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  <p:sldId id="408" r:id="rId158"/>
    <p:sldId id="409" r:id="rId159"/>
    <p:sldId id="410" r:id="rId160"/>
    <p:sldId id="411" r:id="rId161"/>
    <p:sldId id="412" r:id="rId162"/>
    <p:sldId id="413" r:id="rId163"/>
    <p:sldId id="414" r:id="rId164"/>
    <p:sldId id="415" r:id="rId165"/>
    <p:sldId id="416" r:id="rId166"/>
    <p:sldId id="417" r:id="rId167"/>
    <p:sldId id="418" r:id="rId168"/>
    <p:sldId id="419" r:id="rId169"/>
    <p:sldId id="420" r:id="rId170"/>
    <p:sldId id="421" r:id="rId171"/>
    <p:sldId id="422" r:id="rId172"/>
    <p:sldId id="423" r:id="rId173"/>
    <p:sldId id="424" r:id="rId174"/>
    <p:sldId id="425" r:id="rId175"/>
    <p:sldId id="426" r:id="rId176"/>
    <p:sldId id="427" r:id="rId177"/>
    <p:sldId id="428" r:id="rId178"/>
    <p:sldId id="429" r:id="rId179"/>
    <p:sldId id="430" r:id="rId180"/>
    <p:sldId id="431" r:id="rId181"/>
    <p:sldId id="432" r:id="rId182"/>
    <p:sldId id="433" r:id="rId183"/>
    <p:sldId id="434" r:id="rId184"/>
    <p:sldId id="435" r:id="rId185"/>
    <p:sldId id="436" r:id="rId186"/>
    <p:sldId id="437" r:id="rId187"/>
    <p:sldId id="438" r:id="rId188"/>
    <p:sldId id="439" r:id="rId189"/>
    <p:sldId id="440" r:id="rId190"/>
    <p:sldId id="441" r:id="rId191"/>
    <p:sldId id="442" r:id="rId192"/>
    <p:sldId id="443" r:id="rId193"/>
    <p:sldId id="444" r:id="rId194"/>
    <p:sldId id="445" r:id="rId195"/>
    <p:sldId id="446" r:id="rId196"/>
    <p:sldId id="447" r:id="rId197"/>
    <p:sldId id="448" r:id="rId198"/>
    <p:sldId id="449" r:id="rId199"/>
    <p:sldId id="450" r:id="rId200"/>
    <p:sldId id="451" r:id="rId201"/>
    <p:sldId id="452" r:id="rId202"/>
    <p:sldId id="453" r:id="rId203"/>
    <p:sldId id="454" r:id="rId204"/>
    <p:sldId id="455" r:id="rId205"/>
    <p:sldId id="456" r:id="rId206"/>
    <p:sldId id="457" r:id="rId207"/>
    <p:sldId id="458" r:id="rId208"/>
    <p:sldId id="459" r:id="rId209"/>
    <p:sldId id="460" r:id="rId210"/>
    <p:sldId id="461" r:id="rId211"/>
    <p:sldId id="462" r:id="rId212"/>
    <p:sldId id="463" r:id="rId213"/>
    <p:sldId id="464" r:id="rId214"/>
    <p:sldId id="465" r:id="rId215"/>
    <p:sldId id="466" r:id="rId216"/>
    <p:sldId id="467" r:id="rId217"/>
    <p:sldId id="468" r:id="rId218"/>
    <p:sldId id="469" r:id="rId219"/>
    <p:sldId id="470" r:id="rId220"/>
    <p:sldId id="471" r:id="rId221"/>
    <p:sldId id="472" r:id="rId222"/>
    <p:sldId id="473" r:id="rId223"/>
    <p:sldId id="474" r:id="rId224"/>
    <p:sldId id="475" r:id="rId225"/>
    <p:sldId id="476" r:id="rId226"/>
    <p:sldId id="477" r:id="rId227"/>
    <p:sldId id="478" r:id="rId228"/>
    <p:sldId id="479" r:id="rId229"/>
    <p:sldId id="480" r:id="rId230"/>
    <p:sldId id="481" r:id="rId231"/>
    <p:sldId id="482" r:id="rId232"/>
    <p:sldId id="483" r:id="rId233"/>
    <p:sldId id="484" r:id="rId234"/>
    <p:sldId id="485" r:id="rId235"/>
    <p:sldId id="486" r:id="rId236"/>
    <p:sldId id="487" r:id="rId237"/>
    <p:sldId id="488" r:id="rId238"/>
    <p:sldId id="489" r:id="rId239"/>
    <p:sldId id="490" r:id="rId240"/>
    <p:sldId id="491" r:id="rId241"/>
    <p:sldId id="492" r:id="rId242"/>
    <p:sldId id="493" r:id="rId243"/>
    <p:sldId id="494" r:id="rId244"/>
    <p:sldId id="495" r:id="rId245"/>
    <p:sldId id="496" r:id="rId246"/>
    <p:sldId id="497" r:id="rId247"/>
    <p:sldId id="498" r:id="rId248"/>
    <p:sldId id="499" r:id="rId249"/>
    <p:sldId id="500" r:id="rId250"/>
    <p:sldId id="501" r:id="rId251"/>
    <p:sldId id="502" r:id="rId252"/>
    <p:sldId id="503" r:id="rId253"/>
    <p:sldId id="504" r:id="rId254"/>
    <p:sldId id="505" r:id="rId255"/>
    <p:sldId id="506" r:id="rId256"/>
    <p:sldId id="507" r:id="rId257"/>
    <p:sldId id="508" r:id="rId258"/>
    <p:sldId id="509" r:id="rId259"/>
    <p:sldId id="510" r:id="rId260"/>
    <p:sldId id="511" r:id="rId261"/>
    <p:sldId id="512" r:id="rId262"/>
    <p:sldId id="513" r:id="rId263"/>
    <p:sldId id="514" r:id="rId264"/>
    <p:sldId id="515" r:id="rId265"/>
    <p:sldId id="516" r:id="rId266"/>
    <p:sldId id="517" r:id="rId267"/>
    <p:sldId id="518" r:id="rId268"/>
    <p:sldId id="519" r:id="rId269"/>
    <p:sldId id="520" r:id="rId270"/>
    <p:sldId id="521" r:id="rId271"/>
    <p:sldId id="522" r:id="rId272"/>
    <p:sldId id="523" r:id="rId273"/>
    <p:sldId id="524" r:id="rId274"/>
    <p:sldId id="525" r:id="rId275"/>
    <p:sldId id="526" r:id="rId276"/>
    <p:sldId id="527" r:id="rId277"/>
    <p:sldId id="528" r:id="rId278"/>
    <p:sldId id="529" r:id="rId279"/>
    <p:sldId id="530" r:id="rId280"/>
    <p:sldId id="531" r:id="rId281"/>
    <p:sldId id="532" r:id="rId282"/>
    <p:sldId id="533" r:id="rId283"/>
    <p:sldId id="534" r:id="rId284"/>
    <p:sldId id="535" r:id="rId285"/>
    <p:sldId id="536" r:id="rId286"/>
    <p:sldId id="537" r:id="rId287"/>
    <p:sldId id="538" r:id="rId288"/>
    <p:sldId id="539" r:id="rId289"/>
    <p:sldId id="540" r:id="rId290"/>
    <p:sldId id="541" r:id="rId291"/>
    <p:sldId id="542" r:id="rId292"/>
    <p:sldId id="543" r:id="rId293"/>
    <p:sldId id="544" r:id="rId294"/>
    <p:sldId id="545" r:id="rId295"/>
    <p:sldId id="546" r:id="rId296"/>
    <p:sldId id="547" r:id="rId297"/>
    <p:sldId id="548" r:id="rId298"/>
    <p:sldId id="549" r:id="rId299"/>
    <p:sldId id="550" r:id="rId300"/>
    <p:sldId id="551" r:id="rId301"/>
    <p:sldId id="552" r:id="rId302"/>
    <p:sldId id="553" r:id="rId303"/>
    <p:sldId id="554" r:id="rId304"/>
    <p:sldId id="555" r:id="rId305"/>
    <p:sldId id="556" r:id="rId306"/>
    <p:sldId id="557" r:id="rId307"/>
    <p:sldId id="558" r:id="rId308"/>
    <p:sldId id="559" r:id="rId309"/>
    <p:sldId id="560" r:id="rId310"/>
    <p:sldId id="561" r:id="rId311"/>
    <p:sldId id="562" r:id="rId312"/>
    <p:sldId id="563" r:id="rId313"/>
    <p:sldId id="564" r:id="rId314"/>
    <p:sldId id="565" r:id="rId315"/>
    <p:sldId id="566" r:id="rId316"/>
    <p:sldId id="567" r:id="rId317"/>
    <p:sldId id="568" r:id="rId318"/>
    <p:sldId id="569" r:id="rId319"/>
    <p:sldId id="570" r:id="rId320"/>
    <p:sldId id="571" r:id="rId321"/>
    <p:sldId id="572" r:id="rId322"/>
    <p:sldId id="573" r:id="rId323"/>
    <p:sldId id="574" r:id="rId324"/>
    <p:sldId id="575" r:id="rId325"/>
    <p:sldId id="576" r:id="rId326"/>
    <p:sldId id="577" r:id="rId327"/>
    <p:sldId id="578" r:id="rId328"/>
    <p:sldId id="579" r:id="rId329"/>
    <p:sldId id="580" r:id="rId330"/>
    <p:sldId id="581" r:id="rId331"/>
    <p:sldId id="582" r:id="rId332"/>
    <p:sldId id="583" r:id="rId333"/>
    <p:sldId id="584" r:id="rId334"/>
    <p:sldId id="585" r:id="rId335"/>
    <p:sldId id="586" r:id="rId336"/>
    <p:sldId id="587" r:id="rId337"/>
    <p:sldId id="588" r:id="rId338"/>
    <p:sldId id="589" r:id="rId339"/>
    <p:sldId id="590" r:id="rId340"/>
    <p:sldId id="591" r:id="rId341"/>
    <p:sldId id="592" r:id="rId342"/>
    <p:sldId id="593" r:id="rId343"/>
    <p:sldId id="594" r:id="rId344"/>
    <p:sldId id="595" r:id="rId345"/>
    <p:sldId id="596" r:id="rId346"/>
    <p:sldId id="597" r:id="rId347"/>
    <p:sldId id="598" r:id="rId348"/>
    <p:sldId id="599" r:id="rId349"/>
    <p:sldId id="600" r:id="rId350"/>
    <p:sldId id="601" r:id="rId351"/>
    <p:sldId id="602" r:id="rId352"/>
    <p:sldId id="603" r:id="rId353"/>
    <p:sldId id="604" r:id="rId354"/>
    <p:sldId id="605" r:id="rId355"/>
    <p:sldId id="606" r:id="rId356"/>
    <p:sldId id="607" r:id="rId357"/>
    <p:sldId id="608" r:id="rId358"/>
    <p:sldId id="609" r:id="rId359"/>
    <p:sldId id="610" r:id="rId360"/>
    <p:sldId id="611" r:id="rId361"/>
    <p:sldId id="612" r:id="rId362"/>
    <p:sldId id="613" r:id="rId363"/>
    <p:sldId id="614" r:id="rId364"/>
    <p:sldId id="615" r:id="rId365"/>
    <p:sldId id="616" r:id="rId366"/>
    <p:sldId id="617" r:id="rId367"/>
    <p:sldId id="618" r:id="rId368"/>
    <p:sldId id="619" r:id="rId369"/>
    <p:sldId id="620" r:id="rId370"/>
    <p:sldId id="621" r:id="rId371"/>
    <p:sldId id="622" r:id="rId372"/>
    <p:sldId id="623" r:id="rId373"/>
    <p:sldId id="624" r:id="rId374"/>
    <p:sldId id="625" r:id="rId375"/>
    <p:sldId id="626" r:id="rId376"/>
    <p:sldId id="627" r:id="rId377"/>
    <p:sldId id="628" r:id="rId378"/>
    <p:sldId id="629" r:id="rId379"/>
    <p:sldId id="630" r:id="rId380"/>
    <p:sldId id="631" r:id="rId381"/>
    <p:sldId id="632" r:id="rId382"/>
    <p:sldId id="633" r:id="rId383"/>
    <p:sldId id="634" r:id="rId384"/>
    <p:sldId id="635" r:id="rId385"/>
    <p:sldId id="636" r:id="rId386"/>
    <p:sldId id="637" r:id="rId387"/>
    <p:sldId id="638" r:id="rId388"/>
    <p:sldId id="639" r:id="rId389"/>
    <p:sldId id="640" r:id="rId390"/>
    <p:sldId id="641" r:id="rId391"/>
    <p:sldId id="642" r:id="rId392"/>
    <p:sldId id="643" r:id="rId393"/>
    <p:sldId id="644" r:id="rId394"/>
    <p:sldId id="645" r:id="rId395"/>
    <p:sldId id="646" r:id="rId396"/>
    <p:sldId id="647" r:id="rId397"/>
    <p:sldId id="648" r:id="rId398"/>
    <p:sldId id="649" r:id="rId399"/>
    <p:sldId id="650" r:id="rId400"/>
    <p:sldId id="651" r:id="rId401"/>
    <p:sldId id="652" r:id="rId402"/>
    <p:sldId id="653" r:id="rId403"/>
    <p:sldId id="654" r:id="rId404"/>
    <p:sldId id="655" r:id="rId405"/>
    <p:sldId id="656" r:id="rId406"/>
    <p:sldId id="657" r:id="rId407"/>
    <p:sldId id="658" r:id="rId408"/>
    <p:sldId id="659" r:id="rId409"/>
    <p:sldId id="660" r:id="rId410"/>
    <p:sldId id="661" r:id="rId411"/>
    <p:sldId id="662" r:id="rId412"/>
    <p:sldId id="663" r:id="rId413"/>
    <p:sldId id="664" r:id="rId414"/>
    <p:sldId id="665" r:id="rId415"/>
    <p:sldId id="666" r:id="rId416"/>
    <p:sldId id="667" r:id="rId417"/>
    <p:sldId id="668" r:id="rId418"/>
    <p:sldId id="669" r:id="rId419"/>
    <p:sldId id="670" r:id="rId420"/>
    <p:sldId id="671" r:id="rId421"/>
    <p:sldId id="672" r:id="rId422"/>
    <p:sldId id="673" r:id="rId423"/>
    <p:sldId id="674" r:id="rId424"/>
    <p:sldId id="675" r:id="rId425"/>
    <p:sldId id="676" r:id="rId426"/>
    <p:sldId id="677" r:id="rId427"/>
    <p:sldId id="678" r:id="rId428"/>
    <p:sldId id="679" r:id="rId429"/>
    <p:sldId id="680" r:id="rId430"/>
    <p:sldId id="681" r:id="rId431"/>
    <p:sldId id="682" r:id="rId432"/>
    <p:sldId id="683" r:id="rId433"/>
    <p:sldId id="684" r:id="rId434"/>
    <p:sldId id="685" r:id="rId435"/>
    <p:sldId id="686" r:id="rId436"/>
    <p:sldId id="687" r:id="rId437"/>
    <p:sldId id="688" r:id="rId438"/>
    <p:sldId id="689" r:id="rId439"/>
    <p:sldId id="690" r:id="rId440"/>
    <p:sldId id="691" r:id="rId441"/>
    <p:sldId id="692" r:id="rId442"/>
    <p:sldId id="693" r:id="rId443"/>
    <p:sldId id="694" r:id="rId444"/>
    <p:sldId id="695" r:id="rId445"/>
    <p:sldId id="696" r:id="rId446"/>
    <p:sldId id="697" r:id="rId447"/>
    <p:sldId id="698" r:id="rId448"/>
    <p:sldId id="699" r:id="rId449"/>
    <p:sldId id="700" r:id="rId450"/>
    <p:sldId id="701" r:id="rId451"/>
    <p:sldId id="702" r:id="rId452"/>
    <p:sldId id="703" r:id="rId453"/>
    <p:sldId id="704" r:id="rId454"/>
    <p:sldId id="705" r:id="rId455"/>
    <p:sldId id="706" r:id="rId456"/>
    <p:sldId id="707" r:id="rId457"/>
    <p:sldId id="708" r:id="rId458"/>
    <p:sldId id="709" r:id="rId459"/>
    <p:sldId id="710" r:id="rId460"/>
    <p:sldId id="711" r:id="rId461"/>
    <p:sldId id="712" r:id="rId462"/>
    <p:sldId id="713" r:id="rId463"/>
    <p:sldId id="714" r:id="rId464"/>
    <p:sldId id="715" r:id="rId465"/>
    <p:sldId id="716" r:id="rId466"/>
    <p:sldId id="717" r:id="rId467"/>
    <p:sldId id="718" r:id="rId468"/>
    <p:sldId id="719" r:id="rId469"/>
    <p:sldId id="720" r:id="rId470"/>
    <p:sldId id="721" r:id="rId471"/>
    <p:sldId id="722" r:id="rId472"/>
    <p:sldId id="723" r:id="rId473"/>
    <p:sldId id="724" r:id="rId474"/>
    <p:sldId id="725" r:id="rId475"/>
    <p:sldId id="726" r:id="rId476"/>
    <p:sldId id="727" r:id="rId477"/>
    <p:sldId id="728" r:id="rId478"/>
    <p:sldId id="729" r:id="rId479"/>
    <p:sldId id="730" r:id="rId480"/>
    <p:sldId id="731" r:id="rId481"/>
    <p:sldId id="732" r:id="rId482"/>
    <p:sldId id="733" r:id="rId483"/>
    <p:sldId id="734" r:id="rId484"/>
    <p:sldId id="735" r:id="rId485"/>
    <p:sldId id="736" r:id="rId486"/>
    <p:sldId id="737" r:id="rId487"/>
    <p:sldId id="738" r:id="rId488"/>
    <p:sldId id="739" r:id="rId489"/>
    <p:sldId id="740" r:id="rId490"/>
    <p:sldId id="741" r:id="rId491"/>
    <p:sldId id="742" r:id="rId492"/>
    <p:sldId id="743" r:id="rId493"/>
    <p:sldId id="744" r:id="rId494"/>
    <p:sldId id="745" r:id="rId495"/>
    <p:sldId id="746" r:id="rId496"/>
    <p:sldId id="747" r:id="rId497"/>
    <p:sldId id="748" r:id="rId498"/>
    <p:sldId id="749" r:id="rId499"/>
    <p:sldId id="750" r:id="rId500"/>
    <p:sldId id="751" r:id="rId501"/>
    <p:sldId id="752" r:id="rId502"/>
    <p:sldId id="753" r:id="rId503"/>
    <p:sldId id="754" r:id="rId504"/>
    <p:sldId id="755" r:id="rId505"/>
    <p:sldId id="756" r:id="rId506"/>
    <p:sldId id="757" r:id="rId507"/>
    <p:sldId id="758" r:id="rId508"/>
    <p:sldId id="759" r:id="rId509"/>
    <p:sldId id="760" r:id="rId510"/>
    <p:sldId id="761" r:id="rId511"/>
    <p:sldId id="762" r:id="rId512"/>
    <p:sldId id="763" r:id="rId513"/>
    <p:sldId id="764" r:id="rId514"/>
    <p:sldId id="765" r:id="rId515"/>
    <p:sldId id="766" r:id="rId516"/>
    <p:sldId id="767" r:id="rId517"/>
    <p:sldId id="768" r:id="rId518"/>
    <p:sldId id="769" r:id="rId519"/>
    <p:sldId id="770" r:id="rId520"/>
    <p:sldId id="771" r:id="rId521"/>
    <p:sldId id="772" r:id="rId522"/>
    <p:sldId id="773" r:id="rId523"/>
    <p:sldId id="774" r:id="rId524"/>
    <p:sldId id="775" r:id="rId525"/>
    <p:sldId id="776" r:id="rId526"/>
    <p:sldId id="777" r:id="rId527"/>
    <p:sldId id="778" r:id="rId528"/>
    <p:sldId id="779" r:id="rId529"/>
    <p:sldId id="780" r:id="rId530"/>
    <p:sldId id="781" r:id="rId531"/>
    <p:sldId id="782" r:id="rId532"/>
    <p:sldId id="783" r:id="rId533"/>
    <p:sldId id="784" r:id="rId534"/>
    <p:sldId id="785" r:id="rId535"/>
    <p:sldId id="786" r:id="rId536"/>
    <p:sldId id="787" r:id="rId537"/>
    <p:sldId id="788" r:id="rId538"/>
    <p:sldId id="789" r:id="rId539"/>
    <p:sldId id="790" r:id="rId540"/>
    <p:sldId id="791" r:id="rId541"/>
    <p:sldId id="792" r:id="rId542"/>
    <p:sldId id="793" r:id="rId543"/>
    <p:sldId id="794" r:id="rId544"/>
    <p:sldId id="795" r:id="rId545"/>
    <p:sldId id="796" r:id="rId546"/>
    <p:sldId id="797" r:id="rId547"/>
    <p:sldId id="798" r:id="rId548"/>
    <p:sldId id="799" r:id="rId549"/>
    <p:sldId id="800" r:id="rId550"/>
    <p:sldId id="801" r:id="rId551"/>
    <p:sldId id="802" r:id="rId552"/>
    <p:sldId id="803" r:id="rId553"/>
    <p:sldId id="804" r:id="rId554"/>
    <p:sldId id="805" r:id="rId555"/>
    <p:sldId id="806" r:id="rId556"/>
    <p:sldId id="807" r:id="rId557"/>
    <p:sldId id="808" r:id="rId558"/>
    <p:sldId id="809" r:id="rId559"/>
    <p:sldId id="810" r:id="rId560"/>
    <p:sldId id="811" r:id="rId561"/>
    <p:sldId id="812" r:id="rId562"/>
    <p:sldId id="813" r:id="rId563"/>
    <p:sldId id="814" r:id="rId564"/>
    <p:sldId id="815" r:id="rId565"/>
    <p:sldId id="816" r:id="rId566"/>
    <p:sldId id="817" r:id="rId567"/>
    <p:sldId id="818" r:id="rId568"/>
    <p:sldId id="819" r:id="rId569"/>
    <p:sldId id="820" r:id="rId570"/>
    <p:sldId id="821" r:id="rId571"/>
    <p:sldId id="822" r:id="rId572"/>
    <p:sldId id="823" r:id="rId573"/>
    <p:sldId id="824" r:id="rId574"/>
    <p:sldId id="825" r:id="rId575"/>
    <p:sldId id="826" r:id="rId576"/>
    <p:sldId id="827" r:id="rId577"/>
    <p:sldId id="828" r:id="rId578"/>
    <p:sldId id="829" r:id="rId579"/>
    <p:sldId id="830" r:id="rId580"/>
    <p:sldId id="831" r:id="rId581"/>
    <p:sldId id="832" r:id="rId582"/>
    <p:sldId id="833" r:id="rId583"/>
    <p:sldId id="834" r:id="rId584"/>
    <p:sldId id="835" r:id="rId585"/>
    <p:sldId id="836" r:id="rId586"/>
    <p:sldId id="837" r:id="rId587"/>
    <p:sldId id="838" r:id="rId588"/>
    <p:sldId id="839" r:id="rId589"/>
    <p:sldId id="840" r:id="rId590"/>
    <p:sldId id="841" r:id="rId591"/>
    <p:sldId id="842" r:id="rId592"/>
    <p:sldId id="843" r:id="rId593"/>
    <p:sldId id="844" r:id="rId594"/>
    <p:sldId id="845" r:id="rId595"/>
  </p:sldIdLst>
  <p:sldSz cx="10693400" cy="10693401"/>
  <p:notesSz cx="10693400" cy="10693401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324" Type="http://schemas.openxmlformats.org/officeDocument/2006/relationships/slide" Target="slides/slide319.xml"/><Relationship Id="rId531" Type="http://schemas.openxmlformats.org/officeDocument/2006/relationships/slide" Target="slides/slide526.xml"/><Relationship Id="rId170" Type="http://schemas.openxmlformats.org/officeDocument/2006/relationships/slide" Target="slides/slide165.xml"/><Relationship Id="rId268" Type="http://schemas.openxmlformats.org/officeDocument/2006/relationships/slide" Target="slides/slide263.xml"/><Relationship Id="rId475" Type="http://schemas.openxmlformats.org/officeDocument/2006/relationships/slide" Target="slides/slide470.xml"/><Relationship Id="rId32" Type="http://schemas.openxmlformats.org/officeDocument/2006/relationships/slide" Target="slides/slide27.xml"/><Relationship Id="rId128" Type="http://schemas.openxmlformats.org/officeDocument/2006/relationships/slide" Target="slides/slide123.xml"/><Relationship Id="rId335" Type="http://schemas.openxmlformats.org/officeDocument/2006/relationships/slide" Target="slides/slide330.xml"/><Relationship Id="rId542" Type="http://schemas.openxmlformats.org/officeDocument/2006/relationships/slide" Target="slides/slide537.xml"/><Relationship Id="rId181" Type="http://schemas.openxmlformats.org/officeDocument/2006/relationships/slide" Target="slides/slide176.xml"/><Relationship Id="rId402" Type="http://schemas.openxmlformats.org/officeDocument/2006/relationships/slide" Target="slides/slide397.xml"/><Relationship Id="rId279" Type="http://schemas.openxmlformats.org/officeDocument/2006/relationships/slide" Target="slides/slide274.xml"/><Relationship Id="rId486" Type="http://schemas.openxmlformats.org/officeDocument/2006/relationships/slide" Target="slides/slide481.xml"/><Relationship Id="rId43" Type="http://schemas.openxmlformats.org/officeDocument/2006/relationships/slide" Target="slides/slide38.xml"/><Relationship Id="rId139" Type="http://schemas.openxmlformats.org/officeDocument/2006/relationships/slide" Target="slides/slide134.xml"/><Relationship Id="rId346" Type="http://schemas.openxmlformats.org/officeDocument/2006/relationships/slide" Target="slides/slide341.xml"/><Relationship Id="rId553" Type="http://schemas.openxmlformats.org/officeDocument/2006/relationships/slide" Target="slides/slide548.xml"/><Relationship Id="rId192" Type="http://schemas.openxmlformats.org/officeDocument/2006/relationships/slide" Target="slides/slide187.xml"/><Relationship Id="rId206" Type="http://schemas.openxmlformats.org/officeDocument/2006/relationships/slide" Target="slides/slide201.xml"/><Relationship Id="rId413" Type="http://schemas.openxmlformats.org/officeDocument/2006/relationships/slide" Target="slides/slide408.xml"/><Relationship Id="rId497" Type="http://schemas.openxmlformats.org/officeDocument/2006/relationships/slide" Target="slides/slide492.xml"/><Relationship Id="rId357" Type="http://schemas.openxmlformats.org/officeDocument/2006/relationships/slide" Target="slides/slide352.xml"/><Relationship Id="rId54" Type="http://schemas.openxmlformats.org/officeDocument/2006/relationships/slide" Target="slides/slide49.xml"/><Relationship Id="rId217" Type="http://schemas.openxmlformats.org/officeDocument/2006/relationships/slide" Target="slides/slide212.xml"/><Relationship Id="rId564" Type="http://schemas.openxmlformats.org/officeDocument/2006/relationships/slide" Target="slides/slide559.xml"/><Relationship Id="rId424" Type="http://schemas.openxmlformats.org/officeDocument/2006/relationships/slide" Target="slides/slide419.xml"/><Relationship Id="rId270" Type="http://schemas.openxmlformats.org/officeDocument/2006/relationships/slide" Target="slides/slide265.xml"/><Relationship Id="rId65" Type="http://schemas.openxmlformats.org/officeDocument/2006/relationships/slide" Target="slides/slide60.xml"/><Relationship Id="rId130" Type="http://schemas.openxmlformats.org/officeDocument/2006/relationships/slide" Target="slides/slide125.xml"/><Relationship Id="rId368" Type="http://schemas.openxmlformats.org/officeDocument/2006/relationships/slide" Target="slides/slide363.xml"/><Relationship Id="rId575" Type="http://schemas.openxmlformats.org/officeDocument/2006/relationships/slide" Target="slides/slide570.xml"/><Relationship Id="rId228" Type="http://schemas.openxmlformats.org/officeDocument/2006/relationships/slide" Target="slides/slide223.xml"/><Relationship Id="rId435" Type="http://schemas.openxmlformats.org/officeDocument/2006/relationships/slide" Target="slides/slide430.xml"/><Relationship Id="rId281" Type="http://schemas.openxmlformats.org/officeDocument/2006/relationships/slide" Target="slides/slide276.xml"/><Relationship Id="rId502" Type="http://schemas.openxmlformats.org/officeDocument/2006/relationships/slide" Target="slides/slide497.xml"/><Relationship Id="rId76" Type="http://schemas.openxmlformats.org/officeDocument/2006/relationships/slide" Target="slides/slide71.xml"/><Relationship Id="rId141" Type="http://schemas.openxmlformats.org/officeDocument/2006/relationships/slide" Target="slides/slide136.xml"/><Relationship Id="rId379" Type="http://schemas.openxmlformats.org/officeDocument/2006/relationships/slide" Target="slides/slide374.xml"/><Relationship Id="rId586" Type="http://schemas.openxmlformats.org/officeDocument/2006/relationships/slide" Target="slides/slide581.xml"/><Relationship Id="rId7" Type="http://schemas.openxmlformats.org/officeDocument/2006/relationships/slide" Target="slides/slide2.xml"/><Relationship Id="rId239" Type="http://schemas.openxmlformats.org/officeDocument/2006/relationships/slide" Target="slides/slide234.xml"/><Relationship Id="rId446" Type="http://schemas.openxmlformats.org/officeDocument/2006/relationships/slide" Target="slides/slide441.xml"/><Relationship Id="rId292" Type="http://schemas.openxmlformats.org/officeDocument/2006/relationships/slide" Target="slides/slide287.xml"/><Relationship Id="rId306" Type="http://schemas.openxmlformats.org/officeDocument/2006/relationships/slide" Target="slides/slide301.xml"/><Relationship Id="rId87" Type="http://schemas.openxmlformats.org/officeDocument/2006/relationships/slide" Target="slides/slide82.xml"/><Relationship Id="rId513" Type="http://schemas.openxmlformats.org/officeDocument/2006/relationships/slide" Target="slides/slide508.xml"/><Relationship Id="rId597" Type="http://schemas.openxmlformats.org/officeDocument/2006/relationships/customXml" Target="../customXml/item2.xml"/><Relationship Id="rId152" Type="http://schemas.openxmlformats.org/officeDocument/2006/relationships/slide" Target="slides/slide147.xml"/><Relationship Id="rId457" Type="http://schemas.openxmlformats.org/officeDocument/2006/relationships/slide" Target="slides/slide452.xml"/><Relationship Id="rId261" Type="http://schemas.openxmlformats.org/officeDocument/2006/relationships/slide" Target="slides/slide256.xml"/><Relationship Id="rId499" Type="http://schemas.openxmlformats.org/officeDocument/2006/relationships/slide" Target="slides/slide494.xml"/><Relationship Id="rId14" Type="http://schemas.openxmlformats.org/officeDocument/2006/relationships/slide" Target="slides/slide9.xml"/><Relationship Id="rId56" Type="http://schemas.openxmlformats.org/officeDocument/2006/relationships/slide" Target="slides/slide51.xml"/><Relationship Id="rId317" Type="http://schemas.openxmlformats.org/officeDocument/2006/relationships/slide" Target="slides/slide312.xml"/><Relationship Id="rId359" Type="http://schemas.openxmlformats.org/officeDocument/2006/relationships/slide" Target="slides/slide354.xml"/><Relationship Id="rId524" Type="http://schemas.openxmlformats.org/officeDocument/2006/relationships/slide" Target="slides/slide519.xml"/><Relationship Id="rId566" Type="http://schemas.openxmlformats.org/officeDocument/2006/relationships/slide" Target="slides/slide561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63" Type="http://schemas.openxmlformats.org/officeDocument/2006/relationships/slide" Target="slides/slide158.xml"/><Relationship Id="rId219" Type="http://schemas.openxmlformats.org/officeDocument/2006/relationships/slide" Target="slides/slide214.xml"/><Relationship Id="rId370" Type="http://schemas.openxmlformats.org/officeDocument/2006/relationships/slide" Target="slides/slide365.xml"/><Relationship Id="rId426" Type="http://schemas.openxmlformats.org/officeDocument/2006/relationships/slide" Target="slides/slide421.xml"/><Relationship Id="rId230" Type="http://schemas.openxmlformats.org/officeDocument/2006/relationships/slide" Target="slides/slide225.xml"/><Relationship Id="rId468" Type="http://schemas.openxmlformats.org/officeDocument/2006/relationships/slide" Target="slides/slide463.xml"/><Relationship Id="rId25" Type="http://schemas.openxmlformats.org/officeDocument/2006/relationships/slide" Target="slides/slide20.xml"/><Relationship Id="rId67" Type="http://schemas.openxmlformats.org/officeDocument/2006/relationships/slide" Target="slides/slide62.xml"/><Relationship Id="rId272" Type="http://schemas.openxmlformats.org/officeDocument/2006/relationships/slide" Target="slides/slide267.xml"/><Relationship Id="rId328" Type="http://schemas.openxmlformats.org/officeDocument/2006/relationships/slide" Target="slides/slide323.xml"/><Relationship Id="rId535" Type="http://schemas.openxmlformats.org/officeDocument/2006/relationships/slide" Target="slides/slide530.xml"/><Relationship Id="rId577" Type="http://schemas.openxmlformats.org/officeDocument/2006/relationships/slide" Target="slides/slide572.xml"/><Relationship Id="rId132" Type="http://schemas.openxmlformats.org/officeDocument/2006/relationships/slide" Target="slides/slide127.xml"/><Relationship Id="rId174" Type="http://schemas.openxmlformats.org/officeDocument/2006/relationships/slide" Target="slides/slide169.xml"/><Relationship Id="rId381" Type="http://schemas.openxmlformats.org/officeDocument/2006/relationships/slide" Target="slides/slide376.xml"/><Relationship Id="rId241" Type="http://schemas.openxmlformats.org/officeDocument/2006/relationships/slide" Target="slides/slide236.xml"/><Relationship Id="rId437" Type="http://schemas.openxmlformats.org/officeDocument/2006/relationships/slide" Target="slides/slide432.xml"/><Relationship Id="rId479" Type="http://schemas.openxmlformats.org/officeDocument/2006/relationships/slide" Target="slides/slide474.xml"/><Relationship Id="rId36" Type="http://schemas.openxmlformats.org/officeDocument/2006/relationships/slide" Target="slides/slide31.xml"/><Relationship Id="rId283" Type="http://schemas.openxmlformats.org/officeDocument/2006/relationships/slide" Target="slides/slide278.xml"/><Relationship Id="rId339" Type="http://schemas.openxmlformats.org/officeDocument/2006/relationships/slide" Target="slides/slide334.xml"/><Relationship Id="rId490" Type="http://schemas.openxmlformats.org/officeDocument/2006/relationships/slide" Target="slides/slide485.xml"/><Relationship Id="rId504" Type="http://schemas.openxmlformats.org/officeDocument/2006/relationships/slide" Target="slides/slide499.xml"/><Relationship Id="rId546" Type="http://schemas.openxmlformats.org/officeDocument/2006/relationships/slide" Target="slides/slide541.xml"/><Relationship Id="rId78" Type="http://schemas.openxmlformats.org/officeDocument/2006/relationships/slide" Target="slides/slide73.xml"/><Relationship Id="rId101" Type="http://schemas.openxmlformats.org/officeDocument/2006/relationships/slide" Target="slides/slide96.xml"/><Relationship Id="rId143" Type="http://schemas.openxmlformats.org/officeDocument/2006/relationships/slide" Target="slides/slide138.xml"/><Relationship Id="rId185" Type="http://schemas.openxmlformats.org/officeDocument/2006/relationships/slide" Target="slides/slide180.xml"/><Relationship Id="rId350" Type="http://schemas.openxmlformats.org/officeDocument/2006/relationships/slide" Target="slides/slide345.xml"/><Relationship Id="rId406" Type="http://schemas.openxmlformats.org/officeDocument/2006/relationships/slide" Target="slides/slide401.xml"/><Relationship Id="rId588" Type="http://schemas.openxmlformats.org/officeDocument/2006/relationships/slide" Target="slides/slide583.xml"/><Relationship Id="rId9" Type="http://schemas.openxmlformats.org/officeDocument/2006/relationships/slide" Target="slides/slide4.xml"/><Relationship Id="rId210" Type="http://schemas.openxmlformats.org/officeDocument/2006/relationships/slide" Target="slides/slide205.xml"/><Relationship Id="rId392" Type="http://schemas.openxmlformats.org/officeDocument/2006/relationships/slide" Target="slides/slide387.xml"/><Relationship Id="rId448" Type="http://schemas.openxmlformats.org/officeDocument/2006/relationships/slide" Target="slides/slide443.xml"/><Relationship Id="rId252" Type="http://schemas.openxmlformats.org/officeDocument/2006/relationships/slide" Target="slides/slide247.xml"/><Relationship Id="rId294" Type="http://schemas.openxmlformats.org/officeDocument/2006/relationships/slide" Target="slides/slide289.xml"/><Relationship Id="rId308" Type="http://schemas.openxmlformats.org/officeDocument/2006/relationships/slide" Target="slides/slide303.xml"/><Relationship Id="rId515" Type="http://schemas.openxmlformats.org/officeDocument/2006/relationships/slide" Target="slides/slide510.xml"/><Relationship Id="rId47" Type="http://schemas.openxmlformats.org/officeDocument/2006/relationships/slide" Target="slides/slide42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54" Type="http://schemas.openxmlformats.org/officeDocument/2006/relationships/slide" Target="slides/slide149.xml"/><Relationship Id="rId361" Type="http://schemas.openxmlformats.org/officeDocument/2006/relationships/slide" Target="slides/slide356.xml"/><Relationship Id="rId557" Type="http://schemas.openxmlformats.org/officeDocument/2006/relationships/slide" Target="slides/slide552.xml"/><Relationship Id="rId196" Type="http://schemas.openxmlformats.org/officeDocument/2006/relationships/slide" Target="slides/slide191.xml"/><Relationship Id="rId417" Type="http://schemas.openxmlformats.org/officeDocument/2006/relationships/slide" Target="slides/slide412.xml"/><Relationship Id="rId459" Type="http://schemas.openxmlformats.org/officeDocument/2006/relationships/slide" Target="slides/slide454.xml"/><Relationship Id="rId16" Type="http://schemas.openxmlformats.org/officeDocument/2006/relationships/slide" Target="slides/slide11.xml"/><Relationship Id="rId221" Type="http://schemas.openxmlformats.org/officeDocument/2006/relationships/slide" Target="slides/slide216.xml"/><Relationship Id="rId263" Type="http://schemas.openxmlformats.org/officeDocument/2006/relationships/slide" Target="slides/slide258.xml"/><Relationship Id="rId319" Type="http://schemas.openxmlformats.org/officeDocument/2006/relationships/slide" Target="slides/slide314.xml"/><Relationship Id="rId470" Type="http://schemas.openxmlformats.org/officeDocument/2006/relationships/slide" Target="slides/slide465.xml"/><Relationship Id="rId526" Type="http://schemas.openxmlformats.org/officeDocument/2006/relationships/slide" Target="slides/slide521.xml"/><Relationship Id="rId58" Type="http://schemas.openxmlformats.org/officeDocument/2006/relationships/slide" Target="slides/slide53.xml"/><Relationship Id="rId123" Type="http://schemas.openxmlformats.org/officeDocument/2006/relationships/slide" Target="slides/slide118.xml"/><Relationship Id="rId330" Type="http://schemas.openxmlformats.org/officeDocument/2006/relationships/slide" Target="slides/slide325.xml"/><Relationship Id="rId568" Type="http://schemas.openxmlformats.org/officeDocument/2006/relationships/slide" Target="slides/slide563.xml"/><Relationship Id="rId165" Type="http://schemas.openxmlformats.org/officeDocument/2006/relationships/slide" Target="slides/slide160.xml"/><Relationship Id="rId372" Type="http://schemas.openxmlformats.org/officeDocument/2006/relationships/slide" Target="slides/slide367.xml"/><Relationship Id="rId428" Type="http://schemas.openxmlformats.org/officeDocument/2006/relationships/slide" Target="slides/slide423.xml"/><Relationship Id="rId232" Type="http://schemas.openxmlformats.org/officeDocument/2006/relationships/slide" Target="slides/slide227.xml"/><Relationship Id="rId274" Type="http://schemas.openxmlformats.org/officeDocument/2006/relationships/slide" Target="slides/slide269.xml"/><Relationship Id="rId481" Type="http://schemas.openxmlformats.org/officeDocument/2006/relationships/slide" Target="slides/slide476.xml"/><Relationship Id="rId27" Type="http://schemas.openxmlformats.org/officeDocument/2006/relationships/slide" Target="slides/slide22.xml"/><Relationship Id="rId69" Type="http://schemas.openxmlformats.org/officeDocument/2006/relationships/slide" Target="slides/slide64.xml"/><Relationship Id="rId134" Type="http://schemas.openxmlformats.org/officeDocument/2006/relationships/slide" Target="slides/slide129.xml"/><Relationship Id="rId537" Type="http://schemas.openxmlformats.org/officeDocument/2006/relationships/slide" Target="slides/slide532.xml"/><Relationship Id="rId579" Type="http://schemas.openxmlformats.org/officeDocument/2006/relationships/slide" Target="slides/slide574.xml"/><Relationship Id="rId80" Type="http://schemas.openxmlformats.org/officeDocument/2006/relationships/slide" Target="slides/slide75.xml"/><Relationship Id="rId176" Type="http://schemas.openxmlformats.org/officeDocument/2006/relationships/slide" Target="slides/slide171.xml"/><Relationship Id="rId341" Type="http://schemas.openxmlformats.org/officeDocument/2006/relationships/slide" Target="slides/slide336.xml"/><Relationship Id="rId383" Type="http://schemas.openxmlformats.org/officeDocument/2006/relationships/slide" Target="slides/slide378.xml"/><Relationship Id="rId439" Type="http://schemas.openxmlformats.org/officeDocument/2006/relationships/slide" Target="slides/slide434.xml"/><Relationship Id="rId590" Type="http://schemas.openxmlformats.org/officeDocument/2006/relationships/slide" Target="slides/slide585.xml"/><Relationship Id="rId201" Type="http://schemas.openxmlformats.org/officeDocument/2006/relationships/slide" Target="slides/slide196.xml"/><Relationship Id="rId243" Type="http://schemas.openxmlformats.org/officeDocument/2006/relationships/slide" Target="slides/slide238.xml"/><Relationship Id="rId285" Type="http://schemas.openxmlformats.org/officeDocument/2006/relationships/slide" Target="slides/slide280.xml"/><Relationship Id="rId450" Type="http://schemas.openxmlformats.org/officeDocument/2006/relationships/slide" Target="slides/slide445.xml"/><Relationship Id="rId506" Type="http://schemas.openxmlformats.org/officeDocument/2006/relationships/slide" Target="slides/slide501.xml"/><Relationship Id="rId38" Type="http://schemas.openxmlformats.org/officeDocument/2006/relationships/slide" Target="slides/slide33.xml"/><Relationship Id="rId103" Type="http://schemas.openxmlformats.org/officeDocument/2006/relationships/slide" Target="slides/slide98.xml"/><Relationship Id="rId310" Type="http://schemas.openxmlformats.org/officeDocument/2006/relationships/slide" Target="slides/slide305.xml"/><Relationship Id="rId492" Type="http://schemas.openxmlformats.org/officeDocument/2006/relationships/slide" Target="slides/slide487.xml"/><Relationship Id="rId548" Type="http://schemas.openxmlformats.org/officeDocument/2006/relationships/slide" Target="slides/slide543.xml"/><Relationship Id="rId91" Type="http://schemas.openxmlformats.org/officeDocument/2006/relationships/slide" Target="slides/slide86.xml"/><Relationship Id="rId145" Type="http://schemas.openxmlformats.org/officeDocument/2006/relationships/slide" Target="slides/slide140.xml"/><Relationship Id="rId187" Type="http://schemas.openxmlformats.org/officeDocument/2006/relationships/slide" Target="slides/slide182.xml"/><Relationship Id="rId352" Type="http://schemas.openxmlformats.org/officeDocument/2006/relationships/slide" Target="slides/slide347.xml"/><Relationship Id="rId394" Type="http://schemas.openxmlformats.org/officeDocument/2006/relationships/slide" Target="slides/slide389.xml"/><Relationship Id="rId408" Type="http://schemas.openxmlformats.org/officeDocument/2006/relationships/slide" Target="slides/slide403.xml"/><Relationship Id="rId212" Type="http://schemas.openxmlformats.org/officeDocument/2006/relationships/slide" Target="slides/slide207.xml"/><Relationship Id="rId254" Type="http://schemas.openxmlformats.org/officeDocument/2006/relationships/slide" Target="slides/slide249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296" Type="http://schemas.openxmlformats.org/officeDocument/2006/relationships/slide" Target="slides/slide291.xml"/><Relationship Id="rId461" Type="http://schemas.openxmlformats.org/officeDocument/2006/relationships/slide" Target="slides/slide456.xml"/><Relationship Id="rId517" Type="http://schemas.openxmlformats.org/officeDocument/2006/relationships/slide" Target="slides/slide512.xml"/><Relationship Id="rId559" Type="http://schemas.openxmlformats.org/officeDocument/2006/relationships/slide" Target="slides/slide554.xml"/><Relationship Id="rId60" Type="http://schemas.openxmlformats.org/officeDocument/2006/relationships/slide" Target="slides/slide55.xml"/><Relationship Id="rId156" Type="http://schemas.openxmlformats.org/officeDocument/2006/relationships/slide" Target="slides/slide151.xml"/><Relationship Id="rId198" Type="http://schemas.openxmlformats.org/officeDocument/2006/relationships/slide" Target="slides/slide193.xml"/><Relationship Id="rId321" Type="http://schemas.openxmlformats.org/officeDocument/2006/relationships/slide" Target="slides/slide316.xml"/><Relationship Id="rId363" Type="http://schemas.openxmlformats.org/officeDocument/2006/relationships/slide" Target="slides/slide358.xml"/><Relationship Id="rId419" Type="http://schemas.openxmlformats.org/officeDocument/2006/relationships/slide" Target="slides/slide414.xml"/><Relationship Id="rId570" Type="http://schemas.openxmlformats.org/officeDocument/2006/relationships/slide" Target="slides/slide565.xml"/><Relationship Id="rId223" Type="http://schemas.openxmlformats.org/officeDocument/2006/relationships/slide" Target="slides/slide218.xml"/><Relationship Id="rId430" Type="http://schemas.openxmlformats.org/officeDocument/2006/relationships/slide" Target="slides/slide425.xml"/><Relationship Id="rId18" Type="http://schemas.openxmlformats.org/officeDocument/2006/relationships/slide" Target="slides/slide13.xml"/><Relationship Id="rId265" Type="http://schemas.openxmlformats.org/officeDocument/2006/relationships/slide" Target="slides/slide260.xml"/><Relationship Id="rId472" Type="http://schemas.openxmlformats.org/officeDocument/2006/relationships/slide" Target="slides/slide467.xml"/><Relationship Id="rId528" Type="http://schemas.openxmlformats.org/officeDocument/2006/relationships/slide" Target="slides/slide523.xml"/><Relationship Id="rId125" Type="http://schemas.openxmlformats.org/officeDocument/2006/relationships/slide" Target="slides/slide120.xml"/><Relationship Id="rId167" Type="http://schemas.openxmlformats.org/officeDocument/2006/relationships/slide" Target="slides/slide162.xml"/><Relationship Id="rId332" Type="http://schemas.openxmlformats.org/officeDocument/2006/relationships/slide" Target="slides/slide327.xml"/><Relationship Id="rId374" Type="http://schemas.openxmlformats.org/officeDocument/2006/relationships/slide" Target="slides/slide369.xml"/><Relationship Id="rId581" Type="http://schemas.openxmlformats.org/officeDocument/2006/relationships/slide" Target="slides/slide576.xml"/><Relationship Id="rId71" Type="http://schemas.openxmlformats.org/officeDocument/2006/relationships/slide" Target="slides/slide66.xml"/><Relationship Id="rId234" Type="http://schemas.openxmlformats.org/officeDocument/2006/relationships/slide" Target="slides/slide229.xml"/><Relationship Id="rId2" Type="http://schemas.openxmlformats.org/officeDocument/2006/relationships/theme" Target="theme/theme1.xml"/><Relationship Id="rId29" Type="http://schemas.openxmlformats.org/officeDocument/2006/relationships/slide" Target="slides/slide24.xml"/><Relationship Id="rId276" Type="http://schemas.openxmlformats.org/officeDocument/2006/relationships/slide" Target="slides/slide271.xml"/><Relationship Id="rId441" Type="http://schemas.openxmlformats.org/officeDocument/2006/relationships/slide" Target="slides/slide436.xml"/><Relationship Id="rId483" Type="http://schemas.openxmlformats.org/officeDocument/2006/relationships/slide" Target="slides/slide478.xml"/><Relationship Id="rId539" Type="http://schemas.openxmlformats.org/officeDocument/2006/relationships/slide" Target="slides/slide534.xml"/><Relationship Id="rId40" Type="http://schemas.openxmlformats.org/officeDocument/2006/relationships/slide" Target="slides/slide35.xml"/><Relationship Id="rId136" Type="http://schemas.openxmlformats.org/officeDocument/2006/relationships/slide" Target="slides/slide131.xml"/><Relationship Id="rId178" Type="http://schemas.openxmlformats.org/officeDocument/2006/relationships/slide" Target="slides/slide173.xml"/><Relationship Id="rId301" Type="http://schemas.openxmlformats.org/officeDocument/2006/relationships/slide" Target="slides/slide296.xml"/><Relationship Id="rId343" Type="http://schemas.openxmlformats.org/officeDocument/2006/relationships/slide" Target="slides/slide338.xml"/><Relationship Id="rId550" Type="http://schemas.openxmlformats.org/officeDocument/2006/relationships/slide" Target="slides/slide545.xml"/><Relationship Id="rId82" Type="http://schemas.openxmlformats.org/officeDocument/2006/relationships/slide" Target="slides/slide77.xml"/><Relationship Id="rId203" Type="http://schemas.openxmlformats.org/officeDocument/2006/relationships/slide" Target="slides/slide198.xml"/><Relationship Id="rId385" Type="http://schemas.openxmlformats.org/officeDocument/2006/relationships/slide" Target="slides/slide380.xml"/><Relationship Id="rId592" Type="http://schemas.openxmlformats.org/officeDocument/2006/relationships/slide" Target="slides/slide587.xml"/><Relationship Id="rId245" Type="http://schemas.openxmlformats.org/officeDocument/2006/relationships/slide" Target="slides/slide240.xml"/><Relationship Id="rId287" Type="http://schemas.openxmlformats.org/officeDocument/2006/relationships/slide" Target="slides/slide282.xml"/><Relationship Id="rId410" Type="http://schemas.openxmlformats.org/officeDocument/2006/relationships/slide" Target="slides/slide405.xml"/><Relationship Id="rId452" Type="http://schemas.openxmlformats.org/officeDocument/2006/relationships/slide" Target="slides/slide447.xml"/><Relationship Id="rId494" Type="http://schemas.openxmlformats.org/officeDocument/2006/relationships/slide" Target="slides/slide489.xml"/><Relationship Id="rId508" Type="http://schemas.openxmlformats.org/officeDocument/2006/relationships/slide" Target="slides/slide503.xml"/><Relationship Id="rId105" Type="http://schemas.openxmlformats.org/officeDocument/2006/relationships/slide" Target="slides/slide100.xml"/><Relationship Id="rId147" Type="http://schemas.openxmlformats.org/officeDocument/2006/relationships/slide" Target="slides/slide142.xml"/><Relationship Id="rId312" Type="http://schemas.openxmlformats.org/officeDocument/2006/relationships/slide" Target="slides/slide307.xml"/><Relationship Id="rId354" Type="http://schemas.openxmlformats.org/officeDocument/2006/relationships/slide" Target="slides/slide349.xml"/><Relationship Id="rId51" Type="http://schemas.openxmlformats.org/officeDocument/2006/relationships/slide" Target="slides/slide46.xml"/><Relationship Id="rId93" Type="http://schemas.openxmlformats.org/officeDocument/2006/relationships/slide" Target="slides/slide88.xml"/><Relationship Id="rId189" Type="http://schemas.openxmlformats.org/officeDocument/2006/relationships/slide" Target="slides/slide184.xml"/><Relationship Id="rId396" Type="http://schemas.openxmlformats.org/officeDocument/2006/relationships/slide" Target="slides/slide391.xml"/><Relationship Id="rId561" Type="http://schemas.openxmlformats.org/officeDocument/2006/relationships/slide" Target="slides/slide556.xml"/><Relationship Id="rId214" Type="http://schemas.openxmlformats.org/officeDocument/2006/relationships/slide" Target="slides/slide209.xml"/><Relationship Id="rId256" Type="http://schemas.openxmlformats.org/officeDocument/2006/relationships/slide" Target="slides/slide251.xml"/><Relationship Id="rId298" Type="http://schemas.openxmlformats.org/officeDocument/2006/relationships/slide" Target="slides/slide293.xml"/><Relationship Id="rId421" Type="http://schemas.openxmlformats.org/officeDocument/2006/relationships/slide" Target="slides/slide416.xml"/><Relationship Id="rId463" Type="http://schemas.openxmlformats.org/officeDocument/2006/relationships/slide" Target="slides/slide458.xml"/><Relationship Id="rId519" Type="http://schemas.openxmlformats.org/officeDocument/2006/relationships/slide" Target="slides/slide514.xml"/><Relationship Id="rId116" Type="http://schemas.openxmlformats.org/officeDocument/2006/relationships/slide" Target="slides/slide111.xml"/><Relationship Id="rId158" Type="http://schemas.openxmlformats.org/officeDocument/2006/relationships/slide" Target="slides/slide153.xml"/><Relationship Id="rId323" Type="http://schemas.openxmlformats.org/officeDocument/2006/relationships/slide" Target="slides/slide318.xml"/><Relationship Id="rId530" Type="http://schemas.openxmlformats.org/officeDocument/2006/relationships/slide" Target="slides/slide525.xml"/><Relationship Id="rId20" Type="http://schemas.openxmlformats.org/officeDocument/2006/relationships/slide" Target="slides/slide15.xml"/><Relationship Id="rId62" Type="http://schemas.openxmlformats.org/officeDocument/2006/relationships/slide" Target="slides/slide57.xml"/><Relationship Id="rId365" Type="http://schemas.openxmlformats.org/officeDocument/2006/relationships/slide" Target="slides/slide360.xml"/><Relationship Id="rId572" Type="http://schemas.openxmlformats.org/officeDocument/2006/relationships/slide" Target="slides/slide567.xml"/><Relationship Id="rId225" Type="http://schemas.openxmlformats.org/officeDocument/2006/relationships/slide" Target="slides/slide220.xml"/><Relationship Id="rId267" Type="http://schemas.openxmlformats.org/officeDocument/2006/relationships/slide" Target="slides/slide262.xml"/><Relationship Id="rId432" Type="http://schemas.openxmlformats.org/officeDocument/2006/relationships/slide" Target="slides/slide427.xml"/><Relationship Id="rId474" Type="http://schemas.openxmlformats.org/officeDocument/2006/relationships/slide" Target="slides/slide469.xml"/><Relationship Id="rId127" Type="http://schemas.openxmlformats.org/officeDocument/2006/relationships/slide" Target="slides/slide122.xml"/><Relationship Id="rId31" Type="http://schemas.openxmlformats.org/officeDocument/2006/relationships/slide" Target="slides/slide26.xml"/><Relationship Id="rId73" Type="http://schemas.openxmlformats.org/officeDocument/2006/relationships/slide" Target="slides/slide68.xml"/><Relationship Id="rId169" Type="http://schemas.openxmlformats.org/officeDocument/2006/relationships/slide" Target="slides/slide164.xml"/><Relationship Id="rId334" Type="http://schemas.openxmlformats.org/officeDocument/2006/relationships/slide" Target="slides/slide329.xml"/><Relationship Id="rId376" Type="http://schemas.openxmlformats.org/officeDocument/2006/relationships/slide" Target="slides/slide371.xml"/><Relationship Id="rId541" Type="http://schemas.openxmlformats.org/officeDocument/2006/relationships/slide" Target="slides/slide536.xml"/><Relationship Id="rId583" Type="http://schemas.openxmlformats.org/officeDocument/2006/relationships/slide" Target="slides/slide578.xml"/><Relationship Id="rId4" Type="http://schemas.openxmlformats.org/officeDocument/2006/relationships/presProps" Target="presProps.xml"/><Relationship Id="rId180" Type="http://schemas.openxmlformats.org/officeDocument/2006/relationships/slide" Target="slides/slide175.xml"/><Relationship Id="rId236" Type="http://schemas.openxmlformats.org/officeDocument/2006/relationships/slide" Target="slides/slide231.xml"/><Relationship Id="rId278" Type="http://schemas.openxmlformats.org/officeDocument/2006/relationships/slide" Target="slides/slide273.xml"/><Relationship Id="rId401" Type="http://schemas.openxmlformats.org/officeDocument/2006/relationships/slide" Target="slides/slide396.xml"/><Relationship Id="rId443" Type="http://schemas.openxmlformats.org/officeDocument/2006/relationships/slide" Target="slides/slide438.xml"/><Relationship Id="rId303" Type="http://schemas.openxmlformats.org/officeDocument/2006/relationships/slide" Target="slides/slide298.xml"/><Relationship Id="rId485" Type="http://schemas.openxmlformats.org/officeDocument/2006/relationships/slide" Target="slides/slide480.xml"/><Relationship Id="rId42" Type="http://schemas.openxmlformats.org/officeDocument/2006/relationships/slide" Target="slides/slide37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345" Type="http://schemas.openxmlformats.org/officeDocument/2006/relationships/slide" Target="slides/slide340.xml"/><Relationship Id="rId387" Type="http://schemas.openxmlformats.org/officeDocument/2006/relationships/slide" Target="slides/slide382.xml"/><Relationship Id="rId510" Type="http://schemas.openxmlformats.org/officeDocument/2006/relationships/slide" Target="slides/slide505.xml"/><Relationship Id="rId552" Type="http://schemas.openxmlformats.org/officeDocument/2006/relationships/slide" Target="slides/slide547.xml"/><Relationship Id="rId594" Type="http://schemas.openxmlformats.org/officeDocument/2006/relationships/slide" Target="slides/slide589.xml"/><Relationship Id="rId191" Type="http://schemas.openxmlformats.org/officeDocument/2006/relationships/slide" Target="slides/slide186.xml"/><Relationship Id="rId205" Type="http://schemas.openxmlformats.org/officeDocument/2006/relationships/slide" Target="slides/slide200.xml"/><Relationship Id="rId247" Type="http://schemas.openxmlformats.org/officeDocument/2006/relationships/slide" Target="slides/slide242.xml"/><Relationship Id="rId412" Type="http://schemas.openxmlformats.org/officeDocument/2006/relationships/slide" Target="slides/slide407.xml"/><Relationship Id="rId107" Type="http://schemas.openxmlformats.org/officeDocument/2006/relationships/slide" Target="slides/slide102.xml"/><Relationship Id="rId289" Type="http://schemas.openxmlformats.org/officeDocument/2006/relationships/slide" Target="slides/slide284.xml"/><Relationship Id="rId454" Type="http://schemas.openxmlformats.org/officeDocument/2006/relationships/slide" Target="slides/slide449.xml"/><Relationship Id="rId496" Type="http://schemas.openxmlformats.org/officeDocument/2006/relationships/slide" Target="slides/slide491.xml"/><Relationship Id="rId11" Type="http://schemas.openxmlformats.org/officeDocument/2006/relationships/slide" Target="slides/slide6.xml"/><Relationship Id="rId53" Type="http://schemas.openxmlformats.org/officeDocument/2006/relationships/slide" Target="slides/slide48.xml"/><Relationship Id="rId149" Type="http://schemas.openxmlformats.org/officeDocument/2006/relationships/slide" Target="slides/slide144.xml"/><Relationship Id="rId314" Type="http://schemas.openxmlformats.org/officeDocument/2006/relationships/slide" Target="slides/slide309.xml"/><Relationship Id="rId356" Type="http://schemas.openxmlformats.org/officeDocument/2006/relationships/slide" Target="slides/slide351.xml"/><Relationship Id="rId398" Type="http://schemas.openxmlformats.org/officeDocument/2006/relationships/slide" Target="slides/slide393.xml"/><Relationship Id="rId521" Type="http://schemas.openxmlformats.org/officeDocument/2006/relationships/slide" Target="slides/slide516.xml"/><Relationship Id="rId563" Type="http://schemas.openxmlformats.org/officeDocument/2006/relationships/slide" Target="slides/slide558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216" Type="http://schemas.openxmlformats.org/officeDocument/2006/relationships/slide" Target="slides/slide211.xml"/><Relationship Id="rId423" Type="http://schemas.openxmlformats.org/officeDocument/2006/relationships/slide" Target="slides/slide418.xml"/><Relationship Id="rId258" Type="http://schemas.openxmlformats.org/officeDocument/2006/relationships/slide" Target="slides/slide253.xml"/><Relationship Id="rId465" Type="http://schemas.openxmlformats.org/officeDocument/2006/relationships/slide" Target="slides/slide460.xml"/><Relationship Id="rId22" Type="http://schemas.openxmlformats.org/officeDocument/2006/relationships/slide" Target="slides/slide17.xml"/><Relationship Id="rId64" Type="http://schemas.openxmlformats.org/officeDocument/2006/relationships/slide" Target="slides/slide59.xml"/><Relationship Id="rId118" Type="http://schemas.openxmlformats.org/officeDocument/2006/relationships/slide" Target="slides/slide113.xml"/><Relationship Id="rId325" Type="http://schemas.openxmlformats.org/officeDocument/2006/relationships/slide" Target="slides/slide320.xml"/><Relationship Id="rId367" Type="http://schemas.openxmlformats.org/officeDocument/2006/relationships/slide" Target="slides/slide362.xml"/><Relationship Id="rId532" Type="http://schemas.openxmlformats.org/officeDocument/2006/relationships/slide" Target="slides/slide527.xml"/><Relationship Id="rId574" Type="http://schemas.openxmlformats.org/officeDocument/2006/relationships/slide" Target="slides/slide569.xml"/><Relationship Id="rId171" Type="http://schemas.openxmlformats.org/officeDocument/2006/relationships/slide" Target="slides/slide166.xml"/><Relationship Id="rId227" Type="http://schemas.openxmlformats.org/officeDocument/2006/relationships/slide" Target="slides/slide222.xml"/><Relationship Id="rId269" Type="http://schemas.openxmlformats.org/officeDocument/2006/relationships/slide" Target="slides/slide264.xml"/><Relationship Id="rId434" Type="http://schemas.openxmlformats.org/officeDocument/2006/relationships/slide" Target="slides/slide429.xml"/><Relationship Id="rId476" Type="http://schemas.openxmlformats.org/officeDocument/2006/relationships/slide" Target="slides/slide471.xml"/><Relationship Id="rId33" Type="http://schemas.openxmlformats.org/officeDocument/2006/relationships/slide" Target="slides/slide28.xml"/><Relationship Id="rId129" Type="http://schemas.openxmlformats.org/officeDocument/2006/relationships/slide" Target="slides/slide124.xml"/><Relationship Id="rId280" Type="http://schemas.openxmlformats.org/officeDocument/2006/relationships/slide" Target="slides/slide275.xml"/><Relationship Id="rId336" Type="http://schemas.openxmlformats.org/officeDocument/2006/relationships/slide" Target="slides/slide331.xml"/><Relationship Id="rId501" Type="http://schemas.openxmlformats.org/officeDocument/2006/relationships/slide" Target="slides/slide496.xml"/><Relationship Id="rId543" Type="http://schemas.openxmlformats.org/officeDocument/2006/relationships/slide" Target="slides/slide538.xml"/><Relationship Id="rId75" Type="http://schemas.openxmlformats.org/officeDocument/2006/relationships/slide" Target="slides/slide70.xml"/><Relationship Id="rId140" Type="http://schemas.openxmlformats.org/officeDocument/2006/relationships/slide" Target="slides/slide135.xml"/><Relationship Id="rId182" Type="http://schemas.openxmlformats.org/officeDocument/2006/relationships/slide" Target="slides/slide177.xml"/><Relationship Id="rId378" Type="http://schemas.openxmlformats.org/officeDocument/2006/relationships/slide" Target="slides/slide373.xml"/><Relationship Id="rId403" Type="http://schemas.openxmlformats.org/officeDocument/2006/relationships/slide" Target="slides/slide398.xml"/><Relationship Id="rId585" Type="http://schemas.openxmlformats.org/officeDocument/2006/relationships/slide" Target="slides/slide580.xml"/><Relationship Id="rId6" Type="http://schemas.openxmlformats.org/officeDocument/2006/relationships/slide" Target="slides/slide1.xml"/><Relationship Id="rId238" Type="http://schemas.openxmlformats.org/officeDocument/2006/relationships/slide" Target="slides/slide233.xml"/><Relationship Id="rId445" Type="http://schemas.openxmlformats.org/officeDocument/2006/relationships/slide" Target="slides/slide440.xml"/><Relationship Id="rId487" Type="http://schemas.openxmlformats.org/officeDocument/2006/relationships/slide" Target="slides/slide482.xml"/><Relationship Id="rId291" Type="http://schemas.openxmlformats.org/officeDocument/2006/relationships/slide" Target="slides/slide286.xml"/><Relationship Id="rId305" Type="http://schemas.openxmlformats.org/officeDocument/2006/relationships/slide" Target="slides/slide300.xml"/><Relationship Id="rId347" Type="http://schemas.openxmlformats.org/officeDocument/2006/relationships/slide" Target="slides/slide342.xml"/><Relationship Id="rId512" Type="http://schemas.openxmlformats.org/officeDocument/2006/relationships/slide" Target="slides/slide507.xml"/><Relationship Id="rId44" Type="http://schemas.openxmlformats.org/officeDocument/2006/relationships/slide" Target="slides/slide39.xml"/><Relationship Id="rId86" Type="http://schemas.openxmlformats.org/officeDocument/2006/relationships/slide" Target="slides/slide81.xml"/><Relationship Id="rId151" Type="http://schemas.openxmlformats.org/officeDocument/2006/relationships/slide" Target="slides/slide146.xml"/><Relationship Id="rId389" Type="http://schemas.openxmlformats.org/officeDocument/2006/relationships/slide" Target="slides/slide384.xml"/><Relationship Id="rId554" Type="http://schemas.openxmlformats.org/officeDocument/2006/relationships/slide" Target="slides/slide549.xml"/><Relationship Id="rId596" Type="http://schemas.openxmlformats.org/officeDocument/2006/relationships/customXml" Target="../customXml/item1.xml"/><Relationship Id="rId193" Type="http://schemas.openxmlformats.org/officeDocument/2006/relationships/slide" Target="slides/slide188.xml"/><Relationship Id="rId207" Type="http://schemas.openxmlformats.org/officeDocument/2006/relationships/slide" Target="slides/slide202.xml"/><Relationship Id="rId249" Type="http://schemas.openxmlformats.org/officeDocument/2006/relationships/slide" Target="slides/slide244.xml"/><Relationship Id="rId414" Type="http://schemas.openxmlformats.org/officeDocument/2006/relationships/slide" Target="slides/slide409.xml"/><Relationship Id="rId456" Type="http://schemas.openxmlformats.org/officeDocument/2006/relationships/slide" Target="slides/slide451.xml"/><Relationship Id="rId498" Type="http://schemas.openxmlformats.org/officeDocument/2006/relationships/slide" Target="slides/slide493.xml"/><Relationship Id="rId13" Type="http://schemas.openxmlformats.org/officeDocument/2006/relationships/slide" Target="slides/slide8.xml"/><Relationship Id="rId109" Type="http://schemas.openxmlformats.org/officeDocument/2006/relationships/slide" Target="slides/slide104.xml"/><Relationship Id="rId260" Type="http://schemas.openxmlformats.org/officeDocument/2006/relationships/slide" Target="slides/slide255.xml"/><Relationship Id="rId316" Type="http://schemas.openxmlformats.org/officeDocument/2006/relationships/slide" Target="slides/slide311.xml"/><Relationship Id="rId523" Type="http://schemas.openxmlformats.org/officeDocument/2006/relationships/slide" Target="slides/slide518.xml"/><Relationship Id="rId55" Type="http://schemas.openxmlformats.org/officeDocument/2006/relationships/slide" Target="slides/slide50.xml"/><Relationship Id="rId97" Type="http://schemas.openxmlformats.org/officeDocument/2006/relationships/slide" Target="slides/slide92.xml"/><Relationship Id="rId120" Type="http://schemas.openxmlformats.org/officeDocument/2006/relationships/slide" Target="slides/slide115.xml"/><Relationship Id="rId358" Type="http://schemas.openxmlformats.org/officeDocument/2006/relationships/slide" Target="slides/slide353.xml"/><Relationship Id="rId565" Type="http://schemas.openxmlformats.org/officeDocument/2006/relationships/slide" Target="slides/slide560.xml"/><Relationship Id="rId162" Type="http://schemas.openxmlformats.org/officeDocument/2006/relationships/slide" Target="slides/slide157.xml"/><Relationship Id="rId218" Type="http://schemas.openxmlformats.org/officeDocument/2006/relationships/slide" Target="slides/slide213.xml"/><Relationship Id="rId425" Type="http://schemas.openxmlformats.org/officeDocument/2006/relationships/slide" Target="slides/slide420.xml"/><Relationship Id="rId467" Type="http://schemas.openxmlformats.org/officeDocument/2006/relationships/slide" Target="slides/slide462.xml"/><Relationship Id="rId271" Type="http://schemas.openxmlformats.org/officeDocument/2006/relationships/slide" Target="slides/slide266.xml"/><Relationship Id="rId24" Type="http://schemas.openxmlformats.org/officeDocument/2006/relationships/slide" Target="slides/slide19.xml"/><Relationship Id="rId66" Type="http://schemas.openxmlformats.org/officeDocument/2006/relationships/slide" Target="slides/slide61.xml"/><Relationship Id="rId131" Type="http://schemas.openxmlformats.org/officeDocument/2006/relationships/slide" Target="slides/slide126.xml"/><Relationship Id="rId327" Type="http://schemas.openxmlformats.org/officeDocument/2006/relationships/slide" Target="slides/slide322.xml"/><Relationship Id="rId369" Type="http://schemas.openxmlformats.org/officeDocument/2006/relationships/slide" Target="slides/slide364.xml"/><Relationship Id="rId534" Type="http://schemas.openxmlformats.org/officeDocument/2006/relationships/slide" Target="slides/slide529.xml"/><Relationship Id="rId576" Type="http://schemas.openxmlformats.org/officeDocument/2006/relationships/slide" Target="slides/slide571.xml"/><Relationship Id="rId173" Type="http://schemas.openxmlformats.org/officeDocument/2006/relationships/slide" Target="slides/slide168.xml"/><Relationship Id="rId229" Type="http://schemas.openxmlformats.org/officeDocument/2006/relationships/slide" Target="slides/slide224.xml"/><Relationship Id="rId380" Type="http://schemas.openxmlformats.org/officeDocument/2006/relationships/slide" Target="slides/slide375.xml"/><Relationship Id="rId436" Type="http://schemas.openxmlformats.org/officeDocument/2006/relationships/slide" Target="slides/slide431.xml"/><Relationship Id="rId240" Type="http://schemas.openxmlformats.org/officeDocument/2006/relationships/slide" Target="slides/slide235.xml"/><Relationship Id="rId478" Type="http://schemas.openxmlformats.org/officeDocument/2006/relationships/slide" Target="slides/slide473.xml"/><Relationship Id="rId35" Type="http://schemas.openxmlformats.org/officeDocument/2006/relationships/slide" Target="slides/slide30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282" Type="http://schemas.openxmlformats.org/officeDocument/2006/relationships/slide" Target="slides/slide277.xml"/><Relationship Id="rId338" Type="http://schemas.openxmlformats.org/officeDocument/2006/relationships/slide" Target="slides/slide333.xml"/><Relationship Id="rId503" Type="http://schemas.openxmlformats.org/officeDocument/2006/relationships/slide" Target="slides/slide498.xml"/><Relationship Id="rId545" Type="http://schemas.openxmlformats.org/officeDocument/2006/relationships/slide" Target="slides/slide540.xml"/><Relationship Id="rId587" Type="http://schemas.openxmlformats.org/officeDocument/2006/relationships/slide" Target="slides/slide582.xml"/><Relationship Id="rId8" Type="http://schemas.openxmlformats.org/officeDocument/2006/relationships/slide" Target="slides/slide3.xml"/><Relationship Id="rId142" Type="http://schemas.openxmlformats.org/officeDocument/2006/relationships/slide" Target="slides/slide137.xml"/><Relationship Id="rId184" Type="http://schemas.openxmlformats.org/officeDocument/2006/relationships/slide" Target="slides/slide179.xml"/><Relationship Id="rId391" Type="http://schemas.openxmlformats.org/officeDocument/2006/relationships/slide" Target="slides/slide386.xml"/><Relationship Id="rId405" Type="http://schemas.openxmlformats.org/officeDocument/2006/relationships/slide" Target="slides/slide400.xml"/><Relationship Id="rId447" Type="http://schemas.openxmlformats.org/officeDocument/2006/relationships/slide" Target="slides/slide442.xml"/><Relationship Id="rId251" Type="http://schemas.openxmlformats.org/officeDocument/2006/relationships/slide" Target="slides/slide246.xml"/><Relationship Id="rId489" Type="http://schemas.openxmlformats.org/officeDocument/2006/relationships/slide" Target="slides/slide484.xml"/><Relationship Id="rId46" Type="http://schemas.openxmlformats.org/officeDocument/2006/relationships/slide" Target="slides/slide41.xml"/><Relationship Id="rId293" Type="http://schemas.openxmlformats.org/officeDocument/2006/relationships/slide" Target="slides/slide288.xml"/><Relationship Id="rId307" Type="http://schemas.openxmlformats.org/officeDocument/2006/relationships/slide" Target="slides/slide302.xml"/><Relationship Id="rId349" Type="http://schemas.openxmlformats.org/officeDocument/2006/relationships/slide" Target="slides/slide344.xml"/><Relationship Id="rId514" Type="http://schemas.openxmlformats.org/officeDocument/2006/relationships/slide" Target="slides/slide509.xml"/><Relationship Id="rId556" Type="http://schemas.openxmlformats.org/officeDocument/2006/relationships/slide" Target="slides/slide551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53" Type="http://schemas.openxmlformats.org/officeDocument/2006/relationships/slide" Target="slides/slide148.xml"/><Relationship Id="rId195" Type="http://schemas.openxmlformats.org/officeDocument/2006/relationships/slide" Target="slides/slide190.xml"/><Relationship Id="rId209" Type="http://schemas.openxmlformats.org/officeDocument/2006/relationships/slide" Target="slides/slide204.xml"/><Relationship Id="rId360" Type="http://schemas.openxmlformats.org/officeDocument/2006/relationships/slide" Target="slides/slide355.xml"/><Relationship Id="rId416" Type="http://schemas.openxmlformats.org/officeDocument/2006/relationships/slide" Target="slides/slide411.xml"/><Relationship Id="rId598" Type="http://schemas.openxmlformats.org/officeDocument/2006/relationships/customXml" Target="../customXml/item3.xml"/><Relationship Id="rId220" Type="http://schemas.openxmlformats.org/officeDocument/2006/relationships/slide" Target="slides/slide215.xml"/><Relationship Id="rId458" Type="http://schemas.openxmlformats.org/officeDocument/2006/relationships/slide" Target="slides/slide453.xml"/><Relationship Id="rId15" Type="http://schemas.openxmlformats.org/officeDocument/2006/relationships/slide" Target="slides/slide10.xml"/><Relationship Id="rId57" Type="http://schemas.openxmlformats.org/officeDocument/2006/relationships/slide" Target="slides/slide52.xml"/><Relationship Id="rId262" Type="http://schemas.openxmlformats.org/officeDocument/2006/relationships/slide" Target="slides/slide257.xml"/><Relationship Id="rId318" Type="http://schemas.openxmlformats.org/officeDocument/2006/relationships/slide" Target="slides/slide313.xml"/><Relationship Id="rId525" Type="http://schemas.openxmlformats.org/officeDocument/2006/relationships/slide" Target="slides/slide520.xml"/><Relationship Id="rId567" Type="http://schemas.openxmlformats.org/officeDocument/2006/relationships/slide" Target="slides/slide562.xml"/><Relationship Id="rId99" Type="http://schemas.openxmlformats.org/officeDocument/2006/relationships/slide" Target="slides/slide94.xml"/><Relationship Id="rId122" Type="http://schemas.openxmlformats.org/officeDocument/2006/relationships/slide" Target="slides/slide117.xml"/><Relationship Id="rId164" Type="http://schemas.openxmlformats.org/officeDocument/2006/relationships/slide" Target="slides/slide159.xml"/><Relationship Id="rId371" Type="http://schemas.openxmlformats.org/officeDocument/2006/relationships/slide" Target="slides/slide366.xml"/><Relationship Id="rId427" Type="http://schemas.openxmlformats.org/officeDocument/2006/relationships/slide" Target="slides/slide422.xml"/><Relationship Id="rId469" Type="http://schemas.openxmlformats.org/officeDocument/2006/relationships/slide" Target="slides/slide464.xml"/><Relationship Id="rId26" Type="http://schemas.openxmlformats.org/officeDocument/2006/relationships/slide" Target="slides/slide21.xml"/><Relationship Id="rId231" Type="http://schemas.openxmlformats.org/officeDocument/2006/relationships/slide" Target="slides/slide226.xml"/><Relationship Id="rId273" Type="http://schemas.openxmlformats.org/officeDocument/2006/relationships/slide" Target="slides/slide268.xml"/><Relationship Id="rId329" Type="http://schemas.openxmlformats.org/officeDocument/2006/relationships/slide" Target="slides/slide324.xml"/><Relationship Id="rId480" Type="http://schemas.openxmlformats.org/officeDocument/2006/relationships/slide" Target="slides/slide475.xml"/><Relationship Id="rId536" Type="http://schemas.openxmlformats.org/officeDocument/2006/relationships/slide" Target="slides/slide531.xml"/><Relationship Id="rId68" Type="http://schemas.openxmlformats.org/officeDocument/2006/relationships/slide" Target="slides/slide63.xml"/><Relationship Id="rId133" Type="http://schemas.openxmlformats.org/officeDocument/2006/relationships/slide" Target="slides/slide128.xml"/><Relationship Id="rId175" Type="http://schemas.openxmlformats.org/officeDocument/2006/relationships/slide" Target="slides/slide170.xml"/><Relationship Id="rId340" Type="http://schemas.openxmlformats.org/officeDocument/2006/relationships/slide" Target="slides/slide335.xml"/><Relationship Id="rId578" Type="http://schemas.openxmlformats.org/officeDocument/2006/relationships/slide" Target="slides/slide573.xml"/><Relationship Id="rId200" Type="http://schemas.openxmlformats.org/officeDocument/2006/relationships/slide" Target="slides/slide195.xml"/><Relationship Id="rId382" Type="http://schemas.openxmlformats.org/officeDocument/2006/relationships/slide" Target="slides/slide377.xml"/><Relationship Id="rId438" Type="http://schemas.openxmlformats.org/officeDocument/2006/relationships/slide" Target="slides/slide433.xml"/><Relationship Id="rId242" Type="http://schemas.openxmlformats.org/officeDocument/2006/relationships/slide" Target="slides/slide237.xml"/><Relationship Id="rId284" Type="http://schemas.openxmlformats.org/officeDocument/2006/relationships/slide" Target="slides/slide279.xml"/><Relationship Id="rId491" Type="http://schemas.openxmlformats.org/officeDocument/2006/relationships/slide" Target="slides/slide486.xml"/><Relationship Id="rId505" Type="http://schemas.openxmlformats.org/officeDocument/2006/relationships/slide" Target="slides/slide500.xml"/><Relationship Id="rId37" Type="http://schemas.openxmlformats.org/officeDocument/2006/relationships/slide" Target="slides/slide32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44" Type="http://schemas.openxmlformats.org/officeDocument/2006/relationships/slide" Target="slides/slide139.xml"/><Relationship Id="rId547" Type="http://schemas.openxmlformats.org/officeDocument/2006/relationships/slide" Target="slides/slide542.xml"/><Relationship Id="rId589" Type="http://schemas.openxmlformats.org/officeDocument/2006/relationships/slide" Target="slides/slide584.xml"/><Relationship Id="rId90" Type="http://schemas.openxmlformats.org/officeDocument/2006/relationships/slide" Target="slides/slide85.xml"/><Relationship Id="rId186" Type="http://schemas.openxmlformats.org/officeDocument/2006/relationships/slide" Target="slides/slide181.xml"/><Relationship Id="rId351" Type="http://schemas.openxmlformats.org/officeDocument/2006/relationships/slide" Target="slides/slide346.xml"/><Relationship Id="rId393" Type="http://schemas.openxmlformats.org/officeDocument/2006/relationships/slide" Target="slides/slide388.xml"/><Relationship Id="rId407" Type="http://schemas.openxmlformats.org/officeDocument/2006/relationships/slide" Target="slides/slide402.xml"/><Relationship Id="rId449" Type="http://schemas.openxmlformats.org/officeDocument/2006/relationships/slide" Target="slides/slide444.xml"/><Relationship Id="rId211" Type="http://schemas.openxmlformats.org/officeDocument/2006/relationships/slide" Target="slides/slide206.xml"/><Relationship Id="rId253" Type="http://schemas.openxmlformats.org/officeDocument/2006/relationships/slide" Target="slides/slide248.xml"/><Relationship Id="rId295" Type="http://schemas.openxmlformats.org/officeDocument/2006/relationships/slide" Target="slides/slide290.xml"/><Relationship Id="rId309" Type="http://schemas.openxmlformats.org/officeDocument/2006/relationships/slide" Target="slides/slide304.xml"/><Relationship Id="rId460" Type="http://schemas.openxmlformats.org/officeDocument/2006/relationships/slide" Target="slides/slide455.xml"/><Relationship Id="rId516" Type="http://schemas.openxmlformats.org/officeDocument/2006/relationships/slide" Target="slides/slide511.xml"/><Relationship Id="rId48" Type="http://schemas.openxmlformats.org/officeDocument/2006/relationships/slide" Target="slides/slide43.xml"/><Relationship Id="rId113" Type="http://schemas.openxmlformats.org/officeDocument/2006/relationships/slide" Target="slides/slide108.xml"/><Relationship Id="rId320" Type="http://schemas.openxmlformats.org/officeDocument/2006/relationships/slide" Target="slides/slide315.xml"/><Relationship Id="rId558" Type="http://schemas.openxmlformats.org/officeDocument/2006/relationships/slide" Target="slides/slide553.xml"/><Relationship Id="rId155" Type="http://schemas.openxmlformats.org/officeDocument/2006/relationships/slide" Target="slides/slide150.xml"/><Relationship Id="rId197" Type="http://schemas.openxmlformats.org/officeDocument/2006/relationships/slide" Target="slides/slide192.xml"/><Relationship Id="rId362" Type="http://schemas.openxmlformats.org/officeDocument/2006/relationships/slide" Target="slides/slide357.xml"/><Relationship Id="rId418" Type="http://schemas.openxmlformats.org/officeDocument/2006/relationships/slide" Target="slides/slide413.xml"/><Relationship Id="rId222" Type="http://schemas.openxmlformats.org/officeDocument/2006/relationships/slide" Target="slides/slide217.xml"/><Relationship Id="rId264" Type="http://schemas.openxmlformats.org/officeDocument/2006/relationships/slide" Target="slides/slide259.xml"/><Relationship Id="rId471" Type="http://schemas.openxmlformats.org/officeDocument/2006/relationships/slide" Target="slides/slide466.xml"/><Relationship Id="rId17" Type="http://schemas.openxmlformats.org/officeDocument/2006/relationships/slide" Target="slides/slide12.xml"/><Relationship Id="rId59" Type="http://schemas.openxmlformats.org/officeDocument/2006/relationships/slide" Target="slides/slide54.xml"/><Relationship Id="rId124" Type="http://schemas.openxmlformats.org/officeDocument/2006/relationships/slide" Target="slides/slide119.xml"/><Relationship Id="rId527" Type="http://schemas.openxmlformats.org/officeDocument/2006/relationships/slide" Target="slides/slide522.xml"/><Relationship Id="rId569" Type="http://schemas.openxmlformats.org/officeDocument/2006/relationships/slide" Target="slides/slide564.xml"/><Relationship Id="rId70" Type="http://schemas.openxmlformats.org/officeDocument/2006/relationships/slide" Target="slides/slide65.xml"/><Relationship Id="rId166" Type="http://schemas.openxmlformats.org/officeDocument/2006/relationships/slide" Target="slides/slide161.xml"/><Relationship Id="rId331" Type="http://schemas.openxmlformats.org/officeDocument/2006/relationships/slide" Target="slides/slide326.xml"/><Relationship Id="rId373" Type="http://schemas.openxmlformats.org/officeDocument/2006/relationships/slide" Target="slides/slide368.xml"/><Relationship Id="rId429" Type="http://schemas.openxmlformats.org/officeDocument/2006/relationships/slide" Target="slides/slide424.xml"/><Relationship Id="rId580" Type="http://schemas.openxmlformats.org/officeDocument/2006/relationships/slide" Target="slides/slide575.xml"/><Relationship Id="rId1" Type="http://schemas.openxmlformats.org/officeDocument/2006/relationships/slideMaster" Target="slideMasters/slideMaster1.xml"/><Relationship Id="rId233" Type="http://schemas.openxmlformats.org/officeDocument/2006/relationships/slide" Target="slides/slide228.xml"/><Relationship Id="rId440" Type="http://schemas.openxmlformats.org/officeDocument/2006/relationships/slide" Target="slides/slide435.xml"/><Relationship Id="rId28" Type="http://schemas.openxmlformats.org/officeDocument/2006/relationships/slide" Target="slides/slide23.xml"/><Relationship Id="rId275" Type="http://schemas.openxmlformats.org/officeDocument/2006/relationships/slide" Target="slides/slide270.xml"/><Relationship Id="rId300" Type="http://schemas.openxmlformats.org/officeDocument/2006/relationships/slide" Target="slides/slide295.xml"/><Relationship Id="rId482" Type="http://schemas.openxmlformats.org/officeDocument/2006/relationships/slide" Target="slides/slide477.xml"/><Relationship Id="rId538" Type="http://schemas.openxmlformats.org/officeDocument/2006/relationships/slide" Target="slides/slide533.xml"/><Relationship Id="rId81" Type="http://schemas.openxmlformats.org/officeDocument/2006/relationships/slide" Target="slides/slide76.xml"/><Relationship Id="rId135" Type="http://schemas.openxmlformats.org/officeDocument/2006/relationships/slide" Target="slides/slide130.xml"/><Relationship Id="rId177" Type="http://schemas.openxmlformats.org/officeDocument/2006/relationships/slide" Target="slides/slide172.xml"/><Relationship Id="rId342" Type="http://schemas.openxmlformats.org/officeDocument/2006/relationships/slide" Target="slides/slide337.xml"/><Relationship Id="rId384" Type="http://schemas.openxmlformats.org/officeDocument/2006/relationships/slide" Target="slides/slide379.xml"/><Relationship Id="rId591" Type="http://schemas.openxmlformats.org/officeDocument/2006/relationships/slide" Target="slides/slide586.xml"/><Relationship Id="rId202" Type="http://schemas.openxmlformats.org/officeDocument/2006/relationships/slide" Target="slides/slide197.xml"/><Relationship Id="rId244" Type="http://schemas.openxmlformats.org/officeDocument/2006/relationships/slide" Target="slides/slide239.xml"/><Relationship Id="rId39" Type="http://schemas.openxmlformats.org/officeDocument/2006/relationships/slide" Target="slides/slide34.xml"/><Relationship Id="rId286" Type="http://schemas.openxmlformats.org/officeDocument/2006/relationships/slide" Target="slides/slide281.xml"/><Relationship Id="rId451" Type="http://schemas.openxmlformats.org/officeDocument/2006/relationships/slide" Target="slides/slide446.xml"/><Relationship Id="rId493" Type="http://schemas.openxmlformats.org/officeDocument/2006/relationships/slide" Target="slides/slide488.xml"/><Relationship Id="rId507" Type="http://schemas.openxmlformats.org/officeDocument/2006/relationships/slide" Target="slides/slide502.xml"/><Relationship Id="rId549" Type="http://schemas.openxmlformats.org/officeDocument/2006/relationships/slide" Target="slides/slide544.xml"/><Relationship Id="rId50" Type="http://schemas.openxmlformats.org/officeDocument/2006/relationships/slide" Target="slides/slide45.xml"/><Relationship Id="rId104" Type="http://schemas.openxmlformats.org/officeDocument/2006/relationships/slide" Target="slides/slide99.xml"/><Relationship Id="rId146" Type="http://schemas.openxmlformats.org/officeDocument/2006/relationships/slide" Target="slides/slide141.xml"/><Relationship Id="rId188" Type="http://schemas.openxmlformats.org/officeDocument/2006/relationships/slide" Target="slides/slide183.xml"/><Relationship Id="rId311" Type="http://schemas.openxmlformats.org/officeDocument/2006/relationships/slide" Target="slides/slide306.xml"/><Relationship Id="rId353" Type="http://schemas.openxmlformats.org/officeDocument/2006/relationships/slide" Target="slides/slide348.xml"/><Relationship Id="rId395" Type="http://schemas.openxmlformats.org/officeDocument/2006/relationships/slide" Target="slides/slide390.xml"/><Relationship Id="rId409" Type="http://schemas.openxmlformats.org/officeDocument/2006/relationships/slide" Target="slides/slide404.xml"/><Relationship Id="rId560" Type="http://schemas.openxmlformats.org/officeDocument/2006/relationships/slide" Target="slides/slide555.xml"/><Relationship Id="rId92" Type="http://schemas.openxmlformats.org/officeDocument/2006/relationships/slide" Target="slides/slide87.xml"/><Relationship Id="rId213" Type="http://schemas.openxmlformats.org/officeDocument/2006/relationships/slide" Target="slides/slide208.xml"/><Relationship Id="rId420" Type="http://schemas.openxmlformats.org/officeDocument/2006/relationships/slide" Target="slides/slide415.xml"/><Relationship Id="rId255" Type="http://schemas.openxmlformats.org/officeDocument/2006/relationships/slide" Target="slides/slide250.xml"/><Relationship Id="rId297" Type="http://schemas.openxmlformats.org/officeDocument/2006/relationships/slide" Target="slides/slide292.xml"/><Relationship Id="rId462" Type="http://schemas.openxmlformats.org/officeDocument/2006/relationships/slide" Target="slides/slide457.xml"/><Relationship Id="rId518" Type="http://schemas.openxmlformats.org/officeDocument/2006/relationships/slide" Target="slides/slide513.xml"/><Relationship Id="rId115" Type="http://schemas.openxmlformats.org/officeDocument/2006/relationships/slide" Target="slides/slide110.xml"/><Relationship Id="rId157" Type="http://schemas.openxmlformats.org/officeDocument/2006/relationships/slide" Target="slides/slide152.xml"/><Relationship Id="rId322" Type="http://schemas.openxmlformats.org/officeDocument/2006/relationships/slide" Target="slides/slide317.xml"/><Relationship Id="rId364" Type="http://schemas.openxmlformats.org/officeDocument/2006/relationships/slide" Target="slides/slide359.xml"/><Relationship Id="rId61" Type="http://schemas.openxmlformats.org/officeDocument/2006/relationships/slide" Target="slides/slide56.xml"/><Relationship Id="rId199" Type="http://schemas.openxmlformats.org/officeDocument/2006/relationships/slide" Target="slides/slide194.xml"/><Relationship Id="rId571" Type="http://schemas.openxmlformats.org/officeDocument/2006/relationships/slide" Target="slides/slide566.xml"/><Relationship Id="rId19" Type="http://schemas.openxmlformats.org/officeDocument/2006/relationships/slide" Target="slides/slide14.xml"/><Relationship Id="rId224" Type="http://schemas.openxmlformats.org/officeDocument/2006/relationships/slide" Target="slides/slide219.xml"/><Relationship Id="rId266" Type="http://schemas.openxmlformats.org/officeDocument/2006/relationships/slide" Target="slides/slide261.xml"/><Relationship Id="rId431" Type="http://schemas.openxmlformats.org/officeDocument/2006/relationships/slide" Target="slides/slide426.xml"/><Relationship Id="rId473" Type="http://schemas.openxmlformats.org/officeDocument/2006/relationships/slide" Target="slides/slide468.xml"/><Relationship Id="rId529" Type="http://schemas.openxmlformats.org/officeDocument/2006/relationships/slide" Target="slides/slide524.xml"/><Relationship Id="rId30" Type="http://schemas.openxmlformats.org/officeDocument/2006/relationships/slide" Target="slides/slide25.xml"/><Relationship Id="rId126" Type="http://schemas.openxmlformats.org/officeDocument/2006/relationships/slide" Target="slides/slide121.xml"/><Relationship Id="rId168" Type="http://schemas.openxmlformats.org/officeDocument/2006/relationships/slide" Target="slides/slide163.xml"/><Relationship Id="rId333" Type="http://schemas.openxmlformats.org/officeDocument/2006/relationships/slide" Target="slides/slide328.xml"/><Relationship Id="rId540" Type="http://schemas.openxmlformats.org/officeDocument/2006/relationships/slide" Target="slides/slide535.xml"/><Relationship Id="rId72" Type="http://schemas.openxmlformats.org/officeDocument/2006/relationships/slide" Target="slides/slide67.xml"/><Relationship Id="rId375" Type="http://schemas.openxmlformats.org/officeDocument/2006/relationships/slide" Target="slides/slide370.xml"/><Relationship Id="rId582" Type="http://schemas.openxmlformats.org/officeDocument/2006/relationships/slide" Target="slides/slide577.xml"/><Relationship Id="rId3" Type="http://schemas.openxmlformats.org/officeDocument/2006/relationships/viewProps" Target="viewProps.xml"/><Relationship Id="rId235" Type="http://schemas.openxmlformats.org/officeDocument/2006/relationships/slide" Target="slides/slide230.xml"/><Relationship Id="rId277" Type="http://schemas.openxmlformats.org/officeDocument/2006/relationships/slide" Target="slides/slide272.xml"/><Relationship Id="rId400" Type="http://schemas.openxmlformats.org/officeDocument/2006/relationships/slide" Target="slides/slide395.xml"/><Relationship Id="rId442" Type="http://schemas.openxmlformats.org/officeDocument/2006/relationships/slide" Target="slides/slide437.xml"/><Relationship Id="rId484" Type="http://schemas.openxmlformats.org/officeDocument/2006/relationships/slide" Target="slides/slide479.xml"/><Relationship Id="rId137" Type="http://schemas.openxmlformats.org/officeDocument/2006/relationships/slide" Target="slides/slide132.xml"/><Relationship Id="rId302" Type="http://schemas.openxmlformats.org/officeDocument/2006/relationships/slide" Target="slides/slide297.xml"/><Relationship Id="rId344" Type="http://schemas.openxmlformats.org/officeDocument/2006/relationships/slide" Target="slides/slide339.xml"/><Relationship Id="rId41" Type="http://schemas.openxmlformats.org/officeDocument/2006/relationships/slide" Target="slides/slide36.xml"/><Relationship Id="rId83" Type="http://schemas.openxmlformats.org/officeDocument/2006/relationships/slide" Target="slides/slide78.xml"/><Relationship Id="rId179" Type="http://schemas.openxmlformats.org/officeDocument/2006/relationships/slide" Target="slides/slide174.xml"/><Relationship Id="rId386" Type="http://schemas.openxmlformats.org/officeDocument/2006/relationships/slide" Target="slides/slide381.xml"/><Relationship Id="rId551" Type="http://schemas.openxmlformats.org/officeDocument/2006/relationships/slide" Target="slides/slide546.xml"/><Relationship Id="rId593" Type="http://schemas.openxmlformats.org/officeDocument/2006/relationships/slide" Target="slides/slide588.xml"/><Relationship Id="rId190" Type="http://schemas.openxmlformats.org/officeDocument/2006/relationships/slide" Target="slides/slide185.xml"/><Relationship Id="rId204" Type="http://schemas.openxmlformats.org/officeDocument/2006/relationships/slide" Target="slides/slide199.xml"/><Relationship Id="rId246" Type="http://schemas.openxmlformats.org/officeDocument/2006/relationships/slide" Target="slides/slide241.xml"/><Relationship Id="rId288" Type="http://schemas.openxmlformats.org/officeDocument/2006/relationships/slide" Target="slides/slide283.xml"/><Relationship Id="rId411" Type="http://schemas.openxmlformats.org/officeDocument/2006/relationships/slide" Target="slides/slide406.xml"/><Relationship Id="rId453" Type="http://schemas.openxmlformats.org/officeDocument/2006/relationships/slide" Target="slides/slide448.xml"/><Relationship Id="rId509" Type="http://schemas.openxmlformats.org/officeDocument/2006/relationships/slide" Target="slides/slide504.xml"/><Relationship Id="rId106" Type="http://schemas.openxmlformats.org/officeDocument/2006/relationships/slide" Target="slides/slide101.xml"/><Relationship Id="rId313" Type="http://schemas.openxmlformats.org/officeDocument/2006/relationships/slide" Target="slides/slide308.xml"/><Relationship Id="rId495" Type="http://schemas.openxmlformats.org/officeDocument/2006/relationships/slide" Target="slides/slide490.xml"/><Relationship Id="rId10" Type="http://schemas.openxmlformats.org/officeDocument/2006/relationships/slide" Target="slides/slide5.xml"/><Relationship Id="rId52" Type="http://schemas.openxmlformats.org/officeDocument/2006/relationships/slide" Target="slides/slide47.xml"/><Relationship Id="rId94" Type="http://schemas.openxmlformats.org/officeDocument/2006/relationships/slide" Target="slides/slide89.xml"/><Relationship Id="rId148" Type="http://schemas.openxmlformats.org/officeDocument/2006/relationships/slide" Target="slides/slide143.xml"/><Relationship Id="rId355" Type="http://schemas.openxmlformats.org/officeDocument/2006/relationships/slide" Target="slides/slide350.xml"/><Relationship Id="rId397" Type="http://schemas.openxmlformats.org/officeDocument/2006/relationships/slide" Target="slides/slide392.xml"/><Relationship Id="rId520" Type="http://schemas.openxmlformats.org/officeDocument/2006/relationships/slide" Target="slides/slide515.xml"/><Relationship Id="rId562" Type="http://schemas.openxmlformats.org/officeDocument/2006/relationships/slide" Target="slides/slide557.xml"/><Relationship Id="rId215" Type="http://schemas.openxmlformats.org/officeDocument/2006/relationships/slide" Target="slides/slide210.xml"/><Relationship Id="rId257" Type="http://schemas.openxmlformats.org/officeDocument/2006/relationships/slide" Target="slides/slide252.xml"/><Relationship Id="rId422" Type="http://schemas.openxmlformats.org/officeDocument/2006/relationships/slide" Target="slides/slide417.xml"/><Relationship Id="rId464" Type="http://schemas.openxmlformats.org/officeDocument/2006/relationships/slide" Target="slides/slide459.xml"/><Relationship Id="rId299" Type="http://schemas.openxmlformats.org/officeDocument/2006/relationships/slide" Target="slides/slide294.xml"/><Relationship Id="rId63" Type="http://schemas.openxmlformats.org/officeDocument/2006/relationships/slide" Target="slides/slide58.xml"/><Relationship Id="rId159" Type="http://schemas.openxmlformats.org/officeDocument/2006/relationships/slide" Target="slides/slide154.xml"/><Relationship Id="rId366" Type="http://schemas.openxmlformats.org/officeDocument/2006/relationships/slide" Target="slides/slide361.xml"/><Relationship Id="rId573" Type="http://schemas.openxmlformats.org/officeDocument/2006/relationships/slide" Target="slides/slide568.xml"/><Relationship Id="rId226" Type="http://schemas.openxmlformats.org/officeDocument/2006/relationships/slide" Target="slides/slide221.xml"/><Relationship Id="rId433" Type="http://schemas.openxmlformats.org/officeDocument/2006/relationships/slide" Target="slides/slide428.xml"/><Relationship Id="rId74" Type="http://schemas.openxmlformats.org/officeDocument/2006/relationships/slide" Target="slides/slide69.xml"/><Relationship Id="rId377" Type="http://schemas.openxmlformats.org/officeDocument/2006/relationships/slide" Target="slides/slide372.xml"/><Relationship Id="rId500" Type="http://schemas.openxmlformats.org/officeDocument/2006/relationships/slide" Target="slides/slide495.xml"/><Relationship Id="rId584" Type="http://schemas.openxmlformats.org/officeDocument/2006/relationships/slide" Target="slides/slide579.xml"/><Relationship Id="rId5" Type="http://schemas.openxmlformats.org/officeDocument/2006/relationships/tableStyles" Target="tableStyles.xml"/><Relationship Id="rId237" Type="http://schemas.openxmlformats.org/officeDocument/2006/relationships/slide" Target="slides/slide232.xml"/><Relationship Id="rId444" Type="http://schemas.openxmlformats.org/officeDocument/2006/relationships/slide" Target="slides/slide439.xml"/><Relationship Id="rId290" Type="http://schemas.openxmlformats.org/officeDocument/2006/relationships/slide" Target="slides/slide285.xml"/><Relationship Id="rId304" Type="http://schemas.openxmlformats.org/officeDocument/2006/relationships/slide" Target="slides/slide299.xml"/><Relationship Id="rId388" Type="http://schemas.openxmlformats.org/officeDocument/2006/relationships/slide" Target="slides/slide383.xml"/><Relationship Id="rId511" Type="http://schemas.openxmlformats.org/officeDocument/2006/relationships/slide" Target="slides/slide506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595" Type="http://schemas.openxmlformats.org/officeDocument/2006/relationships/slide" Target="slides/slide590.xml"/><Relationship Id="rId248" Type="http://schemas.openxmlformats.org/officeDocument/2006/relationships/slide" Target="slides/slide243.xml"/><Relationship Id="rId455" Type="http://schemas.openxmlformats.org/officeDocument/2006/relationships/slide" Target="slides/slide450.xml"/><Relationship Id="rId12" Type="http://schemas.openxmlformats.org/officeDocument/2006/relationships/slide" Target="slides/slide7.xml"/><Relationship Id="rId108" Type="http://schemas.openxmlformats.org/officeDocument/2006/relationships/slide" Target="slides/slide103.xml"/><Relationship Id="rId315" Type="http://schemas.openxmlformats.org/officeDocument/2006/relationships/slide" Target="slides/slide310.xml"/><Relationship Id="rId522" Type="http://schemas.openxmlformats.org/officeDocument/2006/relationships/slide" Target="slides/slide517.xml"/><Relationship Id="rId96" Type="http://schemas.openxmlformats.org/officeDocument/2006/relationships/slide" Target="slides/slide91.xml"/><Relationship Id="rId161" Type="http://schemas.openxmlformats.org/officeDocument/2006/relationships/slide" Target="slides/slide156.xml"/><Relationship Id="rId399" Type="http://schemas.openxmlformats.org/officeDocument/2006/relationships/slide" Target="slides/slide394.xml"/><Relationship Id="rId259" Type="http://schemas.openxmlformats.org/officeDocument/2006/relationships/slide" Target="slides/slide254.xml"/><Relationship Id="rId466" Type="http://schemas.openxmlformats.org/officeDocument/2006/relationships/slide" Target="slides/slide461.xml"/><Relationship Id="rId23" Type="http://schemas.openxmlformats.org/officeDocument/2006/relationships/slide" Target="slides/slide18.xml"/><Relationship Id="rId119" Type="http://schemas.openxmlformats.org/officeDocument/2006/relationships/slide" Target="slides/slide114.xml"/><Relationship Id="rId326" Type="http://schemas.openxmlformats.org/officeDocument/2006/relationships/slide" Target="slides/slide321.xml"/><Relationship Id="rId533" Type="http://schemas.openxmlformats.org/officeDocument/2006/relationships/slide" Target="slides/slide528.xml"/><Relationship Id="rId172" Type="http://schemas.openxmlformats.org/officeDocument/2006/relationships/slide" Target="slides/slide167.xml"/><Relationship Id="rId477" Type="http://schemas.openxmlformats.org/officeDocument/2006/relationships/slide" Target="slides/slide472.xml"/><Relationship Id="rId337" Type="http://schemas.openxmlformats.org/officeDocument/2006/relationships/slide" Target="slides/slide332.xml"/><Relationship Id="rId34" Type="http://schemas.openxmlformats.org/officeDocument/2006/relationships/slide" Target="slides/slide29.xml"/><Relationship Id="rId544" Type="http://schemas.openxmlformats.org/officeDocument/2006/relationships/slide" Target="slides/slide539.xml"/><Relationship Id="rId183" Type="http://schemas.openxmlformats.org/officeDocument/2006/relationships/slide" Target="slides/slide178.xml"/><Relationship Id="rId390" Type="http://schemas.openxmlformats.org/officeDocument/2006/relationships/slide" Target="slides/slide385.xml"/><Relationship Id="rId404" Type="http://schemas.openxmlformats.org/officeDocument/2006/relationships/slide" Target="slides/slide399.xml"/><Relationship Id="rId250" Type="http://schemas.openxmlformats.org/officeDocument/2006/relationships/slide" Target="slides/slide245.xml"/><Relationship Id="rId488" Type="http://schemas.openxmlformats.org/officeDocument/2006/relationships/slide" Target="slides/slide483.xml"/><Relationship Id="rId45" Type="http://schemas.openxmlformats.org/officeDocument/2006/relationships/slide" Target="slides/slide40.xml"/><Relationship Id="rId110" Type="http://schemas.openxmlformats.org/officeDocument/2006/relationships/slide" Target="slides/slide105.xml"/><Relationship Id="rId348" Type="http://schemas.openxmlformats.org/officeDocument/2006/relationships/slide" Target="slides/slide343.xml"/><Relationship Id="rId555" Type="http://schemas.openxmlformats.org/officeDocument/2006/relationships/slide" Target="slides/slide550.xml"/><Relationship Id="rId194" Type="http://schemas.openxmlformats.org/officeDocument/2006/relationships/slide" Target="slides/slide189.xml"/><Relationship Id="rId208" Type="http://schemas.openxmlformats.org/officeDocument/2006/relationships/slide" Target="slides/slide203.xml"/><Relationship Id="rId415" Type="http://schemas.openxmlformats.org/officeDocument/2006/relationships/slide" Target="slides/slide4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96185" y="4614545"/>
            <a:ext cx="3570478" cy="16662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2459482"/>
            <a:ext cx="680656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44525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248.jpg"/></Relationships>
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9.jpg"/><Relationship Id="rId3" Type="http://schemas.openxmlformats.org/officeDocument/2006/relationships/hyperlink" Target="http://www.datastampa.it/" TargetMode="External"/><Relationship Id="rId4" Type="http://schemas.openxmlformats.org/officeDocument/2006/relationships/image" Target="../media/image10.jpg"/><Relationship Id="rId5" Type="http://schemas.openxmlformats.org/officeDocument/2006/relationships/image" Target="../media/image250.jpg"/></Relationships>
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1.jpg"/><Relationship Id="rId3" Type="http://schemas.openxmlformats.org/officeDocument/2006/relationships/image" Target="../media/image252.jpg"/><Relationship Id="rId4" Type="http://schemas.openxmlformats.org/officeDocument/2006/relationships/hyperlink" Target="http://www.datastampa.it/" TargetMode="External"/><Relationship Id="rId5" Type="http://schemas.openxmlformats.org/officeDocument/2006/relationships/image" Target="../media/image10.jpg"/><Relationship Id="rId6" Type="http://schemas.openxmlformats.org/officeDocument/2006/relationships/image" Target="../media/image253.jpg"/></Relationships>
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254.png"/></Relationships>
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255.jpg"/><Relationship Id="rId4" Type="http://schemas.openxmlformats.org/officeDocument/2006/relationships/image" Target="../media/image256.jpg"/></Relationships>
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/Relationships>
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milanofinanza.it/quotazioni/ricerca?searchtitle=BNP%20PARIBAS&amp;amp;codicestrumento=2ae" TargetMode="External"/><Relationship Id="rId4" Type="http://schemas.openxmlformats.org/officeDocument/2006/relationships/image" Target="../media/image257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Relationship Id="rId4" Type="http://schemas.openxmlformats.org/officeDocument/2006/relationships/image" Target="../media/image258.jpg"/><Relationship Id="rId5" Type="http://schemas.openxmlformats.org/officeDocument/2006/relationships/image" Target="../media/image259.jpg"/><Relationship Id="rId6" Type="http://schemas.openxmlformats.org/officeDocument/2006/relationships/image" Target="../media/image260.jpg"/></Relationships>
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261.jpg"/></Relationships>
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262.jpg"/></Relationships>
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Relationship Id="rId4" Type="http://schemas.openxmlformats.org/officeDocument/2006/relationships/hyperlink" Target="http://www.media.inaf.it/sedi/" TargetMode="External"/><Relationship Id="rId5" Type="http://schemas.openxmlformats.org/officeDocument/2006/relationships/hyperlink" Target="http://www.media.inaf.it/tag/iaps_roma/" TargetMode="External"/><Relationship Id="rId6" Type="http://schemas.openxmlformats.org/officeDocument/2006/relationships/hyperlink" Target="http://www.media.inaf.it/tag/oa_brera/" TargetMode="External"/><Relationship Id="rId7" Type="http://schemas.openxmlformats.org/officeDocument/2006/relationships/hyperlink" Target="http://www.media.inaf.it/tag/oa_torino/" TargetMode="External"/><Relationship Id="rId8" Type="http://schemas.openxmlformats.org/officeDocument/2006/relationships/hyperlink" Target="http://www.media.inaf.it/tag/oa_padova/" TargetMode="External"/><Relationship Id="rId9" Type="http://schemas.openxmlformats.org/officeDocument/2006/relationships/hyperlink" Target="http://www.media.inaf.it/tag/oa_bologna/" TargetMode="External"/><Relationship Id="rId10" Type="http://schemas.openxmlformats.org/officeDocument/2006/relationships/hyperlink" Target="http://www.media.inaf.it/tag/iasf_bologna/" TargetMode="External"/><Relationship Id="rId11" Type="http://schemas.openxmlformats.org/officeDocument/2006/relationships/hyperlink" Target="http://www.media.inaf.it/tag/ira_bologna/" TargetMode="External"/><Relationship Id="rId12" Type="http://schemas.openxmlformats.org/officeDocument/2006/relationships/hyperlink" Target="http://www.media.inaf.it/tag/oa_napoli/" TargetMode="External"/><Relationship Id="rId13" Type="http://schemas.openxmlformats.org/officeDocument/2006/relationships/hyperlink" Target="http://www.media.inaf.it/tag/oa_palermo/" TargetMode="External"/><Relationship Id="rId14" Type="http://schemas.openxmlformats.org/officeDocument/2006/relationships/image" Target="../media/image263.jpg"/><Relationship Id="rId15" Type="http://schemas.openxmlformats.org/officeDocument/2006/relationships/image" Target="../media/image264.jpg"/></Relationships>
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media.inaf.it/2012/01/13/astrokids-lastronomia-per-bimbi/" TargetMode="External"/><Relationship Id="rId4" Type="http://schemas.openxmlformats.org/officeDocument/2006/relationships/image" Target="../media/image265.jpg"/></Relationships>
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266.jpg"/><Relationship Id="rId4" Type="http://schemas.openxmlformats.org/officeDocument/2006/relationships/image" Target="../media/image267.jpg"/></Relationships>
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268.jpg"/></Relationships>
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269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257.jpg"/><Relationship Id="rId4" Type="http://schemas.openxmlformats.org/officeDocument/2006/relationships/image" Target="../media/image270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/Relationships>
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271.jpg"/></Relationships>
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272.jpg"/><Relationship Id="rId4" Type="http://schemas.openxmlformats.org/officeDocument/2006/relationships/image" Target="../media/image273.jpg"/></Relationships>
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274.jpg"/></Relationships>
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269.jpg"/></Relationships>
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corrierecomunicazioni.it/it-world/40876_canone-rai-allarme-cgil-servizio-pubblico-a-rischio.htm" TargetMode="External"/><Relationship Id="rId4" Type="http://schemas.openxmlformats.org/officeDocument/2006/relationships/image" Target="../media/image275.jpg"/><Relationship Id="rId5" Type="http://schemas.openxmlformats.org/officeDocument/2006/relationships/image" Target="../media/image276.jpg"/></Relationships>
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corrierecomunicazioni.it/tlc/40748_mediaset-vivendi-e-accordo-nasce-un-nuovo-polo-tv-europeo.htm" TargetMode="External"/><Relationship Id="rId4" Type="http://schemas.openxmlformats.org/officeDocument/2006/relationships/hyperlink" Target="http://www.corrierecomunicazioni.it/media/40974_calcio-in-tv-maxi-multa-antitrust-su-mediaset-infront-sky-e-lega-calcio.htm" TargetMode="External"/></Relationships>
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277.png"/><Relationship Id="rId4" Type="http://schemas.openxmlformats.org/officeDocument/2006/relationships/image" Target="../media/image278.jpg"/><Relationship Id="rId5" Type="http://schemas.openxmlformats.org/officeDocument/2006/relationships/image" Target="../media/image279.jpg"/></Relationships>
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280.png"/><Relationship Id="rId4" Type="http://schemas.openxmlformats.org/officeDocument/2006/relationships/image" Target="../media/image281.jpg"/></Relationships>
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282.png"/><Relationship Id="rId4" Type="http://schemas.openxmlformats.org/officeDocument/2006/relationships/image" Target="../media/image283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284.jpg"/></Relationships>
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Relationship Id="rId4" Type="http://schemas.openxmlformats.org/officeDocument/2006/relationships/image" Target="../media/image285.jpg"/></Relationships>
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286.jpg"/></Relationships>
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287.jpg"/><Relationship Id="rId4" Type="http://schemas.openxmlformats.org/officeDocument/2006/relationships/image" Target="../media/image288.png"/></Relationships>
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289.jpg"/></Relationships>
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ontenews.it/festival-cultura-creativa-pi-ugrave-80-eventi/" TargetMode="External"/><Relationship Id="rId4" Type="http://schemas.openxmlformats.org/officeDocument/2006/relationships/image" Target="../media/image290.jpg"/></Relationships>
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291.png"/><Relationship Id="rId4" Type="http://schemas.openxmlformats.org/officeDocument/2006/relationships/image" Target="../media/image292.png"/><Relationship Id="rId5" Type="http://schemas.openxmlformats.org/officeDocument/2006/relationships/image" Target="../media/image293.jpg"/></Relationships>
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294.jpg"/><Relationship Id="rId4" Type="http://schemas.openxmlformats.org/officeDocument/2006/relationships/image" Target="../media/image295.png"/></Relationships>
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296.jpg"/></Relationships>
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297.jpg"/><Relationship Id="rId4" Type="http://schemas.openxmlformats.org/officeDocument/2006/relationships/image" Target="../media/image298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299.jpg"/><Relationship Id="rId4" Type="http://schemas.openxmlformats.org/officeDocument/2006/relationships/image" Target="../media/image300.jpg"/></Relationships>
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299.jpg"/><Relationship Id="rId4" Type="http://schemas.openxmlformats.org/officeDocument/2006/relationships/image" Target="../media/image301.jpg"/></Relationships>
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02.png"/></Relationships>
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03.png"/></Relationships>
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03.png"/></Relationships>
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04.jpg"/><Relationship Id="rId4" Type="http://schemas.openxmlformats.org/officeDocument/2006/relationships/image" Target="../media/image305.png"/></Relationships>
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legnostorto.com/author/elisacronaca/" TargetMode="External"/><Relationship Id="rId4" Type="http://schemas.openxmlformats.org/officeDocument/2006/relationships/image" Target="../media/image306.jpg"/><Relationship Id="rId5" Type="http://schemas.openxmlformats.org/officeDocument/2006/relationships/image" Target="../media/image307.jpg"/></Relationships>
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liberweb.it/modules.php?op=modload&amp;amp;name=News&amp;amp;file=article&amp;amp;sid=10099&amp;amp;mode=thread&amp;amp;order=0&amp;amp;thold=0&amp;amp;topic=21" TargetMode="External"/><Relationship Id="rId4" Type="http://schemas.openxmlformats.org/officeDocument/2006/relationships/image" Target="../media/image308.jpg"/></Relationships>
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09.jpg"/><Relationship Id="rId4" Type="http://schemas.openxmlformats.org/officeDocument/2006/relationships/image" Target="../media/image310.jpg"/><Relationship Id="rId5" Type="http://schemas.openxmlformats.org/officeDocument/2006/relationships/image" Target="../media/image311.png"/></Relationships>
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257.jpg"/></Relationships>
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12.jpg"/><Relationship Id="rId4" Type="http://schemas.openxmlformats.org/officeDocument/2006/relationships/image" Target="../media/image313.jpg"/><Relationship Id="rId5" Type="http://schemas.openxmlformats.org/officeDocument/2006/relationships/image" Target="../media/image314.jpg"/><Relationship Id="rId6" Type="http://schemas.openxmlformats.org/officeDocument/2006/relationships/image" Target="../media/image315.jpg"/></Relationships>
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16.png"/><Relationship Id="rId4" Type="http://schemas.openxmlformats.org/officeDocument/2006/relationships/image" Target="../media/image278.jpg"/><Relationship Id="rId5" Type="http://schemas.openxmlformats.org/officeDocument/2006/relationships/image" Target="../media/image279.jpg"/></Relationships>
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280.png"/><Relationship Id="rId4" Type="http://schemas.openxmlformats.org/officeDocument/2006/relationships/image" Target="../media/image281.jpg"/></Relationships>
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282.png"/><Relationship Id="rId4" Type="http://schemas.openxmlformats.org/officeDocument/2006/relationships/image" Target="../media/image283.png"/></Relationships>
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17.jpg"/><Relationship Id="rId4" Type="http://schemas.openxmlformats.org/officeDocument/2006/relationships/image" Target="../media/image318.jpg"/></Relationships>
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19.png"/><Relationship Id="rId4" Type="http://schemas.openxmlformats.org/officeDocument/2006/relationships/image" Target="../media/image320.jpg"/></Relationships>
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21.jpg"/><Relationship Id="rId4" Type="http://schemas.openxmlformats.org/officeDocument/2006/relationships/image" Target="../media/image14.jpg"/></Relationships>
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Relationship Id="rId4" Type="http://schemas.openxmlformats.org/officeDocument/2006/relationships/image" Target="../media/image322.png"/><Relationship Id="rId5" Type="http://schemas.openxmlformats.org/officeDocument/2006/relationships/image" Target="../media/image323.jpg"/></Relationships>
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repubblica.it/cultura/2015/03/04/news/festival_della_cultura_creativa_l_imperativo_raccontare_la_cultura_creativa_passa_dall_alfabeto_del_mondo-108733716" TargetMode="External"/></Relationships>
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24.png"/></Relationships>
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25.png"/><Relationship Id="rId4" Type="http://schemas.openxmlformats.org/officeDocument/2006/relationships/image" Target="../media/image326.jpg"/></Relationships>
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27.jpg"/><Relationship Id="rId4" Type="http://schemas.openxmlformats.org/officeDocument/2006/relationships/image" Target="../media/image328.png"/></Relationships>
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29.png"/></Relationships>
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30.png"/></Relationships>
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Relationship Id="rId4" Type="http://schemas.openxmlformats.org/officeDocument/2006/relationships/image" Target="../media/image331.jpg"/><Relationship Id="rId5" Type="http://schemas.openxmlformats.org/officeDocument/2006/relationships/image" Target="../media/image332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33.jpg"/></Relationships>
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34.jpg"/><Relationship Id="rId4" Type="http://schemas.openxmlformats.org/officeDocument/2006/relationships/image" Target="../media/image15.jpg"/></Relationships>
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/Relationships>
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35.png"/><Relationship Id="rId4" Type="http://schemas.openxmlformats.org/officeDocument/2006/relationships/image" Target="../media/image336.jpg"/><Relationship Id="rId5" Type="http://schemas.openxmlformats.org/officeDocument/2006/relationships/image" Target="../media/image337.png"/></Relationships>
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Relationship Id="rId4" Type="http://schemas.openxmlformats.org/officeDocument/2006/relationships/image" Target="../media/image338.jpg"/><Relationship Id="rId5" Type="http://schemas.openxmlformats.org/officeDocument/2006/relationships/image" Target="../media/image339.jpg"/></Relationships>
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Relationship Id="rId4" Type="http://schemas.openxmlformats.org/officeDocument/2006/relationships/image" Target="../media/image340.jpg"/></Relationships>
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41.jpg"/><Relationship Id="rId4" Type="http://schemas.openxmlformats.org/officeDocument/2006/relationships/image" Target="../media/image342.jpg"/></Relationships>
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43.png"/><Relationship Id="rId4" Type="http://schemas.openxmlformats.org/officeDocument/2006/relationships/image" Target="../media/image344.jpg"/></Relationships>
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controluce.it/notizie/author/tarquinio-minotti/" TargetMode="External"/><Relationship Id="rId4" Type="http://schemas.openxmlformats.org/officeDocument/2006/relationships/image" Target="../media/image345.jpg"/><Relationship Id="rId5" Type="http://schemas.openxmlformats.org/officeDocument/2006/relationships/image" Target="../media/image346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47.jpg"/><Relationship Id="rId4" Type="http://schemas.openxmlformats.org/officeDocument/2006/relationships/image" Target="../media/image348.jpg"/></Relationships>
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/Relationships>
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49.jpg"/><Relationship Id="rId4" Type="http://schemas.openxmlformats.org/officeDocument/2006/relationships/image" Target="../media/image350.png"/><Relationship Id="rId5" Type="http://schemas.openxmlformats.org/officeDocument/2006/relationships/image" Target="../media/image351.jpg"/><Relationship Id="rId6" Type="http://schemas.openxmlformats.org/officeDocument/2006/relationships/image" Target="../media/image352.jpg"/></Relationships>
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53.jpg"/><Relationship Id="rId4" Type="http://schemas.openxmlformats.org/officeDocument/2006/relationships/image" Target="../media/image354.jpg"/><Relationship Id="rId5" Type="http://schemas.openxmlformats.org/officeDocument/2006/relationships/image" Target="../media/image355.jpg"/></Relationships>
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56.jpg"/><Relationship Id="rId4" Type="http://schemas.openxmlformats.org/officeDocument/2006/relationships/image" Target="../media/image357.jpg"/></Relationships>
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58.jpg"/><Relationship Id="rId4" Type="http://schemas.openxmlformats.org/officeDocument/2006/relationships/image" Target="../media/image359.jpg"/><Relationship Id="rId5" Type="http://schemas.openxmlformats.org/officeDocument/2006/relationships/image" Target="../media/image360.jpg"/></Relationships>
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61.jpg"/><Relationship Id="rId4" Type="http://schemas.openxmlformats.org/officeDocument/2006/relationships/image" Target="../media/image362.jpg"/></Relationships>
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63.jpg"/><Relationship Id="rId4" Type="http://schemas.openxmlformats.org/officeDocument/2006/relationships/image" Target="../media/image364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65.jpg"/><Relationship Id="rId4" Type="http://schemas.openxmlformats.org/officeDocument/2006/relationships/image" Target="../media/image366.jpg"/></Relationships>
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67.jpg"/><Relationship Id="rId4" Type="http://schemas.openxmlformats.org/officeDocument/2006/relationships/image" Target="../media/image368.jpg"/></Relationships>
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69.jpg"/><Relationship Id="rId4" Type="http://schemas.openxmlformats.org/officeDocument/2006/relationships/image" Target="../media/image370.jpg"/></Relationships>
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71.jpg"/><Relationship Id="rId4" Type="http://schemas.openxmlformats.org/officeDocument/2006/relationships/image" Target="../media/image372.jpg"/></Relationships>
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73.jpg"/><Relationship Id="rId4" Type="http://schemas.openxmlformats.org/officeDocument/2006/relationships/image" Target="../media/image374.jpg"/><Relationship Id="rId5" Type="http://schemas.openxmlformats.org/officeDocument/2006/relationships/image" Target="../media/image375.jpg"/></Relationships>
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76.jpg"/><Relationship Id="rId4" Type="http://schemas.openxmlformats.org/officeDocument/2006/relationships/image" Target="../media/image377.jpg"/><Relationship Id="rId5" Type="http://schemas.openxmlformats.org/officeDocument/2006/relationships/image" Target="../media/image378.jpg"/></Relationships>
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79.jpg"/><Relationship Id="rId4" Type="http://schemas.openxmlformats.org/officeDocument/2006/relationships/image" Target="../media/image380.jpg"/><Relationship Id="rId5" Type="http://schemas.openxmlformats.org/officeDocument/2006/relationships/image" Target="../media/image381.jpg"/></Relationships>
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82.jpg"/><Relationship Id="rId4" Type="http://schemas.openxmlformats.org/officeDocument/2006/relationships/image" Target="../media/image383.jpg"/><Relationship Id="rId5" Type="http://schemas.openxmlformats.org/officeDocument/2006/relationships/image" Target="../media/image384.jpg"/></Relationships>
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85.jpg"/><Relationship Id="rId4" Type="http://schemas.openxmlformats.org/officeDocument/2006/relationships/image" Target="../media/image386.jpg"/></Relationships>
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87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gazzettadellemilia.it/component/banners/click/55.html" TargetMode="External"/><Relationship Id="rId4" Type="http://schemas.openxmlformats.org/officeDocument/2006/relationships/image" Target="../media/image388.jpg"/><Relationship Id="rId5" Type="http://schemas.openxmlformats.org/officeDocument/2006/relationships/image" Target="../media/image389.jpg"/></Relationships>
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mailto:givingeventsartmgmt@unicredit.eu" TargetMode="External"/><Relationship Id="rId4" Type="http://schemas.openxmlformats.org/officeDocument/2006/relationships/hyperlink" Target="http://www.festivalculturacreativa.it/" TargetMode="External"/></Relationships>
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Relationship Id="rId4" Type="http://schemas.openxmlformats.org/officeDocument/2006/relationships/image" Target="../media/image390.png"/><Relationship Id="rId5" Type="http://schemas.openxmlformats.org/officeDocument/2006/relationships/image" Target="../media/image391.jpg"/></Relationships>
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92.jpg"/><Relationship Id="rId4" Type="http://schemas.openxmlformats.org/officeDocument/2006/relationships/image" Target="../media/image393.jpg"/></Relationships>
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94.jpg"/><Relationship Id="rId4" Type="http://schemas.openxmlformats.org/officeDocument/2006/relationships/image" Target="../media/image395.jpg"/></Relationships>
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96.png"/><Relationship Id="rId4" Type="http://schemas.openxmlformats.org/officeDocument/2006/relationships/image" Target="../media/image336.jpg"/><Relationship Id="rId5" Type="http://schemas.openxmlformats.org/officeDocument/2006/relationships/image" Target="../media/image337.png"/></Relationships>
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97.jpg"/><Relationship Id="rId4" Type="http://schemas.openxmlformats.org/officeDocument/2006/relationships/image" Target="../media/image398.jpg"/></Relationships>
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Relationship Id="rId4" Type="http://schemas.openxmlformats.org/officeDocument/2006/relationships/hyperlink" Target="https://www.abi.it/Pagine/default.aspx" TargetMode="External"/><Relationship Id="rId5" Type="http://schemas.openxmlformats.org/officeDocument/2006/relationships/image" Target="../media/image399.jpg"/><Relationship Id="rId6" Type="http://schemas.openxmlformats.org/officeDocument/2006/relationships/image" Target="../media/image400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lifestar.it/author/aureliovindigniricca/" TargetMode="External"/><Relationship Id="rId4" Type="http://schemas.openxmlformats.org/officeDocument/2006/relationships/image" Target="../media/image401.jpg"/><Relationship Id="rId5" Type="http://schemas.openxmlformats.org/officeDocument/2006/relationships/image" Target="../media/image402.jpg"/></Relationships>
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Relationship Id="rId4" Type="http://schemas.openxmlformats.org/officeDocument/2006/relationships/image" Target="../media/image403.png"/></Relationships>
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404.png"/><Relationship Id="rId4" Type="http://schemas.openxmlformats.org/officeDocument/2006/relationships/image" Target="../media/image405.jpg"/><Relationship Id="rId5" Type="http://schemas.openxmlformats.org/officeDocument/2006/relationships/image" Target="../media/image406.jpg"/></Relationships>
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407.png"/><Relationship Id="rId4" Type="http://schemas.openxmlformats.org/officeDocument/2006/relationships/image" Target="../media/image408.png"/><Relationship Id="rId5" Type="http://schemas.openxmlformats.org/officeDocument/2006/relationships/image" Target="../media/image409.jpg"/><Relationship Id="rId6" Type="http://schemas.openxmlformats.org/officeDocument/2006/relationships/image" Target="../media/image410.jpg"/></Relationships>
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Relationship Id="rId4" Type="http://schemas.openxmlformats.org/officeDocument/2006/relationships/image" Target="../media/image411.jpg"/><Relationship Id="rId5" Type="http://schemas.openxmlformats.org/officeDocument/2006/relationships/image" Target="../media/image412.jpg"/></Relationships>
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413.jpg"/></Relationships>
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pesaroforkids.it/author/alessandra/" TargetMode="External"/><Relationship Id="rId4" Type="http://schemas.openxmlformats.org/officeDocument/2006/relationships/hyperlink" Target="http://www.festivalculturacreativa.it/" TargetMode="External"/><Relationship Id="rId5" Type="http://schemas.openxmlformats.org/officeDocument/2006/relationships/image" Target="../media/image414.jpg"/></Relationships>
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415.jpg"/><Relationship Id="rId4" Type="http://schemas.openxmlformats.org/officeDocument/2006/relationships/image" Target="../media/image416.jpg"/></Relationships>
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milanofinanza.it/quotazioni/ricerca?searchtitle=BNP%20PARIBAS&amp;amp;codicestrumento=2ae" TargetMode="External"/></Relationships>
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417.png"/><Relationship Id="rId4" Type="http://schemas.openxmlformats.org/officeDocument/2006/relationships/image" Target="../media/image418.jpg"/></Relationships>
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/Relationships>
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419.jpg"/><Relationship Id="rId4" Type="http://schemas.openxmlformats.org/officeDocument/2006/relationships/image" Target="../media/image420.jpg"/><Relationship Id="rId5" Type="http://schemas.openxmlformats.org/officeDocument/2006/relationships/image" Target="../media/image421.jpg"/></Relationships>
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mailto:givingeventsartmgmt@unicredit.eu" TargetMode="External"/><Relationship Id="rId4" Type="http://schemas.openxmlformats.org/officeDocument/2006/relationships/hyperlink" Target="http://www.festivalculturacreativa.it/" TargetMode="External"/><Relationship Id="rId5" Type="http://schemas.openxmlformats.org/officeDocument/2006/relationships/image" Target="../media/image422.jpg"/></Relationships>
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423.jpg"/><Relationship Id="rId4" Type="http://schemas.openxmlformats.org/officeDocument/2006/relationships/image" Target="../media/image424.jpg"/><Relationship Id="rId5" Type="http://schemas.openxmlformats.org/officeDocument/2006/relationships/image" Target="../media/image425.png"/><Relationship Id="rId6" Type="http://schemas.openxmlformats.org/officeDocument/2006/relationships/image" Target="../media/image426.png"/></Relationships>
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427.png"/><Relationship Id="rId4" Type="http://schemas.openxmlformats.org/officeDocument/2006/relationships/image" Target="../media/image428.png"/><Relationship Id="rId5" Type="http://schemas.openxmlformats.org/officeDocument/2006/relationships/image" Target="../media/image429.png"/></Relationships>
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430.png"/></Relationships>
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431.jpg"/><Relationship Id="rId4" Type="http://schemas.openxmlformats.org/officeDocument/2006/relationships/image" Target="../media/image405.jpg"/><Relationship Id="rId5" Type="http://schemas.openxmlformats.org/officeDocument/2006/relationships/image" Target="../media/image432.pn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Relationship Id="rId4" Type="http://schemas.openxmlformats.org/officeDocument/2006/relationships/image" Target="../media/image433.png"/><Relationship Id="rId5" Type="http://schemas.openxmlformats.org/officeDocument/2006/relationships/image" Target="../media/image434.jpg"/></Relationships>
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435.jpg"/><Relationship Id="rId4" Type="http://schemas.openxmlformats.org/officeDocument/2006/relationships/image" Target="../media/image436.png"/><Relationship Id="rId5" Type="http://schemas.openxmlformats.org/officeDocument/2006/relationships/image" Target="../media/image437.jpg"/></Relationships>
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438.jpg"/><Relationship Id="rId4" Type="http://schemas.openxmlformats.org/officeDocument/2006/relationships/image" Target="../media/image439.jpg"/></Relationships>
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Relationship Id="rId4" Type="http://schemas.openxmlformats.org/officeDocument/2006/relationships/image" Target="../media/image440.jpg"/></Relationships>
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/Relationships>
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441.jpg"/></Relationships>
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/Relationships>
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vicinidiscuola.it/servizi-extra-scolastici/al-via-il-festival-della-cultura-creativa-2016/www.festivalculturacreativa.it" TargetMode="External"/><Relationship Id="rId4" Type="http://schemas.openxmlformats.org/officeDocument/2006/relationships/image" Target="../media/image442.jpg"/><Relationship Id="rId5" Type="http://schemas.openxmlformats.org/officeDocument/2006/relationships/image" Target="../media/image443.png"/><Relationship Id="rId6" Type="http://schemas.openxmlformats.org/officeDocument/2006/relationships/image" Target="../media/image444.jpg"/></Relationships>
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445.jpg"/><Relationship Id="rId4" Type="http://schemas.openxmlformats.org/officeDocument/2006/relationships/image" Target="../media/image446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hyperlink" Target="http://www.datastampa.it/" TargetMode="External"/><Relationship Id="rId6" Type="http://schemas.openxmlformats.org/officeDocument/2006/relationships/image" Target="../media/image10.jpg"/><Relationship Id="rId7" Type="http://schemas.openxmlformats.org/officeDocument/2006/relationships/image" Target="../media/image11.jpg"/></Relationships>
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447.jpg"/><Relationship Id="rId4" Type="http://schemas.openxmlformats.org/officeDocument/2006/relationships/image" Target="../media/image448.png"/><Relationship Id="rId5" Type="http://schemas.openxmlformats.org/officeDocument/2006/relationships/image" Target="../media/image449.jpg"/></Relationships>
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450.png"/><Relationship Id="rId4" Type="http://schemas.openxmlformats.org/officeDocument/2006/relationships/image" Target="../media/image451.png"/></Relationships>
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452.jpg"/><Relationship Id="rId4" Type="http://schemas.openxmlformats.org/officeDocument/2006/relationships/hyperlink" Target="http://www.festivalculturacreativa.it/" TargetMode="External"/><Relationship Id="rId5" Type="http://schemas.openxmlformats.org/officeDocument/2006/relationships/image" Target="../media/image453.jpg"/><Relationship Id="rId6" Type="http://schemas.openxmlformats.org/officeDocument/2006/relationships/image" Target="../media/image454.jpg"/></Relationships>
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Relationship Id="rId4" Type="http://schemas.openxmlformats.org/officeDocument/2006/relationships/image" Target="../media/image455.jpg"/></Relationships>
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456.png"/><Relationship Id="rId4" Type="http://schemas.openxmlformats.org/officeDocument/2006/relationships/image" Target="../media/image457.jpg"/></Relationships>
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458.jpg"/></Relationships>
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it.blastingnews.com/cultura-spettacoli/2016/04/concerto-1-maggio-2016-a-roma-artisti-in-piazza-san-giovanni-svelati-altri-partecipanti-00879731.html" TargetMode="External"/><Relationship Id="rId4" Type="http://schemas.openxmlformats.org/officeDocument/2006/relationships/image" Target="../media/image459.png"/><Relationship Id="rId5" Type="http://schemas.openxmlformats.org/officeDocument/2006/relationships/image" Target="../media/image460.jpg"/></Relationships>
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it.blastingnews.com/cultura-spettacoli/2016/04/giornata-mondiale-del-libro-23-aprile-400-anni-dopo-shakespeare-eventi-e-manifestazioni-00889729.html" TargetMode="External"/></Relationships>
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461.png"/><Relationship Id="rId4" Type="http://schemas.openxmlformats.org/officeDocument/2006/relationships/image" Target="../media/image462.png"/><Relationship Id="rId5" Type="http://schemas.openxmlformats.org/officeDocument/2006/relationships/image" Target="../media/image463.png"/><Relationship Id="rId6" Type="http://schemas.openxmlformats.org/officeDocument/2006/relationships/image" Target="../media/image464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
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465.jpg"/><Relationship Id="rId4" Type="http://schemas.openxmlformats.org/officeDocument/2006/relationships/image" Target="../media/image466.jpg"/></Relationships>
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creval.it/media/Contenuto_Eventi_Documenti/VANINETTI-DIDATTICA-volantino-Festival.pdf" TargetMode="External"/><Relationship Id="rId4" Type="http://schemas.openxmlformats.org/officeDocument/2006/relationships/hyperlink" Target="http://www.creval.it/eventiCreval/mostre/angelo-vaninetti/145" TargetMode="External"/></Relationships>
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467.png"/><Relationship Id="rId4" Type="http://schemas.openxmlformats.org/officeDocument/2006/relationships/image" Target="../media/image468.jpg"/></Relationships>
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469.jpg"/><Relationship Id="rId4" Type="http://schemas.openxmlformats.org/officeDocument/2006/relationships/image" Target="../media/image470.jpg"/></Relationships>
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471.jpg"/><Relationship Id="rId4" Type="http://schemas.openxmlformats.org/officeDocument/2006/relationships/image" Target="../media/image472.jpg"/><Relationship Id="rId5" Type="http://schemas.openxmlformats.org/officeDocument/2006/relationships/image" Target="../media/image473.jpg"/></Relationships>
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/Relationships>
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474.jpg"/><Relationship Id="rId4" Type="http://schemas.openxmlformats.org/officeDocument/2006/relationships/image" Target="../media/image475.jpg"/></Relationships>
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/Relationships>
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476.jpg"/><Relationship Id="rId4" Type="http://schemas.openxmlformats.org/officeDocument/2006/relationships/image" Target="../media/image477.jpg"/></Relationships>
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478.jpg"/><Relationship Id="rId4" Type="http://schemas.openxmlformats.org/officeDocument/2006/relationships/image" Target="../media/image479.jpg"/><Relationship Id="rId5" Type="http://schemas.openxmlformats.org/officeDocument/2006/relationships/image" Target="../media/image480.jpg"/><Relationship Id="rId6" Type="http://schemas.openxmlformats.org/officeDocument/2006/relationships/image" Target="../media/image481.jpg"/></Relationships>
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482.jpg"/><Relationship Id="rId4" Type="http://schemas.openxmlformats.org/officeDocument/2006/relationships/image" Target="../media/image483.jpg"/></Relationships>
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484.png"/></Relationships>
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485.jpg"/><Relationship Id="rId4" Type="http://schemas.openxmlformats.org/officeDocument/2006/relationships/image" Target="../media/image486.jpg"/></Relationships>
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487.jpg"/></Relationships>
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mondointasca.org/2016/04/29/giovani-festival-cultura-creativa/" TargetMode="External"/><Relationship Id="rId4" Type="http://schemas.openxmlformats.org/officeDocument/2006/relationships/image" Target="../media/image488.jpg"/><Relationship Id="rId5" Type="http://schemas.openxmlformats.org/officeDocument/2006/relationships/image" Target="../media/image489.jpg"/><Relationship Id="rId6" Type="http://schemas.openxmlformats.org/officeDocument/2006/relationships/image" Target="../media/image490.jpg"/></Relationships>
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491.jpg"/><Relationship Id="rId4" Type="http://schemas.openxmlformats.org/officeDocument/2006/relationships/image" Target="../media/image492.png"/></Relationships>
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Relationship Id="rId4" Type="http://schemas.openxmlformats.org/officeDocument/2006/relationships/hyperlink" Target="https://www.abi.it/Pagine/default.aspx" TargetMode="External"/><Relationship Id="rId5" Type="http://schemas.openxmlformats.org/officeDocument/2006/relationships/image" Target="../media/image493.png"/><Relationship Id="rId6" Type="http://schemas.openxmlformats.org/officeDocument/2006/relationships/image" Target="../media/image494.jpg"/></Relationships>
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/Relationships>
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it.blastingnews.com/cultura-spettacoli/2016/04/concerto-1-maggio-2016-a-roma-artisti-in-piazza-san-giovanni-svelati-altri-partecipanti-00879731.html" TargetMode="External"/><Relationship Id="rId4" Type="http://schemas.openxmlformats.org/officeDocument/2006/relationships/image" Target="../media/image495.png"/><Relationship Id="rId5" Type="http://schemas.openxmlformats.org/officeDocument/2006/relationships/image" Target="../media/image460.jpg"/></Relationships>
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it.blastingnews.com/cultura-spettacoli/2016/04/giornata-mondiale-del-libro-23-aprile-400-anni-dopo-shakespeare-eventi-e-manifestazioni-00889729.html" TargetMode="External"/></Relationships>
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496.jpg"/><Relationship Id="rId4" Type="http://schemas.openxmlformats.org/officeDocument/2006/relationships/image" Target="../media/image497.jpg"/></Relationships>
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498.jpg"/><Relationship Id="rId4" Type="http://schemas.openxmlformats.org/officeDocument/2006/relationships/image" Target="../media/image499.jpg"/><Relationship Id="rId5" Type="http://schemas.openxmlformats.org/officeDocument/2006/relationships/image" Target="../media/image500.jpg"/></Relationships>
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501.jpg"/><Relationship Id="rId4" Type="http://schemas.openxmlformats.org/officeDocument/2006/relationships/image" Target="../media/image502.jpg"/></Relationships>
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503.png"/><Relationship Id="rId4" Type="http://schemas.openxmlformats.org/officeDocument/2006/relationships/image" Target="../media/image504.jpg"/><Relationship Id="rId5" Type="http://schemas.openxmlformats.org/officeDocument/2006/relationships/image" Target="../media/image505.png"/><Relationship Id="rId6" Type="http://schemas.openxmlformats.org/officeDocument/2006/relationships/image" Target="../media/image506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507.png"/><Relationship Id="rId4" Type="http://schemas.openxmlformats.org/officeDocument/2006/relationships/image" Target="../media/image508.png"/></Relationships>
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unconventionaltour.net/author/anna/" TargetMode="External"/><Relationship Id="rId4" Type="http://schemas.openxmlformats.org/officeDocument/2006/relationships/image" Target="../media/image509.png"/><Relationship Id="rId5" Type="http://schemas.openxmlformats.org/officeDocument/2006/relationships/image" Target="../media/image510.jpg"/></Relationships>
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511.jpg"/></Relationships>
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512.jpg"/><Relationship Id="rId4" Type="http://schemas.openxmlformats.org/officeDocument/2006/relationships/image" Target="../media/image513.jpg"/></Relationships>
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urloweb.com/cultura/categorie-spettacoli/cultura/8315-a-roma-il-festival-della-cultura-creativa" TargetMode="External"/><Relationship Id="rId4" Type="http://schemas.openxmlformats.org/officeDocument/2006/relationships/image" Target="../media/image514.jpg"/><Relationship Id="rId5" Type="http://schemas.openxmlformats.org/officeDocument/2006/relationships/image" Target="../media/image515.jpg"/></Relationships>
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mailto:givingeventsartmgmt@unicredit.eu" TargetMode="External"/><Relationship Id="rId4" Type="http://schemas.openxmlformats.org/officeDocument/2006/relationships/image" Target="../media/image516.jpg"/><Relationship Id="rId5" Type="http://schemas.openxmlformats.org/officeDocument/2006/relationships/image" Target="../media/image517.png"/></Relationships>
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Relationship Id="rId4" Type="http://schemas.openxmlformats.org/officeDocument/2006/relationships/image" Target="../media/image518.jpg"/></Relationships>
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519.jpg"/><Relationship Id="rId4" Type="http://schemas.openxmlformats.org/officeDocument/2006/relationships/image" Target="../media/image520.jpg"/></Relationships>
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castellodirivoli.org/" TargetMode="External"/><Relationship Id="rId4" Type="http://schemas.openxmlformats.org/officeDocument/2006/relationships/hyperlink" Target="mailto:educa@castellodirivoli.org" TargetMode="External"/><Relationship Id="rId5" Type="http://schemas.openxmlformats.org/officeDocument/2006/relationships/hyperlink" Target="http://www.museocivico.eu/" TargetMode="External"/><Relationship Id="rId6" Type="http://schemas.openxmlformats.org/officeDocument/2006/relationships/hyperlink" Target="mailto:info@museocivico.eu" TargetMode="External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2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521.png"/><Relationship Id="rId4" Type="http://schemas.openxmlformats.org/officeDocument/2006/relationships/image" Target="../media/image522.jpg"/></Relationships>

</file>

<file path=ppt/slides/_rels/slide2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2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castellodirivoli.org/" TargetMode="External"/><Relationship Id="rId4" Type="http://schemas.openxmlformats.org/officeDocument/2006/relationships/hyperlink" Target="mailto:educa@castellodirivoli.org" TargetMode="External"/><Relationship Id="rId5" Type="http://schemas.openxmlformats.org/officeDocument/2006/relationships/hyperlink" Target="http://www.museocivico.eu/" TargetMode="External"/><Relationship Id="rId6" Type="http://schemas.openxmlformats.org/officeDocument/2006/relationships/hyperlink" Target="mailto:info@museocivico.eu" TargetMode="External"/></Relationships>
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ilmanifesto.info/sezioni/alias/" TargetMode="External"/><Relationship Id="rId4" Type="http://schemas.openxmlformats.org/officeDocument/2006/relationships/image" Target="../media/image523.png"/><Relationship Id="rId5" Type="http://schemas.openxmlformats.org/officeDocument/2006/relationships/image" Target="../media/image524.jpg"/><Relationship Id="rId6" Type="http://schemas.openxmlformats.org/officeDocument/2006/relationships/image" Target="../media/image525.jpg"/></Relationships>
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2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526.jpg"/><Relationship Id="rId4" Type="http://schemas.openxmlformats.org/officeDocument/2006/relationships/image" Target="../media/image527.jpg"/><Relationship Id="rId5" Type="http://schemas.openxmlformats.org/officeDocument/2006/relationships/image" Target="../media/image528.jpg"/><Relationship Id="rId6" Type="http://schemas.openxmlformats.org/officeDocument/2006/relationships/image" Target="../media/image529.jpg"/></Relationships>

</file>

<file path=ppt/slides/_rels/slide2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530.jpg"/><Relationship Id="rId4" Type="http://schemas.openxmlformats.org/officeDocument/2006/relationships/image" Target="../media/image531.jpg"/></Relationships>
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532.png"/><Relationship Id="rId4" Type="http://schemas.openxmlformats.org/officeDocument/2006/relationships/image" Target="../media/image533.jpg"/></Relationships>
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534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3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535.jpg"/><Relationship Id="rId4" Type="http://schemas.openxmlformats.org/officeDocument/2006/relationships/image" Target="../media/image536.png"/><Relationship Id="rId5" Type="http://schemas.openxmlformats.org/officeDocument/2006/relationships/image" Target="../media/image537.jpg"/></Relationships>
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538.jpg"/><Relationship Id="rId4" Type="http://schemas.openxmlformats.org/officeDocument/2006/relationships/image" Target="../media/image539.png"/><Relationship Id="rId5" Type="http://schemas.openxmlformats.org/officeDocument/2006/relationships/image" Target="../media/image540.jpg"/><Relationship Id="rId6" Type="http://schemas.openxmlformats.org/officeDocument/2006/relationships/image" Target="../media/image541.jpg"/></Relationships>
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542.jpg"/><Relationship Id="rId4" Type="http://schemas.openxmlformats.org/officeDocument/2006/relationships/image" Target="../media/image543.jpg"/></Relationships>
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060608.it/it/cultura-e-svago/luoghi-e-utilita-per-lo-spettacolo/teatri/teatro-india-teatro-di-roma.html" TargetMode="External"/><Relationship Id="rId4" Type="http://schemas.openxmlformats.org/officeDocument/2006/relationships/hyperlink" Target="mailto:artivazione@gmail.com" TargetMode="External"/><Relationship Id="rId5" Type="http://schemas.openxmlformats.org/officeDocument/2006/relationships/hyperlink" Target="http://www.festivalculturacreativa.it/2016/04/08/milano-associazione-bancaria-italiana/" TargetMode="External"/><Relationship Id="rId6" Type="http://schemas.openxmlformats.org/officeDocument/2006/relationships/hyperlink" Target="http://www.060608.it/it/eventi-e-spettacoli/manifestazioni/festival-della-cultura-creativa.html" TargetMode="External"/><Relationship Id="rId7" Type="http://schemas.openxmlformats.org/officeDocument/2006/relationships/image" Target="../media/image544.png"/></Relationships>

</file>

<file path=ppt/slides/_rels/slide3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545.jpg"/><Relationship Id="rId4" Type="http://schemas.openxmlformats.org/officeDocument/2006/relationships/image" Target="../media/image546.jpg"/></Relationships>

</file>

<file path=ppt/slides/_rels/slide3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Relationship Id="rId4" Type="http://schemas.openxmlformats.org/officeDocument/2006/relationships/image" Target="../media/image547.jpg"/><Relationship Id="rId5" Type="http://schemas.openxmlformats.org/officeDocument/2006/relationships/image" Target="../media/image548.jpg"/><Relationship Id="rId6" Type="http://schemas.openxmlformats.org/officeDocument/2006/relationships/image" Target="../media/image549.jpg"/></Relationships>

</file>

<file path=ppt/slides/_rels/slide3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550.jpg"/><Relationship Id="rId4" Type="http://schemas.openxmlformats.org/officeDocument/2006/relationships/image" Target="../media/image551.jpg"/><Relationship Id="rId5" Type="http://schemas.openxmlformats.org/officeDocument/2006/relationships/image" Target="../media/image552.jpg"/></Relationships>

</file>

<file path=ppt/slides/_rels/slide3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553.jpg"/><Relationship Id="rId4" Type="http://schemas.openxmlformats.org/officeDocument/2006/relationships/image" Target="../media/image554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3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3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555.jpg"/><Relationship Id="rId4" Type="http://schemas.openxmlformats.org/officeDocument/2006/relationships/image" Target="../media/image546.jpg"/></Relationships>

</file>

<file path=ppt/slides/_rels/slide3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3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556.jpg"/></Relationships>

</file>

<file path=ppt/slides/_rels/slide3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cielipiemontesi.it/category/didattica/cultura-scientifica/" TargetMode="External"/><Relationship Id="rId4" Type="http://schemas.openxmlformats.org/officeDocument/2006/relationships/hyperlink" Target="http://cielipiemontesi.it/category/didattica/" TargetMode="External"/><Relationship Id="rId5" Type="http://schemas.openxmlformats.org/officeDocument/2006/relationships/hyperlink" Target="http://cielipiemontesi.it/category/divulgazione/" TargetMode="External"/><Relationship Id="rId6" Type="http://schemas.openxmlformats.org/officeDocument/2006/relationships/hyperlink" Target="http://cielipiemontesi.it/category/didattica/elementari/" TargetMode="External"/><Relationship Id="rId7" Type="http://schemas.openxmlformats.org/officeDocument/2006/relationships/hyperlink" Target="http://cielipiemontesi.it/category/didattica/medie-inferiori/" TargetMode="External"/><Relationship Id="rId8" Type="http://schemas.openxmlformats.org/officeDocument/2006/relationships/hyperlink" Target="http://cielipiemontesi.it/category/divulgazione/astrofisica/ricerca-astronomica/" TargetMode="External"/><Relationship Id="rId9" Type="http://schemas.openxmlformats.org/officeDocument/2006/relationships/hyperlink" Target="http://cielipiemontesi.it/author/massimo/" TargetMode="External"/><Relationship Id="rId10" Type="http://schemas.openxmlformats.org/officeDocument/2006/relationships/image" Target="../media/image557.jpg"/><Relationship Id="rId11" Type="http://schemas.openxmlformats.org/officeDocument/2006/relationships/image" Target="../media/image500.jpg"/></Relationships>

</file>

<file path=ppt/slides/_rels/slide3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/Relationships>

</file>

<file path=ppt/slides/_rels/slide3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s://criticaclassica.wordpress.com/2016/05/02/martedi-3-maggio-palazzo-zevallos-ospita-nellambito-del-festival-della-cultura-creativa-lorchestra-ed-il-coro-musicasenove-legato-al-progetto-musica-e-societa-promosso-dalla-associ/" TargetMode="External"/><Relationship Id="rId4" Type="http://schemas.openxmlformats.org/officeDocument/2006/relationships/hyperlink" Target="https://criticaclassica.wordpress.com/author/marcodelvaglio/" TargetMode="External"/><Relationship Id="rId5" Type="http://schemas.openxmlformats.org/officeDocument/2006/relationships/hyperlink" Target="http://www.associazionescarlatti.it/" TargetMode="External"/><Relationship Id="rId6" Type="http://schemas.openxmlformats.org/officeDocument/2006/relationships/hyperlink" Target="http://www.31icborsellino.gov.it/" TargetMode="External"/><Relationship Id="rId7" Type="http://schemas.openxmlformats.org/officeDocument/2006/relationships/hyperlink" Target="http://www.festivalculturacreativa.it/" TargetMode="External"/><Relationship Id="rId8" Type="http://schemas.openxmlformats.org/officeDocument/2006/relationships/hyperlink" Target="http://www.gallerieditalia.com/it/palazzi/palazzo-zevallos-stigliano" TargetMode="External"/><Relationship Id="rId9" Type="http://schemas.openxmlformats.org/officeDocument/2006/relationships/image" Target="../media/image558.png"/></Relationships>

</file>

<file path=ppt/slides/_rels/slide3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3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559.png"/><Relationship Id="rId4" Type="http://schemas.openxmlformats.org/officeDocument/2006/relationships/image" Target="../media/image560.jpg"/><Relationship Id="rId5" Type="http://schemas.openxmlformats.org/officeDocument/2006/relationships/image" Target="../media/image561.jpg"/><Relationship Id="rId6" Type="http://schemas.openxmlformats.org/officeDocument/2006/relationships/image" Target="../media/image562.jpg"/></Relationships>

</file>

<file path=ppt/slides/_rels/slide3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s://www.facebook.com/AssCultApertaparentesi/?fref=ts" TargetMode="External"/><Relationship Id="rId4" Type="http://schemas.openxmlformats.org/officeDocument/2006/relationships/image" Target="../media/image563.jpg"/><Relationship Id="rId5" Type="http://schemas.openxmlformats.org/officeDocument/2006/relationships/image" Target="../media/image564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/Relationships>

</file>

<file path=ppt/slides/_rels/slide3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565.jpg"/></Relationships>

</file>

<file path=ppt/slides/_rels/slide3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566.jpg"/><Relationship Id="rId4" Type="http://schemas.openxmlformats.org/officeDocument/2006/relationships/image" Target="../media/image567.jpg"/></Relationships>

</file>

<file path=ppt/slides/_rels/slide3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3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metoo.today/eventi-e-festival-in-italia/" TargetMode="External"/><Relationship Id="rId4" Type="http://schemas.openxmlformats.org/officeDocument/2006/relationships/image" Target="../media/image568.jpg"/><Relationship Id="rId5" Type="http://schemas.openxmlformats.org/officeDocument/2006/relationships/image" Target="../media/image569.jpg"/></Relationships>

</file>

<file path=ppt/slides/_rels/slide3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/Relationships>

</file>

<file path=ppt/slides/_rels/slide3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570.png"/><Relationship Id="rId4" Type="http://schemas.openxmlformats.org/officeDocument/2006/relationships/image" Target="../media/image571.jpg"/></Relationships>

</file>

<file path=ppt/slides/_rels/slide3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/Relationships>

</file>

<file path=ppt/slides/_rels/slide3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bit.ly/1RVGL6D" TargetMode="External"/><Relationship Id="rId4" Type="http://schemas.openxmlformats.org/officeDocument/2006/relationships/hyperlink" Target="mailto:delos@delosrp.it" TargetMode="External"/><Relationship Id="rId5" Type="http://schemas.openxmlformats.org/officeDocument/2006/relationships/hyperlink" Target="http://www.delosrp.it/" TargetMode="External"/><Relationship Id="rId6" Type="http://schemas.openxmlformats.org/officeDocument/2006/relationships/hyperlink" Target="mailto:salastampa@abi.it" TargetMode="External"/><Relationship Id="rId7" Type="http://schemas.openxmlformats.org/officeDocument/2006/relationships/hyperlink" Target="http://www.abi.it/" TargetMode="External"/></Relationships>

</file>

<file path=ppt/slides/_rels/slide3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museodellemarionette.it/index.php?option=com_content&amp;amp;view=article&amp;amp;id=322%3Aiii-festival-della-cultura-creativa-laboratorio-il-teatro-immaginario&amp;amp;catid=90%3Anews-museo&amp;amp;Itemid=665" TargetMode="External"/><Relationship Id="rId4" Type="http://schemas.openxmlformats.org/officeDocument/2006/relationships/image" Target="../media/image572.jpg"/><Relationship Id="rId5" Type="http://schemas.openxmlformats.org/officeDocument/2006/relationships/image" Target="../media/image573.jpg"/></Relationships>

</file>

<file path=ppt/slides/_rels/slide3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3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574.jpg"/><Relationship Id="rId4" Type="http://schemas.openxmlformats.org/officeDocument/2006/relationships/image" Target="../media/image575.png"/></Relationships>

</file>

<file path=ppt/slides/_rels/slide3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576.jpg"/><Relationship Id="rId4" Type="http://schemas.openxmlformats.org/officeDocument/2006/relationships/image" Target="../media/image577.jpg"/></Relationships>

</file>

<file path=ppt/slides/_rels/slide3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578.jpg"/><Relationship Id="rId4" Type="http://schemas.openxmlformats.org/officeDocument/2006/relationships/image" Target="../media/image579.jpg"/></Relationships>

</file>

<file path=ppt/slides/_rels/slide3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thewaymagazine.it/eventi/" TargetMode="External"/><Relationship Id="rId4" Type="http://schemas.openxmlformats.org/officeDocument/2006/relationships/image" Target="../media/image580.jpg"/><Relationship Id="rId5" Type="http://schemas.openxmlformats.org/officeDocument/2006/relationships/image" Target="../media/image581.jpg"/></Relationships>

</file>

<file path=ppt/slides/_rels/slide3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3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/Relationships>

</file>

<file path=ppt/slides/_rels/slide3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582.jpg"/><Relationship Id="rId4" Type="http://schemas.openxmlformats.org/officeDocument/2006/relationships/image" Target="../media/image583.jpg"/><Relationship Id="rId5" Type="http://schemas.openxmlformats.org/officeDocument/2006/relationships/image" Target="../media/image584.jpg"/><Relationship Id="rId6" Type="http://schemas.openxmlformats.org/officeDocument/2006/relationships/image" Target="../media/image585.jpg"/></Relationships>

</file>

<file path=ppt/slides/_rels/slide3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586.png"/></Relationships>

</file>

<file path=ppt/slides/_rels/slide3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587.jpg"/><Relationship Id="rId4" Type="http://schemas.openxmlformats.org/officeDocument/2006/relationships/image" Target="../media/image588.jpg"/></Relationships>

</file>

<file path=ppt/slides/_rels/slide3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3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universitari.eu/author/frabin/" TargetMode="External"/><Relationship Id="rId4" Type="http://schemas.openxmlformats.org/officeDocument/2006/relationships/hyperlink" Target="http://www.festivalculturacreativa.it/" TargetMode="External"/><Relationship Id="rId5" Type="http://schemas.openxmlformats.org/officeDocument/2006/relationships/image" Target="../media/image589.jpg"/><Relationship Id="rId6" Type="http://schemas.openxmlformats.org/officeDocument/2006/relationships/image" Target="../media/image590.jpg"/></Relationships>

</file>

<file path=ppt/slides/_rels/slide3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3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Relationship Id="rId4" Type="http://schemas.openxmlformats.org/officeDocument/2006/relationships/image" Target="../media/image591.jpg"/><Relationship Id="rId5" Type="http://schemas.openxmlformats.org/officeDocument/2006/relationships/image" Target="../media/image592.jpg"/></Relationships>

</file>

<file path=ppt/slides/_rels/slide3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3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3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593.jpg"/><Relationship Id="rId4" Type="http://schemas.openxmlformats.org/officeDocument/2006/relationships/image" Target="../media/image594.png"/><Relationship Id="rId5" Type="http://schemas.openxmlformats.org/officeDocument/2006/relationships/image" Target="../media/image595.jpg"/></Relationships>

</file>

<file path=ppt/slides/_rels/slide3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3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Relationship Id="rId4" Type="http://schemas.openxmlformats.org/officeDocument/2006/relationships/hyperlink" Target="http://www.bper.it/" TargetMode="External"/><Relationship Id="rId5" Type="http://schemas.openxmlformats.org/officeDocument/2006/relationships/image" Target="../media/image596.jpg"/><Relationship Id="rId6" Type="http://schemas.openxmlformats.org/officeDocument/2006/relationships/image" Target="../media/image597.jpg"/></Relationships>

</file>

<file path=ppt/slides/_rels/slide3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598.png"/><Relationship Id="rId4" Type="http://schemas.openxmlformats.org/officeDocument/2006/relationships/image" Target="../media/image599.jpg"/></Relationships>

</file>

<file path=ppt/slides/_rels/slide3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mailto:info@apertaparentesi.org" TargetMode="External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3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Relationship Id="rId4" Type="http://schemas.openxmlformats.org/officeDocument/2006/relationships/image" Target="../media/image600.jpg"/><Relationship Id="rId5" Type="http://schemas.openxmlformats.org/officeDocument/2006/relationships/image" Target="../media/image515.jpg"/></Relationships>

</file>

<file path=ppt/slides/_rels/slide3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01.png"/><Relationship Id="rId4" Type="http://schemas.openxmlformats.org/officeDocument/2006/relationships/image" Target="../media/image602.png"/><Relationship Id="rId5" Type="http://schemas.openxmlformats.org/officeDocument/2006/relationships/image" Target="../media/image603.jpg"/></Relationships>

</file>

<file path=ppt/slides/_rels/slide3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04.png"/><Relationship Id="rId4" Type="http://schemas.openxmlformats.org/officeDocument/2006/relationships/image" Target="../media/image605.jpg"/></Relationships>

</file>

<file path=ppt/slides/_rels/slide3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06.jpg"/></Relationships>

</file>

<file path=ppt/slides/_rels/slide3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07.jpg"/></Relationships>

</file>

<file path=ppt/slides/_rels/slide3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08.jpg"/></Relationships>

</file>

<file path=ppt/slides/_rels/slide3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09.jpg"/></Relationships>

</file>

<file path=ppt/slides/_rels/slide3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10.png"/></Relationships>

</file>

<file path=ppt/slides/_rels/slide3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s://www.evensi.it/laboratorio-per-bambini-il-teatro-immaginario-museo/176677517" TargetMode="External"/><Relationship Id="rId4" Type="http://schemas.openxmlformats.org/officeDocument/2006/relationships/image" Target="../media/image611.jpg"/><Relationship Id="rId5" Type="http://schemas.openxmlformats.org/officeDocument/2006/relationships/image" Target="../media/image612.jpg"/><Relationship Id="rId6" Type="http://schemas.openxmlformats.org/officeDocument/2006/relationships/image" Target="../media/image613.jpg"/></Relationships>

</file>

<file path=ppt/slides/_rels/slide3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14.jpg"/></Relationships>

</file>

<file path=ppt/slides/_rels/slide3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14.png"/><Relationship Id="rId4" Type="http://schemas.openxmlformats.org/officeDocument/2006/relationships/image" Target="../media/image615.jpg"/><Relationship Id="rId5" Type="http://schemas.openxmlformats.org/officeDocument/2006/relationships/image" Target="../media/image616.png"/></Relationships>

</file>

<file path=ppt/slides/_rels/slide3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3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17.png"/><Relationship Id="rId4" Type="http://schemas.openxmlformats.org/officeDocument/2006/relationships/image" Target="../media/image618.png"/><Relationship Id="rId5" Type="http://schemas.openxmlformats.org/officeDocument/2006/relationships/image" Target="../media/image619.jpg"/><Relationship Id="rId6" Type="http://schemas.openxmlformats.org/officeDocument/2006/relationships/image" Target="../media/image620.jpg"/></Relationships>

</file>

<file path=ppt/slides/_rels/slide3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21.jpg"/><Relationship Id="rId4" Type="http://schemas.openxmlformats.org/officeDocument/2006/relationships/image" Target="../media/image622.jpg"/></Relationships>

</file>

<file path=ppt/slides/_rels/slide3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23.jpg"/></Relationships>

</file>

<file path=ppt/slides/_rels/slide3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24.jpg"/><Relationship Id="rId4" Type="http://schemas.openxmlformats.org/officeDocument/2006/relationships/image" Target="../media/image625.jpg"/><Relationship Id="rId5" Type="http://schemas.openxmlformats.org/officeDocument/2006/relationships/image" Target="../media/image626.png"/><Relationship Id="rId6" Type="http://schemas.openxmlformats.org/officeDocument/2006/relationships/image" Target="../media/image627.png"/></Relationships>

</file>

<file path=ppt/slides/_rels/slide3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3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mailto:museomarionettepalermo@gmail.com" TargetMode="External"/></Relationships>

</file>

<file path=ppt/slides/_rels/slide3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28.jpg"/><Relationship Id="rId4" Type="http://schemas.openxmlformats.org/officeDocument/2006/relationships/image" Target="../media/image629.jpg"/><Relationship Id="rId5" Type="http://schemas.openxmlformats.org/officeDocument/2006/relationships/image" Target="../media/image630.jpg"/></Relationships>

</file>

<file path=ppt/slides/_rels/slide3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15.jpg"/></Relationships>

</file>

<file path=ppt/slides/_rels/slide3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museocivico.us13.list-manage.com/track/click?u=36cd6087db49fb9961bd437cb&amp;amp;id=06aad0d407&amp;amp;e=ff2d60c682" TargetMode="External"/><Relationship Id="rId4" Type="http://schemas.openxmlformats.org/officeDocument/2006/relationships/hyperlink" Target="mailto:educa@castellodirivoli.org" TargetMode="External"/><Relationship Id="rId5" Type="http://schemas.openxmlformats.org/officeDocument/2006/relationships/hyperlink" Target="http://museocivico.us13.list-manage.com/track/click?u=36cd6087db49fb9961bd437cb&amp;amp;id=894ce068e8&amp;amp;e=ff2d60c682" TargetMode="External"/><Relationship Id="rId6" Type="http://schemas.openxmlformats.org/officeDocument/2006/relationships/hyperlink" Target="mailto:info@museocivico.eu" TargetMode="External"/></Relationships>

</file>

<file path=ppt/slides/_rels/slide3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ilgiornaledimonte.it/index.php/eventi/3636-festival-della-cultura-creativa" TargetMode="External"/><Relationship Id="rId4" Type="http://schemas.openxmlformats.org/officeDocument/2006/relationships/image" Target="../media/image631.jpg"/><Relationship Id="rId5" Type="http://schemas.openxmlformats.org/officeDocument/2006/relationships/image" Target="../media/image632.jpg"/></Relationships>

</file>

<file path=ppt/slides/_rels/slide3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3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33.jpg"/><Relationship Id="rId4" Type="http://schemas.openxmlformats.org/officeDocument/2006/relationships/image" Target="../media/image634.jpg"/></Relationships>

</file>

<file path=ppt/slides/_rels/slide3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3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s://www.milanoweekend.it/author/veronica-monaco" TargetMode="External"/><Relationship Id="rId4" Type="http://schemas.openxmlformats.org/officeDocument/2006/relationships/hyperlink" Target="https://www.milanoweekend.it/categorie/bambini" TargetMode="External"/><Relationship Id="rId5" Type="http://schemas.openxmlformats.org/officeDocument/2006/relationships/image" Target="../media/image635.jpg"/><Relationship Id="rId6" Type="http://schemas.openxmlformats.org/officeDocument/2006/relationships/image" Target="../media/image636.jpg"/><Relationship Id="rId7" Type="http://schemas.openxmlformats.org/officeDocument/2006/relationships/image" Target="../media/image637.jpg"/></Relationships>

</file>

<file path=ppt/slides/_rels/slide3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pianetanotizie.it/author/maria-depaola/" TargetMode="External"/><Relationship Id="rId4" Type="http://schemas.openxmlformats.org/officeDocument/2006/relationships/image" Target="../media/image638.jpg"/><Relationship Id="rId5" Type="http://schemas.openxmlformats.org/officeDocument/2006/relationships/image" Target="../media/image639.jpg"/></Relationships>

</file>

<file path=ppt/slides/_rels/slide3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3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3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40.jp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/Relationships>

</file>

<file path=ppt/slides/_rels/slide3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3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3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pmcmagazinesrl.it/author/francesca/" TargetMode="External"/><Relationship Id="rId4" Type="http://schemas.openxmlformats.org/officeDocument/2006/relationships/image" Target="../media/image641.jpg"/><Relationship Id="rId5" Type="http://schemas.openxmlformats.org/officeDocument/2006/relationships/image" Target="../media/image642.jpg"/></Relationships>

</file>

<file path=ppt/slides/_rels/slide3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3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43.jpg"/><Relationship Id="rId4" Type="http://schemas.openxmlformats.org/officeDocument/2006/relationships/image" Target="../media/image644.jpg"/></Relationships>

</file>

<file path=ppt/slides/_rels/slide3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romaperbambini.it/public/wordpress/index.php/author/admin/" TargetMode="External"/><Relationship Id="rId4" Type="http://schemas.openxmlformats.org/officeDocument/2006/relationships/image" Target="../media/image645.jpg"/><Relationship Id="rId5" Type="http://schemas.openxmlformats.org/officeDocument/2006/relationships/image" Target="../media/image646.jpg"/></Relationships>

</file>

<file path=ppt/slides/_rels/slide3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mailto:info@apertaparentesi.org" TargetMode="External"/><Relationship Id="rId4" Type="http://schemas.openxmlformats.org/officeDocument/2006/relationships/image" Target="../media/image647.jpg"/></Relationships>

</file>

<file path=ppt/slides/_rels/slide3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48.jpg"/><Relationship Id="rId4" Type="http://schemas.openxmlformats.org/officeDocument/2006/relationships/image" Target="../media/image649.png"/><Relationship Id="rId5" Type="http://schemas.openxmlformats.org/officeDocument/2006/relationships/image" Target="../media/image650.jpg"/></Relationships>

</file>

<file path=ppt/slides/_rels/slide3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3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51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3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52.jpg"/><Relationship Id="rId4" Type="http://schemas.openxmlformats.org/officeDocument/2006/relationships/image" Target="../media/image653.jpg"/></Relationships>

</file>

<file path=ppt/slides/_rels/slide3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stereo98.it/author/antonella-ianno/" TargetMode="External"/><Relationship Id="rId4" Type="http://schemas.openxmlformats.org/officeDocument/2006/relationships/image" Target="../media/image654.jpg"/><Relationship Id="rId5" Type="http://schemas.openxmlformats.org/officeDocument/2006/relationships/image" Target="../media/image272.jpg"/></Relationships>

</file>

<file path=ppt/slides/_rels/slide3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3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mailto:givingeventsartmgmt@unicredit.eu" TargetMode="External"/><Relationship Id="rId4" Type="http://schemas.openxmlformats.org/officeDocument/2006/relationships/image" Target="../media/image655.png"/></Relationships>

</file>

<file path=ppt/slides/_rels/slide3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56.jpg"/><Relationship Id="rId4" Type="http://schemas.openxmlformats.org/officeDocument/2006/relationships/image" Target="../media/image657.jpg"/></Relationships>

</file>

<file path=ppt/slides/_rels/slide3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58.jpg"/></Relationships>

</file>

<file path=ppt/slides/_rels/slide3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/Relationships>

</file>

<file path=ppt/slides/_rels/slide3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3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59.jpg"/><Relationship Id="rId4" Type="http://schemas.openxmlformats.org/officeDocument/2006/relationships/image" Target="../media/image660.jpg"/><Relationship Id="rId5" Type="http://schemas.openxmlformats.org/officeDocument/2006/relationships/image" Target="../media/image661.png"/></Relationships>

</file>

<file path=ppt/slides/_rels/slide3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62.jpg"/><Relationship Id="rId4" Type="http://schemas.openxmlformats.org/officeDocument/2006/relationships/image" Target="../media/image663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jpg"/><Relationship Id="rId8" Type="http://schemas.openxmlformats.org/officeDocument/2006/relationships/image" Target="../media/image22.jpg"/><Relationship Id="rId9" Type="http://schemas.openxmlformats.org/officeDocument/2006/relationships/image" Target="../media/image23.jpg"/><Relationship Id="rId10" Type="http://schemas.openxmlformats.org/officeDocument/2006/relationships/image" Target="../media/image24.jpg"/><Relationship Id="rId11" Type="http://schemas.openxmlformats.org/officeDocument/2006/relationships/image" Target="../media/image25.jpg"/><Relationship Id="rId12" Type="http://schemas.openxmlformats.org/officeDocument/2006/relationships/hyperlink" Target="http://www.datastampa.it/" TargetMode="External"/><Relationship Id="rId13" Type="http://schemas.openxmlformats.org/officeDocument/2006/relationships/image" Target="../media/image10.jpg"/><Relationship Id="rId14" Type="http://schemas.openxmlformats.org/officeDocument/2006/relationships/image" Target="../media/image26.jpg"/></Relationships>

</file>

<file path=ppt/slides/_rels/slide4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64.jpg"/></Relationships>

</file>

<file path=ppt/slides/_rels/slide4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65.jpg"/><Relationship Id="rId4" Type="http://schemas.openxmlformats.org/officeDocument/2006/relationships/image" Target="../media/image666.jpg"/><Relationship Id="rId5" Type="http://schemas.openxmlformats.org/officeDocument/2006/relationships/image" Target="../media/image667.png"/></Relationships>

</file>

<file path=ppt/slides/_rels/slide4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68.png"/></Relationships>

</file>

<file path=ppt/slides/_rels/slide4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69.png"/><Relationship Id="rId4" Type="http://schemas.openxmlformats.org/officeDocument/2006/relationships/image" Target="../media/image670.jpg"/></Relationships>

</file>

<file path=ppt/slides/_rels/slide4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71.jpg"/><Relationship Id="rId4" Type="http://schemas.openxmlformats.org/officeDocument/2006/relationships/image" Target="../media/image672.png"/><Relationship Id="rId5" Type="http://schemas.openxmlformats.org/officeDocument/2006/relationships/image" Target="../media/image673.png"/></Relationships>

</file>

<file path=ppt/slides/_rels/slide4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74.png"/></Relationships>

</file>

<file path=ppt/slides/_rels/slide4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75.jpg"/><Relationship Id="rId4" Type="http://schemas.openxmlformats.org/officeDocument/2006/relationships/image" Target="../media/image676.jpg"/></Relationships>

</file>

<file path=ppt/slides/_rels/slide4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Relationship Id="rId4" Type="http://schemas.openxmlformats.org/officeDocument/2006/relationships/hyperlink" Target="http://www.bper.it/" TargetMode="External"/></Relationships>

</file>

<file path=ppt/slides/_rels/slide4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Relationship Id="rId4" Type="http://schemas.openxmlformats.org/officeDocument/2006/relationships/image" Target="../media/image677.jpg"/><Relationship Id="rId5" Type="http://schemas.openxmlformats.org/officeDocument/2006/relationships/image" Target="../media/image515.jpg"/></Relationships>

</file>

<file path=ppt/slides/_rels/slide4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78.jpg"/><Relationship Id="rId4" Type="http://schemas.openxmlformats.org/officeDocument/2006/relationships/image" Target="../media/image679.png"/><Relationship Id="rId5" Type="http://schemas.openxmlformats.org/officeDocument/2006/relationships/image" Target="../media/image680.jp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Relationship Id="rId3" Type="http://schemas.openxmlformats.org/officeDocument/2006/relationships/hyperlink" Target="http://www.datastampa.it/" TargetMode="External"/><Relationship Id="rId4" Type="http://schemas.openxmlformats.org/officeDocument/2006/relationships/image" Target="../media/image10.jpg"/><Relationship Id="rId5" Type="http://schemas.openxmlformats.org/officeDocument/2006/relationships/image" Target="../media/image26.jpg"/></Relationships>

</file>

<file path=ppt/slides/_rels/slide4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79.png"/></Relationships>

</file>

<file path=ppt/slides/_rels/slide4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81.jpg"/><Relationship Id="rId4" Type="http://schemas.openxmlformats.org/officeDocument/2006/relationships/image" Target="../media/image682.jpg"/><Relationship Id="rId5" Type="http://schemas.openxmlformats.org/officeDocument/2006/relationships/image" Target="../media/image683.jpg"/></Relationships>

</file>

<file path=ppt/slides/_rels/slide4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84.png"/></Relationships>

</file>

<file path=ppt/slides/_rels/slide4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471.jpg"/><Relationship Id="rId4" Type="http://schemas.openxmlformats.org/officeDocument/2006/relationships/image" Target="../media/image685.jpg"/><Relationship Id="rId5" Type="http://schemas.openxmlformats.org/officeDocument/2006/relationships/image" Target="../media/image686.jpg"/></Relationships>

</file>

<file path=ppt/slides/_rels/slide4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/Relationships>

</file>

<file path=ppt/slides/_rels/slide4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Relationship Id="rId4" Type="http://schemas.openxmlformats.org/officeDocument/2006/relationships/hyperlink" Target="http://www.bper.it/" TargetMode="External"/><Relationship Id="rId5" Type="http://schemas.openxmlformats.org/officeDocument/2006/relationships/image" Target="../media/image687.png"/></Relationships>

</file>

<file path=ppt/slides/_rels/slide4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88.jpg"/></Relationships>

</file>

<file path=ppt/slides/_rels/slide4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4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89.jpg"/><Relationship Id="rId4" Type="http://schemas.openxmlformats.org/officeDocument/2006/relationships/image" Target="../media/image690.jpg"/><Relationship Id="rId5" Type="http://schemas.openxmlformats.org/officeDocument/2006/relationships/image" Target="../media/image691.png"/></Relationships>

</file>

<file path=ppt/slides/_rels/slide4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92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g"/><Relationship Id="rId3" Type="http://schemas.openxmlformats.org/officeDocument/2006/relationships/image" Target="../media/image29.png"/><Relationship Id="rId4" Type="http://schemas.openxmlformats.org/officeDocument/2006/relationships/image" Target="../media/image30.jpg"/><Relationship Id="rId5" Type="http://schemas.openxmlformats.org/officeDocument/2006/relationships/hyperlink" Target="http://www.datastampa.it/" TargetMode="External"/><Relationship Id="rId6" Type="http://schemas.openxmlformats.org/officeDocument/2006/relationships/image" Target="../media/image10.jpg"/></Relationships>

</file>

<file path=ppt/slides/_rels/slide4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zaffiria.it/" TargetMode="External"/><Relationship Id="rId4" Type="http://schemas.openxmlformats.org/officeDocument/2006/relationships/image" Target="../media/image693.jpg"/><Relationship Id="rId5" Type="http://schemas.openxmlformats.org/officeDocument/2006/relationships/image" Target="../media/image694.jpg"/></Relationships>

</file>

<file path=ppt/slides/_rels/slide4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316.png"/><Relationship Id="rId4" Type="http://schemas.openxmlformats.org/officeDocument/2006/relationships/image" Target="../media/image695.jpg"/></Relationships>

</file>

<file path=ppt/slides/_rels/slide4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4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96.jpg"/><Relationship Id="rId4" Type="http://schemas.openxmlformats.org/officeDocument/2006/relationships/image" Target="../media/image697.jpg"/><Relationship Id="rId5" Type="http://schemas.openxmlformats.org/officeDocument/2006/relationships/image" Target="../media/image698.jpg"/></Relationships>

</file>

<file path=ppt/slides/_rels/slide4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Relationship Id="rId4" Type="http://schemas.openxmlformats.org/officeDocument/2006/relationships/hyperlink" Target="http://www.bper.it/" TargetMode="External"/></Relationships>

</file>

<file path=ppt/slides/_rels/slide4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699.png"/><Relationship Id="rId4" Type="http://schemas.openxmlformats.org/officeDocument/2006/relationships/image" Target="../media/image700.jpg"/></Relationships>

</file>

<file path=ppt/slides/_rels/slide4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primativvu.it/author/guerriero/" TargetMode="External"/><Relationship Id="rId4" Type="http://schemas.openxmlformats.org/officeDocument/2006/relationships/image" Target="../media/image701.jpg"/><Relationship Id="rId5" Type="http://schemas.openxmlformats.org/officeDocument/2006/relationships/image" Target="../media/image702.jpg"/></Relationships>

</file>

<file path=ppt/slides/_rels/slide4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03.jpg"/><Relationship Id="rId4" Type="http://schemas.openxmlformats.org/officeDocument/2006/relationships/image" Target="../media/image704.jpg"/></Relationships>

</file>

<file path=ppt/slides/_rels/slide4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05.jpg"/><Relationship Id="rId4" Type="http://schemas.openxmlformats.org/officeDocument/2006/relationships/image" Target="../media/image706.png"/></Relationships>

</file>

<file path=ppt/slides/_rels/slide4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Relationship Id="rId4" Type="http://schemas.openxmlformats.org/officeDocument/2006/relationships/image" Target="../media/image707.jp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jpg"/><Relationship Id="rId3" Type="http://schemas.openxmlformats.org/officeDocument/2006/relationships/image" Target="../media/image32.png"/><Relationship Id="rId4" Type="http://schemas.openxmlformats.org/officeDocument/2006/relationships/image" Target="../media/image33.jpg"/><Relationship Id="rId5" Type="http://schemas.openxmlformats.org/officeDocument/2006/relationships/hyperlink" Target="http://www.datastampa.it/" TargetMode="External"/><Relationship Id="rId6" Type="http://schemas.openxmlformats.org/officeDocument/2006/relationships/image" Target="../media/image10.jpg"/><Relationship Id="rId7" Type="http://schemas.openxmlformats.org/officeDocument/2006/relationships/image" Target="../media/image34.jpg"/></Relationships>

</file>

<file path=ppt/slides/_rels/slide4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08.png"/><Relationship Id="rId4" Type="http://schemas.openxmlformats.org/officeDocument/2006/relationships/image" Target="../media/image695.jpg"/></Relationships>

</file>

<file path=ppt/slides/_rels/slide4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4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09.jpg"/><Relationship Id="rId4" Type="http://schemas.openxmlformats.org/officeDocument/2006/relationships/image" Target="../media/image710.jpg"/><Relationship Id="rId5" Type="http://schemas.openxmlformats.org/officeDocument/2006/relationships/image" Target="../media/image711.jpg"/><Relationship Id="rId6" Type="http://schemas.openxmlformats.org/officeDocument/2006/relationships/image" Target="../media/image712.jpg"/></Relationships>

</file>

<file path=ppt/slides/_rels/slide4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mailto:info@gallerieditalia.com" TargetMode="External"/><Relationship Id="rId4" Type="http://schemas.openxmlformats.org/officeDocument/2006/relationships/hyperlink" Target="http://www.artgate-cariplo.it/" TargetMode="External"/></Relationships>

</file>

<file path=ppt/slides/_rels/slide4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13.jpg"/></Relationships>

</file>

<file path=ppt/slides/_rels/slide4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4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4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14.jpg"/><Relationship Id="rId4" Type="http://schemas.openxmlformats.org/officeDocument/2006/relationships/image" Target="../media/image715.jpg"/></Relationships>

</file>

<file path=ppt/slides/_rels/slide4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4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446.jpg"/><Relationship Id="rId4" Type="http://schemas.openxmlformats.org/officeDocument/2006/relationships/image" Target="../media/image716.jp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g"/><Relationship Id="rId3" Type="http://schemas.openxmlformats.org/officeDocument/2006/relationships/image" Target="../media/image36.jp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jpg"/><Relationship Id="rId7" Type="http://schemas.openxmlformats.org/officeDocument/2006/relationships/image" Target="../media/image40.jpg"/><Relationship Id="rId8" Type="http://schemas.openxmlformats.org/officeDocument/2006/relationships/hyperlink" Target="http://www.datastampa.it/" TargetMode="External"/><Relationship Id="rId9" Type="http://schemas.openxmlformats.org/officeDocument/2006/relationships/image" Target="../media/image10.jpg"/><Relationship Id="rId10" Type="http://schemas.openxmlformats.org/officeDocument/2006/relationships/image" Target="../media/image41.jpg"/></Relationships>

</file>

<file path=ppt/slides/_rels/slide4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17.png"/><Relationship Id="rId4" Type="http://schemas.openxmlformats.org/officeDocument/2006/relationships/image" Target="../media/image718.jpg"/><Relationship Id="rId5" Type="http://schemas.openxmlformats.org/officeDocument/2006/relationships/image" Target="../media/image719.png"/></Relationships>

</file>

<file path=ppt/slides/_rels/slide4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20.jpg"/></Relationships>

</file>

<file path=ppt/slides/_rels/slide4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21.jpg"/><Relationship Id="rId4" Type="http://schemas.openxmlformats.org/officeDocument/2006/relationships/image" Target="../media/image722.png"/><Relationship Id="rId5" Type="http://schemas.openxmlformats.org/officeDocument/2006/relationships/image" Target="../media/image723.png"/><Relationship Id="rId6" Type="http://schemas.openxmlformats.org/officeDocument/2006/relationships/image" Target="../media/image724.jpg"/><Relationship Id="rId7" Type="http://schemas.openxmlformats.org/officeDocument/2006/relationships/image" Target="../media/image725.png"/><Relationship Id="rId8" Type="http://schemas.openxmlformats.org/officeDocument/2006/relationships/image" Target="../media/image726.png"/></Relationships>

</file>

<file path=ppt/slides/_rels/slide4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27.png"/><Relationship Id="rId4" Type="http://schemas.openxmlformats.org/officeDocument/2006/relationships/image" Target="../media/image728.png"/><Relationship Id="rId5" Type="http://schemas.openxmlformats.org/officeDocument/2006/relationships/image" Target="../media/image729.png"/><Relationship Id="rId6" Type="http://schemas.openxmlformats.org/officeDocument/2006/relationships/image" Target="../media/image730.png"/><Relationship Id="rId7" Type="http://schemas.openxmlformats.org/officeDocument/2006/relationships/image" Target="../media/image731.png"/><Relationship Id="rId8" Type="http://schemas.openxmlformats.org/officeDocument/2006/relationships/image" Target="../media/image732.png"/></Relationships>

</file>

<file path=ppt/slides/_rels/slide4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33.png"/></Relationships>

</file>

<file path=ppt/slides/_rels/slide4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34.png"/></Relationships>

</file>

<file path=ppt/slides/_rels/slide4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4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35.jpg"/><Relationship Id="rId4" Type="http://schemas.openxmlformats.org/officeDocument/2006/relationships/image" Target="../media/image562.jpg"/><Relationship Id="rId5" Type="http://schemas.openxmlformats.org/officeDocument/2006/relationships/image" Target="../media/image736.jpg"/></Relationships>

</file>

<file path=ppt/slides/_rels/slide4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4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37.pn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4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38.jpg"/><Relationship Id="rId4" Type="http://schemas.openxmlformats.org/officeDocument/2006/relationships/image" Target="../media/image739.jpg"/><Relationship Id="rId5" Type="http://schemas.openxmlformats.org/officeDocument/2006/relationships/image" Target="../media/image740.jpg"/></Relationships>

</file>

<file path=ppt/slides/_rels/slide4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Relationship Id="rId4" Type="http://schemas.openxmlformats.org/officeDocument/2006/relationships/image" Target="../media/image741.jpg"/><Relationship Id="rId5" Type="http://schemas.openxmlformats.org/officeDocument/2006/relationships/image" Target="../media/image742.jpg"/><Relationship Id="rId6" Type="http://schemas.openxmlformats.org/officeDocument/2006/relationships/image" Target="../media/image743.jpg"/></Relationships>

</file>

<file path=ppt/slides/_rels/slide4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mailto:festival@abi.it" TargetMode="External"/><Relationship Id="rId4" Type="http://schemas.openxmlformats.org/officeDocument/2006/relationships/hyperlink" Target="mailto:artivazione@gmail.com" TargetMode="External"/></Relationships>

</file>

<file path=ppt/slides/_rels/slide4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44.jpg"/></Relationships>

</file>

<file path=ppt/slides/_rels/slide4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45.png"/><Relationship Id="rId4" Type="http://schemas.openxmlformats.org/officeDocument/2006/relationships/image" Target="../media/image746.jpg"/></Relationships>

</file>

<file path=ppt/slides/_rels/slide4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4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Relationship Id="rId4" Type="http://schemas.openxmlformats.org/officeDocument/2006/relationships/hyperlink" Target="http://www.bper.it/" TargetMode="External"/><Relationship Id="rId5" Type="http://schemas.openxmlformats.org/officeDocument/2006/relationships/image" Target="../media/image747.jpg"/></Relationships>

</file>

<file path=ppt/slides/_rels/slide4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orgoglionerd.it/news/2016/05/abitare-la-fantasia-la-creativit-l-arte-appuntamento-roma-venerd-6-maggio" TargetMode="External"/><Relationship Id="rId4" Type="http://schemas.openxmlformats.org/officeDocument/2006/relationships/image" Target="../media/image748.jpg"/><Relationship Id="rId5" Type="http://schemas.openxmlformats.org/officeDocument/2006/relationships/image" Target="../media/image749.jpg"/><Relationship Id="rId6" Type="http://schemas.openxmlformats.org/officeDocument/2006/relationships/image" Target="../media/image750.jpg"/></Relationships>

</file>

<file path=ppt/slides/_rels/slide4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4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s://www.piceno24.it/notizie/arte/" TargetMode="External"/><Relationship Id="rId4" Type="http://schemas.openxmlformats.org/officeDocument/2006/relationships/hyperlink" Target="https://www.piceno24.it/author/ldellenoci-2" TargetMode="External"/><Relationship Id="rId5" Type="http://schemas.openxmlformats.org/officeDocument/2006/relationships/image" Target="../media/image751.png"/><Relationship Id="rId6" Type="http://schemas.openxmlformats.org/officeDocument/2006/relationships/image" Target="../media/image752.jp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jpg"/><Relationship Id="rId3" Type="http://schemas.openxmlformats.org/officeDocument/2006/relationships/image" Target="../media/image43.jpg"/><Relationship Id="rId4" Type="http://schemas.openxmlformats.org/officeDocument/2006/relationships/image" Target="../media/image44.jpg"/><Relationship Id="rId5" Type="http://schemas.openxmlformats.org/officeDocument/2006/relationships/image" Target="../media/image45.jp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jpg"/><Relationship Id="rId10" Type="http://schemas.openxmlformats.org/officeDocument/2006/relationships/image" Target="../media/image50.jpg"/><Relationship Id="rId11" Type="http://schemas.openxmlformats.org/officeDocument/2006/relationships/hyperlink" Target="http://www.datastampa.it/" TargetMode="External"/><Relationship Id="rId12" Type="http://schemas.openxmlformats.org/officeDocument/2006/relationships/image" Target="../media/image10.jpg"/><Relationship Id="rId13" Type="http://schemas.openxmlformats.org/officeDocument/2006/relationships/image" Target="../media/image51.jpg"/></Relationships>

</file>

<file path=ppt/slides/_rels/slide4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4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53.jpg"/><Relationship Id="rId4" Type="http://schemas.openxmlformats.org/officeDocument/2006/relationships/image" Target="../media/image754.png"/><Relationship Id="rId5" Type="http://schemas.openxmlformats.org/officeDocument/2006/relationships/image" Target="../media/image755.png"/></Relationships>

</file>

<file path=ppt/slides/_rels/slide4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56.jpg"/></Relationships>

</file>

<file path=ppt/slides/_rels/slide4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07.jpg"/><Relationship Id="rId4" Type="http://schemas.openxmlformats.org/officeDocument/2006/relationships/image" Target="../media/image757.jpg"/></Relationships>

</file>

<file path=ppt/slides/_rels/slide4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/Relationships>

</file>

<file path=ppt/slides/_rels/slide4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58.jpg"/><Relationship Id="rId4" Type="http://schemas.openxmlformats.org/officeDocument/2006/relationships/image" Target="../media/image759.jpg"/></Relationships>

</file>

<file path=ppt/slides/_rels/slide4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4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60.jpg"/><Relationship Id="rId4" Type="http://schemas.openxmlformats.org/officeDocument/2006/relationships/image" Target="../media/image761.jpg"/><Relationship Id="rId5" Type="http://schemas.openxmlformats.org/officeDocument/2006/relationships/image" Target="../media/image762.jpg"/></Relationships>

</file>

<file path=ppt/slides/_rels/slide4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63.jpg"/><Relationship Id="rId4" Type="http://schemas.openxmlformats.org/officeDocument/2006/relationships/image" Target="../media/image715.jpg"/></Relationships>

</file>

<file path=ppt/slides/_rels/slide4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4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Relationship Id="rId4" Type="http://schemas.openxmlformats.org/officeDocument/2006/relationships/hyperlink" Target="http://www.bper.it/" TargetMode="External"/><Relationship Id="rId5" Type="http://schemas.openxmlformats.org/officeDocument/2006/relationships/image" Target="../media/image764.jpg"/></Relationships>

</file>

<file path=ppt/slides/_rels/slide4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65.png"/><Relationship Id="rId4" Type="http://schemas.openxmlformats.org/officeDocument/2006/relationships/image" Target="../media/image766.jpg"/><Relationship Id="rId5" Type="http://schemas.openxmlformats.org/officeDocument/2006/relationships/image" Target="../media/image767.png"/></Relationships>

</file>

<file path=ppt/slides/_rels/slide4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Relationship Id="rId4" Type="http://schemas.openxmlformats.org/officeDocument/2006/relationships/image" Target="../media/image768.jpg"/><Relationship Id="rId5" Type="http://schemas.openxmlformats.org/officeDocument/2006/relationships/image" Target="../media/image769.jpg"/></Relationships>

</file>

<file path=ppt/slides/_rels/slide4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70.jpg"/><Relationship Id="rId4" Type="http://schemas.openxmlformats.org/officeDocument/2006/relationships/image" Target="../media/image771.jpg"/></Relationships>

</file>

<file path=ppt/slides/_rels/slide4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72.jpg"/><Relationship Id="rId4" Type="http://schemas.openxmlformats.org/officeDocument/2006/relationships/image" Target="../media/image773.png"/><Relationship Id="rId5" Type="http://schemas.openxmlformats.org/officeDocument/2006/relationships/image" Target="../media/image774.png"/><Relationship Id="rId6" Type="http://schemas.openxmlformats.org/officeDocument/2006/relationships/image" Target="../media/image775.jpg"/></Relationships>

</file>

<file path=ppt/slides/_rels/slide4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76.jpg"/><Relationship Id="rId4" Type="http://schemas.openxmlformats.org/officeDocument/2006/relationships/image" Target="../media/image777.jpg"/><Relationship Id="rId5" Type="http://schemas.openxmlformats.org/officeDocument/2006/relationships/image" Target="../media/image778.jpg"/></Relationships>

</file>

<file path=ppt/slides/_rels/slide4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79.jpg"/><Relationship Id="rId4" Type="http://schemas.openxmlformats.org/officeDocument/2006/relationships/image" Target="../media/image780.jpg"/></Relationships>

</file>

<file path=ppt/slides/_rels/slide4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Relationship Id="rId4" Type="http://schemas.openxmlformats.org/officeDocument/2006/relationships/image" Target="../media/image781.jpg"/></Relationships>

</file>

<file path=ppt/slides/_rels/slide4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grandimagazziniculturali.it/author/paolomarcesini/" TargetMode="External"/><Relationship Id="rId4" Type="http://schemas.openxmlformats.org/officeDocument/2006/relationships/hyperlink" Target="http://www.festivalculturacreativa.it/" TargetMode="External"/><Relationship Id="rId5" Type="http://schemas.openxmlformats.org/officeDocument/2006/relationships/hyperlink" Target="https://www.abi.it/Pagine/default.aspx" TargetMode="External"/><Relationship Id="rId6" Type="http://schemas.openxmlformats.org/officeDocument/2006/relationships/image" Target="../media/image782.png"/><Relationship Id="rId7" Type="http://schemas.openxmlformats.org/officeDocument/2006/relationships/image" Target="../media/image783.jpg"/></Relationships>

</file>

<file path=ppt/slides/_rels/slide4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jp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jpg"/><Relationship Id="rId6" Type="http://schemas.openxmlformats.org/officeDocument/2006/relationships/hyperlink" Target="http://www.datastampa.it/" TargetMode="External"/><Relationship Id="rId7" Type="http://schemas.openxmlformats.org/officeDocument/2006/relationships/image" Target="../media/image10.jpg"/><Relationship Id="rId8" Type="http://schemas.openxmlformats.org/officeDocument/2006/relationships/image" Target="../media/image56.jpg"/></Relationships>

</file>

<file path=ppt/slides/_rels/slide4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4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argomenti.ilsole24ore.com/lucilla-incorvati.html" TargetMode="External"/><Relationship Id="rId4" Type="http://schemas.openxmlformats.org/officeDocument/2006/relationships/image" Target="../media/image784.png"/><Relationship Id="rId5" Type="http://schemas.openxmlformats.org/officeDocument/2006/relationships/image" Target="../media/image785.jpg"/></Relationships>

</file>

<file path=ppt/slides/_rels/slide4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/Relationships>

</file>

<file path=ppt/slides/_rels/slide4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laprovinciadifermo.com/index.php/spettacoli/cultura/1547-la-carifermo-apre-le-porte-ai-bambini-mattina-tra-scavi-e-lezioni-di-finanza" TargetMode="External"/><Relationship Id="rId4" Type="http://schemas.openxmlformats.org/officeDocument/2006/relationships/image" Target="../media/image786.jpg"/><Relationship Id="rId5" Type="http://schemas.openxmlformats.org/officeDocument/2006/relationships/image" Target="../media/image787.jpg"/></Relationships>

</file>

<file path=ppt/slides/_rels/slide4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88.jpg"/><Relationship Id="rId4" Type="http://schemas.openxmlformats.org/officeDocument/2006/relationships/image" Target="../media/image789.png"/><Relationship Id="rId5" Type="http://schemas.openxmlformats.org/officeDocument/2006/relationships/image" Target="../media/image790.jpg"/><Relationship Id="rId6" Type="http://schemas.openxmlformats.org/officeDocument/2006/relationships/image" Target="../media/image791.jpg"/></Relationships>

</file>

<file path=ppt/slides/_rels/slide4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92.jpg"/></Relationships>

</file>

<file path=ppt/slides/_rels/slide4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Relationship Id="rId4" Type="http://schemas.openxmlformats.org/officeDocument/2006/relationships/image" Target="../media/image793.jpg"/><Relationship Id="rId5" Type="http://schemas.openxmlformats.org/officeDocument/2006/relationships/image" Target="../media/image794.jpg"/></Relationships>

</file>

<file path=ppt/slides/_rels/slide4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95.jpg"/></Relationships>

</file>

<file path=ppt/slides/_rels/slide4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mailto:festival@abi.it" TargetMode="External"/><Relationship Id="rId4" Type="http://schemas.openxmlformats.org/officeDocument/2006/relationships/hyperlink" Target="mailto:artivazione@gmail.com" TargetMode="External"/></Relationships>

</file>

<file path=ppt/slides/_rels/slide4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96.jpg"/><Relationship Id="rId4" Type="http://schemas.openxmlformats.org/officeDocument/2006/relationships/image" Target="../media/image797.pn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jp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jpg"/><Relationship Id="rId6" Type="http://schemas.openxmlformats.org/officeDocument/2006/relationships/hyperlink" Target="http://www.datastampa.it/" TargetMode="External"/><Relationship Id="rId7" Type="http://schemas.openxmlformats.org/officeDocument/2006/relationships/image" Target="../media/image10.jpg"/><Relationship Id="rId8" Type="http://schemas.openxmlformats.org/officeDocument/2006/relationships/image" Target="../media/image34.jpg"/></Relationships>

</file>

<file path=ppt/slides/_rels/slide4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98.jpg"/><Relationship Id="rId4" Type="http://schemas.openxmlformats.org/officeDocument/2006/relationships/image" Target="../media/image799.jpg"/></Relationships>

</file>

<file path=ppt/slides/_rels/slide4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4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800.jpg"/><Relationship Id="rId4" Type="http://schemas.openxmlformats.org/officeDocument/2006/relationships/image" Target="../media/image801.png"/><Relationship Id="rId5" Type="http://schemas.openxmlformats.org/officeDocument/2006/relationships/image" Target="../media/image802.jpg"/></Relationships>

</file>

<file path=ppt/slides/_rels/slide4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4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Relationship Id="rId4" Type="http://schemas.openxmlformats.org/officeDocument/2006/relationships/image" Target="../media/image803.png"/><Relationship Id="rId5" Type="http://schemas.openxmlformats.org/officeDocument/2006/relationships/image" Target="../media/image804.jpg"/></Relationships>

</file>

<file path=ppt/slides/_rels/slide4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vicenzatoday.it/tag/iniziativa/" TargetMode="External"/><Relationship Id="rId4" Type="http://schemas.openxmlformats.org/officeDocument/2006/relationships/hyperlink" Target="http://www.vicenzatoday.it/tag/casata/" TargetMode="External"/><Relationship Id="rId5" Type="http://schemas.openxmlformats.org/officeDocument/2006/relationships/hyperlink" Target="http://www.vicenzatoday.it/tag/palazzo/" TargetMode="External"/><Relationship Id="rId6" Type="http://schemas.openxmlformats.org/officeDocument/2006/relationships/hyperlink" Target="http://www.vicenzatoday.it/tag/vocazione/" TargetMode="External"/><Relationship Id="rId7" Type="http://schemas.openxmlformats.org/officeDocument/2006/relationships/hyperlink" Target="http://www.vicenzatoday.it/tag/loggia/" TargetMode="External"/><Relationship Id="rId8" Type="http://schemas.openxmlformats.org/officeDocument/2006/relationships/hyperlink" Target="http://www.vicenzatoday.it/tag/dettagli/" TargetMode="External"/><Relationship Id="rId9" Type="http://schemas.openxmlformats.org/officeDocument/2006/relationships/hyperlink" Target="http://www.vicenzatoday.it/tag/studenti/" TargetMode="External"/><Relationship Id="rId10" Type="http://schemas.openxmlformats.org/officeDocument/2006/relationships/image" Target="../media/image805.png"/><Relationship Id="rId11" Type="http://schemas.openxmlformats.org/officeDocument/2006/relationships/image" Target="../media/image806.jpg"/></Relationships>

</file>

<file path=ppt/slides/_rels/slide4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vicenzatoday.it/tag/suggestione/" TargetMode="External"/><Relationship Id="rId4" Type="http://schemas.openxmlformats.org/officeDocument/2006/relationships/hyperlink" Target="http://www.vicenzatoday.it/eventi/mito-rito-e-teatro-nelle-ceramiche-della-collezione-intesa-san-paolo.html" TargetMode="External"/><Relationship Id="rId5" Type="http://schemas.openxmlformats.org/officeDocument/2006/relationships/hyperlink" Target="http://www.vicenzatoday.it/tag/prenotazioni/" TargetMode="External"/><Relationship Id="rId6" Type="http://schemas.openxmlformats.org/officeDocument/2006/relationships/hyperlink" Target="http://www.gallerieditalia.com/" TargetMode="External"/><Relationship Id="rId7" Type="http://schemas.openxmlformats.org/officeDocument/2006/relationships/hyperlink" Target="mailto:info@palazzomontanari.com" TargetMode="External"/><Relationship Id="rId8" Type="http://schemas.openxmlformats.org/officeDocument/2006/relationships/image" Target="../media/image807.jpg"/><Relationship Id="rId9" Type="http://schemas.openxmlformats.org/officeDocument/2006/relationships/image" Target="../media/image808.png"/></Relationships>

</file>

<file path=ppt/slides/_rels/slide4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zerottonove.it/author/chiara/" TargetMode="External"/><Relationship Id="rId4" Type="http://schemas.openxmlformats.org/officeDocument/2006/relationships/image" Target="../media/image809.jpg"/><Relationship Id="rId5" Type="http://schemas.openxmlformats.org/officeDocument/2006/relationships/image" Target="../media/image810.jpg"/></Relationships>

</file>

<file path=ppt/slides/_rels/slide4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4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811.jpg"/><Relationship Id="rId4" Type="http://schemas.openxmlformats.org/officeDocument/2006/relationships/image" Target="../media/image812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jpg"/><Relationship Id="rId3" Type="http://schemas.openxmlformats.org/officeDocument/2006/relationships/image" Target="../media/image62.png"/><Relationship Id="rId4" Type="http://schemas.openxmlformats.org/officeDocument/2006/relationships/image" Target="../media/image63.jpg"/><Relationship Id="rId5" Type="http://schemas.openxmlformats.org/officeDocument/2006/relationships/image" Target="../media/image64.jpg"/><Relationship Id="rId6" Type="http://schemas.openxmlformats.org/officeDocument/2006/relationships/hyperlink" Target="http://www.datastampa.it/" TargetMode="External"/><Relationship Id="rId7" Type="http://schemas.openxmlformats.org/officeDocument/2006/relationships/image" Target="../media/image10.jpg"/><Relationship Id="rId8" Type="http://schemas.openxmlformats.org/officeDocument/2006/relationships/image" Target="../media/image65.jpg"/></Relationships>

</file>

<file path=ppt/slides/_rels/slide5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813.jpg"/><Relationship Id="rId4" Type="http://schemas.openxmlformats.org/officeDocument/2006/relationships/image" Target="../media/image814.jpg"/><Relationship Id="rId5" Type="http://schemas.openxmlformats.org/officeDocument/2006/relationships/image" Target="../media/image815.jpg"/></Relationships>

</file>

<file path=ppt/slides/_rels/slide5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816.jpg"/><Relationship Id="rId4" Type="http://schemas.openxmlformats.org/officeDocument/2006/relationships/image" Target="../media/image817.jpg"/></Relationships>

</file>

<file path=ppt/slides/_rels/slide5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818.jpg"/><Relationship Id="rId4" Type="http://schemas.openxmlformats.org/officeDocument/2006/relationships/image" Target="../media/image819.jpg"/></Relationships>

</file>

<file path=ppt/slides/_rels/slide5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5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Relationship Id="rId4" Type="http://schemas.openxmlformats.org/officeDocument/2006/relationships/image" Target="../media/image820.jpg"/><Relationship Id="rId5" Type="http://schemas.openxmlformats.org/officeDocument/2006/relationships/image" Target="../media/image821.jpg"/></Relationships>

</file>

<file path=ppt/slides/_rels/slide5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mailto:festival@abi.it" TargetMode="External"/></Relationships>

</file>

<file path=ppt/slides/_rels/slide5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822.png"/><Relationship Id="rId4" Type="http://schemas.openxmlformats.org/officeDocument/2006/relationships/image" Target="../media/image823.jpg"/></Relationships>

</file>

<file path=ppt/slides/_rels/slide5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5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824.jpg"/><Relationship Id="rId4" Type="http://schemas.openxmlformats.org/officeDocument/2006/relationships/image" Target="../media/image825.jpg"/></Relationships>

</file>

<file path=ppt/slides/_rels/slide5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6.jpg"/><Relationship Id="rId3" Type="http://schemas.openxmlformats.org/officeDocument/2006/relationships/image" Target="../media/image67.png"/><Relationship Id="rId4" Type="http://schemas.openxmlformats.org/officeDocument/2006/relationships/image" Target="../media/image68.jpg"/><Relationship Id="rId5" Type="http://schemas.openxmlformats.org/officeDocument/2006/relationships/hyperlink" Target="http://www.datastampa.it/" TargetMode="External"/><Relationship Id="rId6" Type="http://schemas.openxmlformats.org/officeDocument/2006/relationships/image" Target="../media/image10.jpg"/></Relationships>

</file>

<file path=ppt/slides/_rels/slide5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826.png"/><Relationship Id="rId4" Type="http://schemas.openxmlformats.org/officeDocument/2006/relationships/image" Target="../media/image827.png"/><Relationship Id="rId5" Type="http://schemas.openxmlformats.org/officeDocument/2006/relationships/image" Target="../media/image828.jpg"/></Relationships>

</file>

<file path=ppt/slides/_rels/slide5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829.png"/></Relationships>

</file>

<file path=ppt/slides/_rels/slide5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830.png"/><Relationship Id="rId4" Type="http://schemas.openxmlformats.org/officeDocument/2006/relationships/image" Target="../media/image831.jpg"/><Relationship Id="rId5" Type="http://schemas.openxmlformats.org/officeDocument/2006/relationships/image" Target="../media/image832.jpg"/><Relationship Id="rId6" Type="http://schemas.openxmlformats.org/officeDocument/2006/relationships/image" Target="../media/image833.jpg"/><Relationship Id="rId7" Type="http://schemas.openxmlformats.org/officeDocument/2006/relationships/image" Target="../media/image834.jpg"/><Relationship Id="rId8" Type="http://schemas.openxmlformats.org/officeDocument/2006/relationships/image" Target="../media/image835.png"/></Relationships>

</file>

<file path=ppt/slides/_rels/slide5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italiarinasce.it/autori/nicola-ghisalberti/" TargetMode="External"/><Relationship Id="rId4" Type="http://schemas.openxmlformats.org/officeDocument/2006/relationships/hyperlink" Target="http://www.festivalculturacreativa.it/" TargetMode="External"/><Relationship Id="rId5" Type="http://schemas.openxmlformats.org/officeDocument/2006/relationships/image" Target="../media/image836.png"/><Relationship Id="rId6" Type="http://schemas.openxmlformats.org/officeDocument/2006/relationships/image" Target="../media/image837.jpg"/></Relationships>

</file>

<file path=ppt/slides/_rels/slide5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5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838.jpg"/></Relationships>

</file>

<file path=ppt/slides/_rels/slide5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gallerieditalia.com/it/eventi/la-famiglia-leoni-montanari-e-la-classe-emergente-allepoca-della-serenissima" TargetMode="External"/><Relationship Id="rId4" Type="http://schemas.openxmlformats.org/officeDocument/2006/relationships/image" Target="../media/image839.jpg"/><Relationship Id="rId5" Type="http://schemas.openxmlformats.org/officeDocument/2006/relationships/image" Target="../media/image840.jpg"/></Relationships>

</file>

<file path=ppt/slides/_rels/slide5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5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mailto:delos@delosrp.it" TargetMode="External"/><Relationship Id="rId4" Type="http://schemas.openxmlformats.org/officeDocument/2006/relationships/image" Target="../media/image841.jpg"/></Relationships>

</file>

<file path=ppt/slides/_rels/slide5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padovaoggi.it/eventi/i-colori-del-sacro-a-tavola-illustrazioni-museo-diocesano-padova-20-febbraio-26-giugno-2016.html" TargetMode="External"/><Relationship Id="rId4" Type="http://schemas.openxmlformats.org/officeDocument/2006/relationships/image" Target="../media/image842.png"/><Relationship Id="rId5" Type="http://schemas.openxmlformats.org/officeDocument/2006/relationships/image" Target="../media/image843.jp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jpg"/><Relationship Id="rId3" Type="http://schemas.openxmlformats.org/officeDocument/2006/relationships/image" Target="../media/image70.jpg"/><Relationship Id="rId4" Type="http://schemas.openxmlformats.org/officeDocument/2006/relationships/image" Target="../media/image71.jp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9" Type="http://schemas.openxmlformats.org/officeDocument/2006/relationships/image" Target="../media/image76.png"/><Relationship Id="rId10" Type="http://schemas.openxmlformats.org/officeDocument/2006/relationships/image" Target="../media/image77.jpg"/><Relationship Id="rId11" Type="http://schemas.openxmlformats.org/officeDocument/2006/relationships/hyperlink" Target="http://www.datastampa.it/" TargetMode="External"/><Relationship Id="rId12" Type="http://schemas.openxmlformats.org/officeDocument/2006/relationships/image" Target="../media/image10.jpg"/><Relationship Id="rId13" Type="http://schemas.openxmlformats.org/officeDocument/2006/relationships/image" Target="../media/image78.jpg"/></Relationships>

</file>

<file path=ppt/slides/_rels/slide5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mailto:info@icoloridelsacro.org" TargetMode="External"/></Relationships>

</file>

<file path=ppt/slides/_rels/slide5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844.jpg"/><Relationship Id="rId4" Type="http://schemas.openxmlformats.org/officeDocument/2006/relationships/image" Target="../media/image819.jpg"/></Relationships>

</file>

<file path=ppt/slides/_rels/slide5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5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845.png"/><Relationship Id="rId4" Type="http://schemas.openxmlformats.org/officeDocument/2006/relationships/image" Target="../media/image846.jpg"/></Relationships>

</file>

<file path=ppt/slides/_rels/slide5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Relationship Id="rId4" Type="http://schemas.openxmlformats.org/officeDocument/2006/relationships/image" Target="../media/image847.jpg"/><Relationship Id="rId5" Type="http://schemas.openxmlformats.org/officeDocument/2006/relationships/image" Target="../media/image848.jpg"/></Relationships>

</file>

<file path=ppt/slides/_rels/slide5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849.jpg"/></Relationships>

</file>

<file path=ppt/slides/_rels/slide5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850.jpg"/><Relationship Id="rId4" Type="http://schemas.openxmlformats.org/officeDocument/2006/relationships/image" Target="../media/image851.jpg"/></Relationships>

</file>

<file path=ppt/slides/_rels/slide5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5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852.jpg"/><Relationship Id="rId4" Type="http://schemas.openxmlformats.org/officeDocument/2006/relationships/image" Target="../media/image853.jpg"/></Relationships>

</file>

<file path=ppt/slides/_rels/slide5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854.jpg"/><Relationship Id="rId4" Type="http://schemas.openxmlformats.org/officeDocument/2006/relationships/image" Target="../media/image855.png"/><Relationship Id="rId5" Type="http://schemas.openxmlformats.org/officeDocument/2006/relationships/image" Target="../media/image856.jp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jpg"/><Relationship Id="rId3" Type="http://schemas.openxmlformats.org/officeDocument/2006/relationships/image" Target="../media/image80.jpg"/><Relationship Id="rId4" Type="http://schemas.openxmlformats.org/officeDocument/2006/relationships/hyperlink" Target="http://www.datastampa.it/" TargetMode="External"/><Relationship Id="rId5" Type="http://schemas.openxmlformats.org/officeDocument/2006/relationships/image" Target="../media/image10.jpg"/><Relationship Id="rId6" Type="http://schemas.openxmlformats.org/officeDocument/2006/relationships/image" Target="../media/image81.jpg"/></Relationships>

</file>

<file path=ppt/slides/_rels/slide5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857.png"/><Relationship Id="rId4" Type="http://schemas.openxmlformats.org/officeDocument/2006/relationships/image" Target="../media/image858.jpg"/><Relationship Id="rId5" Type="http://schemas.openxmlformats.org/officeDocument/2006/relationships/image" Target="../media/image859.jpg"/></Relationships>

</file>

<file path=ppt/slides/_rels/slide5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castelbuonolive.com/author/castelbuonolive/" TargetMode="External"/><Relationship Id="rId4" Type="http://schemas.openxmlformats.org/officeDocument/2006/relationships/image" Target="../media/image860.jpg"/><Relationship Id="rId5" Type="http://schemas.openxmlformats.org/officeDocument/2006/relationships/image" Target="../media/image861.jpg"/><Relationship Id="rId6" Type="http://schemas.openxmlformats.org/officeDocument/2006/relationships/image" Target="../media/image862.jpg"/><Relationship Id="rId7" Type="http://schemas.openxmlformats.org/officeDocument/2006/relationships/image" Target="../media/image863.jpg"/><Relationship Id="rId8" Type="http://schemas.openxmlformats.org/officeDocument/2006/relationships/image" Target="../media/image864.jpg"/><Relationship Id="rId9" Type="http://schemas.openxmlformats.org/officeDocument/2006/relationships/image" Target="../media/image865.jpg"/><Relationship Id="rId10" Type="http://schemas.openxmlformats.org/officeDocument/2006/relationships/image" Target="../media/image866.jpg"/></Relationships>

</file>

<file path=ppt/slides/_rels/slide5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867.jpg"/><Relationship Id="rId4" Type="http://schemas.openxmlformats.org/officeDocument/2006/relationships/image" Target="../media/image868.jpg"/><Relationship Id="rId5" Type="http://schemas.openxmlformats.org/officeDocument/2006/relationships/image" Target="../media/image869.jpg"/><Relationship Id="rId6" Type="http://schemas.openxmlformats.org/officeDocument/2006/relationships/image" Target="../media/image870.jpg"/><Relationship Id="rId7" Type="http://schemas.openxmlformats.org/officeDocument/2006/relationships/image" Target="../media/image871.jpg"/><Relationship Id="rId8" Type="http://schemas.openxmlformats.org/officeDocument/2006/relationships/image" Target="../media/image872.jpg"/><Relationship Id="rId9" Type="http://schemas.openxmlformats.org/officeDocument/2006/relationships/image" Target="../media/image861.jpg"/><Relationship Id="rId10" Type="http://schemas.openxmlformats.org/officeDocument/2006/relationships/image" Target="../media/image873.jpg"/><Relationship Id="rId11" Type="http://schemas.openxmlformats.org/officeDocument/2006/relationships/image" Target="../media/image874.jpg"/></Relationships>

</file>

<file path=ppt/slides/_rels/slide5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875.jpg"/><Relationship Id="rId4" Type="http://schemas.openxmlformats.org/officeDocument/2006/relationships/image" Target="../media/image876.jpg"/><Relationship Id="rId5" Type="http://schemas.openxmlformats.org/officeDocument/2006/relationships/image" Target="../media/image877.jpg"/><Relationship Id="rId6" Type="http://schemas.openxmlformats.org/officeDocument/2006/relationships/image" Target="../media/image878.jpg"/><Relationship Id="rId7" Type="http://schemas.openxmlformats.org/officeDocument/2006/relationships/image" Target="../media/image879.jpg"/><Relationship Id="rId8" Type="http://schemas.openxmlformats.org/officeDocument/2006/relationships/image" Target="../media/image880.jpg"/><Relationship Id="rId9" Type="http://schemas.openxmlformats.org/officeDocument/2006/relationships/image" Target="../media/image881.jpg"/><Relationship Id="rId10" Type="http://schemas.openxmlformats.org/officeDocument/2006/relationships/image" Target="../media/image882.jpg"/><Relationship Id="rId11" Type="http://schemas.openxmlformats.org/officeDocument/2006/relationships/image" Target="../media/image883.jpg"/></Relationships>

</file>

<file path=ppt/slides/_rels/slide5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884.jpg"/><Relationship Id="rId4" Type="http://schemas.openxmlformats.org/officeDocument/2006/relationships/image" Target="../media/image885.jpg"/><Relationship Id="rId5" Type="http://schemas.openxmlformats.org/officeDocument/2006/relationships/image" Target="../media/image886.jpg"/><Relationship Id="rId6" Type="http://schemas.openxmlformats.org/officeDocument/2006/relationships/image" Target="../media/image887.jpg"/><Relationship Id="rId7" Type="http://schemas.openxmlformats.org/officeDocument/2006/relationships/image" Target="../media/image888.jpg"/></Relationships>

</file>

<file path=ppt/slides/_rels/slide5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5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889.jpg"/><Relationship Id="rId4" Type="http://schemas.openxmlformats.org/officeDocument/2006/relationships/image" Target="../media/image890.jpg"/></Relationships>

</file>

<file path=ppt/slides/_rels/slide5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5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891.png"/><Relationship Id="rId4" Type="http://schemas.openxmlformats.org/officeDocument/2006/relationships/image" Target="../media/image892.jpg"/></Relationships>

</file>

<file path=ppt/slides/_rels/slide5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2.jpg"/><Relationship Id="rId3" Type="http://schemas.openxmlformats.org/officeDocument/2006/relationships/image" Target="../media/image83.png"/><Relationship Id="rId4" Type="http://schemas.openxmlformats.org/officeDocument/2006/relationships/image" Target="../media/image84.jpg"/><Relationship Id="rId5" Type="http://schemas.openxmlformats.org/officeDocument/2006/relationships/hyperlink" Target="http://www.datastampa.it/" TargetMode="External"/><Relationship Id="rId6" Type="http://schemas.openxmlformats.org/officeDocument/2006/relationships/image" Target="../media/image10.jpg"/></Relationships>

</file>

<file path=ppt/slides/_rels/slide5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893.jpg"/><Relationship Id="rId4" Type="http://schemas.openxmlformats.org/officeDocument/2006/relationships/image" Target="../media/image894.jpg"/></Relationships>

</file>

<file path=ppt/slides/_rels/slide5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895.jpg"/></Relationships>

</file>

<file path=ppt/slides/_rels/slide5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896.jpg"/><Relationship Id="rId4" Type="http://schemas.openxmlformats.org/officeDocument/2006/relationships/image" Target="../media/image897.jpg"/></Relationships>

</file>

<file path=ppt/slides/_rels/slide5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898.jpg"/></Relationships>

</file>

<file path=ppt/slides/_rels/slide5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744.jpg"/><Relationship Id="rId4" Type="http://schemas.openxmlformats.org/officeDocument/2006/relationships/image" Target="../media/image899.jpg"/></Relationships>

</file>

<file path=ppt/slides/_rels/slide5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5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ilcittadinoonline.it/cronaca/siena-cronaca/festival-della-cultura-creativa-dellabi-siena-banca-mps/" TargetMode="External"/><Relationship Id="rId4" Type="http://schemas.openxmlformats.org/officeDocument/2006/relationships/image" Target="../media/image316.png"/><Relationship Id="rId5" Type="http://schemas.openxmlformats.org/officeDocument/2006/relationships/image" Target="../media/image898.jpg"/></Relationships>

</file>

<file path=ppt/slides/_rels/slide5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ilcittadinoonline.it/cronaca/siena-cronaca/festival-della-cultura-creativa-dellabi-siena-banca-mps/" TargetMode="External"/><Relationship Id="rId4" Type="http://schemas.openxmlformats.org/officeDocument/2006/relationships/hyperlink" Target="http://www.ilcittadinoonline.it/" TargetMode="External"/></Relationships>

</file>

<file path=ppt/slides/_rels/slide5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ilcittadinoonline.it/cronaca/siena-cronaca/festival-della-cultura-creativa-dellabi-siena-banca-mps/" TargetMode="External"/><Relationship Id="rId4" Type="http://schemas.openxmlformats.org/officeDocument/2006/relationships/image" Target="../media/image900.jpg"/><Relationship Id="rId5" Type="http://schemas.openxmlformats.org/officeDocument/2006/relationships/image" Target="../media/image898.jpg"/></Relationships>

</file>

<file path=ppt/slides/_rels/slide5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ilcittadinoonline.it/cronaca/siena-cronaca/festival-della-cultura-creativa-dellabi-siena-banca-mps/" TargetMode="External"/><Relationship Id="rId4" Type="http://schemas.openxmlformats.org/officeDocument/2006/relationships/hyperlink" Target="http://www.ilcittadinoonline.it/" TargetMode="External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jpg"/><Relationship Id="rId3" Type="http://schemas.openxmlformats.org/officeDocument/2006/relationships/image" Target="../media/image86.jpg"/><Relationship Id="rId4" Type="http://schemas.openxmlformats.org/officeDocument/2006/relationships/image" Target="../media/image87.jpg"/><Relationship Id="rId5" Type="http://schemas.openxmlformats.org/officeDocument/2006/relationships/hyperlink" Target="http://www.datastampa.it/" TargetMode="External"/><Relationship Id="rId6" Type="http://schemas.openxmlformats.org/officeDocument/2006/relationships/image" Target="../media/image10.jpg"/><Relationship Id="rId7" Type="http://schemas.openxmlformats.org/officeDocument/2006/relationships/image" Target="../media/image81.jpg"/></Relationships>

</file>

<file path=ppt/slides/_rels/slide5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atletanotizie.it/author/angelo-de-nicola/" TargetMode="External"/><Relationship Id="rId4" Type="http://schemas.openxmlformats.org/officeDocument/2006/relationships/image" Target="../media/image901.jpg"/><Relationship Id="rId5" Type="http://schemas.openxmlformats.org/officeDocument/2006/relationships/image" Target="../media/image902.jpg"/></Relationships>

</file>

<file path=ppt/slides/_rels/slide5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5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03.jpg"/><Relationship Id="rId4" Type="http://schemas.openxmlformats.org/officeDocument/2006/relationships/image" Target="../media/image904.jpg"/><Relationship Id="rId5" Type="http://schemas.openxmlformats.org/officeDocument/2006/relationships/image" Target="../media/image905.jpg"/></Relationships>

</file>

<file path=ppt/slides/_rels/slide5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06.jpg"/></Relationships>

</file>

<file path=ppt/slides/_rels/slide5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07.jpg"/></Relationships>

</file>

<file path=ppt/slides/_rels/slide5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08.jpg"/></Relationships>

</file>

<file path=ppt/slides/_rels/slide5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09.jpg"/><Relationship Id="rId4" Type="http://schemas.openxmlformats.org/officeDocument/2006/relationships/image" Target="../media/image910.jpg"/></Relationships>

</file>

<file path=ppt/slides/_rels/slide5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11.png"/></Relationships>

</file>

<file path=ppt/slides/_rels/slide5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12.jpg"/></Relationships>

</file>

<file path=ppt/slides/_rels/slide5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13.jpg"/><Relationship Id="rId4" Type="http://schemas.openxmlformats.org/officeDocument/2006/relationships/image" Target="../media/image914.pn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Relationship Id="rId4" Type="http://schemas.openxmlformats.org/officeDocument/2006/relationships/hyperlink" Target="http://www.bper.it/" TargetMode="External"/></Relationships>

</file>

<file path=ppt/slides/_rels/slide5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15.jpg"/><Relationship Id="rId4" Type="http://schemas.openxmlformats.org/officeDocument/2006/relationships/image" Target="../media/image916.jpg"/></Relationships>

</file>

<file path=ppt/slides/_rels/slide5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17.jpg"/><Relationship Id="rId4" Type="http://schemas.openxmlformats.org/officeDocument/2006/relationships/image" Target="../media/image918.jpg"/></Relationships>

</file>

<file path=ppt/slides/_rels/slide5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19.jpg"/><Relationship Id="rId4" Type="http://schemas.openxmlformats.org/officeDocument/2006/relationships/image" Target="../media/image920.png"/></Relationships>

</file>

<file path=ppt/slides/_rels/slide5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21.png"/><Relationship Id="rId4" Type="http://schemas.openxmlformats.org/officeDocument/2006/relationships/image" Target="../media/image922.jpg"/></Relationships>

</file>

<file path=ppt/slides/_rels/slide5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23.jpg"/><Relationship Id="rId4" Type="http://schemas.openxmlformats.org/officeDocument/2006/relationships/image" Target="../media/image924.png"/></Relationships>

</file>

<file path=ppt/slides/_rels/slide5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25.jpg"/><Relationship Id="rId4" Type="http://schemas.openxmlformats.org/officeDocument/2006/relationships/image" Target="../media/image926.png"/></Relationships>

</file>

<file path=ppt/slides/_rels/slide5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27.jpg"/><Relationship Id="rId4" Type="http://schemas.openxmlformats.org/officeDocument/2006/relationships/image" Target="../media/image928.png"/></Relationships>

</file>

<file path=ppt/slides/_rels/slide5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29.jpg"/><Relationship Id="rId4" Type="http://schemas.openxmlformats.org/officeDocument/2006/relationships/image" Target="../media/image930.jpg"/></Relationships>

</file>

<file path=ppt/slides/_rels/slide5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31.jpg"/><Relationship Id="rId4" Type="http://schemas.openxmlformats.org/officeDocument/2006/relationships/image" Target="../media/image932.jpg"/></Relationships>

</file>

<file path=ppt/slides/_rels/slide5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33.jp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8.jpg"/><Relationship Id="rId3" Type="http://schemas.openxmlformats.org/officeDocument/2006/relationships/image" Target="../media/image89.png"/><Relationship Id="rId4" Type="http://schemas.openxmlformats.org/officeDocument/2006/relationships/image" Target="../media/image90.jpg"/><Relationship Id="rId5" Type="http://schemas.openxmlformats.org/officeDocument/2006/relationships/hyperlink" Target="http://www.datastampa.it/" TargetMode="External"/><Relationship Id="rId6" Type="http://schemas.openxmlformats.org/officeDocument/2006/relationships/image" Target="../media/image10.jpg"/><Relationship Id="rId7" Type="http://schemas.openxmlformats.org/officeDocument/2006/relationships/image" Target="../media/image91.jpg"/></Relationships>

</file>

<file path=ppt/slides/_rels/slide5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34.png"/></Relationships>

</file>

<file path=ppt/slides/_rels/slide5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35.jpg"/><Relationship Id="rId4" Type="http://schemas.openxmlformats.org/officeDocument/2006/relationships/image" Target="../media/image936.jpg"/></Relationships>

</file>

<file path=ppt/slides/_rels/slide5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37.png"/></Relationships>

</file>

<file path=ppt/slides/_rels/slide5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38.jpg"/></Relationships>

</file>

<file path=ppt/slides/_rels/slide5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39.jpg"/></Relationships>

</file>

<file path=ppt/slides/_rels/slide5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40.jpg"/></Relationships>

</file>

<file path=ppt/slides/_rels/slide5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41.jpg"/></Relationships>

</file>

<file path=ppt/slides/_rels/slide5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42.png"/></Relationships>

</file>

<file path=ppt/slides/_rels/slide5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43.jpg"/><Relationship Id="rId4" Type="http://schemas.openxmlformats.org/officeDocument/2006/relationships/image" Target="../media/image944.jpg"/></Relationships>

</file>

<file path=ppt/slides/_rels/slide5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45.jpg"/><Relationship Id="rId4" Type="http://schemas.openxmlformats.org/officeDocument/2006/relationships/image" Target="../media/image946.jp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2.jpg"/><Relationship Id="rId3" Type="http://schemas.openxmlformats.org/officeDocument/2006/relationships/image" Target="../media/image93.jpg"/><Relationship Id="rId4" Type="http://schemas.openxmlformats.org/officeDocument/2006/relationships/hyperlink" Target="http://www.datastampa.it/" TargetMode="External"/><Relationship Id="rId5" Type="http://schemas.openxmlformats.org/officeDocument/2006/relationships/image" Target="../media/image10.jpg"/><Relationship Id="rId6" Type="http://schemas.openxmlformats.org/officeDocument/2006/relationships/image" Target="../media/image94.jpg"/></Relationships>

</file>

<file path=ppt/slides/_rels/slide5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47.jpg"/><Relationship Id="rId4" Type="http://schemas.openxmlformats.org/officeDocument/2006/relationships/image" Target="../media/image948.jpg"/></Relationships>

</file>

<file path=ppt/slides/_rels/slide5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49.jpg"/><Relationship Id="rId4" Type="http://schemas.openxmlformats.org/officeDocument/2006/relationships/image" Target="../media/image950.png"/></Relationships>

</file>

<file path=ppt/slides/_rels/slide5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51.jpg"/><Relationship Id="rId4" Type="http://schemas.openxmlformats.org/officeDocument/2006/relationships/image" Target="../media/image952.png"/></Relationships>

</file>

<file path=ppt/slides/_rels/slide5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53.jpg"/></Relationships>

</file>

<file path=ppt/slides/_rels/slide5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54.png"/><Relationship Id="rId4" Type="http://schemas.openxmlformats.org/officeDocument/2006/relationships/image" Target="../media/image955.jpg"/></Relationships>

</file>

<file path=ppt/slides/_rels/slide5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56.jpg"/></Relationships>

</file>

<file path=ppt/slides/_rels/slide5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57.png"/></Relationships>

</file>

<file path=ppt/slides/_rels/slide5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58.jpg"/><Relationship Id="rId4" Type="http://schemas.openxmlformats.org/officeDocument/2006/relationships/image" Target="../media/image959.jpg"/></Relationships>

</file>

<file path=ppt/slides/_rels/slide5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60.jpg"/><Relationship Id="rId4" Type="http://schemas.openxmlformats.org/officeDocument/2006/relationships/image" Target="../media/image961.jpg"/></Relationships>

</file>

<file path=ppt/slides/_rels/slide5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62.jpg"/><Relationship Id="rId4" Type="http://schemas.openxmlformats.org/officeDocument/2006/relationships/image" Target="../media/image963.jp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5.jpg"/><Relationship Id="rId3" Type="http://schemas.openxmlformats.org/officeDocument/2006/relationships/image" Target="../media/image96.jpg"/><Relationship Id="rId4" Type="http://schemas.openxmlformats.org/officeDocument/2006/relationships/image" Target="../media/image97.png"/><Relationship Id="rId5" Type="http://schemas.openxmlformats.org/officeDocument/2006/relationships/image" Target="../media/image98.jpg"/><Relationship Id="rId6" Type="http://schemas.openxmlformats.org/officeDocument/2006/relationships/image" Target="../media/image99.jpg"/><Relationship Id="rId7" Type="http://schemas.openxmlformats.org/officeDocument/2006/relationships/hyperlink" Target="http://www.datastampa.it/" TargetMode="External"/><Relationship Id="rId8" Type="http://schemas.openxmlformats.org/officeDocument/2006/relationships/image" Target="../media/image10.jpg"/><Relationship Id="rId9" Type="http://schemas.openxmlformats.org/officeDocument/2006/relationships/image" Target="../media/image100.jpg"/></Relationships>

</file>

<file path=ppt/slides/_rels/slide5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964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1.jpg"/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7" Type="http://schemas.openxmlformats.org/officeDocument/2006/relationships/image" Target="../media/image106.jpg"/><Relationship Id="rId8" Type="http://schemas.openxmlformats.org/officeDocument/2006/relationships/image" Target="../media/image107.jpg"/><Relationship Id="rId9" Type="http://schemas.openxmlformats.org/officeDocument/2006/relationships/hyperlink" Target="http://www.datastampa.it/" TargetMode="External"/><Relationship Id="rId10" Type="http://schemas.openxmlformats.org/officeDocument/2006/relationships/image" Target="../media/image10.jpg"/><Relationship Id="rId11" Type="http://schemas.openxmlformats.org/officeDocument/2006/relationships/image" Target="../media/image108.jpg"/></Relationships>
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9.jpg"/><Relationship Id="rId3" Type="http://schemas.openxmlformats.org/officeDocument/2006/relationships/image" Target="../media/image110.jpg"/><Relationship Id="rId4" Type="http://schemas.openxmlformats.org/officeDocument/2006/relationships/image" Target="../media/image111.png"/><Relationship Id="rId5" Type="http://schemas.openxmlformats.org/officeDocument/2006/relationships/image" Target="../media/image112.jpg"/><Relationship Id="rId6" Type="http://schemas.openxmlformats.org/officeDocument/2006/relationships/image" Target="../media/image113.jpg"/><Relationship Id="rId7" Type="http://schemas.openxmlformats.org/officeDocument/2006/relationships/hyperlink" Target="http://www.datastampa.it/" TargetMode="External"/><Relationship Id="rId8" Type="http://schemas.openxmlformats.org/officeDocument/2006/relationships/image" Target="../media/image10.jpg"/><Relationship Id="rId9" Type="http://schemas.openxmlformats.org/officeDocument/2006/relationships/image" Target="../media/image114.jpg"/></Relationships>
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5.jpg"/><Relationship Id="rId3" Type="http://schemas.openxmlformats.org/officeDocument/2006/relationships/image" Target="../media/image116.png"/><Relationship Id="rId4" Type="http://schemas.openxmlformats.org/officeDocument/2006/relationships/image" Target="../media/image117.jpg"/><Relationship Id="rId5" Type="http://schemas.openxmlformats.org/officeDocument/2006/relationships/image" Target="../media/image118.jpg"/><Relationship Id="rId6" Type="http://schemas.openxmlformats.org/officeDocument/2006/relationships/hyperlink" Target="http://www.datastampa.it/" TargetMode="External"/><Relationship Id="rId7" Type="http://schemas.openxmlformats.org/officeDocument/2006/relationships/image" Target="../media/image10.jpg"/></Relationships>
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9.jpg"/><Relationship Id="rId3" Type="http://schemas.openxmlformats.org/officeDocument/2006/relationships/image" Target="../media/image120.jpg"/><Relationship Id="rId4" Type="http://schemas.openxmlformats.org/officeDocument/2006/relationships/image" Target="../media/image121.jpg"/><Relationship Id="rId5" Type="http://schemas.openxmlformats.org/officeDocument/2006/relationships/hyperlink" Target="http://www.datastampa.it/" TargetMode="External"/><Relationship Id="rId6" Type="http://schemas.openxmlformats.org/officeDocument/2006/relationships/image" Target="../media/image10.jpg"/><Relationship Id="rId7" Type="http://schemas.openxmlformats.org/officeDocument/2006/relationships/image" Target="../media/image122.jpg"/></Relationships>
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hyperlink" Target="http://www.festivalculturacreativa.it/" TargetMode="External"/></Relationships>
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3.jpg"/><Relationship Id="rId3" Type="http://schemas.openxmlformats.org/officeDocument/2006/relationships/image" Target="../media/image124.jpg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6" Type="http://schemas.openxmlformats.org/officeDocument/2006/relationships/image" Target="../media/image127.png"/><Relationship Id="rId7" Type="http://schemas.openxmlformats.org/officeDocument/2006/relationships/image" Target="../media/image128.png"/><Relationship Id="rId8" Type="http://schemas.openxmlformats.org/officeDocument/2006/relationships/image" Target="../media/image129.jpg"/><Relationship Id="rId9" Type="http://schemas.openxmlformats.org/officeDocument/2006/relationships/image" Target="../media/image130.jpg"/><Relationship Id="rId10" Type="http://schemas.openxmlformats.org/officeDocument/2006/relationships/hyperlink" Target="http://www.datastampa.it/" TargetMode="External"/><Relationship Id="rId11" Type="http://schemas.openxmlformats.org/officeDocument/2006/relationships/image" Target="../media/image10.jpg"/><Relationship Id="rId12" Type="http://schemas.openxmlformats.org/officeDocument/2006/relationships/image" Target="../media/image108.jpg"/></Relationships>
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1.jpg"/><Relationship Id="rId3" Type="http://schemas.openxmlformats.org/officeDocument/2006/relationships/image" Target="../media/image132.jpg"/><Relationship Id="rId4" Type="http://schemas.openxmlformats.org/officeDocument/2006/relationships/image" Target="../media/image133.png"/><Relationship Id="rId5" Type="http://schemas.openxmlformats.org/officeDocument/2006/relationships/image" Target="../media/image134.jpg"/><Relationship Id="rId6" Type="http://schemas.openxmlformats.org/officeDocument/2006/relationships/hyperlink" Target="http://www.datastampa.it/" TargetMode="External"/><Relationship Id="rId7" Type="http://schemas.openxmlformats.org/officeDocument/2006/relationships/image" Target="../media/image10.jpg"/><Relationship Id="rId8" Type="http://schemas.openxmlformats.org/officeDocument/2006/relationships/image" Target="../media/image135.jpg"/></Relationships>
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6.jpg"/><Relationship Id="rId3" Type="http://schemas.openxmlformats.org/officeDocument/2006/relationships/image" Target="../media/image137.jpg"/><Relationship Id="rId4" Type="http://schemas.openxmlformats.org/officeDocument/2006/relationships/image" Target="../media/image138.png"/><Relationship Id="rId5" Type="http://schemas.openxmlformats.org/officeDocument/2006/relationships/image" Target="../media/image139.png"/><Relationship Id="rId6" Type="http://schemas.openxmlformats.org/officeDocument/2006/relationships/image" Target="../media/image140.png"/><Relationship Id="rId7" Type="http://schemas.openxmlformats.org/officeDocument/2006/relationships/image" Target="../media/image141.png"/><Relationship Id="rId8" Type="http://schemas.openxmlformats.org/officeDocument/2006/relationships/image" Target="../media/image142.png"/><Relationship Id="rId9" Type="http://schemas.openxmlformats.org/officeDocument/2006/relationships/image" Target="../media/image143.png"/><Relationship Id="rId10" Type="http://schemas.openxmlformats.org/officeDocument/2006/relationships/image" Target="../media/image144.jpg"/><Relationship Id="rId11" Type="http://schemas.openxmlformats.org/officeDocument/2006/relationships/image" Target="../media/image145.jpg"/><Relationship Id="rId12" Type="http://schemas.openxmlformats.org/officeDocument/2006/relationships/hyperlink" Target="http://www.datastampa.it/" TargetMode="External"/><Relationship Id="rId13" Type="http://schemas.openxmlformats.org/officeDocument/2006/relationships/image" Target="../media/image10.jpg"/><Relationship Id="rId14" Type="http://schemas.openxmlformats.org/officeDocument/2006/relationships/image" Target="../media/image146.jpg"/></Relationships>
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7.jpg"/><Relationship Id="rId3" Type="http://schemas.openxmlformats.org/officeDocument/2006/relationships/image" Target="../media/image148.png"/><Relationship Id="rId4" Type="http://schemas.openxmlformats.org/officeDocument/2006/relationships/image" Target="../media/image149.jpg"/><Relationship Id="rId5" Type="http://schemas.openxmlformats.org/officeDocument/2006/relationships/hyperlink" Target="http://www.datastampa.it/" TargetMode="External"/><Relationship Id="rId6" Type="http://schemas.openxmlformats.org/officeDocument/2006/relationships/image" Target="../media/image10.jpg"/><Relationship Id="rId7" Type="http://schemas.openxmlformats.org/officeDocument/2006/relationships/image" Target="../media/image150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1.jpg"/><Relationship Id="rId3" Type="http://schemas.openxmlformats.org/officeDocument/2006/relationships/image" Target="../media/image152.png"/><Relationship Id="rId4" Type="http://schemas.openxmlformats.org/officeDocument/2006/relationships/image" Target="../media/image153.jpg"/><Relationship Id="rId5" Type="http://schemas.openxmlformats.org/officeDocument/2006/relationships/image" Target="../media/image154.jpg"/><Relationship Id="rId6" Type="http://schemas.openxmlformats.org/officeDocument/2006/relationships/hyperlink" Target="http://www.datastampa.it/" TargetMode="External"/><Relationship Id="rId7" Type="http://schemas.openxmlformats.org/officeDocument/2006/relationships/image" Target="../media/image10.jpg"/><Relationship Id="rId8" Type="http://schemas.openxmlformats.org/officeDocument/2006/relationships/image" Target="../media/image155.jpg"/></Relationships>
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6.jpg"/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5" Type="http://schemas.openxmlformats.org/officeDocument/2006/relationships/image" Target="../media/image159.png"/><Relationship Id="rId6" Type="http://schemas.openxmlformats.org/officeDocument/2006/relationships/image" Target="../media/image160.png"/><Relationship Id="rId7" Type="http://schemas.openxmlformats.org/officeDocument/2006/relationships/image" Target="../media/image161.png"/><Relationship Id="rId8" Type="http://schemas.openxmlformats.org/officeDocument/2006/relationships/image" Target="../media/image162.png"/><Relationship Id="rId9" Type="http://schemas.openxmlformats.org/officeDocument/2006/relationships/image" Target="../media/image163.jpg"/><Relationship Id="rId10" Type="http://schemas.openxmlformats.org/officeDocument/2006/relationships/hyperlink" Target="http://www.datastampa.it/" TargetMode="External"/><Relationship Id="rId11" Type="http://schemas.openxmlformats.org/officeDocument/2006/relationships/image" Target="../media/image10.jpg"/><Relationship Id="rId12" Type="http://schemas.openxmlformats.org/officeDocument/2006/relationships/image" Target="../media/image65.jpg"/></Relationships>
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4.png"/><Relationship Id="rId3" Type="http://schemas.openxmlformats.org/officeDocument/2006/relationships/image" Target="../media/image165.png"/><Relationship Id="rId4" Type="http://schemas.openxmlformats.org/officeDocument/2006/relationships/image" Target="../media/image166.jpg"/><Relationship Id="rId5" Type="http://schemas.openxmlformats.org/officeDocument/2006/relationships/image" Target="../media/image167.jpg"/><Relationship Id="rId6" Type="http://schemas.openxmlformats.org/officeDocument/2006/relationships/hyperlink" Target="http://www.datastampa.it/" TargetMode="External"/><Relationship Id="rId7" Type="http://schemas.openxmlformats.org/officeDocument/2006/relationships/image" Target="../media/image10.jpg"/><Relationship Id="rId8" Type="http://schemas.openxmlformats.org/officeDocument/2006/relationships/image" Target="../media/image65.jpg"/></Relationships>
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/Relationships>
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8.jpg"/><Relationship Id="rId3" Type="http://schemas.openxmlformats.org/officeDocument/2006/relationships/image" Target="../media/image169.jpg"/><Relationship Id="rId4" Type="http://schemas.openxmlformats.org/officeDocument/2006/relationships/image" Target="../media/image170.png"/><Relationship Id="rId5" Type="http://schemas.openxmlformats.org/officeDocument/2006/relationships/image" Target="../media/image171.png"/><Relationship Id="rId6" Type="http://schemas.openxmlformats.org/officeDocument/2006/relationships/image" Target="../media/image172.png"/><Relationship Id="rId7" Type="http://schemas.openxmlformats.org/officeDocument/2006/relationships/image" Target="../media/image173.png"/><Relationship Id="rId8" Type="http://schemas.openxmlformats.org/officeDocument/2006/relationships/image" Target="../media/image174.png"/><Relationship Id="rId9" Type="http://schemas.openxmlformats.org/officeDocument/2006/relationships/image" Target="../media/image175.png"/><Relationship Id="rId10" Type="http://schemas.openxmlformats.org/officeDocument/2006/relationships/image" Target="../media/image176.jpg"/><Relationship Id="rId11" Type="http://schemas.openxmlformats.org/officeDocument/2006/relationships/image" Target="../media/image177.jpg"/><Relationship Id="rId12" Type="http://schemas.openxmlformats.org/officeDocument/2006/relationships/hyperlink" Target="http://www.datastampa.it/" TargetMode="External"/><Relationship Id="rId13" Type="http://schemas.openxmlformats.org/officeDocument/2006/relationships/image" Target="../media/image10.jpg"/><Relationship Id="rId14" Type="http://schemas.openxmlformats.org/officeDocument/2006/relationships/image" Target="../media/image135.jpg"/></Relationships>
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8.jpg"/><Relationship Id="rId3" Type="http://schemas.openxmlformats.org/officeDocument/2006/relationships/image" Target="../media/image179.jpg"/><Relationship Id="rId4" Type="http://schemas.openxmlformats.org/officeDocument/2006/relationships/hyperlink" Target="http://www.datastampa.it/" TargetMode="External"/><Relationship Id="rId5" Type="http://schemas.openxmlformats.org/officeDocument/2006/relationships/image" Target="../media/image10.jpg"/><Relationship Id="rId6" Type="http://schemas.openxmlformats.org/officeDocument/2006/relationships/image" Target="../media/image135.jpg"/></Relationships>
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0.jpg"/><Relationship Id="rId3" Type="http://schemas.openxmlformats.org/officeDocument/2006/relationships/image" Target="../media/image181.png"/><Relationship Id="rId4" Type="http://schemas.openxmlformats.org/officeDocument/2006/relationships/image" Target="../media/image182.jpg"/><Relationship Id="rId5" Type="http://schemas.openxmlformats.org/officeDocument/2006/relationships/image" Target="../media/image183.jpg"/><Relationship Id="rId6" Type="http://schemas.openxmlformats.org/officeDocument/2006/relationships/hyperlink" Target="http://www.datastampa.it/" TargetMode="External"/><Relationship Id="rId7" Type="http://schemas.openxmlformats.org/officeDocument/2006/relationships/image" Target="../media/image10.jpg"/><Relationship Id="rId8" Type="http://schemas.openxmlformats.org/officeDocument/2006/relationships/image" Target="../media/image146.jpg"/></Relationships>
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4.jpg"/><Relationship Id="rId3" Type="http://schemas.openxmlformats.org/officeDocument/2006/relationships/image" Target="../media/image185.jpg"/><Relationship Id="rId4" Type="http://schemas.openxmlformats.org/officeDocument/2006/relationships/image" Target="../media/image186.png"/><Relationship Id="rId5" Type="http://schemas.openxmlformats.org/officeDocument/2006/relationships/image" Target="../media/image187.jpg"/><Relationship Id="rId6" Type="http://schemas.openxmlformats.org/officeDocument/2006/relationships/hyperlink" Target="http://www.datastampa.it/" TargetMode="External"/><Relationship Id="rId7" Type="http://schemas.openxmlformats.org/officeDocument/2006/relationships/image" Target="../media/image10.jpg"/><Relationship Id="rId8" Type="http://schemas.openxmlformats.org/officeDocument/2006/relationships/image" Target="../media/image150.jpg"/></Relationships>
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8.jpg"/><Relationship Id="rId3" Type="http://schemas.openxmlformats.org/officeDocument/2006/relationships/image" Target="../media/image189.jpg"/><Relationship Id="rId4" Type="http://schemas.openxmlformats.org/officeDocument/2006/relationships/image" Target="../media/image190.jpg"/><Relationship Id="rId5" Type="http://schemas.openxmlformats.org/officeDocument/2006/relationships/image" Target="../media/image191.jpg"/><Relationship Id="rId6" Type="http://schemas.openxmlformats.org/officeDocument/2006/relationships/hyperlink" Target="http://www.datastampa.it/" TargetMode="External"/><Relationship Id="rId7" Type="http://schemas.openxmlformats.org/officeDocument/2006/relationships/image" Target="../media/image10.jpg"/><Relationship Id="rId8" Type="http://schemas.openxmlformats.org/officeDocument/2006/relationships/image" Target="../media/image150.jpg"/></Relationships>
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2.jpg"/><Relationship Id="rId3" Type="http://schemas.openxmlformats.org/officeDocument/2006/relationships/image" Target="../media/image193.png"/><Relationship Id="rId4" Type="http://schemas.openxmlformats.org/officeDocument/2006/relationships/image" Target="../media/image194.png"/><Relationship Id="rId5" Type="http://schemas.openxmlformats.org/officeDocument/2006/relationships/image" Target="../media/image195.png"/><Relationship Id="rId6" Type="http://schemas.openxmlformats.org/officeDocument/2006/relationships/image" Target="../media/image196.png"/><Relationship Id="rId7" Type="http://schemas.openxmlformats.org/officeDocument/2006/relationships/image" Target="../media/image197.jpg"/><Relationship Id="rId8" Type="http://schemas.openxmlformats.org/officeDocument/2006/relationships/image" Target="../media/image198.jpg"/><Relationship Id="rId9" Type="http://schemas.openxmlformats.org/officeDocument/2006/relationships/hyperlink" Target="http://www.datastampa.it/" TargetMode="External"/><Relationship Id="rId10" Type="http://schemas.openxmlformats.org/officeDocument/2006/relationships/image" Target="../media/image10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
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199.jpg"/></Relationships>
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0.jpg"/><Relationship Id="rId3" Type="http://schemas.openxmlformats.org/officeDocument/2006/relationships/image" Target="../media/image201.png"/><Relationship Id="rId4" Type="http://schemas.openxmlformats.org/officeDocument/2006/relationships/image" Target="../media/image202.png"/><Relationship Id="rId5" Type="http://schemas.openxmlformats.org/officeDocument/2006/relationships/image" Target="../media/image203.png"/><Relationship Id="rId6" Type="http://schemas.openxmlformats.org/officeDocument/2006/relationships/image" Target="../media/image204.png"/><Relationship Id="rId7" Type="http://schemas.openxmlformats.org/officeDocument/2006/relationships/image" Target="../media/image205.jpg"/><Relationship Id="rId8" Type="http://schemas.openxmlformats.org/officeDocument/2006/relationships/hyperlink" Target="http://www.datastampa.it/" TargetMode="External"/><Relationship Id="rId9" Type="http://schemas.openxmlformats.org/officeDocument/2006/relationships/image" Target="../media/image10.jpg"/><Relationship Id="rId10" Type="http://schemas.openxmlformats.org/officeDocument/2006/relationships/image" Target="../media/image206.jpg"/></Relationships>
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7.jpg"/><Relationship Id="rId3" Type="http://schemas.openxmlformats.org/officeDocument/2006/relationships/image" Target="../media/image208.jpg"/><Relationship Id="rId4" Type="http://schemas.openxmlformats.org/officeDocument/2006/relationships/image" Target="../media/image209.jpg"/><Relationship Id="rId5" Type="http://schemas.openxmlformats.org/officeDocument/2006/relationships/hyperlink" Target="http://www.datastampa.it/" TargetMode="External"/><Relationship Id="rId6" Type="http://schemas.openxmlformats.org/officeDocument/2006/relationships/image" Target="../media/image10.jpg"/><Relationship Id="rId7" Type="http://schemas.openxmlformats.org/officeDocument/2006/relationships/image" Target="../media/image206.jpg"/></Relationships>
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210.jpg"/></Relationships>
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211.jpg"/><Relationship Id="rId4" Type="http://schemas.openxmlformats.org/officeDocument/2006/relationships/image" Target="../media/image212.jpg"/></Relationships>
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3.jpg"/><Relationship Id="rId3" Type="http://schemas.openxmlformats.org/officeDocument/2006/relationships/image" Target="../media/image214.jpg"/><Relationship Id="rId4" Type="http://schemas.openxmlformats.org/officeDocument/2006/relationships/image" Target="../media/image215.png"/><Relationship Id="rId5" Type="http://schemas.openxmlformats.org/officeDocument/2006/relationships/image" Target="../media/image216.png"/><Relationship Id="rId6" Type="http://schemas.openxmlformats.org/officeDocument/2006/relationships/image" Target="../media/image217.jpg"/><Relationship Id="rId7" Type="http://schemas.openxmlformats.org/officeDocument/2006/relationships/hyperlink" Target="http://www.datastampa.it/" TargetMode="External"/><Relationship Id="rId8" Type="http://schemas.openxmlformats.org/officeDocument/2006/relationships/image" Target="../media/image10.jpg"/><Relationship Id="rId9" Type="http://schemas.openxmlformats.org/officeDocument/2006/relationships/image" Target="../media/image218.jpg"/></Relationships>
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9.jpg"/><Relationship Id="rId3" Type="http://schemas.openxmlformats.org/officeDocument/2006/relationships/image" Target="../media/image220.jpg"/><Relationship Id="rId4" Type="http://schemas.openxmlformats.org/officeDocument/2006/relationships/hyperlink" Target="http://www.datastampa.it/" TargetMode="External"/><Relationship Id="rId5" Type="http://schemas.openxmlformats.org/officeDocument/2006/relationships/image" Target="../media/image10.jpg"/><Relationship Id="rId6" Type="http://schemas.openxmlformats.org/officeDocument/2006/relationships/image" Target="../media/image218.jpg"/></Relationships>
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221.png"/></Relationships>
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2.jpg"/><Relationship Id="rId3" Type="http://schemas.openxmlformats.org/officeDocument/2006/relationships/image" Target="../media/image223.jpg"/><Relationship Id="rId4" Type="http://schemas.openxmlformats.org/officeDocument/2006/relationships/hyperlink" Target="http://www.datastampa.it/" TargetMode="External"/><Relationship Id="rId5" Type="http://schemas.openxmlformats.org/officeDocument/2006/relationships/image" Target="../media/image10.jpg"/><Relationship Id="rId6" Type="http://schemas.openxmlformats.org/officeDocument/2006/relationships/image" Target="../media/image224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225.jpg"/></Relationships>
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6.jpg"/><Relationship Id="rId3" Type="http://schemas.openxmlformats.org/officeDocument/2006/relationships/image" Target="../media/image227.jpg"/><Relationship Id="rId4" Type="http://schemas.openxmlformats.org/officeDocument/2006/relationships/image" Target="../media/image228.png"/><Relationship Id="rId5" Type="http://schemas.openxmlformats.org/officeDocument/2006/relationships/image" Target="../media/image229.png"/><Relationship Id="rId6" Type="http://schemas.openxmlformats.org/officeDocument/2006/relationships/image" Target="../media/image230.png"/><Relationship Id="rId7" Type="http://schemas.openxmlformats.org/officeDocument/2006/relationships/image" Target="../media/image231.png"/><Relationship Id="rId8" Type="http://schemas.openxmlformats.org/officeDocument/2006/relationships/image" Target="../media/image232.png"/><Relationship Id="rId9" Type="http://schemas.openxmlformats.org/officeDocument/2006/relationships/image" Target="../media/image233.jpg"/><Relationship Id="rId10" Type="http://schemas.openxmlformats.org/officeDocument/2006/relationships/hyperlink" Target="http://www.datastampa.it/" TargetMode="External"/><Relationship Id="rId11" Type="http://schemas.openxmlformats.org/officeDocument/2006/relationships/image" Target="../media/image10.jpg"/><Relationship Id="rId12" Type="http://schemas.openxmlformats.org/officeDocument/2006/relationships/image" Target="../media/image234.jpg"/></Relationships>
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5.jpg"/><Relationship Id="rId3" Type="http://schemas.openxmlformats.org/officeDocument/2006/relationships/hyperlink" Target="http://www.datastampa.it/" TargetMode="External"/><Relationship Id="rId4" Type="http://schemas.openxmlformats.org/officeDocument/2006/relationships/image" Target="../media/image10.jpg"/><Relationship Id="rId5" Type="http://schemas.openxmlformats.org/officeDocument/2006/relationships/image" Target="../media/image234.jpg"/></Relationships>
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6.jpg"/><Relationship Id="rId3" Type="http://schemas.openxmlformats.org/officeDocument/2006/relationships/image" Target="../media/image237.jpg"/><Relationship Id="rId4" Type="http://schemas.openxmlformats.org/officeDocument/2006/relationships/hyperlink" Target="http://www.datastampa.it/" TargetMode="External"/><Relationship Id="rId5" Type="http://schemas.openxmlformats.org/officeDocument/2006/relationships/image" Target="../media/image10.jpg"/><Relationship Id="rId6" Type="http://schemas.openxmlformats.org/officeDocument/2006/relationships/image" Target="../media/image234.jpg"/></Relationships>
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8.jpg"/><Relationship Id="rId3" Type="http://schemas.openxmlformats.org/officeDocument/2006/relationships/hyperlink" Target="http://www.datastampa.it/" TargetMode="External"/><Relationship Id="rId4" Type="http://schemas.openxmlformats.org/officeDocument/2006/relationships/image" Target="../media/image10.jpg"/><Relationship Id="rId5" Type="http://schemas.openxmlformats.org/officeDocument/2006/relationships/image" Target="../media/image239.jpg"/></Relationships>
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240.jpg"/></Relationships>
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1.jpg"/><Relationship Id="rId3" Type="http://schemas.openxmlformats.org/officeDocument/2006/relationships/hyperlink" Target="http://www.datastampa.it/" TargetMode="External"/><Relationship Id="rId4" Type="http://schemas.openxmlformats.org/officeDocument/2006/relationships/image" Target="../media/image10.jpg"/><Relationship Id="rId5" Type="http://schemas.openxmlformats.org/officeDocument/2006/relationships/image" Target="../media/image242.jpg"/></Relationships>
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243.png"/></Relationships>
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jpg"/><Relationship Id="rId3" Type="http://schemas.openxmlformats.org/officeDocument/2006/relationships/image" Target="../media/image244.jpg"/></Relationships>
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5.jpg"/><Relationship Id="rId3" Type="http://schemas.openxmlformats.org/officeDocument/2006/relationships/image" Target="../media/image246.jpg"/><Relationship Id="rId4" Type="http://schemas.openxmlformats.org/officeDocument/2006/relationships/hyperlink" Target="http://www.datastampa.it/" TargetMode="External"/><Relationship Id="rId5" Type="http://schemas.openxmlformats.org/officeDocument/2006/relationships/image" Target="../media/image10.jpg"/><Relationship Id="rId6" Type="http://schemas.openxmlformats.org/officeDocument/2006/relationships/image" Target="../media/image247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9455" y="449579"/>
            <a:ext cx="2247900" cy="8426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481954" y="891539"/>
            <a:ext cx="1304925" cy="3434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19455" y="9410700"/>
            <a:ext cx="6065520" cy="8305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644650" y="1875789"/>
            <a:ext cx="4268470" cy="44456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2308605" y="6616064"/>
            <a:ext cx="2940685" cy="22123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125"/>
              </a:lnSpc>
              <a:spcBef>
                <a:spcPts val="100"/>
              </a:spcBef>
            </a:pPr>
            <a:r>
              <a:rPr dirty="0" sz="1800" b="1" i="1">
                <a:latin typeface="Times New Roman"/>
                <a:cs typeface="Times New Roman"/>
              </a:rPr>
              <a:t>Festival </a:t>
            </a:r>
            <a:r>
              <a:rPr dirty="0" sz="1800" spc="-5" b="1" i="1">
                <a:latin typeface="Times New Roman"/>
                <a:cs typeface="Times New Roman"/>
              </a:rPr>
              <a:t>della Cultura</a:t>
            </a:r>
            <a:r>
              <a:rPr dirty="0" sz="1800" spc="-45" b="1" i="1">
                <a:latin typeface="Times New Roman"/>
                <a:cs typeface="Times New Roman"/>
              </a:rPr>
              <a:t> </a:t>
            </a:r>
            <a:r>
              <a:rPr dirty="0" sz="1800" b="1" i="1">
                <a:latin typeface="Times New Roman"/>
                <a:cs typeface="Times New Roman"/>
              </a:rPr>
              <a:t>Creativa</a:t>
            </a:r>
            <a:endParaRPr sz="1800">
              <a:latin typeface="Times New Roman"/>
              <a:cs typeface="Times New Roman"/>
            </a:endParaRPr>
          </a:p>
          <a:p>
            <a:pPr marL="328295">
              <a:lnSpc>
                <a:spcPts val="1645"/>
              </a:lnSpc>
            </a:pPr>
            <a:r>
              <a:rPr dirty="0" sz="1400" spc="-5" b="1">
                <a:latin typeface="Times New Roman"/>
                <a:cs typeface="Times New Roman"/>
              </a:rPr>
              <a:t>III edizione, </a:t>
            </a:r>
            <a:r>
              <a:rPr dirty="0" sz="1400" b="1">
                <a:latin typeface="Times New Roman"/>
                <a:cs typeface="Times New Roman"/>
              </a:rPr>
              <a:t>2 - 8 </a:t>
            </a:r>
            <a:r>
              <a:rPr dirty="0" sz="1400" spc="-5" b="1">
                <a:latin typeface="Times New Roman"/>
                <a:cs typeface="Times New Roman"/>
              </a:rPr>
              <a:t>maggio</a:t>
            </a:r>
            <a:r>
              <a:rPr dirty="0" sz="1400" spc="-35" b="1">
                <a:latin typeface="Times New Roman"/>
                <a:cs typeface="Times New Roman"/>
              </a:rPr>
              <a:t> </a:t>
            </a:r>
            <a:r>
              <a:rPr dirty="0" sz="1400" spc="-5" b="1">
                <a:latin typeface="Times New Roman"/>
                <a:cs typeface="Times New Roman"/>
              </a:rPr>
              <a:t>2016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>
              <a:latin typeface="Times New Roman"/>
              <a:cs typeface="Times New Roman"/>
            </a:endParaRPr>
          </a:p>
          <a:p>
            <a:pPr marL="746125">
              <a:lnSpc>
                <a:spcPts val="1875"/>
              </a:lnSpc>
            </a:pPr>
            <a:r>
              <a:rPr dirty="0" sz="1600" spc="-5" b="1" i="1">
                <a:latin typeface="Times New Roman"/>
                <a:cs typeface="Times New Roman"/>
              </a:rPr>
              <a:t>Rassegna stampa</a:t>
            </a:r>
            <a:endParaRPr sz="1600">
              <a:latin typeface="Times New Roman"/>
              <a:cs typeface="Times New Roman"/>
            </a:endParaRPr>
          </a:p>
          <a:p>
            <a:pPr algn="ctr" marL="819150" marR="810260">
              <a:lnSpc>
                <a:spcPts val="1380"/>
              </a:lnSpc>
              <a:spcBef>
                <a:spcPts val="50"/>
              </a:spcBef>
            </a:pPr>
            <a:r>
              <a:rPr dirty="0" sz="1200" spc="-5">
                <a:latin typeface="Times New Roman"/>
                <a:cs typeface="Times New Roman"/>
              </a:rPr>
              <a:t>Quotidiani 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2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Agenzie  Periodici</a:t>
            </a:r>
            <a:endParaRPr sz="1200">
              <a:latin typeface="Times New Roman"/>
              <a:cs typeface="Times New Roman"/>
            </a:endParaRPr>
          </a:p>
          <a:p>
            <a:pPr algn="ctr" marL="873760" marR="865505">
              <a:lnSpc>
                <a:spcPts val="1380"/>
              </a:lnSpc>
            </a:pPr>
            <a:r>
              <a:rPr dirty="0" sz="1200" spc="-5">
                <a:latin typeface="Times New Roman"/>
                <a:cs typeface="Times New Roman"/>
              </a:rPr>
              <a:t>Radio </a:t>
            </a:r>
            <a:r>
              <a:rPr dirty="0" sz="1200">
                <a:latin typeface="Times New Roman"/>
                <a:cs typeface="Times New Roman"/>
              </a:rPr>
              <a:t>e</a:t>
            </a:r>
            <a:r>
              <a:rPr dirty="0" sz="1200" spc="-30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Televisioni  </a:t>
            </a:r>
            <a:r>
              <a:rPr dirty="0" sz="1200">
                <a:latin typeface="Times New Roman"/>
                <a:cs typeface="Times New Roman"/>
              </a:rPr>
              <a:t>Online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00">
              <a:latin typeface="Times New Roman"/>
              <a:cs typeface="Times New Roman"/>
            </a:endParaRPr>
          </a:p>
          <a:p>
            <a:pPr algn="ctr" marL="635">
              <a:lnSpc>
                <a:spcPct val="100000"/>
              </a:lnSpc>
              <a:spcBef>
                <a:spcPts val="5"/>
              </a:spcBef>
            </a:pPr>
            <a:r>
              <a:rPr dirty="0" sz="1100" spc="-5">
                <a:latin typeface="Times New Roman"/>
                <a:cs typeface="Times New Roman"/>
              </a:rPr>
              <a:t>Ufficio</a:t>
            </a:r>
            <a:r>
              <a:rPr dirty="0" sz="1100" spc="-15"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</a:rPr>
              <a:t>stampa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36950" y="8819515"/>
            <a:ext cx="439372" cy="2514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82466" y="725169"/>
            <a:ext cx="97790" cy="1809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000" spc="10"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10609" y="725169"/>
            <a:ext cx="450850" cy="1809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000" spc="25">
                <a:latin typeface="Arial"/>
                <a:cs typeface="Arial"/>
              </a:rPr>
              <a:t>m</a:t>
            </a:r>
            <a:r>
              <a:rPr dirty="0" sz="1000" spc="5">
                <a:latin typeface="Arial"/>
                <a:cs typeface="Arial"/>
              </a:rPr>
              <a:t>agg</a:t>
            </a:r>
            <a:r>
              <a:rPr dirty="0" sz="1000" spc="5">
                <a:latin typeface="Arial"/>
                <a:cs typeface="Arial"/>
              </a:rPr>
              <a:t>io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10605" y="725169"/>
            <a:ext cx="97790" cy="1809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000" spc="10">
                <a:latin typeface="Arial"/>
                <a:cs typeface="Arial"/>
              </a:rPr>
              <a:t>2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7004" y="770889"/>
            <a:ext cx="1684655" cy="90430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000" spc="5">
                <a:latin typeface="Arial"/>
                <a:cs typeface="Arial"/>
              </a:rPr>
              <a:t>Cerignolaviva.it</a:t>
            </a:r>
            <a:endParaRPr sz="1000">
              <a:latin typeface="Arial"/>
              <a:cs typeface="Arial"/>
            </a:endParaRPr>
          </a:p>
          <a:p>
            <a:pPr marL="12700" marR="487045">
              <a:lnSpc>
                <a:spcPct val="171000"/>
              </a:lnSpc>
            </a:pPr>
            <a:r>
              <a:rPr dirty="0" sz="1000" spc="5">
                <a:latin typeface="Arial"/>
                <a:cs typeface="Arial"/>
              </a:rPr>
              <a:t>Ecodibergamo.it  Economiasicilia.com  Eticanews.it  Evensi.it  Fuoriporta.info</a:t>
            </a:r>
            <a:endParaRPr sz="1000">
              <a:latin typeface="Arial"/>
              <a:cs typeface="Arial"/>
            </a:endParaRPr>
          </a:p>
          <a:p>
            <a:pPr marL="12700" marR="234315">
              <a:lnSpc>
                <a:spcPct val="171000"/>
              </a:lnSpc>
            </a:pPr>
            <a:r>
              <a:rPr dirty="0" sz="1000">
                <a:latin typeface="Arial"/>
                <a:cs typeface="Arial"/>
              </a:rPr>
              <a:t>Gazzettadisondrio.it  </a:t>
            </a:r>
            <a:r>
              <a:rPr dirty="0" sz="1000" spc="5">
                <a:latin typeface="Arial"/>
                <a:cs typeface="Arial"/>
              </a:rPr>
              <a:t>Heyevent.com  Ilcaleidoscopio.info  Ilgiornaledimonte.it  Manfredonianews.it  Milanoweekend.it  </a:t>
            </a:r>
            <a:r>
              <a:rPr dirty="0" sz="1000" spc="10">
                <a:latin typeface="Arial"/>
                <a:cs typeface="Arial"/>
              </a:rPr>
              <a:t>Mukkopallino.com  </a:t>
            </a:r>
            <a:r>
              <a:rPr dirty="0" sz="1000" spc="5">
                <a:latin typeface="Arial"/>
                <a:cs typeface="Arial"/>
              </a:rPr>
              <a:t>Pianetanotizie.it  Pmcmagazinesrl.it  </a:t>
            </a:r>
            <a:r>
              <a:rPr dirty="0" sz="1000" spc="10">
                <a:latin typeface="Arial"/>
                <a:cs typeface="Arial"/>
              </a:rPr>
              <a:t>Radiomamma.it  </a:t>
            </a:r>
            <a:r>
              <a:rPr dirty="0" sz="1000" spc="5">
                <a:latin typeface="Arial"/>
                <a:cs typeface="Arial"/>
              </a:rPr>
              <a:t>Romaperbambini.it  </a:t>
            </a:r>
            <a:r>
              <a:rPr dirty="0" sz="1000" spc="10">
                <a:latin typeface="Arial"/>
                <a:cs typeface="Arial"/>
              </a:rPr>
              <a:t>S</a:t>
            </a:r>
            <a:r>
              <a:rPr dirty="0" sz="1000" spc="5">
                <a:latin typeface="Arial"/>
                <a:cs typeface="Arial"/>
              </a:rPr>
              <a:t>ang</a:t>
            </a:r>
            <a:r>
              <a:rPr dirty="0" sz="1000" spc="5">
                <a:latin typeface="Arial"/>
                <a:cs typeface="Arial"/>
              </a:rPr>
              <a:t>iov</a:t>
            </a:r>
            <a:r>
              <a:rPr dirty="0" sz="1000" spc="5">
                <a:latin typeface="Arial"/>
                <a:cs typeface="Arial"/>
              </a:rPr>
              <a:t>ann</a:t>
            </a:r>
            <a:r>
              <a:rPr dirty="0" sz="1000" spc="5">
                <a:latin typeface="Arial"/>
                <a:cs typeface="Arial"/>
              </a:rPr>
              <a:t>ir</a:t>
            </a:r>
            <a:r>
              <a:rPr dirty="0" sz="1000">
                <a:latin typeface="Arial"/>
                <a:cs typeface="Arial"/>
              </a:rPr>
              <a:t>o</a:t>
            </a:r>
            <a:r>
              <a:rPr dirty="0" sz="1000" spc="5">
                <a:latin typeface="Arial"/>
                <a:cs typeface="Arial"/>
              </a:rPr>
              <a:t>t</a:t>
            </a:r>
            <a:r>
              <a:rPr dirty="0" sz="1000" spc="5">
                <a:latin typeface="Arial"/>
                <a:cs typeface="Arial"/>
              </a:rPr>
              <a:t>ondone</a:t>
            </a:r>
            <a:r>
              <a:rPr dirty="0" sz="1000" spc="5">
                <a:latin typeface="Arial"/>
                <a:cs typeface="Arial"/>
              </a:rPr>
              <a:t>t.</a:t>
            </a:r>
            <a:r>
              <a:rPr dirty="0" sz="1000" spc="5">
                <a:latin typeface="Arial"/>
                <a:cs typeface="Arial"/>
              </a:rPr>
              <a:t>it  </a:t>
            </a:r>
            <a:r>
              <a:rPr dirty="0" sz="1000" spc="5">
                <a:latin typeface="Arial"/>
                <a:cs typeface="Arial"/>
              </a:rPr>
              <a:t>Sardegnadies.it  Stereo98.it  Torino.repubblica.it  Traiettorie.org  Visitamilano.it  Vocedistrada.it  100torri.it  Adnkronos.com  Blognotizie.info  Castellinotizie.it  Cittadeibimbi.it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ts val="2050"/>
              </a:lnSpc>
              <a:spcBef>
                <a:spcPts val="215"/>
              </a:spcBef>
            </a:pPr>
            <a:r>
              <a:rPr dirty="0" sz="1000" spc="15">
                <a:latin typeface="Arial"/>
                <a:cs typeface="Arial"/>
              </a:rPr>
              <a:t>G</a:t>
            </a:r>
            <a:r>
              <a:rPr dirty="0" sz="1000">
                <a:latin typeface="Arial"/>
                <a:cs typeface="Arial"/>
              </a:rPr>
              <a:t>a</a:t>
            </a:r>
            <a:r>
              <a:rPr dirty="0" sz="1000" spc="-10">
                <a:latin typeface="Arial"/>
                <a:cs typeface="Arial"/>
              </a:rPr>
              <a:t>zz</a:t>
            </a:r>
            <a:r>
              <a:rPr dirty="0" sz="1000" spc="5">
                <a:latin typeface="Arial"/>
                <a:cs typeface="Arial"/>
              </a:rPr>
              <a:t>e</a:t>
            </a:r>
            <a:r>
              <a:rPr dirty="0" sz="1000" spc="5">
                <a:latin typeface="Arial"/>
                <a:cs typeface="Arial"/>
              </a:rPr>
              <a:t>tt</a:t>
            </a:r>
            <a:r>
              <a:rPr dirty="0" sz="1000" spc="5">
                <a:latin typeface="Arial"/>
                <a:cs typeface="Arial"/>
              </a:rPr>
              <a:t>ad</a:t>
            </a:r>
            <a:r>
              <a:rPr dirty="0" sz="1000">
                <a:latin typeface="Arial"/>
                <a:cs typeface="Arial"/>
              </a:rPr>
              <a:t>i</a:t>
            </a:r>
            <a:r>
              <a:rPr dirty="0" sz="1000" spc="30">
                <a:latin typeface="Arial"/>
                <a:cs typeface="Arial"/>
              </a:rPr>
              <a:t>m</a:t>
            </a:r>
            <a:r>
              <a:rPr dirty="0" sz="1000" spc="5">
                <a:latin typeface="Arial"/>
                <a:cs typeface="Arial"/>
              </a:rPr>
              <a:t>an</a:t>
            </a:r>
            <a:r>
              <a:rPr dirty="0" sz="1000" spc="5">
                <a:latin typeface="Arial"/>
                <a:cs typeface="Arial"/>
              </a:rPr>
              <a:t>t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 spc="15">
                <a:latin typeface="Arial"/>
                <a:cs typeface="Arial"/>
              </a:rPr>
              <a:t>v</a:t>
            </a:r>
            <a:r>
              <a:rPr dirty="0" sz="1000" spc="5">
                <a:latin typeface="Arial"/>
                <a:cs typeface="Arial"/>
              </a:rPr>
              <a:t>a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 spc="5">
                <a:latin typeface="Arial"/>
                <a:cs typeface="Arial"/>
              </a:rPr>
              <a:t>ge</a:t>
            </a:r>
            <a:r>
              <a:rPr dirty="0" sz="1000" spc="5">
                <a:latin typeface="Arial"/>
                <a:cs typeface="Arial"/>
              </a:rPr>
              <a:t>loc</a:t>
            </a:r>
            <a:r>
              <a:rPr dirty="0" sz="1000" spc="5">
                <a:latin typeface="Arial"/>
                <a:cs typeface="Arial"/>
              </a:rPr>
              <a:t>a</a:t>
            </a:r>
            <a:r>
              <a:rPr dirty="0" sz="1000">
                <a:latin typeface="Arial"/>
                <a:cs typeface="Arial"/>
              </a:rPr>
              <a:t>l</a:t>
            </a:r>
            <a:r>
              <a:rPr dirty="0" sz="1000" spc="10">
                <a:latin typeface="Arial"/>
                <a:cs typeface="Arial"/>
              </a:rPr>
              <a:t>.</a:t>
            </a:r>
            <a:r>
              <a:rPr dirty="0" sz="1000" spc="5">
                <a:latin typeface="Arial"/>
                <a:cs typeface="Arial"/>
              </a:rPr>
              <a:t>it  </a:t>
            </a:r>
            <a:r>
              <a:rPr dirty="0" sz="1000" spc="5">
                <a:latin typeface="Arial"/>
                <a:cs typeface="Arial"/>
              </a:rPr>
              <a:t>Giuntiscuola.it</a:t>
            </a:r>
            <a:endParaRPr sz="1000">
              <a:latin typeface="Arial"/>
              <a:cs typeface="Arial"/>
            </a:endParaRPr>
          </a:p>
          <a:p>
            <a:pPr marL="12700" marR="514350">
              <a:lnSpc>
                <a:spcPts val="2050"/>
              </a:lnSpc>
              <a:spcBef>
                <a:spcPts val="5"/>
              </a:spcBef>
            </a:pPr>
            <a:r>
              <a:rPr dirty="0" sz="1000" spc="5">
                <a:latin typeface="Arial"/>
                <a:cs typeface="Arial"/>
              </a:rPr>
              <a:t>Iltempo.it  </a:t>
            </a:r>
            <a:r>
              <a:rPr dirty="0" sz="1000" spc="10">
                <a:latin typeface="Arial"/>
                <a:cs typeface="Arial"/>
              </a:rPr>
              <a:t>Lacassa.com  </a:t>
            </a:r>
            <a:r>
              <a:rPr dirty="0" sz="1000" spc="10">
                <a:latin typeface="Arial"/>
                <a:cs typeface="Arial"/>
              </a:rPr>
              <a:t>Ma</a:t>
            </a:r>
            <a:r>
              <a:rPr dirty="0" sz="1000" spc="5">
                <a:latin typeface="Arial"/>
                <a:cs typeface="Arial"/>
              </a:rPr>
              <a:t>n</a:t>
            </a:r>
            <a:r>
              <a:rPr dirty="0" sz="1000" spc="5">
                <a:latin typeface="Arial"/>
                <a:cs typeface="Arial"/>
              </a:rPr>
              <a:t>t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 spc="15">
                <a:latin typeface="Arial"/>
                <a:cs typeface="Arial"/>
              </a:rPr>
              <a:t>v</a:t>
            </a:r>
            <a:r>
              <a:rPr dirty="0" sz="1000" spc="5">
                <a:latin typeface="Arial"/>
                <a:cs typeface="Arial"/>
              </a:rPr>
              <a:t>ano</a:t>
            </a:r>
            <a:r>
              <a:rPr dirty="0" sz="1000" spc="5">
                <a:latin typeface="Arial"/>
                <a:cs typeface="Arial"/>
              </a:rPr>
              <a:t>t</a:t>
            </a:r>
            <a:r>
              <a:rPr dirty="0" sz="1000">
                <a:latin typeface="Arial"/>
                <a:cs typeface="Arial"/>
              </a:rPr>
              <a:t>i</a:t>
            </a:r>
            <a:r>
              <a:rPr dirty="0" sz="1000" spc="-15">
                <a:latin typeface="Arial"/>
                <a:cs typeface="Arial"/>
              </a:rPr>
              <a:t>z</a:t>
            </a:r>
            <a:r>
              <a:rPr dirty="0" sz="1000" spc="5">
                <a:latin typeface="Arial"/>
                <a:cs typeface="Arial"/>
              </a:rPr>
              <a:t>ie.</a:t>
            </a:r>
            <a:r>
              <a:rPr dirty="0" sz="1000" spc="15">
                <a:latin typeface="Arial"/>
                <a:cs typeface="Arial"/>
              </a:rPr>
              <a:t>c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 spc="5">
                <a:latin typeface="Arial"/>
                <a:cs typeface="Arial"/>
              </a:rPr>
              <a:t>m  </a:t>
            </a:r>
            <a:r>
              <a:rPr dirty="0" sz="1000" spc="5">
                <a:latin typeface="Arial"/>
                <a:cs typeface="Arial"/>
              </a:rPr>
              <a:t>Modenabimbi.it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463416" y="1010744"/>
          <a:ext cx="2263775" cy="87464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1635"/>
                <a:gridCol w="1240790"/>
                <a:gridCol w="641350"/>
              </a:tblGrid>
              <a:tr h="202662">
                <a:tc>
                  <a:txBody>
                    <a:bodyPr/>
                    <a:lstStyle/>
                    <a:p>
                      <a:pPr marL="31750">
                        <a:lnSpc>
                          <a:spcPts val="1125"/>
                        </a:lnSpc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ts val="1125"/>
                        </a:lnSpc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ts val="1125"/>
                        </a:lnSpc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9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9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1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9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9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1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02662">
                <a:tc>
                  <a:txBody>
                    <a:bodyPr/>
                    <a:lstStyle/>
                    <a:p>
                      <a:pPr marL="31750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</a:tbl>
          </a:graphicData>
        </a:graphic>
      </p:graphicFrame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Vero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6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303779" y="2400680"/>
            <a:ext cx="2686049" cy="1438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875" y="660400"/>
            <a:ext cx="6531305" cy="23365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2418" y="37460"/>
            <a:ext cx="6699250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520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905">
              <a:lnSpc>
                <a:spcPts val="1050"/>
              </a:lnSpc>
              <a:tabLst>
                <a:tab pos="549275" algn="l"/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	02/2016: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168.926	</a:t>
            </a:r>
            <a:r>
              <a:rPr dirty="0" baseline="17543" sz="1425" spc="15" b="1">
                <a:latin typeface="Times New Roman"/>
                <a:cs typeface="Times New Roman"/>
              </a:rPr>
              <a:t>06-MAG-2016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885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02/2016:    94.712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277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8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  Ed. </a:t>
            </a:r>
            <a:r>
              <a:rPr dirty="0" sz="800" spc="5" b="1">
                <a:latin typeface="Times New Roman"/>
                <a:cs typeface="Times New Roman"/>
              </a:rPr>
              <a:t>III </a:t>
            </a:r>
            <a:r>
              <a:rPr dirty="0" sz="800" spc="10" b="1">
                <a:latin typeface="Times New Roman"/>
                <a:cs typeface="Times New Roman"/>
              </a:rPr>
              <a:t>2015:   609.000	foglio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Settimanale</a:t>
            </a:r>
            <a:r>
              <a:rPr dirty="0" sz="800" spc="-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nazionale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Monica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Sori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3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691383" y="47244"/>
            <a:ext cx="2365247" cy="2438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0"/>
            <a:ext cx="7556500" cy="10693400"/>
          </a:xfrm>
          <a:custGeom>
            <a:avLst/>
            <a:gdLst/>
            <a:ahLst/>
            <a:cxnLst/>
            <a:rect l="l" t="t" r="r" b="b"/>
            <a:pathLst>
              <a:path w="7556500" h="10693400">
                <a:moveTo>
                  <a:pt x="0" y="10693400"/>
                </a:moveTo>
                <a:lnTo>
                  <a:pt x="7556500" y="10693400"/>
                </a:lnTo>
                <a:lnTo>
                  <a:pt x="75565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081015" y="2663951"/>
            <a:ext cx="307975" cy="101600"/>
          </a:xfrm>
          <a:custGeom>
            <a:avLst/>
            <a:gdLst/>
            <a:ahLst/>
            <a:cxnLst/>
            <a:rect l="l" t="t" r="r" b="b"/>
            <a:pathLst>
              <a:path w="307975" h="101600">
                <a:moveTo>
                  <a:pt x="0" y="101092"/>
                </a:moveTo>
                <a:lnTo>
                  <a:pt x="307848" y="101092"/>
                </a:lnTo>
                <a:lnTo>
                  <a:pt x="307848" y="0"/>
                </a:lnTo>
                <a:lnTo>
                  <a:pt x="0" y="0"/>
                </a:lnTo>
                <a:lnTo>
                  <a:pt x="0" y="101092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081015" y="2758439"/>
            <a:ext cx="307975" cy="12700"/>
          </a:xfrm>
          <a:custGeom>
            <a:avLst/>
            <a:gdLst/>
            <a:ahLst/>
            <a:cxnLst/>
            <a:rect l="l" t="t" r="r" b="b"/>
            <a:pathLst>
              <a:path w="307975" h="12700">
                <a:moveTo>
                  <a:pt x="0" y="12700"/>
                </a:moveTo>
                <a:lnTo>
                  <a:pt x="307848" y="12700"/>
                </a:lnTo>
                <a:lnTo>
                  <a:pt x="307848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86802" y="660438"/>
            <a:ext cx="1550474" cy="1481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985135" y="929357"/>
            <a:ext cx="1608670" cy="38565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02418" y="37460"/>
            <a:ext cx="6699250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520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905">
              <a:lnSpc>
                <a:spcPts val="1050"/>
              </a:lnSpc>
              <a:tabLst>
                <a:tab pos="549275" algn="l"/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	11/2015: 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78.653	</a:t>
            </a:r>
            <a:r>
              <a:rPr dirty="0" baseline="17543" sz="1425" spc="15" b="1">
                <a:latin typeface="Times New Roman"/>
                <a:cs typeface="Times New Roman"/>
              </a:rPr>
              <a:t>07-MAG-2016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885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11/2015:    57.256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270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63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Lettori:  </a:t>
            </a:r>
            <a:r>
              <a:rPr dirty="0" sz="800" spc="204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n.d.	foglio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Settimanale</a:t>
            </a:r>
            <a:r>
              <a:rPr dirty="0" sz="800" spc="-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nazionale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Giovanni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Maria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Bellu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4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644900" y="26669"/>
            <a:ext cx="539496" cy="304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7556500" cy="10693400"/>
          </a:xfrm>
          <a:custGeom>
            <a:avLst/>
            <a:gdLst/>
            <a:ahLst/>
            <a:cxnLst/>
            <a:rect l="l" t="t" r="r" b="b"/>
            <a:pathLst>
              <a:path w="7556500" h="10693400">
                <a:moveTo>
                  <a:pt x="0" y="10693400"/>
                </a:moveTo>
                <a:lnTo>
                  <a:pt x="7556500" y="10693400"/>
                </a:lnTo>
                <a:lnTo>
                  <a:pt x="75565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048000" y="2453639"/>
            <a:ext cx="182880" cy="113664"/>
          </a:xfrm>
          <a:custGeom>
            <a:avLst/>
            <a:gdLst/>
            <a:ahLst/>
            <a:cxnLst/>
            <a:rect l="l" t="t" r="r" b="b"/>
            <a:pathLst>
              <a:path w="182880" h="113664">
                <a:moveTo>
                  <a:pt x="0" y="113283"/>
                </a:moveTo>
                <a:lnTo>
                  <a:pt x="182880" y="113283"/>
                </a:lnTo>
                <a:lnTo>
                  <a:pt x="182880" y="0"/>
                </a:lnTo>
                <a:lnTo>
                  <a:pt x="0" y="0"/>
                </a:lnTo>
                <a:lnTo>
                  <a:pt x="0" y="113283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175759" y="2167127"/>
            <a:ext cx="399415" cy="113664"/>
          </a:xfrm>
          <a:custGeom>
            <a:avLst/>
            <a:gdLst/>
            <a:ahLst/>
            <a:cxnLst/>
            <a:rect l="l" t="t" r="r" b="b"/>
            <a:pathLst>
              <a:path w="399414" h="113664">
                <a:moveTo>
                  <a:pt x="0" y="113283"/>
                </a:moveTo>
                <a:lnTo>
                  <a:pt x="399288" y="113283"/>
                </a:lnTo>
                <a:lnTo>
                  <a:pt x="399288" y="0"/>
                </a:lnTo>
                <a:lnTo>
                  <a:pt x="0" y="0"/>
                </a:lnTo>
                <a:lnTo>
                  <a:pt x="0" y="113283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11423" y="2313432"/>
            <a:ext cx="576580" cy="110489"/>
          </a:xfrm>
          <a:custGeom>
            <a:avLst/>
            <a:gdLst/>
            <a:ahLst/>
            <a:cxnLst/>
            <a:rect l="l" t="t" r="r" b="b"/>
            <a:pathLst>
              <a:path w="576579" h="110489">
                <a:moveTo>
                  <a:pt x="0" y="110235"/>
                </a:moveTo>
                <a:lnTo>
                  <a:pt x="576072" y="110235"/>
                </a:lnTo>
                <a:lnTo>
                  <a:pt x="576072" y="0"/>
                </a:lnTo>
                <a:lnTo>
                  <a:pt x="0" y="0"/>
                </a:lnTo>
                <a:lnTo>
                  <a:pt x="0" y="110235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645408" y="2310383"/>
            <a:ext cx="475615" cy="113664"/>
          </a:xfrm>
          <a:custGeom>
            <a:avLst/>
            <a:gdLst/>
            <a:ahLst/>
            <a:cxnLst/>
            <a:rect l="l" t="t" r="r" b="b"/>
            <a:pathLst>
              <a:path w="475614" h="113664">
                <a:moveTo>
                  <a:pt x="0" y="113283"/>
                </a:moveTo>
                <a:lnTo>
                  <a:pt x="475488" y="113283"/>
                </a:lnTo>
                <a:lnTo>
                  <a:pt x="475488" y="0"/>
                </a:lnTo>
                <a:lnTo>
                  <a:pt x="0" y="0"/>
                </a:lnTo>
                <a:lnTo>
                  <a:pt x="0" y="113283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175759" y="2310383"/>
            <a:ext cx="405765" cy="113664"/>
          </a:xfrm>
          <a:custGeom>
            <a:avLst/>
            <a:gdLst/>
            <a:ahLst/>
            <a:cxnLst/>
            <a:rect l="l" t="t" r="r" b="b"/>
            <a:pathLst>
              <a:path w="405764" h="113664">
                <a:moveTo>
                  <a:pt x="0" y="113283"/>
                </a:moveTo>
                <a:lnTo>
                  <a:pt x="405384" y="113283"/>
                </a:lnTo>
                <a:lnTo>
                  <a:pt x="405384" y="0"/>
                </a:lnTo>
                <a:lnTo>
                  <a:pt x="0" y="0"/>
                </a:lnTo>
                <a:lnTo>
                  <a:pt x="0" y="113283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048000" y="2560320"/>
            <a:ext cx="182880" cy="12700"/>
          </a:xfrm>
          <a:custGeom>
            <a:avLst/>
            <a:gdLst/>
            <a:ahLst/>
            <a:cxnLst/>
            <a:rect l="l" t="t" r="r" b="b"/>
            <a:pathLst>
              <a:path w="182880" h="12700">
                <a:moveTo>
                  <a:pt x="0" y="12700"/>
                </a:moveTo>
                <a:lnTo>
                  <a:pt x="182880" y="12700"/>
                </a:lnTo>
                <a:lnTo>
                  <a:pt x="18288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175759" y="2273807"/>
            <a:ext cx="399415" cy="12700"/>
          </a:xfrm>
          <a:custGeom>
            <a:avLst/>
            <a:gdLst/>
            <a:ahLst/>
            <a:cxnLst/>
            <a:rect l="l" t="t" r="r" b="b"/>
            <a:pathLst>
              <a:path w="399414" h="12700">
                <a:moveTo>
                  <a:pt x="0" y="12700"/>
                </a:moveTo>
                <a:lnTo>
                  <a:pt x="399288" y="12700"/>
                </a:lnTo>
                <a:lnTo>
                  <a:pt x="399288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011423" y="2417064"/>
            <a:ext cx="576580" cy="12700"/>
          </a:xfrm>
          <a:custGeom>
            <a:avLst/>
            <a:gdLst/>
            <a:ahLst/>
            <a:cxnLst/>
            <a:rect l="l" t="t" r="r" b="b"/>
            <a:pathLst>
              <a:path w="576579" h="12700">
                <a:moveTo>
                  <a:pt x="0" y="12700"/>
                </a:moveTo>
                <a:lnTo>
                  <a:pt x="576072" y="12700"/>
                </a:lnTo>
                <a:lnTo>
                  <a:pt x="576072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645408" y="2417064"/>
            <a:ext cx="475615" cy="12700"/>
          </a:xfrm>
          <a:custGeom>
            <a:avLst/>
            <a:gdLst/>
            <a:ahLst/>
            <a:cxnLst/>
            <a:rect l="l" t="t" r="r" b="b"/>
            <a:pathLst>
              <a:path w="475614" h="12700">
                <a:moveTo>
                  <a:pt x="0" y="12700"/>
                </a:moveTo>
                <a:lnTo>
                  <a:pt x="475488" y="12700"/>
                </a:lnTo>
                <a:lnTo>
                  <a:pt x="475488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175759" y="2417064"/>
            <a:ext cx="405765" cy="12700"/>
          </a:xfrm>
          <a:custGeom>
            <a:avLst/>
            <a:gdLst/>
            <a:ahLst/>
            <a:cxnLst/>
            <a:rect l="l" t="t" r="r" b="b"/>
            <a:pathLst>
              <a:path w="405764" h="12700">
                <a:moveTo>
                  <a:pt x="0" y="12700"/>
                </a:moveTo>
                <a:lnTo>
                  <a:pt x="405384" y="12700"/>
                </a:lnTo>
                <a:lnTo>
                  <a:pt x="405384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99714" y="4703190"/>
            <a:ext cx="195770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ONLINE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50761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Scuola24.ilsole24ore.com  12 gennaio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01040" y="4587874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39">
                <a:moveTo>
                  <a:pt x="0" y="205739"/>
                </a:moveTo>
                <a:lnTo>
                  <a:pt x="6158230" y="205739"/>
                </a:lnTo>
                <a:lnTo>
                  <a:pt x="6158230" y="0"/>
                </a:lnTo>
                <a:lnTo>
                  <a:pt x="0" y="0"/>
                </a:lnTo>
                <a:lnTo>
                  <a:pt x="0" y="205739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01040" y="4793614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39">
                <a:moveTo>
                  <a:pt x="0" y="205739"/>
                </a:moveTo>
                <a:lnTo>
                  <a:pt x="6158230" y="205739"/>
                </a:lnTo>
                <a:lnTo>
                  <a:pt x="6158230" y="0"/>
                </a:lnTo>
                <a:lnTo>
                  <a:pt x="0" y="0"/>
                </a:lnTo>
                <a:lnTo>
                  <a:pt x="0" y="205739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01040" y="4999354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39">
                <a:moveTo>
                  <a:pt x="0" y="205739"/>
                </a:moveTo>
                <a:lnTo>
                  <a:pt x="6158230" y="205739"/>
                </a:lnTo>
                <a:lnTo>
                  <a:pt x="6158230" y="0"/>
                </a:lnTo>
                <a:lnTo>
                  <a:pt x="0" y="0"/>
                </a:lnTo>
                <a:lnTo>
                  <a:pt x="0" y="205739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01040" y="5205094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39">
                <a:moveTo>
                  <a:pt x="0" y="205739"/>
                </a:moveTo>
                <a:lnTo>
                  <a:pt x="6158230" y="205739"/>
                </a:lnTo>
                <a:lnTo>
                  <a:pt x="6158230" y="0"/>
                </a:lnTo>
                <a:lnTo>
                  <a:pt x="0" y="0"/>
                </a:lnTo>
                <a:lnTo>
                  <a:pt x="0" y="205739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01040" y="5410834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39">
                <a:moveTo>
                  <a:pt x="0" y="205739"/>
                </a:moveTo>
                <a:lnTo>
                  <a:pt x="6158230" y="205739"/>
                </a:lnTo>
                <a:lnTo>
                  <a:pt x="6158230" y="0"/>
                </a:lnTo>
                <a:lnTo>
                  <a:pt x="0" y="0"/>
                </a:lnTo>
                <a:lnTo>
                  <a:pt x="0" y="205739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01040" y="5616574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39">
                <a:moveTo>
                  <a:pt x="0" y="205739"/>
                </a:moveTo>
                <a:lnTo>
                  <a:pt x="6158230" y="205739"/>
                </a:lnTo>
                <a:lnTo>
                  <a:pt x="6158230" y="0"/>
                </a:lnTo>
                <a:lnTo>
                  <a:pt x="0" y="0"/>
                </a:lnTo>
                <a:lnTo>
                  <a:pt x="0" y="205739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01040" y="5822263"/>
            <a:ext cx="6158230" cy="206375"/>
          </a:xfrm>
          <a:custGeom>
            <a:avLst/>
            <a:gdLst/>
            <a:ahLst/>
            <a:cxnLst/>
            <a:rect l="l" t="t" r="r" b="b"/>
            <a:pathLst>
              <a:path w="6158230" h="206375">
                <a:moveTo>
                  <a:pt x="0" y="206044"/>
                </a:moveTo>
                <a:lnTo>
                  <a:pt x="6158230" y="206044"/>
                </a:lnTo>
                <a:lnTo>
                  <a:pt x="6158230" y="0"/>
                </a:lnTo>
                <a:lnTo>
                  <a:pt x="0" y="0"/>
                </a:lnTo>
                <a:lnTo>
                  <a:pt x="0" y="206044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01040" y="6028308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39">
                <a:moveTo>
                  <a:pt x="0" y="205739"/>
                </a:moveTo>
                <a:lnTo>
                  <a:pt x="6158230" y="205739"/>
                </a:lnTo>
                <a:lnTo>
                  <a:pt x="6158230" y="0"/>
                </a:lnTo>
                <a:lnTo>
                  <a:pt x="0" y="0"/>
                </a:lnTo>
                <a:lnTo>
                  <a:pt x="0" y="205739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01040" y="6234048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39">
                <a:moveTo>
                  <a:pt x="0" y="205739"/>
                </a:moveTo>
                <a:lnTo>
                  <a:pt x="6158230" y="205739"/>
                </a:lnTo>
                <a:lnTo>
                  <a:pt x="6158230" y="0"/>
                </a:lnTo>
                <a:lnTo>
                  <a:pt x="0" y="0"/>
                </a:lnTo>
                <a:lnTo>
                  <a:pt x="0" y="205739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01040" y="6439788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40">
                <a:moveTo>
                  <a:pt x="0" y="205739"/>
                </a:moveTo>
                <a:lnTo>
                  <a:pt x="6158230" y="205739"/>
                </a:lnTo>
                <a:lnTo>
                  <a:pt x="6158230" y="0"/>
                </a:lnTo>
                <a:lnTo>
                  <a:pt x="0" y="0"/>
                </a:lnTo>
                <a:lnTo>
                  <a:pt x="0" y="205739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01040" y="6645528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40">
                <a:moveTo>
                  <a:pt x="0" y="205739"/>
                </a:moveTo>
                <a:lnTo>
                  <a:pt x="6158230" y="205739"/>
                </a:lnTo>
                <a:lnTo>
                  <a:pt x="6158230" y="0"/>
                </a:lnTo>
                <a:lnTo>
                  <a:pt x="0" y="0"/>
                </a:lnTo>
                <a:lnTo>
                  <a:pt x="0" y="205739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01040" y="6851268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40">
                <a:moveTo>
                  <a:pt x="0" y="205740"/>
                </a:moveTo>
                <a:lnTo>
                  <a:pt x="6158230" y="205740"/>
                </a:lnTo>
                <a:lnTo>
                  <a:pt x="6158230" y="0"/>
                </a:lnTo>
                <a:lnTo>
                  <a:pt x="0" y="0"/>
                </a:lnTo>
                <a:lnTo>
                  <a:pt x="0" y="205740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01040" y="7057008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40">
                <a:moveTo>
                  <a:pt x="0" y="205739"/>
                </a:moveTo>
                <a:lnTo>
                  <a:pt x="6158230" y="205739"/>
                </a:lnTo>
                <a:lnTo>
                  <a:pt x="6158230" y="0"/>
                </a:lnTo>
                <a:lnTo>
                  <a:pt x="0" y="0"/>
                </a:lnTo>
                <a:lnTo>
                  <a:pt x="0" y="205739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01040" y="7262748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40">
                <a:moveTo>
                  <a:pt x="0" y="205739"/>
                </a:moveTo>
                <a:lnTo>
                  <a:pt x="6158230" y="205739"/>
                </a:lnTo>
                <a:lnTo>
                  <a:pt x="6158230" y="0"/>
                </a:lnTo>
                <a:lnTo>
                  <a:pt x="0" y="0"/>
                </a:lnTo>
                <a:lnTo>
                  <a:pt x="0" y="205739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01040" y="7468489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40">
                <a:moveTo>
                  <a:pt x="0" y="205740"/>
                </a:moveTo>
                <a:lnTo>
                  <a:pt x="6158230" y="205740"/>
                </a:lnTo>
                <a:lnTo>
                  <a:pt x="6158230" y="0"/>
                </a:lnTo>
                <a:lnTo>
                  <a:pt x="0" y="0"/>
                </a:lnTo>
                <a:lnTo>
                  <a:pt x="0" y="205740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01040" y="7674228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40">
                <a:moveTo>
                  <a:pt x="0" y="205739"/>
                </a:moveTo>
                <a:lnTo>
                  <a:pt x="6158230" y="205739"/>
                </a:lnTo>
                <a:lnTo>
                  <a:pt x="6158230" y="0"/>
                </a:lnTo>
                <a:lnTo>
                  <a:pt x="0" y="0"/>
                </a:lnTo>
                <a:lnTo>
                  <a:pt x="0" y="205739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01040" y="7879968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40">
                <a:moveTo>
                  <a:pt x="0" y="205740"/>
                </a:moveTo>
                <a:lnTo>
                  <a:pt x="6158230" y="205740"/>
                </a:lnTo>
                <a:lnTo>
                  <a:pt x="6158230" y="0"/>
                </a:lnTo>
                <a:lnTo>
                  <a:pt x="0" y="0"/>
                </a:lnTo>
                <a:lnTo>
                  <a:pt x="0" y="205740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01040" y="8085708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40">
                <a:moveTo>
                  <a:pt x="0" y="205739"/>
                </a:moveTo>
                <a:lnTo>
                  <a:pt x="6158230" y="205739"/>
                </a:lnTo>
                <a:lnTo>
                  <a:pt x="6158230" y="0"/>
                </a:lnTo>
                <a:lnTo>
                  <a:pt x="0" y="0"/>
                </a:lnTo>
                <a:lnTo>
                  <a:pt x="0" y="205739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701040" y="8291524"/>
            <a:ext cx="6158230" cy="206375"/>
          </a:xfrm>
          <a:custGeom>
            <a:avLst/>
            <a:gdLst/>
            <a:ahLst/>
            <a:cxnLst/>
            <a:rect l="l" t="t" r="r" b="b"/>
            <a:pathLst>
              <a:path w="6158230" h="206375">
                <a:moveTo>
                  <a:pt x="0" y="206044"/>
                </a:moveTo>
                <a:lnTo>
                  <a:pt x="6158230" y="206044"/>
                </a:lnTo>
                <a:lnTo>
                  <a:pt x="6158230" y="0"/>
                </a:lnTo>
                <a:lnTo>
                  <a:pt x="0" y="0"/>
                </a:lnTo>
                <a:lnTo>
                  <a:pt x="0" y="206044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701040" y="8497569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40">
                <a:moveTo>
                  <a:pt x="0" y="205739"/>
                </a:moveTo>
                <a:lnTo>
                  <a:pt x="6158230" y="205739"/>
                </a:lnTo>
                <a:lnTo>
                  <a:pt x="6158230" y="0"/>
                </a:lnTo>
                <a:lnTo>
                  <a:pt x="0" y="0"/>
                </a:lnTo>
                <a:lnTo>
                  <a:pt x="0" y="205739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01040" y="8703309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40">
                <a:moveTo>
                  <a:pt x="0" y="205740"/>
                </a:moveTo>
                <a:lnTo>
                  <a:pt x="6158230" y="205740"/>
                </a:lnTo>
                <a:lnTo>
                  <a:pt x="6158230" y="0"/>
                </a:lnTo>
                <a:lnTo>
                  <a:pt x="0" y="0"/>
                </a:lnTo>
                <a:lnTo>
                  <a:pt x="0" y="205740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701040" y="8909050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40">
                <a:moveTo>
                  <a:pt x="0" y="205739"/>
                </a:moveTo>
                <a:lnTo>
                  <a:pt x="6158230" y="205739"/>
                </a:lnTo>
                <a:lnTo>
                  <a:pt x="6158230" y="0"/>
                </a:lnTo>
                <a:lnTo>
                  <a:pt x="0" y="0"/>
                </a:lnTo>
                <a:lnTo>
                  <a:pt x="0" y="205739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701040" y="9114790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40">
                <a:moveTo>
                  <a:pt x="0" y="205740"/>
                </a:moveTo>
                <a:lnTo>
                  <a:pt x="6158230" y="205740"/>
                </a:lnTo>
                <a:lnTo>
                  <a:pt x="6158230" y="0"/>
                </a:lnTo>
                <a:lnTo>
                  <a:pt x="0" y="0"/>
                </a:lnTo>
                <a:lnTo>
                  <a:pt x="0" y="205740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701040" y="9320479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40">
                <a:moveTo>
                  <a:pt x="0" y="205740"/>
                </a:moveTo>
                <a:lnTo>
                  <a:pt x="6158230" y="205740"/>
                </a:lnTo>
                <a:lnTo>
                  <a:pt x="6158230" y="0"/>
                </a:lnTo>
                <a:lnTo>
                  <a:pt x="0" y="0"/>
                </a:lnTo>
                <a:lnTo>
                  <a:pt x="0" y="205740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701040" y="9526219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40">
                <a:moveTo>
                  <a:pt x="0" y="205739"/>
                </a:moveTo>
                <a:lnTo>
                  <a:pt x="6158230" y="205739"/>
                </a:lnTo>
                <a:lnTo>
                  <a:pt x="6158230" y="0"/>
                </a:lnTo>
                <a:lnTo>
                  <a:pt x="0" y="0"/>
                </a:lnTo>
                <a:lnTo>
                  <a:pt x="0" y="205739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706627" y="3278250"/>
            <a:ext cx="6065520" cy="646176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 marR="48260">
              <a:lnSpc>
                <a:spcPts val="3010"/>
              </a:lnSpc>
              <a:spcBef>
                <a:spcPts val="340"/>
              </a:spcBef>
            </a:pPr>
            <a:r>
              <a:rPr dirty="0" sz="2650" b="1">
                <a:latin typeface="Georgia"/>
                <a:cs typeface="Georgia"/>
              </a:rPr>
              <a:t>Dal 2 all’8 </a:t>
            </a:r>
            <a:r>
              <a:rPr dirty="0" sz="2650" spc="-5" b="1">
                <a:latin typeface="Georgia"/>
                <a:cs typeface="Georgia"/>
              </a:rPr>
              <a:t>maggio la terza </a:t>
            </a:r>
            <a:r>
              <a:rPr dirty="0" sz="2650" spc="-10" b="1">
                <a:latin typeface="Georgia"/>
                <a:cs typeface="Georgia"/>
              </a:rPr>
              <a:t>edizione  </a:t>
            </a:r>
            <a:r>
              <a:rPr dirty="0" sz="2650" spc="-5" b="1">
                <a:latin typeface="Georgia"/>
                <a:cs typeface="Georgia"/>
              </a:rPr>
              <a:t>del Festival della cultura</a:t>
            </a:r>
            <a:r>
              <a:rPr dirty="0" sz="2650" spc="-20" b="1">
                <a:latin typeface="Georgia"/>
                <a:cs typeface="Georgia"/>
              </a:rPr>
              <a:t> </a:t>
            </a:r>
            <a:r>
              <a:rPr dirty="0" sz="2650" spc="-5" b="1">
                <a:latin typeface="Georgia"/>
                <a:cs typeface="Georgia"/>
              </a:rPr>
              <a:t>creativa</a:t>
            </a:r>
            <a:endParaRPr sz="265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040"/>
              </a:spcBef>
            </a:pPr>
            <a:r>
              <a:rPr dirty="0" sz="1050" spc="5">
                <a:solidFill>
                  <a:srgbClr val="AC9A87"/>
                </a:solidFill>
                <a:latin typeface="Georgia"/>
                <a:cs typeface="Georgia"/>
              </a:rPr>
              <a:t>di </a:t>
            </a:r>
            <a:r>
              <a:rPr dirty="0" sz="1050">
                <a:solidFill>
                  <a:srgbClr val="AC9A87"/>
                </a:solidFill>
                <a:latin typeface="Georgia"/>
                <a:cs typeface="Georgia"/>
              </a:rPr>
              <a:t>Maria Cristina</a:t>
            </a:r>
            <a:r>
              <a:rPr dirty="0" sz="1050" spc="-45">
                <a:solidFill>
                  <a:srgbClr val="AC9A87"/>
                </a:solidFill>
                <a:latin typeface="Georgia"/>
                <a:cs typeface="Georgia"/>
              </a:rPr>
              <a:t> </a:t>
            </a:r>
            <a:r>
              <a:rPr dirty="0" sz="1050">
                <a:solidFill>
                  <a:srgbClr val="AC9A87"/>
                </a:solidFill>
                <a:latin typeface="Georgia"/>
                <a:cs typeface="Georgia"/>
              </a:rPr>
              <a:t>Tubaro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 marR="329565">
              <a:lnSpc>
                <a:spcPct val="100000"/>
              </a:lnSpc>
            </a:pP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Si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terrà dal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2 all’8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maggio 2016 la terza edizione del Festival della cultura 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creativa,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l’iniziativa promossa dall’Abi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e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dalle banche che operano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in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Italia</a:t>
            </a:r>
            <a:r>
              <a:rPr dirty="0" sz="1350" spc="60">
                <a:solidFill>
                  <a:srgbClr val="1A171B"/>
                </a:solidFill>
                <a:latin typeface="Georgia"/>
                <a:cs typeface="Georgia"/>
              </a:rPr>
              <a:t>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e</a:t>
            </a:r>
            <a:endParaRPr sz="1350">
              <a:latin typeface="Georgia"/>
              <a:cs typeface="Georgia"/>
            </a:endParaRPr>
          </a:p>
          <a:p>
            <a:pPr marL="12700" marR="5080">
              <a:lnSpc>
                <a:spcPct val="100000"/>
              </a:lnSpc>
            </a:pP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dedicata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ai giovani e ai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giovanissimi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di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età compresa tra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i sei e 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tredici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anni. Il 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Festival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-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che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ha il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patrocinio dell’Unesco, dell’Alto patronato della Repubblica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e  del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Mibact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e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la media partnership della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Rai - lo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scorso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anno ha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riscosso un  notevole successo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e ha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coinvolto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60 città e più di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15mila bambini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e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ragazzi.</a:t>
            </a:r>
            <a:endParaRPr sz="1350">
              <a:latin typeface="Georgia"/>
              <a:cs typeface="Georgia"/>
            </a:endParaRPr>
          </a:p>
          <a:p>
            <a:pPr marL="12700" marR="116205">
              <a:lnSpc>
                <a:spcPct val="100000"/>
              </a:lnSpc>
            </a:pP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Il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festival nasce dalla consapevolezza </a:t>
            </a:r>
            <a:r>
              <a:rPr dirty="0" sz="1350" spc="-10">
                <a:solidFill>
                  <a:srgbClr val="1A171B"/>
                </a:solidFill>
                <a:latin typeface="Georgia"/>
                <a:cs typeface="Georgia"/>
              </a:rPr>
              <a:t>che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solo la capacità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di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comunicare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e 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trasmettere il patrimonio culturale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è garanzia di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conservazione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e, al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tempo  stesso,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di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trasmissione dell’identità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e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dei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valori di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cui la cultura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di un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Paese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è 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portatrice. Ogni anno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il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festival sceglie strumenti, linguaggi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e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metodologie in 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grado di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coinvolgere bambini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e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ragazzi, rendendoli protagonisti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e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permettendo  loro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di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vivere,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in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prima persona, la cultura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e</a:t>
            </a:r>
            <a:r>
              <a:rPr dirty="0" sz="1350" spc="-20">
                <a:solidFill>
                  <a:srgbClr val="1A171B"/>
                </a:solidFill>
                <a:latin typeface="Georgia"/>
                <a:cs typeface="Georgia"/>
              </a:rPr>
              <a:t>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l’arte.</a:t>
            </a:r>
            <a:endParaRPr sz="1350">
              <a:latin typeface="Georgia"/>
              <a:cs typeface="Georgia"/>
            </a:endParaRPr>
          </a:p>
          <a:p>
            <a:pPr marL="12700" marR="20320">
              <a:lnSpc>
                <a:spcPct val="100000"/>
              </a:lnSpc>
            </a:pP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Il nome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dell’iniziativa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fa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riferimento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a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cultura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e creatività, </a:t>
            </a:r>
            <a:r>
              <a:rPr dirty="0" sz="1350" spc="-10">
                <a:solidFill>
                  <a:srgbClr val="1A171B"/>
                </a:solidFill>
                <a:latin typeface="Georgia"/>
                <a:cs typeface="Georgia"/>
              </a:rPr>
              <a:t>con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l’intento esplicito 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di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avvicinare le due dimensioni e, soprattutto,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di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far sì che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bambini</a:t>
            </a:r>
            <a:endParaRPr sz="1350">
              <a:latin typeface="Georgia"/>
              <a:cs typeface="Georgia"/>
            </a:endParaRPr>
          </a:p>
          <a:p>
            <a:pPr marL="12700" marR="10160">
              <a:lnSpc>
                <a:spcPct val="100000"/>
              </a:lnSpc>
            </a:pP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percepiscano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il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mondo dell’arte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e il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mondo della cultura </a:t>
            </a:r>
            <a:r>
              <a:rPr dirty="0" sz="1350" spc="-10">
                <a:solidFill>
                  <a:srgbClr val="1A171B"/>
                </a:solidFill>
                <a:latin typeface="Georgia"/>
                <a:cs typeface="Georgia"/>
              </a:rPr>
              <a:t>come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dimensioni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“a 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portata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di mano”, </a:t>
            </a:r>
            <a:r>
              <a:rPr dirty="0" sz="1350" spc="-10">
                <a:solidFill>
                  <a:srgbClr val="1A171B"/>
                </a:solidFill>
                <a:latin typeface="Georgia"/>
                <a:cs typeface="Georgia"/>
              </a:rPr>
              <a:t>nelle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quali il loro contributo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di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immaginazione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e,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appunto,  creatività, espresse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anche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nella forma del gioco, possono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essere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le chiavi </a:t>
            </a:r>
            <a:r>
              <a:rPr dirty="0" sz="1350" spc="-10">
                <a:solidFill>
                  <a:srgbClr val="1A171B"/>
                </a:solidFill>
                <a:latin typeface="Georgia"/>
                <a:cs typeface="Georgia"/>
              </a:rPr>
              <a:t>di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volta 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per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un nuovo approccio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di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conservazione, esplorazione,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conoscenza.</a:t>
            </a:r>
            <a:endParaRPr sz="1350">
              <a:latin typeface="Georgia"/>
              <a:cs typeface="Georgia"/>
            </a:endParaRPr>
          </a:p>
          <a:p>
            <a:pPr marL="12700" marR="76200">
              <a:lnSpc>
                <a:spcPct val="100000"/>
              </a:lnSpc>
              <a:spcBef>
                <a:spcPts val="5"/>
              </a:spcBef>
            </a:pP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Con la formula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del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Festival,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l’Abi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coinvolge ogni anno </a:t>
            </a:r>
            <a:r>
              <a:rPr dirty="0" sz="1350" spc="-10">
                <a:solidFill>
                  <a:srgbClr val="1A171B"/>
                </a:solidFill>
                <a:latin typeface="Georgia"/>
                <a:cs typeface="Georgia"/>
              </a:rPr>
              <a:t>le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banche italiane, spesso  molto diverse tra loro per struttura, dimensioni,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estensione e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radicamento sul  territorio, dando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a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tutte appuntamento in una precisa settimana dell’anno, per 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una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serie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di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eventi da svolgere contemporaneamente </a:t>
            </a:r>
            <a:r>
              <a:rPr dirty="0" sz="1350" spc="-10">
                <a:solidFill>
                  <a:srgbClr val="1A171B"/>
                </a:solidFill>
                <a:latin typeface="Georgia"/>
                <a:cs typeface="Georgia"/>
              </a:rPr>
              <a:t>in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diversi luoghi d’Italia,  consentendo così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al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mondo bancario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di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svolgere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il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ruolo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di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catalizzatore di  cultura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e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creatività per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i propri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territori.</a:t>
            </a:r>
            <a:endParaRPr sz="1350">
              <a:latin typeface="Georgia"/>
              <a:cs typeface="Georgia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351404" y="2119883"/>
            <a:ext cx="2857119" cy="7176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01040" y="2120137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39">
                <a:moveTo>
                  <a:pt x="0" y="205740"/>
                </a:moveTo>
                <a:lnTo>
                  <a:pt x="6158230" y="205740"/>
                </a:lnTo>
                <a:lnTo>
                  <a:pt x="6158230" y="0"/>
                </a:lnTo>
                <a:lnTo>
                  <a:pt x="0" y="0"/>
                </a:lnTo>
                <a:lnTo>
                  <a:pt x="0" y="205740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01040" y="2325877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39">
                <a:moveTo>
                  <a:pt x="0" y="205740"/>
                </a:moveTo>
                <a:lnTo>
                  <a:pt x="6158230" y="205740"/>
                </a:lnTo>
                <a:lnTo>
                  <a:pt x="6158230" y="0"/>
                </a:lnTo>
                <a:lnTo>
                  <a:pt x="0" y="0"/>
                </a:lnTo>
                <a:lnTo>
                  <a:pt x="0" y="205740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01040" y="2531617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39">
                <a:moveTo>
                  <a:pt x="0" y="205740"/>
                </a:moveTo>
                <a:lnTo>
                  <a:pt x="6158230" y="205740"/>
                </a:lnTo>
                <a:lnTo>
                  <a:pt x="6158230" y="0"/>
                </a:lnTo>
                <a:lnTo>
                  <a:pt x="0" y="0"/>
                </a:lnTo>
                <a:lnTo>
                  <a:pt x="0" y="205740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01040" y="2737357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39">
                <a:moveTo>
                  <a:pt x="0" y="205740"/>
                </a:moveTo>
                <a:lnTo>
                  <a:pt x="6158230" y="205740"/>
                </a:lnTo>
                <a:lnTo>
                  <a:pt x="6158230" y="0"/>
                </a:lnTo>
                <a:lnTo>
                  <a:pt x="0" y="0"/>
                </a:lnTo>
                <a:lnTo>
                  <a:pt x="0" y="205740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01040" y="2943097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39">
                <a:moveTo>
                  <a:pt x="0" y="205740"/>
                </a:moveTo>
                <a:lnTo>
                  <a:pt x="6158230" y="205740"/>
                </a:lnTo>
                <a:lnTo>
                  <a:pt x="6158230" y="0"/>
                </a:lnTo>
                <a:lnTo>
                  <a:pt x="0" y="0"/>
                </a:lnTo>
                <a:lnTo>
                  <a:pt x="0" y="205740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01040" y="3148837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39">
                <a:moveTo>
                  <a:pt x="0" y="205740"/>
                </a:moveTo>
                <a:lnTo>
                  <a:pt x="6158230" y="205740"/>
                </a:lnTo>
                <a:lnTo>
                  <a:pt x="6158230" y="0"/>
                </a:lnTo>
                <a:lnTo>
                  <a:pt x="0" y="0"/>
                </a:lnTo>
                <a:lnTo>
                  <a:pt x="0" y="205740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01040" y="3354577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39">
                <a:moveTo>
                  <a:pt x="0" y="205740"/>
                </a:moveTo>
                <a:lnTo>
                  <a:pt x="6158230" y="205740"/>
                </a:lnTo>
                <a:lnTo>
                  <a:pt x="6158230" y="0"/>
                </a:lnTo>
                <a:lnTo>
                  <a:pt x="0" y="0"/>
                </a:lnTo>
                <a:lnTo>
                  <a:pt x="0" y="205740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01040" y="3560393"/>
            <a:ext cx="6158230" cy="206375"/>
          </a:xfrm>
          <a:custGeom>
            <a:avLst/>
            <a:gdLst/>
            <a:ahLst/>
            <a:cxnLst/>
            <a:rect l="l" t="t" r="r" b="b"/>
            <a:pathLst>
              <a:path w="6158230" h="206375">
                <a:moveTo>
                  <a:pt x="0" y="206044"/>
                </a:moveTo>
                <a:lnTo>
                  <a:pt x="6158230" y="206044"/>
                </a:lnTo>
                <a:lnTo>
                  <a:pt x="6158230" y="0"/>
                </a:lnTo>
                <a:lnTo>
                  <a:pt x="0" y="0"/>
                </a:lnTo>
                <a:lnTo>
                  <a:pt x="0" y="206044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01040" y="3766438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39">
                <a:moveTo>
                  <a:pt x="0" y="205740"/>
                </a:moveTo>
                <a:lnTo>
                  <a:pt x="6158230" y="205740"/>
                </a:lnTo>
                <a:lnTo>
                  <a:pt x="6158230" y="0"/>
                </a:lnTo>
                <a:lnTo>
                  <a:pt x="0" y="0"/>
                </a:lnTo>
                <a:lnTo>
                  <a:pt x="0" y="205740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01040" y="3972178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39">
                <a:moveTo>
                  <a:pt x="0" y="205740"/>
                </a:moveTo>
                <a:lnTo>
                  <a:pt x="6158230" y="205740"/>
                </a:lnTo>
                <a:lnTo>
                  <a:pt x="6158230" y="0"/>
                </a:lnTo>
                <a:lnTo>
                  <a:pt x="0" y="0"/>
                </a:lnTo>
                <a:lnTo>
                  <a:pt x="0" y="205740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01040" y="4177918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39">
                <a:moveTo>
                  <a:pt x="0" y="205740"/>
                </a:moveTo>
                <a:lnTo>
                  <a:pt x="6158230" y="205740"/>
                </a:lnTo>
                <a:lnTo>
                  <a:pt x="6158230" y="0"/>
                </a:lnTo>
                <a:lnTo>
                  <a:pt x="0" y="0"/>
                </a:lnTo>
                <a:lnTo>
                  <a:pt x="0" y="205740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01040" y="4383658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39">
                <a:moveTo>
                  <a:pt x="0" y="205739"/>
                </a:moveTo>
                <a:lnTo>
                  <a:pt x="6158230" y="205739"/>
                </a:lnTo>
                <a:lnTo>
                  <a:pt x="6158230" y="0"/>
                </a:lnTo>
                <a:lnTo>
                  <a:pt x="0" y="0"/>
                </a:lnTo>
                <a:lnTo>
                  <a:pt x="0" y="205739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01040" y="4589398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39">
                <a:moveTo>
                  <a:pt x="0" y="205739"/>
                </a:moveTo>
                <a:lnTo>
                  <a:pt x="6158230" y="205739"/>
                </a:lnTo>
                <a:lnTo>
                  <a:pt x="6158230" y="0"/>
                </a:lnTo>
                <a:lnTo>
                  <a:pt x="0" y="0"/>
                </a:lnTo>
                <a:lnTo>
                  <a:pt x="0" y="205739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01040" y="4795138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39">
                <a:moveTo>
                  <a:pt x="0" y="205739"/>
                </a:moveTo>
                <a:lnTo>
                  <a:pt x="6158230" y="205739"/>
                </a:lnTo>
                <a:lnTo>
                  <a:pt x="6158230" y="0"/>
                </a:lnTo>
                <a:lnTo>
                  <a:pt x="0" y="0"/>
                </a:lnTo>
                <a:lnTo>
                  <a:pt x="0" y="205739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01040" y="5000878"/>
            <a:ext cx="6158230" cy="297180"/>
          </a:xfrm>
          <a:custGeom>
            <a:avLst/>
            <a:gdLst/>
            <a:ahLst/>
            <a:cxnLst/>
            <a:rect l="l" t="t" r="r" b="b"/>
            <a:pathLst>
              <a:path w="6158230" h="297179">
                <a:moveTo>
                  <a:pt x="0" y="297179"/>
                </a:moveTo>
                <a:lnTo>
                  <a:pt x="6158230" y="297179"/>
                </a:lnTo>
                <a:lnTo>
                  <a:pt x="6158230" y="0"/>
                </a:lnTo>
                <a:lnTo>
                  <a:pt x="0" y="0"/>
                </a:lnTo>
                <a:lnTo>
                  <a:pt x="0" y="297179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01040" y="5298058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39">
                <a:moveTo>
                  <a:pt x="0" y="205739"/>
                </a:moveTo>
                <a:lnTo>
                  <a:pt x="6158230" y="205739"/>
                </a:lnTo>
                <a:lnTo>
                  <a:pt x="6158230" y="0"/>
                </a:lnTo>
                <a:lnTo>
                  <a:pt x="0" y="0"/>
                </a:lnTo>
                <a:lnTo>
                  <a:pt x="0" y="205739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01040" y="5503798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39">
                <a:moveTo>
                  <a:pt x="0" y="205739"/>
                </a:moveTo>
                <a:lnTo>
                  <a:pt x="6158230" y="205739"/>
                </a:lnTo>
                <a:lnTo>
                  <a:pt x="6158230" y="0"/>
                </a:lnTo>
                <a:lnTo>
                  <a:pt x="0" y="0"/>
                </a:lnTo>
                <a:lnTo>
                  <a:pt x="0" y="205739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01040" y="5709538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39">
                <a:moveTo>
                  <a:pt x="0" y="205739"/>
                </a:moveTo>
                <a:lnTo>
                  <a:pt x="6158230" y="205739"/>
                </a:lnTo>
                <a:lnTo>
                  <a:pt x="6158230" y="0"/>
                </a:lnTo>
                <a:lnTo>
                  <a:pt x="0" y="0"/>
                </a:lnTo>
                <a:lnTo>
                  <a:pt x="0" y="205739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01040" y="5915228"/>
            <a:ext cx="6158230" cy="206375"/>
          </a:xfrm>
          <a:custGeom>
            <a:avLst/>
            <a:gdLst/>
            <a:ahLst/>
            <a:cxnLst/>
            <a:rect l="l" t="t" r="r" b="b"/>
            <a:pathLst>
              <a:path w="6158230" h="206375">
                <a:moveTo>
                  <a:pt x="0" y="206044"/>
                </a:moveTo>
                <a:lnTo>
                  <a:pt x="6158230" y="206044"/>
                </a:lnTo>
                <a:lnTo>
                  <a:pt x="6158230" y="0"/>
                </a:lnTo>
                <a:lnTo>
                  <a:pt x="0" y="0"/>
                </a:lnTo>
                <a:lnTo>
                  <a:pt x="0" y="206044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701040" y="6121272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39">
                <a:moveTo>
                  <a:pt x="0" y="205739"/>
                </a:moveTo>
                <a:lnTo>
                  <a:pt x="6158230" y="205739"/>
                </a:lnTo>
                <a:lnTo>
                  <a:pt x="6158230" y="0"/>
                </a:lnTo>
                <a:lnTo>
                  <a:pt x="0" y="0"/>
                </a:lnTo>
                <a:lnTo>
                  <a:pt x="0" y="205739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701040" y="6327012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40">
                <a:moveTo>
                  <a:pt x="0" y="205739"/>
                </a:moveTo>
                <a:lnTo>
                  <a:pt x="6158230" y="205739"/>
                </a:lnTo>
                <a:lnTo>
                  <a:pt x="6158230" y="0"/>
                </a:lnTo>
                <a:lnTo>
                  <a:pt x="0" y="0"/>
                </a:lnTo>
                <a:lnTo>
                  <a:pt x="0" y="205739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01040" y="6532752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40">
                <a:moveTo>
                  <a:pt x="0" y="205739"/>
                </a:moveTo>
                <a:lnTo>
                  <a:pt x="6158230" y="205739"/>
                </a:lnTo>
                <a:lnTo>
                  <a:pt x="6158230" y="0"/>
                </a:lnTo>
                <a:lnTo>
                  <a:pt x="0" y="0"/>
                </a:lnTo>
                <a:lnTo>
                  <a:pt x="0" y="205739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701040" y="6738492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40">
                <a:moveTo>
                  <a:pt x="0" y="205739"/>
                </a:moveTo>
                <a:lnTo>
                  <a:pt x="6158230" y="205739"/>
                </a:lnTo>
                <a:lnTo>
                  <a:pt x="6158230" y="0"/>
                </a:lnTo>
                <a:lnTo>
                  <a:pt x="0" y="0"/>
                </a:lnTo>
                <a:lnTo>
                  <a:pt x="0" y="205739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701040" y="6944232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40">
                <a:moveTo>
                  <a:pt x="0" y="205739"/>
                </a:moveTo>
                <a:lnTo>
                  <a:pt x="6158230" y="205739"/>
                </a:lnTo>
                <a:lnTo>
                  <a:pt x="6158230" y="0"/>
                </a:lnTo>
                <a:lnTo>
                  <a:pt x="0" y="0"/>
                </a:lnTo>
                <a:lnTo>
                  <a:pt x="0" y="205739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701040" y="7149972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40">
                <a:moveTo>
                  <a:pt x="0" y="205740"/>
                </a:moveTo>
                <a:lnTo>
                  <a:pt x="6158230" y="205740"/>
                </a:lnTo>
                <a:lnTo>
                  <a:pt x="6158230" y="0"/>
                </a:lnTo>
                <a:lnTo>
                  <a:pt x="0" y="0"/>
                </a:lnTo>
                <a:lnTo>
                  <a:pt x="0" y="205740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701040" y="7355713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40">
                <a:moveTo>
                  <a:pt x="0" y="205740"/>
                </a:moveTo>
                <a:lnTo>
                  <a:pt x="6158230" y="205740"/>
                </a:lnTo>
                <a:lnTo>
                  <a:pt x="6158230" y="0"/>
                </a:lnTo>
                <a:lnTo>
                  <a:pt x="0" y="0"/>
                </a:lnTo>
                <a:lnTo>
                  <a:pt x="0" y="205740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701040" y="7561452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40">
                <a:moveTo>
                  <a:pt x="0" y="205739"/>
                </a:moveTo>
                <a:lnTo>
                  <a:pt x="6158230" y="205739"/>
                </a:lnTo>
                <a:lnTo>
                  <a:pt x="6158230" y="0"/>
                </a:lnTo>
                <a:lnTo>
                  <a:pt x="0" y="0"/>
                </a:lnTo>
                <a:lnTo>
                  <a:pt x="0" y="205739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701040" y="7767192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40">
                <a:moveTo>
                  <a:pt x="0" y="205739"/>
                </a:moveTo>
                <a:lnTo>
                  <a:pt x="6158230" y="205739"/>
                </a:lnTo>
                <a:lnTo>
                  <a:pt x="6158230" y="0"/>
                </a:lnTo>
                <a:lnTo>
                  <a:pt x="0" y="0"/>
                </a:lnTo>
                <a:lnTo>
                  <a:pt x="0" y="205739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701040" y="7972932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40">
                <a:moveTo>
                  <a:pt x="0" y="205739"/>
                </a:moveTo>
                <a:lnTo>
                  <a:pt x="6158230" y="205739"/>
                </a:lnTo>
                <a:lnTo>
                  <a:pt x="6158230" y="0"/>
                </a:lnTo>
                <a:lnTo>
                  <a:pt x="0" y="0"/>
                </a:lnTo>
                <a:lnTo>
                  <a:pt x="0" y="205739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701040" y="8178748"/>
            <a:ext cx="6158230" cy="206375"/>
          </a:xfrm>
          <a:custGeom>
            <a:avLst/>
            <a:gdLst/>
            <a:ahLst/>
            <a:cxnLst/>
            <a:rect l="l" t="t" r="r" b="b"/>
            <a:pathLst>
              <a:path w="6158230" h="206375">
                <a:moveTo>
                  <a:pt x="0" y="206044"/>
                </a:moveTo>
                <a:lnTo>
                  <a:pt x="6158230" y="206044"/>
                </a:lnTo>
                <a:lnTo>
                  <a:pt x="6158230" y="0"/>
                </a:lnTo>
                <a:lnTo>
                  <a:pt x="0" y="0"/>
                </a:lnTo>
                <a:lnTo>
                  <a:pt x="0" y="206044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701040" y="8384793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40">
                <a:moveTo>
                  <a:pt x="0" y="205740"/>
                </a:moveTo>
                <a:lnTo>
                  <a:pt x="6158230" y="205740"/>
                </a:lnTo>
                <a:lnTo>
                  <a:pt x="6158230" y="0"/>
                </a:lnTo>
                <a:lnTo>
                  <a:pt x="0" y="0"/>
                </a:lnTo>
                <a:lnTo>
                  <a:pt x="0" y="205740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701040" y="8590533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40">
                <a:moveTo>
                  <a:pt x="0" y="205739"/>
                </a:moveTo>
                <a:lnTo>
                  <a:pt x="6158230" y="205739"/>
                </a:lnTo>
                <a:lnTo>
                  <a:pt x="6158230" y="0"/>
                </a:lnTo>
                <a:lnTo>
                  <a:pt x="0" y="0"/>
                </a:lnTo>
                <a:lnTo>
                  <a:pt x="0" y="205739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701040" y="8796273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40">
                <a:moveTo>
                  <a:pt x="0" y="205739"/>
                </a:moveTo>
                <a:lnTo>
                  <a:pt x="6158230" y="205739"/>
                </a:lnTo>
                <a:lnTo>
                  <a:pt x="6158230" y="0"/>
                </a:lnTo>
                <a:lnTo>
                  <a:pt x="0" y="0"/>
                </a:lnTo>
                <a:lnTo>
                  <a:pt x="0" y="205739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701040" y="9002014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40">
                <a:moveTo>
                  <a:pt x="0" y="205740"/>
                </a:moveTo>
                <a:lnTo>
                  <a:pt x="6158230" y="205740"/>
                </a:lnTo>
                <a:lnTo>
                  <a:pt x="6158230" y="0"/>
                </a:lnTo>
                <a:lnTo>
                  <a:pt x="0" y="0"/>
                </a:lnTo>
                <a:lnTo>
                  <a:pt x="0" y="205740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701040" y="9207753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40">
                <a:moveTo>
                  <a:pt x="0" y="205739"/>
                </a:moveTo>
                <a:lnTo>
                  <a:pt x="6158230" y="205739"/>
                </a:lnTo>
                <a:lnTo>
                  <a:pt x="6158230" y="0"/>
                </a:lnTo>
                <a:lnTo>
                  <a:pt x="0" y="0"/>
                </a:lnTo>
                <a:lnTo>
                  <a:pt x="0" y="205739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701040" y="9413443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40">
                <a:moveTo>
                  <a:pt x="0" y="205739"/>
                </a:moveTo>
                <a:lnTo>
                  <a:pt x="6158230" y="205739"/>
                </a:lnTo>
                <a:lnTo>
                  <a:pt x="6158230" y="0"/>
                </a:lnTo>
                <a:lnTo>
                  <a:pt x="0" y="0"/>
                </a:lnTo>
                <a:lnTo>
                  <a:pt x="0" y="205739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701040" y="9619182"/>
            <a:ext cx="6158230" cy="205740"/>
          </a:xfrm>
          <a:custGeom>
            <a:avLst/>
            <a:gdLst/>
            <a:ahLst/>
            <a:cxnLst/>
            <a:rect l="l" t="t" r="r" b="b"/>
            <a:pathLst>
              <a:path w="6158230" h="205740">
                <a:moveTo>
                  <a:pt x="0" y="205740"/>
                </a:moveTo>
                <a:lnTo>
                  <a:pt x="6158230" y="205740"/>
                </a:lnTo>
                <a:lnTo>
                  <a:pt x="6158230" y="0"/>
                </a:lnTo>
                <a:lnTo>
                  <a:pt x="0" y="0"/>
                </a:lnTo>
                <a:lnTo>
                  <a:pt x="0" y="205740"/>
                </a:lnTo>
                <a:close/>
              </a:path>
            </a:pathLst>
          </a:custGeom>
          <a:solidFill>
            <a:srgbClr val="F3E1D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 txBox="1"/>
          <p:nvPr/>
        </p:nvSpPr>
        <p:spPr>
          <a:xfrm>
            <a:off x="706627" y="426211"/>
            <a:ext cx="6138545" cy="94062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63537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Scuola24.ilsole24ore.com  12 gennaio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3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5"/>
              </a:spcBef>
            </a:pPr>
            <a:r>
              <a:rPr dirty="0" sz="1350" spc="-5" b="1">
                <a:solidFill>
                  <a:srgbClr val="1A171B"/>
                </a:solidFill>
                <a:latin typeface="Georgia"/>
                <a:cs typeface="Georgia"/>
              </a:rPr>
              <a:t>Organizzazione </a:t>
            </a:r>
            <a:r>
              <a:rPr dirty="0" sz="1350" b="1">
                <a:solidFill>
                  <a:srgbClr val="1A171B"/>
                </a:solidFill>
                <a:latin typeface="Georgia"/>
                <a:cs typeface="Georgia"/>
              </a:rPr>
              <a:t>e </a:t>
            </a:r>
            <a:r>
              <a:rPr dirty="0" sz="1350" spc="-5" b="1">
                <a:solidFill>
                  <a:srgbClr val="1A171B"/>
                </a:solidFill>
                <a:latin typeface="Georgia"/>
                <a:cs typeface="Georgia"/>
              </a:rPr>
              <a:t>Comitato</a:t>
            </a:r>
            <a:r>
              <a:rPr dirty="0" sz="1350" spc="-20" b="1">
                <a:solidFill>
                  <a:srgbClr val="1A171B"/>
                </a:solidFill>
                <a:latin typeface="Georgia"/>
                <a:cs typeface="Georgia"/>
              </a:rPr>
              <a:t> </a:t>
            </a:r>
            <a:r>
              <a:rPr dirty="0" sz="1350" spc="-5" b="1">
                <a:solidFill>
                  <a:srgbClr val="1A171B"/>
                </a:solidFill>
                <a:latin typeface="Georgia"/>
                <a:cs typeface="Georgia"/>
              </a:rPr>
              <a:t>scientifico</a:t>
            </a:r>
            <a:endParaRPr sz="1350">
              <a:latin typeface="Georgia"/>
              <a:cs typeface="Georgia"/>
            </a:endParaRPr>
          </a:p>
          <a:p>
            <a:pPr marL="12700" marR="6985">
              <a:lnSpc>
                <a:spcPct val="100000"/>
              </a:lnSpc>
            </a:pP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L’organizzazione e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l’ideazione del festival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è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affidata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ad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un Comitato scientifico  che punta, soprattutto,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ad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organizzare un grande “contenitore”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di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eventi, qual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è </a:t>
            </a:r>
            <a:r>
              <a:rPr dirty="0" sz="1350" spc="-10">
                <a:solidFill>
                  <a:srgbClr val="1A171B"/>
                </a:solidFill>
                <a:latin typeface="Georgia"/>
                <a:cs typeface="Georgia"/>
              </a:rPr>
              <a:t>il 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festival, dove sia possibile la partecipazione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di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molti soggetti diversi (banche  piccole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e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grandi,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musei,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biblioteche, ecc.),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cercando di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conciliare esigenze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e 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specificità.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Al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tavolo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di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lavoro del comitato, guidato dall’Ufficio</a:t>
            </a:r>
            <a:r>
              <a:rPr dirty="0" sz="1350" spc="-10">
                <a:solidFill>
                  <a:srgbClr val="1A171B"/>
                </a:solidFill>
                <a:latin typeface="Georgia"/>
                <a:cs typeface="Georgia"/>
              </a:rPr>
              <a:t>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rapporti</a:t>
            </a:r>
            <a:endParaRPr sz="1350">
              <a:latin typeface="Georgia"/>
              <a:cs typeface="Georgia"/>
            </a:endParaRPr>
          </a:p>
          <a:p>
            <a:pPr marL="12700" marR="273685">
              <a:lnSpc>
                <a:spcPct val="100000"/>
              </a:lnSpc>
            </a:pP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istituzionali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del’Abi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e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dal curatore Giovanni Porcari, siedono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un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esperto di  creatività applicata,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Hubert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Jauoi, la responsabile capo del Dipartimento  educazione Castello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di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Rivoli Museo d’Arte contemporanea Anna Pironti, uno 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scrittore ed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esperto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di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comunicazione, Aldo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Tanchis.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Insieme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al</a:t>
            </a:r>
            <a:r>
              <a:rPr dirty="0" sz="1350" spc="-40">
                <a:solidFill>
                  <a:srgbClr val="1A171B"/>
                </a:solidFill>
                <a:latin typeface="Georgia"/>
                <a:cs typeface="Georgia"/>
              </a:rPr>
              <a:t>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comitato</a:t>
            </a:r>
            <a:endParaRPr sz="1350">
              <a:latin typeface="Georgia"/>
              <a:cs typeface="Georgia"/>
            </a:endParaRPr>
          </a:p>
          <a:p>
            <a:pPr marL="12700" marR="29845">
              <a:lnSpc>
                <a:spcPct val="100000"/>
              </a:lnSpc>
              <a:spcBef>
                <a:spcPts val="5"/>
              </a:spcBef>
            </a:pP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scientifico, </a:t>
            </a:r>
            <a:r>
              <a:rPr dirty="0" sz="1350" spc="-10">
                <a:solidFill>
                  <a:srgbClr val="1A171B"/>
                </a:solidFill>
                <a:latin typeface="Georgia"/>
                <a:cs typeface="Georgia"/>
              </a:rPr>
              <a:t>un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artista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che,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ogni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anno,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crea un’espressione visiva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del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tema scelto. 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L’artista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individuato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per il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tema della prima edizione il “Museo immaginario”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è 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stato Gek Tessaro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e per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la seconda edizione “L’alfabeto del mondo” Eva 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Montanari.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Dalle due precedenti edizioni, sono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nati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anche due volumi dedicati </a:t>
            </a:r>
            <a:r>
              <a:rPr dirty="0" sz="1350" spc="-10">
                <a:solidFill>
                  <a:srgbClr val="1A171B"/>
                </a:solidFill>
                <a:latin typeface="Georgia"/>
                <a:cs typeface="Georgia"/>
              </a:rPr>
              <a:t>ai 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bambini.</a:t>
            </a:r>
            <a:endParaRPr sz="135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dirty="0" sz="1350" spc="-5" b="1">
                <a:solidFill>
                  <a:srgbClr val="1A171B"/>
                </a:solidFill>
                <a:latin typeface="Georgia"/>
                <a:cs typeface="Georgia"/>
              </a:rPr>
              <a:t>L’edizione</a:t>
            </a:r>
            <a:r>
              <a:rPr dirty="0" sz="1350" spc="-10" b="1">
                <a:solidFill>
                  <a:srgbClr val="1A171B"/>
                </a:solidFill>
                <a:latin typeface="Georgia"/>
                <a:cs typeface="Georgia"/>
              </a:rPr>
              <a:t> </a:t>
            </a:r>
            <a:r>
              <a:rPr dirty="0" sz="1350" spc="-5" b="1">
                <a:solidFill>
                  <a:srgbClr val="1A171B"/>
                </a:solidFill>
                <a:latin typeface="Georgia"/>
                <a:cs typeface="Georgia"/>
              </a:rPr>
              <a:t>2016</a:t>
            </a:r>
            <a:endParaRPr sz="135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Il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tema prescelto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per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l’edizione 2016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è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«Abitare Sottosopra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–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scoprire</a:t>
            </a:r>
            <a:r>
              <a:rPr dirty="0" sz="1350" spc="-15">
                <a:solidFill>
                  <a:srgbClr val="1A171B"/>
                </a:solidFill>
                <a:latin typeface="Georgia"/>
                <a:cs typeface="Georgia"/>
              </a:rPr>
              <a:t>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e</a:t>
            </a:r>
            <a:endParaRPr sz="1350">
              <a:latin typeface="Georgia"/>
              <a:cs typeface="Georgia"/>
            </a:endParaRPr>
          </a:p>
          <a:p>
            <a:pPr marL="12700" marR="67945">
              <a:lnSpc>
                <a:spcPct val="100000"/>
              </a:lnSpc>
            </a:pP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sperimentare come si sta dentro l’arte,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luoghi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e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le cose».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Il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tema, lanciato nelle  scorse settimane, sarà ora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da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stimolo per tutte le banche che vorranno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aderire al 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progetto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e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che si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attiveranno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per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realizzare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diverse iniziative dedicate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al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tema  dell’abitare, del vivere sulla terra.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Il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festival sarà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per i ragazzi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l’occasione</a:t>
            </a:r>
            <a:r>
              <a:rPr dirty="0" sz="1350" spc="10">
                <a:solidFill>
                  <a:srgbClr val="1A171B"/>
                </a:solidFill>
                <a:latin typeface="Georgia"/>
                <a:cs typeface="Georgia"/>
              </a:rPr>
              <a:t>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per</a:t>
            </a:r>
            <a:endParaRPr sz="1350">
              <a:latin typeface="Georgia"/>
              <a:cs typeface="Georgia"/>
            </a:endParaRPr>
          </a:p>
          <a:p>
            <a:pPr marL="12700" marR="38100">
              <a:lnSpc>
                <a:spcPct val="100000"/>
              </a:lnSpc>
            </a:pP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riflettere sulla condizione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di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stabilità legata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al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tema dell’abitare, sul legame con  la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propria città e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il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proprio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quartiere, sul rapporto </a:t>
            </a:r>
            <a:r>
              <a:rPr dirty="0" sz="1350" spc="-10">
                <a:solidFill>
                  <a:srgbClr val="1A171B"/>
                </a:solidFill>
                <a:latin typeface="Georgia"/>
                <a:cs typeface="Georgia"/>
              </a:rPr>
              <a:t>con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la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propria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comunità, sulle 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relazioni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che ogni giorno si intessono </a:t>
            </a:r>
            <a:r>
              <a:rPr dirty="0" sz="1350" spc="-10">
                <a:solidFill>
                  <a:srgbClr val="1A171B"/>
                </a:solidFill>
                <a:latin typeface="Georgia"/>
                <a:cs typeface="Georgia"/>
              </a:rPr>
              <a:t>nei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luoghi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in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cui si vive,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ma anche nei 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luoghi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in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cui ci si </a:t>
            </a:r>
            <a:r>
              <a:rPr dirty="0" sz="1350" spc="-10">
                <a:solidFill>
                  <a:srgbClr val="1A171B"/>
                </a:solidFill>
                <a:latin typeface="Georgia"/>
                <a:cs typeface="Georgia"/>
              </a:rPr>
              <a:t>trova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solo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di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passaggio.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Lo spazio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viene sempre “abitato”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e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con 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lo spazio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si entra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in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rapporto profondo, sia che lo si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viva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per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poco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tempo sia che  si tratti dello spazio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di una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vita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intera. </a:t>
            </a:r>
            <a:r>
              <a:rPr dirty="0" sz="1350" spc="-10">
                <a:solidFill>
                  <a:srgbClr val="1A171B"/>
                </a:solidFill>
                <a:latin typeface="Georgia"/>
                <a:cs typeface="Georgia"/>
              </a:rPr>
              <a:t>Le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idee, le persone, le relazioni che creano 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luoghi saranno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al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centro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di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una serie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di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eventi che spazieranno dalle</a:t>
            </a:r>
            <a:r>
              <a:rPr dirty="0" sz="1350" spc="45">
                <a:solidFill>
                  <a:srgbClr val="1A171B"/>
                </a:solidFill>
                <a:latin typeface="Georgia"/>
                <a:cs typeface="Georgia"/>
              </a:rPr>
              <a:t>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mostre</a:t>
            </a:r>
            <a:endParaRPr sz="1350">
              <a:latin typeface="Georgia"/>
              <a:cs typeface="Georgia"/>
            </a:endParaRPr>
          </a:p>
          <a:p>
            <a:pPr marL="12700" marR="43815">
              <a:lnSpc>
                <a:spcPct val="100000"/>
              </a:lnSpc>
            </a:pP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all’attività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laboratoriale, dalla musica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al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teatro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e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che vedranno coinvolte, insieme  alle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banche,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le </a:t>
            </a:r>
            <a:r>
              <a:rPr dirty="0" sz="1350" spc="-10">
                <a:solidFill>
                  <a:srgbClr val="1A171B"/>
                </a:solidFill>
                <a:latin typeface="Georgia"/>
                <a:cs typeface="Georgia"/>
              </a:rPr>
              <a:t>scuole,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i musei, gli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operatori culturali, insieme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a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migliaia di 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ragazzi.</a:t>
            </a:r>
            <a:endParaRPr sz="1350">
              <a:latin typeface="Georgia"/>
              <a:cs typeface="Georgia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Non si tratta, comunque,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di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un’iniziativa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isolata: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le banche italiane,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in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particolare 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negli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ultimi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anni,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si stanno adoperando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per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valorizzare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e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riaffermare con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forza il  proprio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impegno culturale, come testimoniano iniziative </a:t>
            </a:r>
            <a:r>
              <a:rPr dirty="0" sz="1350" spc="-10">
                <a:solidFill>
                  <a:srgbClr val="1A171B"/>
                </a:solidFill>
                <a:latin typeface="Georgia"/>
                <a:cs typeface="Georgia"/>
              </a:rPr>
              <a:t>quali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Invito a Palazzo – 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con l’apertura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al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pubblico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dei palazzi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storici delle banche italiane nel primo  sabato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di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ottobre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– o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come testimonia </a:t>
            </a:r>
            <a:r>
              <a:rPr dirty="0" sz="1350" spc="-10">
                <a:solidFill>
                  <a:srgbClr val="1A171B"/>
                </a:solidFill>
                <a:latin typeface="Georgia"/>
                <a:cs typeface="Georgia"/>
              </a:rPr>
              <a:t>la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realizzazione del Muvir, il</a:t>
            </a:r>
            <a:r>
              <a:rPr dirty="0" sz="1350" spc="15">
                <a:solidFill>
                  <a:srgbClr val="1A171B"/>
                </a:solidFill>
                <a:latin typeface="Georgia"/>
                <a:cs typeface="Georgia"/>
              </a:rPr>
              <a:t>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Museo</a:t>
            </a:r>
            <a:endParaRPr sz="135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virtuale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per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un’esposizione permanente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al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pubblico delle opere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d’arte</a:t>
            </a:r>
            <a:r>
              <a:rPr dirty="0" sz="1350" spc="-20">
                <a:solidFill>
                  <a:srgbClr val="1A171B"/>
                </a:solidFill>
                <a:latin typeface="Georgia"/>
                <a:cs typeface="Georgia"/>
              </a:rPr>
              <a:t>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custodite</a:t>
            </a:r>
            <a:endParaRPr sz="135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50761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Scuola24.ilsole24ore.com  12 gennaio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3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1040" y="2120137"/>
            <a:ext cx="6158230" cy="2355215"/>
          </a:xfrm>
          <a:prstGeom prst="rect">
            <a:avLst/>
          </a:prstGeom>
          <a:solidFill>
            <a:srgbClr val="F3E1D1"/>
          </a:solidFill>
        </p:spPr>
        <p:txBody>
          <a:bodyPr wrap="square" lIns="0" tIns="1270" rIns="0" bIns="0" rtlCol="0" vert="horz">
            <a:spAutoFit/>
          </a:bodyPr>
          <a:lstStyle/>
          <a:p>
            <a:pPr marL="17780" marR="35560">
              <a:lnSpc>
                <a:spcPts val="1620"/>
              </a:lnSpc>
              <a:spcBef>
                <a:spcPts val="10"/>
              </a:spcBef>
            </a:pP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nelle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banche italiane.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L’Abi,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dunque, punta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a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sottolineare l’impegno delle banche 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per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la cultura, che non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è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solo economico,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ma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mette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in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gioco la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creatività, 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l’impegno, l’entusiasmo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di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tanti istituti di credito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italiani,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che vogliono affiancare  le istituzioni </a:t>
            </a:r>
            <a:r>
              <a:rPr dirty="0" sz="1350" spc="-10">
                <a:solidFill>
                  <a:srgbClr val="1A171B"/>
                </a:solidFill>
                <a:latin typeface="Georgia"/>
                <a:cs typeface="Georgia"/>
              </a:rPr>
              <a:t>culturali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«nutrendo la cultura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del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fare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in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comune per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il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bene  comune»</a:t>
            </a:r>
            <a:endParaRPr sz="1350">
              <a:latin typeface="Georgia"/>
              <a:cs typeface="Georgia"/>
            </a:endParaRPr>
          </a:p>
          <a:p>
            <a:pPr marL="17780" marR="57785">
              <a:lnSpc>
                <a:spcPts val="1620"/>
              </a:lnSpc>
            </a:pP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Il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Festival si configura sempre di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più </a:t>
            </a:r>
            <a:r>
              <a:rPr dirty="0" sz="1350" spc="-10">
                <a:solidFill>
                  <a:srgbClr val="1A171B"/>
                </a:solidFill>
                <a:latin typeface="Georgia"/>
                <a:cs typeface="Georgia"/>
              </a:rPr>
              <a:t>come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strumento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di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produzione culturale,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in  grado di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creare sinergie sul territorio. Questa vocazione “produttiva”</a:t>
            </a:r>
            <a:r>
              <a:rPr dirty="0" sz="1350" spc="10">
                <a:solidFill>
                  <a:srgbClr val="1A171B"/>
                </a:solidFill>
                <a:latin typeface="Georgia"/>
                <a:cs typeface="Georgia"/>
              </a:rPr>
              <a:t>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ha</a:t>
            </a:r>
            <a:endParaRPr sz="1350">
              <a:latin typeface="Georgia"/>
              <a:cs typeface="Georgia"/>
            </a:endParaRPr>
          </a:p>
          <a:p>
            <a:pPr marL="17780" marR="193040">
              <a:lnSpc>
                <a:spcPts val="1620"/>
              </a:lnSpc>
              <a:spcBef>
                <a:spcPts val="5"/>
              </a:spcBef>
            </a:pP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permesso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al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Festival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di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ottenere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il 1° premio per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la sezione Produzioni culturali  d’impresa del Premio Cultura+Impresa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2014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promosso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da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The Round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Table e 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Federculture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e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nella seconda edizione ha ottenuto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anche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la medaglia del  Presidente della Repubblica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quale 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premio </a:t>
            </a:r>
            <a:r>
              <a:rPr dirty="0" sz="1350">
                <a:solidFill>
                  <a:srgbClr val="1A171B"/>
                </a:solidFill>
                <a:latin typeface="Georgia"/>
                <a:cs typeface="Georgia"/>
              </a:rPr>
              <a:t>di</a:t>
            </a:r>
            <a:r>
              <a:rPr dirty="0" sz="1350" spc="-5">
                <a:solidFill>
                  <a:srgbClr val="1A171B"/>
                </a:solidFill>
                <a:latin typeface="Georgia"/>
                <a:cs typeface="Georgia"/>
              </a:rPr>
              <a:t> rappresentanza.</a:t>
            </a:r>
            <a:endParaRPr sz="135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12407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Ilgi</a:t>
            </a:r>
            <a:r>
              <a:rPr dirty="0" sz="1600" spc="-15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spc="5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aledel</a:t>
            </a:r>
            <a:r>
              <a:rPr dirty="0" sz="1600" b="1">
                <a:latin typeface="Arial"/>
                <a:cs typeface="Arial"/>
              </a:rPr>
              <a:t>l</a:t>
            </a:r>
            <a:r>
              <a:rPr dirty="0" sz="1600" spc="-5" b="1">
                <a:latin typeface="Arial"/>
                <a:cs typeface="Arial"/>
              </a:rPr>
              <a:t>ar</a:t>
            </a:r>
            <a:r>
              <a:rPr dirty="0" sz="1600" spc="5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e.com  </a:t>
            </a:r>
            <a:r>
              <a:rPr dirty="0" sz="1600" spc="-5" b="1">
                <a:latin typeface="Arial"/>
                <a:cs typeface="Arial"/>
              </a:rPr>
              <a:t>3 febbraio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736975"/>
            <a:ext cx="6069330" cy="579120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60"/>
              </a:spcBef>
            </a:pPr>
            <a:r>
              <a:rPr dirty="0" sz="1800" spc="-10" b="1">
                <a:solidFill>
                  <a:srgbClr val="B01116"/>
                </a:solidFill>
                <a:latin typeface="Calibri"/>
                <a:cs typeface="Calibri"/>
              </a:rPr>
              <a:t>Abitare </a:t>
            </a:r>
            <a:r>
              <a:rPr dirty="0" sz="1800" spc="-15" b="1">
                <a:solidFill>
                  <a:srgbClr val="B01116"/>
                </a:solidFill>
                <a:latin typeface="Calibri"/>
                <a:cs typeface="Calibri"/>
              </a:rPr>
              <a:t>Sottosopra, </a:t>
            </a:r>
            <a:r>
              <a:rPr dirty="0" sz="1800" spc="-10" b="1">
                <a:solidFill>
                  <a:srgbClr val="B01116"/>
                </a:solidFill>
                <a:latin typeface="Calibri"/>
                <a:cs typeface="Calibri"/>
              </a:rPr>
              <a:t>scoprire </a:t>
            </a:r>
            <a:r>
              <a:rPr dirty="0" sz="1800" b="1">
                <a:solidFill>
                  <a:srgbClr val="B01116"/>
                </a:solidFill>
                <a:latin typeface="Calibri"/>
                <a:cs typeface="Calibri"/>
              </a:rPr>
              <a:t>e </a:t>
            </a:r>
            <a:r>
              <a:rPr dirty="0" sz="1800" spc="-10" b="1">
                <a:solidFill>
                  <a:srgbClr val="B01116"/>
                </a:solidFill>
                <a:latin typeface="Calibri"/>
                <a:cs typeface="Calibri"/>
              </a:rPr>
              <a:t>sperimentare come </a:t>
            </a:r>
            <a:r>
              <a:rPr dirty="0" sz="1800" b="1">
                <a:solidFill>
                  <a:srgbClr val="B01116"/>
                </a:solidFill>
                <a:latin typeface="Calibri"/>
                <a:cs typeface="Calibri"/>
              </a:rPr>
              <a:t>si </a:t>
            </a:r>
            <a:r>
              <a:rPr dirty="0" sz="1800" spc="-15" b="1">
                <a:solidFill>
                  <a:srgbClr val="B01116"/>
                </a:solidFill>
                <a:latin typeface="Calibri"/>
                <a:cs typeface="Calibri"/>
              </a:rPr>
              <a:t>sta </a:t>
            </a:r>
            <a:r>
              <a:rPr dirty="0" sz="1800" spc="-10" b="1">
                <a:solidFill>
                  <a:srgbClr val="B01116"/>
                </a:solidFill>
                <a:latin typeface="Calibri"/>
                <a:cs typeface="Calibri"/>
              </a:rPr>
              <a:t>dentro </a:t>
            </a:r>
            <a:r>
              <a:rPr dirty="0" sz="1800" b="1">
                <a:solidFill>
                  <a:srgbClr val="B01116"/>
                </a:solidFill>
                <a:latin typeface="Calibri"/>
                <a:cs typeface="Calibri"/>
              </a:rPr>
              <a:t>i  luoghi, </a:t>
            </a:r>
            <a:r>
              <a:rPr dirty="0" sz="1800" spc="-25" b="1">
                <a:solidFill>
                  <a:srgbClr val="B01116"/>
                </a:solidFill>
                <a:latin typeface="Calibri"/>
                <a:cs typeface="Calibri"/>
              </a:rPr>
              <a:t>l’arte </a:t>
            </a:r>
            <a:r>
              <a:rPr dirty="0" sz="1800" b="1">
                <a:solidFill>
                  <a:srgbClr val="B01116"/>
                </a:solidFill>
                <a:latin typeface="Calibri"/>
                <a:cs typeface="Calibri"/>
              </a:rPr>
              <a:t>e </a:t>
            </a:r>
            <a:r>
              <a:rPr dirty="0" sz="1800" spc="-5" b="1">
                <a:solidFill>
                  <a:srgbClr val="B01116"/>
                </a:solidFill>
                <a:latin typeface="Calibri"/>
                <a:cs typeface="Calibri"/>
              </a:rPr>
              <a:t>le</a:t>
            </a:r>
            <a:r>
              <a:rPr dirty="0" sz="1800" spc="20" b="1">
                <a:solidFill>
                  <a:srgbClr val="B01116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B01116"/>
                </a:solidFill>
                <a:latin typeface="Calibri"/>
                <a:cs typeface="Calibri"/>
              </a:rPr>
              <a:t>cose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4576698"/>
            <a:ext cx="6123940" cy="530161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248920">
              <a:lnSpc>
                <a:spcPct val="101699"/>
              </a:lnSpc>
              <a:spcBef>
                <a:spcPts val="75"/>
              </a:spcBef>
            </a:pPr>
            <a:r>
              <a:rPr dirty="0" sz="1200" spc="-5" i="1">
                <a:latin typeface="Calibri"/>
                <a:cs typeface="Calibri"/>
              </a:rPr>
              <a:t>Dal </a:t>
            </a:r>
            <a:r>
              <a:rPr dirty="0" sz="1200" i="1">
                <a:latin typeface="Calibri"/>
                <a:cs typeface="Calibri"/>
              </a:rPr>
              <a:t>2 </a:t>
            </a:r>
            <a:r>
              <a:rPr dirty="0" sz="1200" spc="-5" i="1">
                <a:latin typeface="Calibri"/>
                <a:cs typeface="Calibri"/>
              </a:rPr>
              <a:t>all'8 Maggio III edizione del Festival della </a:t>
            </a:r>
            <a:r>
              <a:rPr dirty="0" sz="1200" i="1">
                <a:latin typeface="Calibri"/>
                <a:cs typeface="Calibri"/>
              </a:rPr>
              <a:t>cultura </a:t>
            </a:r>
            <a:r>
              <a:rPr dirty="0" sz="1200" spc="-5" i="1">
                <a:latin typeface="Calibri"/>
                <a:cs typeface="Calibri"/>
              </a:rPr>
              <a:t>creativa promosso </a:t>
            </a:r>
            <a:r>
              <a:rPr dirty="0" sz="1200" i="1">
                <a:latin typeface="Calibri"/>
                <a:cs typeface="Calibri"/>
              </a:rPr>
              <a:t>da </a:t>
            </a:r>
            <a:r>
              <a:rPr dirty="0" sz="1200" spc="-5" i="1">
                <a:latin typeface="Calibri"/>
                <a:cs typeface="Calibri"/>
              </a:rPr>
              <a:t>ABI-l’associazione  </a:t>
            </a:r>
            <a:r>
              <a:rPr dirty="0" sz="1200" spc="-5" i="1">
                <a:latin typeface="Calibri"/>
                <a:cs typeface="Calibri"/>
              </a:rPr>
              <a:t>bancaria </a:t>
            </a:r>
            <a:r>
              <a:rPr dirty="0" sz="1200" i="1">
                <a:latin typeface="Calibri"/>
                <a:cs typeface="Calibri"/>
              </a:rPr>
              <a:t>italiana - e </a:t>
            </a:r>
            <a:r>
              <a:rPr dirty="0" sz="1200" spc="-5" i="1">
                <a:latin typeface="Calibri"/>
                <a:cs typeface="Calibri"/>
              </a:rPr>
              <a:t>dalle banche</a:t>
            </a:r>
            <a:r>
              <a:rPr dirty="0" sz="1200" spc="25" i="1">
                <a:latin typeface="Calibri"/>
                <a:cs typeface="Calibri"/>
              </a:rPr>
              <a:t> </a:t>
            </a:r>
            <a:r>
              <a:rPr dirty="0" sz="1200" spc="-5" i="1">
                <a:latin typeface="Calibri"/>
                <a:cs typeface="Calibri"/>
              </a:rPr>
              <a:t>associate.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50">
              <a:latin typeface="Times New Roman"/>
              <a:cs typeface="Times New Roman"/>
            </a:endParaRPr>
          </a:p>
          <a:p>
            <a:pPr marL="2094864" marR="61594">
              <a:lnSpc>
                <a:spcPct val="101899"/>
              </a:lnSpc>
            </a:pPr>
            <a:r>
              <a:rPr dirty="0" sz="1050" spc="-5">
                <a:latin typeface="Corbel"/>
                <a:cs typeface="Corbel"/>
              </a:rPr>
              <a:t>Lanciato il </a:t>
            </a:r>
            <a:r>
              <a:rPr dirty="0" sz="1050">
                <a:latin typeface="Corbel"/>
                <a:cs typeface="Corbel"/>
              </a:rPr>
              <a:t>tema 2016 </a:t>
            </a:r>
            <a:r>
              <a:rPr dirty="0" sz="1050" spc="-5">
                <a:latin typeface="Corbel"/>
                <a:cs typeface="Corbel"/>
              </a:rPr>
              <a:t>della </a:t>
            </a:r>
            <a:r>
              <a:rPr dirty="0" sz="1050" spc="-10">
                <a:latin typeface="Corbel"/>
                <a:cs typeface="Corbel"/>
              </a:rPr>
              <a:t>III </a:t>
            </a:r>
            <a:r>
              <a:rPr dirty="0" sz="1050" spc="-5">
                <a:latin typeface="Corbel"/>
                <a:cs typeface="Corbel"/>
              </a:rPr>
              <a:t>edizione del </a:t>
            </a:r>
            <a:r>
              <a:rPr dirty="0" sz="1050" spc="-5" b="1">
                <a:latin typeface="Corbel"/>
                <a:cs typeface="Corbel"/>
              </a:rPr>
              <a:t>Festival </a:t>
            </a:r>
            <a:r>
              <a:rPr dirty="0" sz="1050" b="1">
                <a:latin typeface="Corbel"/>
                <a:cs typeface="Corbel"/>
              </a:rPr>
              <a:t>della cultura  creativa </a:t>
            </a:r>
            <a:r>
              <a:rPr dirty="0" sz="1050" spc="-5" b="1">
                <a:latin typeface="Corbel"/>
                <a:cs typeface="Corbel"/>
              </a:rPr>
              <a:t>promosso </a:t>
            </a:r>
            <a:r>
              <a:rPr dirty="0" sz="1050" b="1">
                <a:latin typeface="Corbel"/>
                <a:cs typeface="Corbel"/>
              </a:rPr>
              <a:t>da </a:t>
            </a:r>
            <a:r>
              <a:rPr dirty="0" sz="1050" spc="-5" b="1">
                <a:latin typeface="Corbel"/>
                <a:cs typeface="Corbel"/>
              </a:rPr>
              <a:t>ABI, </a:t>
            </a:r>
            <a:r>
              <a:rPr dirty="0" sz="1050">
                <a:latin typeface="Corbel"/>
                <a:cs typeface="Corbel"/>
              </a:rPr>
              <a:t>per </a:t>
            </a:r>
            <a:r>
              <a:rPr dirty="0" sz="1050" spc="-5">
                <a:latin typeface="Corbel"/>
                <a:cs typeface="Corbel"/>
              </a:rPr>
              <a:t>l'appuntamento dedicato </a:t>
            </a:r>
            <a:r>
              <a:rPr dirty="0" sz="1050">
                <a:latin typeface="Corbel"/>
                <a:cs typeface="Corbel"/>
              </a:rPr>
              <a:t>ai </a:t>
            </a:r>
            <a:r>
              <a:rPr dirty="0" sz="1050" spc="-5">
                <a:latin typeface="Corbel"/>
                <a:cs typeface="Corbel"/>
              </a:rPr>
              <a:t>giovanissimi  </a:t>
            </a:r>
            <a:r>
              <a:rPr dirty="0" sz="1050">
                <a:latin typeface="Corbel"/>
                <a:cs typeface="Corbel"/>
              </a:rPr>
              <a:t>di età </a:t>
            </a:r>
            <a:r>
              <a:rPr dirty="0" sz="1050" spc="-5">
                <a:latin typeface="Corbel"/>
                <a:cs typeface="Corbel"/>
              </a:rPr>
              <a:t>compresa tra </a:t>
            </a:r>
            <a:r>
              <a:rPr dirty="0" sz="1050">
                <a:latin typeface="Corbel"/>
                <a:cs typeface="Corbel"/>
              </a:rPr>
              <a:t>I 6 </a:t>
            </a:r>
            <a:r>
              <a:rPr dirty="0" sz="1050" spc="-5">
                <a:latin typeface="Corbel"/>
                <a:cs typeface="Corbel"/>
              </a:rPr>
              <a:t>ed </a:t>
            </a:r>
            <a:r>
              <a:rPr dirty="0" sz="1050">
                <a:latin typeface="Corbel"/>
                <a:cs typeface="Corbel"/>
              </a:rPr>
              <a:t>I </a:t>
            </a:r>
            <a:r>
              <a:rPr dirty="0" sz="1050" spc="-10">
                <a:latin typeface="Corbel"/>
                <a:cs typeface="Corbel"/>
              </a:rPr>
              <a:t>16</a:t>
            </a:r>
            <a:r>
              <a:rPr dirty="0" sz="1050" spc="-35">
                <a:latin typeface="Corbel"/>
                <a:cs typeface="Corbel"/>
              </a:rPr>
              <a:t> </a:t>
            </a:r>
            <a:r>
              <a:rPr dirty="0" sz="1050" spc="-5">
                <a:latin typeface="Corbel"/>
                <a:cs typeface="Corbel"/>
              </a:rPr>
              <a:t>anni.</a:t>
            </a:r>
            <a:endParaRPr sz="105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00">
              <a:latin typeface="Times New Roman"/>
              <a:cs typeface="Times New Roman"/>
            </a:endParaRPr>
          </a:p>
          <a:p>
            <a:pPr marL="2094864" marR="14604">
              <a:lnSpc>
                <a:spcPct val="101699"/>
              </a:lnSpc>
            </a:pPr>
            <a:r>
              <a:rPr dirty="0" sz="1050" spc="-5">
                <a:latin typeface="Corbel"/>
                <a:cs typeface="Corbel"/>
              </a:rPr>
              <a:t>Come </a:t>
            </a:r>
            <a:r>
              <a:rPr dirty="0" sz="1050">
                <a:latin typeface="Corbel"/>
                <a:cs typeface="Corbel"/>
              </a:rPr>
              <a:t>ogni </a:t>
            </a:r>
            <a:r>
              <a:rPr dirty="0" sz="1050" spc="-5">
                <a:latin typeface="Corbel"/>
                <a:cs typeface="Corbel"/>
              </a:rPr>
              <a:t>anno, sul </a:t>
            </a:r>
            <a:r>
              <a:rPr dirty="0" sz="1050" spc="-10">
                <a:latin typeface="Corbel"/>
                <a:cs typeface="Corbel"/>
              </a:rPr>
              <a:t>filone </a:t>
            </a:r>
            <a:r>
              <a:rPr dirty="0" sz="1050" spc="-5">
                <a:latin typeface="Corbel"/>
                <a:cs typeface="Corbel"/>
              </a:rPr>
              <a:t>prescelto, </a:t>
            </a:r>
            <a:r>
              <a:rPr dirty="0" sz="1050" b="1">
                <a:latin typeface="Corbel"/>
                <a:cs typeface="Corbel"/>
              </a:rPr>
              <a:t>dal 2 </a:t>
            </a:r>
            <a:r>
              <a:rPr dirty="0" sz="1050" spc="-5" b="1">
                <a:latin typeface="Corbel"/>
                <a:cs typeface="Corbel"/>
              </a:rPr>
              <a:t>all’8 maggio</a:t>
            </a:r>
            <a:r>
              <a:rPr dirty="0" sz="1050" spc="-5">
                <a:latin typeface="Corbel"/>
                <a:cs typeface="Corbel"/>
              </a:rPr>
              <a:t>, diverse saranno  le iniziative (laboratori, mostre, teatro, musica, </a:t>
            </a:r>
            <a:r>
              <a:rPr dirty="0" sz="1050">
                <a:latin typeface="Corbel"/>
                <a:cs typeface="Corbel"/>
              </a:rPr>
              <a:t>ecc.) </a:t>
            </a:r>
            <a:r>
              <a:rPr dirty="0" sz="1050" spc="-5">
                <a:latin typeface="Corbel"/>
                <a:cs typeface="Corbel"/>
              </a:rPr>
              <a:t>organizzate su tutto  il territorio nazionale </a:t>
            </a:r>
            <a:r>
              <a:rPr dirty="0" sz="1050">
                <a:latin typeface="Corbel"/>
                <a:cs typeface="Corbel"/>
              </a:rPr>
              <a:t>per </a:t>
            </a:r>
            <a:r>
              <a:rPr dirty="0" sz="1050" spc="-5">
                <a:latin typeface="Corbel"/>
                <a:cs typeface="Corbel"/>
              </a:rPr>
              <a:t>coinvolgere bambini </a:t>
            </a:r>
            <a:r>
              <a:rPr dirty="0" sz="1050">
                <a:latin typeface="Corbel"/>
                <a:cs typeface="Corbel"/>
              </a:rPr>
              <a:t>e ragazzi e </a:t>
            </a:r>
            <a:r>
              <a:rPr dirty="0" sz="1050" spc="-5">
                <a:latin typeface="Corbel"/>
                <a:cs typeface="Corbel"/>
              </a:rPr>
              <a:t>permettere loro  </a:t>
            </a:r>
            <a:r>
              <a:rPr dirty="0" sz="1050">
                <a:latin typeface="Corbel"/>
                <a:cs typeface="Corbel"/>
              </a:rPr>
              <a:t>di </a:t>
            </a:r>
            <a:r>
              <a:rPr dirty="0" sz="1050" spc="-5">
                <a:latin typeface="Corbel"/>
                <a:cs typeface="Corbel"/>
              </a:rPr>
              <a:t>vivere in prima persona, </a:t>
            </a:r>
            <a:r>
              <a:rPr dirty="0" sz="1050" spc="-10">
                <a:latin typeface="Corbel"/>
                <a:cs typeface="Corbel"/>
              </a:rPr>
              <a:t>la </a:t>
            </a:r>
            <a:r>
              <a:rPr dirty="0" sz="1050" spc="-5">
                <a:latin typeface="Corbel"/>
                <a:cs typeface="Corbel"/>
              </a:rPr>
              <a:t>cultura </a:t>
            </a:r>
            <a:r>
              <a:rPr dirty="0" sz="1050">
                <a:latin typeface="Corbel"/>
                <a:cs typeface="Corbel"/>
              </a:rPr>
              <a:t>e </a:t>
            </a:r>
            <a:r>
              <a:rPr dirty="0" sz="1050" spc="-5">
                <a:latin typeface="Corbel"/>
                <a:cs typeface="Corbel"/>
              </a:rPr>
              <a:t>l’arte, stimolando la loro  immaginazione </a:t>
            </a:r>
            <a:r>
              <a:rPr dirty="0" sz="1050">
                <a:latin typeface="Corbel"/>
                <a:cs typeface="Corbel"/>
              </a:rPr>
              <a:t>e </a:t>
            </a:r>
            <a:r>
              <a:rPr dirty="0" sz="1050" spc="-5">
                <a:latin typeface="Corbel"/>
                <a:cs typeface="Corbel"/>
              </a:rPr>
              <a:t>creatività come chiave </a:t>
            </a:r>
            <a:r>
              <a:rPr dirty="0" sz="1050">
                <a:latin typeface="Corbel"/>
                <a:cs typeface="Corbel"/>
              </a:rPr>
              <a:t>di </a:t>
            </a:r>
            <a:r>
              <a:rPr dirty="0" sz="1050" spc="-5">
                <a:latin typeface="Corbel"/>
                <a:cs typeface="Corbel"/>
              </a:rPr>
              <a:t>volta </a:t>
            </a:r>
            <a:r>
              <a:rPr dirty="0" sz="1050">
                <a:latin typeface="Corbel"/>
                <a:cs typeface="Corbel"/>
              </a:rPr>
              <a:t>per un </a:t>
            </a:r>
            <a:r>
              <a:rPr dirty="0" sz="1050" spc="-5">
                <a:latin typeface="Corbel"/>
                <a:cs typeface="Corbel"/>
              </a:rPr>
              <a:t>nuovo approccio  all’esplorazione </a:t>
            </a:r>
            <a:r>
              <a:rPr dirty="0" sz="1050">
                <a:latin typeface="Corbel"/>
                <a:cs typeface="Corbel"/>
              </a:rPr>
              <a:t>ed </a:t>
            </a:r>
            <a:r>
              <a:rPr dirty="0" sz="1050" spc="-5">
                <a:latin typeface="Corbel"/>
                <a:cs typeface="Corbel"/>
              </a:rPr>
              <a:t>alla</a:t>
            </a:r>
            <a:r>
              <a:rPr dirty="0" sz="1050" spc="-20">
                <a:latin typeface="Corbel"/>
                <a:cs typeface="Corbel"/>
              </a:rPr>
              <a:t> </a:t>
            </a:r>
            <a:r>
              <a:rPr dirty="0" sz="1050" spc="-5">
                <a:latin typeface="Corbel"/>
                <a:cs typeface="Corbel"/>
              </a:rPr>
              <a:t>conoscenza.</a:t>
            </a:r>
            <a:endParaRPr sz="105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 marR="262255">
              <a:lnSpc>
                <a:spcPct val="101899"/>
              </a:lnSpc>
            </a:pPr>
            <a:r>
              <a:rPr dirty="0" sz="1050">
                <a:latin typeface="Corbel"/>
                <a:cs typeface="Corbel"/>
              </a:rPr>
              <a:t>Il </a:t>
            </a:r>
            <a:r>
              <a:rPr dirty="0" sz="1050" spc="-5">
                <a:latin typeface="Corbel"/>
                <a:cs typeface="Corbel"/>
              </a:rPr>
              <a:t>Festival </a:t>
            </a:r>
            <a:r>
              <a:rPr dirty="0" sz="1050">
                <a:latin typeface="Corbel"/>
                <a:cs typeface="Corbel"/>
              </a:rPr>
              <a:t>- </a:t>
            </a:r>
            <a:r>
              <a:rPr dirty="0" sz="1050" spc="-5">
                <a:latin typeface="Corbel"/>
                <a:cs typeface="Corbel"/>
              </a:rPr>
              <a:t>che </a:t>
            </a:r>
            <a:r>
              <a:rPr dirty="0" sz="1050">
                <a:latin typeface="Corbel"/>
                <a:cs typeface="Corbel"/>
              </a:rPr>
              <a:t>ha </a:t>
            </a:r>
            <a:r>
              <a:rPr dirty="0" sz="1050" spc="-5">
                <a:latin typeface="Corbel"/>
                <a:cs typeface="Corbel"/>
              </a:rPr>
              <a:t>il patrocinio dell’Unesco, dell’Alto patronato della Repubblica </a:t>
            </a:r>
            <a:r>
              <a:rPr dirty="0" sz="1050">
                <a:latin typeface="Corbel"/>
                <a:cs typeface="Corbel"/>
              </a:rPr>
              <a:t>e </a:t>
            </a:r>
            <a:r>
              <a:rPr dirty="0" sz="1050" spc="-5">
                <a:latin typeface="Corbel"/>
                <a:cs typeface="Corbel"/>
              </a:rPr>
              <a:t>del Mibact </a:t>
            </a:r>
            <a:r>
              <a:rPr dirty="0" sz="1050">
                <a:latin typeface="Corbel"/>
                <a:cs typeface="Corbel"/>
              </a:rPr>
              <a:t>e </a:t>
            </a:r>
            <a:r>
              <a:rPr dirty="0" sz="1050" spc="-5">
                <a:latin typeface="Corbel"/>
                <a:cs typeface="Corbel"/>
              </a:rPr>
              <a:t>la media  partnership della </a:t>
            </a:r>
            <a:r>
              <a:rPr dirty="0" sz="1050">
                <a:latin typeface="Corbel"/>
                <a:cs typeface="Corbel"/>
              </a:rPr>
              <a:t>Rai - </a:t>
            </a:r>
            <a:r>
              <a:rPr dirty="0" sz="1050" spc="-5">
                <a:latin typeface="Corbel"/>
                <a:cs typeface="Corbel"/>
              </a:rPr>
              <a:t>lo scorso anno </a:t>
            </a:r>
            <a:r>
              <a:rPr dirty="0" sz="1050">
                <a:latin typeface="Corbel"/>
                <a:cs typeface="Corbel"/>
              </a:rPr>
              <a:t>ha </a:t>
            </a:r>
            <a:r>
              <a:rPr dirty="0" sz="1050" spc="-5">
                <a:latin typeface="Corbel"/>
                <a:cs typeface="Corbel"/>
              </a:rPr>
              <a:t>riscosso </a:t>
            </a:r>
            <a:r>
              <a:rPr dirty="0" sz="1050">
                <a:latin typeface="Corbel"/>
                <a:cs typeface="Corbel"/>
              </a:rPr>
              <a:t>un </a:t>
            </a:r>
            <a:r>
              <a:rPr dirty="0" sz="1050" spc="-5">
                <a:latin typeface="Corbel"/>
                <a:cs typeface="Corbel"/>
              </a:rPr>
              <a:t>notevole successo, coinvolgendo </a:t>
            </a:r>
            <a:r>
              <a:rPr dirty="0" sz="1050">
                <a:latin typeface="Corbel"/>
                <a:cs typeface="Corbel"/>
              </a:rPr>
              <a:t>60 </a:t>
            </a:r>
            <a:r>
              <a:rPr dirty="0" sz="1050" spc="-5">
                <a:latin typeface="Corbel"/>
                <a:cs typeface="Corbel"/>
              </a:rPr>
              <a:t>città </a:t>
            </a:r>
            <a:r>
              <a:rPr dirty="0" sz="1050">
                <a:latin typeface="Corbel"/>
                <a:cs typeface="Corbel"/>
              </a:rPr>
              <a:t>e </a:t>
            </a:r>
            <a:r>
              <a:rPr dirty="0" sz="1050" spc="-5">
                <a:latin typeface="Corbel"/>
                <a:cs typeface="Corbel"/>
              </a:rPr>
              <a:t>oltre 15mila  </a:t>
            </a:r>
            <a:r>
              <a:rPr dirty="0" sz="1050">
                <a:latin typeface="Corbel"/>
                <a:cs typeface="Corbel"/>
              </a:rPr>
              <a:t>bambini e </a:t>
            </a:r>
            <a:r>
              <a:rPr dirty="0" sz="1050" spc="-5">
                <a:latin typeface="Corbel"/>
                <a:cs typeface="Corbel"/>
              </a:rPr>
              <a:t>ragazzi. </a:t>
            </a:r>
            <a:r>
              <a:rPr dirty="0" sz="1050">
                <a:latin typeface="Corbel"/>
                <a:cs typeface="Corbel"/>
              </a:rPr>
              <a:t>La </a:t>
            </a:r>
            <a:r>
              <a:rPr dirty="0" sz="1050" spc="-5">
                <a:latin typeface="Corbel"/>
                <a:cs typeface="Corbel"/>
              </a:rPr>
              <a:t>formula prevede l’appuntamento in </a:t>
            </a:r>
            <a:r>
              <a:rPr dirty="0" sz="1050">
                <a:latin typeface="Corbel"/>
                <a:cs typeface="Corbel"/>
              </a:rPr>
              <a:t>una </a:t>
            </a:r>
            <a:r>
              <a:rPr dirty="0" sz="1050" spc="-5">
                <a:latin typeface="Corbel"/>
                <a:cs typeface="Corbel"/>
              </a:rPr>
              <a:t>precisa settimana dell’anno per </a:t>
            </a:r>
            <a:r>
              <a:rPr dirty="0" sz="1050">
                <a:latin typeface="Corbel"/>
                <a:cs typeface="Corbel"/>
              </a:rPr>
              <a:t>una </a:t>
            </a:r>
            <a:r>
              <a:rPr dirty="0" sz="1050" spc="-5">
                <a:latin typeface="Corbel"/>
                <a:cs typeface="Corbel"/>
              </a:rPr>
              <a:t>serie</a:t>
            </a:r>
            <a:r>
              <a:rPr dirty="0" sz="1050" spc="85">
                <a:latin typeface="Corbel"/>
                <a:cs typeface="Corbel"/>
              </a:rPr>
              <a:t> </a:t>
            </a:r>
            <a:r>
              <a:rPr dirty="0" sz="1050">
                <a:latin typeface="Corbel"/>
                <a:cs typeface="Corbel"/>
              </a:rPr>
              <a:t>di</a:t>
            </a:r>
            <a:endParaRPr sz="1050">
              <a:latin typeface="Corbel"/>
              <a:cs typeface="Corbel"/>
            </a:endParaRPr>
          </a:p>
          <a:p>
            <a:pPr marL="12700" marR="165100">
              <a:lnSpc>
                <a:spcPct val="101899"/>
              </a:lnSpc>
            </a:pPr>
            <a:r>
              <a:rPr dirty="0" sz="1050">
                <a:latin typeface="Corbel"/>
                <a:cs typeface="Corbel"/>
              </a:rPr>
              <a:t>eventi da </a:t>
            </a:r>
            <a:r>
              <a:rPr dirty="0" sz="1050" spc="-5">
                <a:latin typeface="Corbel"/>
                <a:cs typeface="Corbel"/>
              </a:rPr>
              <a:t>svolgere contemporaneamente in diversi </a:t>
            </a:r>
            <a:r>
              <a:rPr dirty="0" sz="1050" spc="-10">
                <a:latin typeface="Corbel"/>
                <a:cs typeface="Corbel"/>
              </a:rPr>
              <a:t>luoghi </a:t>
            </a:r>
            <a:r>
              <a:rPr dirty="0" sz="1050" spc="-5">
                <a:latin typeface="Corbel"/>
                <a:cs typeface="Corbel"/>
              </a:rPr>
              <a:t>d’Italia dove le diverse Banche coinvolte diventano  catalizzatori </a:t>
            </a:r>
            <a:r>
              <a:rPr dirty="0" sz="1050">
                <a:latin typeface="Corbel"/>
                <a:cs typeface="Corbel"/>
              </a:rPr>
              <a:t>di </a:t>
            </a:r>
            <a:r>
              <a:rPr dirty="0" sz="1050" spc="-5">
                <a:latin typeface="Corbel"/>
                <a:cs typeface="Corbel"/>
              </a:rPr>
              <a:t>cultura </a:t>
            </a:r>
            <a:r>
              <a:rPr dirty="0" sz="1050">
                <a:latin typeface="Corbel"/>
                <a:cs typeface="Corbel"/>
              </a:rPr>
              <a:t>e </a:t>
            </a:r>
            <a:r>
              <a:rPr dirty="0" sz="1050" spc="-5">
                <a:latin typeface="Corbel"/>
                <a:cs typeface="Corbel"/>
              </a:rPr>
              <a:t>creatività, coinvolgendo le scuole, </a:t>
            </a:r>
            <a:r>
              <a:rPr dirty="0" sz="1050">
                <a:latin typeface="Corbel"/>
                <a:cs typeface="Corbel"/>
              </a:rPr>
              <a:t>i </a:t>
            </a:r>
            <a:r>
              <a:rPr dirty="0" sz="1050" spc="-5">
                <a:latin typeface="Corbel"/>
                <a:cs typeface="Corbel"/>
              </a:rPr>
              <a:t>musei </a:t>
            </a:r>
            <a:r>
              <a:rPr dirty="0" sz="1050">
                <a:latin typeface="Corbel"/>
                <a:cs typeface="Corbel"/>
              </a:rPr>
              <a:t>e </a:t>
            </a:r>
            <a:r>
              <a:rPr dirty="0" sz="1050" spc="-5">
                <a:latin typeface="Corbel"/>
                <a:cs typeface="Corbel"/>
              </a:rPr>
              <a:t>gli operatori</a:t>
            </a:r>
            <a:r>
              <a:rPr dirty="0" sz="1050" spc="10">
                <a:latin typeface="Corbel"/>
                <a:cs typeface="Corbel"/>
              </a:rPr>
              <a:t> </a:t>
            </a:r>
            <a:r>
              <a:rPr dirty="0" sz="1050" spc="-5">
                <a:latin typeface="Corbel"/>
                <a:cs typeface="Corbel"/>
              </a:rPr>
              <a:t>culturali.</a:t>
            </a:r>
            <a:endParaRPr sz="105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 marR="92075">
              <a:lnSpc>
                <a:spcPct val="102000"/>
              </a:lnSpc>
            </a:pPr>
            <a:r>
              <a:rPr dirty="0" sz="1050" spc="-5">
                <a:latin typeface="Corbel"/>
                <a:cs typeface="Corbel"/>
              </a:rPr>
              <a:t>L’ideazione </a:t>
            </a:r>
            <a:r>
              <a:rPr dirty="0" sz="1050">
                <a:latin typeface="Corbel"/>
                <a:cs typeface="Corbel"/>
              </a:rPr>
              <a:t>e </a:t>
            </a:r>
            <a:r>
              <a:rPr dirty="0" sz="1050" spc="-5">
                <a:latin typeface="Corbel"/>
                <a:cs typeface="Corbel"/>
              </a:rPr>
              <a:t>l’organizzazione </a:t>
            </a:r>
            <a:r>
              <a:rPr dirty="0" sz="1050">
                <a:latin typeface="Corbel"/>
                <a:cs typeface="Corbel"/>
              </a:rPr>
              <a:t>del </a:t>
            </a:r>
            <a:r>
              <a:rPr dirty="0" sz="1050" spc="-5">
                <a:latin typeface="Corbel"/>
                <a:cs typeface="Corbel"/>
              </a:rPr>
              <a:t>Festival </a:t>
            </a:r>
            <a:r>
              <a:rPr dirty="0" sz="1050">
                <a:latin typeface="Corbel"/>
                <a:cs typeface="Corbel"/>
              </a:rPr>
              <a:t>è </a:t>
            </a:r>
            <a:r>
              <a:rPr dirty="0" sz="1050" spc="-5">
                <a:latin typeface="Corbel"/>
                <a:cs typeface="Corbel"/>
              </a:rPr>
              <a:t>affidata </a:t>
            </a:r>
            <a:r>
              <a:rPr dirty="0" sz="1050">
                <a:latin typeface="Corbel"/>
                <a:cs typeface="Corbel"/>
              </a:rPr>
              <a:t>ad un </a:t>
            </a:r>
            <a:r>
              <a:rPr dirty="0" sz="1050" spc="-5">
                <a:latin typeface="Corbel"/>
                <a:cs typeface="Corbel"/>
              </a:rPr>
              <a:t>Comitato scientifico </a:t>
            </a:r>
            <a:r>
              <a:rPr dirty="0" sz="1050">
                <a:latin typeface="Corbel"/>
                <a:cs typeface="Corbel"/>
              </a:rPr>
              <a:t>al </a:t>
            </a:r>
            <a:r>
              <a:rPr dirty="0" sz="1050" spc="-5">
                <a:latin typeface="Corbel"/>
                <a:cs typeface="Corbel"/>
              </a:rPr>
              <a:t>cui tavolo </a:t>
            </a:r>
            <a:r>
              <a:rPr dirty="0" sz="1050">
                <a:latin typeface="Corbel"/>
                <a:cs typeface="Corbel"/>
              </a:rPr>
              <a:t>di </a:t>
            </a:r>
            <a:r>
              <a:rPr dirty="0" sz="1050" spc="-5">
                <a:latin typeface="Corbel"/>
                <a:cs typeface="Corbel"/>
              </a:rPr>
              <a:t>lavoro, guidato  dall’Ufficio rapporti istituzionali del’Abi </a:t>
            </a:r>
            <a:r>
              <a:rPr dirty="0" sz="1050">
                <a:latin typeface="Corbel"/>
                <a:cs typeface="Corbel"/>
              </a:rPr>
              <a:t>e dal </a:t>
            </a:r>
            <a:r>
              <a:rPr dirty="0" sz="1050" spc="-5">
                <a:latin typeface="Corbel"/>
                <a:cs typeface="Corbel"/>
              </a:rPr>
              <a:t>curatore Giovanni Porcari, siedono </a:t>
            </a:r>
            <a:r>
              <a:rPr dirty="0" sz="1050">
                <a:latin typeface="Corbel"/>
                <a:cs typeface="Corbel"/>
              </a:rPr>
              <a:t>un </a:t>
            </a:r>
            <a:r>
              <a:rPr dirty="0" sz="1050" spc="-5">
                <a:latin typeface="Corbel"/>
                <a:cs typeface="Corbel"/>
              </a:rPr>
              <a:t>esperto </a:t>
            </a:r>
            <a:r>
              <a:rPr dirty="0" sz="1050" spc="10">
                <a:latin typeface="Corbel"/>
                <a:cs typeface="Corbel"/>
              </a:rPr>
              <a:t>di </a:t>
            </a:r>
            <a:r>
              <a:rPr dirty="0" sz="1050" spc="-5">
                <a:latin typeface="Corbel"/>
                <a:cs typeface="Corbel"/>
              </a:rPr>
              <a:t>creatività  applicata, Hubert Jauoi, Anna Pironti, responsabile </a:t>
            </a:r>
            <a:r>
              <a:rPr dirty="0" sz="1050">
                <a:latin typeface="Corbel"/>
                <a:cs typeface="Corbel"/>
              </a:rPr>
              <a:t>capo del </a:t>
            </a:r>
            <a:r>
              <a:rPr dirty="0" sz="1050" spc="-5">
                <a:latin typeface="Corbel"/>
                <a:cs typeface="Corbel"/>
              </a:rPr>
              <a:t>Dipartimento educazione Castello </a:t>
            </a:r>
            <a:r>
              <a:rPr dirty="0" sz="1050">
                <a:latin typeface="Corbel"/>
                <a:cs typeface="Corbel"/>
              </a:rPr>
              <a:t>di </a:t>
            </a:r>
            <a:r>
              <a:rPr dirty="0" sz="1050" spc="-5">
                <a:latin typeface="Corbel"/>
                <a:cs typeface="Corbel"/>
              </a:rPr>
              <a:t>Rivoli Museo  </a:t>
            </a:r>
            <a:r>
              <a:rPr dirty="0" sz="1050">
                <a:latin typeface="Corbel"/>
                <a:cs typeface="Corbel"/>
              </a:rPr>
              <a:t>d’Arte </a:t>
            </a:r>
            <a:r>
              <a:rPr dirty="0" sz="1050" spc="-5">
                <a:latin typeface="Corbel"/>
                <a:cs typeface="Corbel"/>
              </a:rPr>
              <a:t>contemporanea </a:t>
            </a:r>
            <a:r>
              <a:rPr dirty="0" sz="1050">
                <a:latin typeface="Corbel"/>
                <a:cs typeface="Corbel"/>
              </a:rPr>
              <a:t>e a </a:t>
            </a:r>
            <a:r>
              <a:rPr dirty="0" sz="1050" spc="-5">
                <a:latin typeface="Corbel"/>
                <a:cs typeface="Corbel"/>
              </a:rPr>
              <a:t>uno scrittore </a:t>
            </a:r>
            <a:r>
              <a:rPr dirty="0" sz="1050">
                <a:latin typeface="Corbel"/>
                <a:cs typeface="Corbel"/>
              </a:rPr>
              <a:t>ed </a:t>
            </a:r>
            <a:r>
              <a:rPr dirty="0" sz="1050" spc="-5">
                <a:latin typeface="Corbel"/>
                <a:cs typeface="Corbel"/>
              </a:rPr>
              <a:t>esperto </a:t>
            </a:r>
            <a:r>
              <a:rPr dirty="0" sz="1050">
                <a:latin typeface="Corbel"/>
                <a:cs typeface="Corbel"/>
              </a:rPr>
              <a:t>di </a:t>
            </a:r>
            <a:r>
              <a:rPr dirty="0" sz="1050" spc="-5">
                <a:latin typeface="Corbel"/>
                <a:cs typeface="Corbel"/>
              </a:rPr>
              <a:t>comunicazione, </a:t>
            </a:r>
            <a:r>
              <a:rPr dirty="0" sz="1050">
                <a:latin typeface="Corbel"/>
                <a:cs typeface="Corbel"/>
              </a:rPr>
              <a:t>Aldo</a:t>
            </a:r>
            <a:r>
              <a:rPr dirty="0" sz="1050" spc="-50">
                <a:latin typeface="Corbel"/>
                <a:cs typeface="Corbel"/>
              </a:rPr>
              <a:t> </a:t>
            </a:r>
            <a:r>
              <a:rPr dirty="0" sz="1050" spc="-5">
                <a:latin typeface="Corbel"/>
                <a:cs typeface="Corbel"/>
              </a:rPr>
              <a:t>Tanchis.</a:t>
            </a:r>
            <a:endParaRPr sz="105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 marR="123189">
              <a:lnSpc>
                <a:spcPct val="101899"/>
              </a:lnSpc>
            </a:pPr>
            <a:r>
              <a:rPr dirty="0" sz="1050" spc="-5" b="1">
                <a:latin typeface="Corbel"/>
                <a:cs typeface="Corbel"/>
              </a:rPr>
              <a:t>Abitare sottosopra</a:t>
            </a:r>
            <a:r>
              <a:rPr dirty="0" sz="1050" spc="-5">
                <a:latin typeface="Corbel"/>
                <a:cs typeface="Corbel"/>
              </a:rPr>
              <a:t>, </a:t>
            </a:r>
            <a:r>
              <a:rPr dirty="0" sz="1050">
                <a:latin typeface="Corbel"/>
                <a:cs typeface="Corbel"/>
              </a:rPr>
              <a:t>tema </a:t>
            </a:r>
            <a:r>
              <a:rPr dirty="0" sz="1050" spc="-10">
                <a:latin typeface="Corbel"/>
                <a:cs typeface="Corbel"/>
              </a:rPr>
              <a:t>di </a:t>
            </a:r>
            <a:r>
              <a:rPr dirty="0" sz="1050" spc="-5">
                <a:latin typeface="Corbel"/>
                <a:cs typeface="Corbel"/>
              </a:rPr>
              <a:t>questa nuova edizione </a:t>
            </a:r>
            <a:r>
              <a:rPr dirty="0" sz="1050">
                <a:latin typeface="Corbel"/>
                <a:cs typeface="Corbel"/>
              </a:rPr>
              <a:t>“</a:t>
            </a:r>
            <a:r>
              <a:rPr dirty="0" sz="1050" i="1">
                <a:latin typeface="Corbel"/>
                <a:cs typeface="Corbel"/>
              </a:rPr>
              <a:t>è il </a:t>
            </a:r>
            <a:r>
              <a:rPr dirty="0" sz="1050" spc="-5" i="1">
                <a:latin typeface="Corbel"/>
                <a:cs typeface="Corbel"/>
              </a:rPr>
              <a:t>modo </a:t>
            </a:r>
            <a:r>
              <a:rPr dirty="0" sz="1050" spc="-10" i="1">
                <a:latin typeface="Corbel"/>
                <a:cs typeface="Corbel"/>
              </a:rPr>
              <a:t>con </a:t>
            </a:r>
            <a:r>
              <a:rPr dirty="0" sz="1050" spc="-5" i="1">
                <a:latin typeface="Corbel"/>
                <a:cs typeface="Corbel"/>
              </a:rPr>
              <a:t>cui </a:t>
            </a:r>
            <a:r>
              <a:rPr dirty="0" sz="1050" i="1">
                <a:latin typeface="Corbel"/>
                <a:cs typeface="Corbel"/>
              </a:rPr>
              <a:t>noi </a:t>
            </a:r>
            <a:r>
              <a:rPr dirty="0" sz="1050" spc="-5" i="1">
                <a:latin typeface="Corbel"/>
                <a:cs typeface="Corbel"/>
              </a:rPr>
              <a:t>uomini viviamo sulla terra</a:t>
            </a:r>
            <a:r>
              <a:rPr dirty="0" sz="1050" spc="-5">
                <a:latin typeface="Corbel"/>
                <a:cs typeface="Corbel"/>
              </a:rPr>
              <a:t>” dice Anna  Pironti.</a:t>
            </a:r>
            <a:endParaRPr sz="1050">
              <a:latin typeface="Corbel"/>
              <a:cs typeface="Corbel"/>
            </a:endParaRPr>
          </a:p>
          <a:p>
            <a:pPr marL="12700" marR="5080">
              <a:lnSpc>
                <a:spcPct val="101699"/>
              </a:lnSpc>
              <a:spcBef>
                <a:spcPts val="5"/>
              </a:spcBef>
            </a:pPr>
            <a:r>
              <a:rPr dirty="0" sz="1050">
                <a:latin typeface="Corbel"/>
                <a:cs typeface="Corbel"/>
              </a:rPr>
              <a:t>” </a:t>
            </a:r>
            <a:r>
              <a:rPr dirty="0" sz="1050" i="1">
                <a:latin typeface="Corbel"/>
                <a:cs typeface="Corbel"/>
              </a:rPr>
              <a:t>Il luogo </a:t>
            </a:r>
            <a:r>
              <a:rPr dirty="0" sz="1050" spc="-5" i="1">
                <a:latin typeface="Corbel"/>
                <a:cs typeface="Corbel"/>
              </a:rPr>
              <a:t>abitato rappresenta materialmente </a:t>
            </a:r>
            <a:r>
              <a:rPr dirty="0" sz="1050" i="1">
                <a:latin typeface="Corbel"/>
                <a:cs typeface="Corbel"/>
              </a:rPr>
              <a:t>e </a:t>
            </a:r>
            <a:r>
              <a:rPr dirty="0" sz="1050" spc="-5" i="1">
                <a:latin typeface="Corbel"/>
                <a:cs typeface="Corbel"/>
              </a:rPr>
              <a:t>simbolicamente la condizione di stabilità. </a:t>
            </a:r>
            <a:r>
              <a:rPr dirty="0" sz="1050" i="1">
                <a:latin typeface="Corbel"/>
                <a:cs typeface="Corbel"/>
              </a:rPr>
              <a:t>Il </a:t>
            </a:r>
            <a:r>
              <a:rPr dirty="0" sz="1050" spc="-5" i="1">
                <a:latin typeface="Corbel"/>
                <a:cs typeface="Corbel"/>
              </a:rPr>
              <a:t>luogo abitato </a:t>
            </a:r>
            <a:r>
              <a:rPr dirty="0" sz="1050" spc="-10" i="1">
                <a:latin typeface="Corbel"/>
                <a:cs typeface="Corbel"/>
              </a:rPr>
              <a:t>si </a:t>
            </a:r>
            <a:r>
              <a:rPr dirty="0" sz="1050" spc="-5" i="1">
                <a:latin typeface="Corbel"/>
                <a:cs typeface="Corbel"/>
              </a:rPr>
              <a:t>può  </a:t>
            </a:r>
            <a:r>
              <a:rPr dirty="0" sz="1050" spc="-5" i="1">
                <a:latin typeface="Corbel"/>
                <a:cs typeface="Corbel"/>
              </a:rPr>
              <a:t>estendere </a:t>
            </a:r>
            <a:r>
              <a:rPr dirty="0" sz="1050" i="1">
                <a:latin typeface="Corbel"/>
                <a:cs typeface="Corbel"/>
              </a:rPr>
              <a:t>al </a:t>
            </a:r>
            <a:r>
              <a:rPr dirty="0" sz="1050" spc="-5" i="1">
                <a:latin typeface="Corbel"/>
                <a:cs typeface="Corbel"/>
              </a:rPr>
              <a:t>vicinato, </a:t>
            </a:r>
            <a:r>
              <a:rPr dirty="0" sz="1050" i="1">
                <a:latin typeface="Corbel"/>
                <a:cs typeface="Corbel"/>
              </a:rPr>
              <a:t>al </a:t>
            </a:r>
            <a:r>
              <a:rPr dirty="0" sz="1050" spc="-5" i="1">
                <a:latin typeface="Corbel"/>
                <a:cs typeface="Corbel"/>
              </a:rPr>
              <a:t>quartiere, alla città </a:t>
            </a:r>
            <a:r>
              <a:rPr dirty="0" sz="1050" i="1">
                <a:latin typeface="Corbel"/>
                <a:cs typeface="Corbel"/>
              </a:rPr>
              <a:t>e </a:t>
            </a:r>
            <a:r>
              <a:rPr dirty="0" sz="1050" spc="-5" i="1">
                <a:latin typeface="Corbel"/>
                <a:cs typeface="Corbel"/>
              </a:rPr>
              <a:t>rappresenta lo spazio dell'appartenenza collettiva. </a:t>
            </a:r>
            <a:r>
              <a:rPr dirty="0" sz="1050" spc="-5" b="1" i="1">
                <a:latin typeface="Corbel"/>
                <a:cs typeface="Corbel"/>
              </a:rPr>
              <a:t>Abitare </a:t>
            </a:r>
            <a:r>
              <a:rPr dirty="0" sz="1050" i="1">
                <a:latin typeface="Corbel"/>
                <a:cs typeface="Corbel"/>
              </a:rPr>
              <a:t>è </a:t>
            </a:r>
            <a:r>
              <a:rPr dirty="0" sz="1050" spc="-5" i="1">
                <a:latin typeface="Corbel"/>
                <a:cs typeface="Corbel"/>
              </a:rPr>
              <a:t>stare </a:t>
            </a:r>
            <a:r>
              <a:rPr dirty="0" sz="1050" spc="-10" i="1">
                <a:latin typeface="Corbel"/>
                <a:cs typeface="Corbel"/>
              </a:rPr>
              <a:t>in  </a:t>
            </a:r>
            <a:r>
              <a:rPr dirty="0" sz="1050" i="1">
                <a:latin typeface="Corbel"/>
                <a:cs typeface="Corbel"/>
              </a:rPr>
              <a:t>rapporto </a:t>
            </a:r>
            <a:r>
              <a:rPr dirty="0" sz="1050" spc="-10" i="1">
                <a:latin typeface="Corbel"/>
                <a:cs typeface="Corbel"/>
              </a:rPr>
              <a:t>con </a:t>
            </a:r>
            <a:r>
              <a:rPr dirty="0" sz="1050" i="1">
                <a:latin typeface="Corbel"/>
                <a:cs typeface="Corbel"/>
              </a:rPr>
              <a:t>sé e </a:t>
            </a:r>
            <a:r>
              <a:rPr dirty="0" sz="1050" spc="-10" i="1">
                <a:latin typeface="Corbel"/>
                <a:cs typeface="Corbel"/>
              </a:rPr>
              <a:t>con </a:t>
            </a:r>
            <a:r>
              <a:rPr dirty="0" sz="1050" spc="-5" i="1">
                <a:latin typeface="Corbel"/>
                <a:cs typeface="Corbel"/>
              </a:rPr>
              <a:t>ciò che ci sta intorno, sia esso un </a:t>
            </a:r>
            <a:r>
              <a:rPr dirty="0" sz="1050" i="1">
                <a:latin typeface="Corbel"/>
                <a:cs typeface="Corbel"/>
              </a:rPr>
              <a:t>luogo, </a:t>
            </a:r>
            <a:r>
              <a:rPr dirty="0" sz="1050" spc="-5" i="1">
                <a:latin typeface="Corbel"/>
                <a:cs typeface="Corbel"/>
              </a:rPr>
              <a:t>uno spazio, una comunità. </a:t>
            </a:r>
            <a:r>
              <a:rPr dirty="0" sz="1050" spc="-5" b="1" i="1">
                <a:latin typeface="Corbel"/>
                <a:cs typeface="Corbel"/>
              </a:rPr>
              <a:t>Abitare </a:t>
            </a:r>
            <a:r>
              <a:rPr dirty="0" sz="1050" i="1">
                <a:latin typeface="Corbel"/>
                <a:cs typeface="Corbel"/>
              </a:rPr>
              <a:t>è </a:t>
            </a:r>
            <a:r>
              <a:rPr dirty="0" sz="1050" spc="-5" i="1">
                <a:latin typeface="Corbel"/>
                <a:cs typeface="Corbel"/>
              </a:rPr>
              <a:t>costruirsi </a:t>
            </a:r>
            <a:r>
              <a:rPr dirty="0" sz="1050" spc="-10" i="1">
                <a:latin typeface="Corbel"/>
                <a:cs typeface="Corbel"/>
              </a:rPr>
              <a:t>un  </a:t>
            </a:r>
            <a:r>
              <a:rPr dirty="0" sz="1050" i="1">
                <a:latin typeface="Corbel"/>
                <a:cs typeface="Corbel"/>
              </a:rPr>
              <a:t>luogo </a:t>
            </a:r>
            <a:r>
              <a:rPr dirty="0" sz="1050" spc="-5" i="1">
                <a:latin typeface="Corbel"/>
                <a:cs typeface="Corbel"/>
              </a:rPr>
              <a:t>sicuro in cui stare, fatto di idee, persone </a:t>
            </a:r>
            <a:r>
              <a:rPr dirty="0" sz="1050" i="1">
                <a:latin typeface="Corbel"/>
                <a:cs typeface="Corbel"/>
              </a:rPr>
              <a:t>e luoghi, </a:t>
            </a:r>
            <a:r>
              <a:rPr dirty="0" sz="1050" spc="-5" i="1">
                <a:latin typeface="Corbel"/>
                <a:cs typeface="Corbel"/>
              </a:rPr>
              <a:t>da cui partire </a:t>
            </a:r>
            <a:r>
              <a:rPr dirty="0" sz="1050" i="1">
                <a:latin typeface="Corbel"/>
                <a:cs typeface="Corbel"/>
              </a:rPr>
              <a:t>e a </a:t>
            </a:r>
            <a:r>
              <a:rPr dirty="0" sz="1050" spc="-5" i="1">
                <a:latin typeface="Corbel"/>
                <a:cs typeface="Corbel"/>
              </a:rPr>
              <a:t>cui ritornare. Ogni essere vivente </a:t>
            </a:r>
            <a:r>
              <a:rPr dirty="0" sz="1050" i="1">
                <a:latin typeface="Corbel"/>
                <a:cs typeface="Corbel"/>
              </a:rPr>
              <a:t>ma </a:t>
            </a:r>
            <a:r>
              <a:rPr dirty="0" sz="1050" spc="-5" i="1">
                <a:latin typeface="Corbel"/>
                <a:cs typeface="Corbel"/>
              </a:rPr>
              <a:t>anche  </a:t>
            </a:r>
            <a:r>
              <a:rPr dirty="0" sz="1050" i="1">
                <a:latin typeface="Corbel"/>
                <a:cs typeface="Corbel"/>
              </a:rPr>
              <a:t>ogni </a:t>
            </a:r>
            <a:r>
              <a:rPr dirty="0" sz="1050" spc="-5" i="1">
                <a:latin typeface="Corbel"/>
                <a:cs typeface="Corbel"/>
              </a:rPr>
              <a:t>cosa in qualche modo “abita” </a:t>
            </a:r>
            <a:r>
              <a:rPr dirty="0" sz="1050" i="1">
                <a:latin typeface="Corbel"/>
                <a:cs typeface="Corbel"/>
              </a:rPr>
              <a:t>degli </a:t>
            </a:r>
            <a:r>
              <a:rPr dirty="0" sz="1050" spc="-5" i="1">
                <a:latin typeface="Corbel"/>
                <a:cs typeface="Corbel"/>
              </a:rPr>
              <a:t>spazi </a:t>
            </a:r>
            <a:r>
              <a:rPr dirty="0" sz="1050" i="1">
                <a:latin typeface="Corbel"/>
                <a:cs typeface="Corbel"/>
              </a:rPr>
              <a:t>e </a:t>
            </a:r>
            <a:r>
              <a:rPr dirty="0" sz="1050" spc="-5" i="1">
                <a:latin typeface="Corbel"/>
                <a:cs typeface="Corbel"/>
              </a:rPr>
              <a:t>si esprime </a:t>
            </a:r>
            <a:r>
              <a:rPr dirty="0" sz="1050" i="1">
                <a:latin typeface="Corbel"/>
                <a:cs typeface="Corbel"/>
              </a:rPr>
              <a:t>nel </a:t>
            </a:r>
            <a:r>
              <a:rPr dirty="0" sz="1050" spc="-5" i="1">
                <a:latin typeface="Corbel"/>
                <a:cs typeface="Corbel"/>
              </a:rPr>
              <a:t>rapporto con </a:t>
            </a:r>
            <a:r>
              <a:rPr dirty="0" sz="1050" i="1">
                <a:latin typeface="Corbel"/>
                <a:cs typeface="Corbel"/>
              </a:rPr>
              <a:t>il </a:t>
            </a:r>
            <a:r>
              <a:rPr dirty="0" sz="1050" spc="-5" i="1">
                <a:latin typeface="Corbel"/>
                <a:cs typeface="Corbel"/>
              </a:rPr>
              <a:t>luogo in cui si trova anche se</a:t>
            </a:r>
            <a:r>
              <a:rPr dirty="0" sz="1050" spc="95" i="1">
                <a:latin typeface="Corbel"/>
                <a:cs typeface="Corbel"/>
              </a:rPr>
              <a:t> </a:t>
            </a:r>
            <a:r>
              <a:rPr dirty="0" sz="1050" spc="-15" i="1">
                <a:latin typeface="Corbel"/>
                <a:cs typeface="Corbel"/>
              </a:rPr>
              <a:t>di</a:t>
            </a:r>
            <a:endParaRPr sz="1050">
              <a:latin typeface="Corbel"/>
              <a:cs typeface="Corbe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00406" y="2519334"/>
            <a:ext cx="5385253" cy="8618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3900" y="5156199"/>
            <a:ext cx="1952625" cy="1612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04890" cy="47955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98589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Ilgi</a:t>
            </a:r>
            <a:r>
              <a:rPr dirty="0" sz="1600" spc="-15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spc="5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aledel</a:t>
            </a:r>
            <a:r>
              <a:rPr dirty="0" sz="1600" b="1">
                <a:latin typeface="Arial"/>
                <a:cs typeface="Arial"/>
              </a:rPr>
              <a:t>l</a:t>
            </a:r>
            <a:r>
              <a:rPr dirty="0" sz="1600" spc="-5" b="1">
                <a:latin typeface="Arial"/>
                <a:cs typeface="Arial"/>
              </a:rPr>
              <a:t>ar</a:t>
            </a:r>
            <a:r>
              <a:rPr dirty="0" sz="1600" spc="5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e.com  </a:t>
            </a:r>
            <a:r>
              <a:rPr dirty="0" sz="1600" spc="-5" b="1">
                <a:latin typeface="Arial"/>
                <a:cs typeface="Arial"/>
              </a:rPr>
              <a:t>3 febbraio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30"/>
              </a:spcBef>
            </a:pPr>
            <a:r>
              <a:rPr dirty="0" sz="1050" spc="-5" i="1">
                <a:latin typeface="Corbel"/>
                <a:cs typeface="Corbel"/>
              </a:rPr>
              <a:t>passaggio.</a:t>
            </a:r>
            <a:r>
              <a:rPr dirty="0" sz="1050" spc="-5">
                <a:latin typeface="Corbel"/>
                <a:cs typeface="Corbel"/>
              </a:rPr>
              <a:t>”</a:t>
            </a:r>
            <a:endParaRPr sz="1050">
              <a:latin typeface="Corbel"/>
              <a:cs typeface="Corbel"/>
            </a:endParaRPr>
          </a:p>
          <a:p>
            <a:pPr marL="12700" marR="5080">
              <a:lnSpc>
                <a:spcPts val="1280"/>
              </a:lnSpc>
              <a:spcBef>
                <a:spcPts val="40"/>
              </a:spcBef>
            </a:pPr>
            <a:r>
              <a:rPr dirty="0" sz="1050">
                <a:latin typeface="Corbel"/>
                <a:cs typeface="Corbel"/>
              </a:rPr>
              <a:t>Con </a:t>
            </a:r>
            <a:r>
              <a:rPr dirty="0" sz="1050" spc="-5">
                <a:latin typeface="Corbel"/>
                <a:cs typeface="Corbel"/>
              </a:rPr>
              <a:t>questo </a:t>
            </a:r>
            <a:r>
              <a:rPr dirty="0" sz="1050">
                <a:latin typeface="Corbel"/>
                <a:cs typeface="Corbel"/>
              </a:rPr>
              <a:t>tema, </a:t>
            </a:r>
            <a:r>
              <a:rPr dirty="0" sz="1050" spc="-5">
                <a:latin typeface="Corbel"/>
                <a:cs typeface="Corbel"/>
              </a:rPr>
              <a:t>le banche operanti in Italia, fortemente legate </a:t>
            </a:r>
            <a:r>
              <a:rPr dirty="0" sz="1050">
                <a:latin typeface="Corbel"/>
                <a:cs typeface="Corbel"/>
              </a:rPr>
              <a:t>al </a:t>
            </a:r>
            <a:r>
              <a:rPr dirty="0" sz="1050" spc="-5">
                <a:latin typeface="Corbel"/>
                <a:cs typeface="Corbel"/>
              </a:rPr>
              <a:t>territorio </a:t>
            </a:r>
            <a:r>
              <a:rPr dirty="0" sz="1050">
                <a:latin typeface="Corbel"/>
                <a:cs typeface="Corbel"/>
              </a:rPr>
              <a:t>e da </a:t>
            </a:r>
            <a:r>
              <a:rPr dirty="0" sz="1050" spc="-5">
                <a:latin typeface="Corbel"/>
                <a:cs typeface="Corbel"/>
              </a:rPr>
              <a:t>sempre sensibili </a:t>
            </a:r>
            <a:r>
              <a:rPr dirty="0" sz="1050">
                <a:latin typeface="Corbel"/>
                <a:cs typeface="Corbel"/>
              </a:rPr>
              <a:t>al tema </a:t>
            </a:r>
            <a:r>
              <a:rPr dirty="0" sz="1050" spc="-5">
                <a:latin typeface="Corbel"/>
                <a:cs typeface="Corbel"/>
              </a:rPr>
              <a:t>della  cultura </a:t>
            </a:r>
            <a:r>
              <a:rPr dirty="0" sz="1050">
                <a:latin typeface="Corbel"/>
                <a:cs typeface="Corbel"/>
              </a:rPr>
              <a:t>e </a:t>
            </a:r>
            <a:r>
              <a:rPr dirty="0" sz="1050" spc="-5">
                <a:latin typeface="Corbel"/>
                <a:cs typeface="Corbel"/>
              </a:rPr>
              <a:t>della creatività visti come espressione </a:t>
            </a:r>
            <a:r>
              <a:rPr dirty="0" sz="1050">
                <a:latin typeface="Corbel"/>
                <a:cs typeface="Corbel"/>
              </a:rPr>
              <a:t>e </a:t>
            </a:r>
            <a:r>
              <a:rPr dirty="0" sz="1050" spc="-5">
                <a:latin typeface="Corbel"/>
                <a:cs typeface="Corbel"/>
              </a:rPr>
              <a:t>possibilità </a:t>
            </a:r>
            <a:r>
              <a:rPr dirty="0" sz="1050">
                <a:latin typeface="Corbel"/>
                <a:cs typeface="Corbel"/>
              </a:rPr>
              <a:t>di un vivere </a:t>
            </a:r>
            <a:r>
              <a:rPr dirty="0" sz="1050" spc="-5">
                <a:latin typeface="Corbel"/>
                <a:cs typeface="Corbel"/>
              </a:rPr>
              <a:t>civile basato sullo sguardo delle giovani  generazioni, invitano </a:t>
            </a:r>
            <a:r>
              <a:rPr dirty="0" sz="1050">
                <a:latin typeface="Corbel"/>
                <a:cs typeface="Corbel"/>
              </a:rPr>
              <a:t>i </a:t>
            </a:r>
            <a:r>
              <a:rPr dirty="0" sz="1050" spc="-5">
                <a:latin typeface="Corbel"/>
                <a:cs typeface="Corbel"/>
              </a:rPr>
              <a:t>bambini </a:t>
            </a:r>
            <a:r>
              <a:rPr dirty="0" sz="1050">
                <a:latin typeface="Corbel"/>
                <a:cs typeface="Corbel"/>
              </a:rPr>
              <a:t>e i </a:t>
            </a:r>
            <a:r>
              <a:rPr dirty="0" sz="1050" spc="-5">
                <a:latin typeface="Corbel"/>
                <a:cs typeface="Corbel"/>
              </a:rPr>
              <a:t>ragazzi </a:t>
            </a:r>
            <a:r>
              <a:rPr dirty="0" sz="1050">
                <a:latin typeface="Corbel"/>
                <a:cs typeface="Corbel"/>
              </a:rPr>
              <a:t>ad </a:t>
            </a:r>
            <a:r>
              <a:rPr dirty="0" sz="1050" spc="-5">
                <a:latin typeface="Corbel"/>
                <a:cs typeface="Corbel"/>
              </a:rPr>
              <a:t>allargare il concetto </a:t>
            </a:r>
            <a:r>
              <a:rPr dirty="0" sz="1050">
                <a:latin typeface="Corbel"/>
                <a:cs typeface="Corbel"/>
              </a:rPr>
              <a:t>di </a:t>
            </a:r>
            <a:r>
              <a:rPr dirty="0" sz="1050" spc="-5">
                <a:latin typeface="Corbel"/>
                <a:cs typeface="Corbel"/>
              </a:rPr>
              <a:t>casa </a:t>
            </a:r>
            <a:r>
              <a:rPr dirty="0" sz="1050">
                <a:latin typeface="Corbel"/>
                <a:cs typeface="Corbel"/>
              </a:rPr>
              <a:t>e di </a:t>
            </a:r>
            <a:r>
              <a:rPr dirty="0" sz="1050" spc="-5">
                <a:latin typeface="Corbel"/>
                <a:cs typeface="Corbel"/>
              </a:rPr>
              <a:t>luogo abitato, per cercare con  l'aiuto </a:t>
            </a:r>
            <a:r>
              <a:rPr dirty="0" sz="1050">
                <a:latin typeface="Corbel"/>
                <a:cs typeface="Corbel"/>
              </a:rPr>
              <a:t>di </a:t>
            </a:r>
            <a:r>
              <a:rPr dirty="0" sz="1050" spc="-5">
                <a:latin typeface="Corbel"/>
                <a:cs typeface="Corbel"/>
              </a:rPr>
              <a:t>operatori culturali specializzati, </a:t>
            </a:r>
            <a:r>
              <a:rPr dirty="0" sz="1050">
                <a:latin typeface="Corbel"/>
                <a:cs typeface="Corbel"/>
              </a:rPr>
              <a:t>di </a:t>
            </a:r>
            <a:r>
              <a:rPr dirty="0" sz="1050" spc="-5">
                <a:latin typeface="Corbel"/>
                <a:cs typeface="Corbel"/>
              </a:rPr>
              <a:t>superare alcuni stereotipi, </a:t>
            </a:r>
            <a:r>
              <a:rPr dirty="0" sz="1050">
                <a:latin typeface="Corbel"/>
                <a:cs typeface="Corbel"/>
              </a:rPr>
              <a:t>per </a:t>
            </a:r>
            <a:r>
              <a:rPr dirty="0" sz="1050" spc="-5">
                <a:latin typeface="Corbel"/>
                <a:cs typeface="Corbel"/>
              </a:rPr>
              <a:t>scoprire sperimentando, come </a:t>
            </a:r>
            <a:r>
              <a:rPr dirty="0" sz="1050">
                <a:latin typeface="Corbel"/>
                <a:cs typeface="Corbel"/>
              </a:rPr>
              <a:t>ogni  </a:t>
            </a:r>
            <a:r>
              <a:rPr dirty="0" sz="1050" spc="-5">
                <a:latin typeface="Corbel"/>
                <a:cs typeface="Corbel"/>
              </a:rPr>
              <a:t>cosa vive, abita </a:t>
            </a:r>
            <a:r>
              <a:rPr dirty="0" sz="1050">
                <a:latin typeface="Corbel"/>
                <a:cs typeface="Corbel"/>
              </a:rPr>
              <a:t>e si </a:t>
            </a:r>
            <a:r>
              <a:rPr dirty="0" sz="1050" spc="-5">
                <a:latin typeface="Corbel"/>
                <a:cs typeface="Corbel"/>
              </a:rPr>
              <a:t>relaziona, utilizzando le modalità più consone alla propria natura, con tutto il resto che</a:t>
            </a:r>
            <a:r>
              <a:rPr dirty="0" sz="1050" spc="100">
                <a:latin typeface="Corbel"/>
                <a:cs typeface="Corbel"/>
              </a:rPr>
              <a:t> </a:t>
            </a:r>
            <a:r>
              <a:rPr dirty="0" sz="1050" spc="-5">
                <a:latin typeface="Corbel"/>
                <a:cs typeface="Corbel"/>
              </a:rPr>
              <a:t>li</a:t>
            </a:r>
            <a:endParaRPr sz="1050">
              <a:latin typeface="Corbel"/>
              <a:cs typeface="Corbel"/>
            </a:endParaRPr>
          </a:p>
          <a:p>
            <a:pPr marL="12700" marR="28575">
              <a:lnSpc>
                <a:spcPts val="1270"/>
              </a:lnSpc>
              <a:spcBef>
                <a:spcPts val="25"/>
              </a:spcBef>
            </a:pPr>
            <a:r>
              <a:rPr dirty="0" sz="1050" spc="-5">
                <a:latin typeface="Corbel"/>
                <a:cs typeface="Corbel"/>
              </a:rPr>
              <a:t>circonda. </a:t>
            </a:r>
            <a:r>
              <a:rPr dirty="0" sz="1050">
                <a:latin typeface="Corbel"/>
                <a:cs typeface="Corbel"/>
              </a:rPr>
              <a:t>In </a:t>
            </a:r>
            <a:r>
              <a:rPr dirty="0" sz="1050" spc="-5">
                <a:latin typeface="Corbel"/>
                <a:cs typeface="Corbel"/>
              </a:rPr>
              <a:t>estrema sintesi, </a:t>
            </a:r>
            <a:r>
              <a:rPr dirty="0" sz="1050">
                <a:latin typeface="Corbel"/>
                <a:cs typeface="Corbel"/>
              </a:rPr>
              <a:t>“</a:t>
            </a:r>
            <a:r>
              <a:rPr dirty="0" sz="1050" i="1">
                <a:latin typeface="Corbel"/>
                <a:cs typeface="Corbel"/>
              </a:rPr>
              <a:t>si </a:t>
            </a:r>
            <a:r>
              <a:rPr dirty="0" sz="1050" spc="-5" i="1">
                <a:latin typeface="Corbel"/>
                <a:cs typeface="Corbel"/>
              </a:rPr>
              <a:t>riconsidera </a:t>
            </a:r>
            <a:r>
              <a:rPr dirty="0" sz="1050" i="1">
                <a:latin typeface="Corbel"/>
                <a:cs typeface="Corbel"/>
              </a:rPr>
              <a:t>il </a:t>
            </a:r>
            <a:r>
              <a:rPr dirty="0" sz="1050" spc="-5" i="1">
                <a:latin typeface="Corbel"/>
                <a:cs typeface="Corbel"/>
              </a:rPr>
              <a:t>tema dell’abitare dalla parte dell’abitante, restituendo centralità alla  </a:t>
            </a:r>
            <a:r>
              <a:rPr dirty="0" sz="1050" i="1">
                <a:latin typeface="Corbel"/>
                <a:cs typeface="Corbel"/>
              </a:rPr>
              <a:t>persona e </a:t>
            </a:r>
            <a:r>
              <a:rPr dirty="0" sz="1050" spc="-5" i="1">
                <a:latin typeface="Corbel"/>
                <a:cs typeface="Corbel"/>
              </a:rPr>
              <a:t>all’esperienza</a:t>
            </a:r>
            <a:r>
              <a:rPr dirty="0" sz="1050" spc="-5">
                <a:latin typeface="Corbel"/>
                <a:cs typeface="Corbel"/>
              </a:rPr>
              <a:t>”, conclude</a:t>
            </a:r>
            <a:r>
              <a:rPr dirty="0" sz="1050" spc="-35">
                <a:latin typeface="Corbel"/>
                <a:cs typeface="Corbel"/>
              </a:rPr>
              <a:t> </a:t>
            </a:r>
            <a:r>
              <a:rPr dirty="0" sz="1050" spc="-5">
                <a:latin typeface="Corbel"/>
                <a:cs typeface="Corbel"/>
              </a:rPr>
              <a:t>Pironti.</a:t>
            </a:r>
            <a:endParaRPr sz="105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marR="24130">
              <a:lnSpc>
                <a:spcPct val="101899"/>
              </a:lnSpc>
            </a:pPr>
            <a:r>
              <a:rPr dirty="0" sz="1050" spc="-5">
                <a:latin typeface="Corbel"/>
                <a:cs typeface="Corbel"/>
              </a:rPr>
              <a:t>L’iniziativa </a:t>
            </a:r>
            <a:r>
              <a:rPr dirty="0" sz="1050">
                <a:latin typeface="Corbel"/>
                <a:cs typeface="Corbel"/>
              </a:rPr>
              <a:t>si </a:t>
            </a:r>
            <a:r>
              <a:rPr dirty="0" sz="1050" spc="-5">
                <a:latin typeface="Corbel"/>
                <a:cs typeface="Corbel"/>
              </a:rPr>
              <a:t>contestualizza in </a:t>
            </a:r>
            <a:r>
              <a:rPr dirty="0" sz="1050">
                <a:latin typeface="Corbel"/>
                <a:cs typeface="Corbel"/>
              </a:rPr>
              <a:t>un </a:t>
            </a:r>
            <a:r>
              <a:rPr dirty="0" sz="1050" spc="-5">
                <a:latin typeface="Corbel"/>
                <a:cs typeface="Corbel"/>
              </a:rPr>
              <a:t>percorso </a:t>
            </a:r>
            <a:r>
              <a:rPr dirty="0" sz="1050">
                <a:latin typeface="Corbel"/>
                <a:cs typeface="Corbel"/>
              </a:rPr>
              <a:t>che </a:t>
            </a:r>
            <a:r>
              <a:rPr dirty="0" sz="1050" spc="-5">
                <a:latin typeface="Corbel"/>
                <a:cs typeface="Corbel"/>
              </a:rPr>
              <a:t>le Banche negli ultimi anni stanno percorrendo </a:t>
            </a:r>
            <a:r>
              <a:rPr dirty="0" sz="1050">
                <a:latin typeface="Corbel"/>
                <a:cs typeface="Corbel"/>
              </a:rPr>
              <a:t>di </a:t>
            </a:r>
            <a:r>
              <a:rPr dirty="0" sz="1050" spc="-5">
                <a:latin typeface="Corbel"/>
                <a:cs typeface="Corbel"/>
              </a:rPr>
              <a:t>focalizzazione  </a:t>
            </a:r>
            <a:r>
              <a:rPr dirty="0" sz="1050">
                <a:latin typeface="Corbel"/>
                <a:cs typeface="Corbel"/>
              </a:rPr>
              <a:t>del </a:t>
            </a:r>
            <a:r>
              <a:rPr dirty="0" sz="1050" spc="-5">
                <a:latin typeface="Corbel"/>
                <a:cs typeface="Corbel"/>
              </a:rPr>
              <a:t>proprio impegno per la cultura che </a:t>
            </a:r>
            <a:r>
              <a:rPr dirty="0" sz="1050">
                <a:latin typeface="Corbel"/>
                <a:cs typeface="Corbel"/>
              </a:rPr>
              <a:t>va </a:t>
            </a:r>
            <a:r>
              <a:rPr dirty="0" sz="1050" spc="-5">
                <a:latin typeface="Corbel"/>
                <a:cs typeface="Corbel"/>
              </a:rPr>
              <a:t>oltre il valore economico bensì considera gli effetti sociali sui territori  in </a:t>
            </a:r>
            <a:r>
              <a:rPr dirty="0" sz="1050">
                <a:latin typeface="Corbel"/>
                <a:cs typeface="Corbel"/>
              </a:rPr>
              <a:t>cui</a:t>
            </a:r>
            <a:r>
              <a:rPr dirty="0" sz="1050" spc="-15">
                <a:latin typeface="Corbel"/>
                <a:cs typeface="Corbel"/>
              </a:rPr>
              <a:t> </a:t>
            </a:r>
            <a:r>
              <a:rPr dirty="0" sz="1050" spc="-5">
                <a:latin typeface="Corbel"/>
                <a:cs typeface="Corbel"/>
              </a:rPr>
              <a:t>operano.</a:t>
            </a:r>
            <a:endParaRPr sz="1050">
              <a:latin typeface="Corbel"/>
              <a:cs typeface="Corbel"/>
            </a:endParaRPr>
          </a:p>
          <a:p>
            <a:pPr marL="12700" marR="25400">
              <a:lnSpc>
                <a:spcPts val="1280"/>
              </a:lnSpc>
              <a:spcBef>
                <a:spcPts val="35"/>
              </a:spcBef>
            </a:pPr>
            <a:r>
              <a:rPr dirty="0" sz="1050">
                <a:latin typeface="Corbel"/>
                <a:cs typeface="Corbel"/>
              </a:rPr>
              <a:t>In </a:t>
            </a:r>
            <a:r>
              <a:rPr dirty="0" sz="1050" spc="-5">
                <a:latin typeface="Corbel"/>
                <a:cs typeface="Corbel"/>
              </a:rPr>
              <a:t>quest’ottica il Festival sin dalla prima edizione, </a:t>
            </a:r>
            <a:r>
              <a:rPr dirty="0" sz="1050">
                <a:latin typeface="Corbel"/>
                <a:cs typeface="Corbel"/>
              </a:rPr>
              <a:t>si </a:t>
            </a:r>
            <a:r>
              <a:rPr dirty="0" sz="1050" spc="-5">
                <a:latin typeface="Corbel"/>
                <a:cs typeface="Corbel"/>
              </a:rPr>
              <a:t>configura come strumento </a:t>
            </a:r>
            <a:r>
              <a:rPr dirty="0" sz="1050">
                <a:latin typeface="Corbel"/>
                <a:cs typeface="Corbel"/>
              </a:rPr>
              <a:t>di </a:t>
            </a:r>
            <a:r>
              <a:rPr dirty="0" sz="1050" spc="-5">
                <a:latin typeface="Corbel"/>
                <a:cs typeface="Corbel"/>
              </a:rPr>
              <a:t>produzione culturale in grado  </a:t>
            </a:r>
            <a:r>
              <a:rPr dirty="0" sz="1050">
                <a:latin typeface="Corbel"/>
                <a:cs typeface="Corbel"/>
              </a:rPr>
              <a:t>di creare </a:t>
            </a:r>
            <a:r>
              <a:rPr dirty="0" sz="1050" spc="-5">
                <a:latin typeface="Corbel"/>
                <a:cs typeface="Corbel"/>
              </a:rPr>
              <a:t>sinergie che lo hanno portato </a:t>
            </a:r>
            <a:r>
              <a:rPr dirty="0" sz="1050">
                <a:latin typeface="Corbel"/>
                <a:cs typeface="Corbel"/>
              </a:rPr>
              <a:t>ad </a:t>
            </a:r>
            <a:r>
              <a:rPr dirty="0" sz="1050" spc="-5">
                <a:latin typeface="Corbel"/>
                <a:cs typeface="Corbel"/>
              </a:rPr>
              <a:t>ottenere il 1° </a:t>
            </a:r>
            <a:r>
              <a:rPr dirty="0" sz="1050">
                <a:latin typeface="Corbel"/>
                <a:cs typeface="Corbel"/>
              </a:rPr>
              <a:t>premio </a:t>
            </a:r>
            <a:r>
              <a:rPr dirty="0" sz="1050" spc="-5">
                <a:latin typeface="Corbel"/>
                <a:cs typeface="Corbel"/>
              </a:rPr>
              <a:t>per la sezione Produzioni culturali d’impresa </a:t>
            </a:r>
            <a:r>
              <a:rPr dirty="0" sz="1050">
                <a:latin typeface="Corbel"/>
                <a:cs typeface="Corbel"/>
              </a:rPr>
              <a:t>del  Premio </a:t>
            </a:r>
            <a:r>
              <a:rPr dirty="0" sz="1050" spc="-5">
                <a:latin typeface="Corbel"/>
                <a:cs typeface="Corbel"/>
              </a:rPr>
              <a:t>Cultura+Impresa 2014 promosso </a:t>
            </a:r>
            <a:r>
              <a:rPr dirty="0" sz="1050">
                <a:latin typeface="Corbel"/>
                <a:cs typeface="Corbel"/>
              </a:rPr>
              <a:t>da </a:t>
            </a:r>
            <a:r>
              <a:rPr dirty="0" sz="1050" spc="-5">
                <a:latin typeface="Corbel"/>
                <a:cs typeface="Corbel"/>
              </a:rPr>
              <a:t>The Round Table </a:t>
            </a:r>
            <a:r>
              <a:rPr dirty="0" sz="1050">
                <a:latin typeface="Corbel"/>
                <a:cs typeface="Corbel"/>
              </a:rPr>
              <a:t>e </a:t>
            </a:r>
            <a:r>
              <a:rPr dirty="0" sz="1050" spc="-5">
                <a:latin typeface="Corbel"/>
                <a:cs typeface="Corbel"/>
              </a:rPr>
              <a:t>Federculture </a:t>
            </a:r>
            <a:r>
              <a:rPr dirty="0" sz="1050">
                <a:latin typeface="Corbel"/>
                <a:cs typeface="Corbel"/>
              </a:rPr>
              <a:t>e </a:t>
            </a:r>
            <a:r>
              <a:rPr dirty="0" sz="1050" spc="-5">
                <a:latin typeface="Corbel"/>
                <a:cs typeface="Corbel"/>
              </a:rPr>
              <a:t>nella </a:t>
            </a:r>
            <a:r>
              <a:rPr dirty="0" sz="1050">
                <a:latin typeface="Corbel"/>
                <a:cs typeface="Corbel"/>
              </a:rPr>
              <a:t>seconda </a:t>
            </a:r>
            <a:r>
              <a:rPr dirty="0" sz="1050" spc="-5">
                <a:latin typeface="Corbel"/>
                <a:cs typeface="Corbel"/>
              </a:rPr>
              <a:t>edizione </a:t>
            </a:r>
            <a:r>
              <a:rPr dirty="0" sz="1050">
                <a:latin typeface="Corbel"/>
                <a:cs typeface="Corbel"/>
              </a:rPr>
              <a:t>di  </a:t>
            </a:r>
            <a:r>
              <a:rPr dirty="0" sz="1050" spc="-5">
                <a:latin typeface="Corbel"/>
                <a:cs typeface="Corbel"/>
              </a:rPr>
              <a:t>ottenere anche la medaglia </a:t>
            </a:r>
            <a:r>
              <a:rPr dirty="0" sz="1050">
                <a:latin typeface="Corbel"/>
                <a:cs typeface="Corbel"/>
              </a:rPr>
              <a:t>del </a:t>
            </a:r>
            <a:r>
              <a:rPr dirty="0" sz="1050" spc="-5">
                <a:latin typeface="Corbel"/>
                <a:cs typeface="Corbel"/>
              </a:rPr>
              <a:t>Presidente della Repubblica quale premio </a:t>
            </a:r>
            <a:r>
              <a:rPr dirty="0" sz="1050">
                <a:latin typeface="Corbel"/>
                <a:cs typeface="Corbel"/>
              </a:rPr>
              <a:t>di</a:t>
            </a:r>
            <a:r>
              <a:rPr dirty="0" sz="1050" spc="60">
                <a:latin typeface="Corbel"/>
                <a:cs typeface="Corbel"/>
              </a:rPr>
              <a:t> </a:t>
            </a:r>
            <a:r>
              <a:rPr dirty="0" sz="1050" spc="-5">
                <a:latin typeface="Corbel"/>
                <a:cs typeface="Corbel"/>
              </a:rPr>
              <a:t>rappresentanza.</a:t>
            </a:r>
            <a:endParaRPr sz="1050">
              <a:latin typeface="Corbel"/>
              <a:cs typeface="Corbel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050" spc="-5">
                <a:solidFill>
                  <a:srgbClr val="B01116"/>
                </a:solidFill>
                <a:latin typeface="Corbel"/>
                <a:cs typeface="Corbel"/>
                <a:hlinkClick r:id="rId3"/>
              </a:rPr>
              <a:t>http://www.festivalculturacreativa.it/</a:t>
            </a:r>
            <a:endParaRPr sz="1050">
              <a:latin typeface="Corbel"/>
              <a:cs typeface="Corbe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1100" i="1">
                <a:latin typeface="Corbel"/>
                <a:cs typeface="Corbel"/>
              </a:rPr>
              <a:t>di </a:t>
            </a:r>
            <a:r>
              <a:rPr dirty="0" sz="1100" spc="-5" i="1">
                <a:latin typeface="Corbel"/>
                <a:cs typeface="Corbel"/>
              </a:rPr>
              <a:t>Maria Paola</a:t>
            </a:r>
            <a:r>
              <a:rPr dirty="0" sz="1100" i="1">
                <a:latin typeface="Corbel"/>
                <a:cs typeface="Corbel"/>
              </a:rPr>
              <a:t> </a:t>
            </a:r>
            <a:r>
              <a:rPr dirty="0" sz="1100" spc="-5" i="1">
                <a:latin typeface="Corbel"/>
                <a:cs typeface="Corbel"/>
              </a:rPr>
              <a:t>Clara</a:t>
            </a:r>
            <a:endParaRPr sz="11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720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Milanofi</a:t>
            </a:r>
            <a:r>
              <a:rPr dirty="0" sz="1600" spc="-15" b="1">
                <a:latin typeface="Arial"/>
                <a:cs typeface="Arial"/>
              </a:rPr>
              <a:t>n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nza.it  </a:t>
            </a:r>
            <a:r>
              <a:rPr dirty="0" sz="1600" spc="-5" b="1">
                <a:latin typeface="Arial"/>
                <a:cs typeface="Arial"/>
              </a:rPr>
              <a:t>1 aprile</a:t>
            </a:r>
            <a:r>
              <a:rPr dirty="0" sz="1600" spc="-2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163569"/>
            <a:ext cx="5723255" cy="81280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 marR="5080">
              <a:lnSpc>
                <a:spcPts val="3010"/>
              </a:lnSpc>
              <a:spcBef>
                <a:spcPts val="340"/>
              </a:spcBef>
            </a:pPr>
            <a:r>
              <a:rPr dirty="0" sz="2650">
                <a:latin typeface="Georgia"/>
                <a:cs typeface="Georgia"/>
              </a:rPr>
              <a:t>Bnl: </a:t>
            </a:r>
            <a:r>
              <a:rPr dirty="0" sz="2650" spc="-5">
                <a:latin typeface="Georgia"/>
                <a:cs typeface="Georgia"/>
              </a:rPr>
              <a:t>con </a:t>
            </a:r>
            <a:r>
              <a:rPr dirty="0" sz="2650">
                <a:latin typeface="Georgia"/>
                <a:cs typeface="Georgia"/>
              </a:rPr>
              <a:t>Bnp </a:t>
            </a:r>
            <a:r>
              <a:rPr dirty="0" sz="2650" spc="-5">
                <a:latin typeface="Georgia"/>
                <a:cs typeface="Georgia"/>
              </a:rPr>
              <a:t>Paribas </a:t>
            </a:r>
            <a:r>
              <a:rPr dirty="0" sz="2650">
                <a:latin typeface="Georgia"/>
                <a:cs typeface="Georgia"/>
              </a:rPr>
              <a:t>Real </a:t>
            </a:r>
            <a:r>
              <a:rPr dirty="0" sz="2650" spc="-10">
                <a:latin typeface="Georgia"/>
                <a:cs typeface="Georgia"/>
              </a:rPr>
              <a:t>Estate  </a:t>
            </a:r>
            <a:r>
              <a:rPr dirty="0" sz="2650" spc="-5">
                <a:latin typeface="Georgia"/>
                <a:cs typeface="Georgia"/>
              </a:rPr>
              <a:t>sponsor della XXI </a:t>
            </a:r>
            <a:r>
              <a:rPr dirty="0" sz="2650">
                <a:latin typeface="Georgia"/>
                <a:cs typeface="Georgia"/>
              </a:rPr>
              <a:t>Triennale </a:t>
            </a:r>
            <a:r>
              <a:rPr dirty="0" sz="2650" spc="-10">
                <a:latin typeface="Georgia"/>
                <a:cs typeface="Georgia"/>
              </a:rPr>
              <a:t>di</a:t>
            </a:r>
            <a:r>
              <a:rPr dirty="0" sz="2650" spc="-55">
                <a:latin typeface="Georgia"/>
                <a:cs typeface="Georgia"/>
              </a:rPr>
              <a:t> </a:t>
            </a:r>
            <a:r>
              <a:rPr dirty="0" sz="2650" spc="-5">
                <a:latin typeface="Georgia"/>
                <a:cs typeface="Georgia"/>
              </a:rPr>
              <a:t>Milano</a:t>
            </a:r>
            <a:endParaRPr sz="265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4255134"/>
            <a:ext cx="5386070" cy="5556250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1610"/>
              </a:lnSpc>
              <a:spcBef>
                <a:spcPts val="215"/>
              </a:spcBef>
            </a:pPr>
            <a:r>
              <a:rPr dirty="0" sz="1400" spc="-5">
                <a:latin typeface="Times New Roman"/>
                <a:cs typeface="Times New Roman"/>
              </a:rPr>
              <a:t>MILANO (MF-DJ)--Bnl </a:t>
            </a:r>
            <a:r>
              <a:rPr dirty="0" sz="1400" spc="-10">
                <a:latin typeface="Times New Roman"/>
                <a:cs typeface="Times New Roman"/>
              </a:rPr>
              <a:t>Gruppo </a:t>
            </a:r>
            <a:r>
              <a:rPr dirty="0" sz="1400" spc="-5">
                <a:solidFill>
                  <a:srgbClr val="1771B1"/>
                </a:solidFill>
                <a:latin typeface="Times New Roman"/>
                <a:cs typeface="Times New Roman"/>
                <a:hlinkClick r:id="rId3"/>
              </a:rPr>
              <a:t>Bnp Paribas </a:t>
            </a:r>
            <a:r>
              <a:rPr dirty="0" sz="1400">
                <a:latin typeface="Times New Roman"/>
                <a:cs typeface="Times New Roman"/>
              </a:rPr>
              <a:t>e </a:t>
            </a:r>
            <a:r>
              <a:rPr dirty="0" sz="1400" spc="-5">
                <a:solidFill>
                  <a:srgbClr val="1771B1"/>
                </a:solidFill>
                <a:latin typeface="Times New Roman"/>
                <a:cs typeface="Times New Roman"/>
                <a:hlinkClick r:id="rId3"/>
              </a:rPr>
              <a:t>Bnp Paribas </a:t>
            </a:r>
            <a:r>
              <a:rPr dirty="0" sz="1400" spc="-5">
                <a:latin typeface="Times New Roman"/>
                <a:cs typeface="Times New Roman"/>
              </a:rPr>
              <a:t>Real Estate, </a:t>
            </a:r>
            <a:r>
              <a:rPr dirty="0" sz="1400">
                <a:latin typeface="Times New Roman"/>
                <a:cs typeface="Times New Roman"/>
              </a:rPr>
              <a:t>la  </a:t>
            </a:r>
            <a:r>
              <a:rPr dirty="0" sz="1400" spc="-5">
                <a:latin typeface="Times New Roman"/>
                <a:cs typeface="Times New Roman"/>
              </a:rPr>
              <a:t>societa' </a:t>
            </a:r>
            <a:r>
              <a:rPr dirty="0" sz="1400">
                <a:latin typeface="Times New Roman"/>
                <a:cs typeface="Times New Roman"/>
              </a:rPr>
              <a:t>del </a:t>
            </a:r>
            <a:r>
              <a:rPr dirty="0" sz="1400" spc="-10">
                <a:latin typeface="Times New Roman"/>
                <a:cs typeface="Times New Roman"/>
              </a:rPr>
              <a:t>Gruppo </a:t>
            </a:r>
            <a:r>
              <a:rPr dirty="0" sz="1400" spc="-5">
                <a:latin typeface="Times New Roman"/>
                <a:cs typeface="Times New Roman"/>
              </a:rPr>
              <a:t>specializzata nel settore immobiliare, sono gli  "Education Partner" della prestigiosa istituzione culturale milanese</a:t>
            </a:r>
            <a:r>
              <a:rPr dirty="0" sz="1400" spc="4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per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525"/>
              </a:lnSpc>
            </a:pPr>
            <a:r>
              <a:rPr dirty="0" sz="1400">
                <a:latin typeface="Times New Roman"/>
                <a:cs typeface="Times New Roman"/>
              </a:rPr>
              <a:t>le </a:t>
            </a:r>
            <a:r>
              <a:rPr dirty="0" sz="1400" spc="-5">
                <a:latin typeface="Times New Roman"/>
                <a:cs typeface="Times New Roman"/>
              </a:rPr>
              <a:t>attivita' formative rivolte </a:t>
            </a:r>
            <a:r>
              <a:rPr dirty="0" sz="1400" spc="-10">
                <a:latin typeface="Times New Roman"/>
                <a:cs typeface="Times New Roman"/>
              </a:rPr>
              <a:t>ai </a:t>
            </a:r>
            <a:r>
              <a:rPr dirty="0" sz="1400" spc="-5">
                <a:latin typeface="Times New Roman"/>
                <a:cs typeface="Times New Roman"/>
              </a:rPr>
              <a:t>piu' giovani, </a:t>
            </a:r>
            <a:r>
              <a:rPr dirty="0" sz="1400">
                <a:latin typeface="Times New Roman"/>
                <a:cs typeface="Times New Roman"/>
              </a:rPr>
              <a:t>che si </a:t>
            </a:r>
            <a:r>
              <a:rPr dirty="0" sz="1400" spc="-5">
                <a:latin typeface="Times New Roman"/>
                <a:cs typeface="Times New Roman"/>
              </a:rPr>
              <a:t>svolgeranno nel</a:t>
            </a:r>
            <a:r>
              <a:rPr dirty="0" sz="1400" spc="4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2016</a:t>
            </a:r>
            <a:endParaRPr sz="1400">
              <a:latin typeface="Times New Roman"/>
              <a:cs typeface="Times New Roman"/>
            </a:endParaRPr>
          </a:p>
          <a:p>
            <a:pPr marL="12700" marR="145415">
              <a:lnSpc>
                <a:spcPct val="96100"/>
              </a:lnSpc>
              <a:spcBef>
                <a:spcPts val="30"/>
              </a:spcBef>
            </a:pPr>
            <a:r>
              <a:rPr dirty="0" sz="1400">
                <a:latin typeface="Times New Roman"/>
                <a:cs typeface="Times New Roman"/>
              </a:rPr>
              <a:t>e, in </a:t>
            </a:r>
            <a:r>
              <a:rPr dirty="0" sz="1400" spc="-5">
                <a:latin typeface="Times New Roman"/>
                <a:cs typeface="Times New Roman"/>
              </a:rPr>
              <a:t>particolare, nell'ambito della XXI Esposizione Internazionale  Triennale </a:t>
            </a:r>
            <a:r>
              <a:rPr dirty="0" sz="1400">
                <a:latin typeface="Times New Roman"/>
                <a:cs typeface="Times New Roman"/>
              </a:rPr>
              <a:t>di </a:t>
            </a:r>
            <a:r>
              <a:rPr dirty="0" sz="1400" spc="-5">
                <a:latin typeface="Times New Roman"/>
                <a:cs typeface="Times New Roman"/>
              </a:rPr>
              <a:t>Milano dal titolo </a:t>
            </a:r>
            <a:r>
              <a:rPr dirty="0" sz="1400" spc="-10">
                <a:latin typeface="Times New Roman"/>
                <a:cs typeface="Times New Roman"/>
              </a:rPr>
              <a:t>"21st Century. </a:t>
            </a:r>
            <a:r>
              <a:rPr dirty="0" sz="1400" spc="-5">
                <a:latin typeface="Times New Roman"/>
                <a:cs typeface="Times New Roman"/>
              </a:rPr>
              <a:t>Design After Design" (dal </a:t>
            </a:r>
            <a:r>
              <a:rPr dirty="0" sz="1400">
                <a:latin typeface="Times New Roman"/>
                <a:cs typeface="Times New Roman"/>
              </a:rPr>
              <a:t>2  </a:t>
            </a:r>
            <a:r>
              <a:rPr dirty="0" sz="1400" spc="-5">
                <a:latin typeface="Times New Roman"/>
                <a:cs typeface="Times New Roman"/>
              </a:rPr>
              <a:t>aprile </a:t>
            </a:r>
            <a:r>
              <a:rPr dirty="0" sz="1400" spc="-10">
                <a:latin typeface="Times New Roman"/>
                <a:cs typeface="Times New Roman"/>
              </a:rPr>
              <a:t>al </a:t>
            </a:r>
            <a:r>
              <a:rPr dirty="0" sz="1400">
                <a:latin typeface="Times New Roman"/>
                <a:cs typeface="Times New Roman"/>
              </a:rPr>
              <a:t>19 </a:t>
            </a:r>
            <a:r>
              <a:rPr dirty="0" sz="1400" spc="-5">
                <a:latin typeface="Times New Roman"/>
                <a:cs typeface="Times New Roman"/>
              </a:rPr>
              <a:t>settembre</a:t>
            </a:r>
            <a:r>
              <a:rPr dirty="0" sz="1400" spc="-2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prossimi).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 marR="302260">
              <a:lnSpc>
                <a:spcPct val="95900"/>
              </a:lnSpc>
            </a:pPr>
            <a:r>
              <a:rPr dirty="0" sz="1400" spc="-5">
                <a:latin typeface="Times New Roman"/>
                <a:cs typeface="Times New Roman"/>
              </a:rPr>
              <a:t>Nel dettaglio, spiega una nota, </a:t>
            </a:r>
            <a:r>
              <a:rPr dirty="0" sz="1400">
                <a:latin typeface="Times New Roman"/>
                <a:cs typeface="Times New Roman"/>
              </a:rPr>
              <a:t>la Banca e </a:t>
            </a:r>
            <a:r>
              <a:rPr dirty="0" sz="1400" spc="-5">
                <a:solidFill>
                  <a:srgbClr val="1771B1"/>
                </a:solidFill>
                <a:latin typeface="Times New Roman"/>
                <a:cs typeface="Times New Roman"/>
                <a:hlinkClick r:id="rId3"/>
              </a:rPr>
              <a:t>Bnp Paribas </a:t>
            </a:r>
            <a:r>
              <a:rPr dirty="0" sz="1400" spc="-5">
                <a:latin typeface="Times New Roman"/>
                <a:cs typeface="Times New Roman"/>
              </a:rPr>
              <a:t>Real Estate  sostengono lo spazio </a:t>
            </a:r>
            <a:r>
              <a:rPr dirty="0" sz="1400">
                <a:latin typeface="Times New Roman"/>
                <a:cs typeface="Times New Roman"/>
              </a:rPr>
              <a:t>"La </a:t>
            </a:r>
            <a:r>
              <a:rPr dirty="0" sz="1400" spc="-5">
                <a:latin typeface="Times New Roman"/>
                <a:cs typeface="Times New Roman"/>
              </a:rPr>
              <a:t>Balena", dedicato in maniera permanente alle  attivita' di bambini dai </a:t>
            </a:r>
            <a:r>
              <a:rPr dirty="0" sz="1400">
                <a:latin typeface="Times New Roman"/>
                <a:cs typeface="Times New Roman"/>
              </a:rPr>
              <a:t>3 </a:t>
            </a:r>
            <a:r>
              <a:rPr dirty="0" sz="1400" spc="-10">
                <a:latin typeface="Times New Roman"/>
                <a:cs typeface="Times New Roman"/>
              </a:rPr>
              <a:t>ai </a:t>
            </a:r>
            <a:r>
              <a:rPr dirty="0" sz="1400" spc="-5">
                <a:latin typeface="Times New Roman"/>
                <a:cs typeface="Times New Roman"/>
              </a:rPr>
              <a:t>10 anni: laboratori, mostre, rassegne, </a:t>
            </a:r>
            <a:r>
              <a:rPr dirty="0" sz="1400">
                <a:latin typeface="Times New Roman"/>
                <a:cs typeface="Times New Roman"/>
              </a:rPr>
              <a:t>video,  </a:t>
            </a:r>
            <a:r>
              <a:rPr dirty="0" sz="1400" spc="-5">
                <a:latin typeface="Times New Roman"/>
                <a:cs typeface="Times New Roman"/>
              </a:rPr>
              <a:t>incontri, </a:t>
            </a:r>
            <a:r>
              <a:rPr dirty="0" sz="1400">
                <a:latin typeface="Times New Roman"/>
                <a:cs typeface="Times New Roman"/>
              </a:rPr>
              <a:t>e </a:t>
            </a:r>
            <a:r>
              <a:rPr dirty="0" sz="1400" spc="-5">
                <a:latin typeface="Times New Roman"/>
                <a:cs typeface="Times New Roman"/>
              </a:rPr>
              <a:t>intrattenimento </a:t>
            </a:r>
            <a:r>
              <a:rPr dirty="0" sz="1400">
                <a:latin typeface="Times New Roman"/>
                <a:cs typeface="Times New Roman"/>
              </a:rPr>
              <a:t>per i </a:t>
            </a:r>
            <a:r>
              <a:rPr dirty="0" sz="1400" spc="-5">
                <a:latin typeface="Times New Roman"/>
                <a:cs typeface="Times New Roman"/>
              </a:rPr>
              <a:t>bambini </a:t>
            </a:r>
            <a:r>
              <a:rPr dirty="0" sz="1400" spc="-10">
                <a:latin typeface="Times New Roman"/>
                <a:cs typeface="Times New Roman"/>
              </a:rPr>
              <a:t>che </a:t>
            </a:r>
            <a:r>
              <a:rPr dirty="0" sz="1400" spc="-5">
                <a:latin typeface="Times New Roman"/>
                <a:cs typeface="Times New Roman"/>
              </a:rPr>
              <a:t>accompagnano </a:t>
            </a:r>
            <a:r>
              <a:rPr dirty="0" sz="1400">
                <a:latin typeface="Times New Roman"/>
                <a:cs typeface="Times New Roman"/>
              </a:rPr>
              <a:t>i </a:t>
            </a:r>
            <a:r>
              <a:rPr dirty="0" sz="1400" spc="-5">
                <a:latin typeface="Times New Roman"/>
                <a:cs typeface="Times New Roman"/>
              </a:rPr>
              <a:t>genitori  durante </a:t>
            </a:r>
            <a:r>
              <a:rPr dirty="0" sz="1400">
                <a:latin typeface="Times New Roman"/>
                <a:cs typeface="Times New Roman"/>
              </a:rPr>
              <a:t>le </a:t>
            </a:r>
            <a:r>
              <a:rPr dirty="0" sz="1400" spc="-5">
                <a:latin typeface="Times New Roman"/>
                <a:cs typeface="Times New Roman"/>
              </a:rPr>
              <a:t>visite alla</a:t>
            </a:r>
            <a:r>
              <a:rPr dirty="0" sz="1400" spc="-2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Triennale.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 marR="194945">
              <a:lnSpc>
                <a:spcPct val="95900"/>
              </a:lnSpc>
            </a:pPr>
            <a:r>
              <a:rPr dirty="0" sz="1400">
                <a:latin typeface="Times New Roman"/>
                <a:cs typeface="Times New Roman"/>
              </a:rPr>
              <a:t>Bnl e </a:t>
            </a:r>
            <a:r>
              <a:rPr dirty="0" sz="1400" spc="-10">
                <a:solidFill>
                  <a:srgbClr val="1771B1"/>
                </a:solidFill>
                <a:latin typeface="Times New Roman"/>
                <a:cs typeface="Times New Roman"/>
                <a:hlinkClick r:id="rId3"/>
              </a:rPr>
              <a:t>Bnp </a:t>
            </a:r>
            <a:r>
              <a:rPr dirty="0" sz="1400" spc="-5">
                <a:solidFill>
                  <a:srgbClr val="1771B1"/>
                </a:solidFill>
                <a:latin typeface="Times New Roman"/>
                <a:cs typeface="Times New Roman"/>
                <a:hlinkClick r:id="rId3"/>
              </a:rPr>
              <a:t>Paribas</a:t>
            </a:r>
            <a:r>
              <a:rPr dirty="0" sz="1400" spc="-5">
                <a:solidFill>
                  <a:srgbClr val="1771B1"/>
                </a:solidFill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Real Estate sono </a:t>
            </a:r>
            <a:r>
              <a:rPr dirty="0" sz="1400" spc="-10">
                <a:latin typeface="Times New Roman"/>
                <a:cs typeface="Times New Roman"/>
              </a:rPr>
              <a:t>al </a:t>
            </a:r>
            <a:r>
              <a:rPr dirty="0" sz="1400" spc="-5">
                <a:latin typeface="Times New Roman"/>
                <a:cs typeface="Times New Roman"/>
              </a:rPr>
              <a:t>fianco della XXI Esposizione  Internazionale della Triennale </a:t>
            </a:r>
            <a:r>
              <a:rPr dirty="0" sz="1400">
                <a:latin typeface="Times New Roman"/>
                <a:cs typeface="Times New Roman"/>
              </a:rPr>
              <a:t>di </a:t>
            </a:r>
            <a:r>
              <a:rPr dirty="0" sz="1400" spc="-5">
                <a:latin typeface="Times New Roman"/>
                <a:cs typeface="Times New Roman"/>
              </a:rPr>
              <a:t>Milano anche per </a:t>
            </a:r>
            <a:r>
              <a:rPr dirty="0" sz="1400">
                <a:latin typeface="Times New Roman"/>
                <a:cs typeface="Times New Roman"/>
              </a:rPr>
              <a:t>le </a:t>
            </a:r>
            <a:r>
              <a:rPr dirty="0" sz="1400" spc="-5">
                <a:latin typeface="Times New Roman"/>
                <a:cs typeface="Times New Roman"/>
              </a:rPr>
              <a:t>visite guidate alle  mostre riservate </a:t>
            </a:r>
            <a:r>
              <a:rPr dirty="0" sz="1400">
                <a:latin typeface="Times New Roman"/>
                <a:cs typeface="Times New Roman"/>
              </a:rPr>
              <a:t>ai </a:t>
            </a:r>
            <a:r>
              <a:rPr dirty="0" sz="1400" spc="-5">
                <a:latin typeface="Times New Roman"/>
                <a:cs typeface="Times New Roman"/>
              </a:rPr>
              <a:t>visitatori piu' giovani </a:t>
            </a:r>
            <a:r>
              <a:rPr dirty="0" sz="1400">
                <a:latin typeface="Times New Roman"/>
                <a:cs typeface="Times New Roman"/>
              </a:rPr>
              <a:t>e </a:t>
            </a:r>
            <a:r>
              <a:rPr dirty="0" sz="1400" spc="-5">
                <a:latin typeface="Times New Roman"/>
                <a:cs typeface="Times New Roman"/>
              </a:rPr>
              <a:t>alle scuole, che </a:t>
            </a:r>
            <a:r>
              <a:rPr dirty="0" sz="1400">
                <a:latin typeface="Times New Roman"/>
                <a:cs typeface="Times New Roman"/>
              </a:rPr>
              <a:t>si  </a:t>
            </a:r>
            <a:r>
              <a:rPr dirty="0" sz="1400" spc="-5">
                <a:latin typeface="Times New Roman"/>
                <a:cs typeface="Times New Roman"/>
              </a:rPr>
              <a:t>svolgeranno non solo </a:t>
            </a:r>
            <a:r>
              <a:rPr dirty="0" sz="1400">
                <a:latin typeface="Times New Roman"/>
                <a:cs typeface="Times New Roman"/>
              </a:rPr>
              <a:t>in </a:t>
            </a:r>
            <a:r>
              <a:rPr dirty="0" sz="1400" spc="-5">
                <a:latin typeface="Times New Roman"/>
                <a:cs typeface="Times New Roman"/>
              </a:rPr>
              <a:t>Triennale </a:t>
            </a:r>
            <a:r>
              <a:rPr dirty="0" sz="1400" spc="-15">
                <a:latin typeface="Times New Roman"/>
                <a:cs typeface="Times New Roman"/>
              </a:rPr>
              <a:t>ma </a:t>
            </a:r>
            <a:r>
              <a:rPr dirty="0" sz="1400" spc="-5">
                <a:latin typeface="Times New Roman"/>
                <a:cs typeface="Times New Roman"/>
              </a:rPr>
              <a:t>anche </a:t>
            </a:r>
            <a:r>
              <a:rPr dirty="0" sz="1400">
                <a:latin typeface="Times New Roman"/>
                <a:cs typeface="Times New Roman"/>
              </a:rPr>
              <a:t>in </a:t>
            </a:r>
            <a:r>
              <a:rPr dirty="0" sz="1400" spc="-5">
                <a:latin typeface="Times New Roman"/>
                <a:cs typeface="Times New Roman"/>
              </a:rPr>
              <a:t>altre sedi all'interno della  citta' </a:t>
            </a:r>
            <a:r>
              <a:rPr dirty="0" sz="1400">
                <a:latin typeface="Times New Roman"/>
                <a:cs typeface="Times New Roman"/>
              </a:rPr>
              <a:t>di </a:t>
            </a:r>
            <a:r>
              <a:rPr dirty="0" sz="1400" spc="-5">
                <a:latin typeface="Times New Roman"/>
                <a:cs typeface="Times New Roman"/>
              </a:rPr>
              <a:t>Milano. Con il sostegno </a:t>
            </a:r>
            <a:r>
              <a:rPr dirty="0" sz="1400">
                <a:latin typeface="Times New Roman"/>
                <a:cs typeface="Times New Roman"/>
              </a:rPr>
              <a:t>a </a:t>
            </a:r>
            <a:r>
              <a:rPr dirty="0" sz="1400" spc="-5">
                <a:latin typeface="Times New Roman"/>
                <a:cs typeface="Times New Roman"/>
              </a:rPr>
              <a:t>questa iniziativa, Bnl </a:t>
            </a:r>
            <a:r>
              <a:rPr dirty="0" sz="1400">
                <a:latin typeface="Times New Roman"/>
                <a:cs typeface="Times New Roman"/>
              </a:rPr>
              <a:t>e </a:t>
            </a:r>
            <a:r>
              <a:rPr dirty="0" sz="1400" spc="-5">
                <a:solidFill>
                  <a:srgbClr val="1771B1"/>
                </a:solidFill>
                <a:latin typeface="Times New Roman"/>
                <a:cs typeface="Times New Roman"/>
                <a:hlinkClick r:id="rId3"/>
              </a:rPr>
              <a:t>Bnp Paribas </a:t>
            </a:r>
            <a:r>
              <a:rPr dirty="0" sz="1400" spc="-5">
                <a:solidFill>
                  <a:srgbClr val="1771B1"/>
                </a:solidFill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Real </a:t>
            </a:r>
            <a:r>
              <a:rPr dirty="0" sz="1400" spc="-5">
                <a:latin typeface="Times New Roman"/>
                <a:cs typeface="Times New Roman"/>
              </a:rPr>
              <a:t>Estate vogliono investire sul futuro, sulla creativita' </a:t>
            </a:r>
            <a:r>
              <a:rPr dirty="0" sz="1400">
                <a:latin typeface="Times New Roman"/>
                <a:cs typeface="Times New Roman"/>
              </a:rPr>
              <a:t>e</a:t>
            </a:r>
            <a:r>
              <a:rPr dirty="0" sz="1400" spc="1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sulla</a:t>
            </a:r>
            <a:endParaRPr sz="1400">
              <a:latin typeface="Times New Roman"/>
              <a:cs typeface="Times New Roman"/>
            </a:endParaRPr>
          </a:p>
          <a:p>
            <a:pPr marL="12700" marR="38735">
              <a:lnSpc>
                <a:spcPts val="1610"/>
              </a:lnSpc>
              <a:spcBef>
                <a:spcPts val="45"/>
              </a:spcBef>
            </a:pPr>
            <a:r>
              <a:rPr dirty="0" sz="1400" spc="-5">
                <a:latin typeface="Times New Roman"/>
                <a:cs typeface="Times New Roman"/>
              </a:rPr>
              <a:t>conoscenza delle nuove generazioni, nella convinzione che cio' rappresenti  </a:t>
            </a:r>
            <a:r>
              <a:rPr dirty="0" sz="1400">
                <a:latin typeface="Times New Roman"/>
                <a:cs typeface="Times New Roman"/>
              </a:rPr>
              <a:t>un </a:t>
            </a:r>
            <a:r>
              <a:rPr dirty="0" sz="1400" spc="-5">
                <a:latin typeface="Times New Roman"/>
                <a:cs typeface="Times New Roman"/>
              </a:rPr>
              <a:t>fattore fondamentale </a:t>
            </a:r>
            <a:r>
              <a:rPr dirty="0" sz="1400">
                <a:latin typeface="Times New Roman"/>
                <a:cs typeface="Times New Roman"/>
              </a:rPr>
              <a:t>per </a:t>
            </a:r>
            <a:r>
              <a:rPr dirty="0" sz="1400" spc="-5">
                <a:latin typeface="Times New Roman"/>
                <a:cs typeface="Times New Roman"/>
              </a:rPr>
              <a:t>accrescere non solo il benessere individuale  </a:t>
            </a:r>
            <a:r>
              <a:rPr dirty="0" sz="1400" spc="-10">
                <a:latin typeface="Times New Roman"/>
                <a:cs typeface="Times New Roman"/>
              </a:rPr>
              <a:t>ma </a:t>
            </a:r>
            <a:r>
              <a:rPr dirty="0" sz="1400">
                <a:latin typeface="Times New Roman"/>
                <a:cs typeface="Times New Roman"/>
              </a:rPr>
              <a:t>anche </a:t>
            </a:r>
            <a:r>
              <a:rPr dirty="0" sz="1400" spc="-5">
                <a:latin typeface="Times New Roman"/>
                <a:cs typeface="Times New Roman"/>
              </a:rPr>
              <a:t>quello della societa' nella quale </a:t>
            </a:r>
            <a:r>
              <a:rPr dirty="0" sz="1400">
                <a:latin typeface="Times New Roman"/>
                <a:cs typeface="Times New Roman"/>
              </a:rPr>
              <a:t>i piu' </a:t>
            </a:r>
            <a:r>
              <a:rPr dirty="0" sz="1400" spc="-5">
                <a:latin typeface="Times New Roman"/>
                <a:cs typeface="Times New Roman"/>
              </a:rPr>
              <a:t>piccoli saranno</a:t>
            </a:r>
            <a:r>
              <a:rPr dirty="0" sz="1400" spc="-3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i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560"/>
              </a:lnSpc>
            </a:pPr>
            <a:r>
              <a:rPr dirty="0" sz="1400" spc="-5">
                <a:latin typeface="Times New Roman"/>
                <a:cs typeface="Times New Roman"/>
              </a:rPr>
              <a:t>cittadini di</a:t>
            </a:r>
            <a:r>
              <a:rPr dirty="0" sz="1400" spc="1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domani.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ts val="1645"/>
              </a:lnSpc>
            </a:pPr>
            <a:r>
              <a:rPr dirty="0" sz="1400">
                <a:latin typeface="Times New Roman"/>
                <a:cs typeface="Times New Roman"/>
              </a:rPr>
              <a:t>A </a:t>
            </a:r>
            <a:r>
              <a:rPr dirty="0" sz="1400" spc="-5">
                <a:latin typeface="Times New Roman"/>
                <a:cs typeface="Times New Roman"/>
              </a:rPr>
              <a:t>testimonianza del proprio impegno, inoltre, </a:t>
            </a:r>
            <a:r>
              <a:rPr dirty="0" sz="1400">
                <a:latin typeface="Times New Roman"/>
                <a:cs typeface="Times New Roman"/>
              </a:rPr>
              <a:t>Bnl </a:t>
            </a:r>
            <a:r>
              <a:rPr dirty="0" sz="1400" spc="-5">
                <a:latin typeface="Times New Roman"/>
                <a:cs typeface="Times New Roman"/>
              </a:rPr>
              <a:t>partecipa, </a:t>
            </a:r>
            <a:r>
              <a:rPr dirty="0" sz="1400">
                <a:latin typeface="Times New Roman"/>
                <a:cs typeface="Times New Roman"/>
              </a:rPr>
              <a:t>per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il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645"/>
              </a:lnSpc>
            </a:pPr>
            <a:r>
              <a:rPr dirty="0" sz="1400" spc="-5">
                <a:latin typeface="Times New Roman"/>
                <a:cs typeface="Times New Roman"/>
              </a:rPr>
              <a:t>terzo anno consecutivo, </a:t>
            </a:r>
            <a:r>
              <a:rPr dirty="0" sz="1400">
                <a:latin typeface="Times New Roman"/>
                <a:cs typeface="Times New Roman"/>
              </a:rPr>
              <a:t>al </a:t>
            </a:r>
            <a:r>
              <a:rPr dirty="0" sz="1400" spc="-5">
                <a:latin typeface="Times New Roman"/>
                <a:cs typeface="Times New Roman"/>
              </a:rPr>
              <a:t>"Festival della Cultura Creativa", promosso</a:t>
            </a:r>
            <a:r>
              <a:rPr dirty="0" sz="1400" spc="5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22854" y="2119883"/>
            <a:ext cx="2514599" cy="5995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82466" y="725169"/>
            <a:ext cx="97790" cy="1809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000" spc="10">
                <a:latin typeface="Arial"/>
                <a:cs typeface="Arial"/>
              </a:rPr>
              <a:t>4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10609" y="725169"/>
            <a:ext cx="450850" cy="1809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000" spc="25">
                <a:latin typeface="Arial"/>
                <a:cs typeface="Arial"/>
              </a:rPr>
              <a:t>m</a:t>
            </a:r>
            <a:r>
              <a:rPr dirty="0" sz="1000" spc="5">
                <a:latin typeface="Arial"/>
                <a:cs typeface="Arial"/>
              </a:rPr>
              <a:t>agg</a:t>
            </a:r>
            <a:r>
              <a:rPr dirty="0" sz="1000" spc="5">
                <a:latin typeface="Arial"/>
                <a:cs typeface="Arial"/>
              </a:rPr>
              <a:t>io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10605" y="725169"/>
            <a:ext cx="97790" cy="1809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000" spc="10">
                <a:latin typeface="Arial"/>
                <a:cs typeface="Arial"/>
              </a:rPr>
              <a:t>2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7004" y="770889"/>
            <a:ext cx="1605915" cy="90430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000" spc="5">
                <a:latin typeface="Arial"/>
                <a:cs typeface="Arial"/>
              </a:rPr>
              <a:t>Natiperlavorare.it</a:t>
            </a:r>
            <a:endParaRPr sz="1000">
              <a:latin typeface="Arial"/>
              <a:cs typeface="Arial"/>
            </a:endParaRPr>
          </a:p>
          <a:p>
            <a:pPr marL="12700" marR="443230">
              <a:lnSpc>
                <a:spcPct val="171000"/>
              </a:lnSpc>
            </a:pPr>
            <a:r>
              <a:rPr dirty="0" sz="1000" spc="5">
                <a:latin typeface="Arial"/>
                <a:cs typeface="Arial"/>
              </a:rPr>
              <a:t>Newsrss24.com  Polotrefano.gov.it  Primativvu.it  Puntodistella.it  </a:t>
            </a:r>
            <a:r>
              <a:rPr dirty="0" sz="1000" spc="5">
                <a:latin typeface="Arial"/>
                <a:cs typeface="Arial"/>
              </a:rPr>
              <a:t>Rad</a:t>
            </a:r>
            <a:r>
              <a:rPr dirty="0" sz="1000" spc="5">
                <a:latin typeface="Arial"/>
                <a:cs typeface="Arial"/>
              </a:rPr>
              <a:t>iov</a:t>
            </a:r>
            <a:r>
              <a:rPr dirty="0" sz="1000" spc="5">
                <a:latin typeface="Arial"/>
                <a:cs typeface="Arial"/>
              </a:rPr>
              <a:t>e</a:t>
            </a:r>
            <a:r>
              <a:rPr dirty="0" sz="1000">
                <a:latin typeface="Arial"/>
                <a:cs typeface="Arial"/>
              </a:rPr>
              <a:t>r</a:t>
            </a:r>
            <a:r>
              <a:rPr dirty="0" sz="1000" spc="5">
                <a:latin typeface="Arial"/>
                <a:cs typeface="Arial"/>
              </a:rPr>
              <a:t>on</a:t>
            </a:r>
            <a:r>
              <a:rPr dirty="0" sz="1000">
                <a:latin typeface="Arial"/>
                <a:cs typeface="Arial"/>
              </a:rPr>
              <a:t>i</a:t>
            </a:r>
            <a:r>
              <a:rPr dirty="0" sz="1000" spc="10">
                <a:latin typeface="Arial"/>
                <a:cs typeface="Arial"/>
              </a:rPr>
              <a:t>c</a:t>
            </a:r>
            <a:r>
              <a:rPr dirty="0" sz="1000" spc="5">
                <a:latin typeface="Arial"/>
                <a:cs typeface="Arial"/>
              </a:rPr>
              <a:t>aone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 spc="5">
                <a:latin typeface="Arial"/>
                <a:cs typeface="Arial"/>
              </a:rPr>
              <a:t>it</a:t>
            </a:r>
            <a:endParaRPr sz="1000">
              <a:latin typeface="Arial"/>
              <a:cs typeface="Arial"/>
            </a:endParaRPr>
          </a:p>
          <a:p>
            <a:pPr marL="12700" marR="417830">
              <a:lnSpc>
                <a:spcPct val="171000"/>
              </a:lnSpc>
            </a:pPr>
            <a:r>
              <a:rPr dirty="0" sz="1000" spc="5">
                <a:latin typeface="Arial"/>
                <a:cs typeface="Arial"/>
              </a:rPr>
              <a:t>Ravennanotizie.it  Sassarinotizie.com  </a:t>
            </a:r>
            <a:r>
              <a:rPr dirty="0" sz="1000" spc="10">
                <a:latin typeface="Arial"/>
                <a:cs typeface="Arial"/>
              </a:rPr>
              <a:t>V</a:t>
            </a:r>
            <a:r>
              <a:rPr dirty="0" sz="1000">
                <a:latin typeface="Arial"/>
                <a:cs typeface="Arial"/>
              </a:rPr>
              <a:t>i</a:t>
            </a:r>
            <a:r>
              <a:rPr dirty="0" sz="1000" spc="10">
                <a:latin typeface="Arial"/>
                <a:cs typeface="Arial"/>
              </a:rPr>
              <a:t>v</a:t>
            </a:r>
            <a:r>
              <a:rPr dirty="0" sz="1000">
                <a:latin typeface="Arial"/>
                <a:cs typeface="Arial"/>
              </a:rPr>
              <a:t>i</a:t>
            </a:r>
            <a:r>
              <a:rPr dirty="0" sz="1000" spc="30">
                <a:latin typeface="Arial"/>
                <a:cs typeface="Arial"/>
              </a:rPr>
              <a:t>m</a:t>
            </a:r>
            <a:r>
              <a:rPr dirty="0" sz="1000">
                <a:latin typeface="Arial"/>
                <a:cs typeface="Arial"/>
              </a:rPr>
              <a:t>il</a:t>
            </a:r>
            <a:r>
              <a:rPr dirty="0" sz="1000" spc="5">
                <a:latin typeface="Arial"/>
                <a:cs typeface="Arial"/>
              </a:rPr>
              <a:t>ano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 spc="15">
                <a:latin typeface="Arial"/>
                <a:cs typeface="Arial"/>
              </a:rPr>
              <a:t>c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>
                <a:latin typeface="Arial"/>
                <a:cs typeface="Arial"/>
              </a:rPr>
              <a:t>rr</a:t>
            </a:r>
            <a:r>
              <a:rPr dirty="0" sz="1000" spc="5">
                <a:latin typeface="Arial"/>
                <a:cs typeface="Arial"/>
              </a:rPr>
              <a:t>ie</a:t>
            </a:r>
            <a:r>
              <a:rPr dirty="0" sz="1000" spc="-5">
                <a:latin typeface="Arial"/>
                <a:cs typeface="Arial"/>
              </a:rPr>
              <a:t>r</a:t>
            </a:r>
            <a:r>
              <a:rPr dirty="0" sz="1000" spc="5">
                <a:latin typeface="Arial"/>
                <a:cs typeface="Arial"/>
              </a:rPr>
              <a:t>e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 spc="5">
                <a:latin typeface="Arial"/>
                <a:cs typeface="Arial"/>
              </a:rPr>
              <a:t>it  </a:t>
            </a:r>
            <a:r>
              <a:rPr dirty="0" sz="1000" spc="5">
                <a:latin typeface="Arial"/>
                <a:cs typeface="Arial"/>
              </a:rPr>
              <a:t>Vivisassari.it</a:t>
            </a:r>
            <a:endParaRPr sz="1000">
              <a:latin typeface="Arial"/>
              <a:cs typeface="Arial"/>
            </a:endParaRPr>
          </a:p>
          <a:p>
            <a:pPr marL="12700" marR="454659">
              <a:lnSpc>
                <a:spcPct val="171000"/>
              </a:lnSpc>
            </a:pPr>
            <a:r>
              <a:rPr dirty="0" sz="1000" spc="5">
                <a:latin typeface="Arial"/>
                <a:cs typeface="Arial"/>
              </a:rPr>
              <a:t>Ansa.it  Argomentinuovi.it  Bari.repubblica.it  Cralbds.it  Dietrolanotizia.eu  Etrigg.com  </a:t>
            </a:r>
            <a:r>
              <a:rPr dirty="0" sz="1000" spc="10">
                <a:latin typeface="Arial"/>
                <a:cs typeface="Arial"/>
              </a:rPr>
              <a:t>Evensi.com  </a:t>
            </a:r>
            <a:r>
              <a:rPr dirty="0" sz="1000">
                <a:latin typeface="Arial"/>
                <a:cs typeface="Arial"/>
              </a:rPr>
              <a:t>Gazzettadellirpina.it  </a:t>
            </a:r>
            <a:r>
              <a:rPr dirty="0" sz="1000" spc="5">
                <a:latin typeface="Arial"/>
                <a:cs typeface="Arial"/>
              </a:rPr>
              <a:t>Gdapress.it  Informazione.tv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71000"/>
              </a:lnSpc>
            </a:pPr>
            <a:r>
              <a:rPr dirty="0" sz="1000" spc="5">
                <a:latin typeface="Arial"/>
                <a:cs typeface="Arial"/>
              </a:rPr>
              <a:t>Lanuo</a:t>
            </a:r>
            <a:r>
              <a:rPr dirty="0" sz="1000" spc="15">
                <a:latin typeface="Arial"/>
                <a:cs typeface="Arial"/>
              </a:rPr>
              <a:t>v</a:t>
            </a:r>
            <a:r>
              <a:rPr dirty="0" sz="1000" spc="5">
                <a:latin typeface="Arial"/>
                <a:cs typeface="Arial"/>
              </a:rPr>
              <a:t>a</a:t>
            </a:r>
            <a:r>
              <a:rPr dirty="0" sz="1000" spc="15">
                <a:latin typeface="Arial"/>
                <a:cs typeface="Arial"/>
              </a:rPr>
              <a:t>s</a:t>
            </a:r>
            <a:r>
              <a:rPr dirty="0" sz="1000" spc="5">
                <a:latin typeface="Arial"/>
                <a:cs typeface="Arial"/>
              </a:rPr>
              <a:t>a</a:t>
            </a:r>
            <a:r>
              <a:rPr dirty="0" sz="1000">
                <a:latin typeface="Arial"/>
                <a:cs typeface="Arial"/>
              </a:rPr>
              <a:t>r</a:t>
            </a:r>
            <a:r>
              <a:rPr dirty="0" sz="1000" spc="5">
                <a:latin typeface="Arial"/>
                <a:cs typeface="Arial"/>
              </a:rPr>
              <a:t>degna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 spc="5">
                <a:latin typeface="Arial"/>
                <a:cs typeface="Arial"/>
              </a:rPr>
              <a:t>ge</a:t>
            </a:r>
            <a:r>
              <a:rPr dirty="0" sz="1000" spc="5">
                <a:latin typeface="Arial"/>
                <a:cs typeface="Arial"/>
              </a:rPr>
              <a:t>loc</a:t>
            </a:r>
            <a:r>
              <a:rPr dirty="0" sz="1000" spc="5">
                <a:latin typeface="Arial"/>
                <a:cs typeface="Arial"/>
              </a:rPr>
              <a:t>a</a:t>
            </a:r>
            <a:r>
              <a:rPr dirty="0" sz="1000">
                <a:latin typeface="Arial"/>
                <a:cs typeface="Arial"/>
              </a:rPr>
              <a:t>l</a:t>
            </a:r>
            <a:r>
              <a:rPr dirty="0" sz="1000" spc="10">
                <a:latin typeface="Arial"/>
                <a:cs typeface="Arial"/>
              </a:rPr>
              <a:t>.</a:t>
            </a:r>
            <a:r>
              <a:rPr dirty="0" sz="1000" spc="5">
                <a:latin typeface="Arial"/>
                <a:cs typeface="Arial"/>
              </a:rPr>
              <a:t>it  </a:t>
            </a:r>
            <a:r>
              <a:rPr dirty="0" sz="1000" spc="5">
                <a:latin typeface="Arial"/>
                <a:cs typeface="Arial"/>
              </a:rPr>
              <a:t>Liberoquotidiano.it</a:t>
            </a:r>
            <a:endParaRPr sz="1000">
              <a:latin typeface="Arial"/>
              <a:cs typeface="Arial"/>
            </a:endParaRPr>
          </a:p>
          <a:p>
            <a:pPr marL="12700" marR="219710">
              <a:lnSpc>
                <a:spcPct val="171000"/>
              </a:lnSpc>
              <a:spcBef>
                <a:spcPts val="5"/>
              </a:spcBef>
            </a:pPr>
            <a:r>
              <a:rPr dirty="0" sz="1000" spc="5">
                <a:latin typeface="Arial"/>
                <a:cs typeface="Arial"/>
              </a:rPr>
              <a:t>Orgoglionerd.it  Piceno24.it  Ragusanews.com  Ravennanotizie.it  Ravennasette.it  </a:t>
            </a:r>
            <a:r>
              <a:rPr dirty="0" sz="1000" spc="10">
                <a:latin typeface="Arial"/>
                <a:cs typeface="Arial"/>
              </a:rPr>
              <a:t>S</a:t>
            </a:r>
            <a:r>
              <a:rPr dirty="0" sz="1000">
                <a:latin typeface="Arial"/>
                <a:cs typeface="Arial"/>
              </a:rPr>
              <a:t>i</a:t>
            </a:r>
            <a:r>
              <a:rPr dirty="0" sz="1000" spc="10">
                <a:latin typeface="Arial"/>
                <a:cs typeface="Arial"/>
              </a:rPr>
              <a:t>c</a:t>
            </a:r>
            <a:r>
              <a:rPr dirty="0" sz="1000">
                <a:latin typeface="Arial"/>
                <a:cs typeface="Arial"/>
              </a:rPr>
              <a:t>il</a:t>
            </a:r>
            <a:r>
              <a:rPr dirty="0" sz="1000" spc="5">
                <a:latin typeface="Arial"/>
                <a:cs typeface="Arial"/>
              </a:rPr>
              <a:t>iai</a:t>
            </a:r>
            <a:r>
              <a:rPr dirty="0" sz="1000" spc="5">
                <a:latin typeface="Arial"/>
                <a:cs typeface="Arial"/>
              </a:rPr>
              <a:t>n</a:t>
            </a:r>
            <a:r>
              <a:rPr dirty="0" sz="1000" spc="5">
                <a:latin typeface="Arial"/>
                <a:cs typeface="Arial"/>
              </a:rPr>
              <a:t>a</a:t>
            </a:r>
            <a:r>
              <a:rPr dirty="0" sz="1000">
                <a:latin typeface="Arial"/>
                <a:cs typeface="Arial"/>
              </a:rPr>
              <a:t>l</a:t>
            </a:r>
            <a:r>
              <a:rPr dirty="0" sz="1000" spc="10">
                <a:latin typeface="Arial"/>
                <a:cs typeface="Arial"/>
              </a:rPr>
              <a:t>t</a:t>
            </a:r>
            <a:r>
              <a:rPr dirty="0" sz="1000" spc="5">
                <a:latin typeface="Arial"/>
                <a:cs typeface="Arial"/>
              </a:rPr>
              <a:t>ade</a:t>
            </a:r>
            <a:r>
              <a:rPr dirty="0" sz="1000" spc="5">
                <a:latin typeface="Arial"/>
                <a:cs typeface="Arial"/>
              </a:rPr>
              <a:t>f</a:t>
            </a:r>
            <a:r>
              <a:rPr dirty="0" sz="1000" spc="5">
                <a:latin typeface="Arial"/>
                <a:cs typeface="Arial"/>
              </a:rPr>
              <a:t>ini</a:t>
            </a:r>
            <a:r>
              <a:rPr dirty="0" sz="1000" spc="-15">
                <a:latin typeface="Arial"/>
                <a:cs typeface="Arial"/>
              </a:rPr>
              <a:t>z</a:t>
            </a:r>
            <a:r>
              <a:rPr dirty="0" sz="1000" spc="5">
                <a:latin typeface="Arial"/>
                <a:cs typeface="Arial"/>
              </a:rPr>
              <a:t>io</a:t>
            </a:r>
            <a:r>
              <a:rPr dirty="0" sz="1000">
                <a:latin typeface="Arial"/>
                <a:cs typeface="Arial"/>
              </a:rPr>
              <a:t>n</a:t>
            </a:r>
            <a:r>
              <a:rPr dirty="0" sz="1000" spc="5">
                <a:latin typeface="Arial"/>
                <a:cs typeface="Arial"/>
              </a:rPr>
              <a:t>e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 spc="5">
                <a:latin typeface="Arial"/>
                <a:cs typeface="Arial"/>
              </a:rPr>
              <a:t>it  </a:t>
            </a:r>
            <a:r>
              <a:rPr dirty="0" sz="1000" spc="5">
                <a:latin typeface="Arial"/>
                <a:cs typeface="Arial"/>
              </a:rPr>
              <a:t>Sicilianews24.it</a:t>
            </a:r>
            <a:endParaRPr sz="1000">
              <a:latin typeface="Arial"/>
              <a:cs typeface="Arial"/>
            </a:endParaRPr>
          </a:p>
          <a:p>
            <a:pPr marL="12700" marR="683895">
              <a:lnSpc>
                <a:spcPts val="2050"/>
              </a:lnSpc>
              <a:spcBef>
                <a:spcPts val="210"/>
              </a:spcBef>
            </a:pPr>
            <a:r>
              <a:rPr dirty="0" sz="1000" spc="5">
                <a:latin typeface="Arial"/>
                <a:cs typeface="Arial"/>
              </a:rPr>
              <a:t>Strill.it  Videolina.it</a:t>
            </a:r>
            <a:endParaRPr sz="1000">
              <a:latin typeface="Arial"/>
              <a:cs typeface="Arial"/>
            </a:endParaRPr>
          </a:p>
          <a:p>
            <a:pPr marL="12700" marR="448945">
              <a:lnSpc>
                <a:spcPts val="2050"/>
              </a:lnSpc>
              <a:spcBef>
                <a:spcPts val="10"/>
              </a:spcBef>
            </a:pPr>
            <a:r>
              <a:rPr dirty="0" sz="1000" spc="5">
                <a:latin typeface="Arial"/>
                <a:cs typeface="Arial"/>
              </a:rPr>
              <a:t>Adnkronos.com  Ascolilive.it  </a:t>
            </a:r>
            <a:r>
              <a:rPr dirty="0" sz="1000" spc="5">
                <a:latin typeface="Arial"/>
                <a:cs typeface="Arial"/>
              </a:rPr>
              <a:t>C</a:t>
            </a:r>
            <a:r>
              <a:rPr dirty="0" sz="1000">
                <a:latin typeface="Arial"/>
                <a:cs typeface="Arial"/>
              </a:rPr>
              <a:t>il</a:t>
            </a:r>
            <a:r>
              <a:rPr dirty="0" sz="1000" spc="5">
                <a:latin typeface="Arial"/>
                <a:cs typeface="Arial"/>
              </a:rPr>
              <a:t>en</a:t>
            </a:r>
            <a:r>
              <a:rPr dirty="0" sz="1000" spc="5">
                <a:latin typeface="Arial"/>
                <a:cs typeface="Arial"/>
              </a:rPr>
              <a:t>t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 spc="15">
                <a:latin typeface="Arial"/>
                <a:cs typeface="Arial"/>
              </a:rPr>
              <a:t>c</a:t>
            </a:r>
            <a:r>
              <a:rPr dirty="0" sz="1000" spc="5">
                <a:latin typeface="Arial"/>
                <a:cs typeface="Arial"/>
              </a:rPr>
              <a:t>hanne</a:t>
            </a:r>
            <a:r>
              <a:rPr dirty="0" sz="1000">
                <a:latin typeface="Arial"/>
                <a:cs typeface="Arial"/>
              </a:rPr>
              <a:t>l</a:t>
            </a:r>
            <a:r>
              <a:rPr dirty="0" sz="1000" spc="10">
                <a:latin typeface="Arial"/>
                <a:cs typeface="Arial"/>
              </a:rPr>
              <a:t>.c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 spc="5">
                <a:latin typeface="Arial"/>
                <a:cs typeface="Arial"/>
              </a:rPr>
              <a:t>m  </a:t>
            </a:r>
            <a:r>
              <a:rPr dirty="0" sz="1000" spc="5">
                <a:latin typeface="Arial"/>
                <a:cs typeface="Arial"/>
              </a:rPr>
              <a:t>Corriereproposte.it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463416" y="1010744"/>
          <a:ext cx="2263775" cy="87464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1635"/>
                <a:gridCol w="1240790"/>
                <a:gridCol w="641350"/>
              </a:tblGrid>
              <a:tr h="202662">
                <a:tc>
                  <a:txBody>
                    <a:bodyPr/>
                    <a:lstStyle/>
                    <a:p>
                      <a:pPr marL="31750">
                        <a:lnSpc>
                          <a:spcPts val="1125"/>
                        </a:lnSpc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ts val="1125"/>
                        </a:lnSpc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ts val="1125"/>
                        </a:lnSpc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9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9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1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9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9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1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02662">
                <a:tc>
                  <a:txBody>
                    <a:bodyPr/>
                    <a:lstStyle/>
                    <a:p>
                      <a:pPr marL="31750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</a:tbl>
          </a:graphicData>
        </a:graphic>
      </p:graphicFrame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5426710" cy="41522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88366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Milanofi</a:t>
            </a:r>
            <a:r>
              <a:rPr dirty="0" sz="1600" spc="-15" b="1">
                <a:latin typeface="Arial"/>
                <a:cs typeface="Arial"/>
              </a:rPr>
              <a:t>n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nza.it  </a:t>
            </a:r>
            <a:r>
              <a:rPr dirty="0" sz="1600" spc="-5" b="1">
                <a:latin typeface="Arial"/>
                <a:cs typeface="Arial"/>
              </a:rPr>
              <a:t>1 aprile</a:t>
            </a:r>
            <a:r>
              <a:rPr dirty="0" sz="1600" spc="-2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495300">
              <a:lnSpc>
                <a:spcPts val="1610"/>
              </a:lnSpc>
              <a:spcBef>
                <a:spcPts val="980"/>
              </a:spcBef>
            </a:pPr>
            <a:r>
              <a:rPr dirty="0" sz="1400" spc="-5">
                <a:latin typeface="Times New Roman"/>
                <a:cs typeface="Times New Roman"/>
              </a:rPr>
              <a:t>realizzato, con il coordinamento dell'Abi, su tutto il territorio italiano  </a:t>
            </a:r>
            <a:r>
              <a:rPr dirty="0" sz="1400">
                <a:latin typeface="Times New Roman"/>
                <a:cs typeface="Times New Roman"/>
              </a:rPr>
              <a:t>dal 2 </a:t>
            </a:r>
            <a:r>
              <a:rPr dirty="0" sz="1400" spc="-5">
                <a:latin typeface="Times New Roman"/>
                <a:cs typeface="Times New Roman"/>
              </a:rPr>
              <a:t>all'8 maggio 2016. Bnl, </a:t>
            </a:r>
            <a:r>
              <a:rPr dirty="0" sz="1400">
                <a:latin typeface="Times New Roman"/>
                <a:cs typeface="Times New Roman"/>
              </a:rPr>
              <a:t>in particolare, realizzera' </a:t>
            </a:r>
            <a:r>
              <a:rPr dirty="0" sz="1400" spc="-5">
                <a:latin typeface="Times New Roman"/>
                <a:cs typeface="Times New Roman"/>
              </a:rPr>
              <a:t>attivita'  laboratoriali in ben sette citta': Bologna, Milano, Napoli, Padova,  Palermo, Roma </a:t>
            </a:r>
            <a:r>
              <a:rPr dirty="0" sz="1400">
                <a:latin typeface="Times New Roman"/>
                <a:cs typeface="Times New Roman"/>
              </a:rPr>
              <a:t>e</a:t>
            </a:r>
            <a:r>
              <a:rPr dirty="0" sz="1400" spc="-5">
                <a:latin typeface="Times New Roman"/>
                <a:cs typeface="Times New Roman"/>
              </a:rPr>
              <a:t> Torino.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50">
              <a:latin typeface="Times New Roman"/>
              <a:cs typeface="Times New Roman"/>
            </a:endParaRPr>
          </a:p>
          <a:p>
            <a:pPr marL="12700" marR="567690">
              <a:lnSpc>
                <a:spcPct val="96200"/>
              </a:lnSpc>
            </a:pPr>
            <a:r>
              <a:rPr dirty="0" sz="1400" spc="-5">
                <a:latin typeface="Times New Roman"/>
                <a:cs typeface="Times New Roman"/>
              </a:rPr>
              <a:t>Sempre </a:t>
            </a:r>
            <a:r>
              <a:rPr dirty="0" sz="1400">
                <a:latin typeface="Times New Roman"/>
                <a:cs typeface="Times New Roman"/>
              </a:rPr>
              <a:t>in </a:t>
            </a:r>
            <a:r>
              <a:rPr dirty="0" sz="1400" spc="-5">
                <a:latin typeface="Times New Roman"/>
                <a:cs typeface="Times New Roman"/>
              </a:rPr>
              <a:t>ambito </a:t>
            </a:r>
            <a:r>
              <a:rPr dirty="0" sz="1400" spc="-10">
                <a:latin typeface="Times New Roman"/>
                <a:cs typeface="Times New Roman"/>
              </a:rPr>
              <a:t>Education, </a:t>
            </a:r>
            <a:r>
              <a:rPr dirty="0" sz="1400" spc="-5">
                <a:latin typeface="Times New Roman"/>
                <a:cs typeface="Times New Roman"/>
              </a:rPr>
              <a:t>Bnl fin dal 2008 porta in tutta Italia  l'iniziativa "EduCare", realizzando oltre 5.000 incontri gratuiti  sull'educazione economico-finanziaria. Dal </a:t>
            </a:r>
            <a:r>
              <a:rPr dirty="0" sz="1400">
                <a:latin typeface="Times New Roman"/>
                <a:cs typeface="Times New Roman"/>
              </a:rPr>
              <a:t>2014, il </a:t>
            </a:r>
            <a:r>
              <a:rPr dirty="0" sz="1400" spc="-5">
                <a:latin typeface="Times New Roman"/>
                <a:cs typeface="Times New Roman"/>
              </a:rPr>
              <a:t>progetto </a:t>
            </a:r>
            <a:r>
              <a:rPr dirty="0" sz="1400">
                <a:latin typeface="Times New Roman"/>
                <a:cs typeface="Times New Roman"/>
              </a:rPr>
              <a:t>e'</a:t>
            </a:r>
            <a:r>
              <a:rPr dirty="0" sz="1400" spc="1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stato</a:t>
            </a:r>
            <a:endParaRPr sz="1400">
              <a:latin typeface="Times New Roman"/>
              <a:cs typeface="Times New Roman"/>
            </a:endParaRPr>
          </a:p>
          <a:p>
            <a:pPr marL="12700" marR="5080">
              <a:lnSpc>
                <a:spcPts val="1610"/>
              </a:lnSpc>
              <a:spcBef>
                <a:spcPts val="40"/>
              </a:spcBef>
            </a:pPr>
            <a:r>
              <a:rPr dirty="0" sz="1400" spc="-5">
                <a:latin typeface="Times New Roman"/>
                <a:cs typeface="Times New Roman"/>
              </a:rPr>
              <a:t>esteso anche </a:t>
            </a:r>
            <a:r>
              <a:rPr dirty="0" sz="1400">
                <a:latin typeface="Times New Roman"/>
                <a:cs typeface="Times New Roman"/>
              </a:rPr>
              <a:t>ai </a:t>
            </a:r>
            <a:r>
              <a:rPr dirty="0" sz="1400" spc="-5">
                <a:latin typeface="Times New Roman"/>
                <a:cs typeface="Times New Roman"/>
              </a:rPr>
              <a:t>piu' piccoli, promuovendo "EduCare Scuola", </a:t>
            </a:r>
            <a:r>
              <a:rPr dirty="0" sz="1400" spc="-10">
                <a:latin typeface="Times New Roman"/>
                <a:cs typeface="Times New Roman"/>
              </a:rPr>
              <a:t>programma </a:t>
            </a:r>
            <a:r>
              <a:rPr dirty="0" sz="1400">
                <a:latin typeface="Times New Roman"/>
                <a:cs typeface="Times New Roman"/>
              </a:rPr>
              <a:t>di  </a:t>
            </a:r>
            <a:r>
              <a:rPr dirty="0" sz="1400" spc="-5">
                <a:latin typeface="Times New Roman"/>
                <a:cs typeface="Times New Roman"/>
              </a:rPr>
              <a:t>informazione </a:t>
            </a:r>
            <a:r>
              <a:rPr dirty="0" sz="1400">
                <a:latin typeface="Times New Roman"/>
                <a:cs typeface="Times New Roman"/>
              </a:rPr>
              <a:t>e </a:t>
            </a:r>
            <a:r>
              <a:rPr dirty="0" sz="1400" spc="-5">
                <a:latin typeface="Times New Roman"/>
                <a:cs typeface="Times New Roman"/>
              </a:rPr>
              <a:t>sensibilizzazione </a:t>
            </a:r>
            <a:r>
              <a:rPr dirty="0" sz="1400" spc="-10">
                <a:latin typeface="Times New Roman"/>
                <a:cs typeface="Times New Roman"/>
              </a:rPr>
              <a:t>ai </a:t>
            </a:r>
            <a:r>
              <a:rPr dirty="0" sz="1400" spc="-5">
                <a:latin typeface="Times New Roman"/>
                <a:cs typeface="Times New Roman"/>
              </a:rPr>
              <a:t>concetti base dell'economia, </a:t>
            </a:r>
            <a:r>
              <a:rPr dirty="0" sz="1400">
                <a:latin typeface="Times New Roman"/>
                <a:cs typeface="Times New Roman"/>
              </a:rPr>
              <a:t>del  </a:t>
            </a:r>
            <a:r>
              <a:rPr dirty="0" sz="1400" spc="-5">
                <a:latin typeface="Times New Roman"/>
                <a:cs typeface="Times New Roman"/>
              </a:rPr>
              <a:t>risparmio </a:t>
            </a:r>
            <a:r>
              <a:rPr dirty="0" sz="1400">
                <a:latin typeface="Times New Roman"/>
                <a:cs typeface="Times New Roman"/>
              </a:rPr>
              <a:t>e </a:t>
            </a:r>
            <a:r>
              <a:rPr dirty="0" sz="1400" spc="-5">
                <a:latin typeface="Times New Roman"/>
                <a:cs typeface="Times New Roman"/>
              </a:rPr>
              <a:t>degli investimenti, rivolto </a:t>
            </a:r>
            <a:r>
              <a:rPr dirty="0" sz="1400">
                <a:latin typeface="Times New Roman"/>
                <a:cs typeface="Times New Roman"/>
              </a:rPr>
              <a:t>a tutte le </a:t>
            </a:r>
            <a:r>
              <a:rPr dirty="0" sz="1400" spc="-5">
                <a:latin typeface="Times New Roman"/>
                <a:cs typeface="Times New Roman"/>
              </a:rPr>
              <a:t>classi elementari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a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560"/>
              </a:lnSpc>
            </a:pPr>
            <a:r>
              <a:rPr dirty="0" sz="1400" spc="-5">
                <a:latin typeface="Times New Roman"/>
                <a:cs typeface="Times New Roman"/>
              </a:rPr>
              <a:t>livello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nazionale.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30835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utti</a:t>
            </a:r>
            <a:r>
              <a:rPr dirty="0" sz="1600" spc="-15" b="1">
                <a:latin typeface="Arial"/>
                <a:cs typeface="Arial"/>
              </a:rPr>
              <a:t>d</a:t>
            </a:r>
            <a:r>
              <a:rPr dirty="0" sz="1600" spc="5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5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o.eu  </a:t>
            </a:r>
            <a:r>
              <a:rPr dirty="0" sz="1600" spc="-5" b="1">
                <a:latin typeface="Arial"/>
                <a:cs typeface="Arial"/>
              </a:rPr>
              <a:t>15 aprile</a:t>
            </a:r>
            <a:r>
              <a:rPr dirty="0" sz="1600" spc="-5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4067682"/>
            <a:ext cx="111760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by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Sabrina</a:t>
            </a:r>
            <a:r>
              <a:rPr dirty="0" sz="100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Masiero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6618502"/>
            <a:ext cx="6098540" cy="29610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680720" indent="34925">
              <a:lnSpc>
                <a:spcPct val="138000"/>
              </a:lnSpc>
              <a:spcBef>
                <a:spcPts val="100"/>
              </a:spcBef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La Specola di Padova,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sede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dell’INAF-Osservatorio Astronomico di Padova. Crediti e copyright:  INAF/Osservatorio di Padova/Valeria</a:t>
            </a:r>
            <a:r>
              <a:rPr dirty="0" sz="1000" spc="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Zanini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 marR="66675">
              <a:lnSpc>
                <a:spcPct val="137000"/>
              </a:lnSpc>
            </a:pP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BNL, in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collaborazione con l’INAF-Istituto Nazionale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Astrofisica, propone,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in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sette città, laboratori didattici  intorno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al tema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“Abitare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lo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 Spazio”.</a:t>
            </a:r>
            <a:endParaRPr sz="1000">
              <a:latin typeface="Arial"/>
              <a:cs typeface="Arial"/>
            </a:endParaRPr>
          </a:p>
          <a:p>
            <a:pPr marL="12700" marR="224154">
              <a:lnSpc>
                <a:spcPct val="137500"/>
              </a:lnSpc>
              <a:spcBef>
                <a:spcPts val="5"/>
              </a:spcBef>
            </a:pP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Anche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nel 2016 BNL Gruppo BNP Paribas aderirà al progetto “Festival della Cultura Creativa” promosso  dall’ABI e rivolto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ai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bambini ed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ai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ragazzi delle scuole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primarie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e secondarie di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primo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grado  (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  <a:hlinkClick r:id="rId3"/>
              </a:rPr>
              <a:t>http://www.festivalculturacreativa.it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).</a:t>
            </a:r>
            <a:endParaRPr sz="1000">
              <a:latin typeface="Arial"/>
              <a:cs typeface="Arial"/>
            </a:endParaRPr>
          </a:p>
          <a:p>
            <a:pPr marL="12700" marR="197485">
              <a:lnSpc>
                <a:spcPts val="1660"/>
              </a:lnSpc>
              <a:spcBef>
                <a:spcPts val="120"/>
              </a:spcBef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La Banca aderisce all’iniziativa dell’ABI, proprio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per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sottolineare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coinvolgimento ed l’interesse al mondo  dell’arte e della cultura, a partire dal mondo dei</a:t>
            </a:r>
            <a:r>
              <a:rPr dirty="0" sz="1000" spc="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ragazzi.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9"/>
              </a:spcBef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Il festival </a:t>
            </a:r>
            <a:r>
              <a:rPr dirty="0" sz="1000" spc="5">
                <a:solidFill>
                  <a:srgbClr val="333333"/>
                </a:solidFill>
                <a:latin typeface="Arial"/>
                <a:cs typeface="Arial"/>
              </a:rPr>
              <a:t>si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svolgerà dal 2 all’8 maggio e riguarderà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laboratori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e attività in base a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un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tema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generale,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che</a:t>
            </a:r>
            <a:r>
              <a:rPr dirty="0" sz="1000" spc="1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ogni</a:t>
            </a:r>
            <a:endParaRPr sz="1000">
              <a:latin typeface="Arial"/>
              <a:cs typeface="Arial"/>
            </a:endParaRPr>
          </a:p>
          <a:p>
            <a:pPr marL="12700" marR="243840">
              <a:lnSpc>
                <a:spcPct val="137500"/>
              </a:lnSpc>
              <a:spcBef>
                <a:spcPts val="5"/>
              </a:spcBef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banca interpreterà secondo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le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proprie specificità.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Il macro-tema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scelto dall’ABI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per il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2016 è “Abitare  Sottosopra”. Abitare è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il modo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con cui noi uomini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viviamo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sulla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Terra.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Il luogo abitato si può estendere al  vicinato,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al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quartiere, alla città,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al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verde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urbano e rappresenta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lo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spazio dell’appartenenza</a:t>
            </a:r>
            <a:r>
              <a:rPr dirty="0" sz="1000" spc="6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collettiva.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65729" y="2119883"/>
            <a:ext cx="2227198" cy="7665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3540632"/>
            <a:ext cx="5199507" cy="4838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20090" y="4443983"/>
            <a:ext cx="1638300" cy="21899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30835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utti</a:t>
            </a:r>
            <a:r>
              <a:rPr dirty="0" sz="1600" spc="-15" b="1">
                <a:latin typeface="Arial"/>
                <a:cs typeface="Arial"/>
              </a:rPr>
              <a:t>d</a:t>
            </a:r>
            <a:r>
              <a:rPr dirty="0" sz="1600" spc="5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5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o.eu  </a:t>
            </a:r>
            <a:r>
              <a:rPr dirty="0" sz="1600" spc="-5" b="1">
                <a:latin typeface="Arial"/>
                <a:cs typeface="Arial"/>
              </a:rPr>
              <a:t>15 aprile</a:t>
            </a:r>
            <a:r>
              <a:rPr dirty="0" sz="1600" spc="-5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105304"/>
            <a:ext cx="5579110" cy="4432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37000"/>
              </a:lnSpc>
              <a:spcBef>
                <a:spcPts val="100"/>
              </a:spcBef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Sono state selezionate da BNL delle classi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alcune scuole con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partecipazione ai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laboratori a titolo  completamente gratuito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(per massimo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30 ragazzi</a:t>
            </a:r>
            <a:r>
              <a:rPr dirty="0" sz="10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ciascuno).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9327" y="5782690"/>
            <a:ext cx="4474210" cy="146685"/>
          </a:xfrm>
          <a:prstGeom prst="rect">
            <a:avLst/>
          </a:prstGeom>
          <a:solidFill>
            <a:srgbClr val="1F150D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090"/>
              </a:lnSpc>
            </a:pPr>
            <a:r>
              <a:rPr dirty="0" sz="950" spc="-5">
                <a:solidFill>
                  <a:srgbClr val="FFFFFF"/>
                </a:solidFill>
                <a:latin typeface="Calibri"/>
                <a:cs typeface="Calibri"/>
              </a:rPr>
              <a:t>Rappresentazione artistica </a:t>
            </a:r>
            <a:r>
              <a:rPr dirty="0" sz="95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dirty="0" sz="950" spc="-5">
                <a:solidFill>
                  <a:srgbClr val="FFFFFF"/>
                </a:solidFill>
                <a:latin typeface="Calibri"/>
                <a:cs typeface="Calibri"/>
              </a:rPr>
              <a:t>un gemello </a:t>
            </a:r>
            <a:r>
              <a:rPr dirty="0" sz="950">
                <a:solidFill>
                  <a:srgbClr val="FFFFFF"/>
                </a:solidFill>
                <a:latin typeface="Calibri"/>
                <a:cs typeface="Calibri"/>
              </a:rPr>
              <a:t>di </a:t>
            </a:r>
            <a:r>
              <a:rPr dirty="0" sz="950" spc="-5">
                <a:solidFill>
                  <a:srgbClr val="FFFFFF"/>
                </a:solidFill>
                <a:latin typeface="Calibri"/>
                <a:cs typeface="Calibri"/>
              </a:rPr>
              <a:t>Giove in orbita intorno a </a:t>
            </a:r>
            <a:r>
              <a:rPr dirty="0" sz="950" spc="5">
                <a:solidFill>
                  <a:srgbClr val="FFFFFF"/>
                </a:solidFill>
                <a:latin typeface="Calibri"/>
                <a:cs typeface="Calibri"/>
              </a:rPr>
              <a:t>HIP </a:t>
            </a:r>
            <a:r>
              <a:rPr dirty="0" sz="950" spc="-5">
                <a:solidFill>
                  <a:srgbClr val="FFFFFF"/>
                </a:solidFill>
                <a:latin typeface="Calibri"/>
                <a:cs typeface="Calibri"/>
              </a:rPr>
              <a:t>11915. Crediti</a:t>
            </a:r>
            <a:r>
              <a:rPr dirty="0" sz="950" spc="1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950" spc="-5">
                <a:solidFill>
                  <a:srgbClr val="FFFFFF"/>
                </a:solidFill>
                <a:latin typeface="Calibri"/>
                <a:cs typeface="Calibri"/>
              </a:rPr>
              <a:t>ESO</a:t>
            </a:r>
            <a:endParaRPr sz="9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6627" y="6123203"/>
            <a:ext cx="6126480" cy="3799204"/>
          </a:xfrm>
          <a:prstGeom prst="rect">
            <a:avLst/>
          </a:prstGeom>
        </p:spPr>
        <p:txBody>
          <a:bodyPr wrap="square" lIns="0" tIns="704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Sedi dei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laboratori</a:t>
            </a:r>
            <a:endParaRPr sz="1000">
              <a:latin typeface="Arial"/>
              <a:cs typeface="Arial"/>
            </a:endParaRPr>
          </a:p>
          <a:p>
            <a:pPr marL="12700" marR="3651885">
              <a:lnSpc>
                <a:spcPct val="137000"/>
              </a:lnSpc>
              <a:spcBef>
                <a:spcPts val="10"/>
              </a:spcBef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Milano – Osservatorio Astronomico di Brera  Torino – Osservatorio Astrofisico di</a:t>
            </a:r>
            <a:r>
              <a:rPr dirty="0" sz="1000" spc="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Torino</a:t>
            </a:r>
            <a:endParaRPr sz="1000">
              <a:latin typeface="Arial"/>
              <a:cs typeface="Arial"/>
            </a:endParaRPr>
          </a:p>
          <a:p>
            <a:pPr marL="12700" marR="1923414">
              <a:lnSpc>
                <a:spcPct val="137000"/>
              </a:lnSpc>
              <a:spcBef>
                <a:spcPts val="15"/>
              </a:spcBef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Padova – Osservatorio Astronomico di Padova (lunedì 2 e 3 maggio 2016)  Bologna – Osservatorio Astronomico, IASF Bologna, IRA</a:t>
            </a:r>
            <a:r>
              <a:rPr dirty="0" sz="1000" spc="6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Bologna</a:t>
            </a:r>
            <a:endParaRPr sz="1000">
              <a:latin typeface="Arial"/>
              <a:cs typeface="Arial"/>
            </a:endParaRPr>
          </a:p>
          <a:p>
            <a:pPr marL="12700" marR="2720340">
              <a:lnSpc>
                <a:spcPct val="137500"/>
              </a:lnSpc>
              <a:spcBef>
                <a:spcPts val="5"/>
              </a:spcBef>
            </a:pP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Roma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– INAF-IAPS Area della Ricerca di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Roma Tor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Vergata  Napoli – Osservatorio Astronomico di Capodimonte  Palermo – Osservatorio Astronomico di</a:t>
            </a:r>
            <a:r>
              <a:rPr dirty="0" sz="1000" spc="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Palermo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L’INAF-Osservatorio Astronomico di Padova propone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un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percorso laboratoriale dal titolo “Luce</a:t>
            </a:r>
            <a:r>
              <a:rPr dirty="0" sz="1000" spc="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sugli</a:t>
            </a:r>
            <a:endParaRPr sz="1000">
              <a:latin typeface="Arial"/>
              <a:cs typeface="Arial"/>
            </a:endParaRPr>
          </a:p>
          <a:p>
            <a:pPr marL="12700" marR="78740">
              <a:lnSpc>
                <a:spcPct val="137600"/>
              </a:lnSpc>
              <a:spcBef>
                <a:spcPts val="5"/>
              </a:spcBef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esopianeti abitabili” che parte dall’analisi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della luce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emessa dal Sole, fonte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primaria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di energia e calore per i  processi vitali,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per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andare poi all’analisi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della luce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emessa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dalle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altre stelle e da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come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questa possa 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manifestarsi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in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altri pianeti, in ambienti diversi dalla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Terra ma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con possibili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forme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di</a:t>
            </a:r>
            <a:r>
              <a:rPr dirty="0" sz="1000" spc="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vita.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Il percorso arriva ad affrontare una delle tematiche più affascinanti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questi ultimi vent’anni e cioè</a:t>
            </a:r>
            <a:r>
              <a:rPr dirty="0" sz="1000" spc="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la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37500"/>
              </a:lnSpc>
              <a:spcBef>
                <a:spcPts val="5"/>
              </a:spcBef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scoperta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migliaia di pianeti al di fuori del nostro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sistema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solare e quindi della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ricerca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della vita nello spazio.  Si parlerà della tecnologia per rilevare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tali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oggetti e dell’ipotetico ambiente,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dal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punto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vista  dell’illuminamento, che potrebbe svilupparsi su questi</a:t>
            </a:r>
            <a:r>
              <a:rPr dirty="0" sz="1000" spc="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esopianeti.</a:t>
            </a:r>
            <a:endParaRPr sz="1000">
              <a:latin typeface="Arial"/>
              <a:cs typeface="Arial"/>
            </a:endParaRPr>
          </a:p>
          <a:p>
            <a:pPr marL="12700" marR="75565">
              <a:lnSpc>
                <a:spcPts val="1660"/>
              </a:lnSpc>
              <a:spcBef>
                <a:spcPts val="114"/>
              </a:spcBef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Il laboratorio permette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capire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come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gli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astronomi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ricavano le informazioni sui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corpi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celesti attraverso i loro  colori, ossia attraverso il loro arcobaleno (spettro). A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tal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fine, verranno usate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numerose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lampade</a:t>
            </a:r>
            <a:r>
              <a:rPr dirty="0" sz="1000" spc="1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che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20090" y="3377183"/>
            <a:ext cx="5715000" cy="23426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30835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utti</a:t>
            </a:r>
            <a:r>
              <a:rPr dirty="0" sz="1600" spc="-15" b="1">
                <a:latin typeface="Arial"/>
                <a:cs typeface="Arial"/>
              </a:rPr>
              <a:t>d</a:t>
            </a:r>
            <a:r>
              <a:rPr dirty="0" sz="1600" spc="5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5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o.eu  </a:t>
            </a:r>
            <a:r>
              <a:rPr dirty="0" sz="1600" spc="-5" b="1">
                <a:latin typeface="Arial"/>
                <a:cs typeface="Arial"/>
              </a:rPr>
              <a:t>15 aprile</a:t>
            </a:r>
            <a:r>
              <a:rPr dirty="0" sz="1600" spc="-5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3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105304"/>
            <a:ext cx="5731510" cy="4432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37000"/>
              </a:lnSpc>
              <a:spcBef>
                <a:spcPts val="100"/>
              </a:spcBef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simulano altrettante stelle. Le lampade sono osservate attraverso degli speciali occhiali con reticolo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di 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diffrazione (le lenti degli occhialini hanno 400 righe per</a:t>
            </a:r>
            <a:r>
              <a:rPr dirty="0" sz="1000" spc="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millimetro).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2943504"/>
            <a:ext cx="6126480" cy="37966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97790">
              <a:lnSpc>
                <a:spcPct val="137000"/>
              </a:lnSpc>
              <a:spcBef>
                <a:spcPts val="100"/>
              </a:spcBef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La parte teorica è sviluppata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in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un power point corredato con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vari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spettri ottenuti all’Osservatorio Astrofisico  di Asiago.</a:t>
            </a:r>
            <a:endParaRPr sz="1000">
              <a:latin typeface="Arial"/>
              <a:cs typeface="Arial"/>
            </a:endParaRPr>
          </a:p>
          <a:p>
            <a:pPr marL="12700" marR="130810">
              <a:lnSpc>
                <a:spcPct val="137400"/>
              </a:lnSpc>
              <a:spcBef>
                <a:spcPts val="5"/>
              </a:spcBef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Dopo aver compiuto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un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viaggio attraverso la luce di queste stelle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si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passerà ai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mondi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che gli orbitano  attorno, cercando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capire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come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dalla luce e dalla sua mancanza si possa dedurre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la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natura del pianeta, il  colore della nostra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ombra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su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un pianeta con due stelle di tipo spettrale differente, arrivando infine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ai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colori  delle piante su stelle calde e stelle fredde.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Ci potremmo mai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spingere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su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mondi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così</a:t>
            </a:r>
            <a:r>
              <a:rPr dirty="0" sz="1000" spc="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lontani?</a:t>
            </a:r>
            <a:endParaRPr sz="1000">
              <a:latin typeface="Arial"/>
              <a:cs typeface="Arial"/>
            </a:endParaRPr>
          </a:p>
          <a:p>
            <a:pPr marL="12700" marR="19050">
              <a:lnSpc>
                <a:spcPct val="137300"/>
              </a:lnSpc>
              <a:spcBef>
                <a:spcPts val="10"/>
              </a:spcBef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L’INAF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Padova propone un percorso laboratoriale dal titolo “Luce sugli esopianeti abitabili” che parte  dall’analisi della luce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emessa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dal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Sole, fonte primaria di energia e calore per i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processi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vitali, per </a:t>
            </a:r>
            <a:r>
              <a:rPr dirty="0" sz="1000" spc="5">
                <a:solidFill>
                  <a:srgbClr val="333333"/>
                </a:solidFill>
                <a:latin typeface="Arial"/>
                <a:cs typeface="Arial"/>
              </a:rPr>
              <a:t>andare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poi  all’analisi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della luce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emessa dalle altre stelle e da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come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questa possa manifestarsi in altri pianeti,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in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ambienti  diversi dalla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Terra ma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con possibili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forme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di</a:t>
            </a:r>
            <a:r>
              <a:rPr dirty="0" sz="10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vita.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37300"/>
              </a:lnSpc>
              <a:spcBef>
                <a:spcPts val="10"/>
              </a:spcBef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Il percorso arriva ad affrontare una delle tematiche più affascinanti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questi </a:t>
            </a:r>
            <a:r>
              <a:rPr dirty="0" sz="1000" spc="5">
                <a:solidFill>
                  <a:srgbClr val="333333"/>
                </a:solidFill>
                <a:latin typeface="Arial"/>
                <a:cs typeface="Arial"/>
              </a:rPr>
              <a:t>ultimi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vent’anni e cioè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la 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scoperta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migliaia di pianeti al di fuori del nostro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sistema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solare e quindi della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ricerca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della vita nello spazio.  Si parlerà della tecnologia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per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rilevare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tali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oggetti e dell’ipotetico ambiente,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dal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punto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vista  dell’illuminamento, che potrebbe svilupparsi su questi</a:t>
            </a:r>
            <a:r>
              <a:rPr dirty="0" sz="1000" spc="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esopianeti.</a:t>
            </a:r>
            <a:endParaRPr sz="1000">
              <a:latin typeface="Arial"/>
              <a:cs typeface="Arial"/>
            </a:endParaRPr>
          </a:p>
          <a:p>
            <a:pPr marL="12700" marR="75565">
              <a:lnSpc>
                <a:spcPct val="137300"/>
              </a:lnSpc>
              <a:spcBef>
                <a:spcPts val="10"/>
              </a:spcBef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Il laboratorio permette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capire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come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gli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astronomi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ricavano le informazioni sui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corpi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celesti attraverso i loro  colori, ossia attraverso il loro arcobaleno (spettro). A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tal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fine, verranno usate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numerose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lampade che  simulano altrettante stelle. Le lampade sono osservate attraverso degli speciali occhiali con reticolo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di 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diffrazione (le lenti degli occhialini hanno 400 righe per</a:t>
            </a:r>
            <a:r>
              <a:rPr dirty="0" sz="1000" spc="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millimetro).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30835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utti</a:t>
            </a:r>
            <a:r>
              <a:rPr dirty="0" sz="1600" spc="-15" b="1">
                <a:latin typeface="Arial"/>
                <a:cs typeface="Arial"/>
              </a:rPr>
              <a:t>d</a:t>
            </a:r>
            <a:r>
              <a:rPr dirty="0" sz="1600" spc="5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5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o.eu  </a:t>
            </a:r>
            <a:r>
              <a:rPr dirty="0" sz="1600" spc="-5" b="1">
                <a:latin typeface="Arial"/>
                <a:cs typeface="Arial"/>
              </a:rPr>
              <a:t>15 aprile</a:t>
            </a:r>
            <a:r>
              <a:rPr dirty="0" sz="1600" spc="-5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4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5729502"/>
            <a:ext cx="6037580" cy="2123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38200"/>
              </a:lnSpc>
              <a:spcBef>
                <a:spcPts val="100"/>
              </a:spcBef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La parte teorica è sviluppata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in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un power point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corredato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con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vari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spettri ottenuti all’Osservatorio Astrofisico  di Asiago.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Dopo aver compiuto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un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viaggio attraverso la luce di queste stelle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si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passerà ai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mondi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che gli</a:t>
            </a:r>
            <a:r>
              <a:rPr dirty="0" sz="1000" spc="1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orbitano</a:t>
            </a:r>
            <a:endParaRPr sz="1000">
              <a:latin typeface="Arial"/>
              <a:cs typeface="Arial"/>
            </a:endParaRPr>
          </a:p>
          <a:p>
            <a:pPr marL="12700" marR="36830">
              <a:lnSpc>
                <a:spcPct val="137500"/>
              </a:lnSpc>
              <a:spcBef>
                <a:spcPts val="5"/>
              </a:spcBef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attorno, cercando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capire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come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dalla luce e dalla sua mancanza si possa dedurre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la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natura del pianeta, il  colore della nostra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ombra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su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un pianeta con due stelle di tipo spettrale differente, arrivando infine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ai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colori  delle piante su stelle calde e stelle fredde.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Ci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potremmo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mai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spingere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su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mondi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così</a:t>
            </a:r>
            <a:r>
              <a:rPr dirty="0" sz="1000" spc="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lontani?</a:t>
            </a:r>
            <a:endParaRPr sz="1000">
              <a:latin typeface="Arial"/>
              <a:cs typeface="Arial"/>
            </a:endParaRPr>
          </a:p>
          <a:p>
            <a:pPr marL="12700" marR="1149350">
              <a:lnSpc>
                <a:spcPts val="1660"/>
              </a:lnSpc>
              <a:spcBef>
                <a:spcPts val="114"/>
              </a:spcBef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Sito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web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riferimento AltriMondi- Uno, Nessuno Cemtomila… Sistemi Solari dell’INAF  INAF-Osservatorio Astronomico di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Padova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9"/>
              </a:spcBef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Festival della Cultura</a:t>
            </a:r>
            <a:r>
              <a:rPr dirty="0" sz="1000" spc="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Creativa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Sabrina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20090" y="2119883"/>
            <a:ext cx="2580894" cy="36255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Media.inaf.it  20 aprile</a:t>
            </a:r>
            <a:r>
              <a:rPr dirty="0" sz="1600" spc="-7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005073"/>
            <a:ext cx="206565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10" b="1">
                <a:latin typeface="Times New Roman"/>
                <a:cs typeface="Times New Roman"/>
              </a:rPr>
              <a:t>Abitare </a:t>
            </a:r>
            <a:r>
              <a:rPr dirty="0" sz="1800" b="1">
                <a:latin typeface="Times New Roman"/>
                <a:cs typeface="Times New Roman"/>
              </a:rPr>
              <a:t>a </a:t>
            </a:r>
            <a:r>
              <a:rPr dirty="0" sz="1800" spc="-5" b="1">
                <a:latin typeface="Times New Roman"/>
                <a:cs typeface="Times New Roman"/>
              </a:rPr>
              <a:t>testa in</a:t>
            </a:r>
            <a:r>
              <a:rPr dirty="0" sz="1800" spc="-45" b="1">
                <a:latin typeface="Times New Roman"/>
                <a:cs typeface="Times New Roman"/>
              </a:rPr>
              <a:t> </a:t>
            </a:r>
            <a:r>
              <a:rPr dirty="0" sz="1800" b="1">
                <a:latin typeface="Times New Roman"/>
                <a:cs typeface="Times New Roman"/>
              </a:rPr>
              <a:t>giù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3576954"/>
            <a:ext cx="6079490" cy="797560"/>
          </a:xfrm>
          <a:prstGeom prst="rect">
            <a:avLst/>
          </a:prstGeom>
        </p:spPr>
        <p:txBody>
          <a:bodyPr wrap="square" lIns="0" tIns="19050" rIns="0" bIns="0" rtlCol="0" vert="horz">
            <a:spAutoFit/>
          </a:bodyPr>
          <a:lstStyle/>
          <a:p>
            <a:pPr marL="12700" marR="5080">
              <a:lnSpc>
                <a:spcPct val="95500"/>
              </a:lnSpc>
              <a:spcBef>
                <a:spcPts val="150"/>
              </a:spcBef>
            </a:pPr>
            <a:r>
              <a:rPr dirty="0" sz="1000" spc="-5" b="1">
                <a:solidFill>
                  <a:srgbClr val="666666"/>
                </a:solidFill>
                <a:latin typeface="Times New Roman"/>
                <a:cs typeface="Times New Roman"/>
              </a:rPr>
              <a:t>Si chiamano “Abitare lo Spazio” i </a:t>
            </a:r>
            <a:r>
              <a:rPr dirty="0" sz="1000" b="1">
                <a:solidFill>
                  <a:srgbClr val="666666"/>
                </a:solidFill>
                <a:latin typeface="Times New Roman"/>
                <a:cs typeface="Times New Roman"/>
              </a:rPr>
              <a:t>39 </a:t>
            </a:r>
            <a:r>
              <a:rPr dirty="0" sz="1000" spc="-5" b="1">
                <a:solidFill>
                  <a:srgbClr val="666666"/>
                </a:solidFill>
                <a:latin typeface="Times New Roman"/>
                <a:cs typeface="Times New Roman"/>
              </a:rPr>
              <a:t>laboratori didattici </a:t>
            </a:r>
            <a:r>
              <a:rPr dirty="0" sz="1000" spc="-10" b="1">
                <a:solidFill>
                  <a:srgbClr val="666666"/>
                </a:solidFill>
                <a:latin typeface="Times New Roman"/>
                <a:cs typeface="Times New Roman"/>
              </a:rPr>
              <a:t>per </a:t>
            </a:r>
            <a:r>
              <a:rPr dirty="0" sz="1000" spc="-5" b="1">
                <a:solidFill>
                  <a:srgbClr val="666666"/>
                </a:solidFill>
                <a:latin typeface="Times New Roman"/>
                <a:cs typeface="Times New Roman"/>
              </a:rPr>
              <a:t>le scuole elementari e </a:t>
            </a:r>
            <a:r>
              <a:rPr dirty="0" sz="1000" b="1">
                <a:solidFill>
                  <a:srgbClr val="666666"/>
                </a:solidFill>
                <a:latin typeface="Times New Roman"/>
                <a:cs typeface="Times New Roman"/>
              </a:rPr>
              <a:t>medie, </a:t>
            </a:r>
            <a:r>
              <a:rPr dirty="0" sz="1000" spc="-5" b="1">
                <a:solidFill>
                  <a:srgbClr val="666666"/>
                </a:solidFill>
                <a:latin typeface="Times New Roman"/>
                <a:cs typeface="Times New Roman"/>
              </a:rPr>
              <a:t>tutti gratuiti e in sette  città, organizzati da INAF e BNL per il Festival della cultura creativa. Per le classi interessate, ci sono ancora  posti disponibili nelle sedi di </a:t>
            </a:r>
            <a:r>
              <a:rPr dirty="0" sz="1000" b="1">
                <a:solidFill>
                  <a:srgbClr val="666666"/>
                </a:solidFill>
                <a:latin typeface="Times New Roman"/>
                <a:cs typeface="Times New Roman"/>
              </a:rPr>
              <a:t>Bologna </a:t>
            </a:r>
            <a:r>
              <a:rPr dirty="0" sz="1000" spc="-5" b="1">
                <a:solidFill>
                  <a:srgbClr val="666666"/>
                </a:solidFill>
                <a:latin typeface="Times New Roman"/>
                <a:cs typeface="Times New Roman"/>
              </a:rPr>
              <a:t>e Palermo.</a:t>
            </a:r>
            <a:r>
              <a:rPr dirty="0" sz="1000" spc="30" b="1">
                <a:solidFill>
                  <a:srgbClr val="666666"/>
                </a:solidFill>
                <a:latin typeface="Times New Roman"/>
                <a:cs typeface="Times New Roman"/>
              </a:rPr>
              <a:t> </a:t>
            </a:r>
            <a:r>
              <a:rPr dirty="0" sz="1000" spc="-5" b="1">
                <a:solidFill>
                  <a:srgbClr val="666666"/>
                </a:solidFill>
                <a:latin typeface="Times New Roman"/>
                <a:cs typeface="Times New Roman"/>
              </a:rPr>
              <a:t>Affrettatevi!</a:t>
            </a: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Dal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02.05.2016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al</a:t>
            </a:r>
            <a:r>
              <a:rPr dirty="0" sz="1050" spc="-20" b="1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08.05.2016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1040" y="4545202"/>
            <a:ext cx="6158230" cy="1829435"/>
          </a:xfrm>
          <a:custGeom>
            <a:avLst/>
            <a:gdLst/>
            <a:ahLst/>
            <a:cxnLst/>
            <a:rect l="l" t="t" r="r" b="b"/>
            <a:pathLst>
              <a:path w="6158230" h="1829435">
                <a:moveTo>
                  <a:pt x="0" y="1829053"/>
                </a:moveTo>
                <a:lnTo>
                  <a:pt x="6158230" y="1829053"/>
                </a:lnTo>
                <a:lnTo>
                  <a:pt x="6158230" y="0"/>
                </a:lnTo>
                <a:lnTo>
                  <a:pt x="0" y="0"/>
                </a:lnTo>
                <a:lnTo>
                  <a:pt x="0" y="1829053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01040" y="6374256"/>
            <a:ext cx="6158230" cy="154305"/>
          </a:xfrm>
          <a:custGeom>
            <a:avLst/>
            <a:gdLst/>
            <a:ahLst/>
            <a:cxnLst/>
            <a:rect l="l" t="t" r="r" b="b"/>
            <a:pathLst>
              <a:path w="6158230" h="154304">
                <a:moveTo>
                  <a:pt x="0" y="153924"/>
                </a:moveTo>
                <a:lnTo>
                  <a:pt x="6158230" y="153924"/>
                </a:lnTo>
                <a:lnTo>
                  <a:pt x="6158230" y="0"/>
                </a:lnTo>
                <a:lnTo>
                  <a:pt x="0" y="0"/>
                </a:lnTo>
                <a:lnTo>
                  <a:pt x="0" y="153924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01040" y="6528180"/>
            <a:ext cx="6158230" cy="152400"/>
          </a:xfrm>
          <a:custGeom>
            <a:avLst/>
            <a:gdLst/>
            <a:ahLst/>
            <a:cxnLst/>
            <a:rect l="l" t="t" r="r" b="b"/>
            <a:pathLst>
              <a:path w="6158230" h="152400">
                <a:moveTo>
                  <a:pt x="0" y="152400"/>
                </a:moveTo>
                <a:lnTo>
                  <a:pt x="6158230" y="152400"/>
                </a:lnTo>
                <a:lnTo>
                  <a:pt x="6158230" y="0"/>
                </a:lnTo>
                <a:lnTo>
                  <a:pt x="0" y="0"/>
                </a:lnTo>
                <a:lnTo>
                  <a:pt x="0" y="15240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701040" y="6349364"/>
            <a:ext cx="6158230" cy="3149600"/>
          </a:xfrm>
          <a:prstGeom prst="rect">
            <a:avLst/>
          </a:prstGeom>
        </p:spPr>
        <p:txBody>
          <a:bodyPr wrap="square" lIns="0" tIns="23495" rIns="0" bIns="0" rtlCol="0" vert="horz">
            <a:spAutoFit/>
          </a:bodyPr>
          <a:lstStyle/>
          <a:p>
            <a:pPr marL="2812415" marR="291465" indent="-2515235">
              <a:lnSpc>
                <a:spcPts val="1210"/>
              </a:lnSpc>
              <a:spcBef>
                <a:spcPts val="185"/>
              </a:spcBef>
            </a:pPr>
            <a:r>
              <a:rPr dirty="0" sz="1050">
                <a:solidFill>
                  <a:srgbClr val="757575"/>
                </a:solidFill>
                <a:latin typeface="Arial"/>
                <a:cs typeface="Arial"/>
              </a:rPr>
              <a:t>Un </a:t>
            </a:r>
            <a:r>
              <a:rPr dirty="0" sz="1050" spc="-5">
                <a:solidFill>
                  <a:srgbClr val="757575"/>
                </a:solidFill>
                <a:latin typeface="Arial"/>
                <a:cs typeface="Arial"/>
              </a:rPr>
              <a:t>laboratorio organizzato </a:t>
            </a:r>
            <a:r>
              <a:rPr dirty="0" sz="1050">
                <a:solidFill>
                  <a:srgbClr val="757575"/>
                </a:solidFill>
                <a:latin typeface="Arial"/>
                <a:cs typeface="Arial"/>
              </a:rPr>
              <a:t>dalla </a:t>
            </a:r>
            <a:r>
              <a:rPr dirty="0" sz="1050" spc="-5">
                <a:solidFill>
                  <a:srgbClr val="757575"/>
                </a:solidFill>
                <a:latin typeface="Arial"/>
                <a:cs typeface="Arial"/>
              </a:rPr>
              <a:t>sede </a:t>
            </a:r>
            <a:r>
              <a:rPr dirty="0" sz="1050" spc="-10">
                <a:solidFill>
                  <a:srgbClr val="757575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757575"/>
                </a:solidFill>
                <a:latin typeface="Arial"/>
                <a:cs typeface="Arial"/>
              </a:rPr>
              <a:t>Padova che verrà </a:t>
            </a:r>
            <a:r>
              <a:rPr dirty="0" sz="1050">
                <a:solidFill>
                  <a:srgbClr val="757575"/>
                </a:solidFill>
                <a:latin typeface="Arial"/>
                <a:cs typeface="Arial"/>
              </a:rPr>
              <a:t>riproposto </a:t>
            </a:r>
            <a:r>
              <a:rPr dirty="0" sz="1050" spc="-5">
                <a:solidFill>
                  <a:srgbClr val="757575"/>
                </a:solidFill>
                <a:latin typeface="Arial"/>
                <a:cs typeface="Arial"/>
              </a:rPr>
              <a:t>nel Festival della Cultura  Creativa.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Times New Roman"/>
              <a:cs typeface="Times New Roman"/>
            </a:endParaRPr>
          </a:p>
          <a:p>
            <a:pPr marL="17780" marR="158115">
              <a:lnSpc>
                <a:spcPct val="95900"/>
              </a:lnSpc>
            </a:pP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Il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tema è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particolarmente stimolante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creativo: abitare sottosopra. Questo, l’argomento della terza  edizione del </a:t>
            </a:r>
            <a:r>
              <a:rPr dirty="0" u="heavy" sz="1050" spc="-5" b="1">
                <a:solidFill>
                  <a:srgbClr val="20759B"/>
                </a:solidFill>
                <a:uFill>
                  <a:solidFill>
                    <a:srgbClr val="20759B"/>
                  </a:solidFill>
                </a:uFill>
                <a:latin typeface="Arial"/>
                <a:cs typeface="Arial"/>
                <a:hlinkClick r:id="rId3"/>
              </a:rPr>
              <a:t>Festival della Cultura Creativa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  <a:hlinkClick r:id="rId3"/>
              </a:rPr>
              <a:t>,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ideato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organizzato dall’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Associazione Bancaria  Italiana (ABI)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,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che si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svolge quest’anno nella settimana dal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2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all’8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maggio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.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Già dalla prima edizione,  l’intento </a:t>
            </a:r>
            <a:r>
              <a:rPr dirty="0" sz="1050" spc="-10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questo festival diffuso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–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come viene definito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dagli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organizzatori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– è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quello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avvicinare  bambini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ragazzi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alla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cultura, stimolandone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la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creatività. Promotrici del progetto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sono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le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banche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che  decidono </a:t>
            </a:r>
            <a:r>
              <a:rPr dirty="0" sz="1050" spc="-10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rispondere alla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sfida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lanciata da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ABI e con la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collaborazione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enti, associazioni culturali,  musei, biblioteche, organizzano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delle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attività per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le scuole su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tutto il territorio italiano.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Times New Roman"/>
              <a:cs typeface="Times New Roman"/>
            </a:endParaRPr>
          </a:p>
          <a:p>
            <a:pPr marL="17780" marR="22225">
              <a:lnSpc>
                <a:spcPct val="96000"/>
              </a:lnSpc>
            </a:pP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L’INAF partecipa </a:t>
            </a:r>
            <a:r>
              <a:rPr dirty="0" sz="1050" spc="-10">
                <a:solidFill>
                  <a:srgbClr val="444444"/>
                </a:solidFill>
                <a:latin typeface="Arial"/>
                <a:cs typeface="Arial"/>
              </a:rPr>
              <a:t>al progetto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coniugando il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tema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in modo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del tutto spaziale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 aprendo </a:t>
            </a:r>
            <a:r>
              <a:rPr dirty="0" u="sng" sz="1050" spc="-5">
                <a:solidFill>
                  <a:srgbClr val="20759B"/>
                </a:solidFill>
                <a:uFill>
                  <a:solidFill>
                    <a:srgbClr val="20759B"/>
                  </a:solidFill>
                </a:uFill>
                <a:latin typeface="Arial"/>
                <a:cs typeface="Arial"/>
                <a:hlinkClick r:id="rId4"/>
              </a:rPr>
              <a:t>le proprie sedi</a:t>
            </a:r>
            <a:r>
              <a:rPr dirty="0" sz="1050" spc="-5">
                <a:solidFill>
                  <a:srgbClr val="20759B"/>
                </a:solidFill>
                <a:latin typeface="Arial"/>
                <a:cs typeface="Arial"/>
                <a:hlinkClick r:id="rId4"/>
              </a:rPr>
              <a:t>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per 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una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serie </a:t>
            </a:r>
            <a:r>
              <a:rPr dirty="0" sz="1050" spc="-10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laboratori didattici, intitolati “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Abitare lo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Spazio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”,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voluti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organizzati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da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BNL Gruppo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BNP  Paribas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, che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aderisce all’iniziativa dell’ABI.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I laboratori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proposti sono 39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 si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rivolgono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ad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altrettante 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classi,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dalla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quarta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elementare alla seconda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media, per un totale </a:t>
            </a:r>
            <a:r>
              <a:rPr dirty="0" sz="1050" spc="-10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circa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1200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ragazzi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in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sette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 città:</a:t>
            </a:r>
            <a:endParaRPr sz="1050">
              <a:latin typeface="Arial"/>
              <a:cs typeface="Arial"/>
            </a:endParaRPr>
          </a:p>
          <a:p>
            <a:pPr marL="17780">
              <a:lnSpc>
                <a:spcPts val="1180"/>
              </a:lnSpc>
            </a:pP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lo </a:t>
            </a:r>
            <a:r>
              <a:rPr dirty="0" u="sng" sz="1050" spc="-5">
                <a:solidFill>
                  <a:srgbClr val="20759B"/>
                </a:solidFill>
                <a:uFill>
                  <a:solidFill>
                    <a:srgbClr val="20759B"/>
                  </a:solidFill>
                </a:uFill>
                <a:latin typeface="Arial"/>
                <a:cs typeface="Arial"/>
                <a:hlinkClick r:id="rId5"/>
              </a:rPr>
              <a:t>IAPS</a:t>
            </a:r>
            <a:r>
              <a:rPr dirty="0" sz="1050" spc="-5">
                <a:solidFill>
                  <a:srgbClr val="20759B"/>
                </a:solidFill>
                <a:latin typeface="Arial"/>
                <a:cs typeface="Arial"/>
                <a:hlinkClick r:id="rId5"/>
              </a:rPr>
              <a:t>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a Roma,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capofila del progetto,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l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  <a:hlinkClick r:id="rId6"/>
              </a:rPr>
              <a:t>’</a:t>
            </a:r>
            <a:r>
              <a:rPr dirty="0" u="sng" sz="1050">
                <a:solidFill>
                  <a:srgbClr val="20759B"/>
                </a:solidFill>
                <a:uFill>
                  <a:solidFill>
                    <a:srgbClr val="20759B"/>
                  </a:solidFill>
                </a:uFill>
                <a:latin typeface="Arial"/>
                <a:cs typeface="Arial"/>
                <a:hlinkClick r:id="rId6"/>
              </a:rPr>
              <a:t>Osservatorio di </a:t>
            </a:r>
            <a:r>
              <a:rPr dirty="0" u="sng" sz="1050" spc="-5">
                <a:solidFill>
                  <a:srgbClr val="20759B"/>
                </a:solidFill>
                <a:uFill>
                  <a:solidFill>
                    <a:srgbClr val="20759B"/>
                  </a:solidFill>
                </a:uFill>
                <a:latin typeface="Arial"/>
                <a:cs typeface="Arial"/>
                <a:hlinkClick r:id="rId6"/>
              </a:rPr>
              <a:t>Brera</a:t>
            </a:r>
            <a:r>
              <a:rPr dirty="0" sz="1050" spc="-5">
                <a:solidFill>
                  <a:srgbClr val="20759B"/>
                </a:solidFill>
                <a:latin typeface="Arial"/>
                <a:cs typeface="Arial"/>
                <a:hlinkClick r:id="rId6"/>
              </a:rPr>
              <a:t>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a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Milano, l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  <a:hlinkClick r:id="rId7"/>
              </a:rPr>
              <a:t>’</a:t>
            </a:r>
            <a:r>
              <a:rPr dirty="0" u="sng" sz="1050" spc="-5">
                <a:solidFill>
                  <a:srgbClr val="20759B"/>
                </a:solidFill>
                <a:uFill>
                  <a:solidFill>
                    <a:srgbClr val="20759B"/>
                  </a:solidFill>
                </a:uFill>
                <a:latin typeface="Arial"/>
                <a:cs typeface="Arial"/>
                <a:hlinkClick r:id="rId7"/>
              </a:rPr>
              <a:t>Osservatorio </a:t>
            </a:r>
            <a:r>
              <a:rPr dirty="0" u="sng" sz="1050">
                <a:solidFill>
                  <a:srgbClr val="20759B"/>
                </a:solidFill>
                <a:uFill>
                  <a:solidFill>
                    <a:srgbClr val="20759B"/>
                  </a:solidFill>
                </a:uFill>
                <a:latin typeface="Arial"/>
                <a:cs typeface="Arial"/>
                <a:hlinkClick r:id="rId7"/>
              </a:rPr>
              <a:t>di</a:t>
            </a:r>
            <a:r>
              <a:rPr dirty="0" u="sng" sz="1050" spc="-10">
                <a:solidFill>
                  <a:srgbClr val="20759B"/>
                </a:solidFill>
                <a:uFill>
                  <a:solidFill>
                    <a:srgbClr val="20759B"/>
                  </a:solidFill>
                </a:uFill>
                <a:latin typeface="Arial"/>
                <a:cs typeface="Arial"/>
                <a:hlinkClick r:id="rId7"/>
              </a:rPr>
              <a:t> </a:t>
            </a:r>
            <a:r>
              <a:rPr dirty="0" u="sng" sz="1050" spc="-5">
                <a:solidFill>
                  <a:srgbClr val="20759B"/>
                </a:solidFill>
                <a:uFill>
                  <a:solidFill>
                    <a:srgbClr val="20759B"/>
                  </a:solidFill>
                </a:uFill>
                <a:latin typeface="Arial"/>
                <a:cs typeface="Arial"/>
                <a:hlinkClick r:id="rId7"/>
              </a:rPr>
              <a:t>Torino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,</a:t>
            </a:r>
            <a:endParaRPr sz="1050">
              <a:latin typeface="Arial"/>
              <a:cs typeface="Arial"/>
            </a:endParaRPr>
          </a:p>
          <a:p>
            <a:pPr marL="17780" marR="245110">
              <a:lnSpc>
                <a:spcPct val="95900"/>
              </a:lnSpc>
              <a:spcBef>
                <a:spcPts val="20"/>
              </a:spcBef>
            </a:pP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l’</a:t>
            </a:r>
            <a:r>
              <a:rPr dirty="0" u="sng" sz="1050">
                <a:solidFill>
                  <a:srgbClr val="20759B"/>
                </a:solidFill>
                <a:uFill>
                  <a:solidFill>
                    <a:srgbClr val="20759B"/>
                  </a:solidFill>
                </a:uFill>
                <a:latin typeface="Arial"/>
                <a:cs typeface="Arial"/>
                <a:hlinkClick r:id="rId8"/>
              </a:rPr>
              <a:t>Osservatorio </a:t>
            </a:r>
            <a:r>
              <a:rPr dirty="0" u="sng" sz="1050" spc="-10">
                <a:solidFill>
                  <a:srgbClr val="20759B"/>
                </a:solidFill>
                <a:uFill>
                  <a:solidFill>
                    <a:srgbClr val="20759B"/>
                  </a:solidFill>
                </a:uFill>
                <a:latin typeface="Arial"/>
                <a:cs typeface="Arial"/>
                <a:hlinkClick r:id="rId8"/>
              </a:rPr>
              <a:t>di </a:t>
            </a:r>
            <a:r>
              <a:rPr dirty="0" u="sng" sz="1050" spc="-5">
                <a:solidFill>
                  <a:srgbClr val="20759B"/>
                </a:solidFill>
                <a:uFill>
                  <a:solidFill>
                    <a:srgbClr val="20759B"/>
                  </a:solidFill>
                </a:uFill>
                <a:latin typeface="Arial"/>
                <a:cs typeface="Arial"/>
                <a:hlinkClick r:id="rId8"/>
              </a:rPr>
              <a:t>Padova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, l’</a:t>
            </a:r>
            <a:r>
              <a:rPr dirty="0" u="sng" sz="1050" spc="-5">
                <a:solidFill>
                  <a:srgbClr val="20759B"/>
                </a:solidFill>
                <a:uFill>
                  <a:solidFill>
                    <a:srgbClr val="20759B"/>
                  </a:solidFill>
                </a:uFill>
                <a:latin typeface="Arial"/>
                <a:cs typeface="Arial"/>
                <a:hlinkClick r:id="rId9"/>
              </a:rPr>
              <a:t>Osservatorio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  <a:hlinkClick r:id="rId9"/>
              </a:rPr>
              <a:t>,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lo </a:t>
            </a:r>
            <a:r>
              <a:rPr dirty="0" u="sng" sz="1050" spc="-5">
                <a:solidFill>
                  <a:srgbClr val="20759B"/>
                </a:solidFill>
                <a:uFill>
                  <a:solidFill>
                    <a:srgbClr val="20759B"/>
                  </a:solidFill>
                </a:uFill>
                <a:latin typeface="Arial"/>
                <a:cs typeface="Arial"/>
                <a:hlinkClick r:id="rId10"/>
              </a:rPr>
              <a:t>IASF</a:t>
            </a:r>
            <a:r>
              <a:rPr dirty="0" sz="1050" spc="-5">
                <a:solidFill>
                  <a:srgbClr val="20759B"/>
                </a:solidFill>
                <a:latin typeface="Arial"/>
                <a:cs typeface="Arial"/>
                <a:hlinkClick r:id="rId10"/>
              </a:rPr>
              <a:t>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l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  <a:hlinkClick r:id="rId11"/>
              </a:rPr>
              <a:t>’</a:t>
            </a:r>
            <a:r>
              <a:rPr dirty="0" u="sng" sz="1050" spc="-5">
                <a:solidFill>
                  <a:srgbClr val="20759B"/>
                </a:solidFill>
                <a:uFill>
                  <a:solidFill>
                    <a:srgbClr val="20759B"/>
                  </a:solidFill>
                </a:uFill>
                <a:latin typeface="Arial"/>
                <a:cs typeface="Arial"/>
                <a:hlinkClick r:id="rId11"/>
              </a:rPr>
              <a:t>IRA</a:t>
            </a:r>
            <a:r>
              <a:rPr dirty="0" sz="1050" spc="-5">
                <a:solidFill>
                  <a:srgbClr val="20759B"/>
                </a:solidFill>
                <a:latin typeface="Arial"/>
                <a:cs typeface="Arial"/>
                <a:hlinkClick r:id="rId11"/>
              </a:rPr>
              <a:t>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a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Bologna,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l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  <a:hlinkClick r:id="rId12"/>
              </a:rPr>
              <a:t>’</a:t>
            </a:r>
            <a:r>
              <a:rPr dirty="0" u="sng" sz="1050">
                <a:solidFill>
                  <a:srgbClr val="20759B"/>
                </a:solidFill>
                <a:uFill>
                  <a:solidFill>
                    <a:srgbClr val="20759B"/>
                  </a:solidFill>
                </a:uFill>
                <a:latin typeface="Arial"/>
                <a:cs typeface="Arial"/>
                <a:hlinkClick r:id="rId12"/>
              </a:rPr>
              <a:t>Osservatorio </a:t>
            </a:r>
            <a:r>
              <a:rPr dirty="0" u="sng" sz="1050" spc="-10">
                <a:solidFill>
                  <a:srgbClr val="20759B"/>
                </a:solidFill>
                <a:uFill>
                  <a:solidFill>
                    <a:srgbClr val="20759B"/>
                  </a:solidFill>
                </a:uFill>
                <a:latin typeface="Arial"/>
                <a:cs typeface="Arial"/>
                <a:hlinkClick r:id="rId12"/>
              </a:rPr>
              <a:t>di </a:t>
            </a:r>
            <a:r>
              <a:rPr dirty="0" u="sng" sz="1050" spc="-5">
                <a:solidFill>
                  <a:srgbClr val="20759B"/>
                </a:solidFill>
                <a:uFill>
                  <a:solidFill>
                    <a:srgbClr val="20759B"/>
                  </a:solidFill>
                </a:uFill>
                <a:latin typeface="Arial"/>
                <a:cs typeface="Arial"/>
                <a:hlinkClick r:id="rId12"/>
              </a:rPr>
              <a:t>Capodimonte</a:t>
            </a:r>
            <a:r>
              <a:rPr dirty="0" sz="1050" spc="-5">
                <a:solidFill>
                  <a:srgbClr val="20759B"/>
                </a:solidFill>
                <a:latin typeface="Arial"/>
                <a:cs typeface="Arial"/>
                <a:hlinkClick r:id="rId12"/>
              </a:rPr>
              <a:t>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a 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Napoli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l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  <a:hlinkClick r:id="rId13"/>
              </a:rPr>
              <a:t>’</a:t>
            </a:r>
            <a:r>
              <a:rPr dirty="0" u="sng" sz="1050" spc="-5">
                <a:solidFill>
                  <a:srgbClr val="20759B"/>
                </a:solidFill>
                <a:uFill>
                  <a:solidFill>
                    <a:srgbClr val="20759B"/>
                  </a:solidFill>
                </a:uFill>
                <a:latin typeface="Arial"/>
                <a:cs typeface="Arial"/>
                <a:hlinkClick r:id="rId13"/>
              </a:rPr>
              <a:t>Osservatorio </a:t>
            </a:r>
            <a:r>
              <a:rPr dirty="0" u="sng" sz="1050">
                <a:solidFill>
                  <a:srgbClr val="20759B"/>
                </a:solidFill>
                <a:uFill>
                  <a:solidFill>
                    <a:srgbClr val="20759B"/>
                  </a:solidFill>
                </a:uFill>
                <a:latin typeface="Arial"/>
                <a:cs typeface="Arial"/>
                <a:hlinkClick r:id="rId13"/>
              </a:rPr>
              <a:t>di Palermo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.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Collaborano alle attività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l’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Associazione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Speak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Science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,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per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la  sede </a:t>
            </a:r>
            <a:r>
              <a:rPr dirty="0" sz="1050" spc="-10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Roma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 a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Bologna, l’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Associazione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SOFOS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,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la Cooperativa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Ossigeno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il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Quartiere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San 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Vitale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(Comune </a:t>
            </a:r>
            <a:r>
              <a:rPr dirty="0" sz="1050" spc="-10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Bologna),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che ha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concesso il patrocinio</a:t>
            </a:r>
            <a:r>
              <a:rPr dirty="0" sz="1050" spc="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all’iniziativa.</a:t>
            </a:r>
            <a:endParaRPr sz="10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332354" y="2119883"/>
            <a:ext cx="2893314" cy="75577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160904" y="4544821"/>
            <a:ext cx="3238499" cy="181927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17590" cy="56102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76440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Media.inaf.it  20 aprile</a:t>
            </a:r>
            <a:r>
              <a:rPr dirty="0" sz="1600" spc="-7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114935">
              <a:lnSpc>
                <a:spcPct val="95900"/>
              </a:lnSpc>
              <a:spcBef>
                <a:spcPts val="960"/>
              </a:spcBef>
            </a:pP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I laboratori, pensati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espressamente per l’occasione, ereditano l’interattività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 il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coinvolgimento che nel 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passato ha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caratterizzato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i laboratori</a:t>
            </a:r>
            <a:r>
              <a:rPr dirty="0" sz="1050">
                <a:solidFill>
                  <a:srgbClr val="20759B"/>
                </a:solidFill>
                <a:latin typeface="Arial"/>
                <a:cs typeface="Arial"/>
              </a:rPr>
              <a:t> </a:t>
            </a:r>
            <a:r>
              <a:rPr dirty="0" u="heavy" sz="1050" spc="-5" b="1">
                <a:solidFill>
                  <a:srgbClr val="20759B"/>
                </a:solidFill>
                <a:uFill>
                  <a:solidFill>
                    <a:srgbClr val="20759B"/>
                  </a:solidFill>
                </a:uFill>
                <a:latin typeface="Arial"/>
                <a:cs typeface="Arial"/>
                <a:hlinkClick r:id="rId3"/>
              </a:rPr>
              <a:t>AstroKids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  <a:hlinkClick r:id="rId3"/>
              </a:rPr>
              <a:t>,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 prendono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forza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da un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evento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astronomico la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cui  vicinanza temporale con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il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festival non poteva essere ignorata, ovvero l’atteso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transito di Mercurio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,  che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avverrà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il 9 maggio </a:t>
            </a:r>
            <a:r>
              <a:rPr dirty="0" sz="1050" spc="-10">
                <a:solidFill>
                  <a:srgbClr val="444444"/>
                </a:solidFill>
                <a:latin typeface="Arial"/>
                <a:cs typeface="Arial"/>
              </a:rPr>
              <a:t>sotto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la lente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dei maggiori telescopi italiani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 stranieri.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46990">
              <a:lnSpc>
                <a:spcPct val="95800"/>
              </a:lnSpc>
            </a:pP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Il collegamento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con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il transito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è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particolarmente evidente per alcuni dei laboratori proposti, come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“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Alla  ricerca di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vita nell’Universo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”, organizzato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a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Torino,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che farà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capire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in modo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pratico </a:t>
            </a:r>
            <a:r>
              <a:rPr dirty="0" sz="1050" spc="-10">
                <a:solidFill>
                  <a:srgbClr val="444444"/>
                </a:solidFill>
                <a:latin typeface="Arial"/>
                <a:cs typeface="Arial"/>
              </a:rPr>
              <a:t>ai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piccoli  partecipanti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come fanno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gli astronomi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a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sfruttare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transiti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per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osservare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riconoscere pianeti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al </a:t>
            </a:r>
            <a:r>
              <a:rPr dirty="0" sz="1050" spc="-10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fuori 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del nostro sistema solare,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o “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Fare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luce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sugli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esopianeti abitabili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”, della sede di Padova,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in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cui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si 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simula la luce </a:t>
            </a:r>
            <a:r>
              <a:rPr dirty="0" sz="1050" spc="-10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altre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stelle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 ci si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interroga sulla natura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dei pianeti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che ruotano intorno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ad</a:t>
            </a:r>
            <a:r>
              <a:rPr dirty="0" sz="1050" spc="5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esse.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5080">
              <a:lnSpc>
                <a:spcPct val="95700"/>
              </a:lnSpc>
            </a:pP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Altri laboratori affrontano il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tema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con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un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approccio </a:t>
            </a:r>
            <a:r>
              <a:rPr dirty="0" sz="1050" spc="-10">
                <a:solidFill>
                  <a:srgbClr val="444444"/>
                </a:solidFill>
                <a:latin typeface="Arial"/>
                <a:cs typeface="Arial"/>
              </a:rPr>
              <a:t>più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da astronauta,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immaginando come debba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essere 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vivere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nella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stazione spaziale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(“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La stazione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spaziale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”,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una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delle proposte della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sede </a:t>
            </a:r>
            <a:r>
              <a:rPr dirty="0" sz="1050" spc="-10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Milano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 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“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Viveve nello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spazio: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la (stra)ordinaria vita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degli astronauti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sulla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ISS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”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della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sede </a:t>
            </a:r>
            <a:r>
              <a:rPr dirty="0" sz="1050" spc="-10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Palermo). Non  mancheranno le sorprese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per 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piccoli partecipanti della sede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Bologna dove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ragazzi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seguiranno un 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percorso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che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li porterà dall’emozione del planetario digitale fino ad emulare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le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gesta degli astronauti 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guidando un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rover marziano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o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indossando una tuta spaziale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provando le difficoltà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utilizzare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nello  spazio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semplici strumenti,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come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cacciaviti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dirty="0" sz="1050" spc="-3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martelli.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46990">
              <a:lnSpc>
                <a:spcPct val="95800"/>
              </a:lnSpc>
            </a:pP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Altra possibile declinazione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del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tema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è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quella seguita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dalle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sedi </a:t>
            </a:r>
            <a:r>
              <a:rPr dirty="0" sz="1050" spc="-10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Napoli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Roma, che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hanno deciso </a:t>
            </a:r>
            <a:r>
              <a:rPr dirty="0" sz="1050" spc="-10">
                <a:solidFill>
                  <a:srgbClr val="444444"/>
                </a:solidFill>
                <a:latin typeface="Arial"/>
                <a:cs typeface="Arial"/>
              </a:rPr>
              <a:t>di 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portare 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partecipanti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in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uno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spettacolare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viaggio nel Sistema Solare.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La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prima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sede lo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fa mixando  immagini, disegni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rap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a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tema astronomico (nel laboratorio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“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Il Sistema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Solare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”),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mentre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la sede di  Roma ricrea gli altri pianeti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immagina come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potrebbero ospitare forme </a:t>
            </a:r>
            <a:r>
              <a:rPr dirty="0" sz="1050" spc="-10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vita terrestri,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grazie alla 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magia di un monitor sferico sperimentale chiamato Pianeti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in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una Stanza (con l’incontro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“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Altrove, nel  Sistema</a:t>
            </a:r>
            <a:r>
              <a:rPr dirty="0" sz="1050" spc="-20" b="1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Solare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”).</a:t>
            </a:r>
            <a:endParaRPr sz="10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63538" y="6204330"/>
            <a:ext cx="5809676" cy="26955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94310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Kidsar</a:t>
            </a:r>
            <a:r>
              <a:rPr dirty="0" sz="1600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to</a:t>
            </a:r>
            <a:r>
              <a:rPr dirty="0" sz="1600" spc="-5" b="1">
                <a:latin typeface="Arial"/>
                <a:cs typeface="Arial"/>
              </a:rPr>
              <a:t>urism</a:t>
            </a:r>
            <a:r>
              <a:rPr dirty="0" sz="1600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com  </a:t>
            </a:r>
            <a:r>
              <a:rPr dirty="0" sz="1600" spc="-5" b="1">
                <a:latin typeface="Arial"/>
                <a:cs typeface="Arial"/>
              </a:rPr>
              <a:t>21 aprile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075177"/>
            <a:ext cx="51949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116CB3"/>
                </a:solidFill>
                <a:latin typeface="Georgia"/>
                <a:cs typeface="Georgia"/>
              </a:rPr>
              <a:t>2/8 Maggio </a:t>
            </a:r>
            <a:r>
              <a:rPr dirty="0" sz="1800" spc="5" b="1">
                <a:solidFill>
                  <a:srgbClr val="116CB3"/>
                </a:solidFill>
                <a:latin typeface="Georgia"/>
                <a:cs typeface="Georgia"/>
              </a:rPr>
              <a:t>Il </a:t>
            </a:r>
            <a:r>
              <a:rPr dirty="0" sz="1800" spc="-5" b="1">
                <a:solidFill>
                  <a:srgbClr val="116CB3"/>
                </a:solidFill>
                <a:latin typeface="Georgia"/>
                <a:cs typeface="Georgia"/>
              </a:rPr>
              <a:t>Festival </a:t>
            </a:r>
            <a:r>
              <a:rPr dirty="0" sz="1800" spc="-10" b="1">
                <a:solidFill>
                  <a:srgbClr val="116CB3"/>
                </a:solidFill>
                <a:latin typeface="Georgia"/>
                <a:cs typeface="Georgia"/>
              </a:rPr>
              <a:t>della </a:t>
            </a:r>
            <a:r>
              <a:rPr dirty="0" sz="1800" spc="-5" b="1">
                <a:solidFill>
                  <a:srgbClr val="116CB3"/>
                </a:solidFill>
                <a:latin typeface="Georgia"/>
                <a:cs typeface="Georgia"/>
              </a:rPr>
              <a:t>Cultura</a:t>
            </a:r>
            <a:r>
              <a:rPr dirty="0" sz="1800" b="1">
                <a:solidFill>
                  <a:srgbClr val="116CB3"/>
                </a:solidFill>
                <a:latin typeface="Georgia"/>
                <a:cs typeface="Georgia"/>
              </a:rPr>
              <a:t> </a:t>
            </a:r>
            <a:r>
              <a:rPr dirty="0" sz="1800" spc="-10" b="1">
                <a:solidFill>
                  <a:srgbClr val="116CB3"/>
                </a:solidFill>
                <a:latin typeface="Georgia"/>
                <a:cs typeface="Georgia"/>
              </a:rPr>
              <a:t>Creativa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6098209"/>
            <a:ext cx="6105525" cy="27692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311150">
              <a:lnSpc>
                <a:spcPct val="130400"/>
              </a:lnSpc>
              <a:spcBef>
                <a:spcPts val="100"/>
              </a:spcBef>
            </a:pPr>
            <a:r>
              <a:rPr dirty="0" sz="1150" spc="-5">
                <a:solidFill>
                  <a:srgbClr val="7E7D7D"/>
                </a:solidFill>
                <a:latin typeface="Georgia"/>
                <a:cs typeface="Georgia"/>
              </a:rPr>
              <a:t>Il Festival della Cultura Creativa promosso </a:t>
            </a:r>
            <a:r>
              <a:rPr dirty="0" sz="1150" spc="-10">
                <a:solidFill>
                  <a:srgbClr val="7E7D7D"/>
                </a:solidFill>
                <a:latin typeface="Georgia"/>
                <a:cs typeface="Georgia"/>
              </a:rPr>
              <a:t>dalle </a:t>
            </a:r>
            <a:r>
              <a:rPr dirty="0" sz="1150">
                <a:solidFill>
                  <a:srgbClr val="7E7D7D"/>
                </a:solidFill>
                <a:latin typeface="Georgia"/>
                <a:cs typeface="Georgia"/>
              </a:rPr>
              <a:t>Banche </a:t>
            </a:r>
            <a:r>
              <a:rPr dirty="0" sz="1150" spc="-5">
                <a:solidFill>
                  <a:srgbClr val="7E7D7D"/>
                </a:solidFill>
                <a:latin typeface="Georgia"/>
                <a:cs typeface="Georgia"/>
              </a:rPr>
              <a:t>italiane, coordinate dall’ABI,  destinato ai ragazzi dai </a:t>
            </a:r>
            <a:r>
              <a:rPr dirty="0" sz="1150" spc="-10">
                <a:solidFill>
                  <a:srgbClr val="7E7D7D"/>
                </a:solidFill>
                <a:latin typeface="Georgia"/>
                <a:cs typeface="Georgia"/>
              </a:rPr>
              <a:t>sei </a:t>
            </a:r>
            <a:r>
              <a:rPr dirty="0" sz="1150" spc="-5">
                <a:solidFill>
                  <a:srgbClr val="7E7D7D"/>
                </a:solidFill>
                <a:latin typeface="Georgia"/>
                <a:cs typeface="Georgia"/>
              </a:rPr>
              <a:t>ai tredici anni, propone, nella sua terza edizione che si svolgerà  dal </a:t>
            </a:r>
            <a:r>
              <a:rPr dirty="0" sz="1150" b="1">
                <a:solidFill>
                  <a:srgbClr val="116CB3"/>
                </a:solidFill>
                <a:latin typeface="Georgia"/>
                <a:cs typeface="Georgia"/>
              </a:rPr>
              <a:t>2 all’8 </a:t>
            </a:r>
            <a:r>
              <a:rPr dirty="0" sz="1150" spc="-5" b="1">
                <a:solidFill>
                  <a:srgbClr val="116CB3"/>
                </a:solidFill>
                <a:latin typeface="Georgia"/>
                <a:cs typeface="Georgia"/>
              </a:rPr>
              <a:t>Maggio </a:t>
            </a:r>
            <a:r>
              <a:rPr dirty="0" sz="1150" b="1">
                <a:solidFill>
                  <a:srgbClr val="116CB3"/>
                </a:solidFill>
                <a:latin typeface="Georgia"/>
                <a:cs typeface="Georgia"/>
              </a:rPr>
              <a:t>2016 </a:t>
            </a:r>
            <a:r>
              <a:rPr dirty="0" sz="1150" spc="-5">
                <a:solidFill>
                  <a:srgbClr val="7E7D7D"/>
                </a:solidFill>
                <a:latin typeface="Georgia"/>
                <a:cs typeface="Georgia"/>
              </a:rPr>
              <a:t>iniziative didattiche sul tema</a:t>
            </a:r>
            <a:r>
              <a:rPr dirty="0" sz="1150" spc="254">
                <a:solidFill>
                  <a:srgbClr val="7E7D7D"/>
                </a:solidFill>
                <a:latin typeface="Georgia"/>
                <a:cs typeface="Georgia"/>
              </a:rPr>
              <a:t> </a:t>
            </a:r>
            <a:r>
              <a:rPr dirty="0" sz="1150" b="1">
                <a:solidFill>
                  <a:srgbClr val="116CB3"/>
                </a:solidFill>
                <a:latin typeface="Georgia"/>
                <a:cs typeface="Georgia"/>
              </a:rPr>
              <a:t>“ABITARE</a:t>
            </a:r>
            <a:endParaRPr sz="1150">
              <a:latin typeface="Georgia"/>
              <a:cs typeface="Georgia"/>
            </a:endParaRPr>
          </a:p>
          <a:p>
            <a:pPr marL="12700" marR="287655">
              <a:lnSpc>
                <a:spcPct val="130400"/>
              </a:lnSpc>
            </a:pPr>
            <a:r>
              <a:rPr dirty="0" sz="1150" b="1">
                <a:solidFill>
                  <a:srgbClr val="116CB3"/>
                </a:solidFill>
                <a:latin typeface="Georgia"/>
                <a:cs typeface="Georgia"/>
              </a:rPr>
              <a:t>SOTTOSOPRA </a:t>
            </a:r>
            <a:r>
              <a:rPr dirty="0" sz="1150" spc="-5" b="1">
                <a:solidFill>
                  <a:srgbClr val="116CB3"/>
                </a:solidFill>
                <a:latin typeface="Georgia"/>
                <a:cs typeface="Georgia"/>
              </a:rPr>
              <a:t>“Scoprire </a:t>
            </a:r>
            <a:r>
              <a:rPr dirty="0" sz="1150" b="1">
                <a:solidFill>
                  <a:srgbClr val="116CB3"/>
                </a:solidFill>
                <a:latin typeface="Georgia"/>
                <a:cs typeface="Georgia"/>
              </a:rPr>
              <a:t>e sperimentare </a:t>
            </a:r>
            <a:r>
              <a:rPr dirty="0" sz="1150" spc="-5" b="1">
                <a:solidFill>
                  <a:srgbClr val="116CB3"/>
                </a:solidFill>
                <a:latin typeface="Georgia"/>
                <a:cs typeface="Georgia"/>
              </a:rPr>
              <a:t>come si sta </a:t>
            </a:r>
            <a:r>
              <a:rPr dirty="0" sz="1150" b="1">
                <a:solidFill>
                  <a:srgbClr val="116CB3"/>
                </a:solidFill>
                <a:latin typeface="Georgia"/>
                <a:cs typeface="Georgia"/>
              </a:rPr>
              <a:t>dentro i </a:t>
            </a:r>
            <a:r>
              <a:rPr dirty="0" sz="1150" spc="-5" b="1">
                <a:solidFill>
                  <a:srgbClr val="116CB3"/>
                </a:solidFill>
                <a:latin typeface="Georgia"/>
                <a:cs typeface="Georgia"/>
              </a:rPr>
              <a:t>luoghi, l’arte </a:t>
            </a:r>
            <a:r>
              <a:rPr dirty="0" sz="1150" b="1">
                <a:solidFill>
                  <a:srgbClr val="116CB3"/>
                </a:solidFill>
                <a:latin typeface="Georgia"/>
                <a:cs typeface="Georgia"/>
              </a:rPr>
              <a:t>e </a:t>
            </a:r>
            <a:r>
              <a:rPr dirty="0" sz="1150" spc="-5" b="1">
                <a:solidFill>
                  <a:srgbClr val="116CB3"/>
                </a:solidFill>
                <a:latin typeface="Georgia"/>
                <a:cs typeface="Georgia"/>
              </a:rPr>
              <a:t>le  </a:t>
            </a:r>
            <a:r>
              <a:rPr dirty="0" sz="1150" b="1">
                <a:solidFill>
                  <a:srgbClr val="116CB3"/>
                </a:solidFill>
                <a:latin typeface="Georgia"/>
                <a:cs typeface="Georgia"/>
              </a:rPr>
              <a:t>emozioni”</a:t>
            </a:r>
            <a:endParaRPr sz="1150">
              <a:latin typeface="Georgia"/>
              <a:cs typeface="Georgia"/>
            </a:endParaRPr>
          </a:p>
          <a:p>
            <a:pPr marL="12700" marR="5080">
              <a:lnSpc>
                <a:spcPct val="130400"/>
              </a:lnSpc>
            </a:pPr>
            <a:r>
              <a:rPr dirty="0" sz="1150">
                <a:solidFill>
                  <a:srgbClr val="7E7D7D"/>
                </a:solidFill>
                <a:latin typeface="Georgia"/>
                <a:cs typeface="Georgia"/>
              </a:rPr>
              <a:t>Un </a:t>
            </a:r>
            <a:r>
              <a:rPr dirty="0" sz="1150" spc="-5">
                <a:solidFill>
                  <a:srgbClr val="7E7D7D"/>
                </a:solidFill>
                <a:latin typeface="Georgia"/>
                <a:cs typeface="Georgia"/>
              </a:rPr>
              <a:t>tema </a:t>
            </a:r>
            <a:r>
              <a:rPr dirty="0" sz="1150">
                <a:solidFill>
                  <a:srgbClr val="7E7D7D"/>
                </a:solidFill>
                <a:latin typeface="Georgia"/>
                <a:cs typeface="Georgia"/>
              </a:rPr>
              <a:t>col </a:t>
            </a:r>
            <a:r>
              <a:rPr dirty="0" sz="1150" spc="-5">
                <a:solidFill>
                  <a:srgbClr val="7E7D7D"/>
                </a:solidFill>
                <a:latin typeface="Georgia"/>
                <a:cs typeface="Georgia"/>
              </a:rPr>
              <a:t>quale quest’anno si invitano </a:t>
            </a:r>
            <a:r>
              <a:rPr dirty="0" sz="1150">
                <a:solidFill>
                  <a:srgbClr val="7E7D7D"/>
                </a:solidFill>
                <a:latin typeface="Georgia"/>
                <a:cs typeface="Georgia"/>
              </a:rPr>
              <a:t>i </a:t>
            </a:r>
            <a:r>
              <a:rPr dirty="0" sz="1150" spc="-5">
                <a:solidFill>
                  <a:srgbClr val="7E7D7D"/>
                </a:solidFill>
                <a:latin typeface="Georgia"/>
                <a:cs typeface="Georgia"/>
              </a:rPr>
              <a:t>bambini </a:t>
            </a:r>
            <a:r>
              <a:rPr dirty="0" sz="1150">
                <a:solidFill>
                  <a:srgbClr val="7E7D7D"/>
                </a:solidFill>
                <a:latin typeface="Georgia"/>
                <a:cs typeface="Georgia"/>
              </a:rPr>
              <a:t>e i </a:t>
            </a:r>
            <a:r>
              <a:rPr dirty="0" sz="1150" spc="-5">
                <a:solidFill>
                  <a:srgbClr val="7E7D7D"/>
                </a:solidFill>
                <a:latin typeface="Georgia"/>
                <a:cs typeface="Georgia"/>
              </a:rPr>
              <a:t>ragazzi ad allargare </a:t>
            </a:r>
            <a:r>
              <a:rPr dirty="0" sz="1150">
                <a:solidFill>
                  <a:srgbClr val="7E7D7D"/>
                </a:solidFill>
                <a:latin typeface="Georgia"/>
                <a:cs typeface="Georgia"/>
              </a:rPr>
              <a:t>il </a:t>
            </a:r>
            <a:r>
              <a:rPr dirty="0" sz="1150" spc="-5">
                <a:solidFill>
                  <a:srgbClr val="7E7D7D"/>
                </a:solidFill>
                <a:latin typeface="Georgia"/>
                <a:cs typeface="Georgia"/>
              </a:rPr>
              <a:t>concetto di casa </a:t>
            </a:r>
            <a:r>
              <a:rPr dirty="0" sz="1150">
                <a:solidFill>
                  <a:srgbClr val="7E7D7D"/>
                </a:solidFill>
                <a:latin typeface="Georgia"/>
                <a:cs typeface="Georgia"/>
              </a:rPr>
              <a:t>e  </a:t>
            </a:r>
            <a:r>
              <a:rPr dirty="0" sz="1150" spc="-5">
                <a:solidFill>
                  <a:srgbClr val="7E7D7D"/>
                </a:solidFill>
                <a:latin typeface="Georgia"/>
                <a:cs typeface="Georgia"/>
              </a:rPr>
              <a:t>di luogo abitato per cercare, con l’aiuto di operatori culturali specializzati, di superare alcuni  </a:t>
            </a:r>
            <a:r>
              <a:rPr dirty="0" sz="1150" spc="-10">
                <a:solidFill>
                  <a:srgbClr val="7E7D7D"/>
                </a:solidFill>
                <a:latin typeface="Georgia"/>
                <a:cs typeface="Georgia"/>
              </a:rPr>
              <a:t>stereotipi, </a:t>
            </a:r>
            <a:r>
              <a:rPr dirty="0" sz="1150" spc="-5">
                <a:solidFill>
                  <a:srgbClr val="7E7D7D"/>
                </a:solidFill>
                <a:latin typeface="Georgia"/>
                <a:cs typeface="Georgia"/>
              </a:rPr>
              <a:t>per scoprire </a:t>
            </a:r>
            <a:r>
              <a:rPr dirty="0" sz="1150">
                <a:solidFill>
                  <a:srgbClr val="7E7D7D"/>
                </a:solidFill>
                <a:latin typeface="Georgia"/>
                <a:cs typeface="Georgia"/>
              </a:rPr>
              <a:t>e </a:t>
            </a:r>
            <a:r>
              <a:rPr dirty="0" sz="1150" spc="-5">
                <a:solidFill>
                  <a:srgbClr val="7E7D7D"/>
                </a:solidFill>
                <a:latin typeface="Georgia"/>
                <a:cs typeface="Georgia"/>
              </a:rPr>
              <a:t>sperimentare </a:t>
            </a:r>
            <a:r>
              <a:rPr dirty="0" sz="1150">
                <a:solidFill>
                  <a:srgbClr val="7E7D7D"/>
                </a:solidFill>
                <a:latin typeface="Georgia"/>
                <a:cs typeface="Georgia"/>
              </a:rPr>
              <a:t>in </a:t>
            </a:r>
            <a:r>
              <a:rPr dirty="0" sz="1150" spc="-5">
                <a:solidFill>
                  <a:srgbClr val="7E7D7D"/>
                </a:solidFill>
                <a:latin typeface="Georgia"/>
                <a:cs typeface="Georgia"/>
              </a:rPr>
              <a:t>che modo ogni </a:t>
            </a:r>
            <a:r>
              <a:rPr dirty="0" sz="1150" spc="-10">
                <a:solidFill>
                  <a:srgbClr val="7E7D7D"/>
                </a:solidFill>
                <a:latin typeface="Georgia"/>
                <a:cs typeface="Georgia"/>
              </a:rPr>
              <a:t>essere </a:t>
            </a:r>
            <a:r>
              <a:rPr dirty="0" sz="1150" spc="-5">
                <a:solidFill>
                  <a:srgbClr val="7E7D7D"/>
                </a:solidFill>
                <a:latin typeface="Georgia"/>
                <a:cs typeface="Georgia"/>
              </a:rPr>
              <a:t>vivente </a:t>
            </a:r>
            <a:r>
              <a:rPr dirty="0" sz="1150">
                <a:solidFill>
                  <a:srgbClr val="7E7D7D"/>
                </a:solidFill>
                <a:latin typeface="Georgia"/>
                <a:cs typeface="Georgia"/>
              </a:rPr>
              <a:t>e </a:t>
            </a:r>
            <a:r>
              <a:rPr dirty="0" sz="1150" spc="-5">
                <a:solidFill>
                  <a:srgbClr val="7E7D7D"/>
                </a:solidFill>
                <a:latin typeface="Georgia"/>
                <a:cs typeface="Georgia"/>
              </a:rPr>
              <a:t>ogni cosa vive, </a:t>
            </a:r>
            <a:r>
              <a:rPr dirty="0" sz="1150">
                <a:solidFill>
                  <a:srgbClr val="7E7D7D"/>
                </a:solidFill>
                <a:latin typeface="Georgia"/>
                <a:cs typeface="Georgia"/>
              </a:rPr>
              <a:t>abita e  </a:t>
            </a:r>
            <a:r>
              <a:rPr dirty="0" sz="1150" spc="-5">
                <a:solidFill>
                  <a:srgbClr val="7E7D7D"/>
                </a:solidFill>
                <a:latin typeface="Georgia"/>
                <a:cs typeface="Georgia"/>
              </a:rPr>
              <a:t>si relaziona, utilizzando le modalità più consone alla propria natura, con tutto </a:t>
            </a:r>
            <a:r>
              <a:rPr dirty="0" sz="1150">
                <a:solidFill>
                  <a:srgbClr val="7E7D7D"/>
                </a:solidFill>
                <a:latin typeface="Georgia"/>
                <a:cs typeface="Georgia"/>
              </a:rPr>
              <a:t>ciò </a:t>
            </a:r>
            <a:r>
              <a:rPr dirty="0" sz="1150" spc="-5">
                <a:solidFill>
                  <a:srgbClr val="7E7D7D"/>
                </a:solidFill>
                <a:latin typeface="Georgia"/>
                <a:cs typeface="Georgia"/>
              </a:rPr>
              <a:t>che li  circonda.</a:t>
            </a:r>
            <a:endParaRPr sz="1150">
              <a:latin typeface="Georgia"/>
              <a:cs typeface="Georgia"/>
            </a:endParaRPr>
          </a:p>
          <a:p>
            <a:pPr marL="12700" marR="245745">
              <a:lnSpc>
                <a:spcPct val="130400"/>
              </a:lnSpc>
              <a:spcBef>
                <a:spcPts val="5"/>
              </a:spcBef>
            </a:pPr>
            <a:r>
              <a:rPr dirty="0" sz="1150" spc="-5">
                <a:solidFill>
                  <a:srgbClr val="7E7D7D"/>
                </a:solidFill>
                <a:latin typeface="Georgia"/>
                <a:cs typeface="Georgia"/>
              </a:rPr>
              <a:t>Laboratori, mostre, teatro, musica </a:t>
            </a:r>
            <a:r>
              <a:rPr dirty="0" sz="1150">
                <a:solidFill>
                  <a:srgbClr val="7E7D7D"/>
                </a:solidFill>
                <a:latin typeface="Georgia"/>
                <a:cs typeface="Georgia"/>
              </a:rPr>
              <a:t>e </a:t>
            </a:r>
            <a:r>
              <a:rPr dirty="0" sz="1150" spc="-10">
                <a:solidFill>
                  <a:srgbClr val="7E7D7D"/>
                </a:solidFill>
                <a:latin typeface="Georgia"/>
                <a:cs typeface="Georgia"/>
              </a:rPr>
              <a:t>altro </a:t>
            </a:r>
            <a:r>
              <a:rPr dirty="0" sz="1150" spc="-5">
                <a:solidFill>
                  <a:srgbClr val="7E7D7D"/>
                </a:solidFill>
                <a:latin typeface="Georgia"/>
                <a:cs typeface="Georgia"/>
              </a:rPr>
              <a:t>sono organizzati </a:t>
            </a:r>
            <a:r>
              <a:rPr dirty="0" sz="1150" spc="-10">
                <a:solidFill>
                  <a:srgbClr val="7E7D7D"/>
                </a:solidFill>
                <a:latin typeface="Georgia"/>
                <a:cs typeface="Georgia"/>
              </a:rPr>
              <a:t>dalle </a:t>
            </a:r>
            <a:r>
              <a:rPr dirty="0" sz="1150" spc="-5">
                <a:solidFill>
                  <a:srgbClr val="7E7D7D"/>
                </a:solidFill>
                <a:latin typeface="Georgia"/>
                <a:cs typeface="Georgia"/>
              </a:rPr>
              <a:t>banche </a:t>
            </a:r>
            <a:r>
              <a:rPr dirty="0" sz="1150">
                <a:solidFill>
                  <a:srgbClr val="7E7D7D"/>
                </a:solidFill>
                <a:latin typeface="Georgia"/>
                <a:cs typeface="Georgia"/>
              </a:rPr>
              <a:t>nei </a:t>
            </a:r>
            <a:r>
              <a:rPr dirty="0" sz="1150" spc="-5">
                <a:solidFill>
                  <a:srgbClr val="7E7D7D"/>
                </a:solidFill>
                <a:latin typeface="Georgia"/>
                <a:cs typeface="Georgia"/>
              </a:rPr>
              <a:t>luoghi culturali  italiani, biblioteche, scuole </a:t>
            </a:r>
            <a:r>
              <a:rPr dirty="0" sz="1150">
                <a:solidFill>
                  <a:srgbClr val="7E7D7D"/>
                </a:solidFill>
                <a:latin typeface="Georgia"/>
                <a:cs typeface="Georgia"/>
              </a:rPr>
              <a:t>e </a:t>
            </a:r>
            <a:r>
              <a:rPr dirty="0" sz="1150" spc="-5">
                <a:solidFill>
                  <a:srgbClr val="7E7D7D"/>
                </a:solidFill>
                <a:latin typeface="Georgia"/>
                <a:cs typeface="Georgia"/>
              </a:rPr>
              <a:t>naturalmente </a:t>
            </a:r>
            <a:r>
              <a:rPr dirty="0" sz="1150">
                <a:solidFill>
                  <a:srgbClr val="7E7D7D"/>
                </a:solidFill>
                <a:latin typeface="Georgia"/>
                <a:cs typeface="Georgia"/>
              </a:rPr>
              <a:t>anche</a:t>
            </a:r>
            <a:r>
              <a:rPr dirty="0" sz="1150" spc="-15">
                <a:solidFill>
                  <a:srgbClr val="7E7D7D"/>
                </a:solidFill>
                <a:latin typeface="Georgia"/>
                <a:cs typeface="Georgia"/>
              </a:rPr>
              <a:t> </a:t>
            </a:r>
            <a:r>
              <a:rPr dirty="0" sz="1150">
                <a:solidFill>
                  <a:srgbClr val="7E7D7D"/>
                </a:solidFill>
                <a:latin typeface="Georgia"/>
                <a:cs typeface="Georgia"/>
              </a:rPr>
              <a:t>MUSEI!</a:t>
            </a:r>
            <a:endParaRPr sz="1150">
              <a:latin typeface="Georgia"/>
              <a:cs typeface="Georg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84704" y="2119883"/>
            <a:ext cx="3390900" cy="5138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38260" y="3744676"/>
            <a:ext cx="4408209" cy="21256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Simplybiz.eu  21 aprile</a:t>
            </a:r>
            <a:r>
              <a:rPr dirty="0" sz="1600" spc="-7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1040" y="3269233"/>
            <a:ext cx="6158230" cy="919480"/>
          </a:xfrm>
          <a:prstGeom prst="rect">
            <a:avLst/>
          </a:prstGeom>
          <a:solidFill>
            <a:srgbClr val="F8FFB5"/>
          </a:solidFill>
        </p:spPr>
        <p:txBody>
          <a:bodyPr wrap="square" lIns="0" tIns="0" rIns="0" bIns="0" rtlCol="0" vert="horz">
            <a:spAutoFit/>
          </a:bodyPr>
          <a:lstStyle/>
          <a:p>
            <a:pPr marL="17780" marR="40640">
              <a:lnSpc>
                <a:spcPts val="2010"/>
              </a:lnSpc>
            </a:pPr>
            <a:r>
              <a:rPr dirty="0" sz="1750" b="1">
                <a:solidFill>
                  <a:srgbClr val="080000"/>
                </a:solidFill>
                <a:latin typeface="Arial"/>
                <a:cs typeface="Arial"/>
              </a:rPr>
              <a:t>Il 27 aprile, a </a:t>
            </a:r>
            <a:r>
              <a:rPr dirty="0" sz="1750" spc="-5" b="1">
                <a:solidFill>
                  <a:srgbClr val="080000"/>
                </a:solidFill>
                <a:latin typeface="Arial"/>
                <a:cs typeface="Arial"/>
              </a:rPr>
              <a:t>Roma, conferenza </a:t>
            </a:r>
            <a:r>
              <a:rPr dirty="0" sz="1750" b="1">
                <a:solidFill>
                  <a:srgbClr val="080000"/>
                </a:solidFill>
                <a:latin typeface="Arial"/>
                <a:cs typeface="Arial"/>
              </a:rPr>
              <a:t>stampa </a:t>
            </a:r>
            <a:r>
              <a:rPr dirty="0" sz="1750" spc="-10" b="1">
                <a:solidFill>
                  <a:srgbClr val="080000"/>
                </a:solidFill>
                <a:latin typeface="Arial"/>
                <a:cs typeface="Arial"/>
              </a:rPr>
              <a:t>di </a:t>
            </a:r>
            <a:r>
              <a:rPr dirty="0" sz="1750" spc="-5" b="1">
                <a:solidFill>
                  <a:srgbClr val="080000"/>
                </a:solidFill>
                <a:latin typeface="Arial"/>
                <a:cs typeface="Arial"/>
              </a:rPr>
              <a:t>presentazione  </a:t>
            </a:r>
            <a:r>
              <a:rPr dirty="0" sz="1750" b="1">
                <a:solidFill>
                  <a:srgbClr val="080000"/>
                </a:solidFill>
                <a:latin typeface="Arial"/>
                <a:cs typeface="Arial"/>
              </a:rPr>
              <a:t>della terza </a:t>
            </a:r>
            <a:r>
              <a:rPr dirty="0" sz="1750" spc="-5" b="1">
                <a:solidFill>
                  <a:srgbClr val="080000"/>
                </a:solidFill>
                <a:latin typeface="Arial"/>
                <a:cs typeface="Arial"/>
              </a:rPr>
              <a:t>edizione </a:t>
            </a:r>
            <a:r>
              <a:rPr dirty="0" sz="1750" b="1">
                <a:solidFill>
                  <a:srgbClr val="080000"/>
                </a:solidFill>
                <a:latin typeface="Arial"/>
                <a:cs typeface="Arial"/>
              </a:rPr>
              <a:t>del </a:t>
            </a:r>
            <a:r>
              <a:rPr dirty="0" sz="1750" spc="-5" b="1">
                <a:solidFill>
                  <a:srgbClr val="080000"/>
                </a:solidFill>
                <a:latin typeface="Arial"/>
                <a:cs typeface="Arial"/>
              </a:rPr>
              <a:t>Festival </a:t>
            </a:r>
            <a:r>
              <a:rPr dirty="0" sz="1750" b="1">
                <a:solidFill>
                  <a:srgbClr val="080000"/>
                </a:solidFill>
                <a:latin typeface="Arial"/>
                <a:cs typeface="Arial"/>
              </a:rPr>
              <a:t>della </a:t>
            </a:r>
            <a:r>
              <a:rPr dirty="0" sz="1750" spc="-5" b="1">
                <a:solidFill>
                  <a:srgbClr val="080000"/>
                </a:solidFill>
                <a:latin typeface="Arial"/>
                <a:cs typeface="Arial"/>
              </a:rPr>
              <a:t>cultura creativa </a:t>
            </a:r>
            <a:r>
              <a:rPr dirty="0" sz="1750" b="1">
                <a:solidFill>
                  <a:srgbClr val="080000"/>
                </a:solidFill>
                <a:latin typeface="Arial"/>
                <a:cs typeface="Arial"/>
              </a:rPr>
              <a:t>–</a:t>
            </a:r>
            <a:r>
              <a:rPr dirty="0" sz="1750" spc="45" b="1">
                <a:solidFill>
                  <a:srgbClr val="080000"/>
                </a:solidFill>
                <a:latin typeface="Arial"/>
                <a:cs typeface="Arial"/>
              </a:rPr>
              <a:t> </a:t>
            </a:r>
            <a:r>
              <a:rPr dirty="0" sz="1750" spc="-5" b="1">
                <a:solidFill>
                  <a:srgbClr val="080000"/>
                </a:solidFill>
                <a:latin typeface="Arial"/>
                <a:cs typeface="Arial"/>
              </a:rPr>
              <a:t>Le</a:t>
            </a:r>
            <a:endParaRPr sz="1750">
              <a:latin typeface="Arial"/>
              <a:cs typeface="Arial"/>
            </a:endParaRPr>
          </a:p>
          <a:p>
            <a:pPr marL="17780">
              <a:lnSpc>
                <a:spcPts val="1960"/>
              </a:lnSpc>
            </a:pPr>
            <a:r>
              <a:rPr dirty="0" sz="1750" spc="-5" b="1">
                <a:solidFill>
                  <a:srgbClr val="080000"/>
                </a:solidFill>
                <a:latin typeface="Arial"/>
                <a:cs typeface="Arial"/>
              </a:rPr>
              <a:t>banche </a:t>
            </a:r>
            <a:r>
              <a:rPr dirty="0" sz="1750" b="1">
                <a:solidFill>
                  <a:srgbClr val="080000"/>
                </a:solidFill>
                <a:latin typeface="Arial"/>
                <a:cs typeface="Arial"/>
              </a:rPr>
              <a:t>per i </a:t>
            </a:r>
            <a:r>
              <a:rPr dirty="0" sz="1750" spc="-5" b="1">
                <a:solidFill>
                  <a:srgbClr val="080000"/>
                </a:solidFill>
                <a:latin typeface="Arial"/>
                <a:cs typeface="Arial"/>
              </a:rPr>
              <a:t>giovani </a:t>
            </a:r>
            <a:r>
              <a:rPr dirty="0" sz="1750" b="1">
                <a:solidFill>
                  <a:srgbClr val="080000"/>
                </a:solidFill>
                <a:latin typeface="Arial"/>
                <a:cs typeface="Arial"/>
              </a:rPr>
              <a:t>e il</a:t>
            </a:r>
            <a:r>
              <a:rPr dirty="0" sz="1750" spc="-5" b="1">
                <a:solidFill>
                  <a:srgbClr val="080000"/>
                </a:solidFill>
                <a:latin typeface="Arial"/>
                <a:cs typeface="Arial"/>
              </a:rPr>
              <a:t> territorio</a:t>
            </a:r>
            <a:endParaRPr sz="17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4196613"/>
            <a:ext cx="5756910" cy="23666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3300"/>
              </a:lnSpc>
              <a:spcBef>
                <a:spcPts val="100"/>
              </a:spcBef>
            </a:pP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Il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27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aprile, alle 15:30,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a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Roma,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a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Palazzo Altieri,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l’</a:t>
            </a:r>
            <a:r>
              <a:rPr dirty="0" sz="1050" b="1">
                <a:solidFill>
                  <a:srgbClr val="080000"/>
                </a:solidFill>
                <a:latin typeface="Arial"/>
                <a:cs typeface="Arial"/>
              </a:rPr>
              <a:t>Abi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organizza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la conferenza stampa </a:t>
            </a:r>
            <a:r>
              <a:rPr dirty="0" sz="1050" spc="-10">
                <a:solidFill>
                  <a:srgbClr val="080000"/>
                </a:solidFill>
                <a:latin typeface="Arial"/>
                <a:cs typeface="Arial"/>
              </a:rPr>
              <a:t>di 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presentazione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della terza edizione del Festival della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cultura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creativa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– Le banche per i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giovani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il  territorio.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Alla conferenza interverranno:</a:t>
            </a:r>
            <a:endParaRPr sz="1050">
              <a:latin typeface="Arial"/>
              <a:cs typeface="Arial"/>
            </a:endParaRPr>
          </a:p>
          <a:p>
            <a:pPr marL="12700" marR="2044700">
              <a:lnSpc>
                <a:spcPct val="224800"/>
              </a:lnSpc>
            </a:pP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Antonio Patuelli, presidente dell’Associazione bancaria italiana  Antonio Campo Dall’Orto, amministratore delegato Rai 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Giuseppe Pierro, Miur –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direzione generale dello studente 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Guido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Guerzoni, Università</a:t>
            </a:r>
            <a:r>
              <a:rPr dirty="0" sz="1050" spc="-15">
                <a:solidFill>
                  <a:srgbClr val="080000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Bocconi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89454" y="2119883"/>
            <a:ext cx="2542972" cy="6184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3876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Borsai</a:t>
            </a:r>
            <a:r>
              <a:rPr dirty="0" sz="1600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aliana</a:t>
            </a:r>
            <a:r>
              <a:rPr dirty="0" sz="1600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it  </a:t>
            </a:r>
            <a:r>
              <a:rPr dirty="0" sz="1600" spc="-5" b="1">
                <a:latin typeface="Arial"/>
                <a:cs typeface="Arial"/>
              </a:rPr>
              <a:t>25 aprile</a:t>
            </a:r>
            <a:r>
              <a:rPr dirty="0" sz="1600" spc="-3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2015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309873"/>
            <a:ext cx="6066790" cy="956944"/>
          </a:xfrm>
          <a:prstGeom prst="rect">
            <a:avLst/>
          </a:prstGeom>
        </p:spPr>
        <p:txBody>
          <a:bodyPr wrap="square" lIns="0" tIns="6350" rIns="0" bIns="0" rtlCol="0" vert="horz">
            <a:spAutoFit/>
          </a:bodyPr>
          <a:lstStyle/>
          <a:p>
            <a:pPr marL="12700" marR="5080">
              <a:lnSpc>
                <a:spcPct val="103499"/>
              </a:lnSpc>
              <a:spcBef>
                <a:spcPts val="50"/>
              </a:spcBef>
            </a:pPr>
            <a:r>
              <a:rPr dirty="0" sz="1050" spc="-5">
                <a:latin typeface="Arial"/>
                <a:cs typeface="Arial"/>
              </a:rPr>
              <a:t>Il </a:t>
            </a:r>
            <a:r>
              <a:rPr dirty="0" sz="1050">
                <a:latin typeface="Arial"/>
                <a:cs typeface="Arial"/>
              </a:rPr>
              <a:t>Sole 24 </a:t>
            </a:r>
            <a:r>
              <a:rPr dirty="0" sz="1050" spc="-5">
                <a:latin typeface="Arial"/>
                <a:cs typeface="Arial"/>
              </a:rPr>
              <a:t>Ore Radiocor </a:t>
            </a:r>
            <a:r>
              <a:rPr dirty="0" sz="1050">
                <a:latin typeface="Arial"/>
                <a:cs typeface="Arial"/>
              </a:rPr>
              <a:t>– Roma, 25 apr.- </a:t>
            </a:r>
            <a:r>
              <a:rPr dirty="0" sz="1200" spc="-5">
                <a:latin typeface="Arial"/>
                <a:cs typeface="Arial"/>
              </a:rPr>
              <a:t>Roma: conferenza stampa Abi di presentazione della  terza edizione </a:t>
            </a:r>
            <a:r>
              <a:rPr dirty="0" sz="1200">
                <a:latin typeface="Arial"/>
                <a:cs typeface="Arial"/>
              </a:rPr>
              <a:t>del </a:t>
            </a:r>
            <a:r>
              <a:rPr dirty="0" sz="1200" spc="-5">
                <a:latin typeface="Arial"/>
                <a:cs typeface="Arial"/>
              </a:rPr>
              <a:t>Festival della Cultura Creativa. </a:t>
            </a:r>
            <a:r>
              <a:rPr dirty="0" sz="1200">
                <a:latin typeface="Arial"/>
                <a:cs typeface="Arial"/>
              </a:rPr>
              <a:t>Ore</a:t>
            </a:r>
            <a:r>
              <a:rPr dirty="0" sz="1200" spc="4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15,30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179705">
              <a:lnSpc>
                <a:spcPct val="103299"/>
              </a:lnSpc>
            </a:pPr>
            <a:r>
              <a:rPr dirty="0" sz="1200" spc="-5">
                <a:latin typeface="Arial"/>
                <a:cs typeface="Arial"/>
              </a:rPr>
              <a:t>Partecipano, </a:t>
            </a:r>
            <a:r>
              <a:rPr dirty="0" sz="1200">
                <a:latin typeface="Arial"/>
                <a:cs typeface="Arial"/>
              </a:rPr>
              <a:t>fra </a:t>
            </a:r>
            <a:r>
              <a:rPr dirty="0" sz="1200" spc="-5">
                <a:latin typeface="Arial"/>
                <a:cs typeface="Arial"/>
              </a:rPr>
              <a:t>gli </a:t>
            </a:r>
            <a:r>
              <a:rPr dirty="0" sz="1200">
                <a:latin typeface="Arial"/>
                <a:cs typeface="Arial"/>
              </a:rPr>
              <a:t>altri, </a:t>
            </a:r>
            <a:r>
              <a:rPr dirty="0" sz="1200" spc="-5">
                <a:latin typeface="Arial"/>
                <a:cs typeface="Arial"/>
              </a:rPr>
              <a:t>Antonio Patuelli, presidente </a:t>
            </a:r>
            <a:r>
              <a:rPr dirty="0" sz="1200">
                <a:latin typeface="Arial"/>
                <a:cs typeface="Arial"/>
              </a:rPr>
              <a:t>Abi; </a:t>
            </a:r>
            <a:r>
              <a:rPr dirty="0" sz="1200" spc="-5">
                <a:latin typeface="Arial"/>
                <a:cs typeface="Arial"/>
              </a:rPr>
              <a:t>Antonio Campo Dall'Orto, d.g.  Rai. Palazzo Altieri, piazza </a:t>
            </a:r>
            <a:r>
              <a:rPr dirty="0" sz="1200">
                <a:latin typeface="Arial"/>
                <a:cs typeface="Arial"/>
              </a:rPr>
              <a:t>del </a:t>
            </a:r>
            <a:r>
              <a:rPr dirty="0" sz="1200" spc="-5">
                <a:latin typeface="Arial"/>
                <a:cs typeface="Arial"/>
              </a:rPr>
              <a:t>Gesu',</a:t>
            </a:r>
            <a:r>
              <a:rPr dirty="0" sz="1200" spc="2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49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34158" y="2119883"/>
            <a:ext cx="3490214" cy="6522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82466" y="725169"/>
            <a:ext cx="97790" cy="1809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000" spc="10">
                <a:latin typeface="Arial"/>
                <a:cs typeface="Arial"/>
              </a:rPr>
              <a:t>6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10609" y="725169"/>
            <a:ext cx="450850" cy="1809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000" spc="25">
                <a:latin typeface="Arial"/>
                <a:cs typeface="Arial"/>
              </a:rPr>
              <a:t>m</a:t>
            </a:r>
            <a:r>
              <a:rPr dirty="0" sz="1000" spc="5">
                <a:latin typeface="Arial"/>
                <a:cs typeface="Arial"/>
              </a:rPr>
              <a:t>agg</a:t>
            </a:r>
            <a:r>
              <a:rPr dirty="0" sz="1000" spc="5">
                <a:latin typeface="Arial"/>
                <a:cs typeface="Arial"/>
              </a:rPr>
              <a:t>io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10605" y="725169"/>
            <a:ext cx="97790" cy="1809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000" spc="10">
                <a:latin typeface="Arial"/>
                <a:cs typeface="Arial"/>
              </a:rPr>
              <a:t>1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7004" y="770889"/>
            <a:ext cx="1539240" cy="90430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000" spc="5">
                <a:latin typeface="Arial"/>
                <a:cs typeface="Arial"/>
              </a:rPr>
              <a:t>Fermonotizie.info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71000"/>
              </a:lnSpc>
            </a:pPr>
            <a:r>
              <a:rPr dirty="0" sz="1000" spc="5">
                <a:latin typeface="Arial"/>
                <a:cs typeface="Arial"/>
              </a:rPr>
              <a:t>Focus.it  </a:t>
            </a:r>
            <a:r>
              <a:rPr dirty="0" sz="1000" spc="15">
                <a:latin typeface="Arial"/>
                <a:cs typeface="Arial"/>
              </a:rPr>
              <a:t>G</a:t>
            </a:r>
            <a:r>
              <a:rPr dirty="0" sz="1000" spc="-5">
                <a:latin typeface="Arial"/>
                <a:cs typeface="Arial"/>
              </a:rPr>
              <a:t>r</a:t>
            </a:r>
            <a:r>
              <a:rPr dirty="0" sz="1000" spc="5">
                <a:latin typeface="Arial"/>
                <a:cs typeface="Arial"/>
              </a:rPr>
              <a:t>and</a:t>
            </a:r>
            <a:r>
              <a:rPr dirty="0" sz="1000">
                <a:latin typeface="Arial"/>
                <a:cs typeface="Arial"/>
              </a:rPr>
              <a:t>i</a:t>
            </a:r>
            <a:r>
              <a:rPr dirty="0" sz="1000" spc="30">
                <a:latin typeface="Arial"/>
                <a:cs typeface="Arial"/>
              </a:rPr>
              <a:t>m</a:t>
            </a:r>
            <a:r>
              <a:rPr dirty="0" sz="1000" spc="5">
                <a:latin typeface="Arial"/>
                <a:cs typeface="Arial"/>
              </a:rPr>
              <a:t>aga</a:t>
            </a:r>
            <a:r>
              <a:rPr dirty="0" sz="1000" spc="-10">
                <a:latin typeface="Arial"/>
                <a:cs typeface="Arial"/>
              </a:rPr>
              <a:t>zz</a:t>
            </a:r>
            <a:r>
              <a:rPr dirty="0" sz="1000" spc="5">
                <a:latin typeface="Arial"/>
                <a:cs typeface="Arial"/>
              </a:rPr>
              <a:t>ini</a:t>
            </a:r>
            <a:r>
              <a:rPr dirty="0" sz="1000" spc="10">
                <a:latin typeface="Arial"/>
                <a:cs typeface="Arial"/>
              </a:rPr>
              <a:t>c</a:t>
            </a:r>
            <a:r>
              <a:rPr dirty="0" sz="1000" spc="5">
                <a:latin typeface="Arial"/>
                <a:cs typeface="Arial"/>
              </a:rPr>
              <a:t>u</a:t>
            </a:r>
            <a:r>
              <a:rPr dirty="0" sz="1000">
                <a:latin typeface="Arial"/>
                <a:cs typeface="Arial"/>
              </a:rPr>
              <a:t>l</a:t>
            </a:r>
            <a:r>
              <a:rPr dirty="0" sz="1000" spc="10">
                <a:latin typeface="Arial"/>
                <a:cs typeface="Arial"/>
              </a:rPr>
              <a:t>t</a:t>
            </a:r>
            <a:r>
              <a:rPr dirty="0" sz="1000" spc="5">
                <a:latin typeface="Arial"/>
                <a:cs typeface="Arial"/>
              </a:rPr>
              <a:t>u</a:t>
            </a:r>
            <a:r>
              <a:rPr dirty="0" sz="1000">
                <a:latin typeface="Arial"/>
                <a:cs typeface="Arial"/>
              </a:rPr>
              <a:t>r</a:t>
            </a:r>
            <a:r>
              <a:rPr dirty="0" sz="1000" spc="5">
                <a:latin typeface="Arial"/>
                <a:cs typeface="Arial"/>
              </a:rPr>
              <a:t>a</a:t>
            </a:r>
            <a:r>
              <a:rPr dirty="0" sz="1000">
                <a:latin typeface="Arial"/>
                <a:cs typeface="Arial"/>
              </a:rPr>
              <a:t>li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 spc="5">
                <a:latin typeface="Arial"/>
                <a:cs typeface="Arial"/>
              </a:rPr>
              <a:t>it  </a:t>
            </a:r>
            <a:r>
              <a:rPr dirty="0" sz="1000" spc="5">
                <a:latin typeface="Arial"/>
                <a:cs typeface="Arial"/>
              </a:rPr>
              <a:t>Ilsole24ore.com  Laprovinciadifermo.com  Milanoperibambini.it</a:t>
            </a:r>
            <a:endParaRPr sz="1000">
              <a:latin typeface="Arial"/>
              <a:cs typeface="Arial"/>
            </a:endParaRPr>
          </a:p>
          <a:p>
            <a:pPr marL="12700" marR="296545">
              <a:lnSpc>
                <a:spcPct val="171000"/>
              </a:lnSpc>
            </a:pPr>
            <a:r>
              <a:rPr dirty="0" sz="1000" spc="5">
                <a:latin typeface="Arial"/>
                <a:cs typeface="Arial"/>
              </a:rPr>
              <a:t>New</a:t>
            </a:r>
            <a:r>
              <a:rPr dirty="0" sz="1000" spc="15">
                <a:latin typeface="Arial"/>
                <a:cs typeface="Arial"/>
              </a:rPr>
              <a:t>s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>
                <a:latin typeface="Arial"/>
                <a:cs typeface="Arial"/>
              </a:rPr>
              <a:t>r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 spc="25">
                <a:latin typeface="Arial"/>
                <a:cs typeface="Arial"/>
              </a:rPr>
              <a:t>m</a:t>
            </a:r>
            <a:r>
              <a:rPr dirty="0" sz="1000" spc="5">
                <a:latin typeface="Arial"/>
                <a:cs typeface="Arial"/>
              </a:rPr>
              <a:t>aon</a:t>
            </a:r>
            <a:r>
              <a:rPr dirty="0" sz="1000">
                <a:latin typeface="Arial"/>
                <a:cs typeface="Arial"/>
              </a:rPr>
              <a:t>li</a:t>
            </a:r>
            <a:r>
              <a:rPr dirty="0" sz="1000" spc="5">
                <a:latin typeface="Arial"/>
                <a:cs typeface="Arial"/>
              </a:rPr>
              <a:t>ne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>
                <a:latin typeface="Arial"/>
                <a:cs typeface="Arial"/>
              </a:rPr>
              <a:t>r</a:t>
            </a:r>
            <a:r>
              <a:rPr dirty="0" sz="1000" spc="5">
                <a:latin typeface="Arial"/>
                <a:cs typeface="Arial"/>
              </a:rPr>
              <a:t>g  </a:t>
            </a:r>
            <a:r>
              <a:rPr dirty="0" sz="1000" spc="5">
                <a:latin typeface="Arial"/>
                <a:cs typeface="Arial"/>
              </a:rPr>
              <a:t>Paeseitaliapress.it  Piunotizie.it  Ravennanotizie.it  Ravennawebtv.it  Spettacoli.tiscali.it  </a:t>
            </a:r>
            <a:r>
              <a:rPr dirty="0" sz="1000">
                <a:latin typeface="Arial"/>
                <a:cs typeface="Arial"/>
              </a:rPr>
              <a:t>Vicenzatoday.it  </a:t>
            </a:r>
            <a:r>
              <a:rPr dirty="0" sz="1000" spc="5">
                <a:latin typeface="Arial"/>
                <a:cs typeface="Arial"/>
              </a:rPr>
              <a:t>Zerottonove.it  247.libero.it  Aetnanet.org  Affaritaliani.it  </a:t>
            </a:r>
            <a:r>
              <a:rPr dirty="0" sz="1000" spc="10">
                <a:latin typeface="Arial"/>
                <a:cs typeface="Arial"/>
              </a:rPr>
              <a:t>Askanews.it  </a:t>
            </a:r>
            <a:r>
              <a:rPr dirty="0" sz="1000" spc="5">
                <a:latin typeface="Arial"/>
                <a:cs typeface="Arial"/>
              </a:rPr>
              <a:t>Balarm.it  </a:t>
            </a:r>
            <a:r>
              <a:rPr dirty="0" sz="1000" spc="5">
                <a:latin typeface="Arial"/>
                <a:cs typeface="Arial"/>
              </a:rPr>
              <a:t>I</a:t>
            </a:r>
            <a:r>
              <a:rPr dirty="0" sz="1000">
                <a:latin typeface="Arial"/>
                <a:cs typeface="Arial"/>
              </a:rPr>
              <a:t>l</a:t>
            </a:r>
            <a:r>
              <a:rPr dirty="0" sz="1000" spc="10">
                <a:latin typeface="Arial"/>
                <a:cs typeface="Arial"/>
              </a:rPr>
              <a:t>c</a:t>
            </a:r>
            <a:r>
              <a:rPr dirty="0" sz="1000">
                <a:latin typeface="Arial"/>
                <a:cs typeface="Arial"/>
              </a:rPr>
              <a:t>il</a:t>
            </a:r>
            <a:r>
              <a:rPr dirty="0" sz="1000" spc="5">
                <a:latin typeface="Arial"/>
                <a:cs typeface="Arial"/>
              </a:rPr>
              <a:t>en</a:t>
            </a:r>
            <a:r>
              <a:rPr dirty="0" sz="1000" spc="5">
                <a:latin typeface="Arial"/>
                <a:cs typeface="Arial"/>
              </a:rPr>
              <a:t>t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 spc="5">
                <a:latin typeface="Arial"/>
                <a:cs typeface="Arial"/>
              </a:rPr>
              <a:t>a</a:t>
            </a:r>
            <a:r>
              <a:rPr dirty="0" sz="1000">
                <a:latin typeface="Arial"/>
                <a:cs typeface="Arial"/>
              </a:rPr>
              <a:t>l</a:t>
            </a:r>
            <a:r>
              <a:rPr dirty="0" sz="1000" spc="10">
                <a:latin typeface="Arial"/>
                <a:cs typeface="Arial"/>
              </a:rPr>
              <a:t>t</a:t>
            </a:r>
            <a:r>
              <a:rPr dirty="0" sz="1000" spc="5">
                <a:latin typeface="Arial"/>
                <a:cs typeface="Arial"/>
              </a:rPr>
              <a:t>e</a:t>
            </a:r>
            <a:r>
              <a:rPr dirty="0" sz="1000">
                <a:latin typeface="Arial"/>
                <a:cs typeface="Arial"/>
              </a:rPr>
              <a:t>r</a:t>
            </a:r>
            <a:r>
              <a:rPr dirty="0" sz="1000" spc="15">
                <a:latin typeface="Arial"/>
                <a:cs typeface="Arial"/>
              </a:rPr>
              <a:t>v</a:t>
            </a:r>
            <a:r>
              <a:rPr dirty="0" sz="1000">
                <a:latin typeface="Arial"/>
                <a:cs typeface="Arial"/>
              </a:rPr>
              <a:t>i</a:t>
            </a:r>
            <a:r>
              <a:rPr dirty="0" sz="1000" spc="10">
                <a:latin typeface="Arial"/>
                <a:cs typeface="Arial"/>
              </a:rPr>
              <a:t>s</a:t>
            </a:r>
            <a:r>
              <a:rPr dirty="0" sz="1000" spc="5">
                <a:latin typeface="Arial"/>
                <a:cs typeface="Arial"/>
              </a:rPr>
              <a:t>t</a:t>
            </a:r>
            <a:r>
              <a:rPr dirty="0" sz="1000" spc="5">
                <a:latin typeface="Arial"/>
                <a:cs typeface="Arial"/>
              </a:rPr>
              <a:t>a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>
                <a:latin typeface="Arial"/>
                <a:cs typeface="Arial"/>
              </a:rPr>
              <a:t>r</a:t>
            </a:r>
            <a:r>
              <a:rPr dirty="0" sz="1000" spc="5">
                <a:latin typeface="Arial"/>
                <a:cs typeface="Arial"/>
              </a:rPr>
              <a:t>g  </a:t>
            </a:r>
            <a:r>
              <a:rPr dirty="0" sz="1000" spc="5">
                <a:latin typeface="Arial"/>
                <a:cs typeface="Arial"/>
              </a:rPr>
              <a:t>Italiarinasce.it  Lettera43.it</a:t>
            </a:r>
            <a:endParaRPr sz="1000">
              <a:latin typeface="Arial"/>
              <a:cs typeface="Arial"/>
            </a:endParaRPr>
          </a:p>
          <a:p>
            <a:pPr marL="12700" marR="677545">
              <a:lnSpc>
                <a:spcPct val="171000"/>
              </a:lnSpc>
              <a:spcBef>
                <a:spcPts val="5"/>
              </a:spcBef>
            </a:pPr>
            <a:r>
              <a:rPr dirty="0" sz="1000" spc="5">
                <a:latin typeface="Arial"/>
                <a:cs typeface="Arial"/>
              </a:rPr>
              <a:t>Mam-e.it  Mister-x.it  Padovaoggi.it  Piunotizie.it  </a:t>
            </a:r>
            <a:r>
              <a:rPr dirty="0" sz="1000" spc="15">
                <a:latin typeface="Arial"/>
                <a:cs typeface="Arial"/>
              </a:rPr>
              <a:t>Q</a:t>
            </a:r>
            <a:r>
              <a:rPr dirty="0" sz="1000">
                <a:latin typeface="Arial"/>
                <a:cs typeface="Arial"/>
              </a:rPr>
              <a:t>u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 spc="5">
                <a:latin typeface="Arial"/>
                <a:cs typeface="Arial"/>
              </a:rPr>
              <a:t>t</a:t>
            </a:r>
            <a:r>
              <a:rPr dirty="0" sz="1000" spc="5">
                <a:latin typeface="Arial"/>
                <a:cs typeface="Arial"/>
              </a:rPr>
              <a:t>idi</a:t>
            </a:r>
            <a:r>
              <a:rPr dirty="0" sz="1000" spc="5">
                <a:latin typeface="Arial"/>
                <a:cs typeface="Arial"/>
              </a:rPr>
              <a:t>a</a:t>
            </a:r>
            <a:r>
              <a:rPr dirty="0" sz="1000" spc="5">
                <a:latin typeface="Arial"/>
                <a:cs typeface="Arial"/>
              </a:rPr>
              <a:t>no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 spc="5">
                <a:latin typeface="Arial"/>
                <a:cs typeface="Arial"/>
              </a:rPr>
              <a:t>ne</a:t>
            </a:r>
            <a:r>
              <a:rPr dirty="0" sz="1000" spc="5">
                <a:latin typeface="Arial"/>
                <a:cs typeface="Arial"/>
              </a:rPr>
              <a:t>t  </a:t>
            </a:r>
            <a:r>
              <a:rPr dirty="0" sz="1000" spc="5">
                <a:latin typeface="Arial"/>
                <a:cs typeface="Arial"/>
              </a:rPr>
              <a:t>Siciliajournal.it</a:t>
            </a:r>
            <a:endParaRPr sz="1000">
              <a:latin typeface="Arial"/>
              <a:cs typeface="Arial"/>
            </a:endParaRPr>
          </a:p>
          <a:p>
            <a:pPr marL="12700" marR="245110">
              <a:lnSpc>
                <a:spcPts val="2050"/>
              </a:lnSpc>
              <a:spcBef>
                <a:spcPts val="210"/>
              </a:spcBef>
            </a:pPr>
            <a:r>
              <a:rPr dirty="0" sz="1000" spc="10">
                <a:latin typeface="Arial"/>
                <a:cs typeface="Arial"/>
              </a:rPr>
              <a:t>V</a:t>
            </a:r>
            <a:r>
              <a:rPr dirty="0" sz="1000" spc="5">
                <a:latin typeface="Arial"/>
                <a:cs typeface="Arial"/>
              </a:rPr>
              <a:t>id</a:t>
            </a:r>
            <a:r>
              <a:rPr dirty="0" sz="1000">
                <a:latin typeface="Arial"/>
                <a:cs typeface="Arial"/>
              </a:rPr>
              <a:t>e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>
                <a:latin typeface="Arial"/>
                <a:cs typeface="Arial"/>
              </a:rPr>
              <a:t>il</a:t>
            </a:r>
            <a:r>
              <a:rPr dirty="0" sz="1000" spc="15">
                <a:latin typeface="Arial"/>
                <a:cs typeface="Arial"/>
              </a:rPr>
              <a:t>s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 spc="5">
                <a:latin typeface="Arial"/>
                <a:cs typeface="Arial"/>
              </a:rPr>
              <a:t>le</a:t>
            </a:r>
            <a:r>
              <a:rPr dirty="0" sz="1000">
                <a:latin typeface="Arial"/>
                <a:cs typeface="Arial"/>
              </a:rPr>
              <a:t>2</a:t>
            </a:r>
            <a:r>
              <a:rPr dirty="0" sz="1000" spc="5">
                <a:latin typeface="Arial"/>
                <a:cs typeface="Arial"/>
              </a:rPr>
              <a:t>4o</a:t>
            </a:r>
            <a:r>
              <a:rPr dirty="0" sz="1000">
                <a:latin typeface="Arial"/>
                <a:cs typeface="Arial"/>
              </a:rPr>
              <a:t>r</a:t>
            </a:r>
            <a:r>
              <a:rPr dirty="0" sz="1000" spc="5">
                <a:latin typeface="Arial"/>
                <a:cs typeface="Arial"/>
              </a:rPr>
              <a:t>e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 spc="15">
                <a:latin typeface="Arial"/>
                <a:cs typeface="Arial"/>
              </a:rPr>
              <a:t>c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 spc="5">
                <a:latin typeface="Arial"/>
                <a:cs typeface="Arial"/>
              </a:rPr>
              <a:t>m  </a:t>
            </a:r>
            <a:r>
              <a:rPr dirty="0" sz="1000" spc="5">
                <a:latin typeface="Arial"/>
                <a:cs typeface="Arial"/>
              </a:rPr>
              <a:t>Vivienna.it  Cilentiamoci.it</a:t>
            </a:r>
            <a:endParaRPr sz="1000">
              <a:latin typeface="Arial"/>
              <a:cs typeface="Arial"/>
            </a:endParaRPr>
          </a:p>
          <a:p>
            <a:pPr marL="12700" marR="222885">
              <a:lnSpc>
                <a:spcPts val="2050"/>
              </a:lnSpc>
              <a:spcBef>
                <a:spcPts val="10"/>
              </a:spcBef>
            </a:pPr>
            <a:r>
              <a:rPr dirty="0" sz="1000" spc="5">
                <a:latin typeface="Arial"/>
                <a:cs typeface="Arial"/>
              </a:rPr>
              <a:t>Ilfogliettone.it  Castelbuonolive.com  Corriereadriatico.it  </a:t>
            </a:r>
            <a:r>
              <a:rPr dirty="0" sz="1000" spc="10">
                <a:latin typeface="Arial"/>
                <a:cs typeface="Arial"/>
              </a:rPr>
              <a:t>Fotoc</a:t>
            </a:r>
            <a:r>
              <a:rPr dirty="0" sz="1000">
                <a:latin typeface="Arial"/>
                <a:cs typeface="Arial"/>
              </a:rPr>
              <a:t>r</a:t>
            </a:r>
            <a:r>
              <a:rPr dirty="0" sz="1000" spc="5">
                <a:latin typeface="Arial"/>
                <a:cs typeface="Arial"/>
              </a:rPr>
              <a:t>ona</a:t>
            </a:r>
            <a:r>
              <a:rPr dirty="0" sz="1000" spc="15">
                <a:latin typeface="Arial"/>
                <a:cs typeface="Arial"/>
              </a:rPr>
              <a:t>c</a:t>
            </a:r>
            <a:r>
              <a:rPr dirty="0" sz="1000" spc="5">
                <a:latin typeface="Arial"/>
                <a:cs typeface="Arial"/>
              </a:rPr>
              <a:t>a</a:t>
            </a:r>
            <a:r>
              <a:rPr dirty="0" sz="1000" spc="5">
                <a:latin typeface="Arial"/>
                <a:cs typeface="Arial"/>
              </a:rPr>
              <a:t>f</a:t>
            </a:r>
            <a:r>
              <a:rPr dirty="0" sz="1000" spc="5">
                <a:latin typeface="Arial"/>
                <a:cs typeface="Arial"/>
              </a:rPr>
              <a:t>e</a:t>
            </a:r>
            <a:r>
              <a:rPr dirty="0" sz="1000">
                <a:latin typeface="Arial"/>
                <a:cs typeface="Arial"/>
              </a:rPr>
              <a:t>r</a:t>
            </a:r>
            <a:r>
              <a:rPr dirty="0" sz="1000" spc="25">
                <a:latin typeface="Arial"/>
                <a:cs typeface="Arial"/>
              </a:rPr>
              <a:t>m</a:t>
            </a:r>
            <a:r>
              <a:rPr dirty="0" sz="1000" spc="5">
                <a:latin typeface="Arial"/>
                <a:cs typeface="Arial"/>
              </a:rPr>
              <a:t>ana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 spc="5">
                <a:latin typeface="Arial"/>
                <a:cs typeface="Arial"/>
              </a:rPr>
              <a:t>it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463416" y="1010744"/>
          <a:ext cx="2263775" cy="87464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1635"/>
                <a:gridCol w="1240790"/>
                <a:gridCol w="641350"/>
              </a:tblGrid>
              <a:tr h="202662">
                <a:tc>
                  <a:txBody>
                    <a:bodyPr/>
                    <a:lstStyle/>
                    <a:p>
                      <a:pPr marL="31750">
                        <a:lnSpc>
                          <a:spcPts val="1125"/>
                        </a:lnSpc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ts val="1125"/>
                        </a:lnSpc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ts val="1125"/>
                        </a:lnSpc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9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9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1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9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9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1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02662">
                <a:tc>
                  <a:txBody>
                    <a:bodyPr/>
                    <a:lstStyle/>
                    <a:p>
                      <a:pPr marL="31750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</a:tbl>
          </a:graphicData>
        </a:graphic>
      </p:graphicFrame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720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Milanofi</a:t>
            </a:r>
            <a:r>
              <a:rPr dirty="0" sz="1600" spc="-15" b="1">
                <a:latin typeface="Arial"/>
                <a:cs typeface="Arial"/>
              </a:rPr>
              <a:t>n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nza.it  </a:t>
            </a:r>
            <a:r>
              <a:rPr dirty="0" sz="1600" spc="-5" b="1">
                <a:latin typeface="Arial"/>
                <a:cs typeface="Arial"/>
              </a:rPr>
              <a:t>26 aprile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522854" y="2119883"/>
            <a:ext cx="2514599" cy="5995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8510" y="3263877"/>
            <a:ext cx="2559900" cy="2861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77240" y="3820794"/>
            <a:ext cx="4371975" cy="7905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9615" y="4929123"/>
            <a:ext cx="4152900" cy="7810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247.libero.it  27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662173"/>
            <a:ext cx="6134735" cy="67087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675005">
              <a:lnSpc>
                <a:spcPts val="3740"/>
              </a:lnSpc>
              <a:spcBef>
                <a:spcPts val="105"/>
              </a:spcBef>
            </a:pPr>
            <a:r>
              <a:rPr dirty="0" sz="3000">
                <a:solidFill>
                  <a:srgbClr val="111111"/>
                </a:solidFill>
                <a:latin typeface="Arial"/>
                <a:cs typeface="Arial"/>
              </a:rPr>
              <a:t>Abi: </a:t>
            </a:r>
            <a:r>
              <a:rPr dirty="0" sz="3000" spc="-5">
                <a:solidFill>
                  <a:srgbClr val="111111"/>
                </a:solidFill>
                <a:latin typeface="Arial"/>
                <a:cs typeface="Arial"/>
              </a:rPr>
              <a:t>al </a:t>
            </a:r>
            <a:r>
              <a:rPr dirty="0" sz="3000">
                <a:solidFill>
                  <a:srgbClr val="111111"/>
                </a:solidFill>
                <a:latin typeface="Arial"/>
                <a:cs typeface="Arial"/>
              </a:rPr>
              <a:t>via </a:t>
            </a:r>
            <a:r>
              <a:rPr dirty="0" sz="3000" spc="-5">
                <a:solidFill>
                  <a:srgbClr val="111111"/>
                </a:solidFill>
                <a:latin typeface="Arial"/>
                <a:cs typeface="Arial"/>
              </a:rPr>
              <a:t>3°edizione </a:t>
            </a:r>
            <a:r>
              <a:rPr dirty="0" sz="3000">
                <a:solidFill>
                  <a:srgbClr val="111111"/>
                </a:solidFill>
                <a:latin typeface="Arial"/>
                <a:cs typeface="Arial"/>
              </a:rPr>
              <a:t>Festival  </a:t>
            </a:r>
            <a:r>
              <a:rPr dirty="0" sz="3000" spc="-5">
                <a:solidFill>
                  <a:srgbClr val="111111"/>
                </a:solidFill>
                <a:latin typeface="Arial"/>
                <a:cs typeface="Arial"/>
              </a:rPr>
              <a:t>Cultura Creativa, 80 eventi in</a:t>
            </a:r>
            <a:r>
              <a:rPr dirty="0" sz="3000" spc="-8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3000" spc="-5">
                <a:solidFill>
                  <a:srgbClr val="111111"/>
                </a:solidFill>
                <a:latin typeface="Arial"/>
                <a:cs typeface="Arial"/>
              </a:rPr>
              <a:t>50</a:t>
            </a:r>
            <a:endParaRPr sz="3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3000">
                <a:solidFill>
                  <a:srgbClr val="111111"/>
                </a:solidFill>
                <a:latin typeface="Arial"/>
                <a:cs typeface="Arial"/>
              </a:rPr>
              <a:t>città</a:t>
            </a:r>
            <a:r>
              <a:rPr dirty="0" sz="3000" spc="-2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3000">
                <a:solidFill>
                  <a:srgbClr val="111111"/>
                </a:solidFill>
                <a:latin typeface="Arial"/>
                <a:cs typeface="Arial"/>
              </a:rPr>
              <a:t>(2)</a:t>
            </a:r>
            <a:endParaRPr sz="3000">
              <a:latin typeface="Arial"/>
              <a:cs typeface="Arial"/>
            </a:endParaRPr>
          </a:p>
          <a:p>
            <a:pPr marL="12700" marR="38100">
              <a:lnSpc>
                <a:spcPct val="162500"/>
              </a:lnSpc>
              <a:spcBef>
                <a:spcPts val="570"/>
              </a:spcBef>
            </a:pP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(AdnKronos) – Oggi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più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che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in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passato, rileva Patuelli, “il contributo delle banche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alla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cultura si  focalizza sulla prima risorsa </a:t>
            </a:r>
            <a:r>
              <a:rPr dirty="0" sz="1000" spc="-10">
                <a:solidFill>
                  <a:srgbClr val="212121"/>
                </a:solidFill>
                <a:latin typeface="Verdana"/>
                <a:cs typeface="Verdana"/>
              </a:rPr>
              <a:t>del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Paese,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ossia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i giovani, </a:t>
            </a:r>
            <a:r>
              <a:rPr dirty="0" sz="1000" spc="-10">
                <a:solidFill>
                  <a:srgbClr val="212121"/>
                </a:solidFill>
                <a:latin typeface="Verdana"/>
                <a:cs typeface="Verdana"/>
              </a:rPr>
              <a:t>per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sollecitarne lo spirito critico,  rendendoli </a:t>
            </a:r>
            <a:r>
              <a:rPr dirty="0" sz="1000" spc="-10">
                <a:solidFill>
                  <a:srgbClr val="212121"/>
                </a:solidFill>
                <a:latin typeface="Verdana"/>
                <a:cs typeface="Verdana"/>
              </a:rPr>
              <a:t>così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protagonisti della nostra società civile. Sostenere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la capacità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creativa di  bambini e dei ragazzi, significa aiutarli a mettere a frutto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capacità,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potenzialità e visoni  innovative, strumenti indispensabili per costruire un futuro di crescita per loro stessi e</a:t>
            </a:r>
            <a:r>
              <a:rPr dirty="0" sz="1000" spc="135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per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l’Italia”.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La Media Partnership stipulata </a:t>
            </a:r>
            <a:r>
              <a:rPr dirty="0" sz="1000" spc="-10">
                <a:solidFill>
                  <a:srgbClr val="212121"/>
                </a:solidFill>
                <a:latin typeface="Verdana"/>
                <a:cs typeface="Verdana"/>
              </a:rPr>
              <a:t>con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il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Festival della Cultura creativa, sottolinea il</a:t>
            </a:r>
            <a:r>
              <a:rPr dirty="0" sz="1000" spc="11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direttore</a:t>
            </a:r>
            <a:endParaRPr sz="1000">
              <a:latin typeface="Verdana"/>
              <a:cs typeface="Verdana"/>
            </a:endParaRPr>
          </a:p>
          <a:p>
            <a:pPr marL="12700" marR="47625">
              <a:lnSpc>
                <a:spcPct val="162000"/>
              </a:lnSpc>
              <a:spcBef>
                <a:spcPts val="10"/>
              </a:spcBef>
            </a:pP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generale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della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Rai,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Antonio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Campo Dall’Orto, “risponde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in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pieno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alla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nostra missione di servizio  pubblico universale che vuole parlare </a:t>
            </a:r>
            <a:r>
              <a:rPr dirty="0" sz="1000" spc="-10">
                <a:solidFill>
                  <a:srgbClr val="212121"/>
                </a:solidFill>
                <a:latin typeface="Verdana"/>
                <a:cs typeface="Verdana"/>
              </a:rPr>
              <a:t>ed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arrivare a tutti gli italiani. Da questo punto di</a:t>
            </a:r>
            <a:r>
              <a:rPr dirty="0" sz="1000" spc="17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vista</a:t>
            </a:r>
            <a:endParaRPr sz="1000">
              <a:latin typeface="Verdana"/>
              <a:cs typeface="Verdana"/>
            </a:endParaRPr>
          </a:p>
          <a:p>
            <a:pPr marL="12700" marR="59690">
              <a:lnSpc>
                <a:spcPct val="162300"/>
              </a:lnSpc>
              <a:spcBef>
                <a:spcPts val="10"/>
              </a:spcBef>
            </a:pP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l’attenzione per i più giovani rappresenta per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la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Rai una priorità assoluta come dimostra </a:t>
            </a:r>
            <a:r>
              <a:rPr dirty="0" sz="1000" spc="5">
                <a:solidFill>
                  <a:srgbClr val="212121"/>
                </a:solidFill>
                <a:latin typeface="Verdana"/>
                <a:cs typeface="Verdana"/>
              </a:rPr>
              <a:t>anche 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la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decisione di togliere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la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pubblicità </a:t>
            </a:r>
            <a:r>
              <a:rPr dirty="0" sz="1000" spc="-10">
                <a:solidFill>
                  <a:srgbClr val="212121"/>
                </a:solidFill>
                <a:latin typeface="Verdana"/>
                <a:cs typeface="Verdana"/>
              </a:rPr>
              <a:t>dal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canale </a:t>
            </a:r>
            <a:r>
              <a:rPr dirty="0" sz="1000" spc="-10">
                <a:solidFill>
                  <a:srgbClr val="212121"/>
                </a:solidFill>
                <a:latin typeface="Verdana"/>
                <a:cs typeface="Verdana"/>
              </a:rPr>
              <a:t>Rai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yo yo a partire dal primo maggio. La  creatività e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lo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sviluppo </a:t>
            </a:r>
            <a:r>
              <a:rPr dirty="0" sz="1000" spc="-10">
                <a:solidFill>
                  <a:srgbClr val="212121"/>
                </a:solidFill>
                <a:latin typeface="Verdana"/>
                <a:cs typeface="Verdana"/>
              </a:rPr>
              <a:t>del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talento,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la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ricerca di nuove forme di linguaggio e comunicazione  rappresentano un impegno </a:t>
            </a:r>
            <a:r>
              <a:rPr dirty="0" sz="1000" spc="-10">
                <a:solidFill>
                  <a:srgbClr val="212121"/>
                </a:solidFill>
                <a:latin typeface="Verdana"/>
                <a:cs typeface="Verdana"/>
              </a:rPr>
              <a:t>su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cui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la </a:t>
            </a:r>
            <a:r>
              <a:rPr dirty="0" sz="1000" spc="-10">
                <a:solidFill>
                  <a:srgbClr val="212121"/>
                </a:solidFill>
                <a:latin typeface="Verdana"/>
                <a:cs typeface="Verdana"/>
              </a:rPr>
              <a:t>Rai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vuole essere sempre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più protagonista</a:t>
            </a:r>
            <a:r>
              <a:rPr dirty="0" sz="1000" spc="55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per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accompagnare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in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maniera virtuosa l’educazione e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l’istruzione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dei</a:t>
            </a:r>
            <a:r>
              <a:rPr dirty="0" sz="1000" spc="15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ragazzi”.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Oltre 80 eventi culturali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in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50 città italiane svilupperanno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il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tema ispiratore,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declinato</a:t>
            </a:r>
            <a:r>
              <a:rPr dirty="0" sz="1000" spc="45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000" spc="-10">
                <a:solidFill>
                  <a:srgbClr val="212121"/>
                </a:solidFill>
                <a:latin typeface="Verdana"/>
                <a:cs typeface="Verdana"/>
              </a:rPr>
              <a:t>da</a:t>
            </a:r>
            <a:endParaRPr sz="1000">
              <a:latin typeface="Verdana"/>
              <a:cs typeface="Verdana"/>
            </a:endParaRPr>
          </a:p>
          <a:p>
            <a:pPr marL="12700" marR="5080">
              <a:lnSpc>
                <a:spcPct val="162500"/>
              </a:lnSpc>
              <a:spcBef>
                <a:spcPts val="5"/>
              </a:spcBef>
            </a:pP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ciascuna banca </a:t>
            </a:r>
            <a:r>
              <a:rPr dirty="0" sz="1000" spc="-10">
                <a:solidFill>
                  <a:srgbClr val="212121"/>
                </a:solidFill>
                <a:latin typeface="Verdana"/>
                <a:cs typeface="Verdana"/>
              </a:rPr>
              <a:t>con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strumenti e punti </a:t>
            </a:r>
            <a:r>
              <a:rPr dirty="0" sz="1000" spc="-10">
                <a:solidFill>
                  <a:srgbClr val="212121"/>
                </a:solidFill>
                <a:latin typeface="Verdana"/>
                <a:cs typeface="Verdana"/>
              </a:rPr>
              <a:t>di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vista differenti,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alla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luce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delle proprie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specificità e di  quelle del territorio di appartenenza. I laboratori e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le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altre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attività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proposte vedranno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la 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partecipazione di rappresentanti delle banche e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la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collaborazione di scuole, musei, biblioteche e  operatori culturali, a cui </a:t>
            </a:r>
            <a:r>
              <a:rPr dirty="0" sz="1000" spc="-10">
                <a:solidFill>
                  <a:srgbClr val="212121"/>
                </a:solidFill>
                <a:latin typeface="Verdana"/>
                <a:cs typeface="Verdana"/>
              </a:rPr>
              <a:t>si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aggiungerà quest’anno anche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la Main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Media Partnership della </a:t>
            </a:r>
            <a:r>
              <a:rPr dirty="0" sz="1000" spc="-10">
                <a:solidFill>
                  <a:srgbClr val="212121"/>
                </a:solidFill>
                <a:latin typeface="Verdana"/>
                <a:cs typeface="Verdana"/>
              </a:rPr>
              <a:t>Rai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e 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la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Media Partnership del TGR. Ad ulteriore testimonianza del </a:t>
            </a:r>
            <a:r>
              <a:rPr dirty="0" sz="1000" spc="-10">
                <a:solidFill>
                  <a:srgbClr val="212121"/>
                </a:solidFill>
                <a:latin typeface="Verdana"/>
                <a:cs typeface="Verdana"/>
              </a:rPr>
              <a:t>valore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educativo,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sociale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e  culturale della</a:t>
            </a:r>
            <a:r>
              <a:rPr dirty="0" sz="1000" spc="-1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manifestazione.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22904" y="2214625"/>
            <a:ext cx="1714499" cy="381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Ansa.it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27 aprile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813031"/>
            <a:ext cx="5617210" cy="741680"/>
          </a:xfrm>
          <a:prstGeom prst="rect">
            <a:avLst/>
          </a:prstGeom>
        </p:spPr>
        <p:txBody>
          <a:bodyPr wrap="square" lIns="0" tIns="984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dirty="0" sz="2550" spc="-5">
                <a:latin typeface="Georgia"/>
                <a:cs typeface="Georgia"/>
              </a:rPr>
              <a:t>Festival Cultura Creativa, più </a:t>
            </a:r>
            <a:r>
              <a:rPr dirty="0" sz="2550">
                <a:latin typeface="Georgia"/>
                <a:cs typeface="Georgia"/>
              </a:rPr>
              <a:t>80</a:t>
            </a:r>
            <a:r>
              <a:rPr dirty="0" sz="2550" spc="-25">
                <a:latin typeface="Georgia"/>
                <a:cs typeface="Georgia"/>
              </a:rPr>
              <a:t> </a:t>
            </a:r>
            <a:r>
              <a:rPr dirty="0" sz="2550" spc="-10">
                <a:latin typeface="Georgia"/>
                <a:cs typeface="Georgia"/>
              </a:rPr>
              <a:t>eventi</a:t>
            </a:r>
            <a:endParaRPr sz="255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1300" spc="-5" b="1">
                <a:solidFill>
                  <a:srgbClr val="666666"/>
                </a:solidFill>
                <a:latin typeface="Times New Roman"/>
                <a:cs typeface="Times New Roman"/>
              </a:rPr>
              <a:t>Terza edizione da 2 a 8 maggio, promosso </a:t>
            </a:r>
            <a:r>
              <a:rPr dirty="0" sz="1300" b="1">
                <a:solidFill>
                  <a:srgbClr val="666666"/>
                </a:solidFill>
                <a:latin typeface="Times New Roman"/>
                <a:cs typeface="Times New Roman"/>
              </a:rPr>
              <a:t>da </a:t>
            </a:r>
            <a:r>
              <a:rPr dirty="0" sz="1300" spc="-5" b="1">
                <a:solidFill>
                  <a:srgbClr val="666666"/>
                </a:solidFill>
                <a:latin typeface="Times New Roman"/>
                <a:cs typeface="Times New Roman"/>
              </a:rPr>
              <a:t>Abi per</a:t>
            </a:r>
            <a:r>
              <a:rPr dirty="0" sz="1300" spc="50" b="1">
                <a:solidFill>
                  <a:srgbClr val="666666"/>
                </a:solidFill>
                <a:latin typeface="Times New Roman"/>
                <a:cs typeface="Times New Roman"/>
              </a:rPr>
              <a:t> </a:t>
            </a:r>
            <a:r>
              <a:rPr dirty="0" sz="1300" spc="-5" b="1">
                <a:solidFill>
                  <a:srgbClr val="666666"/>
                </a:solidFill>
                <a:latin typeface="Times New Roman"/>
                <a:cs typeface="Times New Roman"/>
              </a:rPr>
              <a:t>ragazzi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1040" y="3639946"/>
            <a:ext cx="6158230" cy="4001135"/>
          </a:xfrm>
          <a:custGeom>
            <a:avLst/>
            <a:gdLst/>
            <a:ahLst/>
            <a:cxnLst/>
            <a:rect l="l" t="t" r="r" b="b"/>
            <a:pathLst>
              <a:path w="6158230" h="4001134">
                <a:moveTo>
                  <a:pt x="0" y="4000754"/>
                </a:moveTo>
                <a:lnTo>
                  <a:pt x="6158230" y="4000754"/>
                </a:lnTo>
                <a:lnTo>
                  <a:pt x="6158230" y="0"/>
                </a:lnTo>
                <a:lnTo>
                  <a:pt x="0" y="0"/>
                </a:lnTo>
                <a:lnTo>
                  <a:pt x="0" y="4000754"/>
                </a:lnTo>
                <a:close/>
              </a:path>
            </a:pathLst>
          </a:custGeom>
          <a:solidFill>
            <a:srgbClr val="EBF6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01040" y="7640701"/>
            <a:ext cx="6158230" cy="123825"/>
          </a:xfrm>
          <a:custGeom>
            <a:avLst/>
            <a:gdLst/>
            <a:ahLst/>
            <a:cxnLst/>
            <a:rect l="l" t="t" r="r" b="b"/>
            <a:pathLst>
              <a:path w="6158230" h="123825">
                <a:moveTo>
                  <a:pt x="0" y="123443"/>
                </a:moveTo>
                <a:lnTo>
                  <a:pt x="6158230" y="123443"/>
                </a:lnTo>
                <a:lnTo>
                  <a:pt x="6158230" y="0"/>
                </a:lnTo>
                <a:lnTo>
                  <a:pt x="0" y="0"/>
                </a:lnTo>
                <a:lnTo>
                  <a:pt x="0" y="123443"/>
                </a:lnTo>
                <a:close/>
              </a:path>
            </a:pathLst>
          </a:custGeom>
          <a:solidFill>
            <a:srgbClr val="EBF6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01040" y="7764144"/>
            <a:ext cx="6158230" cy="125095"/>
          </a:xfrm>
          <a:custGeom>
            <a:avLst/>
            <a:gdLst/>
            <a:ahLst/>
            <a:cxnLst/>
            <a:rect l="l" t="t" r="r" b="b"/>
            <a:pathLst>
              <a:path w="6158230" h="125095">
                <a:moveTo>
                  <a:pt x="0" y="124967"/>
                </a:moveTo>
                <a:lnTo>
                  <a:pt x="6158230" y="124967"/>
                </a:lnTo>
                <a:lnTo>
                  <a:pt x="6158230" y="0"/>
                </a:lnTo>
                <a:lnTo>
                  <a:pt x="0" y="0"/>
                </a:lnTo>
                <a:lnTo>
                  <a:pt x="0" y="124967"/>
                </a:lnTo>
                <a:close/>
              </a:path>
            </a:pathLst>
          </a:custGeom>
          <a:solidFill>
            <a:srgbClr val="EBF6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01040" y="7889113"/>
            <a:ext cx="6158230" cy="167640"/>
          </a:xfrm>
          <a:custGeom>
            <a:avLst/>
            <a:gdLst/>
            <a:ahLst/>
            <a:cxnLst/>
            <a:rect l="l" t="t" r="r" b="b"/>
            <a:pathLst>
              <a:path w="6158230" h="167640">
                <a:moveTo>
                  <a:pt x="0" y="167640"/>
                </a:moveTo>
                <a:lnTo>
                  <a:pt x="6158230" y="167640"/>
                </a:lnTo>
                <a:lnTo>
                  <a:pt x="6158230" y="0"/>
                </a:lnTo>
                <a:lnTo>
                  <a:pt x="0" y="0"/>
                </a:lnTo>
                <a:lnTo>
                  <a:pt x="0" y="167640"/>
                </a:lnTo>
                <a:close/>
              </a:path>
            </a:pathLst>
          </a:custGeom>
          <a:solidFill>
            <a:srgbClr val="EBF6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01040" y="8056752"/>
            <a:ext cx="6158230" cy="167640"/>
          </a:xfrm>
          <a:custGeom>
            <a:avLst/>
            <a:gdLst/>
            <a:ahLst/>
            <a:cxnLst/>
            <a:rect l="l" t="t" r="r" b="b"/>
            <a:pathLst>
              <a:path w="6158230" h="167640">
                <a:moveTo>
                  <a:pt x="0" y="167639"/>
                </a:moveTo>
                <a:lnTo>
                  <a:pt x="6158230" y="167639"/>
                </a:lnTo>
                <a:lnTo>
                  <a:pt x="6158230" y="0"/>
                </a:lnTo>
                <a:lnTo>
                  <a:pt x="0" y="0"/>
                </a:lnTo>
                <a:lnTo>
                  <a:pt x="0" y="167639"/>
                </a:lnTo>
                <a:close/>
              </a:path>
            </a:pathLst>
          </a:custGeom>
          <a:solidFill>
            <a:srgbClr val="EBF6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01040" y="8224469"/>
            <a:ext cx="6158230" cy="169545"/>
          </a:xfrm>
          <a:custGeom>
            <a:avLst/>
            <a:gdLst/>
            <a:ahLst/>
            <a:cxnLst/>
            <a:rect l="l" t="t" r="r" b="b"/>
            <a:pathLst>
              <a:path w="6158230" h="169545">
                <a:moveTo>
                  <a:pt x="0" y="169468"/>
                </a:moveTo>
                <a:lnTo>
                  <a:pt x="6158230" y="169468"/>
                </a:lnTo>
                <a:lnTo>
                  <a:pt x="6158230" y="0"/>
                </a:lnTo>
                <a:lnTo>
                  <a:pt x="0" y="0"/>
                </a:lnTo>
                <a:lnTo>
                  <a:pt x="0" y="169468"/>
                </a:lnTo>
                <a:close/>
              </a:path>
            </a:pathLst>
          </a:custGeom>
          <a:solidFill>
            <a:srgbClr val="EBF6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01040" y="8393938"/>
            <a:ext cx="6158230" cy="167640"/>
          </a:xfrm>
          <a:custGeom>
            <a:avLst/>
            <a:gdLst/>
            <a:ahLst/>
            <a:cxnLst/>
            <a:rect l="l" t="t" r="r" b="b"/>
            <a:pathLst>
              <a:path w="6158230" h="167640">
                <a:moveTo>
                  <a:pt x="0" y="167640"/>
                </a:moveTo>
                <a:lnTo>
                  <a:pt x="6158230" y="167640"/>
                </a:lnTo>
                <a:lnTo>
                  <a:pt x="6158230" y="0"/>
                </a:lnTo>
                <a:lnTo>
                  <a:pt x="0" y="0"/>
                </a:lnTo>
                <a:lnTo>
                  <a:pt x="0" y="167640"/>
                </a:lnTo>
                <a:close/>
              </a:path>
            </a:pathLst>
          </a:custGeom>
          <a:solidFill>
            <a:srgbClr val="EBF6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01040" y="8561577"/>
            <a:ext cx="6158230" cy="167640"/>
          </a:xfrm>
          <a:custGeom>
            <a:avLst/>
            <a:gdLst/>
            <a:ahLst/>
            <a:cxnLst/>
            <a:rect l="l" t="t" r="r" b="b"/>
            <a:pathLst>
              <a:path w="6158230" h="167640">
                <a:moveTo>
                  <a:pt x="0" y="167639"/>
                </a:moveTo>
                <a:lnTo>
                  <a:pt x="6158230" y="167639"/>
                </a:lnTo>
                <a:lnTo>
                  <a:pt x="6158230" y="0"/>
                </a:lnTo>
                <a:lnTo>
                  <a:pt x="0" y="0"/>
                </a:lnTo>
                <a:lnTo>
                  <a:pt x="0" y="167639"/>
                </a:lnTo>
                <a:close/>
              </a:path>
            </a:pathLst>
          </a:custGeom>
          <a:solidFill>
            <a:srgbClr val="EBF6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01040" y="8729217"/>
            <a:ext cx="6158230" cy="167640"/>
          </a:xfrm>
          <a:custGeom>
            <a:avLst/>
            <a:gdLst/>
            <a:ahLst/>
            <a:cxnLst/>
            <a:rect l="l" t="t" r="r" b="b"/>
            <a:pathLst>
              <a:path w="6158230" h="167640">
                <a:moveTo>
                  <a:pt x="0" y="167639"/>
                </a:moveTo>
                <a:lnTo>
                  <a:pt x="6158230" y="167639"/>
                </a:lnTo>
                <a:lnTo>
                  <a:pt x="6158230" y="0"/>
                </a:lnTo>
                <a:lnTo>
                  <a:pt x="0" y="0"/>
                </a:lnTo>
                <a:lnTo>
                  <a:pt x="0" y="167639"/>
                </a:lnTo>
                <a:close/>
              </a:path>
            </a:pathLst>
          </a:custGeom>
          <a:solidFill>
            <a:srgbClr val="EBF6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01040" y="8896857"/>
            <a:ext cx="6158230" cy="167640"/>
          </a:xfrm>
          <a:custGeom>
            <a:avLst/>
            <a:gdLst/>
            <a:ahLst/>
            <a:cxnLst/>
            <a:rect l="l" t="t" r="r" b="b"/>
            <a:pathLst>
              <a:path w="6158230" h="167640">
                <a:moveTo>
                  <a:pt x="0" y="167639"/>
                </a:moveTo>
                <a:lnTo>
                  <a:pt x="6158230" y="167639"/>
                </a:lnTo>
                <a:lnTo>
                  <a:pt x="6158230" y="0"/>
                </a:lnTo>
                <a:lnTo>
                  <a:pt x="0" y="0"/>
                </a:lnTo>
                <a:lnTo>
                  <a:pt x="0" y="167639"/>
                </a:lnTo>
                <a:close/>
              </a:path>
            </a:pathLst>
          </a:custGeom>
          <a:solidFill>
            <a:srgbClr val="EBF6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01040" y="9064497"/>
            <a:ext cx="6158230" cy="169545"/>
          </a:xfrm>
          <a:custGeom>
            <a:avLst/>
            <a:gdLst/>
            <a:ahLst/>
            <a:cxnLst/>
            <a:rect l="l" t="t" r="r" b="b"/>
            <a:pathLst>
              <a:path w="6158230" h="169545">
                <a:moveTo>
                  <a:pt x="0" y="169164"/>
                </a:moveTo>
                <a:lnTo>
                  <a:pt x="6158230" y="169164"/>
                </a:lnTo>
                <a:lnTo>
                  <a:pt x="6158230" y="0"/>
                </a:lnTo>
                <a:lnTo>
                  <a:pt x="0" y="0"/>
                </a:lnTo>
                <a:lnTo>
                  <a:pt x="0" y="169164"/>
                </a:lnTo>
                <a:close/>
              </a:path>
            </a:pathLst>
          </a:custGeom>
          <a:solidFill>
            <a:srgbClr val="EBF6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01040" y="9233661"/>
            <a:ext cx="6158230" cy="167640"/>
          </a:xfrm>
          <a:custGeom>
            <a:avLst/>
            <a:gdLst/>
            <a:ahLst/>
            <a:cxnLst/>
            <a:rect l="l" t="t" r="r" b="b"/>
            <a:pathLst>
              <a:path w="6158230" h="167640">
                <a:moveTo>
                  <a:pt x="0" y="167640"/>
                </a:moveTo>
                <a:lnTo>
                  <a:pt x="6158230" y="167640"/>
                </a:lnTo>
                <a:lnTo>
                  <a:pt x="6158230" y="0"/>
                </a:lnTo>
                <a:lnTo>
                  <a:pt x="0" y="0"/>
                </a:lnTo>
                <a:lnTo>
                  <a:pt x="0" y="167640"/>
                </a:lnTo>
                <a:close/>
              </a:path>
            </a:pathLst>
          </a:custGeom>
          <a:solidFill>
            <a:srgbClr val="EBF6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01040" y="9401250"/>
            <a:ext cx="6158230" cy="167640"/>
          </a:xfrm>
          <a:custGeom>
            <a:avLst/>
            <a:gdLst/>
            <a:ahLst/>
            <a:cxnLst/>
            <a:rect l="l" t="t" r="r" b="b"/>
            <a:pathLst>
              <a:path w="6158230" h="167640">
                <a:moveTo>
                  <a:pt x="0" y="167639"/>
                </a:moveTo>
                <a:lnTo>
                  <a:pt x="6158230" y="167639"/>
                </a:lnTo>
                <a:lnTo>
                  <a:pt x="6158230" y="0"/>
                </a:lnTo>
                <a:lnTo>
                  <a:pt x="0" y="0"/>
                </a:lnTo>
                <a:lnTo>
                  <a:pt x="0" y="167639"/>
                </a:lnTo>
                <a:close/>
              </a:path>
            </a:pathLst>
          </a:custGeom>
          <a:solidFill>
            <a:srgbClr val="EBF6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01040" y="9568891"/>
            <a:ext cx="6158230" cy="167640"/>
          </a:xfrm>
          <a:custGeom>
            <a:avLst/>
            <a:gdLst/>
            <a:ahLst/>
            <a:cxnLst/>
            <a:rect l="l" t="t" r="r" b="b"/>
            <a:pathLst>
              <a:path w="6158230" h="167640">
                <a:moveTo>
                  <a:pt x="0" y="167639"/>
                </a:moveTo>
                <a:lnTo>
                  <a:pt x="6158230" y="167639"/>
                </a:lnTo>
                <a:lnTo>
                  <a:pt x="6158230" y="0"/>
                </a:lnTo>
                <a:lnTo>
                  <a:pt x="0" y="0"/>
                </a:lnTo>
                <a:lnTo>
                  <a:pt x="0" y="167639"/>
                </a:lnTo>
                <a:close/>
              </a:path>
            </a:pathLst>
          </a:custGeom>
          <a:solidFill>
            <a:srgbClr val="EBF6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701040" y="7862696"/>
            <a:ext cx="6158230" cy="1880870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7780" marR="42545">
              <a:lnSpc>
                <a:spcPct val="95900"/>
              </a:lnSpc>
              <a:spcBef>
                <a:spcPts val="155"/>
              </a:spcBef>
            </a:pPr>
            <a:r>
              <a:rPr dirty="0" sz="1150" spc="-5">
                <a:latin typeface="Times New Roman"/>
                <a:cs typeface="Times New Roman"/>
              </a:rPr>
              <a:t>ROMA, </a:t>
            </a:r>
            <a:r>
              <a:rPr dirty="0" sz="1150">
                <a:latin typeface="Times New Roman"/>
                <a:cs typeface="Times New Roman"/>
              </a:rPr>
              <a:t>27 </a:t>
            </a:r>
            <a:r>
              <a:rPr dirty="0" sz="1150" spc="-5">
                <a:latin typeface="Times New Roman"/>
                <a:cs typeface="Times New Roman"/>
              </a:rPr>
              <a:t>APR </a:t>
            </a:r>
            <a:r>
              <a:rPr dirty="0" sz="1150">
                <a:latin typeface="Times New Roman"/>
                <a:cs typeface="Times New Roman"/>
              </a:rPr>
              <a:t>- Con </a:t>
            </a:r>
            <a:r>
              <a:rPr dirty="0" sz="1150" spc="-5">
                <a:latin typeface="Times New Roman"/>
                <a:cs typeface="Times New Roman"/>
              </a:rPr>
              <a:t>oltre </a:t>
            </a:r>
            <a:r>
              <a:rPr dirty="0" sz="1150">
                <a:latin typeface="Times New Roman"/>
                <a:cs typeface="Times New Roman"/>
              </a:rPr>
              <a:t>80 </a:t>
            </a:r>
            <a:r>
              <a:rPr dirty="0" sz="1150" spc="-5">
                <a:latin typeface="Times New Roman"/>
                <a:cs typeface="Times New Roman"/>
              </a:rPr>
              <a:t>eventi culturali </a:t>
            </a:r>
            <a:r>
              <a:rPr dirty="0" sz="1150">
                <a:latin typeface="Times New Roman"/>
                <a:cs typeface="Times New Roman"/>
              </a:rPr>
              <a:t>in 50 </a:t>
            </a:r>
            <a:r>
              <a:rPr dirty="0" sz="1150" spc="-5">
                <a:latin typeface="Times New Roman"/>
                <a:cs typeface="Times New Roman"/>
              </a:rPr>
              <a:t>città dal </a:t>
            </a:r>
            <a:r>
              <a:rPr dirty="0" sz="1150">
                <a:latin typeface="Times New Roman"/>
                <a:cs typeface="Times New Roman"/>
              </a:rPr>
              <a:t>nord al </a:t>
            </a:r>
            <a:r>
              <a:rPr dirty="0" sz="1150" spc="-5">
                <a:latin typeface="Times New Roman"/>
                <a:cs typeface="Times New Roman"/>
              </a:rPr>
              <a:t>sud Italia </a:t>
            </a:r>
            <a:r>
              <a:rPr dirty="0" sz="1150">
                <a:latin typeface="Times New Roman"/>
                <a:cs typeface="Times New Roman"/>
              </a:rPr>
              <a:t>torna, </a:t>
            </a:r>
            <a:r>
              <a:rPr dirty="0" sz="1150" spc="-5">
                <a:latin typeface="Times New Roman"/>
                <a:cs typeface="Times New Roman"/>
              </a:rPr>
              <a:t>dal </a:t>
            </a:r>
            <a:r>
              <a:rPr dirty="0" sz="1150">
                <a:latin typeface="Times New Roman"/>
                <a:cs typeface="Times New Roman"/>
              </a:rPr>
              <a:t>2 all'8 </a:t>
            </a:r>
            <a:r>
              <a:rPr dirty="0" sz="1150" spc="-5">
                <a:latin typeface="Times New Roman"/>
                <a:cs typeface="Times New Roman"/>
              </a:rPr>
              <a:t>maggio,  </a:t>
            </a:r>
            <a:r>
              <a:rPr dirty="0" sz="1150">
                <a:latin typeface="Times New Roman"/>
                <a:cs typeface="Times New Roman"/>
              </a:rPr>
              <a:t>il </a:t>
            </a:r>
            <a:r>
              <a:rPr dirty="0" sz="1150" spc="-5">
                <a:latin typeface="Times New Roman"/>
                <a:cs typeface="Times New Roman"/>
              </a:rPr>
              <a:t>'Festival della Cultura Creativa' dedicato </a:t>
            </a:r>
            <a:r>
              <a:rPr dirty="0" sz="1150">
                <a:latin typeface="Times New Roman"/>
                <a:cs typeface="Times New Roman"/>
              </a:rPr>
              <a:t>ai </a:t>
            </a:r>
            <a:r>
              <a:rPr dirty="0" sz="1150" spc="-10">
                <a:latin typeface="Times New Roman"/>
                <a:cs typeface="Times New Roman"/>
              </a:rPr>
              <a:t>ragazzi </a:t>
            </a:r>
            <a:r>
              <a:rPr dirty="0" sz="1150">
                <a:latin typeface="Times New Roman"/>
                <a:cs typeface="Times New Roman"/>
              </a:rPr>
              <a:t>dai 6 ai 13 anni. </a:t>
            </a:r>
            <a:r>
              <a:rPr dirty="0" sz="1150" spc="-5">
                <a:latin typeface="Times New Roman"/>
                <a:cs typeface="Times New Roman"/>
              </a:rPr>
              <a:t>Promosso dall'Abi </a:t>
            </a:r>
            <a:r>
              <a:rPr dirty="0" sz="1150">
                <a:latin typeface="Times New Roman"/>
                <a:cs typeface="Times New Roman"/>
              </a:rPr>
              <a:t>e </a:t>
            </a:r>
            <a:r>
              <a:rPr dirty="0" sz="1150" spc="-5">
                <a:latin typeface="Times New Roman"/>
                <a:cs typeface="Times New Roman"/>
              </a:rPr>
              <a:t>dalle banche,  </a:t>
            </a:r>
            <a:r>
              <a:rPr dirty="0" sz="1150">
                <a:latin typeface="Times New Roman"/>
                <a:cs typeface="Times New Roman"/>
              </a:rPr>
              <a:t>con </a:t>
            </a:r>
            <a:r>
              <a:rPr dirty="0" sz="1150" spc="-5">
                <a:latin typeface="Times New Roman"/>
                <a:cs typeface="Times New Roman"/>
              </a:rPr>
              <a:t>quest'anno anche </a:t>
            </a:r>
            <a:r>
              <a:rPr dirty="0" sz="1150">
                <a:latin typeface="Times New Roman"/>
                <a:cs typeface="Times New Roman"/>
              </a:rPr>
              <a:t>la </a:t>
            </a:r>
            <a:r>
              <a:rPr dirty="0" sz="1150" spc="-5">
                <a:latin typeface="Times New Roman"/>
                <a:cs typeface="Times New Roman"/>
              </a:rPr>
              <a:t>Main Media Partnership della </a:t>
            </a:r>
            <a:r>
              <a:rPr dirty="0" sz="1150">
                <a:latin typeface="Times New Roman"/>
                <a:cs typeface="Times New Roman"/>
              </a:rPr>
              <a:t>Rai e </a:t>
            </a:r>
            <a:r>
              <a:rPr dirty="0" sz="1150" spc="-5">
                <a:latin typeface="Times New Roman"/>
                <a:cs typeface="Times New Roman"/>
              </a:rPr>
              <a:t>la Tgr, nella terza edizione, </a:t>
            </a:r>
            <a:r>
              <a:rPr dirty="0" sz="1150">
                <a:latin typeface="Times New Roman"/>
                <a:cs typeface="Times New Roman"/>
              </a:rPr>
              <a:t>il </a:t>
            </a:r>
            <a:r>
              <a:rPr dirty="0" sz="1150" spc="-5">
                <a:latin typeface="Times New Roman"/>
                <a:cs typeface="Times New Roman"/>
              </a:rPr>
              <a:t>festival segue  </a:t>
            </a:r>
            <a:r>
              <a:rPr dirty="0" sz="1150">
                <a:latin typeface="Times New Roman"/>
                <a:cs typeface="Times New Roman"/>
              </a:rPr>
              <a:t>i </a:t>
            </a:r>
            <a:r>
              <a:rPr dirty="0" sz="1150" spc="-5">
                <a:latin typeface="Times New Roman"/>
                <a:cs typeface="Times New Roman"/>
              </a:rPr>
              <a:t>percorsi del tema 'Abitare sottosopra. Scoprire </a:t>
            </a:r>
            <a:r>
              <a:rPr dirty="0" sz="1150">
                <a:latin typeface="Times New Roman"/>
                <a:cs typeface="Times New Roman"/>
              </a:rPr>
              <a:t>e </a:t>
            </a:r>
            <a:r>
              <a:rPr dirty="0" sz="1150" spc="-5">
                <a:latin typeface="Times New Roman"/>
                <a:cs typeface="Times New Roman"/>
              </a:rPr>
              <a:t>sperimentare come si sta dentro </a:t>
            </a:r>
            <a:r>
              <a:rPr dirty="0" sz="1150">
                <a:latin typeface="Times New Roman"/>
                <a:cs typeface="Times New Roman"/>
              </a:rPr>
              <a:t>i </a:t>
            </a:r>
            <a:r>
              <a:rPr dirty="0" sz="1150" spc="-5">
                <a:latin typeface="Times New Roman"/>
                <a:cs typeface="Times New Roman"/>
              </a:rPr>
              <a:t>luoghi, l'arte </a:t>
            </a:r>
            <a:r>
              <a:rPr dirty="0" sz="1150">
                <a:latin typeface="Times New Roman"/>
                <a:cs typeface="Times New Roman"/>
              </a:rPr>
              <a:t>e le  </a:t>
            </a:r>
            <a:r>
              <a:rPr dirty="0" sz="1150" spc="-5">
                <a:latin typeface="Times New Roman"/>
                <a:cs typeface="Times New Roman"/>
              </a:rPr>
              <a:t>emozioni'. Al tema, per la </a:t>
            </a:r>
            <a:r>
              <a:rPr dirty="0" sz="1150">
                <a:latin typeface="Times New Roman"/>
                <a:cs typeface="Times New Roman"/>
              </a:rPr>
              <a:t>prima </a:t>
            </a:r>
            <a:r>
              <a:rPr dirty="0" sz="1150" spc="-5">
                <a:latin typeface="Times New Roman"/>
                <a:cs typeface="Times New Roman"/>
              </a:rPr>
              <a:t>volta, </a:t>
            </a:r>
            <a:r>
              <a:rPr dirty="0" sz="1150">
                <a:latin typeface="Times New Roman"/>
                <a:cs typeface="Times New Roman"/>
              </a:rPr>
              <a:t>è </a:t>
            </a:r>
            <a:r>
              <a:rPr dirty="0" sz="1150" spc="-5">
                <a:latin typeface="Times New Roman"/>
                <a:cs typeface="Times New Roman"/>
              </a:rPr>
              <a:t>stato dedicato anche </a:t>
            </a:r>
            <a:r>
              <a:rPr dirty="0" sz="1150">
                <a:latin typeface="Times New Roman"/>
                <a:cs typeface="Times New Roman"/>
              </a:rPr>
              <a:t>un libro </a:t>
            </a:r>
            <a:r>
              <a:rPr dirty="0" sz="1150" spc="-10">
                <a:latin typeface="Times New Roman"/>
                <a:cs typeface="Times New Roman"/>
              </a:rPr>
              <a:t>di </a:t>
            </a:r>
            <a:r>
              <a:rPr dirty="0" sz="1150" spc="-5">
                <a:latin typeface="Times New Roman"/>
                <a:cs typeface="Times New Roman"/>
              </a:rPr>
              <a:t>Sabina Colloredo </a:t>
            </a:r>
            <a:r>
              <a:rPr dirty="0" sz="1150">
                <a:latin typeface="Times New Roman"/>
                <a:cs typeface="Times New Roman"/>
              </a:rPr>
              <a:t>e </a:t>
            </a:r>
            <a:r>
              <a:rPr dirty="0" sz="1150" spc="-5">
                <a:latin typeface="Times New Roman"/>
                <a:cs typeface="Times New Roman"/>
              </a:rPr>
              <a:t>Valeria  </a:t>
            </a:r>
            <a:r>
              <a:rPr dirty="0" sz="1150">
                <a:latin typeface="Times New Roman"/>
                <a:cs typeface="Times New Roman"/>
              </a:rPr>
              <a:t>Petrone, </a:t>
            </a:r>
            <a:r>
              <a:rPr dirty="0" sz="1150" spc="-5">
                <a:latin typeface="Times New Roman"/>
                <a:cs typeface="Times New Roman"/>
              </a:rPr>
              <a:t>pubblicato </a:t>
            </a:r>
            <a:r>
              <a:rPr dirty="0" sz="1150">
                <a:latin typeface="Times New Roman"/>
                <a:cs typeface="Times New Roman"/>
              </a:rPr>
              <a:t>da </a:t>
            </a:r>
            <a:r>
              <a:rPr dirty="0" sz="1150" spc="-5">
                <a:latin typeface="Times New Roman"/>
                <a:cs typeface="Times New Roman"/>
              </a:rPr>
              <a:t>Carthusia.</a:t>
            </a:r>
            <a:endParaRPr sz="1150">
              <a:latin typeface="Times New Roman"/>
              <a:cs typeface="Times New Roman"/>
            </a:endParaRPr>
          </a:p>
          <a:p>
            <a:pPr marL="17780" marR="147955" indent="146050">
              <a:lnSpc>
                <a:spcPts val="1320"/>
              </a:lnSpc>
              <a:spcBef>
                <a:spcPts val="35"/>
              </a:spcBef>
            </a:pPr>
            <a:r>
              <a:rPr dirty="0" sz="1150" spc="-5">
                <a:latin typeface="Times New Roman"/>
                <a:cs typeface="Times New Roman"/>
              </a:rPr>
              <a:t>"Questo festival </a:t>
            </a:r>
            <a:r>
              <a:rPr dirty="0" sz="1150">
                <a:latin typeface="Times New Roman"/>
                <a:cs typeface="Times New Roman"/>
              </a:rPr>
              <a:t>è </a:t>
            </a:r>
            <a:r>
              <a:rPr dirty="0" sz="1150" spc="-5">
                <a:latin typeface="Times New Roman"/>
                <a:cs typeface="Times New Roman"/>
              </a:rPr>
              <a:t>inedito nell'approccio </a:t>
            </a:r>
            <a:r>
              <a:rPr dirty="0" sz="1150">
                <a:latin typeface="Times New Roman"/>
                <a:cs typeface="Times New Roman"/>
              </a:rPr>
              <a:t>ai </a:t>
            </a:r>
            <a:r>
              <a:rPr dirty="0" sz="1150" spc="-10">
                <a:latin typeface="Times New Roman"/>
                <a:cs typeface="Times New Roman"/>
              </a:rPr>
              <a:t>ragazzi </a:t>
            </a:r>
            <a:r>
              <a:rPr dirty="0" sz="1150" spc="-5">
                <a:latin typeface="Times New Roman"/>
                <a:cs typeface="Times New Roman"/>
              </a:rPr>
              <a:t>perchè </a:t>
            </a:r>
            <a:r>
              <a:rPr dirty="0" sz="1150">
                <a:latin typeface="Times New Roman"/>
                <a:cs typeface="Times New Roman"/>
              </a:rPr>
              <a:t>punta </a:t>
            </a:r>
            <a:r>
              <a:rPr dirty="0" sz="1150" spc="-5">
                <a:latin typeface="Times New Roman"/>
                <a:cs typeface="Times New Roman"/>
              </a:rPr>
              <a:t>allo stimolo </a:t>
            </a:r>
            <a:r>
              <a:rPr dirty="0" sz="1150">
                <a:latin typeface="Times New Roman"/>
                <a:cs typeface="Times New Roman"/>
              </a:rPr>
              <a:t>dello </a:t>
            </a:r>
            <a:r>
              <a:rPr dirty="0" sz="1150" spc="-5">
                <a:latin typeface="Times New Roman"/>
                <a:cs typeface="Times New Roman"/>
              </a:rPr>
              <a:t>spirito critico" </a:t>
            </a:r>
            <a:r>
              <a:rPr dirty="0" sz="1150">
                <a:latin typeface="Times New Roman"/>
                <a:cs typeface="Times New Roman"/>
              </a:rPr>
              <a:t>ha  detto </a:t>
            </a:r>
            <a:r>
              <a:rPr dirty="0" sz="1150" spc="-5">
                <a:latin typeface="Times New Roman"/>
                <a:cs typeface="Times New Roman"/>
              </a:rPr>
              <a:t>alla presentazione </a:t>
            </a:r>
            <a:r>
              <a:rPr dirty="0" sz="1150">
                <a:latin typeface="Times New Roman"/>
                <a:cs typeface="Times New Roman"/>
              </a:rPr>
              <a:t>il </a:t>
            </a:r>
            <a:r>
              <a:rPr dirty="0" sz="1150" spc="-5">
                <a:latin typeface="Times New Roman"/>
                <a:cs typeface="Times New Roman"/>
              </a:rPr>
              <a:t>presidente dell'Abi Antonio</a:t>
            </a:r>
            <a:r>
              <a:rPr dirty="0" sz="1150" spc="-10">
                <a:latin typeface="Times New Roman"/>
                <a:cs typeface="Times New Roman"/>
              </a:rPr>
              <a:t> </a:t>
            </a:r>
            <a:r>
              <a:rPr dirty="0" sz="1150" spc="-5">
                <a:latin typeface="Times New Roman"/>
                <a:cs typeface="Times New Roman"/>
              </a:rPr>
              <a:t>Patuelli.</a:t>
            </a:r>
            <a:endParaRPr sz="1150">
              <a:latin typeface="Times New Roman"/>
              <a:cs typeface="Times New Roman"/>
            </a:endParaRPr>
          </a:p>
          <a:p>
            <a:pPr marL="17780" marR="78740" indent="146050">
              <a:lnSpc>
                <a:spcPts val="1320"/>
              </a:lnSpc>
              <a:spcBef>
                <a:spcPts val="15"/>
              </a:spcBef>
            </a:pPr>
            <a:r>
              <a:rPr dirty="0" sz="1150" spc="-5">
                <a:latin typeface="Times New Roman"/>
                <a:cs typeface="Times New Roman"/>
              </a:rPr>
              <a:t>L'attenzione </a:t>
            </a:r>
            <a:r>
              <a:rPr dirty="0" sz="1150">
                <a:latin typeface="Times New Roman"/>
                <a:cs typeface="Times New Roman"/>
              </a:rPr>
              <a:t>per i più </a:t>
            </a:r>
            <a:r>
              <a:rPr dirty="0" sz="1150" spc="-5">
                <a:latin typeface="Times New Roman"/>
                <a:cs typeface="Times New Roman"/>
              </a:rPr>
              <a:t>giovani rappresenta </a:t>
            </a:r>
            <a:r>
              <a:rPr dirty="0" sz="1150">
                <a:latin typeface="Times New Roman"/>
                <a:cs typeface="Times New Roman"/>
              </a:rPr>
              <a:t>una </a:t>
            </a:r>
            <a:r>
              <a:rPr dirty="0" sz="1150" spc="-5">
                <a:latin typeface="Times New Roman"/>
                <a:cs typeface="Times New Roman"/>
              </a:rPr>
              <a:t>"priorità assoluta" anche per la </a:t>
            </a:r>
            <a:r>
              <a:rPr dirty="0" sz="1150">
                <a:latin typeface="Times New Roman"/>
                <a:cs typeface="Times New Roman"/>
              </a:rPr>
              <a:t>Rai </a:t>
            </a:r>
            <a:r>
              <a:rPr dirty="0" sz="1150" spc="-5">
                <a:latin typeface="Times New Roman"/>
                <a:cs typeface="Times New Roman"/>
              </a:rPr>
              <a:t>come </a:t>
            </a:r>
            <a:r>
              <a:rPr dirty="0" sz="1150">
                <a:latin typeface="Times New Roman"/>
                <a:cs typeface="Times New Roman"/>
              </a:rPr>
              <a:t>ha </a:t>
            </a:r>
            <a:r>
              <a:rPr dirty="0" sz="1150" spc="-5">
                <a:latin typeface="Times New Roman"/>
                <a:cs typeface="Times New Roman"/>
              </a:rPr>
              <a:t>spiegato </a:t>
            </a:r>
            <a:r>
              <a:rPr dirty="0" sz="1150">
                <a:latin typeface="Times New Roman"/>
                <a:cs typeface="Times New Roman"/>
              </a:rPr>
              <a:t>il  </a:t>
            </a:r>
            <a:r>
              <a:rPr dirty="0" sz="1150" spc="-5">
                <a:latin typeface="Times New Roman"/>
                <a:cs typeface="Times New Roman"/>
              </a:rPr>
              <a:t>direttore generale del servizio </a:t>
            </a:r>
            <a:r>
              <a:rPr dirty="0" sz="1150">
                <a:latin typeface="Times New Roman"/>
                <a:cs typeface="Times New Roman"/>
              </a:rPr>
              <a:t>pubblico, </a:t>
            </a:r>
            <a:r>
              <a:rPr dirty="0" sz="1150" spc="-5">
                <a:latin typeface="Times New Roman"/>
                <a:cs typeface="Times New Roman"/>
              </a:rPr>
              <a:t>Antonio Campo Dall'Orto, </a:t>
            </a:r>
            <a:r>
              <a:rPr dirty="0" sz="1150">
                <a:latin typeface="Times New Roman"/>
                <a:cs typeface="Times New Roman"/>
              </a:rPr>
              <a:t>e </a:t>
            </a:r>
            <a:r>
              <a:rPr dirty="0" sz="1150" spc="-5">
                <a:latin typeface="Times New Roman"/>
                <a:cs typeface="Times New Roman"/>
              </a:rPr>
              <a:t>come dimostra l'iniziativa </a:t>
            </a:r>
            <a:r>
              <a:rPr dirty="0" sz="1150">
                <a:latin typeface="Times New Roman"/>
                <a:cs typeface="Times New Roman"/>
              </a:rPr>
              <a:t>di  </a:t>
            </a:r>
            <a:r>
              <a:rPr dirty="0" sz="1150" spc="-5">
                <a:latin typeface="Times New Roman"/>
                <a:cs typeface="Times New Roman"/>
              </a:rPr>
              <a:t>togliere, dal </a:t>
            </a:r>
            <a:r>
              <a:rPr dirty="0" sz="1150">
                <a:latin typeface="Times New Roman"/>
                <a:cs typeface="Times New Roman"/>
              </a:rPr>
              <a:t>1 </a:t>
            </a:r>
            <a:r>
              <a:rPr dirty="0" sz="1150" spc="-5">
                <a:latin typeface="Times New Roman"/>
                <a:cs typeface="Times New Roman"/>
              </a:rPr>
              <a:t>maggio, </a:t>
            </a:r>
            <a:r>
              <a:rPr dirty="0" sz="1150">
                <a:latin typeface="Times New Roman"/>
                <a:cs typeface="Times New Roman"/>
              </a:rPr>
              <a:t>la </a:t>
            </a:r>
            <a:r>
              <a:rPr dirty="0" sz="1150" spc="-5">
                <a:latin typeface="Times New Roman"/>
                <a:cs typeface="Times New Roman"/>
              </a:rPr>
              <a:t>pubblicità dal canale Rai Yo</a:t>
            </a:r>
            <a:r>
              <a:rPr dirty="0" sz="1150">
                <a:latin typeface="Times New Roman"/>
                <a:cs typeface="Times New Roman"/>
              </a:rPr>
              <a:t> </a:t>
            </a:r>
            <a:r>
              <a:rPr dirty="0" sz="1150" spc="-5">
                <a:latin typeface="Times New Roman"/>
                <a:cs typeface="Times New Roman"/>
              </a:rPr>
              <a:t>Yo.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01040" y="9736531"/>
            <a:ext cx="6158230" cy="167640"/>
          </a:xfrm>
          <a:custGeom>
            <a:avLst/>
            <a:gdLst/>
            <a:ahLst/>
            <a:cxnLst/>
            <a:rect l="l" t="t" r="r" b="b"/>
            <a:pathLst>
              <a:path w="6158230" h="167640">
                <a:moveTo>
                  <a:pt x="0" y="167640"/>
                </a:moveTo>
                <a:lnTo>
                  <a:pt x="6158230" y="167640"/>
                </a:lnTo>
                <a:lnTo>
                  <a:pt x="6158230" y="0"/>
                </a:lnTo>
                <a:lnTo>
                  <a:pt x="0" y="0"/>
                </a:lnTo>
                <a:lnTo>
                  <a:pt x="0" y="167640"/>
                </a:lnTo>
                <a:close/>
              </a:path>
            </a:pathLst>
          </a:custGeom>
          <a:solidFill>
            <a:srgbClr val="EBF6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20090" y="3639438"/>
            <a:ext cx="3695573" cy="39947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297429" y="2119629"/>
            <a:ext cx="2438399" cy="49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Arezzoweb.it  27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662173"/>
            <a:ext cx="6134735" cy="67087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675640">
              <a:lnSpc>
                <a:spcPts val="3740"/>
              </a:lnSpc>
              <a:spcBef>
                <a:spcPts val="105"/>
              </a:spcBef>
            </a:pPr>
            <a:r>
              <a:rPr dirty="0" sz="3000">
                <a:solidFill>
                  <a:srgbClr val="111111"/>
                </a:solidFill>
                <a:latin typeface="Arial"/>
                <a:cs typeface="Arial"/>
              </a:rPr>
              <a:t>Abi: </a:t>
            </a:r>
            <a:r>
              <a:rPr dirty="0" sz="3000" spc="-5">
                <a:solidFill>
                  <a:srgbClr val="111111"/>
                </a:solidFill>
                <a:latin typeface="Arial"/>
                <a:cs typeface="Arial"/>
              </a:rPr>
              <a:t>al </a:t>
            </a:r>
            <a:r>
              <a:rPr dirty="0" sz="3000">
                <a:solidFill>
                  <a:srgbClr val="111111"/>
                </a:solidFill>
                <a:latin typeface="Arial"/>
                <a:cs typeface="Arial"/>
              </a:rPr>
              <a:t>via </a:t>
            </a:r>
            <a:r>
              <a:rPr dirty="0" sz="3000" spc="-5">
                <a:solidFill>
                  <a:srgbClr val="111111"/>
                </a:solidFill>
                <a:latin typeface="Arial"/>
                <a:cs typeface="Arial"/>
              </a:rPr>
              <a:t>3°edizione </a:t>
            </a:r>
            <a:r>
              <a:rPr dirty="0" sz="3000">
                <a:solidFill>
                  <a:srgbClr val="111111"/>
                </a:solidFill>
                <a:latin typeface="Arial"/>
                <a:cs typeface="Arial"/>
              </a:rPr>
              <a:t>Festival  </a:t>
            </a:r>
            <a:r>
              <a:rPr dirty="0" sz="3000" spc="-5">
                <a:solidFill>
                  <a:srgbClr val="111111"/>
                </a:solidFill>
                <a:latin typeface="Arial"/>
                <a:cs typeface="Arial"/>
              </a:rPr>
              <a:t>Cultura Creativa, 80 eventi in</a:t>
            </a:r>
            <a:r>
              <a:rPr dirty="0" sz="3000" spc="-8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3000" spc="-5">
                <a:solidFill>
                  <a:srgbClr val="111111"/>
                </a:solidFill>
                <a:latin typeface="Arial"/>
                <a:cs typeface="Arial"/>
              </a:rPr>
              <a:t>50</a:t>
            </a:r>
            <a:endParaRPr sz="3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3000">
                <a:solidFill>
                  <a:srgbClr val="111111"/>
                </a:solidFill>
                <a:latin typeface="Arial"/>
                <a:cs typeface="Arial"/>
              </a:rPr>
              <a:t>città</a:t>
            </a:r>
            <a:r>
              <a:rPr dirty="0" sz="3000" spc="-2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3000">
                <a:solidFill>
                  <a:srgbClr val="111111"/>
                </a:solidFill>
                <a:latin typeface="Arial"/>
                <a:cs typeface="Arial"/>
              </a:rPr>
              <a:t>(2)</a:t>
            </a:r>
            <a:endParaRPr sz="3000">
              <a:latin typeface="Arial"/>
              <a:cs typeface="Arial"/>
            </a:endParaRPr>
          </a:p>
          <a:p>
            <a:pPr marL="12700" marR="38735">
              <a:lnSpc>
                <a:spcPct val="162600"/>
              </a:lnSpc>
              <a:spcBef>
                <a:spcPts val="565"/>
              </a:spcBef>
            </a:pP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(AdnKronos) – Oggi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più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che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in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passato, rileva Patuelli, “il contributo delle banche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alla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cultura si  focalizza sulla prima risorsa </a:t>
            </a:r>
            <a:r>
              <a:rPr dirty="0" sz="1000" spc="-10">
                <a:solidFill>
                  <a:srgbClr val="212121"/>
                </a:solidFill>
                <a:latin typeface="Verdana"/>
                <a:cs typeface="Verdana"/>
              </a:rPr>
              <a:t>del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Paese,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ossia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i giovani, </a:t>
            </a:r>
            <a:r>
              <a:rPr dirty="0" sz="1000" spc="-10">
                <a:solidFill>
                  <a:srgbClr val="212121"/>
                </a:solidFill>
                <a:latin typeface="Verdana"/>
                <a:cs typeface="Verdana"/>
              </a:rPr>
              <a:t>per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sollecitarne lo spirito critico,  rendendoli </a:t>
            </a:r>
            <a:r>
              <a:rPr dirty="0" sz="1000" spc="-10">
                <a:solidFill>
                  <a:srgbClr val="212121"/>
                </a:solidFill>
                <a:latin typeface="Verdana"/>
                <a:cs typeface="Verdana"/>
              </a:rPr>
              <a:t>così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protagonisti della nostra società civile. Sostenere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la capacità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creativa di  bambini e dei ragazzi, significa aiutarli a mettere a frutto capacità, potenzialità e visoni  innovative, strumenti indispensabili per costruire un futuro di crescita per loro stessi e per  l’Italia”.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La Media Partnership stipulata </a:t>
            </a:r>
            <a:r>
              <a:rPr dirty="0" sz="1000" spc="-10">
                <a:solidFill>
                  <a:srgbClr val="212121"/>
                </a:solidFill>
                <a:latin typeface="Verdana"/>
                <a:cs typeface="Verdana"/>
              </a:rPr>
              <a:t>con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il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Festival della Cultura creativa, sottolinea il</a:t>
            </a:r>
            <a:r>
              <a:rPr dirty="0" sz="1000" spc="11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direttore</a:t>
            </a:r>
            <a:endParaRPr sz="1000">
              <a:latin typeface="Verdana"/>
              <a:cs typeface="Verdana"/>
            </a:endParaRPr>
          </a:p>
          <a:p>
            <a:pPr marL="12700" marR="50165">
              <a:lnSpc>
                <a:spcPct val="162000"/>
              </a:lnSpc>
              <a:spcBef>
                <a:spcPts val="15"/>
              </a:spcBef>
            </a:pP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generale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della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Rai,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Antonio </a:t>
            </a:r>
            <a:r>
              <a:rPr dirty="0" sz="1000" spc="-10">
                <a:solidFill>
                  <a:srgbClr val="212121"/>
                </a:solidFill>
                <a:latin typeface="Verdana"/>
                <a:cs typeface="Verdana"/>
              </a:rPr>
              <a:t>Campo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Dall’Orto, “risponde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in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pieno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alla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nostra missione di servizio  pubblico universale che vuole parlare </a:t>
            </a:r>
            <a:r>
              <a:rPr dirty="0" sz="1000" spc="-10">
                <a:solidFill>
                  <a:srgbClr val="212121"/>
                </a:solidFill>
                <a:latin typeface="Verdana"/>
                <a:cs typeface="Verdana"/>
              </a:rPr>
              <a:t>ed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arrivare a tutti gli italiani. Da questo punto di</a:t>
            </a:r>
            <a:r>
              <a:rPr dirty="0" sz="1000" spc="195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vista</a:t>
            </a:r>
            <a:endParaRPr sz="1000">
              <a:latin typeface="Verdana"/>
              <a:cs typeface="Verdana"/>
            </a:endParaRPr>
          </a:p>
          <a:p>
            <a:pPr marL="12700" marR="64769">
              <a:lnSpc>
                <a:spcPct val="162300"/>
              </a:lnSpc>
              <a:spcBef>
                <a:spcPts val="10"/>
              </a:spcBef>
            </a:pP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l’attenzione per i più giovani rappresenta per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la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Rai una priorità assoluta come dimostra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anche  la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decisione di togliere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la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pubblicità </a:t>
            </a:r>
            <a:r>
              <a:rPr dirty="0" sz="1000" spc="-10">
                <a:solidFill>
                  <a:srgbClr val="212121"/>
                </a:solidFill>
                <a:latin typeface="Verdana"/>
                <a:cs typeface="Verdana"/>
              </a:rPr>
              <a:t>dal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canale </a:t>
            </a:r>
            <a:r>
              <a:rPr dirty="0" sz="1000" spc="-10">
                <a:solidFill>
                  <a:srgbClr val="212121"/>
                </a:solidFill>
                <a:latin typeface="Verdana"/>
                <a:cs typeface="Verdana"/>
              </a:rPr>
              <a:t>Rai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yo yo a partire dal primo maggio. La  creatività e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lo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sviluppo </a:t>
            </a:r>
            <a:r>
              <a:rPr dirty="0" sz="1000" spc="-10">
                <a:solidFill>
                  <a:srgbClr val="212121"/>
                </a:solidFill>
                <a:latin typeface="Verdana"/>
                <a:cs typeface="Verdana"/>
              </a:rPr>
              <a:t>del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talento,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la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ricerca di nuove forme di linguaggio e comunicazione  rappresentano un impegno </a:t>
            </a:r>
            <a:r>
              <a:rPr dirty="0" sz="1000" spc="-10">
                <a:solidFill>
                  <a:srgbClr val="212121"/>
                </a:solidFill>
                <a:latin typeface="Verdana"/>
                <a:cs typeface="Verdana"/>
              </a:rPr>
              <a:t>su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cui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la </a:t>
            </a:r>
            <a:r>
              <a:rPr dirty="0" sz="1000" spc="-10">
                <a:solidFill>
                  <a:srgbClr val="212121"/>
                </a:solidFill>
                <a:latin typeface="Verdana"/>
                <a:cs typeface="Verdana"/>
              </a:rPr>
              <a:t>Rai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vuole essere sempre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più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protagonista</a:t>
            </a:r>
            <a:r>
              <a:rPr dirty="0" sz="1000" spc="65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per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accompagnare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in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maniera virtuosa l’educazione e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l’istruzione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dei</a:t>
            </a:r>
            <a:r>
              <a:rPr dirty="0" sz="1000" spc="1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ragazzi”.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Oltre 80 eventi culturali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in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50 città italiane svilupperanno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il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tema ispiratore,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declinato</a:t>
            </a:r>
            <a:r>
              <a:rPr dirty="0" sz="1000" spc="6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000" spc="-10">
                <a:solidFill>
                  <a:srgbClr val="212121"/>
                </a:solidFill>
                <a:latin typeface="Verdana"/>
                <a:cs typeface="Verdana"/>
              </a:rPr>
              <a:t>da</a:t>
            </a:r>
            <a:endParaRPr sz="1000">
              <a:latin typeface="Verdana"/>
              <a:cs typeface="Verdana"/>
            </a:endParaRPr>
          </a:p>
          <a:p>
            <a:pPr marL="12700" marR="5080">
              <a:lnSpc>
                <a:spcPct val="162500"/>
              </a:lnSpc>
              <a:spcBef>
                <a:spcPts val="5"/>
              </a:spcBef>
            </a:pP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ciascuna banca </a:t>
            </a:r>
            <a:r>
              <a:rPr dirty="0" sz="1000" spc="-10">
                <a:solidFill>
                  <a:srgbClr val="212121"/>
                </a:solidFill>
                <a:latin typeface="Verdana"/>
                <a:cs typeface="Verdana"/>
              </a:rPr>
              <a:t>con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strumenti e punti </a:t>
            </a:r>
            <a:r>
              <a:rPr dirty="0" sz="1000" spc="-10">
                <a:solidFill>
                  <a:srgbClr val="212121"/>
                </a:solidFill>
                <a:latin typeface="Verdana"/>
                <a:cs typeface="Verdana"/>
              </a:rPr>
              <a:t>di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vista differenti,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alla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luce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delle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proprie specificità e di  quelle del territorio di appartenenza. I laboratori e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le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altre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attività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proposte vedranno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la 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partecipazione di rappresentanti delle banche e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la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collaborazione di scuole, musei, biblioteche e  operatori culturali, a cui </a:t>
            </a:r>
            <a:r>
              <a:rPr dirty="0" sz="1000" spc="-10">
                <a:solidFill>
                  <a:srgbClr val="212121"/>
                </a:solidFill>
                <a:latin typeface="Verdana"/>
                <a:cs typeface="Verdana"/>
              </a:rPr>
              <a:t>si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aggiungerà quest’anno anche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la Main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Media Partnership della </a:t>
            </a:r>
            <a:r>
              <a:rPr dirty="0" sz="1000" spc="-10">
                <a:solidFill>
                  <a:srgbClr val="212121"/>
                </a:solidFill>
                <a:latin typeface="Verdana"/>
                <a:cs typeface="Verdana"/>
              </a:rPr>
              <a:t>Rai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e 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la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Media Partnership del TGR. Ad ulteriore testimonianza del </a:t>
            </a:r>
            <a:r>
              <a:rPr dirty="0" sz="1000" spc="-10">
                <a:solidFill>
                  <a:srgbClr val="212121"/>
                </a:solidFill>
                <a:latin typeface="Verdana"/>
                <a:cs typeface="Verdana"/>
              </a:rPr>
              <a:t>valore </a:t>
            </a:r>
            <a:r>
              <a:rPr dirty="0" sz="1000">
                <a:solidFill>
                  <a:srgbClr val="212121"/>
                </a:solidFill>
                <a:latin typeface="Verdana"/>
                <a:cs typeface="Verdana"/>
              </a:rPr>
              <a:t>educativo, sociale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e  culturale della</a:t>
            </a:r>
            <a:r>
              <a:rPr dirty="0" sz="1000" spc="-1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000" spc="-5">
                <a:solidFill>
                  <a:srgbClr val="212121"/>
                </a:solidFill>
                <a:latin typeface="Verdana"/>
                <a:cs typeface="Verdana"/>
              </a:rPr>
              <a:t>manifestazione.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30754" y="2081529"/>
            <a:ext cx="2705099" cy="4000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3876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Borsai</a:t>
            </a:r>
            <a:r>
              <a:rPr dirty="0" sz="1600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aliana</a:t>
            </a:r>
            <a:r>
              <a:rPr dirty="0" sz="1600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it  </a:t>
            </a:r>
            <a:r>
              <a:rPr dirty="0" sz="1600" spc="-5" b="1">
                <a:latin typeface="Arial"/>
                <a:cs typeface="Arial"/>
              </a:rPr>
              <a:t>27 aprile</a:t>
            </a:r>
            <a:r>
              <a:rPr dirty="0" sz="1600" spc="-3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113277"/>
            <a:ext cx="6136640" cy="2099945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2700" marR="422275">
              <a:lnSpc>
                <a:spcPts val="1380"/>
              </a:lnSpc>
              <a:spcBef>
                <a:spcPts val="195"/>
              </a:spcBef>
            </a:pPr>
            <a:r>
              <a:rPr dirty="0" sz="1200" spc="-5" b="1">
                <a:latin typeface="Arial"/>
                <a:cs typeface="Arial"/>
              </a:rPr>
              <a:t>BANCHE: PATUELLI, WEIDMANN? </a:t>
            </a:r>
            <a:r>
              <a:rPr dirty="0" sz="1200" b="1">
                <a:latin typeface="Arial"/>
                <a:cs typeface="Arial"/>
              </a:rPr>
              <a:t>POCHE </a:t>
            </a:r>
            <a:r>
              <a:rPr dirty="0" sz="1200" spc="-5" b="1">
                <a:latin typeface="Arial"/>
                <a:cs typeface="Arial"/>
              </a:rPr>
              <a:t>RAGIONI, </a:t>
            </a:r>
            <a:r>
              <a:rPr dirty="0" sz="1200" b="1">
                <a:latin typeface="Arial"/>
                <a:cs typeface="Arial"/>
              </a:rPr>
              <a:t>DA GERMANIA VETO </a:t>
            </a:r>
            <a:r>
              <a:rPr dirty="0" sz="1200" spc="-5" b="1">
                <a:latin typeface="Arial"/>
                <a:cs typeface="Arial"/>
              </a:rPr>
              <a:t>SU  GARANZIA</a:t>
            </a:r>
            <a:r>
              <a:rPr dirty="0" sz="1200" spc="-3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DEPOSITI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 marR="5080">
              <a:lnSpc>
                <a:spcPct val="119000"/>
              </a:lnSpc>
            </a:pPr>
            <a:r>
              <a:rPr dirty="0" sz="1050" spc="-5">
                <a:latin typeface="Arial"/>
                <a:cs typeface="Arial"/>
              </a:rPr>
              <a:t>Il </a:t>
            </a:r>
            <a:r>
              <a:rPr dirty="0" sz="1050">
                <a:latin typeface="Arial"/>
                <a:cs typeface="Arial"/>
              </a:rPr>
              <a:t>Sole 24 </a:t>
            </a:r>
            <a:r>
              <a:rPr dirty="0" sz="1050" spc="-5">
                <a:latin typeface="Arial"/>
                <a:cs typeface="Arial"/>
              </a:rPr>
              <a:t>Ore Radiocor </a:t>
            </a:r>
            <a:r>
              <a:rPr dirty="0" sz="1050">
                <a:latin typeface="Arial"/>
                <a:cs typeface="Arial"/>
              </a:rPr>
              <a:t>- </a:t>
            </a:r>
            <a:r>
              <a:rPr dirty="0" sz="1050" spc="-5">
                <a:latin typeface="Arial"/>
                <a:cs typeface="Arial"/>
              </a:rPr>
              <a:t>Roma, </a:t>
            </a:r>
            <a:r>
              <a:rPr dirty="0" sz="1050">
                <a:latin typeface="Arial"/>
                <a:cs typeface="Arial"/>
              </a:rPr>
              <a:t>27 apr - La </a:t>
            </a:r>
            <a:r>
              <a:rPr dirty="0" sz="1050" spc="-5">
                <a:latin typeface="Arial"/>
                <a:cs typeface="Arial"/>
              </a:rPr>
              <a:t>posizione del Governatore della Bundesbank Jens  Weidmann sui titoli </a:t>
            </a:r>
            <a:r>
              <a:rPr dirty="0" sz="105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Stato </a:t>
            </a:r>
            <a:r>
              <a:rPr dirty="0" sz="1050">
                <a:latin typeface="Arial"/>
                <a:cs typeface="Arial"/>
              </a:rPr>
              <a:t>nei </a:t>
            </a:r>
            <a:r>
              <a:rPr dirty="0" sz="1050" spc="-5">
                <a:latin typeface="Arial"/>
                <a:cs typeface="Arial"/>
              </a:rPr>
              <a:t>portafogli delle banche secondo </a:t>
            </a:r>
            <a:r>
              <a:rPr dirty="0" sz="1050">
                <a:latin typeface="Arial"/>
                <a:cs typeface="Arial"/>
              </a:rPr>
              <a:t>il presidente </a:t>
            </a:r>
            <a:r>
              <a:rPr dirty="0" sz="1050" spc="-5">
                <a:latin typeface="Arial"/>
                <a:cs typeface="Arial"/>
              </a:rPr>
              <a:t>dell'Abi </a:t>
            </a:r>
            <a:r>
              <a:rPr dirty="0" sz="1050">
                <a:latin typeface="Arial"/>
                <a:cs typeface="Arial"/>
              </a:rPr>
              <a:t>Antonio </a:t>
            </a:r>
            <a:r>
              <a:rPr dirty="0" sz="1050" spc="-5">
                <a:latin typeface="Arial"/>
                <a:cs typeface="Arial"/>
              </a:rPr>
              <a:t>Patuelli  </a:t>
            </a:r>
            <a:r>
              <a:rPr dirty="0" sz="1050">
                <a:latin typeface="Arial"/>
                <a:cs typeface="Arial"/>
              </a:rPr>
              <a:t>"ha poche </a:t>
            </a:r>
            <a:r>
              <a:rPr dirty="0" sz="1050" spc="-5">
                <a:latin typeface="Arial"/>
                <a:cs typeface="Arial"/>
              </a:rPr>
              <a:t>ragioni". </a:t>
            </a:r>
            <a:r>
              <a:rPr dirty="0" sz="1050">
                <a:latin typeface="Arial"/>
                <a:cs typeface="Arial"/>
              </a:rPr>
              <a:t>La </a:t>
            </a:r>
            <a:r>
              <a:rPr dirty="0" sz="1050" spc="-5">
                <a:latin typeface="Arial"/>
                <a:cs typeface="Arial"/>
              </a:rPr>
              <a:t>posizione tedesca </a:t>
            </a:r>
            <a:r>
              <a:rPr dirty="0" sz="1050">
                <a:latin typeface="Arial"/>
                <a:cs typeface="Arial"/>
              </a:rPr>
              <a:t>che </a:t>
            </a:r>
            <a:r>
              <a:rPr dirty="0" sz="1050" spc="-5">
                <a:latin typeface="Arial"/>
                <a:cs typeface="Arial"/>
              </a:rPr>
              <a:t>vuole </a:t>
            </a:r>
            <a:r>
              <a:rPr dirty="0" sz="1050">
                <a:latin typeface="Arial"/>
                <a:cs typeface="Arial"/>
              </a:rPr>
              <a:t>legare il </a:t>
            </a:r>
            <a:r>
              <a:rPr dirty="0" sz="1050" spc="-5">
                <a:latin typeface="Arial"/>
                <a:cs typeface="Arial"/>
              </a:rPr>
              <a:t>via </a:t>
            </a:r>
            <a:r>
              <a:rPr dirty="0" sz="1050">
                <a:latin typeface="Arial"/>
                <a:cs typeface="Arial"/>
              </a:rPr>
              <a:t>libera </a:t>
            </a:r>
            <a:r>
              <a:rPr dirty="0" sz="1050" spc="-5">
                <a:latin typeface="Arial"/>
                <a:cs typeface="Arial"/>
              </a:rPr>
              <a:t>alla garanzia </a:t>
            </a:r>
            <a:r>
              <a:rPr dirty="0" sz="1050">
                <a:latin typeface="Arial"/>
                <a:cs typeface="Arial"/>
              </a:rPr>
              <a:t>europea </a:t>
            </a:r>
            <a:r>
              <a:rPr dirty="0" sz="1050" spc="-5">
                <a:latin typeface="Arial"/>
                <a:cs typeface="Arial"/>
              </a:rPr>
              <a:t>dei  </a:t>
            </a:r>
            <a:r>
              <a:rPr dirty="0" sz="1050">
                <a:latin typeface="Arial"/>
                <a:cs typeface="Arial"/>
              </a:rPr>
              <a:t>depositi a </a:t>
            </a:r>
            <a:r>
              <a:rPr dirty="0" sz="1050" spc="-5">
                <a:latin typeface="Arial"/>
                <a:cs typeface="Arial"/>
              </a:rPr>
              <a:t>un tetto </a:t>
            </a:r>
            <a:r>
              <a:rPr dirty="0" sz="1050">
                <a:latin typeface="Arial"/>
                <a:cs typeface="Arial"/>
              </a:rPr>
              <a:t>per i </a:t>
            </a:r>
            <a:r>
              <a:rPr dirty="0" sz="1050" spc="-5">
                <a:latin typeface="Arial"/>
                <a:cs typeface="Arial"/>
              </a:rPr>
              <a:t>titoli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Stato nei portafogli bancari secondo </a:t>
            </a:r>
            <a:r>
              <a:rPr dirty="0" sz="1050">
                <a:latin typeface="Arial"/>
                <a:cs typeface="Arial"/>
              </a:rPr>
              <a:t>il </a:t>
            </a:r>
            <a:r>
              <a:rPr dirty="0" sz="1050" spc="-5">
                <a:latin typeface="Arial"/>
                <a:cs typeface="Arial"/>
              </a:rPr>
              <a:t>presidente </a:t>
            </a:r>
            <a:r>
              <a:rPr dirty="0" sz="1050">
                <a:latin typeface="Arial"/>
                <a:cs typeface="Arial"/>
              </a:rPr>
              <a:t>dell'Abi </a:t>
            </a:r>
            <a:r>
              <a:rPr dirty="0" sz="1050" spc="-10">
                <a:latin typeface="Arial"/>
                <a:cs typeface="Arial"/>
              </a:rPr>
              <a:t>e' </a:t>
            </a:r>
            <a:r>
              <a:rPr dirty="0" sz="1050">
                <a:latin typeface="Arial"/>
                <a:cs typeface="Arial"/>
              </a:rPr>
              <a:t>"un </a:t>
            </a:r>
            <a:r>
              <a:rPr dirty="0" sz="1050" spc="-5">
                <a:latin typeface="Arial"/>
                <a:cs typeface="Arial"/>
              </a:rPr>
              <a:t>veto".  Patuelli interpellato </a:t>
            </a:r>
            <a:r>
              <a:rPr dirty="0" sz="1050">
                <a:latin typeface="Arial"/>
                <a:cs typeface="Arial"/>
              </a:rPr>
              <a:t>a </a:t>
            </a:r>
            <a:r>
              <a:rPr dirty="0" sz="1050" spc="-5">
                <a:latin typeface="Arial"/>
                <a:cs typeface="Arial"/>
              </a:rPr>
              <a:t>margine </a:t>
            </a:r>
            <a:r>
              <a:rPr dirty="0" sz="1050">
                <a:latin typeface="Arial"/>
                <a:cs typeface="Arial"/>
              </a:rPr>
              <a:t>della </a:t>
            </a:r>
            <a:r>
              <a:rPr dirty="0" sz="1050" spc="-5">
                <a:latin typeface="Arial"/>
                <a:cs typeface="Arial"/>
              </a:rPr>
              <a:t>presentazione della terza edizione del Festival </a:t>
            </a:r>
            <a:r>
              <a:rPr dirty="0" sz="1050">
                <a:latin typeface="Arial"/>
                <a:cs typeface="Arial"/>
              </a:rPr>
              <a:t>della </a:t>
            </a:r>
            <a:r>
              <a:rPr dirty="0" sz="1050" spc="-5">
                <a:latin typeface="Arial"/>
                <a:cs typeface="Arial"/>
              </a:rPr>
              <a:t>cultura </a:t>
            </a:r>
            <a:r>
              <a:rPr dirty="0" sz="1050">
                <a:latin typeface="Arial"/>
                <a:cs typeface="Arial"/>
              </a:rPr>
              <a:t>creativa  in </a:t>
            </a:r>
            <a:r>
              <a:rPr dirty="0" sz="1050" spc="-5">
                <a:latin typeface="Arial"/>
                <a:cs typeface="Arial"/>
              </a:rPr>
              <a:t>collaborazione con </a:t>
            </a:r>
            <a:r>
              <a:rPr dirty="0" sz="1050">
                <a:latin typeface="Arial"/>
                <a:cs typeface="Arial"/>
              </a:rPr>
              <a:t>la </a:t>
            </a:r>
            <a:r>
              <a:rPr dirty="0" sz="1050" spc="-5">
                <a:latin typeface="Arial"/>
                <a:cs typeface="Arial"/>
              </a:rPr>
              <a:t>Rai spiega: </a:t>
            </a:r>
            <a:r>
              <a:rPr dirty="0" sz="1050">
                <a:latin typeface="Arial"/>
                <a:cs typeface="Arial"/>
              </a:rPr>
              <a:t>"Ci </a:t>
            </a:r>
            <a:r>
              <a:rPr dirty="0" sz="1050" spc="-5">
                <a:latin typeface="Arial"/>
                <a:cs typeface="Arial"/>
              </a:rPr>
              <a:t>sono accordi internazionali </a:t>
            </a:r>
            <a:r>
              <a:rPr dirty="0" sz="1050">
                <a:latin typeface="Arial"/>
                <a:cs typeface="Arial"/>
              </a:rPr>
              <a:t>che presuppongono i </a:t>
            </a:r>
            <a:r>
              <a:rPr dirty="0" sz="1050" spc="-5">
                <a:latin typeface="Arial"/>
                <a:cs typeface="Arial"/>
              </a:rPr>
              <a:t>tre </a:t>
            </a:r>
            <a:r>
              <a:rPr dirty="0" sz="1050">
                <a:latin typeface="Arial"/>
                <a:cs typeface="Arial"/>
              </a:rPr>
              <a:t>pilastri  </a:t>
            </a:r>
            <a:r>
              <a:rPr dirty="0" sz="1050" spc="-5">
                <a:latin typeface="Arial"/>
                <a:cs typeface="Arial"/>
              </a:rPr>
              <a:t>dell'Unione </a:t>
            </a:r>
            <a:r>
              <a:rPr dirty="0" sz="1050">
                <a:latin typeface="Arial"/>
                <a:cs typeface="Arial"/>
              </a:rPr>
              <a:t>bancaria; la </a:t>
            </a:r>
            <a:r>
              <a:rPr dirty="0" sz="1050" spc="-5">
                <a:latin typeface="Arial"/>
                <a:cs typeface="Arial"/>
              </a:rPr>
              <a:t>Germania non sta mantenendo uno </a:t>
            </a:r>
            <a:r>
              <a:rPr dirty="0" sz="1050">
                <a:latin typeface="Arial"/>
                <a:cs typeface="Arial"/>
              </a:rPr>
              <a:t>degli </a:t>
            </a:r>
            <a:r>
              <a:rPr dirty="0" sz="1050" spc="-5">
                <a:latin typeface="Arial"/>
                <a:cs typeface="Arial"/>
              </a:rPr>
              <a:t>impegni (quella sulla garanzia  </a:t>
            </a:r>
            <a:r>
              <a:rPr dirty="0" sz="1050">
                <a:latin typeface="Arial"/>
                <a:cs typeface="Arial"/>
              </a:rPr>
              <a:t>europea </a:t>
            </a:r>
            <a:r>
              <a:rPr dirty="0" sz="1050" spc="-5">
                <a:latin typeface="Arial"/>
                <a:cs typeface="Arial"/>
              </a:rPr>
              <a:t>dei depositi, </a:t>
            </a:r>
            <a:r>
              <a:rPr dirty="0" sz="1050">
                <a:latin typeface="Arial"/>
                <a:cs typeface="Arial"/>
              </a:rPr>
              <a:t>ndr), stanno mettendo un</a:t>
            </a:r>
            <a:r>
              <a:rPr dirty="0" sz="1050" spc="-45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veto".</a:t>
            </a:r>
            <a:endParaRPr sz="10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94154" y="2119883"/>
            <a:ext cx="3571748" cy="6675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40601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Corrierecomunicazioni.it  27 aprile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688206"/>
            <a:ext cx="4964430" cy="561975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 marR="5080">
              <a:lnSpc>
                <a:spcPts val="2060"/>
              </a:lnSpc>
              <a:spcBef>
                <a:spcPts val="250"/>
              </a:spcBef>
            </a:pPr>
            <a:r>
              <a:rPr dirty="0" sz="1800" spc="-5" b="1">
                <a:latin typeface="Arial"/>
                <a:cs typeface="Arial"/>
              </a:rPr>
              <a:t>Diritti calcio </a:t>
            </a:r>
            <a:r>
              <a:rPr dirty="0" sz="1800" spc="-60" b="1">
                <a:latin typeface="Arial"/>
                <a:cs typeface="Arial"/>
              </a:rPr>
              <a:t>Tv, </a:t>
            </a:r>
            <a:r>
              <a:rPr dirty="0" sz="1800" spc="-5" b="1">
                <a:latin typeface="Arial"/>
                <a:cs typeface="Arial"/>
              </a:rPr>
              <a:t>Confalonieri contro Antitrust:  "Concorrenza </a:t>
            </a:r>
            <a:r>
              <a:rPr dirty="0" sz="1800" b="1">
                <a:latin typeface="Arial"/>
                <a:cs typeface="Arial"/>
              </a:rPr>
              <a:t>non</a:t>
            </a:r>
            <a:r>
              <a:rPr dirty="0" sz="1800" spc="5" b="1">
                <a:latin typeface="Arial"/>
                <a:cs typeface="Arial"/>
              </a:rPr>
              <a:t> </a:t>
            </a:r>
            <a:r>
              <a:rPr dirty="0" sz="1800" spc="-5" b="1">
                <a:latin typeface="Arial"/>
                <a:cs typeface="Arial"/>
              </a:rPr>
              <a:t>tutelata"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1040" y="4302886"/>
            <a:ext cx="6158230" cy="144780"/>
          </a:xfrm>
          <a:prstGeom prst="rect">
            <a:avLst/>
          </a:prstGeom>
          <a:solidFill>
            <a:srgbClr val="3D7BB4"/>
          </a:solidFill>
        </p:spPr>
        <p:txBody>
          <a:bodyPr wrap="square" lIns="0" tIns="0" rIns="0" bIns="0" rtlCol="0" vert="horz">
            <a:spAutoFit/>
          </a:bodyPr>
          <a:lstStyle/>
          <a:p>
            <a:pPr marL="17780">
              <a:lnSpc>
                <a:spcPts val="1125"/>
              </a:lnSpc>
            </a:pPr>
            <a:r>
              <a:rPr dirty="0" sz="1000" spc="60">
                <a:solidFill>
                  <a:srgbClr val="FFFFFF"/>
                </a:solidFill>
                <a:latin typeface="Arial"/>
                <a:cs typeface="Arial"/>
              </a:rPr>
              <a:t>TELEVISIONE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6627" y="4442586"/>
            <a:ext cx="6126480" cy="5136515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2700" marR="35560">
              <a:lnSpc>
                <a:spcPts val="1380"/>
              </a:lnSpc>
              <a:spcBef>
                <a:spcPts val="195"/>
              </a:spcBef>
            </a:pPr>
            <a:r>
              <a:rPr dirty="0" sz="1200" b="1">
                <a:solidFill>
                  <a:srgbClr val="666666"/>
                </a:solidFill>
                <a:latin typeface="Arial"/>
                <a:cs typeface="Arial"/>
              </a:rPr>
              <a:t>Il </a:t>
            </a:r>
            <a:r>
              <a:rPr dirty="0" sz="1200" spc="-5" b="1">
                <a:solidFill>
                  <a:srgbClr val="666666"/>
                </a:solidFill>
                <a:latin typeface="Arial"/>
                <a:cs typeface="Arial"/>
              </a:rPr>
              <a:t>presidente Mediaset all'assemblea </a:t>
            </a:r>
            <a:r>
              <a:rPr dirty="0" sz="1200" b="1">
                <a:solidFill>
                  <a:srgbClr val="666666"/>
                </a:solidFill>
                <a:latin typeface="Arial"/>
                <a:cs typeface="Arial"/>
              </a:rPr>
              <a:t>degli </a:t>
            </a:r>
            <a:r>
              <a:rPr dirty="0" sz="1200" spc="-5" b="1">
                <a:solidFill>
                  <a:srgbClr val="666666"/>
                </a:solidFill>
                <a:latin typeface="Arial"/>
                <a:cs typeface="Arial"/>
              </a:rPr>
              <a:t>azionisti: "Le sanzioni creano insicurezza  per </a:t>
            </a:r>
            <a:r>
              <a:rPr dirty="0" sz="1200" b="1">
                <a:solidFill>
                  <a:srgbClr val="666666"/>
                </a:solidFill>
                <a:latin typeface="Arial"/>
                <a:cs typeface="Arial"/>
              </a:rPr>
              <a:t>gli </a:t>
            </a:r>
            <a:r>
              <a:rPr dirty="0" sz="1200" spc="-5" b="1">
                <a:solidFill>
                  <a:srgbClr val="666666"/>
                </a:solidFill>
                <a:latin typeface="Arial"/>
                <a:cs typeface="Arial"/>
              </a:rPr>
              <a:t>operatori". </a:t>
            </a:r>
            <a:r>
              <a:rPr dirty="0" sz="1200" b="1">
                <a:solidFill>
                  <a:srgbClr val="666666"/>
                </a:solidFill>
                <a:latin typeface="Arial"/>
                <a:cs typeface="Arial"/>
              </a:rPr>
              <a:t>Sul canone </a:t>
            </a:r>
            <a:r>
              <a:rPr dirty="0" sz="1200" spc="-5" b="1">
                <a:solidFill>
                  <a:srgbClr val="666666"/>
                </a:solidFill>
                <a:latin typeface="Arial"/>
                <a:cs typeface="Arial"/>
              </a:rPr>
              <a:t>Rai: "Frenare la </a:t>
            </a:r>
            <a:r>
              <a:rPr dirty="0" sz="1200" spc="-10" b="1">
                <a:solidFill>
                  <a:srgbClr val="666666"/>
                </a:solidFill>
                <a:latin typeface="Arial"/>
                <a:cs typeface="Arial"/>
              </a:rPr>
              <a:t>deriva </a:t>
            </a:r>
            <a:r>
              <a:rPr dirty="0" sz="1200" spc="-5" b="1">
                <a:solidFill>
                  <a:srgbClr val="666666"/>
                </a:solidFill>
                <a:latin typeface="Arial"/>
                <a:cs typeface="Arial"/>
              </a:rPr>
              <a:t>commerciale</a:t>
            </a:r>
            <a:r>
              <a:rPr dirty="0" sz="1200" spc="55" b="1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1200" spc="-5" b="1">
                <a:solidFill>
                  <a:srgbClr val="666666"/>
                </a:solidFill>
                <a:latin typeface="Arial"/>
                <a:cs typeface="Arial"/>
              </a:rPr>
              <a:t>Rai"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u="heavy" sz="1050" b="1">
                <a:solidFill>
                  <a:srgbClr val="717171"/>
                </a:solidFill>
                <a:uFill>
                  <a:solidFill>
                    <a:srgbClr val="717171"/>
                  </a:solidFill>
                </a:uFill>
                <a:latin typeface="Arial"/>
                <a:cs typeface="Arial"/>
              </a:rPr>
              <a:t>di</a:t>
            </a:r>
            <a:r>
              <a:rPr dirty="0" u="heavy" sz="1050" spc="-5" b="1">
                <a:solidFill>
                  <a:srgbClr val="717171"/>
                </a:solidFill>
                <a:uFill>
                  <a:solidFill>
                    <a:srgbClr val="717171"/>
                  </a:solidFill>
                </a:uFill>
                <a:latin typeface="Arial"/>
                <a:cs typeface="Arial"/>
              </a:rPr>
              <a:t> A.S.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00">
              <a:latin typeface="Times New Roman"/>
              <a:cs typeface="Times New Roman"/>
            </a:endParaRPr>
          </a:p>
          <a:p>
            <a:pPr marL="3275965" marR="123189">
              <a:lnSpc>
                <a:spcPct val="95800"/>
              </a:lnSpc>
            </a:pP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"Occorre </a:t>
            </a:r>
            <a:r>
              <a:rPr dirty="0" sz="1150" spc="-5" b="1">
                <a:solidFill>
                  <a:srgbClr val="383838"/>
                </a:solidFill>
                <a:latin typeface="Arial"/>
                <a:cs typeface="Arial"/>
              </a:rPr>
              <a:t>porre un freno alla deriva  commerciale </a:t>
            </a:r>
            <a:r>
              <a:rPr dirty="0" sz="1150" b="1">
                <a:solidFill>
                  <a:srgbClr val="383838"/>
                </a:solidFill>
                <a:latin typeface="Arial"/>
                <a:cs typeface="Arial"/>
              </a:rPr>
              <a:t>di Rai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: </a:t>
            </a:r>
            <a:r>
              <a:rPr dirty="0" sz="1150" spc="-10">
                <a:solidFill>
                  <a:srgbClr val="383838"/>
                </a:solidFill>
                <a:latin typeface="Arial"/>
                <a:cs typeface="Arial"/>
              </a:rPr>
              <a:t>non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sta a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noi dire in  che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modo, è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cosa del Governo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e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del 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Parlamento.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Certo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è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che </a:t>
            </a:r>
            <a:r>
              <a:rPr dirty="0" sz="1150" b="1">
                <a:solidFill>
                  <a:srgbClr val="383838"/>
                </a:solidFill>
                <a:latin typeface="Arial"/>
                <a:cs typeface="Arial"/>
              </a:rPr>
              <a:t>il </a:t>
            </a:r>
            <a:r>
              <a:rPr dirty="0" sz="1150" spc="-5" b="1">
                <a:solidFill>
                  <a:srgbClr val="383838"/>
                </a:solidFill>
                <a:latin typeface="Arial"/>
                <a:cs typeface="Arial"/>
              </a:rPr>
              <a:t>modello </a:t>
            </a:r>
            <a:r>
              <a:rPr dirty="0" sz="1150" b="1">
                <a:solidFill>
                  <a:srgbClr val="383838"/>
                </a:solidFill>
                <a:latin typeface="Arial"/>
                <a:cs typeface="Arial"/>
              </a:rPr>
              <a:t>di  </a:t>
            </a:r>
            <a:r>
              <a:rPr dirty="0" sz="1150" spc="-5" b="1">
                <a:solidFill>
                  <a:srgbClr val="383838"/>
                </a:solidFill>
                <a:latin typeface="Arial"/>
                <a:cs typeface="Arial"/>
              </a:rPr>
              <a:t>finanziamento della </a:t>
            </a:r>
            <a:r>
              <a:rPr dirty="0" sz="1150" spc="-10" b="1">
                <a:solidFill>
                  <a:srgbClr val="383838"/>
                </a:solidFill>
                <a:latin typeface="Arial"/>
                <a:cs typeface="Arial"/>
              </a:rPr>
              <a:t>Rai </a:t>
            </a:r>
            <a:r>
              <a:rPr dirty="0" sz="1150" spc="-5" b="1">
                <a:solidFill>
                  <a:srgbClr val="383838"/>
                </a:solidFill>
                <a:latin typeface="Arial"/>
                <a:cs typeface="Arial"/>
              </a:rPr>
              <a:t>non può creare  squilibrio nell'intero sistema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". Lo ha  detto </a:t>
            </a:r>
            <a:r>
              <a:rPr dirty="0" sz="1150" spc="-5" b="1">
                <a:solidFill>
                  <a:srgbClr val="383838"/>
                </a:solidFill>
                <a:latin typeface="Arial"/>
                <a:cs typeface="Arial"/>
              </a:rPr>
              <a:t>Fedele Confalonieri, presidente </a:t>
            </a:r>
            <a:r>
              <a:rPr dirty="0" sz="1150" b="1">
                <a:solidFill>
                  <a:srgbClr val="383838"/>
                </a:solidFill>
                <a:latin typeface="Arial"/>
                <a:cs typeface="Arial"/>
              </a:rPr>
              <a:t>di  </a:t>
            </a:r>
            <a:r>
              <a:rPr dirty="0" sz="1150" spc="-5" b="1">
                <a:solidFill>
                  <a:srgbClr val="383838"/>
                </a:solidFill>
                <a:latin typeface="Arial"/>
                <a:cs typeface="Arial"/>
              </a:rPr>
              <a:t>Mediaset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, aprendo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questa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mattina  l'assemblea degli azionisti del gruppo,  tornando sulla </a:t>
            </a:r>
            <a:r>
              <a:rPr dirty="0" sz="1150" spc="-5">
                <a:solidFill>
                  <a:srgbClr val="00A0E3"/>
                </a:solidFill>
                <a:latin typeface="Arial"/>
                <a:cs typeface="Arial"/>
                <a:hlinkClick r:id="rId3"/>
              </a:rPr>
              <a:t>nuova modalità </a:t>
            </a:r>
            <a:r>
              <a:rPr dirty="0" sz="1150">
                <a:solidFill>
                  <a:srgbClr val="00A0E3"/>
                </a:solidFill>
                <a:latin typeface="Arial"/>
                <a:cs typeface="Arial"/>
                <a:hlinkClick r:id="rId3"/>
              </a:rPr>
              <a:t>di </a:t>
            </a:r>
            <a:r>
              <a:rPr dirty="0" sz="1150">
                <a:solidFill>
                  <a:srgbClr val="00A0E3"/>
                </a:solidFill>
                <a:latin typeface="Arial"/>
                <a:cs typeface="Arial"/>
              </a:rPr>
              <a:t> </a:t>
            </a:r>
            <a:r>
              <a:rPr dirty="0" sz="1150" spc="-5">
                <a:solidFill>
                  <a:srgbClr val="00A0E3"/>
                </a:solidFill>
                <a:latin typeface="Arial"/>
                <a:cs typeface="Arial"/>
                <a:hlinkClick r:id="rId3"/>
              </a:rPr>
              <a:t>pagamento del canone per la </a:t>
            </a:r>
            <a:r>
              <a:rPr dirty="0" sz="1150">
                <a:solidFill>
                  <a:srgbClr val="00A0E3"/>
                </a:solidFill>
                <a:latin typeface="Arial"/>
                <a:cs typeface="Arial"/>
                <a:hlinkClick r:id="rId3"/>
              </a:rPr>
              <a:t>Tv </a:t>
            </a:r>
            <a:r>
              <a:rPr dirty="0" sz="1150" spc="-5">
                <a:solidFill>
                  <a:srgbClr val="00A0E3"/>
                </a:solidFill>
                <a:latin typeface="Arial"/>
                <a:cs typeface="Arial"/>
                <a:hlinkClick r:id="rId3"/>
              </a:rPr>
              <a:t>pubblica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,  che sarà inserito nella bolletta elettrica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e 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consentirà un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sostanzioso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recupero  dell'evasione, con conseguenti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maggiori 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introiti per la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Tv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di</a:t>
            </a:r>
            <a:r>
              <a:rPr dirty="0" sz="1150" spc="-2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Stato.</a:t>
            </a:r>
            <a:endParaRPr sz="1150">
              <a:latin typeface="Arial"/>
              <a:cs typeface="Arial"/>
            </a:endParaRPr>
          </a:p>
          <a:p>
            <a:pPr marL="12700" marR="58419">
              <a:lnSpc>
                <a:spcPct val="95800"/>
              </a:lnSpc>
              <a:spcBef>
                <a:spcPts val="745"/>
              </a:spcBef>
            </a:pP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A stretto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giro la replica di </a:t>
            </a:r>
            <a:r>
              <a:rPr dirty="0" sz="1150" spc="-5" b="1">
                <a:solidFill>
                  <a:srgbClr val="383838"/>
                </a:solidFill>
                <a:latin typeface="Arial"/>
                <a:cs typeface="Arial"/>
              </a:rPr>
              <a:t>Antonio Campo Dall'Orto, direttore generale della </a:t>
            </a:r>
            <a:r>
              <a:rPr dirty="0" sz="1150" b="1">
                <a:solidFill>
                  <a:srgbClr val="383838"/>
                </a:solidFill>
                <a:latin typeface="Arial"/>
                <a:cs typeface="Arial"/>
              </a:rPr>
              <a:t>Rai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: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"Credo  che essere in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una fase </a:t>
            </a:r>
            <a:r>
              <a:rPr dirty="0" sz="1150" spc="-10">
                <a:solidFill>
                  <a:srgbClr val="383838"/>
                </a:solidFill>
                <a:latin typeface="Arial"/>
                <a:cs typeface="Arial"/>
              </a:rPr>
              <a:t>in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cui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si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vada verso la certezza delle risorse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per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il servizio pubblico  possa essere un elemento di stabilità e, alla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fine,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possa essere un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elemento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positivo per tutto  il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sistema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dei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media,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perché può dare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risorse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certe che diventano complementari rispetto al  settore commerciale, </a:t>
            </a:r>
            <a:r>
              <a:rPr dirty="0" sz="1150" spc="-10">
                <a:solidFill>
                  <a:srgbClr val="383838"/>
                </a:solidFill>
                <a:latin typeface="Arial"/>
                <a:cs typeface="Arial"/>
              </a:rPr>
              <a:t>che vive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maggiormente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di pubblicità oppure di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abbonamenti",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ha detto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a 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margine della presentazione della </a:t>
            </a:r>
            <a:r>
              <a:rPr dirty="0" sz="1150" b="1">
                <a:solidFill>
                  <a:srgbClr val="383838"/>
                </a:solidFill>
                <a:latin typeface="Arial"/>
                <a:cs typeface="Arial"/>
              </a:rPr>
              <a:t>terza </a:t>
            </a:r>
            <a:r>
              <a:rPr dirty="0" sz="1150" spc="-5" b="1">
                <a:solidFill>
                  <a:srgbClr val="383838"/>
                </a:solidFill>
                <a:latin typeface="Arial"/>
                <a:cs typeface="Arial"/>
              </a:rPr>
              <a:t>edizione del Festival della Cultura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creativa che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si è 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svolto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presso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la sede</a:t>
            </a:r>
            <a:r>
              <a:rPr dirty="0" sz="1150" spc="-15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dell'Abi.</a:t>
            </a:r>
            <a:endParaRPr sz="1150">
              <a:latin typeface="Arial"/>
              <a:cs typeface="Arial"/>
            </a:endParaRPr>
          </a:p>
          <a:p>
            <a:pPr marL="12700" marR="5080">
              <a:lnSpc>
                <a:spcPct val="95600"/>
              </a:lnSpc>
              <a:spcBef>
                <a:spcPts val="755"/>
              </a:spcBef>
            </a:pP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"Credo che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-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ha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concluso </a:t>
            </a:r>
            <a:r>
              <a:rPr dirty="0" sz="1150" spc="-5" b="1">
                <a:solidFill>
                  <a:srgbClr val="383838"/>
                </a:solidFill>
                <a:latin typeface="Arial"/>
                <a:cs typeface="Arial"/>
              </a:rPr>
              <a:t>Campo Dall'Orto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-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pensando anche all'estero, un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sistema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che  riesca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a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distinguere di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più tra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parti possa essere di beneficio sia per il Servizio Pubblico sia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per  i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servizi</a:t>
            </a:r>
            <a:r>
              <a:rPr dirty="0" sz="1150" spc="-15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commerciali".</a:t>
            </a:r>
            <a:endParaRPr sz="115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39140" y="2442971"/>
            <a:ext cx="5705475" cy="8186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23900" y="5182234"/>
            <a:ext cx="3133725" cy="23952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23305" cy="48209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72237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Corrierecomunicazioni.it  27 aprile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135255">
              <a:lnSpc>
                <a:spcPct val="95800"/>
              </a:lnSpc>
              <a:spcBef>
                <a:spcPts val="960"/>
              </a:spcBef>
            </a:pP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Nel suo intervento </a:t>
            </a:r>
            <a:r>
              <a:rPr dirty="0" sz="1150" spc="-5" b="1">
                <a:solidFill>
                  <a:srgbClr val="383838"/>
                </a:solidFill>
                <a:latin typeface="Arial"/>
                <a:cs typeface="Arial"/>
              </a:rPr>
              <a:t>Confalonieri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è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tornato anche sugli altri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due temi </a:t>
            </a:r>
            <a:r>
              <a:rPr dirty="0" sz="1150" spc="-10">
                <a:solidFill>
                  <a:srgbClr val="383838"/>
                </a:solidFill>
                <a:latin typeface="Arial"/>
                <a:cs typeface="Arial"/>
              </a:rPr>
              <a:t>caldi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che riguardano da  vicino</a:t>
            </a:r>
            <a:r>
              <a:rPr dirty="0" sz="1150" spc="-5" b="1">
                <a:solidFill>
                  <a:srgbClr val="383838"/>
                </a:solidFill>
                <a:latin typeface="Arial"/>
                <a:cs typeface="Arial"/>
              </a:rPr>
              <a:t>Mediaset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in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questi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giorni: </a:t>
            </a:r>
            <a:r>
              <a:rPr dirty="0" sz="1150" spc="-5" b="1">
                <a:solidFill>
                  <a:srgbClr val="00A0E3"/>
                </a:solidFill>
                <a:latin typeface="Arial"/>
                <a:cs typeface="Arial"/>
                <a:hlinkClick r:id="rId3"/>
              </a:rPr>
              <a:t>l'alleanza con Vivendi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e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la </a:t>
            </a:r>
            <a:r>
              <a:rPr dirty="0" sz="1150" spc="-5" b="1">
                <a:solidFill>
                  <a:srgbClr val="00A0E3"/>
                </a:solidFill>
                <a:latin typeface="Arial"/>
                <a:cs typeface="Arial"/>
                <a:hlinkClick r:id="rId4"/>
              </a:rPr>
              <a:t>sanzione </a:t>
            </a:r>
            <a:r>
              <a:rPr dirty="0" sz="1150" b="1">
                <a:solidFill>
                  <a:srgbClr val="00A0E3"/>
                </a:solidFill>
                <a:latin typeface="Arial"/>
                <a:cs typeface="Arial"/>
                <a:hlinkClick r:id="rId4"/>
              </a:rPr>
              <a:t>di </a:t>
            </a:r>
            <a:r>
              <a:rPr dirty="0" sz="1150" spc="-5" b="1">
                <a:solidFill>
                  <a:srgbClr val="00A0E3"/>
                </a:solidFill>
                <a:latin typeface="Arial"/>
                <a:cs typeface="Arial"/>
                <a:hlinkClick r:id="rId4"/>
              </a:rPr>
              <a:t>51 milioni </a:t>
            </a:r>
            <a:r>
              <a:rPr dirty="0" sz="1150" b="1">
                <a:solidFill>
                  <a:srgbClr val="00A0E3"/>
                </a:solidFill>
                <a:latin typeface="Arial"/>
                <a:cs typeface="Arial"/>
                <a:hlinkClick r:id="rId4"/>
              </a:rPr>
              <a:t>di </a:t>
            </a:r>
            <a:r>
              <a:rPr dirty="0" sz="1150" spc="-5" b="1">
                <a:solidFill>
                  <a:srgbClr val="00A0E3"/>
                </a:solidFill>
                <a:latin typeface="Arial"/>
                <a:cs typeface="Arial"/>
                <a:hlinkClick r:id="rId4"/>
              </a:rPr>
              <a:t>euro </a:t>
            </a:r>
            <a:r>
              <a:rPr dirty="0" sz="1150" spc="-5" b="1">
                <a:solidFill>
                  <a:srgbClr val="00A0E3"/>
                </a:solidFill>
                <a:latin typeface="Arial"/>
                <a:cs typeface="Arial"/>
              </a:rPr>
              <a:t> </a:t>
            </a:r>
            <a:r>
              <a:rPr dirty="0" sz="1150" spc="-5" b="1">
                <a:solidFill>
                  <a:srgbClr val="00A0E3"/>
                </a:solidFill>
                <a:latin typeface="Arial"/>
                <a:cs typeface="Arial"/>
                <a:hlinkClick r:id="rId4"/>
              </a:rPr>
              <a:t>ricevuta dall'Antitrust </a:t>
            </a:r>
            <a:r>
              <a:rPr dirty="0" sz="1150" spc="-5" b="1">
                <a:solidFill>
                  <a:srgbClr val="383838"/>
                </a:solidFill>
                <a:latin typeface="Arial"/>
                <a:cs typeface="Arial"/>
              </a:rPr>
              <a:t>per "accordi lesivi della concorrenza"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in merito all'asta che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si è 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svolta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nel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2014 per l'assegnazione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dei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diritti televisivi del campionato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di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serie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A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per il triennio  2015-2018. "C'è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da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restare allibiti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-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ha detto Confalonieri riferendosi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alla multa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Agcm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-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lo  abbiamo già detto: credo che</a:t>
            </a:r>
            <a:r>
              <a:rPr dirty="0" sz="1150" spc="-5" b="1">
                <a:solidFill>
                  <a:srgbClr val="383838"/>
                </a:solidFill>
                <a:latin typeface="Arial"/>
                <a:cs typeface="Arial"/>
              </a:rPr>
              <a:t>l'Antitrust </a:t>
            </a:r>
            <a:r>
              <a:rPr dirty="0" sz="1150" b="1">
                <a:solidFill>
                  <a:srgbClr val="383838"/>
                </a:solidFill>
                <a:latin typeface="Arial"/>
                <a:cs typeface="Arial"/>
              </a:rPr>
              <a:t>debba </a:t>
            </a:r>
            <a:r>
              <a:rPr dirty="0" sz="1150" spc="-5" b="1">
                <a:solidFill>
                  <a:srgbClr val="383838"/>
                </a:solidFill>
                <a:latin typeface="Arial"/>
                <a:cs typeface="Arial"/>
              </a:rPr>
              <a:t>essere </a:t>
            </a:r>
            <a:r>
              <a:rPr dirty="0" sz="1150" b="1">
                <a:solidFill>
                  <a:srgbClr val="383838"/>
                </a:solidFill>
                <a:latin typeface="Arial"/>
                <a:cs typeface="Arial"/>
              </a:rPr>
              <a:t>a tutela </a:t>
            </a:r>
            <a:r>
              <a:rPr dirty="0" sz="1150" spc="-5" b="1">
                <a:solidFill>
                  <a:srgbClr val="383838"/>
                </a:solidFill>
                <a:latin typeface="Arial"/>
                <a:cs typeface="Arial"/>
              </a:rPr>
              <a:t>del mercato</a:t>
            </a:r>
            <a:r>
              <a:rPr dirty="0" sz="1150" spc="40" b="1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dirty="0" sz="1150" b="1">
                <a:solidFill>
                  <a:srgbClr val="383838"/>
                </a:solidFill>
                <a:latin typeface="Arial"/>
                <a:cs typeface="Arial"/>
              </a:rPr>
              <a:t>reale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".</a:t>
            </a:r>
            <a:endParaRPr sz="1150">
              <a:latin typeface="Arial"/>
              <a:cs typeface="Arial"/>
            </a:endParaRPr>
          </a:p>
          <a:p>
            <a:pPr marL="12700" marR="136525">
              <a:lnSpc>
                <a:spcPct val="95700"/>
              </a:lnSpc>
              <a:spcBef>
                <a:spcPts val="10"/>
              </a:spcBef>
            </a:pP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Confalonieri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ha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confermato che l'azienda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intende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avviare un ricorso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contro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la decisione  Antitrust, che "</a:t>
            </a:r>
            <a:r>
              <a:rPr dirty="0" sz="1150" spc="-5" b="1">
                <a:solidFill>
                  <a:srgbClr val="383838"/>
                </a:solidFill>
                <a:latin typeface="Arial"/>
                <a:cs typeface="Arial"/>
              </a:rPr>
              <a:t>non </a:t>
            </a:r>
            <a:r>
              <a:rPr dirty="0" sz="1150" b="1">
                <a:solidFill>
                  <a:srgbClr val="383838"/>
                </a:solidFill>
                <a:latin typeface="Arial"/>
                <a:cs typeface="Arial"/>
              </a:rPr>
              <a:t>è </a:t>
            </a:r>
            <a:r>
              <a:rPr dirty="0" sz="1150" spc="-5" b="1">
                <a:solidFill>
                  <a:srgbClr val="383838"/>
                </a:solidFill>
                <a:latin typeface="Arial"/>
                <a:cs typeface="Arial"/>
              </a:rPr>
              <a:t>stata </a:t>
            </a:r>
            <a:r>
              <a:rPr dirty="0" sz="1150" b="1">
                <a:solidFill>
                  <a:srgbClr val="383838"/>
                </a:solidFill>
                <a:latin typeface="Arial"/>
                <a:cs typeface="Arial"/>
              </a:rPr>
              <a:t>a tutela </a:t>
            </a:r>
            <a:r>
              <a:rPr dirty="0" sz="1150" spc="-5" b="1">
                <a:solidFill>
                  <a:srgbClr val="383838"/>
                </a:solidFill>
                <a:latin typeface="Arial"/>
                <a:cs typeface="Arial"/>
              </a:rPr>
              <a:t>della concorrenza </a:t>
            </a:r>
            <a:r>
              <a:rPr dirty="0" sz="1150" b="1">
                <a:solidFill>
                  <a:srgbClr val="383838"/>
                </a:solidFill>
                <a:latin typeface="Arial"/>
                <a:cs typeface="Arial"/>
              </a:rPr>
              <a:t>- ha </a:t>
            </a:r>
            <a:r>
              <a:rPr dirty="0" sz="1150" spc="-5" b="1">
                <a:solidFill>
                  <a:srgbClr val="383838"/>
                </a:solidFill>
                <a:latin typeface="Arial"/>
                <a:cs typeface="Arial"/>
              </a:rPr>
              <a:t>detto </a:t>
            </a:r>
            <a:r>
              <a:rPr dirty="0" sz="1150" b="1">
                <a:solidFill>
                  <a:srgbClr val="383838"/>
                </a:solidFill>
                <a:latin typeface="Arial"/>
                <a:cs typeface="Arial"/>
              </a:rPr>
              <a:t>- </a:t>
            </a:r>
            <a:r>
              <a:rPr dirty="0" sz="1150" spc="-10" b="1">
                <a:solidFill>
                  <a:srgbClr val="383838"/>
                </a:solidFill>
                <a:latin typeface="Arial"/>
                <a:cs typeface="Arial"/>
              </a:rPr>
              <a:t>ma </a:t>
            </a:r>
            <a:r>
              <a:rPr dirty="0" sz="1150" spc="-5" b="1">
                <a:solidFill>
                  <a:srgbClr val="383838"/>
                </a:solidFill>
                <a:latin typeface="Arial"/>
                <a:cs typeface="Arial"/>
              </a:rPr>
              <a:t>piuttosto </a:t>
            </a:r>
            <a:r>
              <a:rPr dirty="0" sz="1150" b="1">
                <a:solidFill>
                  <a:srgbClr val="383838"/>
                </a:solidFill>
                <a:latin typeface="Arial"/>
                <a:cs typeface="Arial"/>
              </a:rPr>
              <a:t>ha </a:t>
            </a:r>
            <a:r>
              <a:rPr dirty="0" sz="1150" spc="-5" b="1">
                <a:solidFill>
                  <a:srgbClr val="383838"/>
                </a:solidFill>
                <a:latin typeface="Arial"/>
                <a:cs typeface="Arial"/>
              </a:rPr>
              <a:t>creato  insicurezza per gli operatori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".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"Abbiamo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notato un </a:t>
            </a:r>
            <a:r>
              <a:rPr dirty="0" sz="1150" spc="-5" b="1">
                <a:solidFill>
                  <a:srgbClr val="383838"/>
                </a:solidFill>
                <a:latin typeface="Arial"/>
                <a:cs typeface="Arial"/>
              </a:rPr>
              <a:t>inusitato supersconto per </a:t>
            </a:r>
            <a:r>
              <a:rPr dirty="0" sz="1150" b="1">
                <a:solidFill>
                  <a:srgbClr val="383838"/>
                </a:solidFill>
                <a:latin typeface="Arial"/>
                <a:cs typeface="Arial"/>
              </a:rPr>
              <a:t>Sky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-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ha  aggiunto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-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ottenuto per la sua collaborazione: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ci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sarebbe da citare l'Amleto di Shakespeare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e 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la Danimarca, </a:t>
            </a:r>
            <a:r>
              <a:rPr dirty="0" sz="1150" spc="5">
                <a:solidFill>
                  <a:srgbClr val="383838"/>
                </a:solidFill>
                <a:latin typeface="Arial"/>
                <a:cs typeface="Arial"/>
              </a:rPr>
              <a:t>ma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lasciamo</a:t>
            </a:r>
            <a:r>
              <a:rPr dirty="0" sz="1150" spc="-15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perdere..."</a:t>
            </a:r>
            <a:endParaRPr sz="1150">
              <a:latin typeface="Arial"/>
              <a:cs typeface="Arial"/>
            </a:endParaRPr>
          </a:p>
          <a:p>
            <a:pPr marL="12700" marR="5080">
              <a:lnSpc>
                <a:spcPct val="95900"/>
              </a:lnSpc>
              <a:spcBef>
                <a:spcPts val="745"/>
              </a:spcBef>
            </a:pP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Infine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rispetto all'</a:t>
            </a:r>
            <a:r>
              <a:rPr dirty="0" sz="1150" spc="-5" b="1">
                <a:solidFill>
                  <a:srgbClr val="383838"/>
                </a:solidFill>
                <a:latin typeface="Arial"/>
                <a:cs typeface="Arial"/>
              </a:rPr>
              <a:t>accordo siglato nelle scorse settimane con Vivendi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Confalonieri ha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voluto 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sottolineare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il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ruolo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svolto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nella trattativa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dall'Ad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di Mediaset, </a:t>
            </a:r>
            <a:r>
              <a:rPr dirty="0" sz="1150" b="1">
                <a:solidFill>
                  <a:srgbClr val="383838"/>
                </a:solidFill>
                <a:latin typeface="Arial"/>
                <a:cs typeface="Arial"/>
              </a:rPr>
              <a:t>Pier </a:t>
            </a:r>
            <a:r>
              <a:rPr dirty="0" sz="1150" spc="-5" b="1">
                <a:solidFill>
                  <a:srgbClr val="383838"/>
                </a:solidFill>
                <a:latin typeface="Arial"/>
                <a:cs typeface="Arial"/>
              </a:rPr>
              <a:t>Silvio Berluscon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i: "Bisogna  dare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a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Cesare quello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che è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di Cesare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-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ha detto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-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che in questo caso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è </a:t>
            </a:r>
            <a:r>
              <a:rPr dirty="0" sz="1150" b="1">
                <a:solidFill>
                  <a:srgbClr val="383838"/>
                </a:solidFill>
                <a:latin typeface="Arial"/>
                <a:cs typeface="Arial"/>
              </a:rPr>
              <a:t>Pier </a:t>
            </a:r>
            <a:r>
              <a:rPr dirty="0" sz="1150" spc="-5" b="1">
                <a:solidFill>
                  <a:srgbClr val="383838"/>
                </a:solidFill>
                <a:latin typeface="Arial"/>
                <a:cs typeface="Arial"/>
              </a:rPr>
              <a:t>Silvio  Berlusconi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: l'onore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e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il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merito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dell'accordo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con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Vivendi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è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suo. Questa grande alleanza era  voluta, nella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logica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del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nostro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lavoro, </a:t>
            </a:r>
            <a:r>
              <a:rPr dirty="0" sz="1150" spc="10">
                <a:solidFill>
                  <a:srgbClr val="383838"/>
                </a:solidFill>
                <a:latin typeface="Arial"/>
                <a:cs typeface="Arial"/>
              </a:rPr>
              <a:t>ma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in queste difficili trattative il diavolo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è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spesso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nei 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particolari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e in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questo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caso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di diavoli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ce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ne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sono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stati tanti, </a:t>
            </a:r>
            <a:r>
              <a:rPr dirty="0" sz="1150" spc="5">
                <a:solidFill>
                  <a:srgbClr val="383838"/>
                </a:solidFill>
                <a:latin typeface="Arial"/>
                <a:cs typeface="Arial"/>
              </a:rPr>
              <a:t>ma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l'accordo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è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stato condotto da  Pier Silvio Berlusconi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con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determinazione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e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gli </a:t>
            </a:r>
            <a:r>
              <a:rPr dirty="0" sz="1150" spc="-10">
                <a:solidFill>
                  <a:srgbClr val="383838"/>
                </a:solidFill>
                <a:latin typeface="Arial"/>
                <a:cs typeface="Arial"/>
              </a:rPr>
              <a:t>va </a:t>
            </a:r>
            <a:r>
              <a:rPr dirty="0" sz="1150" spc="-5">
                <a:solidFill>
                  <a:srgbClr val="383838"/>
                </a:solidFill>
                <a:latin typeface="Arial"/>
                <a:cs typeface="Arial"/>
              </a:rPr>
              <a:t>dato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questo</a:t>
            </a:r>
            <a:r>
              <a:rPr dirty="0" sz="1150" spc="15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dirty="0" sz="1150">
                <a:solidFill>
                  <a:srgbClr val="383838"/>
                </a:solidFill>
                <a:latin typeface="Arial"/>
                <a:cs typeface="Arial"/>
              </a:rPr>
              <a:t>merito".</a:t>
            </a:r>
            <a:endParaRPr sz="11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Corriere.it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27 aprile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857245"/>
            <a:ext cx="5470525" cy="21710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990"/>
              </a:lnSpc>
              <a:spcBef>
                <a:spcPts val="100"/>
              </a:spcBef>
            </a:pPr>
            <a:r>
              <a:rPr dirty="0" sz="900" spc="-5">
                <a:solidFill>
                  <a:srgbClr val="7E7E7E"/>
                </a:solidFill>
                <a:latin typeface="Times New Roman"/>
                <a:cs typeface="Times New Roman"/>
              </a:rPr>
              <a:t>LA MANIFESTAZIONE PROMOSSA</a:t>
            </a:r>
            <a:r>
              <a:rPr dirty="0" sz="900" spc="-15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dirty="0" sz="900" spc="-5">
                <a:solidFill>
                  <a:srgbClr val="7E7E7E"/>
                </a:solidFill>
                <a:latin typeface="Times New Roman"/>
                <a:cs typeface="Times New Roman"/>
              </a:rPr>
              <a:t>DALL’ABI</a:t>
            </a:r>
            <a:endParaRPr sz="900">
              <a:latin typeface="Times New Roman"/>
              <a:cs typeface="Times New Roman"/>
            </a:endParaRPr>
          </a:p>
          <a:p>
            <a:pPr marL="12700" marR="1402715">
              <a:lnSpc>
                <a:spcPts val="3100"/>
              </a:lnSpc>
              <a:spcBef>
                <a:spcPts val="130"/>
              </a:spcBef>
            </a:pPr>
            <a:r>
              <a:rPr dirty="0" sz="2700">
                <a:solidFill>
                  <a:srgbClr val="333333"/>
                </a:solidFill>
                <a:latin typeface="Times New Roman"/>
                <a:cs typeface="Times New Roman"/>
              </a:rPr>
              <a:t>Festival della cultura</a:t>
            </a:r>
            <a:r>
              <a:rPr dirty="0" sz="2700" spc="-11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700">
                <a:solidFill>
                  <a:srgbClr val="333333"/>
                </a:solidFill>
                <a:latin typeface="Times New Roman"/>
                <a:cs typeface="Times New Roman"/>
              </a:rPr>
              <a:t>creativa  I bambini </a:t>
            </a:r>
            <a:r>
              <a:rPr dirty="0" sz="2700" spc="-5">
                <a:solidFill>
                  <a:srgbClr val="333333"/>
                </a:solidFill>
                <a:latin typeface="Times New Roman"/>
                <a:cs typeface="Times New Roman"/>
              </a:rPr>
              <a:t>si </a:t>
            </a:r>
            <a:r>
              <a:rPr dirty="0" sz="2700">
                <a:solidFill>
                  <a:srgbClr val="333333"/>
                </a:solidFill>
                <a:latin typeface="Times New Roman"/>
                <a:cs typeface="Times New Roman"/>
              </a:rPr>
              <a:t>prendono le</a:t>
            </a:r>
            <a:r>
              <a:rPr dirty="0" sz="2700" spc="-9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700">
                <a:solidFill>
                  <a:srgbClr val="333333"/>
                </a:solidFill>
                <a:latin typeface="Times New Roman"/>
                <a:cs typeface="Times New Roman"/>
              </a:rPr>
              <a:t>città</a:t>
            </a:r>
            <a:endParaRPr sz="2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650">
              <a:latin typeface="Times New Roman"/>
              <a:cs typeface="Times New Roman"/>
            </a:endParaRPr>
          </a:p>
          <a:p>
            <a:pPr marL="12700" marR="5080">
              <a:lnSpc>
                <a:spcPct val="101499"/>
              </a:lnSpc>
              <a:spcBef>
                <a:spcPts val="5"/>
              </a:spcBef>
            </a:pP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Si terrà dal 2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all’8 maggio il Festival della cultura creativa rivolto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agli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under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14 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Oltre ottanta eventi in cinquanta centri urbani.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Il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tema: «Abitare</a:t>
            </a:r>
            <a:r>
              <a:rPr dirty="0" sz="1350" spc="4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sottosopra»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350" b="1">
                <a:latin typeface="Times New Roman"/>
                <a:cs typeface="Times New Roman"/>
              </a:rPr>
              <a:t>di </a:t>
            </a:r>
            <a:r>
              <a:rPr dirty="0" sz="1200" spc="-5" b="1">
                <a:latin typeface="Times New Roman"/>
                <a:cs typeface="Times New Roman"/>
              </a:rPr>
              <a:t>LAURETTA</a:t>
            </a:r>
            <a:r>
              <a:rPr dirty="0" sz="1200" spc="-10" b="1">
                <a:latin typeface="Times New Roman"/>
                <a:cs typeface="Times New Roman"/>
              </a:rPr>
              <a:t> </a:t>
            </a:r>
            <a:r>
              <a:rPr dirty="0" sz="1200" spc="-5" b="1">
                <a:latin typeface="Times New Roman"/>
                <a:cs typeface="Times New Roman"/>
              </a:rPr>
              <a:t>COLONNELLI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12951" y="2166886"/>
            <a:ext cx="4912410" cy="2538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5115051"/>
            <a:ext cx="4676775" cy="34937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8638031"/>
            <a:ext cx="4743450" cy="4187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Corriere.it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27 aprile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57887" y="2119883"/>
            <a:ext cx="4790893" cy="3543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88030" y="6263949"/>
            <a:ext cx="5008161" cy="29498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Corriere.it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27 aprile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3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2129670"/>
            <a:ext cx="4874701" cy="22313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4905755"/>
            <a:ext cx="4905375" cy="3114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82466" y="725169"/>
            <a:ext cx="97790" cy="1809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000" spc="10">
                <a:latin typeface="Arial"/>
                <a:cs typeface="Arial"/>
              </a:rPr>
              <a:t>9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10609" y="725169"/>
            <a:ext cx="450850" cy="1809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000" spc="25">
                <a:latin typeface="Arial"/>
                <a:cs typeface="Arial"/>
              </a:rPr>
              <a:t>m</a:t>
            </a:r>
            <a:r>
              <a:rPr dirty="0" sz="1000" spc="5">
                <a:latin typeface="Arial"/>
                <a:cs typeface="Arial"/>
              </a:rPr>
              <a:t>agg</a:t>
            </a:r>
            <a:r>
              <a:rPr dirty="0" sz="1000" spc="5">
                <a:latin typeface="Arial"/>
                <a:cs typeface="Arial"/>
              </a:rPr>
              <a:t>io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10605" y="725169"/>
            <a:ext cx="97790" cy="1809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000" spc="10">
                <a:latin typeface="Arial"/>
                <a:cs typeface="Arial"/>
              </a:rPr>
              <a:t>2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7004" y="770889"/>
            <a:ext cx="1035050" cy="174498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000" spc="5">
                <a:latin typeface="Arial"/>
                <a:cs typeface="Arial"/>
              </a:rPr>
              <a:t>Gonews.it</a:t>
            </a:r>
            <a:endParaRPr sz="1000">
              <a:latin typeface="Arial"/>
              <a:cs typeface="Arial"/>
            </a:endParaRPr>
          </a:p>
          <a:p>
            <a:pPr marL="12700" marR="20955">
              <a:lnSpc>
                <a:spcPct val="171000"/>
              </a:lnSpc>
            </a:pPr>
            <a:r>
              <a:rPr dirty="0" sz="1000" spc="5">
                <a:latin typeface="Arial"/>
                <a:cs typeface="Arial"/>
              </a:rPr>
              <a:t>I</a:t>
            </a:r>
            <a:r>
              <a:rPr dirty="0" sz="1000">
                <a:latin typeface="Arial"/>
                <a:cs typeface="Arial"/>
              </a:rPr>
              <a:t>l</a:t>
            </a:r>
            <a:r>
              <a:rPr dirty="0" sz="1000" spc="10">
                <a:latin typeface="Arial"/>
                <a:cs typeface="Arial"/>
              </a:rPr>
              <a:t>c</a:t>
            </a:r>
            <a:r>
              <a:rPr dirty="0" sz="1000">
                <a:latin typeface="Arial"/>
                <a:cs typeface="Arial"/>
              </a:rPr>
              <a:t>i</a:t>
            </a:r>
            <a:r>
              <a:rPr dirty="0" sz="1000" spc="10">
                <a:latin typeface="Arial"/>
                <a:cs typeface="Arial"/>
              </a:rPr>
              <a:t>t</a:t>
            </a:r>
            <a:r>
              <a:rPr dirty="0" sz="1000" spc="5">
                <a:latin typeface="Arial"/>
                <a:cs typeface="Arial"/>
              </a:rPr>
              <a:t>t</a:t>
            </a:r>
            <a:r>
              <a:rPr dirty="0" sz="1000" spc="5">
                <a:latin typeface="Arial"/>
                <a:cs typeface="Arial"/>
              </a:rPr>
              <a:t>ad</a:t>
            </a:r>
            <a:r>
              <a:rPr dirty="0" sz="1000" spc="5">
                <a:latin typeface="Arial"/>
                <a:cs typeface="Arial"/>
              </a:rPr>
              <a:t>in</a:t>
            </a:r>
            <a:r>
              <a:rPr dirty="0" sz="1000">
                <a:latin typeface="Arial"/>
                <a:cs typeface="Arial"/>
              </a:rPr>
              <a:t>o</a:t>
            </a:r>
            <a:r>
              <a:rPr dirty="0" sz="1000" spc="5">
                <a:latin typeface="Arial"/>
                <a:cs typeface="Arial"/>
              </a:rPr>
              <a:t>on</a:t>
            </a:r>
            <a:r>
              <a:rPr dirty="0" sz="1000">
                <a:latin typeface="Arial"/>
                <a:cs typeface="Arial"/>
              </a:rPr>
              <a:t>li</a:t>
            </a:r>
            <a:r>
              <a:rPr dirty="0" sz="1000" spc="5">
                <a:latin typeface="Arial"/>
                <a:cs typeface="Arial"/>
              </a:rPr>
              <a:t>ne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 spc="5">
                <a:latin typeface="Arial"/>
                <a:cs typeface="Arial"/>
              </a:rPr>
              <a:t>it  </a:t>
            </a:r>
            <a:r>
              <a:rPr dirty="0" sz="1000" spc="5">
                <a:latin typeface="Arial"/>
                <a:cs typeface="Arial"/>
              </a:rPr>
              <a:t>Informazione.tv  </a:t>
            </a:r>
            <a:r>
              <a:rPr dirty="0" sz="1000" spc="5">
                <a:latin typeface="Arial"/>
                <a:cs typeface="Arial"/>
              </a:rPr>
              <a:t>Na</a:t>
            </a:r>
            <a:r>
              <a:rPr dirty="0" sz="1000" spc="5">
                <a:latin typeface="Arial"/>
                <a:cs typeface="Arial"/>
              </a:rPr>
              <a:t>t</a:t>
            </a:r>
            <a:r>
              <a:rPr dirty="0" sz="1000" spc="5">
                <a:latin typeface="Arial"/>
                <a:cs typeface="Arial"/>
              </a:rPr>
              <a:t>ip</a:t>
            </a:r>
            <a:r>
              <a:rPr dirty="0" sz="1000">
                <a:latin typeface="Arial"/>
                <a:cs typeface="Arial"/>
              </a:rPr>
              <a:t>e</a:t>
            </a:r>
            <a:r>
              <a:rPr dirty="0" sz="1000">
                <a:latin typeface="Arial"/>
                <a:cs typeface="Arial"/>
              </a:rPr>
              <a:t>r</a:t>
            </a:r>
            <a:r>
              <a:rPr dirty="0" sz="1000" spc="5">
                <a:latin typeface="Arial"/>
                <a:cs typeface="Arial"/>
              </a:rPr>
              <a:t>lav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>
                <a:latin typeface="Arial"/>
                <a:cs typeface="Arial"/>
              </a:rPr>
              <a:t>r</a:t>
            </a:r>
            <a:r>
              <a:rPr dirty="0" sz="1000" spc="5">
                <a:latin typeface="Arial"/>
                <a:cs typeface="Arial"/>
              </a:rPr>
              <a:t>a</a:t>
            </a:r>
            <a:r>
              <a:rPr dirty="0" sz="1000">
                <a:latin typeface="Arial"/>
                <a:cs typeface="Arial"/>
              </a:rPr>
              <a:t>r</a:t>
            </a:r>
            <a:r>
              <a:rPr dirty="0" sz="1000" spc="5">
                <a:latin typeface="Arial"/>
                <a:cs typeface="Arial"/>
              </a:rPr>
              <a:t>e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 spc="5">
                <a:latin typeface="Arial"/>
                <a:cs typeface="Arial"/>
              </a:rPr>
              <a:t>it  </a:t>
            </a:r>
            <a:r>
              <a:rPr dirty="0" sz="1000" spc="5">
                <a:latin typeface="Arial"/>
                <a:cs typeface="Arial"/>
              </a:rPr>
              <a:t>Re</a:t>
            </a:r>
            <a:r>
              <a:rPr dirty="0" sz="1000" spc="5">
                <a:latin typeface="Arial"/>
                <a:cs typeface="Arial"/>
              </a:rPr>
              <a:t>t</a:t>
            </a:r>
            <a:r>
              <a:rPr dirty="0" sz="1000" spc="5">
                <a:latin typeface="Arial"/>
                <a:cs typeface="Arial"/>
              </a:rPr>
              <a:t>eweb</a:t>
            </a:r>
            <a:r>
              <a:rPr dirty="0" sz="1000">
                <a:latin typeface="Arial"/>
                <a:cs typeface="Arial"/>
              </a:rPr>
              <a:t>i</a:t>
            </a:r>
            <a:r>
              <a:rPr dirty="0" sz="1000" spc="10">
                <a:latin typeface="Arial"/>
                <a:cs typeface="Arial"/>
              </a:rPr>
              <a:t>t</a:t>
            </a:r>
            <a:r>
              <a:rPr dirty="0" sz="1000" spc="5">
                <a:latin typeface="Arial"/>
                <a:cs typeface="Arial"/>
              </a:rPr>
              <a:t>a</a:t>
            </a:r>
            <a:r>
              <a:rPr dirty="0" sz="1000">
                <a:latin typeface="Arial"/>
                <a:cs typeface="Arial"/>
              </a:rPr>
              <a:t>li</a:t>
            </a:r>
            <a:r>
              <a:rPr dirty="0" sz="1000" spc="5">
                <a:latin typeface="Arial"/>
                <a:cs typeface="Arial"/>
              </a:rPr>
              <a:t>a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 spc="5">
                <a:latin typeface="Arial"/>
                <a:cs typeface="Arial"/>
              </a:rPr>
              <a:t>ne</a:t>
            </a:r>
            <a:r>
              <a:rPr dirty="0" sz="1000" spc="5">
                <a:latin typeface="Arial"/>
                <a:cs typeface="Arial"/>
              </a:rPr>
              <a:t>t  </a:t>
            </a:r>
            <a:r>
              <a:rPr dirty="0" sz="1000" spc="5">
                <a:latin typeface="Arial"/>
                <a:cs typeface="Arial"/>
              </a:rPr>
              <a:t>Atletanotizie.it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dirty="0" sz="1000" spc="5">
                <a:latin typeface="Arial"/>
                <a:cs typeface="Arial"/>
              </a:rPr>
              <a:t>Estratto di</a:t>
            </a:r>
            <a:r>
              <a:rPr dirty="0" sz="1000" spc="-40">
                <a:latin typeface="Arial"/>
                <a:cs typeface="Arial"/>
              </a:rPr>
              <a:t> </a:t>
            </a:r>
            <a:r>
              <a:rPr dirty="0" sz="1000" spc="5">
                <a:latin typeface="Arial"/>
                <a:cs typeface="Arial"/>
              </a:rPr>
              <a:t>Twitter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428365" y="1010744"/>
          <a:ext cx="2334895" cy="14941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4975"/>
                <a:gridCol w="1205230"/>
                <a:gridCol w="694690"/>
              </a:tblGrid>
              <a:tr h="202662">
                <a:tc>
                  <a:txBody>
                    <a:bodyPr/>
                    <a:lstStyle/>
                    <a:p>
                      <a:pPr marL="66675">
                        <a:lnSpc>
                          <a:spcPts val="1125"/>
                        </a:lnSpc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ts val="1125"/>
                        </a:lnSpc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59690">
                        <a:lnSpc>
                          <a:spcPts val="1125"/>
                        </a:lnSpc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60603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5969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5969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83463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5969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8365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7112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71120"/>
                </a:tc>
                <a:tc>
                  <a:txBody>
                    <a:bodyPr/>
                    <a:lstStyle/>
                    <a:p>
                      <a:pPr algn="r" marR="59690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71120"/>
                </a:tc>
              </a:tr>
              <a:tr h="2028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 spc="-5">
                          <a:latin typeface="Arial"/>
                          <a:cs typeface="Arial"/>
                        </a:rPr>
                        <a:t>39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</a:tbl>
          </a:graphicData>
        </a:graphic>
      </p:graphicFrame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Corriere.it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27 aprile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898678"/>
            <a:ext cx="6129020" cy="3070860"/>
          </a:xfrm>
          <a:prstGeom prst="rect">
            <a:avLst/>
          </a:prstGeom>
        </p:spPr>
        <p:txBody>
          <a:bodyPr wrap="square" lIns="0" tIns="12636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dirty="0" sz="2700">
                <a:solidFill>
                  <a:srgbClr val="333333"/>
                </a:solidFill>
                <a:latin typeface="Times New Roman"/>
                <a:cs typeface="Times New Roman"/>
              </a:rPr>
              <a:t>Festival </a:t>
            </a:r>
            <a:r>
              <a:rPr dirty="0" sz="2700" spc="-5">
                <a:solidFill>
                  <a:srgbClr val="333333"/>
                </a:solidFill>
                <a:latin typeface="Times New Roman"/>
                <a:cs typeface="Times New Roman"/>
              </a:rPr>
              <a:t>Cultura Creativa, </a:t>
            </a:r>
            <a:r>
              <a:rPr dirty="0" sz="2700">
                <a:solidFill>
                  <a:srgbClr val="333333"/>
                </a:solidFill>
                <a:latin typeface="Times New Roman"/>
                <a:cs typeface="Times New Roman"/>
              </a:rPr>
              <a:t>più 80</a:t>
            </a:r>
            <a:r>
              <a:rPr dirty="0" sz="2700" spc="-2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700">
                <a:solidFill>
                  <a:srgbClr val="333333"/>
                </a:solidFill>
                <a:latin typeface="Times New Roman"/>
                <a:cs typeface="Times New Roman"/>
              </a:rPr>
              <a:t>eventi</a:t>
            </a:r>
            <a:endParaRPr sz="2700">
              <a:latin typeface="Times New Roman"/>
              <a:cs typeface="Times New Roman"/>
            </a:endParaRPr>
          </a:p>
          <a:p>
            <a:pPr marL="12700" marR="5080" indent="38100">
              <a:lnSpc>
                <a:spcPct val="125000"/>
              </a:lnSpc>
              <a:spcBef>
                <a:spcPts val="40"/>
              </a:spcBef>
            </a:pPr>
            <a:r>
              <a:rPr dirty="0" sz="1200" spc="-5">
                <a:latin typeface="Times New Roman"/>
                <a:cs typeface="Times New Roman"/>
              </a:rPr>
              <a:t>(ANSA) </a:t>
            </a:r>
            <a:r>
              <a:rPr dirty="0" sz="1200">
                <a:latin typeface="Times New Roman"/>
                <a:cs typeface="Times New Roman"/>
              </a:rPr>
              <a:t>- </a:t>
            </a:r>
            <a:r>
              <a:rPr dirty="0" sz="1200" spc="-5">
                <a:latin typeface="Times New Roman"/>
                <a:cs typeface="Times New Roman"/>
              </a:rPr>
              <a:t>ROMA </a:t>
            </a:r>
            <a:r>
              <a:rPr dirty="0" sz="1200">
                <a:latin typeface="Times New Roman"/>
                <a:cs typeface="Times New Roman"/>
              </a:rPr>
              <a:t>- Con oltre 80 </a:t>
            </a:r>
            <a:r>
              <a:rPr dirty="0" sz="1200" spc="-5">
                <a:latin typeface="Times New Roman"/>
                <a:cs typeface="Times New Roman"/>
              </a:rPr>
              <a:t>eventi culturali </a:t>
            </a:r>
            <a:r>
              <a:rPr dirty="0" sz="1200" spc="5">
                <a:latin typeface="Times New Roman"/>
                <a:cs typeface="Times New Roman"/>
              </a:rPr>
              <a:t>in </a:t>
            </a:r>
            <a:r>
              <a:rPr dirty="0" sz="1200">
                <a:latin typeface="Times New Roman"/>
                <a:cs typeface="Times New Roman"/>
              </a:rPr>
              <a:t>50 </a:t>
            </a:r>
            <a:r>
              <a:rPr dirty="0" sz="1200" spc="-5">
                <a:latin typeface="Times New Roman"/>
                <a:cs typeface="Times New Roman"/>
              </a:rPr>
              <a:t>città dal </a:t>
            </a:r>
            <a:r>
              <a:rPr dirty="0" sz="1200">
                <a:latin typeface="Times New Roman"/>
                <a:cs typeface="Times New Roman"/>
              </a:rPr>
              <a:t>nord </a:t>
            </a:r>
            <a:r>
              <a:rPr dirty="0" sz="1200" spc="-5">
                <a:latin typeface="Times New Roman"/>
                <a:cs typeface="Times New Roman"/>
              </a:rPr>
              <a:t>al sud Italia </a:t>
            </a:r>
            <a:r>
              <a:rPr dirty="0" sz="1200">
                <a:latin typeface="Times New Roman"/>
                <a:cs typeface="Times New Roman"/>
              </a:rPr>
              <a:t>torna, </a:t>
            </a:r>
            <a:r>
              <a:rPr dirty="0" sz="1200" spc="-5">
                <a:latin typeface="Times New Roman"/>
                <a:cs typeface="Times New Roman"/>
              </a:rPr>
              <a:t>dal </a:t>
            </a:r>
            <a:r>
              <a:rPr dirty="0" sz="1200">
                <a:latin typeface="Times New Roman"/>
                <a:cs typeface="Times New Roman"/>
              </a:rPr>
              <a:t>2 </a:t>
            </a:r>
            <a:r>
              <a:rPr dirty="0" sz="1200" spc="-5">
                <a:latin typeface="Times New Roman"/>
                <a:cs typeface="Times New Roman"/>
              </a:rPr>
              <a:t>all'8  maggio, </a:t>
            </a:r>
            <a:r>
              <a:rPr dirty="0" sz="1200">
                <a:latin typeface="Times New Roman"/>
                <a:cs typeface="Times New Roman"/>
              </a:rPr>
              <a:t>il </a:t>
            </a:r>
            <a:r>
              <a:rPr dirty="0" sz="1200" spc="-5">
                <a:latin typeface="Times New Roman"/>
                <a:cs typeface="Times New Roman"/>
              </a:rPr>
              <a:t>'Festival </a:t>
            </a:r>
            <a:r>
              <a:rPr dirty="0" sz="1200">
                <a:latin typeface="Times New Roman"/>
                <a:cs typeface="Times New Roman"/>
              </a:rPr>
              <a:t>della </a:t>
            </a:r>
            <a:r>
              <a:rPr dirty="0" sz="1200" spc="-5">
                <a:latin typeface="Times New Roman"/>
                <a:cs typeface="Times New Roman"/>
              </a:rPr>
              <a:t>Cultura Creativa' dedicato </a:t>
            </a:r>
            <a:r>
              <a:rPr dirty="0" sz="1200">
                <a:latin typeface="Times New Roman"/>
                <a:cs typeface="Times New Roman"/>
              </a:rPr>
              <a:t>ai </a:t>
            </a:r>
            <a:r>
              <a:rPr dirty="0" sz="1200" spc="-5">
                <a:latin typeface="Times New Roman"/>
                <a:cs typeface="Times New Roman"/>
              </a:rPr>
              <a:t>ragazzi </a:t>
            </a:r>
            <a:r>
              <a:rPr dirty="0" sz="1200">
                <a:latin typeface="Times New Roman"/>
                <a:cs typeface="Times New Roman"/>
              </a:rPr>
              <a:t>dai 6 </a:t>
            </a:r>
            <a:r>
              <a:rPr dirty="0" sz="1200" spc="-5">
                <a:latin typeface="Times New Roman"/>
                <a:cs typeface="Times New Roman"/>
              </a:rPr>
              <a:t>ai </a:t>
            </a:r>
            <a:r>
              <a:rPr dirty="0" sz="1200">
                <a:latin typeface="Times New Roman"/>
                <a:cs typeface="Times New Roman"/>
              </a:rPr>
              <a:t>13 anni. Promosso </a:t>
            </a:r>
            <a:r>
              <a:rPr dirty="0" sz="1200" spc="-5">
                <a:latin typeface="Times New Roman"/>
                <a:cs typeface="Times New Roman"/>
              </a:rPr>
              <a:t>dall'Abi </a:t>
            </a:r>
            <a:r>
              <a:rPr dirty="0" sz="1200">
                <a:latin typeface="Times New Roman"/>
                <a:cs typeface="Times New Roman"/>
              </a:rPr>
              <a:t>e  </a:t>
            </a:r>
            <a:r>
              <a:rPr dirty="0" sz="1200" spc="-5">
                <a:latin typeface="Times New Roman"/>
                <a:cs typeface="Times New Roman"/>
              </a:rPr>
              <a:t>dalle banche, con quest'anno anche </a:t>
            </a:r>
            <a:r>
              <a:rPr dirty="0" sz="1200">
                <a:latin typeface="Times New Roman"/>
                <a:cs typeface="Times New Roman"/>
              </a:rPr>
              <a:t>la Main Media </a:t>
            </a:r>
            <a:r>
              <a:rPr dirty="0" sz="1200" spc="-5">
                <a:latin typeface="Times New Roman"/>
                <a:cs typeface="Times New Roman"/>
              </a:rPr>
              <a:t>Partnership della Rai </a:t>
            </a:r>
            <a:r>
              <a:rPr dirty="0" sz="1200">
                <a:latin typeface="Times New Roman"/>
                <a:cs typeface="Times New Roman"/>
              </a:rPr>
              <a:t>e </a:t>
            </a:r>
            <a:r>
              <a:rPr dirty="0" sz="1200" spc="5">
                <a:latin typeface="Times New Roman"/>
                <a:cs typeface="Times New Roman"/>
              </a:rPr>
              <a:t>la </a:t>
            </a:r>
            <a:r>
              <a:rPr dirty="0" sz="1200" spc="-5">
                <a:latin typeface="Times New Roman"/>
                <a:cs typeface="Times New Roman"/>
              </a:rPr>
              <a:t>Tgr, nella </a:t>
            </a:r>
            <a:r>
              <a:rPr dirty="0" sz="1200">
                <a:latin typeface="Times New Roman"/>
                <a:cs typeface="Times New Roman"/>
              </a:rPr>
              <a:t>terza  edizione, il </a:t>
            </a:r>
            <a:r>
              <a:rPr dirty="0" sz="1200" spc="-5">
                <a:latin typeface="Times New Roman"/>
                <a:cs typeface="Times New Roman"/>
              </a:rPr>
              <a:t>festival segue </a:t>
            </a:r>
            <a:r>
              <a:rPr dirty="0" sz="1200">
                <a:latin typeface="Times New Roman"/>
                <a:cs typeface="Times New Roman"/>
              </a:rPr>
              <a:t>i </a:t>
            </a:r>
            <a:r>
              <a:rPr dirty="0" sz="1200" spc="-5">
                <a:latin typeface="Times New Roman"/>
                <a:cs typeface="Times New Roman"/>
              </a:rPr>
              <a:t>percorsi </a:t>
            </a:r>
            <a:r>
              <a:rPr dirty="0" sz="1200">
                <a:latin typeface="Times New Roman"/>
                <a:cs typeface="Times New Roman"/>
              </a:rPr>
              <a:t>del </a:t>
            </a:r>
            <a:r>
              <a:rPr dirty="0" sz="1200" spc="-5">
                <a:latin typeface="Times New Roman"/>
                <a:cs typeface="Times New Roman"/>
              </a:rPr>
              <a:t>tema 'Abitare sottosopra. </a:t>
            </a:r>
            <a:r>
              <a:rPr dirty="0" sz="1200">
                <a:latin typeface="Times New Roman"/>
                <a:cs typeface="Times New Roman"/>
              </a:rPr>
              <a:t>Scoprire e </a:t>
            </a:r>
            <a:r>
              <a:rPr dirty="0" sz="1200" spc="-5">
                <a:latin typeface="Times New Roman"/>
                <a:cs typeface="Times New Roman"/>
              </a:rPr>
              <a:t>sperimentare come si  sta dentro </a:t>
            </a:r>
            <a:r>
              <a:rPr dirty="0" sz="1200">
                <a:latin typeface="Times New Roman"/>
                <a:cs typeface="Times New Roman"/>
              </a:rPr>
              <a:t>i </a:t>
            </a:r>
            <a:r>
              <a:rPr dirty="0" sz="1200" spc="-5">
                <a:latin typeface="Times New Roman"/>
                <a:cs typeface="Times New Roman"/>
              </a:rPr>
              <a:t>luoghi, </a:t>
            </a:r>
            <a:r>
              <a:rPr dirty="0" sz="1200">
                <a:latin typeface="Times New Roman"/>
                <a:cs typeface="Times New Roman"/>
              </a:rPr>
              <a:t>l'arte e le </a:t>
            </a:r>
            <a:r>
              <a:rPr dirty="0" sz="1200" spc="-5">
                <a:latin typeface="Times New Roman"/>
                <a:cs typeface="Times New Roman"/>
              </a:rPr>
              <a:t>emozioni'. Al tema, per </a:t>
            </a:r>
            <a:r>
              <a:rPr dirty="0" sz="1200">
                <a:latin typeface="Times New Roman"/>
                <a:cs typeface="Times New Roman"/>
              </a:rPr>
              <a:t>la prima volta, è stato </a:t>
            </a:r>
            <a:r>
              <a:rPr dirty="0" sz="1200" spc="-5">
                <a:latin typeface="Times New Roman"/>
                <a:cs typeface="Times New Roman"/>
              </a:rPr>
              <a:t>dedicato </a:t>
            </a:r>
            <a:r>
              <a:rPr dirty="0" sz="1200">
                <a:latin typeface="Times New Roman"/>
                <a:cs typeface="Times New Roman"/>
              </a:rPr>
              <a:t>anche un </a:t>
            </a:r>
            <a:r>
              <a:rPr dirty="0" sz="1200" spc="-5">
                <a:latin typeface="Times New Roman"/>
                <a:cs typeface="Times New Roman"/>
              </a:rPr>
              <a:t>libro  </a:t>
            </a:r>
            <a:r>
              <a:rPr dirty="0" sz="1200">
                <a:latin typeface="Times New Roman"/>
                <a:cs typeface="Times New Roman"/>
              </a:rPr>
              <a:t>di Sabina </a:t>
            </a:r>
            <a:r>
              <a:rPr dirty="0" sz="1200" spc="-5">
                <a:latin typeface="Times New Roman"/>
                <a:cs typeface="Times New Roman"/>
              </a:rPr>
              <a:t>Colloredo </a:t>
            </a:r>
            <a:r>
              <a:rPr dirty="0" sz="1200">
                <a:latin typeface="Times New Roman"/>
                <a:cs typeface="Times New Roman"/>
              </a:rPr>
              <a:t>e </a:t>
            </a:r>
            <a:r>
              <a:rPr dirty="0" sz="1200" spc="-5">
                <a:latin typeface="Times New Roman"/>
                <a:cs typeface="Times New Roman"/>
              </a:rPr>
              <a:t>Valeria Petrone, </a:t>
            </a:r>
            <a:r>
              <a:rPr dirty="0" sz="1200">
                <a:latin typeface="Times New Roman"/>
                <a:cs typeface="Times New Roman"/>
              </a:rPr>
              <a:t>pubblicato da </a:t>
            </a:r>
            <a:r>
              <a:rPr dirty="0" sz="1200" spc="-5">
                <a:latin typeface="Times New Roman"/>
                <a:cs typeface="Times New Roman"/>
              </a:rPr>
              <a:t>Carthusia. "Questo </a:t>
            </a:r>
            <a:r>
              <a:rPr dirty="0" sz="1200">
                <a:latin typeface="Times New Roman"/>
                <a:cs typeface="Times New Roman"/>
              </a:rPr>
              <a:t>festival è </a:t>
            </a:r>
            <a:r>
              <a:rPr dirty="0" sz="1200" spc="-5">
                <a:latin typeface="Times New Roman"/>
                <a:cs typeface="Times New Roman"/>
              </a:rPr>
              <a:t>inedito  nell'approccio ai </a:t>
            </a:r>
            <a:r>
              <a:rPr dirty="0" sz="1200">
                <a:latin typeface="Times New Roman"/>
                <a:cs typeface="Times New Roman"/>
              </a:rPr>
              <a:t>ragazzi </a:t>
            </a:r>
            <a:r>
              <a:rPr dirty="0" sz="1200" spc="-5">
                <a:latin typeface="Times New Roman"/>
                <a:cs typeface="Times New Roman"/>
              </a:rPr>
              <a:t>perchè </a:t>
            </a:r>
            <a:r>
              <a:rPr dirty="0" sz="1200">
                <a:latin typeface="Times New Roman"/>
                <a:cs typeface="Times New Roman"/>
              </a:rPr>
              <a:t>punta </a:t>
            </a:r>
            <a:r>
              <a:rPr dirty="0" sz="1200" spc="-5">
                <a:latin typeface="Times New Roman"/>
                <a:cs typeface="Times New Roman"/>
              </a:rPr>
              <a:t>allo </a:t>
            </a:r>
            <a:r>
              <a:rPr dirty="0" sz="1200">
                <a:latin typeface="Times New Roman"/>
                <a:cs typeface="Times New Roman"/>
              </a:rPr>
              <a:t>stimolo dello spirito </a:t>
            </a:r>
            <a:r>
              <a:rPr dirty="0" sz="1200" spc="-5">
                <a:latin typeface="Times New Roman"/>
                <a:cs typeface="Times New Roman"/>
              </a:rPr>
              <a:t>critico" </a:t>
            </a:r>
            <a:r>
              <a:rPr dirty="0" sz="1200">
                <a:latin typeface="Times New Roman"/>
                <a:cs typeface="Times New Roman"/>
              </a:rPr>
              <a:t>ha detto </a:t>
            </a:r>
            <a:r>
              <a:rPr dirty="0" sz="1200" spc="-5">
                <a:latin typeface="Times New Roman"/>
                <a:cs typeface="Times New Roman"/>
              </a:rPr>
              <a:t>alla presentazione </a:t>
            </a:r>
            <a:r>
              <a:rPr dirty="0" sz="1200">
                <a:latin typeface="Times New Roman"/>
                <a:cs typeface="Times New Roman"/>
              </a:rPr>
              <a:t>il  </a:t>
            </a:r>
            <a:r>
              <a:rPr dirty="0" sz="1200" spc="-5">
                <a:latin typeface="Times New Roman"/>
                <a:cs typeface="Times New Roman"/>
              </a:rPr>
              <a:t>presidente dell'Abi </a:t>
            </a:r>
            <a:r>
              <a:rPr dirty="0" sz="1200">
                <a:latin typeface="Times New Roman"/>
                <a:cs typeface="Times New Roman"/>
              </a:rPr>
              <a:t>Antonio Patuelli. </a:t>
            </a:r>
            <a:r>
              <a:rPr dirty="0" sz="1200" spc="-5">
                <a:latin typeface="Times New Roman"/>
                <a:cs typeface="Times New Roman"/>
              </a:rPr>
              <a:t>L'attenzione per </a:t>
            </a:r>
            <a:r>
              <a:rPr dirty="0" sz="1200">
                <a:latin typeface="Times New Roman"/>
                <a:cs typeface="Times New Roman"/>
              </a:rPr>
              <a:t>i più </a:t>
            </a:r>
            <a:r>
              <a:rPr dirty="0" sz="1200" spc="-5">
                <a:latin typeface="Times New Roman"/>
                <a:cs typeface="Times New Roman"/>
              </a:rPr>
              <a:t>giovani rappresenta </a:t>
            </a:r>
            <a:r>
              <a:rPr dirty="0" sz="1200">
                <a:latin typeface="Times New Roman"/>
                <a:cs typeface="Times New Roman"/>
              </a:rPr>
              <a:t>una </a:t>
            </a:r>
            <a:r>
              <a:rPr dirty="0" sz="1200" spc="-5">
                <a:latin typeface="Times New Roman"/>
                <a:cs typeface="Times New Roman"/>
              </a:rPr>
              <a:t>"priorità  assoluta" </a:t>
            </a:r>
            <a:r>
              <a:rPr dirty="0" sz="1200">
                <a:latin typeface="Times New Roman"/>
                <a:cs typeface="Times New Roman"/>
              </a:rPr>
              <a:t>anche per la Rai come ha </a:t>
            </a:r>
            <a:r>
              <a:rPr dirty="0" sz="1200" spc="-5">
                <a:latin typeface="Times New Roman"/>
                <a:cs typeface="Times New Roman"/>
              </a:rPr>
              <a:t>spiegato </a:t>
            </a:r>
            <a:r>
              <a:rPr dirty="0" sz="1200">
                <a:latin typeface="Times New Roman"/>
                <a:cs typeface="Times New Roman"/>
              </a:rPr>
              <a:t>il </a:t>
            </a:r>
            <a:r>
              <a:rPr dirty="0" sz="1200" spc="-5">
                <a:latin typeface="Times New Roman"/>
                <a:cs typeface="Times New Roman"/>
              </a:rPr>
              <a:t>direttore generale del </a:t>
            </a:r>
            <a:r>
              <a:rPr dirty="0" sz="1200">
                <a:latin typeface="Times New Roman"/>
                <a:cs typeface="Times New Roman"/>
              </a:rPr>
              <a:t>servizio pubblico, </a:t>
            </a:r>
            <a:r>
              <a:rPr dirty="0" sz="1200" spc="-5">
                <a:latin typeface="Times New Roman"/>
                <a:cs typeface="Times New Roman"/>
              </a:rPr>
              <a:t>Antonio  Campo Dall'Orto, </a:t>
            </a:r>
            <a:r>
              <a:rPr dirty="0" sz="1200">
                <a:latin typeface="Times New Roman"/>
                <a:cs typeface="Times New Roman"/>
              </a:rPr>
              <a:t>e </a:t>
            </a:r>
            <a:r>
              <a:rPr dirty="0" sz="1200" spc="-5">
                <a:latin typeface="Times New Roman"/>
                <a:cs typeface="Times New Roman"/>
              </a:rPr>
              <a:t>come </a:t>
            </a:r>
            <a:r>
              <a:rPr dirty="0" sz="1200">
                <a:latin typeface="Times New Roman"/>
                <a:cs typeface="Times New Roman"/>
              </a:rPr>
              <a:t>dimostra </a:t>
            </a:r>
            <a:r>
              <a:rPr dirty="0" sz="1200" spc="-5">
                <a:latin typeface="Times New Roman"/>
                <a:cs typeface="Times New Roman"/>
              </a:rPr>
              <a:t>l'iniziativa </a:t>
            </a:r>
            <a:r>
              <a:rPr dirty="0" sz="1200">
                <a:latin typeface="Times New Roman"/>
                <a:cs typeface="Times New Roman"/>
              </a:rPr>
              <a:t>di </a:t>
            </a:r>
            <a:r>
              <a:rPr dirty="0" sz="1200" spc="-5">
                <a:latin typeface="Times New Roman"/>
                <a:cs typeface="Times New Roman"/>
              </a:rPr>
              <a:t>togliere, dal </a:t>
            </a:r>
            <a:r>
              <a:rPr dirty="0" sz="1200">
                <a:latin typeface="Times New Roman"/>
                <a:cs typeface="Times New Roman"/>
              </a:rPr>
              <a:t>1 </a:t>
            </a:r>
            <a:r>
              <a:rPr dirty="0" sz="1200" spc="-5">
                <a:latin typeface="Times New Roman"/>
                <a:cs typeface="Times New Roman"/>
              </a:rPr>
              <a:t>maggio, </a:t>
            </a:r>
            <a:r>
              <a:rPr dirty="0" sz="1200">
                <a:latin typeface="Times New Roman"/>
                <a:cs typeface="Times New Roman"/>
              </a:rPr>
              <a:t>la pubblicità </a:t>
            </a:r>
            <a:r>
              <a:rPr dirty="0" sz="1200" spc="-5">
                <a:latin typeface="Times New Roman"/>
                <a:cs typeface="Times New Roman"/>
              </a:rPr>
              <a:t>dal canale </a:t>
            </a:r>
            <a:r>
              <a:rPr dirty="0" sz="1200">
                <a:latin typeface="Times New Roman"/>
                <a:cs typeface="Times New Roman"/>
              </a:rPr>
              <a:t>Rai  </a:t>
            </a:r>
            <a:r>
              <a:rPr dirty="0" sz="1200" spc="-5">
                <a:latin typeface="Times New Roman"/>
                <a:cs typeface="Times New Roman"/>
              </a:rPr>
              <a:t>Yo Yo.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42674" y="2231741"/>
            <a:ext cx="4951265" cy="2157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0607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Deapress</a:t>
            </a:r>
            <a:r>
              <a:rPr dirty="0" sz="1600" spc="5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c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m  </a:t>
            </a:r>
            <a:r>
              <a:rPr dirty="0" sz="1600" spc="-5" b="1">
                <a:latin typeface="Arial"/>
                <a:cs typeface="Arial"/>
              </a:rPr>
              <a:t>27 aprile</a:t>
            </a:r>
            <a:r>
              <a:rPr dirty="0" sz="1600" spc="-5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768098"/>
            <a:ext cx="6133465" cy="4251325"/>
          </a:xfrm>
          <a:prstGeom prst="rect">
            <a:avLst/>
          </a:prstGeom>
        </p:spPr>
        <p:txBody>
          <a:bodyPr wrap="square" lIns="0" tIns="135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70"/>
              </a:spcBef>
            </a:pPr>
            <a:r>
              <a:rPr dirty="0" sz="2250" spc="-5">
                <a:solidFill>
                  <a:srgbClr val="333333"/>
                </a:solidFill>
                <a:latin typeface="Cambria"/>
                <a:cs typeface="Cambria"/>
              </a:rPr>
              <a:t>FESTIVAL DELLA CULTURA</a:t>
            </a:r>
            <a:r>
              <a:rPr dirty="0" sz="2250" spc="5">
                <a:solidFill>
                  <a:srgbClr val="333333"/>
                </a:solidFill>
                <a:latin typeface="Cambria"/>
                <a:cs typeface="Cambria"/>
              </a:rPr>
              <a:t> </a:t>
            </a:r>
            <a:r>
              <a:rPr dirty="0" sz="2250" spc="-5">
                <a:solidFill>
                  <a:srgbClr val="333333"/>
                </a:solidFill>
                <a:latin typeface="Cambria"/>
                <a:cs typeface="Cambria"/>
              </a:rPr>
              <a:t>CREATIVA</a:t>
            </a:r>
            <a:endParaRPr sz="225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dirty="0" sz="850" spc="-5">
                <a:solidFill>
                  <a:srgbClr val="ABABAB"/>
                </a:solidFill>
                <a:latin typeface="Arial"/>
                <a:cs typeface="Arial"/>
              </a:rPr>
              <a:t>CARMELA LUCIA</a:t>
            </a:r>
            <a:r>
              <a:rPr dirty="0" sz="850" spc="5">
                <a:solidFill>
                  <a:srgbClr val="ABABAB"/>
                </a:solidFill>
                <a:latin typeface="Arial"/>
                <a:cs typeface="Arial"/>
              </a:rPr>
              <a:t> </a:t>
            </a:r>
            <a:r>
              <a:rPr dirty="0" sz="850" spc="-5">
                <a:solidFill>
                  <a:srgbClr val="ABABAB"/>
                </a:solidFill>
                <a:latin typeface="Arial"/>
                <a:cs typeface="Arial"/>
              </a:rPr>
              <a:t>VILLIRILLO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900" spc="-5" b="1">
                <a:solidFill>
                  <a:srgbClr val="333333"/>
                </a:solidFill>
                <a:latin typeface="Arial"/>
                <a:cs typeface="Arial"/>
              </a:rPr>
              <a:t>FESTIVAL DELLA </a:t>
            </a:r>
            <a:r>
              <a:rPr dirty="0" sz="900" b="1">
                <a:solidFill>
                  <a:srgbClr val="333333"/>
                </a:solidFill>
                <a:latin typeface="Arial"/>
                <a:cs typeface="Arial"/>
              </a:rPr>
              <a:t>CULTURA</a:t>
            </a:r>
            <a:r>
              <a:rPr dirty="0" sz="900" spc="-1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900" spc="-5" b="1">
                <a:solidFill>
                  <a:srgbClr val="333333"/>
                </a:solidFill>
                <a:latin typeface="Arial"/>
                <a:cs typeface="Arial"/>
              </a:rPr>
              <a:t>CREATIVA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E' stata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presentata oggi in conferenza stampa la </a:t>
            </a:r>
            <a:r>
              <a:rPr dirty="0" sz="900" b="1">
                <a:solidFill>
                  <a:srgbClr val="333333"/>
                </a:solidFill>
                <a:latin typeface="Arial"/>
                <a:cs typeface="Arial"/>
              </a:rPr>
              <a:t>III </a:t>
            </a:r>
            <a:r>
              <a:rPr dirty="0" sz="900" spc="-5" b="1">
                <a:solidFill>
                  <a:srgbClr val="333333"/>
                </a:solidFill>
                <a:latin typeface="Arial"/>
                <a:cs typeface="Arial"/>
              </a:rPr>
              <a:t>edizione </a:t>
            </a:r>
            <a:r>
              <a:rPr dirty="0" sz="900" b="1">
                <a:solidFill>
                  <a:srgbClr val="333333"/>
                </a:solidFill>
                <a:latin typeface="Arial"/>
                <a:cs typeface="Arial"/>
              </a:rPr>
              <a:t>del </a:t>
            </a:r>
            <a:r>
              <a:rPr dirty="0" sz="900" spc="-5" b="1">
                <a:solidFill>
                  <a:srgbClr val="333333"/>
                </a:solidFill>
                <a:latin typeface="Arial"/>
                <a:cs typeface="Arial"/>
              </a:rPr>
              <a:t>Festival della </a:t>
            </a:r>
            <a:r>
              <a:rPr dirty="0" sz="900" b="1">
                <a:solidFill>
                  <a:srgbClr val="333333"/>
                </a:solidFill>
                <a:latin typeface="Arial"/>
                <a:cs typeface="Arial"/>
              </a:rPr>
              <a:t>Cultura </a:t>
            </a:r>
            <a:r>
              <a:rPr dirty="0" sz="900" spc="-5" b="1">
                <a:solidFill>
                  <a:srgbClr val="333333"/>
                </a:solidFill>
                <a:latin typeface="Arial"/>
                <a:cs typeface="Arial"/>
              </a:rPr>
              <a:t>Creativa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che prenderà</a:t>
            </a:r>
            <a:r>
              <a:rPr dirty="0" sz="900" spc="9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il</a:t>
            </a:r>
            <a:endParaRPr sz="900">
              <a:latin typeface="Arial"/>
              <a:cs typeface="Arial"/>
            </a:endParaRPr>
          </a:p>
          <a:p>
            <a:pPr marL="12700" marR="15240">
              <a:lnSpc>
                <a:spcPts val="1360"/>
              </a:lnSpc>
              <a:spcBef>
                <a:spcPts val="75"/>
              </a:spcBef>
            </a:pP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via </a:t>
            </a:r>
            <a:r>
              <a:rPr dirty="0" sz="900" b="1">
                <a:solidFill>
                  <a:srgbClr val="333333"/>
                </a:solidFill>
                <a:latin typeface="Arial"/>
                <a:cs typeface="Arial"/>
              </a:rPr>
              <a:t>lunedì </a:t>
            </a:r>
            <a:r>
              <a:rPr dirty="0" sz="900" spc="-5" b="1">
                <a:solidFill>
                  <a:srgbClr val="333333"/>
                </a:solidFill>
                <a:latin typeface="Arial"/>
                <a:cs typeface="Arial"/>
              </a:rPr>
              <a:t>2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e proseguirà fino a </a:t>
            </a:r>
            <a:r>
              <a:rPr dirty="0" sz="900" spc="-5" b="1">
                <a:solidFill>
                  <a:srgbClr val="333333"/>
                </a:solidFill>
                <a:latin typeface="Arial"/>
                <a:cs typeface="Arial"/>
              </a:rPr>
              <a:t>domenica 8 maggio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2016. L’iniziativa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è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promossa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realizzata dalle banche italiane con 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coordinamento dell’</a:t>
            </a:r>
            <a:r>
              <a:rPr dirty="0" sz="900" spc="-5" b="1">
                <a:solidFill>
                  <a:srgbClr val="333333"/>
                </a:solidFill>
                <a:latin typeface="Arial"/>
                <a:cs typeface="Arial"/>
              </a:rPr>
              <a:t>ABI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(Associazione Bancaria Italiana) e dedicata a bambini e ragazzi dai 6 ai </a:t>
            </a:r>
            <a:r>
              <a:rPr dirty="0" sz="900" spc="-10">
                <a:solidFill>
                  <a:srgbClr val="333333"/>
                </a:solidFill>
                <a:latin typeface="Arial"/>
                <a:cs typeface="Arial"/>
              </a:rPr>
              <a:t>13</a:t>
            </a:r>
            <a:r>
              <a:rPr dirty="0" sz="900" spc="8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anni.</a:t>
            </a:r>
            <a:endParaRPr sz="900">
              <a:latin typeface="Arial"/>
              <a:cs typeface="Arial"/>
            </a:endParaRPr>
          </a:p>
          <a:p>
            <a:pPr marL="12700" marR="193040">
              <a:lnSpc>
                <a:spcPct val="124400"/>
              </a:lnSpc>
              <a:spcBef>
                <a:spcPts val="660"/>
              </a:spcBef>
            </a:pP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Dopo aver coinvolto lo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scorso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anno più di </a:t>
            </a:r>
            <a:r>
              <a:rPr dirty="0" sz="900" spc="-5" b="1">
                <a:solidFill>
                  <a:srgbClr val="333333"/>
                </a:solidFill>
                <a:latin typeface="Arial"/>
                <a:cs typeface="Arial"/>
              </a:rPr>
              <a:t>15.000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giovani, quest’anno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la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manifestazione propone oltre </a:t>
            </a:r>
            <a:r>
              <a:rPr dirty="0" sz="900" spc="-5" b="1">
                <a:solidFill>
                  <a:srgbClr val="333333"/>
                </a:solidFill>
                <a:latin typeface="Arial"/>
                <a:cs typeface="Arial"/>
              </a:rPr>
              <a:t>80 eventi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in </a:t>
            </a:r>
            <a:r>
              <a:rPr dirty="0" sz="900" spc="-5" b="1">
                <a:solidFill>
                  <a:srgbClr val="333333"/>
                </a:solidFill>
                <a:latin typeface="Arial"/>
                <a:cs typeface="Arial"/>
              </a:rPr>
              <a:t>50  città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italiane, tutti legati dallo stesso fil rouge: </a:t>
            </a:r>
            <a:r>
              <a:rPr dirty="0" sz="900" spc="-5" b="1">
                <a:solidFill>
                  <a:srgbClr val="333333"/>
                </a:solidFill>
                <a:latin typeface="Arial"/>
                <a:cs typeface="Arial"/>
              </a:rPr>
              <a:t>“Abitare sottosopra. Scoprire </a:t>
            </a:r>
            <a:r>
              <a:rPr dirty="0" sz="900" b="1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900" spc="-5" b="1">
                <a:solidFill>
                  <a:srgbClr val="333333"/>
                </a:solidFill>
                <a:latin typeface="Arial"/>
                <a:cs typeface="Arial"/>
              </a:rPr>
              <a:t>sperimentare come </a:t>
            </a:r>
            <a:r>
              <a:rPr dirty="0" sz="900" b="1">
                <a:solidFill>
                  <a:srgbClr val="333333"/>
                </a:solidFill>
                <a:latin typeface="Arial"/>
                <a:cs typeface="Arial"/>
              </a:rPr>
              <a:t>si sta </a:t>
            </a:r>
            <a:r>
              <a:rPr dirty="0" sz="900" spc="-5" b="1">
                <a:solidFill>
                  <a:srgbClr val="333333"/>
                </a:solidFill>
                <a:latin typeface="Arial"/>
                <a:cs typeface="Arial"/>
              </a:rPr>
              <a:t>dentro</a:t>
            </a:r>
            <a:r>
              <a:rPr dirty="0" sz="900" spc="18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900" b="1">
                <a:solidFill>
                  <a:srgbClr val="333333"/>
                </a:solidFill>
                <a:latin typeface="Arial"/>
                <a:cs typeface="Arial"/>
              </a:rPr>
              <a:t>i</a:t>
            </a:r>
            <a:endParaRPr sz="900">
              <a:latin typeface="Arial"/>
              <a:cs typeface="Arial"/>
            </a:endParaRPr>
          </a:p>
          <a:p>
            <a:pPr marL="12700" marR="93345">
              <a:lnSpc>
                <a:spcPts val="1370"/>
              </a:lnSpc>
              <a:spcBef>
                <a:spcPts val="80"/>
              </a:spcBef>
            </a:pPr>
            <a:r>
              <a:rPr dirty="0" sz="900" b="1">
                <a:solidFill>
                  <a:srgbClr val="333333"/>
                </a:solidFill>
                <a:latin typeface="Arial"/>
                <a:cs typeface="Arial"/>
              </a:rPr>
              <a:t>luoghi, </a:t>
            </a:r>
            <a:r>
              <a:rPr dirty="0" sz="900" spc="-5" b="1">
                <a:solidFill>
                  <a:srgbClr val="333333"/>
                </a:solidFill>
                <a:latin typeface="Arial"/>
                <a:cs typeface="Arial"/>
              </a:rPr>
              <a:t>l’arte </a:t>
            </a:r>
            <a:r>
              <a:rPr dirty="0" sz="900" b="1">
                <a:solidFill>
                  <a:srgbClr val="333333"/>
                </a:solidFill>
                <a:latin typeface="Arial"/>
                <a:cs typeface="Arial"/>
              </a:rPr>
              <a:t>e le </a:t>
            </a:r>
            <a:r>
              <a:rPr dirty="0" sz="900" spc="-5" b="1">
                <a:solidFill>
                  <a:srgbClr val="333333"/>
                </a:solidFill>
                <a:latin typeface="Arial"/>
                <a:cs typeface="Arial"/>
              </a:rPr>
              <a:t>emozioni”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,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col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quale i ragazzi saranno stimolati a mettersi </a:t>
            </a:r>
            <a:r>
              <a:rPr dirty="0" sz="900" spc="-10">
                <a:solidFill>
                  <a:srgbClr val="333333"/>
                </a:solidFill>
                <a:latin typeface="Arial"/>
                <a:cs typeface="Arial"/>
              </a:rPr>
              <a:t>in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gioco per riflettere sulle relazioni con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le 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persone, gli oggetti e i luoghi che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li</a:t>
            </a:r>
            <a:r>
              <a:rPr dirty="0" sz="9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circondano.</a:t>
            </a:r>
            <a:endParaRPr sz="900">
              <a:latin typeface="Arial"/>
              <a:cs typeface="Arial"/>
            </a:endParaRPr>
          </a:p>
          <a:p>
            <a:pPr marL="12700" marR="500380">
              <a:lnSpc>
                <a:spcPct val="123300"/>
              </a:lnSpc>
              <a:spcBef>
                <a:spcPts val="670"/>
              </a:spcBef>
            </a:pP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Laboratori, mostre, iniziative </a:t>
            </a:r>
            <a:r>
              <a:rPr dirty="0" sz="900" spc="-1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teatro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e musica che coinvolgeranno scuole, biblioteche, musei e altre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istituzioni, 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confermano </a:t>
            </a:r>
            <a:r>
              <a:rPr dirty="0" sz="900" spc="-10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carattere distintivo di un festival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che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è </a:t>
            </a:r>
            <a:r>
              <a:rPr dirty="0" sz="900" spc="-5" b="1">
                <a:solidFill>
                  <a:srgbClr val="333333"/>
                </a:solidFill>
                <a:latin typeface="Arial"/>
                <a:cs typeface="Arial"/>
              </a:rPr>
              <a:t>diffuso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su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tutto </a:t>
            </a:r>
            <a:r>
              <a:rPr dirty="0" sz="900" spc="-10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territorio</a:t>
            </a:r>
            <a:r>
              <a:rPr dirty="0" sz="900" spc="9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nazionale.</a:t>
            </a:r>
            <a:endParaRPr sz="900">
              <a:latin typeface="Arial"/>
              <a:cs typeface="Arial"/>
            </a:endParaRPr>
          </a:p>
          <a:p>
            <a:pPr marL="12700" marR="107314">
              <a:lnSpc>
                <a:spcPct val="125099"/>
              </a:lnSpc>
              <a:spcBef>
                <a:spcPts val="775"/>
              </a:spcBef>
            </a:pP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Tre appuntamenti organizzati dall’ABI renderanno ancora </a:t>
            </a:r>
            <a:r>
              <a:rPr dirty="0" sz="900" spc="-10">
                <a:solidFill>
                  <a:srgbClr val="333333"/>
                </a:solidFill>
                <a:latin typeface="Arial"/>
                <a:cs typeface="Arial"/>
              </a:rPr>
              <a:t>più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significativa la manifestazione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quest’anno: Abitanti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di 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Sottosopra (Milano, 4 maggio); Abitare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la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fantasia,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la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creatività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l’arte (Roma,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6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maggio); Tappeto Volante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-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il mondo e 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l’arte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soprasotto/sottosopra (Castelbuono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– PA,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8</a:t>
            </a:r>
            <a:r>
              <a:rPr dirty="0" sz="900" spc="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maggio).</a:t>
            </a:r>
            <a:endParaRPr sz="900">
              <a:latin typeface="Arial"/>
              <a:cs typeface="Arial"/>
            </a:endParaRPr>
          </a:p>
          <a:p>
            <a:pPr marL="12700" marR="5080">
              <a:lnSpc>
                <a:spcPct val="123900"/>
              </a:lnSpc>
              <a:spcBef>
                <a:spcPts val="760"/>
              </a:spcBef>
            </a:pP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Per lasciare una traccia concreta e duratura anche oltre la manifestazione tra i ragazzi e gli esperti </a:t>
            </a:r>
            <a:r>
              <a:rPr dirty="0" sz="900" spc="10">
                <a:solidFill>
                  <a:srgbClr val="333333"/>
                </a:solidFill>
                <a:latin typeface="Arial"/>
                <a:cs typeface="Arial"/>
              </a:rPr>
              <a:t>del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settore, ogni anno 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tema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del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festival ispira un volume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per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bambini: dopo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“Il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museo immaginario”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“L’alfabeto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del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mondo”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esce per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questa  terza edizione </a:t>
            </a:r>
            <a:r>
              <a:rPr dirty="0" sz="900" spc="-5" b="1">
                <a:solidFill>
                  <a:srgbClr val="333333"/>
                </a:solidFill>
                <a:latin typeface="Arial"/>
                <a:cs typeface="Arial"/>
              </a:rPr>
              <a:t>“Abitare sottosopra”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(Carthusia), con i testi di </a:t>
            </a:r>
            <a:r>
              <a:rPr dirty="0" sz="900" spc="-5" b="1">
                <a:solidFill>
                  <a:srgbClr val="333333"/>
                </a:solidFill>
                <a:latin typeface="Arial"/>
                <a:cs typeface="Arial"/>
              </a:rPr>
              <a:t>Sabina Colloredo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le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illustrazioni </a:t>
            </a:r>
            <a:r>
              <a:rPr dirty="0" sz="900" spc="-1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900" spc="-5" b="1">
                <a:solidFill>
                  <a:srgbClr val="333333"/>
                </a:solidFill>
                <a:latin typeface="Arial"/>
                <a:cs typeface="Arial"/>
              </a:rPr>
              <a:t>Valeria</a:t>
            </a:r>
            <a:r>
              <a:rPr dirty="0" sz="900" spc="1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900" spc="-5" b="1">
                <a:solidFill>
                  <a:srgbClr val="333333"/>
                </a:solidFill>
                <a:latin typeface="Arial"/>
                <a:cs typeface="Arial"/>
              </a:rPr>
              <a:t>Petrone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.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9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Informazioni e dettagli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su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tutti gli eventi:</a:t>
            </a:r>
            <a:r>
              <a:rPr dirty="0" sz="900" spc="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900" spc="-5">
                <a:latin typeface="Arial"/>
                <a:cs typeface="Arial"/>
                <a:hlinkClick r:id="rId3"/>
              </a:rPr>
              <a:t>www.festivalculturacreativa.it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  <a:hlinkClick r:id="rId3"/>
              </a:rPr>
              <a:t>.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51304" y="2119883"/>
            <a:ext cx="3456559" cy="638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034539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co</a:t>
            </a:r>
            <a:r>
              <a:rPr dirty="0" sz="1600" spc="-15" b="1">
                <a:latin typeface="Arial"/>
                <a:cs typeface="Arial"/>
              </a:rPr>
              <a:t>n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mias</a:t>
            </a:r>
            <a:r>
              <a:rPr dirty="0" sz="1600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cili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.com  </a:t>
            </a:r>
            <a:r>
              <a:rPr dirty="0" sz="1600" spc="-5" b="1">
                <a:latin typeface="Arial"/>
                <a:cs typeface="Arial"/>
              </a:rPr>
              <a:t>27 aprile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890898"/>
            <a:ext cx="5826760" cy="1796414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 marR="5080">
              <a:lnSpc>
                <a:spcPct val="95800"/>
              </a:lnSpc>
              <a:spcBef>
                <a:spcPts val="250"/>
              </a:spcBef>
            </a:pPr>
            <a:r>
              <a:rPr dirty="0" sz="3000" b="1">
                <a:solidFill>
                  <a:srgbClr val="333333"/>
                </a:solidFill>
                <a:latin typeface="Arial"/>
                <a:cs typeface="Arial"/>
              </a:rPr>
              <a:t>“Festival della </a:t>
            </a:r>
            <a:r>
              <a:rPr dirty="0" sz="3000" spc="-5" b="1">
                <a:solidFill>
                  <a:srgbClr val="333333"/>
                </a:solidFill>
                <a:latin typeface="Arial"/>
                <a:cs typeface="Arial"/>
              </a:rPr>
              <a:t>cultura</a:t>
            </a:r>
            <a:r>
              <a:rPr dirty="0" sz="3000" spc="-10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3000" spc="-5" b="1">
                <a:solidFill>
                  <a:srgbClr val="333333"/>
                </a:solidFill>
                <a:latin typeface="Arial"/>
                <a:cs typeface="Arial"/>
              </a:rPr>
              <a:t>creativa”,  Banca Sant’Angelo </a:t>
            </a:r>
            <a:r>
              <a:rPr dirty="0" sz="3000" b="1">
                <a:solidFill>
                  <a:srgbClr val="333333"/>
                </a:solidFill>
                <a:latin typeface="Arial"/>
                <a:cs typeface="Arial"/>
              </a:rPr>
              <a:t>partecipa  </a:t>
            </a:r>
            <a:r>
              <a:rPr dirty="0" sz="3000" spc="-5" b="1">
                <a:solidFill>
                  <a:srgbClr val="333333"/>
                </a:solidFill>
                <a:latin typeface="Arial"/>
                <a:cs typeface="Arial"/>
              </a:rPr>
              <a:t>evento </a:t>
            </a:r>
            <a:r>
              <a:rPr dirty="0" sz="3000" b="1">
                <a:solidFill>
                  <a:srgbClr val="333333"/>
                </a:solidFill>
                <a:latin typeface="Arial"/>
                <a:cs typeface="Arial"/>
              </a:rPr>
              <a:t>Abi </a:t>
            </a:r>
            <a:r>
              <a:rPr dirty="0" sz="3000" spc="-5" b="1">
                <a:solidFill>
                  <a:srgbClr val="333333"/>
                </a:solidFill>
                <a:latin typeface="Arial"/>
                <a:cs typeface="Arial"/>
              </a:rPr>
              <a:t>con </a:t>
            </a:r>
            <a:r>
              <a:rPr dirty="0" sz="3000" b="1">
                <a:solidFill>
                  <a:srgbClr val="333333"/>
                </a:solidFill>
                <a:latin typeface="Arial"/>
                <a:cs typeface="Arial"/>
              </a:rPr>
              <a:t>laboratori</a:t>
            </a:r>
            <a:r>
              <a:rPr dirty="0" sz="3000" spc="-17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3000" b="1">
                <a:solidFill>
                  <a:srgbClr val="333333"/>
                </a:solidFill>
                <a:latin typeface="Arial"/>
                <a:cs typeface="Arial"/>
              </a:rPr>
              <a:t>a</a:t>
            </a:r>
            <a:endParaRPr sz="3000">
              <a:latin typeface="Arial"/>
              <a:cs typeface="Arial"/>
            </a:endParaRPr>
          </a:p>
          <a:p>
            <a:pPr marL="12700">
              <a:lnSpc>
                <a:spcPts val="3445"/>
              </a:lnSpc>
            </a:pPr>
            <a:r>
              <a:rPr dirty="0" sz="3000" b="1">
                <a:solidFill>
                  <a:srgbClr val="333333"/>
                </a:solidFill>
                <a:latin typeface="Arial"/>
                <a:cs typeface="Arial"/>
              </a:rPr>
              <a:t>Palazzo</a:t>
            </a:r>
            <a:r>
              <a:rPr dirty="0" sz="3000" spc="-5" b="1">
                <a:solidFill>
                  <a:srgbClr val="333333"/>
                </a:solidFill>
                <a:latin typeface="Arial"/>
                <a:cs typeface="Arial"/>
              </a:rPr>
              <a:t> Petyx</a:t>
            </a:r>
            <a:endParaRPr sz="3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5956172"/>
            <a:ext cx="6137275" cy="39871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81915">
              <a:lnSpc>
                <a:spcPct val="135000"/>
              </a:lnSpc>
              <a:spcBef>
                <a:spcPts val="100"/>
              </a:spcBef>
            </a:pPr>
            <a:r>
              <a:rPr dirty="0" sz="1200" spc="-5">
                <a:latin typeface="Arial"/>
                <a:cs typeface="Arial"/>
              </a:rPr>
              <a:t>Presentato oggi </a:t>
            </a:r>
            <a:r>
              <a:rPr dirty="0" sz="1200">
                <a:latin typeface="Arial"/>
                <a:cs typeface="Arial"/>
              </a:rPr>
              <a:t>a </a:t>
            </a:r>
            <a:r>
              <a:rPr dirty="0" sz="1200" spc="-5">
                <a:latin typeface="Arial"/>
                <a:cs typeface="Arial"/>
              </a:rPr>
              <a:t>Roma, presso la sede dell’ABI </a:t>
            </a:r>
            <a:r>
              <a:rPr dirty="0" sz="1200">
                <a:latin typeface="Arial"/>
                <a:cs typeface="Arial"/>
              </a:rPr>
              <a:t>a </a:t>
            </a:r>
            <a:r>
              <a:rPr dirty="0" sz="1200" spc="-5">
                <a:latin typeface="Arial"/>
                <a:cs typeface="Arial"/>
              </a:rPr>
              <a:t>Palazzo Altieri, il Festival della </a:t>
            </a:r>
            <a:r>
              <a:rPr dirty="0" sz="1200" spc="5">
                <a:latin typeface="Arial"/>
                <a:cs typeface="Arial"/>
              </a:rPr>
              <a:t>Cultura  </a:t>
            </a:r>
            <a:r>
              <a:rPr dirty="0" sz="1200" spc="-5">
                <a:latin typeface="Arial"/>
                <a:cs typeface="Arial"/>
              </a:rPr>
              <a:t>creativa </a:t>
            </a:r>
            <a:r>
              <a:rPr dirty="0" sz="1200">
                <a:latin typeface="Arial"/>
                <a:cs typeface="Arial"/>
              </a:rPr>
              <a:t>che </a:t>
            </a:r>
            <a:r>
              <a:rPr dirty="0" sz="1200" spc="-5">
                <a:latin typeface="Arial"/>
                <a:cs typeface="Arial"/>
              </a:rPr>
              <a:t>si svolgerà </a:t>
            </a:r>
            <a:r>
              <a:rPr dirty="0" sz="1200">
                <a:latin typeface="Arial"/>
                <a:cs typeface="Arial"/>
              </a:rPr>
              <a:t>nei </a:t>
            </a:r>
            <a:r>
              <a:rPr dirty="0" sz="1200" spc="-5">
                <a:latin typeface="Arial"/>
                <a:cs typeface="Arial"/>
              </a:rPr>
              <a:t>primi giorni di maggio.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 marR="5080">
              <a:lnSpc>
                <a:spcPct val="135500"/>
              </a:lnSpc>
              <a:spcBef>
                <a:spcPts val="5"/>
              </a:spcBef>
            </a:pPr>
            <a:r>
              <a:rPr dirty="0" sz="1200" spc="-10" b="1">
                <a:solidFill>
                  <a:srgbClr val="1C1C1C"/>
                </a:solidFill>
                <a:latin typeface="Arial"/>
                <a:cs typeface="Arial"/>
              </a:rPr>
              <a:t>ABITARE </a:t>
            </a:r>
            <a:r>
              <a:rPr dirty="0" sz="1200" b="1">
                <a:solidFill>
                  <a:srgbClr val="1C1C1C"/>
                </a:solidFill>
                <a:latin typeface="Arial"/>
                <a:cs typeface="Arial"/>
              </a:rPr>
              <a:t>SOTTOSOPRA </a:t>
            </a:r>
            <a:r>
              <a:rPr dirty="0" sz="1200" spc="-5" i="1">
                <a:latin typeface="Arial"/>
                <a:cs typeface="Arial"/>
              </a:rPr>
              <a:t>“Scoprire e sperimentare </a:t>
            </a:r>
            <a:r>
              <a:rPr dirty="0" sz="1200" spc="-10" i="1">
                <a:latin typeface="Arial"/>
                <a:cs typeface="Arial"/>
              </a:rPr>
              <a:t>come </a:t>
            </a:r>
            <a:r>
              <a:rPr dirty="0" sz="1200" spc="-5" i="1">
                <a:latin typeface="Arial"/>
                <a:cs typeface="Arial"/>
              </a:rPr>
              <a:t>si sta dentro i luoghi, l’arte e </a:t>
            </a:r>
            <a:r>
              <a:rPr dirty="0" sz="1200" spc="-20" i="1">
                <a:latin typeface="Arial"/>
                <a:cs typeface="Arial"/>
              </a:rPr>
              <a:t>le  </a:t>
            </a:r>
            <a:r>
              <a:rPr dirty="0" sz="1200" spc="-5" i="1">
                <a:latin typeface="Arial"/>
                <a:cs typeface="Arial"/>
              </a:rPr>
              <a:t>emozioni”</a:t>
            </a:r>
            <a:r>
              <a:rPr dirty="0" sz="1200" spc="-5">
                <a:latin typeface="Arial"/>
                <a:cs typeface="Arial"/>
              </a:rPr>
              <a:t>, questo è il tema dell’edizione 2016 </a:t>
            </a:r>
            <a:r>
              <a:rPr dirty="0" sz="1200">
                <a:latin typeface="Arial"/>
                <a:cs typeface="Arial"/>
              </a:rPr>
              <a:t>e </a:t>
            </a:r>
            <a:r>
              <a:rPr dirty="0" sz="1200" spc="-5">
                <a:latin typeface="Arial"/>
                <a:cs typeface="Arial"/>
              </a:rPr>
              <a:t>il </a:t>
            </a:r>
            <a:r>
              <a:rPr dirty="0" sz="1200">
                <a:latin typeface="Arial"/>
                <a:cs typeface="Arial"/>
              </a:rPr>
              <a:t>filo </a:t>
            </a:r>
            <a:r>
              <a:rPr dirty="0" sz="1200" spc="-5">
                <a:latin typeface="Arial"/>
                <a:cs typeface="Arial"/>
              </a:rPr>
              <a:t>conduttore </a:t>
            </a:r>
            <a:r>
              <a:rPr dirty="0" sz="1200">
                <a:latin typeface="Arial"/>
                <a:cs typeface="Arial"/>
              </a:rPr>
              <a:t>che </a:t>
            </a:r>
            <a:r>
              <a:rPr dirty="0" sz="1200" spc="-5">
                <a:latin typeface="Arial"/>
                <a:cs typeface="Arial"/>
              </a:rPr>
              <a:t>legherà tutte </a:t>
            </a:r>
            <a:r>
              <a:rPr dirty="0" sz="1200" spc="-10">
                <a:latin typeface="Arial"/>
                <a:cs typeface="Arial"/>
              </a:rPr>
              <a:t>le  </a:t>
            </a:r>
            <a:r>
              <a:rPr dirty="0" sz="1200" spc="-5">
                <a:latin typeface="Arial"/>
                <a:cs typeface="Arial"/>
              </a:rPr>
              <a:t>iniziative </a:t>
            </a:r>
            <a:r>
              <a:rPr dirty="0" sz="1200">
                <a:latin typeface="Arial"/>
                <a:cs typeface="Arial"/>
              </a:rPr>
              <a:t>(laboratori, </a:t>
            </a:r>
            <a:r>
              <a:rPr dirty="0" sz="1200" spc="-5">
                <a:latin typeface="Arial"/>
                <a:cs typeface="Arial"/>
              </a:rPr>
              <a:t>mostre, teatro, musica, ecc.) organizzate dalle banche che operano in  Italia. Un tema col quale quest’anno </a:t>
            </a:r>
            <a:r>
              <a:rPr dirty="0" sz="1200">
                <a:latin typeface="Arial"/>
                <a:cs typeface="Arial"/>
              </a:rPr>
              <a:t>si </a:t>
            </a:r>
            <a:r>
              <a:rPr dirty="0" sz="1200" spc="-5">
                <a:latin typeface="Arial"/>
                <a:cs typeface="Arial"/>
              </a:rPr>
              <a:t>invitano </a:t>
            </a:r>
            <a:r>
              <a:rPr dirty="0" sz="1200">
                <a:latin typeface="Arial"/>
                <a:cs typeface="Arial"/>
              </a:rPr>
              <a:t>i </a:t>
            </a:r>
            <a:r>
              <a:rPr dirty="0" sz="1200" spc="-5">
                <a:latin typeface="Arial"/>
                <a:cs typeface="Arial"/>
              </a:rPr>
              <a:t>bambini </a:t>
            </a:r>
            <a:r>
              <a:rPr dirty="0" sz="1200">
                <a:latin typeface="Arial"/>
                <a:cs typeface="Arial"/>
              </a:rPr>
              <a:t>e i </a:t>
            </a:r>
            <a:r>
              <a:rPr dirty="0" sz="1200" spc="-5">
                <a:latin typeface="Arial"/>
                <a:cs typeface="Arial"/>
              </a:rPr>
              <a:t>ragazzi </a:t>
            </a:r>
            <a:r>
              <a:rPr dirty="0" sz="1200">
                <a:latin typeface="Arial"/>
                <a:cs typeface="Arial"/>
              </a:rPr>
              <a:t>ad </a:t>
            </a:r>
            <a:r>
              <a:rPr dirty="0" sz="1200" spc="-5">
                <a:latin typeface="Arial"/>
                <a:cs typeface="Arial"/>
              </a:rPr>
              <a:t>allargare il concetto  </a:t>
            </a:r>
            <a:r>
              <a:rPr dirty="0" sz="1200">
                <a:latin typeface="Arial"/>
                <a:cs typeface="Arial"/>
              </a:rPr>
              <a:t>di casa e di </a:t>
            </a:r>
            <a:r>
              <a:rPr dirty="0" sz="1200" spc="-5">
                <a:latin typeface="Arial"/>
                <a:cs typeface="Arial"/>
              </a:rPr>
              <a:t>luogo abitato per </a:t>
            </a:r>
            <a:r>
              <a:rPr dirty="0" sz="1200">
                <a:latin typeface="Arial"/>
                <a:cs typeface="Arial"/>
              </a:rPr>
              <a:t>cercare, </a:t>
            </a:r>
            <a:r>
              <a:rPr dirty="0" sz="1200" spc="-5">
                <a:latin typeface="Arial"/>
                <a:cs typeface="Arial"/>
              </a:rPr>
              <a:t>con l’aiuto </a:t>
            </a:r>
            <a:r>
              <a:rPr dirty="0" sz="1200">
                <a:latin typeface="Arial"/>
                <a:cs typeface="Arial"/>
              </a:rPr>
              <a:t>di </a:t>
            </a:r>
            <a:r>
              <a:rPr dirty="0" sz="1200" spc="-5">
                <a:latin typeface="Arial"/>
                <a:cs typeface="Arial"/>
              </a:rPr>
              <a:t>operatori culturali </a:t>
            </a:r>
            <a:r>
              <a:rPr dirty="0" sz="1200">
                <a:latin typeface="Arial"/>
                <a:cs typeface="Arial"/>
              </a:rPr>
              <a:t>specializzati, </a:t>
            </a:r>
            <a:r>
              <a:rPr dirty="0" sz="1200" spc="-5">
                <a:latin typeface="Arial"/>
                <a:cs typeface="Arial"/>
              </a:rPr>
              <a:t>di  superare </a:t>
            </a:r>
            <a:r>
              <a:rPr dirty="0" sz="1200">
                <a:latin typeface="Arial"/>
                <a:cs typeface="Arial"/>
              </a:rPr>
              <a:t>alcuni </a:t>
            </a:r>
            <a:r>
              <a:rPr dirty="0" sz="1200" spc="-5">
                <a:latin typeface="Arial"/>
                <a:cs typeface="Arial"/>
              </a:rPr>
              <a:t>stereotipi. Una serie </a:t>
            </a:r>
            <a:r>
              <a:rPr dirty="0" sz="1200">
                <a:latin typeface="Arial"/>
                <a:cs typeface="Arial"/>
              </a:rPr>
              <a:t>di </a:t>
            </a:r>
            <a:r>
              <a:rPr dirty="0" sz="1200" spc="-5">
                <a:latin typeface="Arial"/>
                <a:cs typeface="Arial"/>
              </a:rPr>
              <a:t>eventi in 70 città italiane che vedono coinvolte  diverse banche </a:t>
            </a:r>
            <a:r>
              <a:rPr dirty="0" sz="1200">
                <a:latin typeface="Arial"/>
                <a:cs typeface="Arial"/>
              </a:rPr>
              <a:t>tra </a:t>
            </a:r>
            <a:r>
              <a:rPr dirty="0" sz="1200" spc="-5">
                <a:latin typeface="Arial"/>
                <a:cs typeface="Arial"/>
              </a:rPr>
              <a:t>cui la Banca Popolare Sant’angelo che realizzerà il </a:t>
            </a:r>
            <a:r>
              <a:rPr dirty="0" sz="1200">
                <a:latin typeface="Arial"/>
                <a:cs typeface="Arial"/>
              </a:rPr>
              <a:t>2 e 4 </a:t>
            </a:r>
            <a:r>
              <a:rPr dirty="0" sz="1200" spc="-5">
                <a:latin typeface="Arial"/>
                <a:cs typeface="Arial"/>
              </a:rPr>
              <a:t>maggio  </a:t>
            </a:r>
            <a:r>
              <a:rPr dirty="0" sz="1200">
                <a:latin typeface="Arial"/>
                <a:cs typeface="Arial"/>
              </a:rPr>
              <a:t>prossimi </a:t>
            </a:r>
            <a:r>
              <a:rPr dirty="0" sz="1200" spc="-5">
                <a:latin typeface="Arial"/>
                <a:cs typeface="Arial"/>
              </a:rPr>
              <a:t>dei laboratori creativi su questo tema a </a:t>
            </a:r>
            <a:r>
              <a:rPr dirty="0" sz="1200" spc="-10">
                <a:latin typeface="Arial"/>
                <a:cs typeface="Arial"/>
              </a:rPr>
              <a:t>Palazzo </a:t>
            </a:r>
            <a:r>
              <a:rPr dirty="0" sz="1200">
                <a:latin typeface="Arial"/>
                <a:cs typeface="Arial"/>
              </a:rPr>
              <a:t>Petyx </a:t>
            </a:r>
            <a:r>
              <a:rPr dirty="0" sz="1200" spc="-5">
                <a:latin typeface="Arial"/>
                <a:cs typeface="Arial"/>
              </a:rPr>
              <a:t>a Palermo </a:t>
            </a:r>
            <a:r>
              <a:rPr dirty="0" sz="1200">
                <a:latin typeface="Arial"/>
                <a:cs typeface="Arial"/>
              </a:rPr>
              <a:t>con </a:t>
            </a:r>
            <a:r>
              <a:rPr dirty="0" sz="1200" spc="-10">
                <a:latin typeface="Arial"/>
                <a:cs typeface="Arial"/>
              </a:rPr>
              <a:t>il  </a:t>
            </a:r>
            <a:r>
              <a:rPr dirty="0" sz="1200" spc="-5">
                <a:latin typeface="Arial"/>
                <a:cs typeface="Arial"/>
              </a:rPr>
              <a:t>coinvolgimento </a:t>
            </a:r>
            <a:r>
              <a:rPr dirty="0" sz="1200">
                <a:latin typeface="Arial"/>
                <a:cs typeface="Arial"/>
              </a:rPr>
              <a:t>di </a:t>
            </a:r>
            <a:r>
              <a:rPr dirty="0" sz="1200" spc="-5">
                <a:latin typeface="Arial"/>
                <a:cs typeface="Arial"/>
              </a:rPr>
              <a:t>alcune scuole </a:t>
            </a:r>
            <a:r>
              <a:rPr dirty="0" sz="1200">
                <a:latin typeface="Arial"/>
                <a:cs typeface="Arial"/>
              </a:rPr>
              <a:t>e </a:t>
            </a:r>
            <a:r>
              <a:rPr dirty="0" sz="1200" spc="-5">
                <a:latin typeface="Arial"/>
                <a:cs typeface="Arial"/>
              </a:rPr>
              <a:t>bambini dai </a:t>
            </a:r>
            <a:r>
              <a:rPr dirty="0" sz="1200">
                <a:latin typeface="Arial"/>
                <a:cs typeface="Arial"/>
              </a:rPr>
              <a:t>7 ai 9 </a:t>
            </a:r>
            <a:r>
              <a:rPr dirty="0" sz="1200" spc="-5">
                <a:latin typeface="Arial"/>
                <a:cs typeface="Arial"/>
              </a:rPr>
              <a:t>anni. “Aderire alle </a:t>
            </a:r>
            <a:r>
              <a:rPr dirty="0" sz="1200" spc="-10">
                <a:latin typeface="Arial"/>
                <a:cs typeface="Arial"/>
              </a:rPr>
              <a:t>iniziative </a:t>
            </a:r>
            <a:r>
              <a:rPr dirty="0" sz="1200">
                <a:latin typeface="Arial"/>
                <a:cs typeface="Arial"/>
              </a:rPr>
              <a:t>ABI </a:t>
            </a:r>
            <a:r>
              <a:rPr dirty="0" sz="1200" spc="-5">
                <a:latin typeface="Arial"/>
                <a:cs typeface="Arial"/>
              </a:rPr>
              <a:t>rivolte  </a:t>
            </a:r>
            <a:r>
              <a:rPr dirty="0" sz="1200">
                <a:latin typeface="Arial"/>
                <a:cs typeface="Arial"/>
              </a:rPr>
              <a:t>al sociale </a:t>
            </a:r>
            <a:r>
              <a:rPr dirty="0" sz="1200" spc="-5">
                <a:latin typeface="Arial"/>
                <a:cs typeface="Arial"/>
              </a:rPr>
              <a:t>costituisce per la nostra Banca”, sottolinea il direttore generale della Banca  Popolare Sant’Angelo </a:t>
            </a:r>
            <a:r>
              <a:rPr dirty="0" sz="1200" spc="-5" b="1">
                <a:solidFill>
                  <a:srgbClr val="1C1C1C"/>
                </a:solidFill>
                <a:latin typeface="Arial"/>
                <a:cs typeface="Arial"/>
              </a:rPr>
              <a:t>Ines Curella</a:t>
            </a:r>
            <a:r>
              <a:rPr dirty="0" sz="1200" spc="-5">
                <a:latin typeface="Arial"/>
                <a:cs typeface="Arial"/>
              </a:rPr>
              <a:t>, “una continuazione della nostra azione </a:t>
            </a:r>
            <a:r>
              <a:rPr dirty="0" sz="1200">
                <a:latin typeface="Arial"/>
                <a:cs typeface="Arial"/>
              </a:rPr>
              <a:t>di </a:t>
            </a:r>
            <a:r>
              <a:rPr dirty="0" sz="1200" spc="-5">
                <a:latin typeface="Arial"/>
                <a:cs typeface="Arial"/>
              </a:rPr>
              <a:t>ulteriore  radicamento territoriale </a:t>
            </a:r>
            <a:r>
              <a:rPr dirty="0" sz="1200">
                <a:latin typeface="Arial"/>
                <a:cs typeface="Arial"/>
              </a:rPr>
              <a:t>che </a:t>
            </a:r>
            <a:r>
              <a:rPr dirty="0" sz="1200" spc="-5">
                <a:latin typeface="Arial"/>
                <a:cs typeface="Arial"/>
              </a:rPr>
              <a:t>acquista in questa occasione una maggiore valenza dato che  il Festival </a:t>
            </a:r>
            <a:r>
              <a:rPr dirty="0" sz="1200">
                <a:latin typeface="Arial"/>
                <a:cs typeface="Arial"/>
              </a:rPr>
              <a:t>è </a:t>
            </a:r>
            <a:r>
              <a:rPr dirty="0" sz="1200" spc="-5">
                <a:latin typeface="Arial"/>
                <a:cs typeface="Arial"/>
              </a:rPr>
              <a:t>mirato </a:t>
            </a:r>
            <a:r>
              <a:rPr dirty="0" sz="1200">
                <a:latin typeface="Arial"/>
                <a:cs typeface="Arial"/>
              </a:rPr>
              <a:t>ai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bambini”.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20090" y="2119883"/>
            <a:ext cx="5895975" cy="1332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906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  <a:spcBef>
                <a:spcPts val="5"/>
              </a:spcBef>
            </a:pPr>
            <a:r>
              <a:rPr dirty="0" sz="1600" spc="-5" b="1">
                <a:latin typeface="Arial"/>
                <a:cs typeface="Arial"/>
              </a:rPr>
              <a:t>Ersel.it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27 aprile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8615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887241"/>
            <a:ext cx="4187190" cy="44259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209550">
              <a:lnSpc>
                <a:spcPct val="131300"/>
              </a:lnSpc>
              <a:spcBef>
                <a:spcPts val="95"/>
              </a:spcBef>
            </a:pP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ROMA (MF-DJ)--Dal 2 all'8 maggio prossimo si terra' </a:t>
            </a:r>
            <a:r>
              <a:rPr dirty="0" sz="1000" spc="-10">
                <a:solidFill>
                  <a:srgbClr val="606060"/>
                </a:solidFill>
                <a:latin typeface="Arial"/>
                <a:cs typeface="Arial"/>
              </a:rPr>
              <a:t>la </a:t>
            </a: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terza </a:t>
            </a:r>
            <a:r>
              <a:rPr dirty="0" sz="1000">
                <a:solidFill>
                  <a:srgbClr val="606060"/>
                </a:solidFill>
                <a:latin typeface="Arial"/>
                <a:cs typeface="Arial"/>
              </a:rPr>
              <a:t>edizione  </a:t>
            </a: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del Festival della cultura creativa </a:t>
            </a:r>
            <a:r>
              <a:rPr dirty="0" sz="1000">
                <a:solidFill>
                  <a:srgbClr val="606060"/>
                </a:solidFill>
                <a:latin typeface="Arial"/>
                <a:cs typeface="Arial"/>
              </a:rPr>
              <a:t>promosso </a:t>
            </a: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dall'Abi e dalle banche </a:t>
            </a:r>
            <a:r>
              <a:rPr dirty="0" sz="1000">
                <a:solidFill>
                  <a:srgbClr val="606060"/>
                </a:solidFill>
                <a:latin typeface="Arial"/>
                <a:cs typeface="Arial"/>
              </a:rPr>
              <a:t>per  </a:t>
            </a: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avvicinare alla cultura i giovani d'eta' </a:t>
            </a:r>
            <a:r>
              <a:rPr dirty="0" sz="1000">
                <a:solidFill>
                  <a:srgbClr val="606060"/>
                </a:solidFill>
                <a:latin typeface="Arial"/>
                <a:cs typeface="Arial"/>
              </a:rPr>
              <a:t>compresa </a:t>
            </a: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tra 6 e 13 anni, </a:t>
            </a:r>
            <a:r>
              <a:rPr dirty="0" sz="1000">
                <a:solidFill>
                  <a:srgbClr val="606060"/>
                </a:solidFill>
                <a:latin typeface="Arial"/>
                <a:cs typeface="Arial"/>
              </a:rPr>
              <a:t>grazie  </a:t>
            </a: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a laboratori, iniziative </a:t>
            </a:r>
            <a:r>
              <a:rPr dirty="0" sz="1000">
                <a:solidFill>
                  <a:srgbClr val="606060"/>
                </a:solidFill>
                <a:latin typeface="Arial"/>
                <a:cs typeface="Arial"/>
              </a:rPr>
              <a:t>ed eventi.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 marR="437515">
              <a:lnSpc>
                <a:spcPct val="131500"/>
              </a:lnSpc>
            </a:pP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Lo </a:t>
            </a:r>
            <a:r>
              <a:rPr dirty="0" sz="1000">
                <a:solidFill>
                  <a:srgbClr val="606060"/>
                </a:solidFill>
                <a:latin typeface="Arial"/>
                <a:cs typeface="Arial"/>
              </a:rPr>
              <a:t>ha </a:t>
            </a: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annunciato </a:t>
            </a:r>
            <a:r>
              <a:rPr dirty="0" sz="1000">
                <a:solidFill>
                  <a:srgbClr val="606060"/>
                </a:solidFill>
                <a:latin typeface="Arial"/>
                <a:cs typeface="Arial"/>
              </a:rPr>
              <a:t>in </a:t>
            </a: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una conferenza </a:t>
            </a:r>
            <a:r>
              <a:rPr dirty="0" sz="1000">
                <a:solidFill>
                  <a:srgbClr val="606060"/>
                </a:solidFill>
                <a:latin typeface="Arial"/>
                <a:cs typeface="Arial"/>
              </a:rPr>
              <a:t>stampa </a:t>
            </a:r>
            <a:r>
              <a:rPr dirty="0" sz="1000" spc="-10">
                <a:solidFill>
                  <a:srgbClr val="606060"/>
                </a:solidFill>
                <a:latin typeface="Arial"/>
                <a:cs typeface="Arial"/>
              </a:rPr>
              <a:t>il </a:t>
            </a: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presidente </a:t>
            </a:r>
            <a:r>
              <a:rPr dirty="0" sz="1000">
                <a:solidFill>
                  <a:srgbClr val="606060"/>
                </a:solidFill>
                <a:latin typeface="Arial"/>
                <a:cs typeface="Arial"/>
              </a:rPr>
              <a:t>dell'Abi,  </a:t>
            </a: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Antonio Patuelli, aggiungendo che "iniziative </a:t>
            </a:r>
            <a:r>
              <a:rPr dirty="0" sz="1000">
                <a:solidFill>
                  <a:srgbClr val="606060"/>
                </a:solidFill>
                <a:latin typeface="Arial"/>
                <a:cs typeface="Arial"/>
              </a:rPr>
              <a:t>come </a:t>
            </a:r>
            <a:r>
              <a:rPr dirty="0" sz="1000" spc="-10">
                <a:solidFill>
                  <a:srgbClr val="606060"/>
                </a:solidFill>
                <a:latin typeface="Arial"/>
                <a:cs typeface="Arial"/>
              </a:rPr>
              <a:t>il </a:t>
            </a:r>
            <a:r>
              <a:rPr dirty="0" sz="1000">
                <a:solidFill>
                  <a:srgbClr val="606060"/>
                </a:solidFill>
                <a:latin typeface="Arial"/>
                <a:cs typeface="Arial"/>
              </a:rPr>
              <a:t>Festival </a:t>
            </a: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della  cultura creativa puntano a valorizzare la creativita' e il talento</a:t>
            </a:r>
            <a:r>
              <a:rPr dirty="0" sz="1000" spc="12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606060"/>
                </a:solidFill>
                <a:latin typeface="Arial"/>
                <a:cs typeface="Arial"/>
              </a:rPr>
              <a:t>delle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giovani generazioni attraverso </a:t>
            </a:r>
            <a:r>
              <a:rPr dirty="0" sz="1000" spc="-10">
                <a:solidFill>
                  <a:srgbClr val="606060"/>
                </a:solidFill>
                <a:latin typeface="Arial"/>
                <a:cs typeface="Arial"/>
              </a:rPr>
              <a:t>la </a:t>
            </a: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promozione dell'arte e della</a:t>
            </a:r>
            <a:r>
              <a:rPr dirty="0" sz="1000" spc="95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606060"/>
                </a:solidFill>
                <a:latin typeface="Arial"/>
                <a:cs typeface="Arial"/>
              </a:rPr>
              <a:t>conoscenza.</a:t>
            </a:r>
            <a:endParaRPr sz="1000">
              <a:latin typeface="Arial"/>
              <a:cs typeface="Arial"/>
            </a:endParaRPr>
          </a:p>
          <a:p>
            <a:pPr marL="12700" marR="413384">
              <a:lnSpc>
                <a:spcPts val="1570"/>
              </a:lnSpc>
              <a:spcBef>
                <a:spcPts val="114"/>
              </a:spcBef>
            </a:pP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Sostenere la capacita' creativa </a:t>
            </a:r>
            <a:r>
              <a:rPr dirty="0" sz="1000">
                <a:solidFill>
                  <a:srgbClr val="606060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bambini e dei ragazzi, </a:t>
            </a:r>
            <a:r>
              <a:rPr dirty="0" sz="1000">
                <a:solidFill>
                  <a:srgbClr val="606060"/>
                </a:solidFill>
                <a:latin typeface="Arial"/>
                <a:cs typeface="Arial"/>
              </a:rPr>
              <a:t>significa  </a:t>
            </a: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aiutarli a </a:t>
            </a:r>
            <a:r>
              <a:rPr dirty="0" sz="1000">
                <a:solidFill>
                  <a:srgbClr val="606060"/>
                </a:solidFill>
                <a:latin typeface="Arial"/>
                <a:cs typeface="Arial"/>
              </a:rPr>
              <a:t>mettere </a:t>
            </a: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a frutto capacita', potenzialita' e visoni</a:t>
            </a:r>
            <a:r>
              <a:rPr dirty="0" sz="1000" spc="114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innovative,</a:t>
            </a:r>
            <a:endParaRPr sz="1000">
              <a:latin typeface="Arial"/>
              <a:cs typeface="Arial"/>
            </a:endParaRPr>
          </a:p>
          <a:p>
            <a:pPr marL="12700" marR="495300">
              <a:lnSpc>
                <a:spcPts val="1570"/>
              </a:lnSpc>
              <a:spcBef>
                <a:spcPts val="20"/>
              </a:spcBef>
            </a:pP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strumenti indispensabili per costruire </a:t>
            </a:r>
            <a:r>
              <a:rPr dirty="0" sz="1000">
                <a:solidFill>
                  <a:srgbClr val="606060"/>
                </a:solidFill>
                <a:latin typeface="Arial"/>
                <a:cs typeface="Arial"/>
              </a:rPr>
              <a:t>un </a:t>
            </a: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futuro </a:t>
            </a:r>
            <a:r>
              <a:rPr dirty="0" sz="1000">
                <a:solidFill>
                  <a:srgbClr val="606060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crescita per </a:t>
            </a:r>
            <a:r>
              <a:rPr dirty="0" sz="1000" spc="5">
                <a:solidFill>
                  <a:srgbClr val="606060"/>
                </a:solidFill>
                <a:latin typeface="Arial"/>
                <a:cs typeface="Arial"/>
              </a:rPr>
              <a:t>loro  </a:t>
            </a: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stessi e per</a:t>
            </a:r>
            <a:r>
              <a:rPr dirty="0" sz="100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l'Italia".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All'incontro, erapresente anche </a:t>
            </a:r>
            <a:r>
              <a:rPr dirty="0" sz="1000">
                <a:solidFill>
                  <a:srgbClr val="606060"/>
                </a:solidFill>
                <a:latin typeface="Arial"/>
                <a:cs typeface="Arial"/>
              </a:rPr>
              <a:t>il </a:t>
            </a: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direttore generale della</a:t>
            </a:r>
            <a:r>
              <a:rPr dirty="0" sz="1000" spc="40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606060"/>
                </a:solidFill>
                <a:latin typeface="Arial"/>
                <a:cs typeface="Arial"/>
              </a:rPr>
              <a:t>Rai,</a:t>
            </a:r>
            <a:endParaRPr sz="1000">
              <a:latin typeface="Arial"/>
              <a:cs typeface="Arial"/>
            </a:endParaRPr>
          </a:p>
          <a:p>
            <a:pPr marL="12700" marR="156845">
              <a:lnSpc>
                <a:spcPct val="131200"/>
              </a:lnSpc>
              <a:spcBef>
                <a:spcPts val="10"/>
              </a:spcBef>
            </a:pP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Antonio </a:t>
            </a:r>
            <a:r>
              <a:rPr dirty="0" sz="1000">
                <a:solidFill>
                  <a:srgbClr val="606060"/>
                </a:solidFill>
                <a:latin typeface="Arial"/>
                <a:cs typeface="Arial"/>
              </a:rPr>
              <a:t>Campo </a:t>
            </a: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Dall'orto </a:t>
            </a:r>
            <a:r>
              <a:rPr dirty="0" sz="1000">
                <a:solidFill>
                  <a:srgbClr val="606060"/>
                </a:solidFill>
                <a:latin typeface="Arial"/>
                <a:cs typeface="Arial"/>
              </a:rPr>
              <a:t>per </a:t>
            </a:r>
            <a:r>
              <a:rPr dirty="0" sz="1000" spc="-10">
                <a:solidFill>
                  <a:srgbClr val="606060"/>
                </a:solidFill>
                <a:latin typeface="Arial"/>
                <a:cs typeface="Arial"/>
              </a:rPr>
              <a:t>il </a:t>
            </a: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quale "la media partnership stipulata </a:t>
            </a:r>
            <a:r>
              <a:rPr dirty="0" sz="1000" spc="5">
                <a:solidFill>
                  <a:srgbClr val="606060"/>
                </a:solidFill>
                <a:latin typeface="Arial"/>
                <a:cs typeface="Arial"/>
              </a:rPr>
              <a:t>con  </a:t>
            </a: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il </a:t>
            </a:r>
            <a:r>
              <a:rPr dirty="0" sz="1000">
                <a:solidFill>
                  <a:srgbClr val="606060"/>
                </a:solidFill>
                <a:latin typeface="Arial"/>
                <a:cs typeface="Arial"/>
              </a:rPr>
              <a:t>Festival </a:t>
            </a: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della cultura creativa risponde in pieno alla nostra </a:t>
            </a:r>
            <a:r>
              <a:rPr dirty="0" sz="1000">
                <a:solidFill>
                  <a:srgbClr val="606060"/>
                </a:solidFill>
                <a:latin typeface="Arial"/>
                <a:cs typeface="Arial"/>
              </a:rPr>
              <a:t>missione  </a:t>
            </a: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di servizio pubblico universale che vuole parlare </a:t>
            </a:r>
            <a:r>
              <a:rPr dirty="0" sz="1000">
                <a:solidFill>
                  <a:srgbClr val="606060"/>
                </a:solidFill>
                <a:latin typeface="Arial"/>
                <a:cs typeface="Arial"/>
              </a:rPr>
              <a:t>ed </a:t>
            </a: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arrivare a </a:t>
            </a:r>
            <a:r>
              <a:rPr dirty="0" sz="1000">
                <a:solidFill>
                  <a:srgbClr val="606060"/>
                </a:solidFill>
                <a:latin typeface="Arial"/>
                <a:cs typeface="Arial"/>
              </a:rPr>
              <a:t>tutti </a:t>
            </a:r>
            <a:r>
              <a:rPr dirty="0" sz="1000" spc="10">
                <a:solidFill>
                  <a:srgbClr val="606060"/>
                </a:solidFill>
                <a:latin typeface="Arial"/>
                <a:cs typeface="Arial"/>
              </a:rPr>
              <a:t>gli  </a:t>
            </a: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italiani", in particolare per </a:t>
            </a:r>
            <a:r>
              <a:rPr dirty="0" sz="1000">
                <a:solidFill>
                  <a:srgbClr val="606060"/>
                </a:solidFill>
                <a:latin typeface="Arial"/>
                <a:cs typeface="Arial"/>
              </a:rPr>
              <a:t>piu' </a:t>
            </a: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giovani "come dimostra anche </a:t>
            </a:r>
            <a:r>
              <a:rPr dirty="0" sz="1000" spc="5">
                <a:solidFill>
                  <a:srgbClr val="606060"/>
                </a:solidFill>
                <a:latin typeface="Arial"/>
                <a:cs typeface="Arial"/>
              </a:rPr>
              <a:t>la  </a:t>
            </a: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decisione di togliere </a:t>
            </a:r>
            <a:r>
              <a:rPr dirty="0" sz="1000">
                <a:solidFill>
                  <a:srgbClr val="606060"/>
                </a:solidFill>
                <a:latin typeface="Arial"/>
                <a:cs typeface="Arial"/>
              </a:rPr>
              <a:t>la </a:t>
            </a: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pubblicita' dal canale Rai </a:t>
            </a:r>
            <a:r>
              <a:rPr dirty="0" sz="1000" spc="-15">
                <a:solidFill>
                  <a:srgbClr val="606060"/>
                </a:solidFill>
                <a:latin typeface="Arial"/>
                <a:cs typeface="Arial"/>
              </a:rPr>
              <a:t>yo yo </a:t>
            </a: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a partire </a:t>
            </a:r>
            <a:r>
              <a:rPr dirty="0" sz="1000" spc="5">
                <a:solidFill>
                  <a:srgbClr val="606060"/>
                </a:solidFill>
                <a:latin typeface="Arial"/>
                <a:cs typeface="Arial"/>
              </a:rPr>
              <a:t>dal  </a:t>
            </a:r>
            <a:r>
              <a:rPr dirty="0" sz="1000">
                <a:solidFill>
                  <a:srgbClr val="606060"/>
                </a:solidFill>
                <a:latin typeface="Arial"/>
                <a:cs typeface="Arial"/>
              </a:rPr>
              <a:t>primo</a:t>
            </a:r>
            <a:r>
              <a:rPr dirty="0" sz="1000" spc="-25">
                <a:solidFill>
                  <a:srgbClr val="606060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maggio".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70"/>
              </a:spcBef>
            </a:pPr>
            <a:r>
              <a:rPr dirty="0" sz="1000" spc="-5">
                <a:solidFill>
                  <a:srgbClr val="606060"/>
                </a:solidFill>
                <a:latin typeface="Arial"/>
                <a:cs typeface="Arial"/>
              </a:rPr>
              <a:t>pev/fp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65729" y="2148839"/>
            <a:ext cx="2219324" cy="6379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58190" y="3310635"/>
            <a:ext cx="3562350" cy="3714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Focus.it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27 aprile</a:t>
            </a:r>
            <a:r>
              <a:rPr dirty="0" sz="1600" spc="-2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369690"/>
            <a:ext cx="5955665" cy="652145"/>
          </a:xfrm>
          <a:prstGeom prst="rect">
            <a:avLst/>
          </a:prstGeom>
        </p:spPr>
        <p:txBody>
          <a:bodyPr wrap="square" lIns="0" tIns="34290" rIns="0" bIns="0" rtlCol="0" vert="horz">
            <a:spAutoFit/>
          </a:bodyPr>
          <a:lstStyle/>
          <a:p>
            <a:pPr marL="12700" marR="5080">
              <a:lnSpc>
                <a:spcPts val="2410"/>
              </a:lnSpc>
              <a:spcBef>
                <a:spcPts val="270"/>
              </a:spcBef>
            </a:pPr>
            <a:r>
              <a:rPr dirty="0" sz="2100" spc="-5" b="1">
                <a:latin typeface="Arial"/>
                <a:cs typeface="Arial"/>
              </a:rPr>
              <a:t>Abi: al via </a:t>
            </a:r>
            <a:r>
              <a:rPr dirty="0" sz="2100" b="1">
                <a:latin typeface="Arial"/>
                <a:cs typeface="Arial"/>
              </a:rPr>
              <a:t>3°edizione </a:t>
            </a:r>
            <a:r>
              <a:rPr dirty="0" sz="2100" spc="-5" b="1">
                <a:latin typeface="Arial"/>
                <a:cs typeface="Arial"/>
              </a:rPr>
              <a:t>Festival Cultura Creativa,  80 eventi </a:t>
            </a:r>
            <a:r>
              <a:rPr dirty="0" sz="2100" b="1">
                <a:latin typeface="Arial"/>
                <a:cs typeface="Arial"/>
              </a:rPr>
              <a:t>in </a:t>
            </a:r>
            <a:r>
              <a:rPr dirty="0" sz="2100" spc="-5" b="1">
                <a:latin typeface="Arial"/>
                <a:cs typeface="Arial"/>
              </a:rPr>
              <a:t>50 città</a:t>
            </a:r>
            <a:endParaRPr sz="2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4201184"/>
            <a:ext cx="6145530" cy="338010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53670">
              <a:lnSpc>
                <a:spcPct val="131400"/>
              </a:lnSpc>
              <a:spcBef>
                <a:spcPts val="100"/>
              </a:spcBef>
            </a:pPr>
            <a:r>
              <a:rPr dirty="0" sz="1050" spc="-5">
                <a:latin typeface="Arial"/>
                <a:cs typeface="Arial"/>
              </a:rPr>
              <a:t>(AdnKronos) </a:t>
            </a:r>
            <a:r>
              <a:rPr dirty="0" sz="1050" spc="-5">
                <a:latin typeface="Times New Roman"/>
                <a:cs typeface="Times New Roman"/>
              </a:rPr>
              <a:t>Nuovo appuntamento </a:t>
            </a:r>
            <a:r>
              <a:rPr dirty="0" sz="1050">
                <a:latin typeface="Times New Roman"/>
                <a:cs typeface="Times New Roman"/>
              </a:rPr>
              <a:t>con </a:t>
            </a:r>
            <a:r>
              <a:rPr dirty="0" sz="1050" spc="-5">
                <a:latin typeface="Times New Roman"/>
                <a:cs typeface="Times New Roman"/>
              </a:rPr>
              <a:t>il Festival della Cultura Creativa promosso dall’Abi </a:t>
            </a:r>
            <a:r>
              <a:rPr dirty="0" sz="1050">
                <a:latin typeface="Times New Roman"/>
                <a:cs typeface="Times New Roman"/>
              </a:rPr>
              <a:t>e </a:t>
            </a:r>
            <a:r>
              <a:rPr dirty="0" sz="1050" spc="-5">
                <a:latin typeface="Times New Roman"/>
                <a:cs typeface="Times New Roman"/>
              </a:rPr>
              <a:t>dalle </a:t>
            </a:r>
            <a:r>
              <a:rPr dirty="0" sz="1050">
                <a:latin typeface="Times New Roman"/>
                <a:cs typeface="Times New Roman"/>
              </a:rPr>
              <a:t>banche per  </a:t>
            </a:r>
            <a:r>
              <a:rPr dirty="0" sz="1050" spc="-5">
                <a:latin typeface="Times New Roman"/>
                <a:cs typeface="Times New Roman"/>
              </a:rPr>
              <a:t>avvicinare alla cultura </a:t>
            </a:r>
            <a:r>
              <a:rPr dirty="0" sz="1050">
                <a:latin typeface="Times New Roman"/>
                <a:cs typeface="Times New Roman"/>
              </a:rPr>
              <a:t>i giovani </a:t>
            </a:r>
            <a:r>
              <a:rPr dirty="0" sz="1050" spc="-5">
                <a:latin typeface="Times New Roman"/>
                <a:cs typeface="Times New Roman"/>
              </a:rPr>
              <a:t>d’età compresa tra </a:t>
            </a:r>
            <a:r>
              <a:rPr dirty="0" sz="1050">
                <a:latin typeface="Times New Roman"/>
                <a:cs typeface="Times New Roman"/>
              </a:rPr>
              <a:t>6 e 13 anni, </a:t>
            </a:r>
            <a:r>
              <a:rPr dirty="0" sz="1050" spc="-5">
                <a:latin typeface="Times New Roman"/>
                <a:cs typeface="Times New Roman"/>
              </a:rPr>
              <a:t>grazie </a:t>
            </a:r>
            <a:r>
              <a:rPr dirty="0" sz="1050">
                <a:latin typeface="Times New Roman"/>
                <a:cs typeface="Times New Roman"/>
              </a:rPr>
              <a:t>a </a:t>
            </a:r>
            <a:r>
              <a:rPr dirty="0" sz="1050" spc="-5">
                <a:latin typeface="Times New Roman"/>
                <a:cs typeface="Times New Roman"/>
              </a:rPr>
              <a:t>laboratori, iniziative </a:t>
            </a:r>
            <a:r>
              <a:rPr dirty="0" sz="1050">
                <a:latin typeface="Times New Roman"/>
                <a:cs typeface="Times New Roman"/>
              </a:rPr>
              <a:t>ed </a:t>
            </a:r>
            <a:r>
              <a:rPr dirty="0" sz="1050" spc="-5">
                <a:latin typeface="Times New Roman"/>
                <a:cs typeface="Times New Roman"/>
              </a:rPr>
              <a:t>eventi</a:t>
            </a:r>
            <a:r>
              <a:rPr dirty="0" sz="1050" spc="110">
                <a:latin typeface="Times New Roman"/>
                <a:cs typeface="Times New Roman"/>
              </a:rPr>
              <a:t> </a:t>
            </a:r>
            <a:r>
              <a:rPr dirty="0" sz="1050">
                <a:latin typeface="Times New Roman"/>
                <a:cs typeface="Times New Roman"/>
              </a:rPr>
              <a:t>che</a:t>
            </a:r>
            <a:endParaRPr sz="1050">
              <a:latin typeface="Times New Roman"/>
              <a:cs typeface="Times New Roman"/>
            </a:endParaRPr>
          </a:p>
          <a:p>
            <a:pPr marL="12700" marR="478790">
              <a:lnSpc>
                <a:spcPts val="1660"/>
              </a:lnSpc>
              <a:spcBef>
                <a:spcPts val="105"/>
              </a:spcBef>
            </a:pPr>
            <a:r>
              <a:rPr dirty="0" sz="1050" spc="-5">
                <a:latin typeface="Times New Roman"/>
                <a:cs typeface="Times New Roman"/>
              </a:rPr>
              <a:t>spaziano tra arte, teatro, musica, tecnologie digitali </a:t>
            </a:r>
            <a:r>
              <a:rPr dirty="0" sz="1050">
                <a:latin typeface="Times New Roman"/>
                <a:cs typeface="Times New Roman"/>
              </a:rPr>
              <a:t>e </a:t>
            </a:r>
            <a:r>
              <a:rPr dirty="0" sz="1050" spc="-5">
                <a:latin typeface="Times New Roman"/>
                <a:cs typeface="Times New Roman"/>
              </a:rPr>
              <a:t>molto altro. </a:t>
            </a:r>
            <a:r>
              <a:rPr dirty="0" sz="1050" spc="-10">
                <a:latin typeface="Times New Roman"/>
                <a:cs typeface="Times New Roman"/>
              </a:rPr>
              <a:t>La </a:t>
            </a:r>
            <a:r>
              <a:rPr dirty="0" sz="1050" spc="-5">
                <a:latin typeface="Times New Roman"/>
                <a:cs typeface="Times New Roman"/>
              </a:rPr>
              <a:t>manifestazione, </a:t>
            </a:r>
            <a:r>
              <a:rPr dirty="0" sz="1050">
                <a:latin typeface="Times New Roman"/>
                <a:cs typeface="Times New Roman"/>
              </a:rPr>
              <a:t>che l’anno </a:t>
            </a:r>
            <a:r>
              <a:rPr dirty="0" sz="1050" spc="-5">
                <a:latin typeface="Times New Roman"/>
                <a:cs typeface="Times New Roman"/>
              </a:rPr>
              <a:t>scorso </a:t>
            </a:r>
            <a:r>
              <a:rPr dirty="0" sz="1050">
                <a:latin typeface="Times New Roman"/>
                <a:cs typeface="Times New Roman"/>
              </a:rPr>
              <a:t>ha  </a:t>
            </a:r>
            <a:r>
              <a:rPr dirty="0" sz="1050" spc="-5">
                <a:latin typeface="Times New Roman"/>
                <a:cs typeface="Times New Roman"/>
              </a:rPr>
              <a:t>coinvolto oltre </a:t>
            </a:r>
            <a:r>
              <a:rPr dirty="0" sz="1050">
                <a:latin typeface="Times New Roman"/>
                <a:cs typeface="Times New Roman"/>
              </a:rPr>
              <a:t>15 </a:t>
            </a:r>
            <a:r>
              <a:rPr dirty="0" sz="1050" spc="-5">
                <a:latin typeface="Times New Roman"/>
                <a:cs typeface="Times New Roman"/>
              </a:rPr>
              <a:t>mila bambini </a:t>
            </a:r>
            <a:r>
              <a:rPr dirty="0" sz="1050">
                <a:latin typeface="Times New Roman"/>
                <a:cs typeface="Times New Roman"/>
              </a:rPr>
              <a:t>e </a:t>
            </a:r>
            <a:r>
              <a:rPr dirty="0" sz="1050" spc="-5">
                <a:latin typeface="Times New Roman"/>
                <a:cs typeface="Times New Roman"/>
              </a:rPr>
              <a:t>ragazzi, si svolgerà nella settimana </a:t>
            </a:r>
            <a:r>
              <a:rPr dirty="0" sz="1050">
                <a:latin typeface="Times New Roman"/>
                <a:cs typeface="Times New Roman"/>
              </a:rPr>
              <a:t>che </a:t>
            </a:r>
            <a:r>
              <a:rPr dirty="0" sz="1050" spc="-5">
                <a:latin typeface="Times New Roman"/>
                <a:cs typeface="Times New Roman"/>
              </a:rPr>
              <a:t>va </a:t>
            </a:r>
            <a:r>
              <a:rPr dirty="0" sz="1050">
                <a:latin typeface="Times New Roman"/>
                <a:cs typeface="Times New Roman"/>
              </a:rPr>
              <a:t>dal 2 </a:t>
            </a:r>
            <a:r>
              <a:rPr dirty="0" sz="1050" spc="-5">
                <a:latin typeface="Times New Roman"/>
                <a:cs typeface="Times New Roman"/>
              </a:rPr>
              <a:t>all’8 maggio. </a:t>
            </a:r>
            <a:r>
              <a:rPr dirty="0" sz="1050">
                <a:latin typeface="Times New Roman"/>
                <a:cs typeface="Times New Roman"/>
              </a:rPr>
              <a:t>I</a:t>
            </a:r>
            <a:r>
              <a:rPr dirty="0" sz="1050" spc="160">
                <a:latin typeface="Times New Roman"/>
                <a:cs typeface="Times New Roman"/>
              </a:rPr>
              <a:t> </a:t>
            </a:r>
            <a:r>
              <a:rPr dirty="0" sz="1050" spc="-5">
                <a:latin typeface="Times New Roman"/>
                <a:cs typeface="Times New Roman"/>
              </a:rPr>
              <a:t>piccoli</a:t>
            </a: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dirty="0" sz="1050" spc="-5">
                <a:latin typeface="Times New Roman"/>
                <a:cs typeface="Times New Roman"/>
              </a:rPr>
              <a:t>protagonisti </a:t>
            </a:r>
            <a:r>
              <a:rPr dirty="0" sz="1050">
                <a:latin typeface="Times New Roman"/>
                <a:cs typeface="Times New Roman"/>
              </a:rPr>
              <a:t>del </a:t>
            </a:r>
            <a:r>
              <a:rPr dirty="0" sz="1050" spc="-5">
                <a:latin typeface="Times New Roman"/>
                <a:cs typeface="Times New Roman"/>
              </a:rPr>
              <a:t>festival </a:t>
            </a:r>
            <a:r>
              <a:rPr dirty="0" sz="1050">
                <a:latin typeface="Times New Roman"/>
                <a:cs typeface="Times New Roman"/>
              </a:rPr>
              <a:t>avranno </a:t>
            </a:r>
            <a:r>
              <a:rPr dirty="0" sz="1050" spc="-5">
                <a:latin typeface="Times New Roman"/>
                <a:cs typeface="Times New Roman"/>
              </a:rPr>
              <a:t>l’occasione </a:t>
            </a:r>
            <a:r>
              <a:rPr dirty="0" sz="1050">
                <a:latin typeface="Times New Roman"/>
                <a:cs typeface="Times New Roman"/>
              </a:rPr>
              <a:t>di </a:t>
            </a:r>
            <a:r>
              <a:rPr dirty="0" sz="1050" spc="-5">
                <a:latin typeface="Times New Roman"/>
                <a:cs typeface="Times New Roman"/>
              </a:rPr>
              <a:t>sperimentare tutte le sfumature della </a:t>
            </a:r>
            <a:r>
              <a:rPr dirty="0" sz="1050">
                <a:latin typeface="Times New Roman"/>
                <a:cs typeface="Times New Roman"/>
              </a:rPr>
              <a:t>loro </a:t>
            </a:r>
            <a:r>
              <a:rPr dirty="0" sz="1050" spc="-5">
                <a:latin typeface="Times New Roman"/>
                <a:cs typeface="Times New Roman"/>
              </a:rPr>
              <a:t>creatività,</a:t>
            </a:r>
            <a:r>
              <a:rPr dirty="0" sz="1050" spc="114">
                <a:latin typeface="Times New Roman"/>
                <a:cs typeface="Times New Roman"/>
              </a:rPr>
              <a:t> </a:t>
            </a:r>
            <a:r>
              <a:rPr dirty="0" sz="1050">
                <a:latin typeface="Times New Roman"/>
                <a:cs typeface="Times New Roman"/>
              </a:rPr>
              <a:t>conoscendo</a:t>
            </a: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dirty="0" sz="1050">
                <a:latin typeface="Times New Roman"/>
                <a:cs typeface="Times New Roman"/>
              </a:rPr>
              <a:t>anche </a:t>
            </a:r>
            <a:r>
              <a:rPr dirty="0" sz="1050" spc="-5">
                <a:latin typeface="Times New Roman"/>
                <a:cs typeface="Times New Roman"/>
              </a:rPr>
              <a:t>meglio le possibilità </a:t>
            </a:r>
            <a:r>
              <a:rPr dirty="0" sz="1050">
                <a:latin typeface="Times New Roman"/>
                <a:cs typeface="Times New Roman"/>
              </a:rPr>
              <a:t>dei luoghi </a:t>
            </a:r>
            <a:r>
              <a:rPr dirty="0" sz="1050" spc="-5">
                <a:latin typeface="Times New Roman"/>
                <a:cs typeface="Times New Roman"/>
              </a:rPr>
              <a:t>in </a:t>
            </a:r>
            <a:r>
              <a:rPr dirty="0" sz="1050">
                <a:latin typeface="Times New Roman"/>
                <a:cs typeface="Times New Roman"/>
              </a:rPr>
              <a:t>cui</a:t>
            </a:r>
            <a:r>
              <a:rPr dirty="0" sz="1050" spc="-5">
                <a:latin typeface="Times New Roman"/>
                <a:cs typeface="Times New Roman"/>
              </a:rPr>
              <a:t> vivono.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 marR="5080">
              <a:lnSpc>
                <a:spcPct val="131000"/>
              </a:lnSpc>
            </a:pPr>
            <a:r>
              <a:rPr dirty="0" sz="1050" spc="5">
                <a:latin typeface="Times New Roman"/>
                <a:cs typeface="Times New Roman"/>
              </a:rPr>
              <a:t>Per </a:t>
            </a:r>
            <a:r>
              <a:rPr dirty="0" sz="1050">
                <a:latin typeface="Times New Roman"/>
                <a:cs typeface="Times New Roman"/>
              </a:rPr>
              <a:t>questa </a:t>
            </a:r>
            <a:r>
              <a:rPr dirty="0" sz="1050" spc="-5">
                <a:latin typeface="Times New Roman"/>
                <a:cs typeface="Times New Roman"/>
              </a:rPr>
              <a:t>terza edizione della manifestazione </a:t>
            </a:r>
            <a:r>
              <a:rPr dirty="0" sz="1050">
                <a:latin typeface="Times New Roman"/>
                <a:cs typeface="Times New Roman"/>
              </a:rPr>
              <a:t>è </a:t>
            </a:r>
            <a:r>
              <a:rPr dirty="0" sz="1050" spc="-5">
                <a:latin typeface="Times New Roman"/>
                <a:cs typeface="Times New Roman"/>
              </a:rPr>
              <a:t>stato scelto come </a:t>
            </a:r>
            <a:r>
              <a:rPr dirty="0" sz="1050" spc="-10">
                <a:latin typeface="Times New Roman"/>
                <a:cs typeface="Times New Roman"/>
              </a:rPr>
              <a:t>'fil </a:t>
            </a:r>
            <a:r>
              <a:rPr dirty="0" sz="1050">
                <a:latin typeface="Times New Roman"/>
                <a:cs typeface="Times New Roman"/>
              </a:rPr>
              <a:t>rouge' </a:t>
            </a:r>
            <a:r>
              <a:rPr dirty="0" sz="1050" spc="-5">
                <a:latin typeface="Times New Roman"/>
                <a:cs typeface="Times New Roman"/>
              </a:rPr>
              <a:t>delle iniziative </a:t>
            </a:r>
            <a:r>
              <a:rPr dirty="0" sz="1050">
                <a:latin typeface="Times New Roman"/>
                <a:cs typeface="Times New Roman"/>
              </a:rPr>
              <a:t>il </a:t>
            </a:r>
            <a:r>
              <a:rPr dirty="0" sz="1050" spc="-5">
                <a:latin typeface="Times New Roman"/>
                <a:cs typeface="Times New Roman"/>
              </a:rPr>
              <a:t>tema 'Abitare  sottosopra. Scoprire </a:t>
            </a:r>
            <a:r>
              <a:rPr dirty="0" sz="1050">
                <a:latin typeface="Times New Roman"/>
                <a:cs typeface="Times New Roman"/>
              </a:rPr>
              <a:t>e </a:t>
            </a:r>
            <a:r>
              <a:rPr dirty="0" sz="1050" spc="-5">
                <a:latin typeface="Times New Roman"/>
                <a:cs typeface="Times New Roman"/>
              </a:rPr>
              <a:t>sperimentare come si sta </a:t>
            </a:r>
            <a:r>
              <a:rPr dirty="0" sz="1050">
                <a:latin typeface="Times New Roman"/>
                <a:cs typeface="Times New Roman"/>
              </a:rPr>
              <a:t>dentro i </a:t>
            </a:r>
            <a:r>
              <a:rPr dirty="0" sz="1050" spc="-5">
                <a:latin typeface="Times New Roman"/>
                <a:cs typeface="Times New Roman"/>
              </a:rPr>
              <a:t>luoghi, l’arte </a:t>
            </a:r>
            <a:r>
              <a:rPr dirty="0" sz="1050">
                <a:latin typeface="Times New Roman"/>
                <a:cs typeface="Times New Roman"/>
              </a:rPr>
              <a:t>e </a:t>
            </a:r>
            <a:r>
              <a:rPr dirty="0" sz="1050" spc="-5">
                <a:latin typeface="Times New Roman"/>
                <a:cs typeface="Times New Roman"/>
              </a:rPr>
              <a:t>le emozioni'. L’obiettivo </a:t>
            </a:r>
            <a:r>
              <a:rPr dirty="0" sz="1050">
                <a:latin typeface="Times New Roman"/>
                <a:cs typeface="Times New Roman"/>
              </a:rPr>
              <a:t>è </a:t>
            </a:r>
            <a:r>
              <a:rPr dirty="0" sz="1050" spc="-5">
                <a:latin typeface="Times New Roman"/>
                <a:cs typeface="Times New Roman"/>
              </a:rPr>
              <a:t>invitare bambini  </a:t>
            </a:r>
            <a:r>
              <a:rPr dirty="0" sz="1050">
                <a:latin typeface="Times New Roman"/>
                <a:cs typeface="Times New Roman"/>
              </a:rPr>
              <a:t>e ragazzi ad </a:t>
            </a:r>
            <a:r>
              <a:rPr dirty="0" sz="1050" spc="-5">
                <a:latin typeface="Times New Roman"/>
                <a:cs typeface="Times New Roman"/>
              </a:rPr>
              <a:t>ampliare il </a:t>
            </a:r>
            <a:r>
              <a:rPr dirty="0" sz="1050">
                <a:latin typeface="Times New Roman"/>
                <a:cs typeface="Times New Roman"/>
              </a:rPr>
              <a:t>concetto di casa, per </a:t>
            </a:r>
            <a:r>
              <a:rPr dirty="0" sz="1050" spc="-5">
                <a:latin typeface="Times New Roman"/>
                <a:cs typeface="Times New Roman"/>
              </a:rPr>
              <a:t>scoprire </a:t>
            </a:r>
            <a:r>
              <a:rPr dirty="0" sz="1050">
                <a:latin typeface="Times New Roman"/>
                <a:cs typeface="Times New Roman"/>
              </a:rPr>
              <a:t>e </a:t>
            </a:r>
            <a:r>
              <a:rPr dirty="0" sz="1050" spc="-5">
                <a:latin typeface="Times New Roman"/>
                <a:cs typeface="Times New Roman"/>
              </a:rPr>
              <a:t>sperimentare, </a:t>
            </a:r>
            <a:r>
              <a:rPr dirty="0" sz="1050">
                <a:latin typeface="Times New Roman"/>
                <a:cs typeface="Times New Roman"/>
              </a:rPr>
              <a:t>con </a:t>
            </a:r>
            <a:r>
              <a:rPr dirty="0" sz="1050" spc="-5">
                <a:latin typeface="Times New Roman"/>
                <a:cs typeface="Times New Roman"/>
              </a:rPr>
              <a:t>l'aiuto </a:t>
            </a:r>
            <a:r>
              <a:rPr dirty="0" sz="1050">
                <a:latin typeface="Times New Roman"/>
                <a:cs typeface="Times New Roman"/>
              </a:rPr>
              <a:t>di operatori </a:t>
            </a:r>
            <a:r>
              <a:rPr dirty="0" sz="1050" spc="-5">
                <a:latin typeface="Times New Roman"/>
                <a:cs typeface="Times New Roman"/>
              </a:rPr>
              <a:t>culturali specializzati,  in </a:t>
            </a:r>
            <a:r>
              <a:rPr dirty="0" sz="1050">
                <a:latin typeface="Times New Roman"/>
                <a:cs typeface="Times New Roman"/>
              </a:rPr>
              <a:t>che </a:t>
            </a:r>
            <a:r>
              <a:rPr dirty="0" sz="1050" spc="-5">
                <a:latin typeface="Times New Roman"/>
                <a:cs typeface="Times New Roman"/>
              </a:rPr>
              <a:t>modo </a:t>
            </a:r>
            <a:r>
              <a:rPr dirty="0" sz="1050">
                <a:latin typeface="Times New Roman"/>
                <a:cs typeface="Times New Roman"/>
              </a:rPr>
              <a:t>ogni </a:t>
            </a:r>
            <a:r>
              <a:rPr dirty="0" sz="1050" spc="-5">
                <a:latin typeface="Times New Roman"/>
                <a:cs typeface="Times New Roman"/>
              </a:rPr>
              <a:t>persona </a:t>
            </a:r>
            <a:r>
              <a:rPr dirty="0" sz="1050">
                <a:latin typeface="Times New Roman"/>
                <a:cs typeface="Times New Roman"/>
              </a:rPr>
              <a:t>e cosa </a:t>
            </a:r>
            <a:r>
              <a:rPr dirty="0" sz="1050" spc="-10">
                <a:latin typeface="Times New Roman"/>
                <a:cs typeface="Times New Roman"/>
              </a:rPr>
              <a:t>vive, </a:t>
            </a:r>
            <a:r>
              <a:rPr dirty="0" sz="1050" spc="-5">
                <a:latin typeface="Times New Roman"/>
                <a:cs typeface="Times New Roman"/>
              </a:rPr>
              <a:t>abita </a:t>
            </a:r>
            <a:r>
              <a:rPr dirty="0" sz="1050">
                <a:latin typeface="Times New Roman"/>
                <a:cs typeface="Times New Roman"/>
              </a:rPr>
              <a:t>e </a:t>
            </a:r>
            <a:r>
              <a:rPr dirty="0" sz="1050" spc="-5">
                <a:latin typeface="Times New Roman"/>
                <a:cs typeface="Times New Roman"/>
              </a:rPr>
              <a:t>si relaziona </a:t>
            </a:r>
            <a:r>
              <a:rPr dirty="0" sz="1050">
                <a:latin typeface="Times New Roman"/>
                <a:cs typeface="Times New Roman"/>
              </a:rPr>
              <a:t>con </a:t>
            </a:r>
            <a:r>
              <a:rPr dirty="0" sz="1050" spc="-5">
                <a:latin typeface="Times New Roman"/>
                <a:cs typeface="Times New Roman"/>
              </a:rPr>
              <a:t>tutto ciò che lo circonda, utilizzando le modalità più  </a:t>
            </a:r>
            <a:r>
              <a:rPr dirty="0" sz="1050">
                <a:latin typeface="Times New Roman"/>
                <a:cs typeface="Times New Roman"/>
              </a:rPr>
              <a:t>consone </a:t>
            </a:r>
            <a:r>
              <a:rPr dirty="0" sz="1050" spc="-5">
                <a:latin typeface="Times New Roman"/>
                <a:cs typeface="Times New Roman"/>
              </a:rPr>
              <a:t>alla propria</a:t>
            </a:r>
            <a:r>
              <a:rPr dirty="0" sz="1050" spc="-15">
                <a:latin typeface="Times New Roman"/>
                <a:cs typeface="Times New Roman"/>
              </a:rPr>
              <a:t> </a:t>
            </a:r>
            <a:r>
              <a:rPr dirty="0" sz="1050">
                <a:latin typeface="Times New Roman"/>
                <a:cs typeface="Times New Roman"/>
              </a:rPr>
              <a:t>natura.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 marR="92710">
              <a:lnSpc>
                <a:spcPct val="131000"/>
              </a:lnSpc>
            </a:pPr>
            <a:r>
              <a:rPr dirty="0" sz="1050" spc="-5">
                <a:latin typeface="Times New Roman"/>
                <a:cs typeface="Times New Roman"/>
              </a:rPr>
              <a:t>"Iniziative come il Festival </a:t>
            </a:r>
            <a:r>
              <a:rPr dirty="0" sz="1050">
                <a:latin typeface="Times New Roman"/>
                <a:cs typeface="Times New Roman"/>
              </a:rPr>
              <a:t>della Cultura </a:t>
            </a:r>
            <a:r>
              <a:rPr dirty="0" sz="1050" spc="-5">
                <a:latin typeface="Times New Roman"/>
                <a:cs typeface="Times New Roman"/>
              </a:rPr>
              <a:t>Creativa </a:t>
            </a:r>
            <a:r>
              <a:rPr dirty="0" sz="1050">
                <a:latin typeface="Times New Roman"/>
                <a:cs typeface="Times New Roman"/>
              </a:rPr>
              <a:t>- sottolinea </a:t>
            </a:r>
            <a:r>
              <a:rPr dirty="0" sz="1050" spc="-5">
                <a:latin typeface="Times New Roman"/>
                <a:cs typeface="Times New Roman"/>
              </a:rPr>
              <a:t>il presidente dell’Abi, Antonio Patuelli </a:t>
            </a:r>
            <a:r>
              <a:rPr dirty="0" sz="1050">
                <a:latin typeface="Times New Roman"/>
                <a:cs typeface="Times New Roman"/>
              </a:rPr>
              <a:t>- puntano a  </a:t>
            </a:r>
            <a:r>
              <a:rPr dirty="0" sz="1050" spc="-5">
                <a:latin typeface="Times New Roman"/>
                <a:cs typeface="Times New Roman"/>
              </a:rPr>
              <a:t>valorizzare la creatività </a:t>
            </a:r>
            <a:r>
              <a:rPr dirty="0" sz="1050">
                <a:latin typeface="Times New Roman"/>
                <a:cs typeface="Times New Roman"/>
              </a:rPr>
              <a:t>e </a:t>
            </a:r>
            <a:r>
              <a:rPr dirty="0" sz="1050" spc="-5">
                <a:latin typeface="Times New Roman"/>
                <a:cs typeface="Times New Roman"/>
              </a:rPr>
              <a:t>il </a:t>
            </a:r>
            <a:r>
              <a:rPr dirty="0" sz="1050">
                <a:latin typeface="Times New Roman"/>
                <a:cs typeface="Times New Roman"/>
              </a:rPr>
              <a:t>talento </a:t>
            </a:r>
            <a:r>
              <a:rPr dirty="0" sz="1050" spc="-5">
                <a:latin typeface="Times New Roman"/>
                <a:cs typeface="Times New Roman"/>
              </a:rPr>
              <a:t>delle giovani generazioni attraverso la promozione dell’arte </a:t>
            </a:r>
            <a:r>
              <a:rPr dirty="0" sz="1050">
                <a:latin typeface="Times New Roman"/>
                <a:cs typeface="Times New Roman"/>
              </a:rPr>
              <a:t>e </a:t>
            </a:r>
            <a:r>
              <a:rPr dirty="0" sz="1050" spc="-5">
                <a:latin typeface="Times New Roman"/>
                <a:cs typeface="Times New Roman"/>
              </a:rPr>
              <a:t>della  conoscenza".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03704" y="2119883"/>
            <a:ext cx="3150362" cy="7715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Fontenews.it  27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311397"/>
            <a:ext cx="3298825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5">
                <a:solidFill>
                  <a:srgbClr val="333333"/>
                </a:solidFill>
                <a:latin typeface="Arial"/>
                <a:cs typeface="Arial"/>
                <a:hlinkClick r:id="rId3"/>
              </a:rPr>
              <a:t>Festival Cultura Creativa, più </a:t>
            </a:r>
            <a:r>
              <a:rPr dirty="0" sz="1500" spc="-10">
                <a:solidFill>
                  <a:srgbClr val="333333"/>
                </a:solidFill>
                <a:latin typeface="Arial"/>
                <a:cs typeface="Arial"/>
                <a:hlinkClick r:id="rId3"/>
              </a:rPr>
              <a:t>80</a:t>
            </a:r>
            <a:r>
              <a:rPr dirty="0" sz="1500" spc="20">
                <a:solidFill>
                  <a:srgbClr val="333333"/>
                </a:solidFill>
                <a:latin typeface="Arial"/>
                <a:cs typeface="Arial"/>
                <a:hlinkClick r:id="rId3"/>
              </a:rPr>
              <a:t> </a:t>
            </a:r>
            <a:r>
              <a:rPr dirty="0" sz="1500" spc="-5">
                <a:solidFill>
                  <a:srgbClr val="333333"/>
                </a:solidFill>
                <a:latin typeface="Arial"/>
                <a:cs typeface="Arial"/>
                <a:hlinkClick r:id="rId3"/>
              </a:rPr>
              <a:t>eventi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3760749"/>
            <a:ext cx="3970654" cy="3836035"/>
          </a:xfrm>
          <a:prstGeom prst="rect">
            <a:avLst/>
          </a:prstGeom>
        </p:spPr>
        <p:txBody>
          <a:bodyPr wrap="square" lIns="0" tIns="508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dirty="0" sz="1000" spc="-5" b="1">
                <a:solidFill>
                  <a:srgbClr val="545454"/>
                </a:solidFill>
                <a:latin typeface="Arial"/>
                <a:cs typeface="Arial"/>
              </a:rPr>
              <a:t>Con oltre </a:t>
            </a:r>
            <a:r>
              <a:rPr dirty="0" sz="1000" b="1">
                <a:solidFill>
                  <a:srgbClr val="545454"/>
                </a:solidFill>
                <a:latin typeface="Arial"/>
                <a:cs typeface="Arial"/>
              </a:rPr>
              <a:t>80 </a:t>
            </a:r>
            <a:r>
              <a:rPr dirty="0" sz="1000" spc="-5" b="1">
                <a:solidFill>
                  <a:srgbClr val="545454"/>
                </a:solidFill>
                <a:latin typeface="Arial"/>
                <a:cs typeface="Arial"/>
              </a:rPr>
              <a:t>eventi culturali in</a:t>
            </a:r>
            <a:r>
              <a:rPr dirty="0" sz="1000" spc="5" b="1">
                <a:solidFill>
                  <a:srgbClr val="545454"/>
                </a:solidFill>
                <a:latin typeface="Arial"/>
                <a:cs typeface="Arial"/>
              </a:rPr>
              <a:t> 50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1000" spc="-5" b="1">
                <a:solidFill>
                  <a:srgbClr val="545454"/>
                </a:solidFill>
                <a:latin typeface="Arial"/>
                <a:cs typeface="Arial"/>
              </a:rPr>
              <a:t>città dal nord al sud Italia torna, dal 2 all’8 maggio,</a:t>
            </a:r>
            <a:r>
              <a:rPr dirty="0" sz="1000" spc="85" b="1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dirty="0" sz="1000" spc="5" b="1">
                <a:solidFill>
                  <a:srgbClr val="545454"/>
                </a:solidFill>
                <a:latin typeface="Arial"/>
                <a:cs typeface="Arial"/>
              </a:rPr>
              <a:t>il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1000" spc="-5" b="1">
                <a:solidFill>
                  <a:srgbClr val="545454"/>
                </a:solidFill>
                <a:latin typeface="Arial"/>
                <a:cs typeface="Arial"/>
              </a:rPr>
              <a:t>‘Festival della Cultura Creativa’ dedicato ai ragazzi dai 6</a:t>
            </a:r>
            <a:r>
              <a:rPr dirty="0" sz="1000" spc="70" b="1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dirty="0" sz="1000" spc="-10" b="1">
                <a:solidFill>
                  <a:srgbClr val="545454"/>
                </a:solidFill>
                <a:latin typeface="Arial"/>
                <a:cs typeface="Arial"/>
              </a:rPr>
              <a:t>ai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25000"/>
              </a:lnSpc>
            </a:pPr>
            <a:r>
              <a:rPr dirty="0" sz="1000" spc="-5" b="1">
                <a:solidFill>
                  <a:srgbClr val="545454"/>
                </a:solidFill>
                <a:latin typeface="Arial"/>
                <a:cs typeface="Arial"/>
              </a:rPr>
              <a:t>13 anni. Promosso dall’Abi e dalle banche, con quest’anno anche  la </a:t>
            </a:r>
            <a:r>
              <a:rPr dirty="0" sz="1000" b="1">
                <a:solidFill>
                  <a:srgbClr val="545454"/>
                </a:solidFill>
                <a:latin typeface="Arial"/>
                <a:cs typeface="Arial"/>
              </a:rPr>
              <a:t>Main Media </a:t>
            </a:r>
            <a:r>
              <a:rPr dirty="0" sz="1000" spc="-5" b="1">
                <a:solidFill>
                  <a:srgbClr val="545454"/>
                </a:solidFill>
                <a:latin typeface="Arial"/>
                <a:cs typeface="Arial"/>
              </a:rPr>
              <a:t>Partnership della </a:t>
            </a:r>
            <a:r>
              <a:rPr dirty="0" sz="1000" b="1">
                <a:solidFill>
                  <a:srgbClr val="545454"/>
                </a:solidFill>
                <a:latin typeface="Arial"/>
                <a:cs typeface="Arial"/>
              </a:rPr>
              <a:t>Rai </a:t>
            </a:r>
            <a:r>
              <a:rPr dirty="0" sz="1000" spc="-5" b="1">
                <a:solidFill>
                  <a:srgbClr val="545454"/>
                </a:solidFill>
                <a:latin typeface="Arial"/>
                <a:cs typeface="Arial"/>
              </a:rPr>
              <a:t>e la </a:t>
            </a:r>
            <a:r>
              <a:rPr dirty="0" sz="1000" b="1">
                <a:solidFill>
                  <a:srgbClr val="545454"/>
                </a:solidFill>
                <a:latin typeface="Arial"/>
                <a:cs typeface="Arial"/>
              </a:rPr>
              <a:t>Tgr, </a:t>
            </a:r>
            <a:r>
              <a:rPr dirty="0" sz="1000" spc="-5" b="1">
                <a:solidFill>
                  <a:srgbClr val="545454"/>
                </a:solidFill>
                <a:latin typeface="Arial"/>
                <a:cs typeface="Arial"/>
              </a:rPr>
              <a:t>nella</a:t>
            </a:r>
            <a:r>
              <a:rPr dirty="0" sz="1000" spc="5" b="1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dirty="0" sz="1000" spc="-5" b="1">
                <a:solidFill>
                  <a:srgbClr val="545454"/>
                </a:solidFill>
                <a:latin typeface="Arial"/>
                <a:cs typeface="Arial"/>
              </a:rPr>
              <a:t>terza</a:t>
            </a:r>
            <a:endParaRPr sz="1000">
              <a:latin typeface="Arial"/>
              <a:cs typeface="Arial"/>
            </a:endParaRPr>
          </a:p>
          <a:p>
            <a:pPr marL="12700" marR="90805">
              <a:lnSpc>
                <a:spcPct val="125000"/>
              </a:lnSpc>
            </a:pPr>
            <a:r>
              <a:rPr dirty="0" sz="1000" spc="-5" b="1">
                <a:solidFill>
                  <a:srgbClr val="545454"/>
                </a:solidFill>
                <a:latin typeface="Arial"/>
                <a:cs typeface="Arial"/>
              </a:rPr>
              <a:t>edizione, il </a:t>
            </a:r>
            <a:r>
              <a:rPr dirty="0" sz="1000" b="1">
                <a:solidFill>
                  <a:srgbClr val="545454"/>
                </a:solidFill>
                <a:latin typeface="Arial"/>
                <a:cs typeface="Arial"/>
              </a:rPr>
              <a:t>festival </a:t>
            </a:r>
            <a:r>
              <a:rPr dirty="0" sz="1000" spc="-5" b="1">
                <a:solidFill>
                  <a:srgbClr val="545454"/>
                </a:solidFill>
                <a:latin typeface="Arial"/>
                <a:cs typeface="Arial"/>
              </a:rPr>
              <a:t>segue i percorsi del </a:t>
            </a:r>
            <a:r>
              <a:rPr dirty="0" sz="1000" b="1">
                <a:solidFill>
                  <a:srgbClr val="545454"/>
                </a:solidFill>
                <a:latin typeface="Arial"/>
                <a:cs typeface="Arial"/>
              </a:rPr>
              <a:t>tema </a:t>
            </a:r>
            <a:r>
              <a:rPr dirty="0" sz="1000" spc="-5" b="1">
                <a:solidFill>
                  <a:srgbClr val="545454"/>
                </a:solidFill>
                <a:latin typeface="Arial"/>
                <a:cs typeface="Arial"/>
              </a:rPr>
              <a:t>‘Abitare  sottosopra. Scoprire e sperimentare come si sta </a:t>
            </a:r>
            <a:r>
              <a:rPr dirty="0" sz="1000" b="1">
                <a:solidFill>
                  <a:srgbClr val="545454"/>
                </a:solidFill>
                <a:latin typeface="Arial"/>
                <a:cs typeface="Arial"/>
              </a:rPr>
              <a:t>dentro </a:t>
            </a:r>
            <a:r>
              <a:rPr dirty="0" sz="1000" spc="-5" b="1">
                <a:solidFill>
                  <a:srgbClr val="545454"/>
                </a:solidFill>
                <a:latin typeface="Arial"/>
                <a:cs typeface="Arial"/>
              </a:rPr>
              <a:t>i luoghi,  l’arte e le emozioni’. </a:t>
            </a:r>
            <a:r>
              <a:rPr dirty="0" sz="1000" spc="-15" b="1">
                <a:solidFill>
                  <a:srgbClr val="545454"/>
                </a:solidFill>
                <a:latin typeface="Arial"/>
                <a:cs typeface="Arial"/>
              </a:rPr>
              <a:t>Al </a:t>
            </a:r>
            <a:r>
              <a:rPr dirty="0" sz="1000" spc="-5" b="1">
                <a:solidFill>
                  <a:srgbClr val="545454"/>
                </a:solidFill>
                <a:latin typeface="Arial"/>
                <a:cs typeface="Arial"/>
              </a:rPr>
              <a:t>tema, per la prima volta, è</a:t>
            </a:r>
            <a:r>
              <a:rPr dirty="0" sz="1000" spc="110" b="1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dirty="0" sz="1000" spc="-5" b="1">
                <a:solidFill>
                  <a:srgbClr val="545454"/>
                </a:solidFill>
                <a:latin typeface="Arial"/>
                <a:cs typeface="Arial"/>
              </a:rPr>
              <a:t>stato</a:t>
            </a:r>
            <a:endParaRPr sz="1000">
              <a:latin typeface="Arial"/>
              <a:cs typeface="Arial"/>
            </a:endParaRPr>
          </a:p>
          <a:p>
            <a:pPr marL="12700" marR="195580">
              <a:lnSpc>
                <a:spcPct val="125000"/>
              </a:lnSpc>
            </a:pPr>
            <a:r>
              <a:rPr dirty="0" sz="1000" spc="-5" b="1">
                <a:solidFill>
                  <a:srgbClr val="545454"/>
                </a:solidFill>
                <a:latin typeface="Arial"/>
                <a:cs typeface="Arial"/>
              </a:rPr>
              <a:t>dedicato anche un libro di Sabina Colloredo e Valeria Petrone,  pubblicato da</a:t>
            </a:r>
            <a:r>
              <a:rPr dirty="0" sz="1000" spc="5" b="1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dirty="0" sz="1000" spc="-5" b="1">
                <a:solidFill>
                  <a:srgbClr val="545454"/>
                </a:solidFill>
                <a:latin typeface="Arial"/>
                <a:cs typeface="Arial"/>
              </a:rPr>
              <a:t>Carthusia.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00">
              <a:latin typeface="Times New Roman"/>
              <a:cs typeface="Times New Roman"/>
            </a:endParaRPr>
          </a:p>
          <a:p>
            <a:pPr marL="12700" marR="464184">
              <a:lnSpc>
                <a:spcPct val="125000"/>
              </a:lnSpc>
            </a:pPr>
            <a:r>
              <a:rPr dirty="0" sz="1000" spc="-5" b="1">
                <a:solidFill>
                  <a:srgbClr val="545454"/>
                </a:solidFill>
                <a:latin typeface="Arial"/>
                <a:cs typeface="Arial"/>
              </a:rPr>
              <a:t>“Questo festival è inedito nell’approccio ai </a:t>
            </a:r>
            <a:r>
              <a:rPr dirty="0" sz="1000" b="1">
                <a:solidFill>
                  <a:srgbClr val="545454"/>
                </a:solidFill>
                <a:latin typeface="Arial"/>
                <a:cs typeface="Arial"/>
              </a:rPr>
              <a:t>ragazzi </a:t>
            </a:r>
            <a:r>
              <a:rPr dirty="0" sz="1000" spc="-5" b="1">
                <a:solidFill>
                  <a:srgbClr val="545454"/>
                </a:solidFill>
                <a:latin typeface="Arial"/>
                <a:cs typeface="Arial"/>
              </a:rPr>
              <a:t>perchè  punta </a:t>
            </a:r>
            <a:r>
              <a:rPr dirty="0" sz="1000" spc="-10" b="1">
                <a:solidFill>
                  <a:srgbClr val="545454"/>
                </a:solidFill>
                <a:latin typeface="Arial"/>
                <a:cs typeface="Arial"/>
              </a:rPr>
              <a:t>allo </a:t>
            </a:r>
            <a:r>
              <a:rPr dirty="0" sz="1000" spc="-5" b="1">
                <a:solidFill>
                  <a:srgbClr val="545454"/>
                </a:solidFill>
                <a:latin typeface="Arial"/>
                <a:cs typeface="Arial"/>
              </a:rPr>
              <a:t>stimolo dello spirito critico” ha detto alla  presentazione il presidente dell’Abi </a:t>
            </a:r>
            <a:r>
              <a:rPr dirty="0" sz="1000" spc="-10" b="1">
                <a:solidFill>
                  <a:srgbClr val="545454"/>
                </a:solidFill>
                <a:latin typeface="Arial"/>
                <a:cs typeface="Arial"/>
              </a:rPr>
              <a:t>Antonio</a:t>
            </a:r>
            <a:r>
              <a:rPr dirty="0" sz="1000" spc="85" b="1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dirty="0" sz="1000" spc="-5" b="1">
                <a:solidFill>
                  <a:srgbClr val="545454"/>
                </a:solidFill>
                <a:latin typeface="Arial"/>
                <a:cs typeface="Arial"/>
              </a:rPr>
              <a:t>Patuelli.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00">
              <a:latin typeface="Times New Roman"/>
              <a:cs typeface="Times New Roman"/>
            </a:endParaRPr>
          </a:p>
          <a:p>
            <a:pPr marL="12700" marR="598170">
              <a:lnSpc>
                <a:spcPct val="125000"/>
              </a:lnSpc>
            </a:pPr>
            <a:r>
              <a:rPr dirty="0" sz="1000" spc="-5" b="1">
                <a:solidFill>
                  <a:srgbClr val="545454"/>
                </a:solidFill>
                <a:latin typeface="Arial"/>
                <a:cs typeface="Arial"/>
              </a:rPr>
              <a:t>L’attenzione per i </a:t>
            </a:r>
            <a:r>
              <a:rPr dirty="0" sz="1000" b="1">
                <a:solidFill>
                  <a:srgbClr val="545454"/>
                </a:solidFill>
                <a:latin typeface="Arial"/>
                <a:cs typeface="Arial"/>
              </a:rPr>
              <a:t>più giovani </a:t>
            </a:r>
            <a:r>
              <a:rPr dirty="0" sz="1000" spc="-5" b="1">
                <a:solidFill>
                  <a:srgbClr val="545454"/>
                </a:solidFill>
                <a:latin typeface="Arial"/>
                <a:cs typeface="Arial"/>
              </a:rPr>
              <a:t>rappresenta una “priorità  </a:t>
            </a:r>
            <a:r>
              <a:rPr dirty="0" sz="1000" spc="-10" b="1">
                <a:solidFill>
                  <a:srgbClr val="545454"/>
                </a:solidFill>
                <a:latin typeface="Arial"/>
                <a:cs typeface="Arial"/>
              </a:rPr>
              <a:t>assoluta” </a:t>
            </a:r>
            <a:r>
              <a:rPr dirty="0" sz="1000" spc="-5" b="1">
                <a:solidFill>
                  <a:srgbClr val="545454"/>
                </a:solidFill>
                <a:latin typeface="Arial"/>
                <a:cs typeface="Arial"/>
              </a:rPr>
              <a:t>anche </a:t>
            </a:r>
            <a:r>
              <a:rPr dirty="0" sz="1000" b="1">
                <a:solidFill>
                  <a:srgbClr val="545454"/>
                </a:solidFill>
                <a:latin typeface="Arial"/>
                <a:cs typeface="Arial"/>
              </a:rPr>
              <a:t>per </a:t>
            </a:r>
            <a:r>
              <a:rPr dirty="0" sz="1000" spc="-5" b="1">
                <a:solidFill>
                  <a:srgbClr val="545454"/>
                </a:solidFill>
                <a:latin typeface="Arial"/>
                <a:cs typeface="Arial"/>
              </a:rPr>
              <a:t>la </a:t>
            </a:r>
            <a:r>
              <a:rPr dirty="0" sz="1000" b="1">
                <a:solidFill>
                  <a:srgbClr val="545454"/>
                </a:solidFill>
                <a:latin typeface="Arial"/>
                <a:cs typeface="Arial"/>
              </a:rPr>
              <a:t>Rai </a:t>
            </a:r>
            <a:r>
              <a:rPr dirty="0" sz="1000" spc="-5" b="1">
                <a:solidFill>
                  <a:srgbClr val="545454"/>
                </a:solidFill>
                <a:latin typeface="Arial"/>
                <a:cs typeface="Arial"/>
              </a:rPr>
              <a:t>come ha spiegato il</a:t>
            </a:r>
            <a:r>
              <a:rPr dirty="0" sz="1000" spc="80" b="1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dirty="0" sz="1000" spc="-5" b="1">
                <a:solidFill>
                  <a:srgbClr val="545454"/>
                </a:solidFill>
                <a:latin typeface="Arial"/>
                <a:cs typeface="Arial"/>
              </a:rPr>
              <a:t>direttore</a:t>
            </a:r>
            <a:endParaRPr sz="1000">
              <a:latin typeface="Arial"/>
              <a:cs typeface="Arial"/>
            </a:endParaRPr>
          </a:p>
          <a:p>
            <a:pPr marL="12700" marR="40005">
              <a:lnSpc>
                <a:spcPct val="125000"/>
              </a:lnSpc>
            </a:pPr>
            <a:r>
              <a:rPr dirty="0" sz="1000" spc="-5" b="1">
                <a:solidFill>
                  <a:srgbClr val="545454"/>
                </a:solidFill>
                <a:latin typeface="Arial"/>
                <a:cs typeface="Arial"/>
              </a:rPr>
              <a:t>generale del servizio pubblico, </a:t>
            </a:r>
            <a:r>
              <a:rPr dirty="0" sz="1000" spc="-10" b="1">
                <a:solidFill>
                  <a:srgbClr val="545454"/>
                </a:solidFill>
                <a:latin typeface="Arial"/>
                <a:cs typeface="Arial"/>
              </a:rPr>
              <a:t>Antonio </a:t>
            </a:r>
            <a:r>
              <a:rPr dirty="0" sz="1000" spc="-5" b="1">
                <a:solidFill>
                  <a:srgbClr val="545454"/>
                </a:solidFill>
                <a:latin typeface="Arial"/>
                <a:cs typeface="Arial"/>
              </a:rPr>
              <a:t>Campo Dall’Orto, e come  dimostra </a:t>
            </a:r>
            <a:r>
              <a:rPr dirty="0" sz="1000" b="1">
                <a:solidFill>
                  <a:srgbClr val="545454"/>
                </a:solidFill>
                <a:latin typeface="Arial"/>
                <a:cs typeface="Arial"/>
              </a:rPr>
              <a:t>l’iniziativa </a:t>
            </a:r>
            <a:r>
              <a:rPr dirty="0" sz="1000" spc="-5" b="1">
                <a:solidFill>
                  <a:srgbClr val="545454"/>
                </a:solidFill>
                <a:latin typeface="Arial"/>
                <a:cs typeface="Arial"/>
              </a:rPr>
              <a:t>di togliere, dal 1 maggio, la</a:t>
            </a:r>
            <a:r>
              <a:rPr dirty="0" sz="1000" spc="45" b="1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dirty="0" sz="1000" spc="-5" b="1">
                <a:solidFill>
                  <a:srgbClr val="545454"/>
                </a:solidFill>
                <a:latin typeface="Arial"/>
                <a:cs typeface="Arial"/>
              </a:rPr>
              <a:t>pubblicità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1000" spc="-5" b="1">
                <a:solidFill>
                  <a:srgbClr val="545454"/>
                </a:solidFill>
                <a:latin typeface="Arial"/>
                <a:cs typeface="Arial"/>
              </a:rPr>
              <a:t>dal canale </a:t>
            </a:r>
            <a:r>
              <a:rPr dirty="0" sz="1000" b="1">
                <a:solidFill>
                  <a:srgbClr val="545454"/>
                </a:solidFill>
                <a:latin typeface="Arial"/>
                <a:cs typeface="Arial"/>
              </a:rPr>
              <a:t>Rai </a:t>
            </a:r>
            <a:r>
              <a:rPr dirty="0" sz="1000" spc="-5" b="1">
                <a:solidFill>
                  <a:srgbClr val="545454"/>
                </a:solidFill>
                <a:latin typeface="Arial"/>
                <a:cs typeface="Arial"/>
              </a:rPr>
              <a:t>Yo</a:t>
            </a:r>
            <a:r>
              <a:rPr dirty="0" sz="1000" spc="-15" b="1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dirty="0" sz="1000" spc="-5" b="1">
                <a:solidFill>
                  <a:srgbClr val="545454"/>
                </a:solidFill>
                <a:latin typeface="Arial"/>
                <a:cs typeface="Arial"/>
              </a:rPr>
              <a:t>Yo.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65729" y="2119883"/>
            <a:ext cx="2219324" cy="7424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397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Ilg</a:t>
            </a:r>
            <a:r>
              <a:rPr dirty="0" sz="1600" spc="-15" b="1">
                <a:latin typeface="Arial"/>
                <a:cs typeface="Arial"/>
              </a:rPr>
              <a:t>h</a:t>
            </a:r>
            <a:r>
              <a:rPr dirty="0" sz="1600" spc="-5" b="1">
                <a:latin typeface="Arial"/>
                <a:cs typeface="Arial"/>
              </a:rPr>
              <a:t>irl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15" b="1">
                <a:latin typeface="Arial"/>
                <a:cs typeface="Arial"/>
              </a:rPr>
              <a:t>d</a:t>
            </a:r>
            <a:r>
              <a:rPr dirty="0" sz="1600" spc="-5" b="1">
                <a:latin typeface="Arial"/>
                <a:cs typeface="Arial"/>
              </a:rPr>
              <a:t>a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o.co</a:t>
            </a:r>
            <a:r>
              <a:rPr dirty="0" sz="1600" spc="-5" b="1">
                <a:latin typeface="Arial"/>
                <a:cs typeface="Arial"/>
              </a:rPr>
              <a:t>m  </a:t>
            </a:r>
            <a:r>
              <a:rPr dirty="0" sz="1600" spc="-5" b="1">
                <a:latin typeface="Arial"/>
                <a:cs typeface="Arial"/>
              </a:rPr>
              <a:t>27 aprile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37005" y="2157955"/>
            <a:ext cx="4676775" cy="6376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3308386"/>
            <a:ext cx="4792235" cy="4989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58108" y="3976341"/>
            <a:ext cx="5940322" cy="5621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02247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Ilgi</a:t>
            </a:r>
            <a:r>
              <a:rPr dirty="0" sz="1600" spc="-15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spc="5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aled</a:t>
            </a:r>
            <a:r>
              <a:rPr dirty="0" sz="1600" spc="15" b="1">
                <a:latin typeface="Arial"/>
                <a:cs typeface="Arial"/>
              </a:rPr>
              <a:t>i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c</a:t>
            </a:r>
            <a:r>
              <a:rPr dirty="0" sz="1600" spc="5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nza.it  </a:t>
            </a:r>
            <a:r>
              <a:rPr dirty="0" sz="1600" spc="-5" b="1">
                <a:latin typeface="Arial"/>
                <a:cs typeface="Arial"/>
              </a:rPr>
              <a:t>27 aprile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061461"/>
            <a:ext cx="5135880" cy="4152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550">
                <a:latin typeface="Times New Roman"/>
                <a:cs typeface="Times New Roman"/>
              </a:rPr>
              <a:t>Festival </a:t>
            </a:r>
            <a:r>
              <a:rPr dirty="0" sz="2550" spc="-5">
                <a:latin typeface="Times New Roman"/>
                <a:cs typeface="Times New Roman"/>
              </a:rPr>
              <a:t>Cultura Creativa, più </a:t>
            </a:r>
            <a:r>
              <a:rPr dirty="0" sz="2550">
                <a:latin typeface="Times New Roman"/>
                <a:cs typeface="Times New Roman"/>
              </a:rPr>
              <a:t>80</a:t>
            </a:r>
            <a:r>
              <a:rPr dirty="0" sz="2550" spc="-20">
                <a:latin typeface="Times New Roman"/>
                <a:cs typeface="Times New Roman"/>
              </a:rPr>
              <a:t> </a:t>
            </a:r>
            <a:r>
              <a:rPr dirty="0" sz="2550">
                <a:latin typeface="Times New Roman"/>
                <a:cs typeface="Times New Roman"/>
              </a:rPr>
              <a:t>eventi</a:t>
            </a:r>
            <a:endParaRPr sz="25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9944" y="6291960"/>
            <a:ext cx="5929630" cy="0"/>
          </a:xfrm>
          <a:custGeom>
            <a:avLst/>
            <a:gdLst/>
            <a:ahLst/>
            <a:cxnLst/>
            <a:rect l="l" t="t" r="r" b="b"/>
            <a:pathLst>
              <a:path w="5929630" h="0">
                <a:moveTo>
                  <a:pt x="0" y="0"/>
                </a:moveTo>
                <a:lnTo>
                  <a:pt x="5929249" y="0"/>
                </a:lnTo>
              </a:path>
            </a:pathLst>
          </a:custGeom>
          <a:ln w="9144">
            <a:solidFill>
              <a:srgbClr val="DADADA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06627" y="6425564"/>
            <a:ext cx="6113145" cy="23304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4500"/>
              </a:lnSpc>
              <a:spcBef>
                <a:spcPts val="95"/>
              </a:spcBef>
            </a:pP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Con oltre 80 eventi culturali in 50 città dal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nord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al sud Italia torna, </a:t>
            </a:r>
            <a:r>
              <a:rPr dirty="0" sz="1200" spc="5">
                <a:solidFill>
                  <a:srgbClr val="1B1615"/>
                </a:solidFill>
                <a:latin typeface="Georgia"/>
                <a:cs typeface="Georgia"/>
              </a:rPr>
              <a:t>dal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2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all'8 maggio, il  'Festival della Cultura Creativa' dedicato ai ragazzi dai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6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ai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13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anni.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Promosso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dall'Abi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e 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dalle banche, con quest'anno anche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la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Main Media Partnership della Rai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e la Tgr,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nella  terza edizione, il festival segue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i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percorsi del tema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'Abitare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sottosopra. Scoprire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e 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sperimentare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come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si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sta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dentro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i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luoghi, l'arte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e le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emozioni'.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Al tema,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per la prima volta,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è 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stato dedicato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anche </a:t>
            </a:r>
            <a:r>
              <a:rPr dirty="0" sz="1200" spc="5">
                <a:solidFill>
                  <a:srgbClr val="1B1615"/>
                </a:solidFill>
                <a:latin typeface="Georgia"/>
                <a:cs typeface="Georgia"/>
              </a:rPr>
              <a:t>un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libro di Sabina Colloredo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e Valeria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Petrone, pubblicato da  Carthusia. "Questo festival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è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inedito nell'approccio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ai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ragazzi perchè punta allo stimolo  dello spirito critico"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ha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detto alla presentazione il presidente dell'Abi Antonio</a:t>
            </a:r>
            <a:r>
              <a:rPr dirty="0" sz="1200" spc="40">
                <a:solidFill>
                  <a:srgbClr val="1B1615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Patuelli.</a:t>
            </a:r>
            <a:endParaRPr sz="1200">
              <a:latin typeface="Georgia"/>
              <a:cs typeface="Georgia"/>
            </a:endParaRPr>
          </a:p>
          <a:p>
            <a:pPr marL="12700" marR="26034">
              <a:lnSpc>
                <a:spcPct val="114700"/>
              </a:lnSpc>
              <a:spcBef>
                <a:spcPts val="5"/>
              </a:spcBef>
            </a:pP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L'attenzione per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i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più giovani rappresenta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una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"priorità assoluta"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anche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per la Rai come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ha 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spiegato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il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direttore generale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del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servizio pubblico, Antonio Campo Dall'Orto,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e </a:t>
            </a:r>
            <a:r>
              <a:rPr dirty="0" sz="1200" spc="-10">
                <a:solidFill>
                  <a:srgbClr val="1B1615"/>
                </a:solidFill>
                <a:latin typeface="Georgia"/>
                <a:cs typeface="Georgia"/>
              </a:rPr>
              <a:t>come 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dimostra l'iniziativa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di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togliere, dal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1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maggio, </a:t>
            </a:r>
            <a:r>
              <a:rPr dirty="0" sz="1200" spc="5">
                <a:solidFill>
                  <a:srgbClr val="1B1615"/>
                </a:solidFill>
                <a:latin typeface="Georgia"/>
                <a:cs typeface="Georgia"/>
              </a:rPr>
              <a:t>la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pubblicità dal canale Rai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Yo</a:t>
            </a:r>
            <a:r>
              <a:rPr dirty="0" sz="1200" spc="30">
                <a:solidFill>
                  <a:srgbClr val="1B1615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Yo.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47570" y="2442971"/>
            <a:ext cx="3265170" cy="3233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19327" y="3587495"/>
            <a:ext cx="4572889" cy="2571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Ilmeteo.it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27 aprile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826890"/>
            <a:ext cx="6132195" cy="17221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5" b="1">
                <a:solidFill>
                  <a:srgbClr val="333333"/>
                </a:solidFill>
                <a:latin typeface="Arial"/>
                <a:cs typeface="Arial"/>
              </a:rPr>
              <a:t>Abi: </a:t>
            </a:r>
            <a:r>
              <a:rPr dirty="0" sz="1500" b="1">
                <a:solidFill>
                  <a:srgbClr val="333333"/>
                </a:solidFill>
                <a:latin typeface="Arial"/>
                <a:cs typeface="Arial"/>
              </a:rPr>
              <a:t>al </a:t>
            </a:r>
            <a:r>
              <a:rPr dirty="0" sz="1500" spc="-15" b="1">
                <a:solidFill>
                  <a:srgbClr val="333333"/>
                </a:solidFill>
                <a:latin typeface="Arial"/>
                <a:cs typeface="Arial"/>
              </a:rPr>
              <a:t>via </a:t>
            </a:r>
            <a:r>
              <a:rPr dirty="0" sz="1500" spc="-5" b="1">
                <a:solidFill>
                  <a:srgbClr val="333333"/>
                </a:solidFill>
                <a:latin typeface="Arial"/>
                <a:cs typeface="Arial"/>
              </a:rPr>
              <a:t>3°edizione Festival Cultura Creativa, 80 eventi </a:t>
            </a:r>
            <a:r>
              <a:rPr dirty="0" sz="1500" b="1">
                <a:solidFill>
                  <a:srgbClr val="333333"/>
                </a:solidFill>
                <a:latin typeface="Arial"/>
                <a:cs typeface="Arial"/>
              </a:rPr>
              <a:t>in 50</a:t>
            </a:r>
            <a:r>
              <a:rPr dirty="0" sz="1500" spc="10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500" spc="-5" b="1">
                <a:solidFill>
                  <a:srgbClr val="333333"/>
                </a:solidFill>
                <a:latin typeface="Arial"/>
                <a:cs typeface="Arial"/>
              </a:rPr>
              <a:t>città</a:t>
            </a:r>
            <a:endParaRPr sz="1500">
              <a:latin typeface="Arial"/>
              <a:cs typeface="Arial"/>
            </a:endParaRPr>
          </a:p>
          <a:p>
            <a:pPr marL="12700" marR="5080">
              <a:lnSpc>
                <a:spcPct val="119800"/>
              </a:lnSpc>
              <a:spcBef>
                <a:spcPts val="1200"/>
              </a:spcBef>
            </a:pPr>
            <a:r>
              <a:rPr dirty="0" sz="1200" spc="-5">
                <a:latin typeface="Arial"/>
                <a:cs typeface="Arial"/>
              </a:rPr>
              <a:t>Per questa terza edizione della manifestazione è stato </a:t>
            </a:r>
            <a:r>
              <a:rPr dirty="0" sz="1200">
                <a:latin typeface="Arial"/>
                <a:cs typeface="Arial"/>
              </a:rPr>
              <a:t>scelto </a:t>
            </a:r>
            <a:r>
              <a:rPr dirty="0" sz="1200" spc="-5">
                <a:latin typeface="Arial"/>
                <a:cs typeface="Arial"/>
              </a:rPr>
              <a:t>come 'fil rouge' delle  iniziative il </a:t>
            </a:r>
            <a:r>
              <a:rPr dirty="0" sz="1200">
                <a:latin typeface="Arial"/>
                <a:cs typeface="Arial"/>
              </a:rPr>
              <a:t>tema </a:t>
            </a:r>
            <a:r>
              <a:rPr dirty="0" sz="1200" spc="-5">
                <a:latin typeface="Arial"/>
                <a:cs typeface="Arial"/>
              </a:rPr>
              <a:t>'Abitare sottosopra. Scoprire e sperimentare come </a:t>
            </a:r>
            <a:r>
              <a:rPr dirty="0" sz="1200" spc="-10">
                <a:latin typeface="Arial"/>
                <a:cs typeface="Arial"/>
              </a:rPr>
              <a:t>si </a:t>
            </a:r>
            <a:r>
              <a:rPr dirty="0" sz="1200">
                <a:latin typeface="Arial"/>
                <a:cs typeface="Arial"/>
              </a:rPr>
              <a:t>sta </a:t>
            </a:r>
            <a:r>
              <a:rPr dirty="0" sz="1200" spc="-5">
                <a:latin typeface="Arial"/>
                <a:cs typeface="Arial"/>
              </a:rPr>
              <a:t>dentro i luoghi,  </a:t>
            </a:r>
            <a:r>
              <a:rPr dirty="0" sz="1200">
                <a:latin typeface="Arial"/>
                <a:cs typeface="Arial"/>
              </a:rPr>
              <a:t>l'arte </a:t>
            </a:r>
            <a:r>
              <a:rPr dirty="0" sz="1200" spc="-5">
                <a:latin typeface="Arial"/>
                <a:cs typeface="Arial"/>
              </a:rPr>
              <a:t>e le emozioni'. L'obiettivo è invitare bambini e ragazzi ad ampliare il concetto </a:t>
            </a:r>
            <a:r>
              <a:rPr dirty="0" sz="1200">
                <a:latin typeface="Arial"/>
                <a:cs typeface="Arial"/>
              </a:rPr>
              <a:t>di </a:t>
            </a:r>
            <a:r>
              <a:rPr dirty="0" sz="1200" spc="-5">
                <a:latin typeface="Arial"/>
                <a:cs typeface="Arial"/>
              </a:rPr>
              <a:t>casa,  per scoprire e sperimentare, </a:t>
            </a:r>
            <a:r>
              <a:rPr dirty="0" sz="1200" spc="-10">
                <a:latin typeface="Arial"/>
                <a:cs typeface="Arial"/>
              </a:rPr>
              <a:t>con </a:t>
            </a:r>
            <a:r>
              <a:rPr dirty="0" sz="1200" spc="-5">
                <a:latin typeface="Arial"/>
                <a:cs typeface="Arial"/>
              </a:rPr>
              <a:t>l'aiuto di operatori culturali specializzati, in che modo ogni  persona e cosa vive, abita e si relaziona con tutto </a:t>
            </a:r>
            <a:r>
              <a:rPr dirty="0" sz="1200" spc="-10">
                <a:latin typeface="Arial"/>
                <a:cs typeface="Arial"/>
              </a:rPr>
              <a:t>ciò </a:t>
            </a:r>
            <a:r>
              <a:rPr dirty="0" sz="1200" spc="-5">
                <a:latin typeface="Arial"/>
                <a:cs typeface="Arial"/>
              </a:rPr>
              <a:t>che lo circonda, utilizzando le  modalità più consone alla propria natura.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18128" y="2442971"/>
            <a:ext cx="909425" cy="8389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4859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lsuss</a:t>
            </a:r>
            <a:r>
              <a:rPr dirty="0" sz="1600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diario</a:t>
            </a:r>
            <a:r>
              <a:rPr dirty="0" sz="1600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net  </a:t>
            </a:r>
            <a:r>
              <a:rPr dirty="0" sz="1600" spc="-5" b="1">
                <a:latin typeface="Arial"/>
                <a:cs typeface="Arial"/>
              </a:rPr>
              <a:t>27 aprile</a:t>
            </a:r>
            <a:r>
              <a:rPr dirty="0" sz="1600" spc="-3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820794"/>
            <a:ext cx="6139815" cy="274066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85"/>
              </a:spcBef>
            </a:pPr>
            <a:r>
              <a:rPr dirty="0" sz="1100" spc="-5">
                <a:latin typeface="Verdana"/>
                <a:cs typeface="Verdana"/>
              </a:rPr>
              <a:t>Nuovo appuntamento </a:t>
            </a:r>
            <a:r>
              <a:rPr dirty="0" sz="1100">
                <a:latin typeface="Verdana"/>
                <a:cs typeface="Verdana"/>
              </a:rPr>
              <a:t>con </a:t>
            </a:r>
            <a:r>
              <a:rPr dirty="0" sz="1100" spc="-5">
                <a:latin typeface="Verdana"/>
                <a:cs typeface="Verdana"/>
              </a:rPr>
              <a:t>il </a:t>
            </a:r>
            <a:r>
              <a:rPr dirty="0" sz="1100">
                <a:latin typeface="Verdana"/>
                <a:cs typeface="Verdana"/>
              </a:rPr>
              <a:t>Festival della </a:t>
            </a:r>
            <a:r>
              <a:rPr dirty="0" sz="1100" spc="-5">
                <a:latin typeface="Verdana"/>
                <a:cs typeface="Verdana"/>
              </a:rPr>
              <a:t>Cultura Creativa </a:t>
            </a:r>
            <a:r>
              <a:rPr dirty="0" sz="1100">
                <a:latin typeface="Verdana"/>
                <a:cs typeface="Verdana"/>
              </a:rPr>
              <a:t>promosso </a:t>
            </a:r>
            <a:r>
              <a:rPr dirty="0" sz="1100" spc="-5">
                <a:latin typeface="Verdana"/>
                <a:cs typeface="Verdana"/>
              </a:rPr>
              <a:t>dall'Abi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dalle  banche per avvicinare alla cultura </a:t>
            </a:r>
            <a:r>
              <a:rPr dirty="0" sz="1100">
                <a:latin typeface="Verdana"/>
                <a:cs typeface="Verdana"/>
              </a:rPr>
              <a:t>i </a:t>
            </a:r>
            <a:r>
              <a:rPr dirty="0" sz="1100" spc="-5">
                <a:latin typeface="Verdana"/>
                <a:cs typeface="Verdana"/>
              </a:rPr>
              <a:t>giovani </a:t>
            </a:r>
            <a:r>
              <a:rPr dirty="0" sz="1100">
                <a:latin typeface="Verdana"/>
                <a:cs typeface="Verdana"/>
              </a:rPr>
              <a:t>d'età compresa </a:t>
            </a:r>
            <a:r>
              <a:rPr dirty="0" sz="1100" spc="-5">
                <a:latin typeface="Verdana"/>
                <a:cs typeface="Verdana"/>
              </a:rPr>
              <a:t>tra </a:t>
            </a:r>
            <a:r>
              <a:rPr dirty="0" sz="1100">
                <a:latin typeface="Verdana"/>
                <a:cs typeface="Verdana"/>
              </a:rPr>
              <a:t>6 e </a:t>
            </a:r>
            <a:r>
              <a:rPr dirty="0" sz="1100" spc="-5">
                <a:latin typeface="Verdana"/>
                <a:cs typeface="Verdana"/>
              </a:rPr>
              <a:t>13 anni, grazie </a:t>
            </a:r>
            <a:r>
              <a:rPr dirty="0" sz="1100">
                <a:latin typeface="Verdana"/>
                <a:cs typeface="Verdana"/>
              </a:rPr>
              <a:t>a  </a:t>
            </a:r>
            <a:r>
              <a:rPr dirty="0" sz="1100" spc="-5">
                <a:latin typeface="Verdana"/>
                <a:cs typeface="Verdana"/>
              </a:rPr>
              <a:t>laboratori, iniziative </a:t>
            </a:r>
            <a:r>
              <a:rPr dirty="0" sz="1100">
                <a:latin typeface="Verdana"/>
                <a:cs typeface="Verdana"/>
              </a:rPr>
              <a:t>ed eventi che </a:t>
            </a:r>
            <a:r>
              <a:rPr dirty="0" sz="1100" spc="-5">
                <a:latin typeface="Verdana"/>
                <a:cs typeface="Verdana"/>
              </a:rPr>
              <a:t>spaziano tra arte, teatro, musica, tecnologie digitali 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molto altro. </a:t>
            </a:r>
            <a:r>
              <a:rPr dirty="0" sz="1100">
                <a:latin typeface="Verdana"/>
                <a:cs typeface="Verdana"/>
              </a:rPr>
              <a:t>La </a:t>
            </a:r>
            <a:r>
              <a:rPr dirty="0" sz="1100" spc="-5">
                <a:latin typeface="Verdana"/>
                <a:cs typeface="Verdana"/>
              </a:rPr>
              <a:t>manifestazione, </a:t>
            </a:r>
            <a:r>
              <a:rPr dirty="0" sz="1100">
                <a:latin typeface="Verdana"/>
                <a:cs typeface="Verdana"/>
              </a:rPr>
              <a:t>che </a:t>
            </a:r>
            <a:r>
              <a:rPr dirty="0" sz="1100" spc="-5">
                <a:latin typeface="Verdana"/>
                <a:cs typeface="Verdana"/>
              </a:rPr>
              <a:t>l'anno </a:t>
            </a:r>
            <a:r>
              <a:rPr dirty="0" sz="1100">
                <a:latin typeface="Verdana"/>
                <a:cs typeface="Verdana"/>
              </a:rPr>
              <a:t>scorso ha </a:t>
            </a:r>
            <a:r>
              <a:rPr dirty="0" sz="1100" spc="-5">
                <a:latin typeface="Verdana"/>
                <a:cs typeface="Verdana"/>
              </a:rPr>
              <a:t>coinvolto oltre 15 mila bambini 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ragazzi, </a:t>
            </a:r>
            <a:r>
              <a:rPr dirty="0" sz="1100" spc="5">
                <a:latin typeface="Verdana"/>
                <a:cs typeface="Verdana"/>
              </a:rPr>
              <a:t>si </a:t>
            </a:r>
            <a:r>
              <a:rPr dirty="0" sz="1100">
                <a:latin typeface="Verdana"/>
                <a:cs typeface="Verdana"/>
              </a:rPr>
              <a:t>svolgerà </a:t>
            </a:r>
            <a:r>
              <a:rPr dirty="0" sz="1100" spc="-5">
                <a:latin typeface="Verdana"/>
                <a:cs typeface="Verdana"/>
              </a:rPr>
              <a:t>nella settimana </a:t>
            </a:r>
            <a:r>
              <a:rPr dirty="0" sz="1100">
                <a:latin typeface="Verdana"/>
                <a:cs typeface="Verdana"/>
              </a:rPr>
              <a:t>che </a:t>
            </a:r>
            <a:r>
              <a:rPr dirty="0" sz="1100" spc="-5">
                <a:latin typeface="Verdana"/>
                <a:cs typeface="Verdana"/>
              </a:rPr>
              <a:t>va </a:t>
            </a:r>
            <a:r>
              <a:rPr dirty="0" sz="1100">
                <a:latin typeface="Verdana"/>
                <a:cs typeface="Verdana"/>
              </a:rPr>
              <a:t>dal 2 </a:t>
            </a:r>
            <a:r>
              <a:rPr dirty="0" sz="1100" spc="-5">
                <a:latin typeface="Verdana"/>
                <a:cs typeface="Verdana"/>
              </a:rPr>
              <a:t>all'8 maggio. </a:t>
            </a:r>
            <a:r>
              <a:rPr dirty="0" sz="1100">
                <a:latin typeface="Verdana"/>
                <a:cs typeface="Verdana"/>
              </a:rPr>
              <a:t>I </a:t>
            </a:r>
            <a:r>
              <a:rPr dirty="0" sz="1100" spc="-5">
                <a:latin typeface="Verdana"/>
                <a:cs typeface="Verdana"/>
              </a:rPr>
              <a:t>piccoli </a:t>
            </a:r>
            <a:r>
              <a:rPr dirty="0" sz="1100">
                <a:latin typeface="Verdana"/>
                <a:cs typeface="Verdana"/>
              </a:rPr>
              <a:t>protagonisti  del </a:t>
            </a:r>
            <a:r>
              <a:rPr dirty="0" sz="1100" spc="-5">
                <a:latin typeface="Verdana"/>
                <a:cs typeface="Verdana"/>
              </a:rPr>
              <a:t>festival avranno l'occasione di </a:t>
            </a:r>
            <a:r>
              <a:rPr dirty="0" sz="1100">
                <a:latin typeface="Verdana"/>
                <a:cs typeface="Verdana"/>
              </a:rPr>
              <a:t>sperimentare </a:t>
            </a:r>
            <a:r>
              <a:rPr dirty="0" sz="1100" spc="-5">
                <a:latin typeface="Verdana"/>
                <a:cs typeface="Verdana"/>
              </a:rPr>
              <a:t>tutte </a:t>
            </a:r>
            <a:r>
              <a:rPr dirty="0" sz="1100" spc="-10">
                <a:latin typeface="Verdana"/>
                <a:cs typeface="Verdana"/>
              </a:rPr>
              <a:t>le </a:t>
            </a:r>
            <a:r>
              <a:rPr dirty="0" sz="1100" spc="-5">
                <a:latin typeface="Verdana"/>
                <a:cs typeface="Verdana"/>
              </a:rPr>
              <a:t>sfumature della loro creatività,  </a:t>
            </a:r>
            <a:r>
              <a:rPr dirty="0" sz="1100">
                <a:latin typeface="Verdana"/>
                <a:cs typeface="Verdana"/>
              </a:rPr>
              <a:t>conoscendo </a:t>
            </a:r>
            <a:r>
              <a:rPr dirty="0" sz="1100" spc="-5">
                <a:latin typeface="Verdana"/>
                <a:cs typeface="Verdana"/>
              </a:rPr>
              <a:t>anche </a:t>
            </a:r>
            <a:r>
              <a:rPr dirty="0" sz="1100" spc="-10">
                <a:latin typeface="Verdana"/>
                <a:cs typeface="Verdana"/>
              </a:rPr>
              <a:t>meglio le </a:t>
            </a:r>
            <a:r>
              <a:rPr dirty="0" sz="1100" spc="-5">
                <a:latin typeface="Verdana"/>
                <a:cs typeface="Verdana"/>
              </a:rPr>
              <a:t>possibilità </a:t>
            </a:r>
            <a:r>
              <a:rPr dirty="0" sz="1100">
                <a:latin typeface="Verdana"/>
                <a:cs typeface="Verdana"/>
              </a:rPr>
              <a:t>dei </a:t>
            </a:r>
            <a:r>
              <a:rPr dirty="0" sz="1100" spc="-5">
                <a:latin typeface="Verdana"/>
                <a:cs typeface="Verdana"/>
              </a:rPr>
              <a:t>luoghi </a:t>
            </a:r>
            <a:r>
              <a:rPr dirty="0" sz="1100" spc="-10">
                <a:latin typeface="Verdana"/>
                <a:cs typeface="Verdana"/>
              </a:rPr>
              <a:t>in </a:t>
            </a:r>
            <a:r>
              <a:rPr dirty="0" sz="1100">
                <a:latin typeface="Verdana"/>
                <a:cs typeface="Verdana"/>
              </a:rPr>
              <a:t>cui </a:t>
            </a:r>
            <a:r>
              <a:rPr dirty="0" sz="1100" spc="-5">
                <a:latin typeface="Verdana"/>
                <a:cs typeface="Verdana"/>
              </a:rPr>
              <a:t>vivono. </a:t>
            </a:r>
            <a:r>
              <a:rPr dirty="0" sz="1100">
                <a:latin typeface="Verdana"/>
                <a:cs typeface="Verdana"/>
              </a:rPr>
              <a:t>Per questa terza  </a:t>
            </a:r>
            <a:r>
              <a:rPr dirty="0" sz="1100" spc="-5">
                <a:latin typeface="Verdana"/>
                <a:cs typeface="Verdana"/>
              </a:rPr>
              <a:t>edizione della manifestazione </a:t>
            </a:r>
            <a:r>
              <a:rPr dirty="0" sz="1100">
                <a:latin typeface="Verdana"/>
                <a:cs typeface="Verdana"/>
              </a:rPr>
              <a:t>è </a:t>
            </a:r>
            <a:r>
              <a:rPr dirty="0" sz="1100" spc="-5">
                <a:latin typeface="Verdana"/>
                <a:cs typeface="Verdana"/>
              </a:rPr>
              <a:t>stato scelto </a:t>
            </a:r>
            <a:r>
              <a:rPr dirty="0" sz="1100">
                <a:latin typeface="Verdana"/>
                <a:cs typeface="Verdana"/>
              </a:rPr>
              <a:t>come </a:t>
            </a:r>
            <a:r>
              <a:rPr dirty="0" sz="1100" spc="-5">
                <a:latin typeface="Verdana"/>
                <a:cs typeface="Verdana"/>
              </a:rPr>
              <a:t>'fil </a:t>
            </a:r>
            <a:r>
              <a:rPr dirty="0" sz="1100">
                <a:latin typeface="Verdana"/>
                <a:cs typeface="Verdana"/>
              </a:rPr>
              <a:t>rouge' </a:t>
            </a:r>
            <a:r>
              <a:rPr dirty="0" sz="1100" spc="-5">
                <a:latin typeface="Verdana"/>
                <a:cs typeface="Verdana"/>
              </a:rPr>
              <a:t>delle iniziative il </a:t>
            </a:r>
            <a:r>
              <a:rPr dirty="0" sz="1100">
                <a:latin typeface="Verdana"/>
                <a:cs typeface="Verdana"/>
              </a:rPr>
              <a:t>tema  </a:t>
            </a:r>
            <a:r>
              <a:rPr dirty="0" sz="1100" spc="-5">
                <a:latin typeface="Verdana"/>
                <a:cs typeface="Verdana"/>
              </a:rPr>
              <a:t>'Abitare sottosopra. Scoprire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sperimentare </a:t>
            </a:r>
            <a:r>
              <a:rPr dirty="0" sz="1100">
                <a:latin typeface="Verdana"/>
                <a:cs typeface="Verdana"/>
              </a:rPr>
              <a:t>come si sta </a:t>
            </a:r>
            <a:r>
              <a:rPr dirty="0" sz="1100" spc="-5">
                <a:latin typeface="Verdana"/>
                <a:cs typeface="Verdana"/>
              </a:rPr>
              <a:t>dentro </a:t>
            </a:r>
            <a:r>
              <a:rPr dirty="0" sz="1100">
                <a:latin typeface="Verdana"/>
                <a:cs typeface="Verdana"/>
              </a:rPr>
              <a:t>i </a:t>
            </a:r>
            <a:r>
              <a:rPr dirty="0" sz="1100" spc="-5">
                <a:latin typeface="Verdana"/>
                <a:cs typeface="Verdana"/>
              </a:rPr>
              <a:t>luoghi, l'arte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10">
                <a:latin typeface="Verdana"/>
                <a:cs typeface="Verdana"/>
              </a:rPr>
              <a:t>le  </a:t>
            </a:r>
            <a:r>
              <a:rPr dirty="0" sz="1100" spc="-5">
                <a:latin typeface="Verdana"/>
                <a:cs typeface="Verdana"/>
              </a:rPr>
              <a:t>emozioni'. L'obiettivo </a:t>
            </a:r>
            <a:r>
              <a:rPr dirty="0" sz="1100">
                <a:latin typeface="Verdana"/>
                <a:cs typeface="Verdana"/>
              </a:rPr>
              <a:t>è </a:t>
            </a:r>
            <a:r>
              <a:rPr dirty="0" sz="1100" spc="-5">
                <a:latin typeface="Verdana"/>
                <a:cs typeface="Verdana"/>
              </a:rPr>
              <a:t>invitare bambini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ragazzi ad ampliare il </a:t>
            </a:r>
            <a:r>
              <a:rPr dirty="0" sz="1100">
                <a:latin typeface="Verdana"/>
                <a:cs typeface="Verdana"/>
              </a:rPr>
              <a:t>concetto </a:t>
            </a:r>
            <a:r>
              <a:rPr dirty="0" sz="1100" spc="-5">
                <a:latin typeface="Verdana"/>
                <a:cs typeface="Verdana"/>
              </a:rPr>
              <a:t>di </a:t>
            </a:r>
            <a:r>
              <a:rPr dirty="0" sz="1100">
                <a:latin typeface="Verdana"/>
                <a:cs typeface="Verdana"/>
              </a:rPr>
              <a:t>casa, per  </a:t>
            </a:r>
            <a:r>
              <a:rPr dirty="0" sz="1100" spc="-5">
                <a:latin typeface="Verdana"/>
                <a:cs typeface="Verdana"/>
              </a:rPr>
              <a:t>scoprire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sperimentare, </a:t>
            </a:r>
            <a:r>
              <a:rPr dirty="0" sz="1100">
                <a:latin typeface="Verdana"/>
                <a:cs typeface="Verdana"/>
              </a:rPr>
              <a:t>con </a:t>
            </a:r>
            <a:r>
              <a:rPr dirty="0" sz="1100" spc="-5">
                <a:latin typeface="Verdana"/>
                <a:cs typeface="Verdana"/>
              </a:rPr>
              <a:t>l'aiuto </a:t>
            </a:r>
            <a:r>
              <a:rPr dirty="0" sz="1100">
                <a:latin typeface="Verdana"/>
                <a:cs typeface="Verdana"/>
              </a:rPr>
              <a:t>di operatori culturali </a:t>
            </a:r>
            <a:r>
              <a:rPr dirty="0" sz="1100" spc="-5">
                <a:latin typeface="Verdana"/>
                <a:cs typeface="Verdana"/>
              </a:rPr>
              <a:t>specializzati, </a:t>
            </a:r>
            <a:r>
              <a:rPr dirty="0" sz="1100" spc="-10">
                <a:latin typeface="Verdana"/>
                <a:cs typeface="Verdana"/>
              </a:rPr>
              <a:t>in </a:t>
            </a:r>
            <a:r>
              <a:rPr dirty="0" sz="1100">
                <a:latin typeface="Verdana"/>
                <a:cs typeface="Verdana"/>
              </a:rPr>
              <a:t>che modo  ogni persona e cosa </a:t>
            </a:r>
            <a:r>
              <a:rPr dirty="0" sz="1100" spc="-10">
                <a:latin typeface="Verdana"/>
                <a:cs typeface="Verdana"/>
              </a:rPr>
              <a:t>vive, </a:t>
            </a:r>
            <a:r>
              <a:rPr dirty="0" sz="1100" spc="-5">
                <a:latin typeface="Verdana"/>
                <a:cs typeface="Verdana"/>
              </a:rPr>
              <a:t>abita </a:t>
            </a:r>
            <a:r>
              <a:rPr dirty="0" sz="1100">
                <a:latin typeface="Verdana"/>
                <a:cs typeface="Verdana"/>
              </a:rPr>
              <a:t>e si relaziona con </a:t>
            </a:r>
            <a:r>
              <a:rPr dirty="0" sz="1100" spc="-5">
                <a:latin typeface="Verdana"/>
                <a:cs typeface="Verdana"/>
              </a:rPr>
              <a:t>tutto ciò </a:t>
            </a:r>
            <a:r>
              <a:rPr dirty="0" sz="1100">
                <a:latin typeface="Verdana"/>
                <a:cs typeface="Verdana"/>
              </a:rPr>
              <a:t>che </a:t>
            </a:r>
            <a:r>
              <a:rPr dirty="0" sz="1100" spc="-10">
                <a:latin typeface="Verdana"/>
                <a:cs typeface="Verdana"/>
              </a:rPr>
              <a:t>lo </a:t>
            </a:r>
            <a:r>
              <a:rPr dirty="0" sz="1100" spc="-5">
                <a:latin typeface="Verdana"/>
                <a:cs typeface="Verdana"/>
              </a:rPr>
              <a:t>circonda, utilizzando  </a:t>
            </a:r>
            <a:r>
              <a:rPr dirty="0" sz="1100" spc="-10">
                <a:latin typeface="Verdana"/>
                <a:cs typeface="Verdana"/>
              </a:rPr>
              <a:t>le </a:t>
            </a:r>
            <a:r>
              <a:rPr dirty="0" sz="1100" spc="-5">
                <a:latin typeface="Verdana"/>
                <a:cs typeface="Verdana"/>
              </a:rPr>
              <a:t>modalità più </a:t>
            </a:r>
            <a:r>
              <a:rPr dirty="0" sz="1100">
                <a:latin typeface="Verdana"/>
                <a:cs typeface="Verdana"/>
              </a:rPr>
              <a:t>consone </a:t>
            </a:r>
            <a:r>
              <a:rPr dirty="0" sz="1100" spc="-10">
                <a:latin typeface="Verdana"/>
                <a:cs typeface="Verdana"/>
              </a:rPr>
              <a:t>alla </a:t>
            </a:r>
            <a:r>
              <a:rPr dirty="0" sz="1100" spc="-5">
                <a:latin typeface="Verdana"/>
                <a:cs typeface="Verdana"/>
              </a:rPr>
              <a:t>propria natura. "Iniziative </a:t>
            </a:r>
            <a:r>
              <a:rPr dirty="0" sz="1100">
                <a:latin typeface="Verdana"/>
                <a:cs typeface="Verdana"/>
              </a:rPr>
              <a:t>come </a:t>
            </a:r>
            <a:r>
              <a:rPr dirty="0" sz="1100" spc="-5">
                <a:latin typeface="Verdana"/>
                <a:cs typeface="Verdana"/>
              </a:rPr>
              <a:t>il </a:t>
            </a:r>
            <a:r>
              <a:rPr dirty="0" sz="1100">
                <a:latin typeface="Verdana"/>
                <a:cs typeface="Verdana"/>
              </a:rPr>
              <a:t>Festival </a:t>
            </a:r>
            <a:r>
              <a:rPr dirty="0" sz="1100" spc="-5">
                <a:latin typeface="Verdana"/>
                <a:cs typeface="Verdana"/>
              </a:rPr>
              <a:t>della Cultura  Creativa </a:t>
            </a:r>
            <a:r>
              <a:rPr dirty="0" sz="1100">
                <a:latin typeface="Verdana"/>
                <a:cs typeface="Verdana"/>
              </a:rPr>
              <a:t>- sottolinea </a:t>
            </a:r>
            <a:r>
              <a:rPr dirty="0" sz="1100" spc="-5">
                <a:latin typeface="Verdana"/>
                <a:cs typeface="Verdana"/>
              </a:rPr>
              <a:t>il presidente dell'Abi, Antonio Patuelli </a:t>
            </a:r>
            <a:r>
              <a:rPr dirty="0" sz="1100">
                <a:latin typeface="Verdana"/>
                <a:cs typeface="Verdana"/>
              </a:rPr>
              <a:t>- puntano a </a:t>
            </a:r>
            <a:r>
              <a:rPr dirty="0" sz="1100" spc="-5">
                <a:latin typeface="Verdana"/>
                <a:cs typeface="Verdana"/>
              </a:rPr>
              <a:t>valorizzare </a:t>
            </a:r>
            <a:r>
              <a:rPr dirty="0" sz="1100" spc="-10">
                <a:latin typeface="Verdana"/>
                <a:cs typeface="Verdana"/>
              </a:rPr>
              <a:t>la  </a:t>
            </a:r>
            <a:r>
              <a:rPr dirty="0" sz="1100" spc="-5">
                <a:latin typeface="Verdana"/>
                <a:cs typeface="Verdana"/>
              </a:rPr>
              <a:t>creatività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il talento delle giovani generazioni attraverso </a:t>
            </a:r>
            <a:r>
              <a:rPr dirty="0" sz="1100" spc="-10">
                <a:latin typeface="Verdana"/>
                <a:cs typeface="Verdana"/>
              </a:rPr>
              <a:t>la </a:t>
            </a:r>
            <a:r>
              <a:rPr dirty="0" sz="1100" spc="-5">
                <a:latin typeface="Verdana"/>
                <a:cs typeface="Verdana"/>
              </a:rPr>
              <a:t>promozione dell'arte </a:t>
            </a:r>
            <a:r>
              <a:rPr dirty="0" sz="1100">
                <a:latin typeface="Verdana"/>
                <a:cs typeface="Verdana"/>
              </a:rPr>
              <a:t>e  </a:t>
            </a:r>
            <a:r>
              <a:rPr dirty="0" sz="1100" spc="-5">
                <a:latin typeface="Verdana"/>
                <a:cs typeface="Verdana"/>
              </a:rPr>
              <a:t>della</a:t>
            </a:r>
            <a:r>
              <a:rPr dirty="0" sz="1100" spc="-1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conoscenza".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41954" y="2119883"/>
            <a:ext cx="1666874" cy="6757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48665" y="3015203"/>
            <a:ext cx="5734050" cy="5997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0096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795"/>
              </a:spcBef>
            </a:pPr>
            <a:r>
              <a:rPr dirty="0"/>
              <a:t>RADIO</a:t>
            </a:r>
          </a:p>
          <a:p>
            <a:pPr algn="ctr">
              <a:lnSpc>
                <a:spcPct val="100000"/>
              </a:lnSpc>
              <a:spcBef>
                <a:spcPts val="700"/>
              </a:spcBef>
            </a:pPr>
            <a:r>
              <a:rPr dirty="0"/>
              <a:t>E</a:t>
            </a:r>
            <a:r>
              <a:rPr dirty="0" spc="-90"/>
              <a:t> </a:t>
            </a:r>
            <a:r>
              <a:rPr dirty="0" spc="-5"/>
              <a:t>TELEVISIONI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4859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lsuss</a:t>
            </a:r>
            <a:r>
              <a:rPr dirty="0" sz="1600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diario</a:t>
            </a:r>
            <a:r>
              <a:rPr dirty="0" sz="1600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net  </a:t>
            </a:r>
            <a:r>
              <a:rPr dirty="0" sz="1600" spc="-5" b="1">
                <a:latin typeface="Arial"/>
                <a:cs typeface="Arial"/>
              </a:rPr>
              <a:t>27 aprile</a:t>
            </a:r>
            <a:r>
              <a:rPr dirty="0" sz="1600" spc="-3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4153636"/>
            <a:ext cx="6131560" cy="41268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6500"/>
              </a:lnSpc>
              <a:spcBef>
                <a:spcPts val="95"/>
              </a:spcBef>
            </a:pPr>
            <a:r>
              <a:rPr dirty="0" sz="1100">
                <a:latin typeface="Verdana"/>
                <a:cs typeface="Verdana"/>
              </a:rPr>
              <a:t>Oggi </a:t>
            </a:r>
            <a:r>
              <a:rPr dirty="0" sz="1100" spc="-5">
                <a:latin typeface="Verdana"/>
                <a:cs typeface="Verdana"/>
              </a:rPr>
              <a:t>più </a:t>
            </a:r>
            <a:r>
              <a:rPr dirty="0" sz="1100">
                <a:latin typeface="Verdana"/>
                <a:cs typeface="Verdana"/>
              </a:rPr>
              <a:t>che </a:t>
            </a:r>
            <a:r>
              <a:rPr dirty="0" sz="1100" spc="-10">
                <a:latin typeface="Verdana"/>
                <a:cs typeface="Verdana"/>
              </a:rPr>
              <a:t>in </a:t>
            </a:r>
            <a:r>
              <a:rPr dirty="0" sz="1100">
                <a:latin typeface="Verdana"/>
                <a:cs typeface="Verdana"/>
              </a:rPr>
              <a:t>passato, </a:t>
            </a:r>
            <a:r>
              <a:rPr dirty="0" sz="1100" spc="-5">
                <a:latin typeface="Verdana"/>
                <a:cs typeface="Verdana"/>
              </a:rPr>
              <a:t>rileva Patuelli, </a:t>
            </a:r>
            <a:r>
              <a:rPr dirty="0" sz="1100">
                <a:latin typeface="Verdana"/>
                <a:cs typeface="Verdana"/>
              </a:rPr>
              <a:t>"il </a:t>
            </a:r>
            <a:r>
              <a:rPr dirty="0" sz="1100" spc="-5">
                <a:latin typeface="Verdana"/>
                <a:cs typeface="Verdana"/>
              </a:rPr>
              <a:t>contributo delle </a:t>
            </a:r>
            <a:r>
              <a:rPr dirty="0" sz="1100">
                <a:latin typeface="Verdana"/>
                <a:cs typeface="Verdana"/>
              </a:rPr>
              <a:t>banche </a:t>
            </a:r>
            <a:r>
              <a:rPr dirty="0" sz="1100" spc="-10">
                <a:latin typeface="Verdana"/>
                <a:cs typeface="Verdana"/>
              </a:rPr>
              <a:t>alla </a:t>
            </a:r>
            <a:r>
              <a:rPr dirty="0" sz="1100" spc="-5">
                <a:latin typeface="Verdana"/>
                <a:cs typeface="Verdana"/>
              </a:rPr>
              <a:t>cultura </a:t>
            </a:r>
            <a:r>
              <a:rPr dirty="0" sz="1100" spc="5">
                <a:latin typeface="Verdana"/>
                <a:cs typeface="Verdana"/>
              </a:rPr>
              <a:t>si  </a:t>
            </a:r>
            <a:r>
              <a:rPr dirty="0" sz="1100" spc="-5">
                <a:latin typeface="Verdana"/>
                <a:cs typeface="Verdana"/>
              </a:rPr>
              <a:t>focalizza sulla prima </a:t>
            </a:r>
            <a:r>
              <a:rPr dirty="0" sz="1100">
                <a:latin typeface="Verdana"/>
                <a:cs typeface="Verdana"/>
              </a:rPr>
              <a:t>risorsa del </a:t>
            </a:r>
            <a:r>
              <a:rPr dirty="0" sz="1100" spc="-5">
                <a:latin typeface="Verdana"/>
                <a:cs typeface="Verdana"/>
              </a:rPr>
              <a:t>Paese, </a:t>
            </a:r>
            <a:r>
              <a:rPr dirty="0" sz="1100">
                <a:latin typeface="Verdana"/>
                <a:cs typeface="Verdana"/>
              </a:rPr>
              <a:t>ossia i </a:t>
            </a:r>
            <a:r>
              <a:rPr dirty="0" sz="1100" spc="-5">
                <a:latin typeface="Verdana"/>
                <a:cs typeface="Verdana"/>
              </a:rPr>
              <a:t>giovani, </a:t>
            </a:r>
            <a:r>
              <a:rPr dirty="0" sz="1100">
                <a:latin typeface="Verdana"/>
                <a:cs typeface="Verdana"/>
              </a:rPr>
              <a:t>per </a:t>
            </a:r>
            <a:r>
              <a:rPr dirty="0" sz="1100" spc="-5">
                <a:latin typeface="Verdana"/>
                <a:cs typeface="Verdana"/>
              </a:rPr>
              <a:t>sollecitarne </a:t>
            </a:r>
            <a:r>
              <a:rPr dirty="0" sz="1100" spc="-10">
                <a:latin typeface="Verdana"/>
                <a:cs typeface="Verdana"/>
              </a:rPr>
              <a:t>lo </a:t>
            </a:r>
            <a:r>
              <a:rPr dirty="0" sz="1100" spc="-5">
                <a:latin typeface="Verdana"/>
                <a:cs typeface="Verdana"/>
              </a:rPr>
              <a:t>spirito critico,  </a:t>
            </a:r>
            <a:r>
              <a:rPr dirty="0" sz="1100">
                <a:latin typeface="Verdana"/>
                <a:cs typeface="Verdana"/>
              </a:rPr>
              <a:t>rendendoli così </a:t>
            </a:r>
            <a:r>
              <a:rPr dirty="0" sz="1100" spc="-5">
                <a:latin typeface="Verdana"/>
                <a:cs typeface="Verdana"/>
              </a:rPr>
              <a:t>protagonisti della </a:t>
            </a:r>
            <a:r>
              <a:rPr dirty="0" sz="1100">
                <a:latin typeface="Verdana"/>
                <a:cs typeface="Verdana"/>
              </a:rPr>
              <a:t>nostra </a:t>
            </a:r>
            <a:r>
              <a:rPr dirty="0" sz="1100" spc="-5">
                <a:latin typeface="Verdana"/>
                <a:cs typeface="Verdana"/>
              </a:rPr>
              <a:t>società civile. </a:t>
            </a:r>
            <a:r>
              <a:rPr dirty="0" sz="1100">
                <a:latin typeface="Verdana"/>
                <a:cs typeface="Verdana"/>
              </a:rPr>
              <a:t>Sostenere </a:t>
            </a:r>
            <a:r>
              <a:rPr dirty="0" sz="1100" spc="-10">
                <a:latin typeface="Verdana"/>
                <a:cs typeface="Verdana"/>
              </a:rPr>
              <a:t>la </a:t>
            </a:r>
            <a:r>
              <a:rPr dirty="0" sz="1100" spc="-5">
                <a:latin typeface="Verdana"/>
                <a:cs typeface="Verdana"/>
              </a:rPr>
              <a:t>capacità creativa  di bambini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dei ragazzi, significa aiutarli </a:t>
            </a:r>
            <a:r>
              <a:rPr dirty="0" sz="1100">
                <a:latin typeface="Verdana"/>
                <a:cs typeface="Verdana"/>
              </a:rPr>
              <a:t>a mettere a </a:t>
            </a:r>
            <a:r>
              <a:rPr dirty="0" sz="1100" spc="-5">
                <a:latin typeface="Verdana"/>
                <a:cs typeface="Verdana"/>
              </a:rPr>
              <a:t>frutto capacità, potenzialità </a:t>
            </a:r>
            <a:r>
              <a:rPr dirty="0" sz="1100">
                <a:latin typeface="Verdana"/>
                <a:cs typeface="Verdana"/>
              </a:rPr>
              <a:t>e  </a:t>
            </a:r>
            <a:r>
              <a:rPr dirty="0" sz="1100" spc="-5">
                <a:latin typeface="Verdana"/>
                <a:cs typeface="Verdana"/>
              </a:rPr>
              <a:t>visoni innovative, strumenti indispensabili </a:t>
            </a:r>
            <a:r>
              <a:rPr dirty="0" sz="1100">
                <a:latin typeface="Verdana"/>
                <a:cs typeface="Verdana"/>
              </a:rPr>
              <a:t>per </a:t>
            </a:r>
            <a:r>
              <a:rPr dirty="0" sz="1100" spc="-5">
                <a:latin typeface="Verdana"/>
                <a:cs typeface="Verdana"/>
              </a:rPr>
              <a:t>costruire un futuro di </a:t>
            </a:r>
            <a:r>
              <a:rPr dirty="0" sz="1100">
                <a:latin typeface="Verdana"/>
                <a:cs typeface="Verdana"/>
              </a:rPr>
              <a:t>crescita per </a:t>
            </a:r>
            <a:r>
              <a:rPr dirty="0" sz="1100" spc="-5">
                <a:latin typeface="Verdana"/>
                <a:cs typeface="Verdana"/>
              </a:rPr>
              <a:t>loro  </a:t>
            </a:r>
            <a:r>
              <a:rPr dirty="0" sz="1100">
                <a:latin typeface="Verdana"/>
                <a:cs typeface="Verdana"/>
              </a:rPr>
              <a:t>stessi e </a:t>
            </a:r>
            <a:r>
              <a:rPr dirty="0" sz="1100" spc="-5">
                <a:latin typeface="Verdana"/>
                <a:cs typeface="Verdana"/>
              </a:rPr>
              <a:t>per l'Italia". </a:t>
            </a:r>
            <a:r>
              <a:rPr dirty="0" sz="1100">
                <a:latin typeface="Verdana"/>
                <a:cs typeface="Verdana"/>
              </a:rPr>
              <a:t>La </a:t>
            </a:r>
            <a:r>
              <a:rPr dirty="0" sz="1100" spc="-5">
                <a:latin typeface="Verdana"/>
                <a:cs typeface="Verdana"/>
              </a:rPr>
              <a:t>Media Partnership stipulata </a:t>
            </a:r>
            <a:r>
              <a:rPr dirty="0" sz="1100">
                <a:latin typeface="Verdana"/>
                <a:cs typeface="Verdana"/>
              </a:rPr>
              <a:t>con </a:t>
            </a:r>
            <a:r>
              <a:rPr dirty="0" sz="1100" spc="-5">
                <a:latin typeface="Verdana"/>
                <a:cs typeface="Verdana"/>
              </a:rPr>
              <a:t>il </a:t>
            </a:r>
            <a:r>
              <a:rPr dirty="0" sz="1100">
                <a:latin typeface="Verdana"/>
                <a:cs typeface="Verdana"/>
              </a:rPr>
              <a:t>Festival </a:t>
            </a:r>
            <a:r>
              <a:rPr dirty="0" sz="1100" spc="-5">
                <a:latin typeface="Verdana"/>
                <a:cs typeface="Verdana"/>
              </a:rPr>
              <a:t>della Cultura  creativa, </a:t>
            </a:r>
            <a:r>
              <a:rPr dirty="0" sz="1100">
                <a:latin typeface="Verdana"/>
                <a:cs typeface="Verdana"/>
              </a:rPr>
              <a:t>sottolinea </a:t>
            </a:r>
            <a:r>
              <a:rPr dirty="0" sz="1100" spc="-5">
                <a:latin typeface="Verdana"/>
                <a:cs typeface="Verdana"/>
              </a:rPr>
              <a:t>il direttore </a:t>
            </a:r>
            <a:r>
              <a:rPr dirty="0" sz="1100">
                <a:latin typeface="Verdana"/>
                <a:cs typeface="Verdana"/>
              </a:rPr>
              <a:t>generale </a:t>
            </a:r>
            <a:r>
              <a:rPr dirty="0" sz="1100" spc="-5">
                <a:latin typeface="Verdana"/>
                <a:cs typeface="Verdana"/>
              </a:rPr>
              <a:t>della Rai, Antonio Campo Dall'Orto, "risponde  </a:t>
            </a:r>
            <a:r>
              <a:rPr dirty="0" sz="1100" spc="-10">
                <a:latin typeface="Verdana"/>
                <a:cs typeface="Verdana"/>
              </a:rPr>
              <a:t>in </a:t>
            </a:r>
            <a:r>
              <a:rPr dirty="0" sz="1100">
                <a:latin typeface="Verdana"/>
                <a:cs typeface="Verdana"/>
              </a:rPr>
              <a:t>pieno </a:t>
            </a:r>
            <a:r>
              <a:rPr dirty="0" sz="1100" spc="-5">
                <a:latin typeface="Verdana"/>
                <a:cs typeface="Verdana"/>
              </a:rPr>
              <a:t>alla </a:t>
            </a:r>
            <a:r>
              <a:rPr dirty="0" sz="1100">
                <a:latin typeface="Verdana"/>
                <a:cs typeface="Verdana"/>
              </a:rPr>
              <a:t>nostra </a:t>
            </a:r>
            <a:r>
              <a:rPr dirty="0" sz="1100" spc="-5">
                <a:latin typeface="Verdana"/>
                <a:cs typeface="Verdana"/>
              </a:rPr>
              <a:t>missione </a:t>
            </a:r>
            <a:r>
              <a:rPr dirty="0" sz="1100">
                <a:latin typeface="Verdana"/>
                <a:cs typeface="Verdana"/>
              </a:rPr>
              <a:t>di </a:t>
            </a:r>
            <a:r>
              <a:rPr dirty="0" sz="1100" spc="-5">
                <a:latin typeface="Verdana"/>
                <a:cs typeface="Verdana"/>
              </a:rPr>
              <a:t>servizio pubblico universale </a:t>
            </a:r>
            <a:r>
              <a:rPr dirty="0" sz="1100">
                <a:latin typeface="Verdana"/>
                <a:cs typeface="Verdana"/>
              </a:rPr>
              <a:t>che </a:t>
            </a:r>
            <a:r>
              <a:rPr dirty="0" sz="1100" spc="-5">
                <a:latin typeface="Verdana"/>
                <a:cs typeface="Verdana"/>
              </a:rPr>
              <a:t>vuole parlare </a:t>
            </a:r>
            <a:r>
              <a:rPr dirty="0" sz="1100">
                <a:latin typeface="Verdana"/>
                <a:cs typeface="Verdana"/>
              </a:rPr>
              <a:t>ed  </a:t>
            </a:r>
            <a:r>
              <a:rPr dirty="0" sz="1100" spc="-5">
                <a:latin typeface="Verdana"/>
                <a:cs typeface="Verdana"/>
              </a:rPr>
              <a:t>arrivare </a:t>
            </a:r>
            <a:r>
              <a:rPr dirty="0" sz="1100">
                <a:latin typeface="Verdana"/>
                <a:cs typeface="Verdana"/>
              </a:rPr>
              <a:t>a </a:t>
            </a:r>
            <a:r>
              <a:rPr dirty="0" sz="1100" spc="-5">
                <a:latin typeface="Verdana"/>
                <a:cs typeface="Verdana"/>
              </a:rPr>
              <a:t>tutti </a:t>
            </a:r>
            <a:r>
              <a:rPr dirty="0" sz="1100">
                <a:latin typeface="Verdana"/>
                <a:cs typeface="Verdana"/>
              </a:rPr>
              <a:t>gli </a:t>
            </a:r>
            <a:r>
              <a:rPr dirty="0" sz="1100" spc="-5">
                <a:latin typeface="Verdana"/>
                <a:cs typeface="Verdana"/>
              </a:rPr>
              <a:t>italiani. </a:t>
            </a:r>
            <a:r>
              <a:rPr dirty="0" sz="1100">
                <a:latin typeface="Verdana"/>
                <a:cs typeface="Verdana"/>
              </a:rPr>
              <a:t>Da questo </a:t>
            </a:r>
            <a:r>
              <a:rPr dirty="0" sz="1100" spc="-5">
                <a:latin typeface="Verdana"/>
                <a:cs typeface="Verdana"/>
              </a:rPr>
              <a:t>punto di vista l'attenzione </a:t>
            </a:r>
            <a:r>
              <a:rPr dirty="0" sz="1100">
                <a:latin typeface="Verdana"/>
                <a:cs typeface="Verdana"/>
              </a:rPr>
              <a:t>per i più </a:t>
            </a:r>
            <a:r>
              <a:rPr dirty="0" sz="1100" spc="-5">
                <a:latin typeface="Verdana"/>
                <a:cs typeface="Verdana"/>
              </a:rPr>
              <a:t>giovani  rappresenta </a:t>
            </a:r>
            <a:r>
              <a:rPr dirty="0" sz="1100">
                <a:latin typeface="Verdana"/>
                <a:cs typeface="Verdana"/>
              </a:rPr>
              <a:t>per </a:t>
            </a:r>
            <a:r>
              <a:rPr dirty="0" sz="1100" spc="-10">
                <a:latin typeface="Verdana"/>
                <a:cs typeface="Verdana"/>
              </a:rPr>
              <a:t>la </a:t>
            </a:r>
            <a:r>
              <a:rPr dirty="0" sz="1100">
                <a:latin typeface="Verdana"/>
                <a:cs typeface="Verdana"/>
              </a:rPr>
              <a:t>Rai </a:t>
            </a:r>
            <a:r>
              <a:rPr dirty="0" sz="1100" spc="-5">
                <a:latin typeface="Verdana"/>
                <a:cs typeface="Verdana"/>
              </a:rPr>
              <a:t>una priorità assoluta </a:t>
            </a:r>
            <a:r>
              <a:rPr dirty="0" sz="1100">
                <a:latin typeface="Verdana"/>
                <a:cs typeface="Verdana"/>
              </a:rPr>
              <a:t>come </a:t>
            </a:r>
            <a:r>
              <a:rPr dirty="0" sz="1100" spc="-5">
                <a:latin typeface="Verdana"/>
                <a:cs typeface="Verdana"/>
              </a:rPr>
              <a:t>dimostra </a:t>
            </a:r>
            <a:r>
              <a:rPr dirty="0" sz="1100">
                <a:latin typeface="Verdana"/>
                <a:cs typeface="Verdana"/>
              </a:rPr>
              <a:t>anche </a:t>
            </a:r>
            <a:r>
              <a:rPr dirty="0" sz="1100" spc="-10">
                <a:latin typeface="Verdana"/>
                <a:cs typeface="Verdana"/>
              </a:rPr>
              <a:t>la </a:t>
            </a:r>
            <a:r>
              <a:rPr dirty="0" sz="1100" spc="-5">
                <a:latin typeface="Verdana"/>
                <a:cs typeface="Verdana"/>
              </a:rPr>
              <a:t>decisione </a:t>
            </a:r>
            <a:r>
              <a:rPr dirty="0" sz="1100">
                <a:latin typeface="Verdana"/>
                <a:cs typeface="Verdana"/>
              </a:rPr>
              <a:t>di  </a:t>
            </a:r>
            <a:r>
              <a:rPr dirty="0" sz="1100" spc="-5">
                <a:latin typeface="Verdana"/>
                <a:cs typeface="Verdana"/>
              </a:rPr>
              <a:t>togliere </a:t>
            </a:r>
            <a:r>
              <a:rPr dirty="0" sz="1100" spc="-10">
                <a:latin typeface="Verdana"/>
                <a:cs typeface="Verdana"/>
              </a:rPr>
              <a:t>la </a:t>
            </a:r>
            <a:r>
              <a:rPr dirty="0" sz="1100" spc="-5">
                <a:latin typeface="Verdana"/>
                <a:cs typeface="Verdana"/>
              </a:rPr>
              <a:t>pubblicità dal canale Rai yo yo </a:t>
            </a:r>
            <a:r>
              <a:rPr dirty="0" sz="1100">
                <a:latin typeface="Verdana"/>
                <a:cs typeface="Verdana"/>
              </a:rPr>
              <a:t>a </a:t>
            </a:r>
            <a:r>
              <a:rPr dirty="0" sz="1100" spc="-5">
                <a:latin typeface="Verdana"/>
                <a:cs typeface="Verdana"/>
              </a:rPr>
              <a:t>partire </a:t>
            </a:r>
            <a:r>
              <a:rPr dirty="0" sz="1100">
                <a:latin typeface="Verdana"/>
                <a:cs typeface="Verdana"/>
              </a:rPr>
              <a:t>dal </a:t>
            </a:r>
            <a:r>
              <a:rPr dirty="0" sz="1100" spc="-5">
                <a:latin typeface="Verdana"/>
                <a:cs typeface="Verdana"/>
              </a:rPr>
              <a:t>primo maggio. </a:t>
            </a:r>
            <a:r>
              <a:rPr dirty="0" sz="1100">
                <a:latin typeface="Verdana"/>
                <a:cs typeface="Verdana"/>
              </a:rPr>
              <a:t>La creatività e </a:t>
            </a:r>
            <a:r>
              <a:rPr dirty="0" sz="1100" spc="-5">
                <a:latin typeface="Verdana"/>
                <a:cs typeface="Verdana"/>
              </a:rPr>
              <a:t>lo  sviluppo del talento, la </a:t>
            </a:r>
            <a:r>
              <a:rPr dirty="0" sz="1100">
                <a:latin typeface="Verdana"/>
                <a:cs typeface="Verdana"/>
              </a:rPr>
              <a:t>ricerca </a:t>
            </a:r>
            <a:r>
              <a:rPr dirty="0" sz="1100" spc="-5">
                <a:latin typeface="Verdana"/>
                <a:cs typeface="Verdana"/>
              </a:rPr>
              <a:t>di nuove forme di linguaggio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comunicazione  rappresentano </a:t>
            </a:r>
            <a:r>
              <a:rPr dirty="0" sz="1100">
                <a:latin typeface="Verdana"/>
                <a:cs typeface="Verdana"/>
              </a:rPr>
              <a:t>un </a:t>
            </a:r>
            <a:r>
              <a:rPr dirty="0" sz="1100" spc="-5">
                <a:latin typeface="Verdana"/>
                <a:cs typeface="Verdana"/>
              </a:rPr>
              <a:t>impegno </a:t>
            </a:r>
            <a:r>
              <a:rPr dirty="0" sz="1100">
                <a:latin typeface="Verdana"/>
                <a:cs typeface="Verdana"/>
              </a:rPr>
              <a:t>su cui </a:t>
            </a:r>
            <a:r>
              <a:rPr dirty="0" sz="1100" spc="-10">
                <a:latin typeface="Verdana"/>
                <a:cs typeface="Verdana"/>
              </a:rPr>
              <a:t>la </a:t>
            </a:r>
            <a:r>
              <a:rPr dirty="0" sz="1100">
                <a:latin typeface="Verdana"/>
                <a:cs typeface="Verdana"/>
              </a:rPr>
              <a:t>Rai </a:t>
            </a:r>
            <a:r>
              <a:rPr dirty="0" sz="1100" spc="-5">
                <a:latin typeface="Verdana"/>
                <a:cs typeface="Verdana"/>
              </a:rPr>
              <a:t>vuole </a:t>
            </a:r>
            <a:r>
              <a:rPr dirty="0" sz="1100">
                <a:latin typeface="Verdana"/>
                <a:cs typeface="Verdana"/>
              </a:rPr>
              <a:t>essere </a:t>
            </a:r>
            <a:r>
              <a:rPr dirty="0" sz="1100" spc="-5">
                <a:latin typeface="Verdana"/>
                <a:cs typeface="Verdana"/>
              </a:rPr>
              <a:t>sempre </a:t>
            </a:r>
            <a:r>
              <a:rPr dirty="0" sz="1100" spc="-10">
                <a:latin typeface="Verdana"/>
                <a:cs typeface="Verdana"/>
              </a:rPr>
              <a:t>più </a:t>
            </a:r>
            <a:r>
              <a:rPr dirty="0" sz="1100" spc="-5">
                <a:latin typeface="Verdana"/>
                <a:cs typeface="Verdana"/>
              </a:rPr>
              <a:t>protagonista </a:t>
            </a:r>
            <a:r>
              <a:rPr dirty="0" sz="1100">
                <a:latin typeface="Verdana"/>
                <a:cs typeface="Verdana"/>
              </a:rPr>
              <a:t>per  </a:t>
            </a:r>
            <a:r>
              <a:rPr dirty="0" sz="1100" spc="-5">
                <a:latin typeface="Verdana"/>
                <a:cs typeface="Verdana"/>
              </a:rPr>
              <a:t>accompagnare </a:t>
            </a:r>
            <a:r>
              <a:rPr dirty="0" sz="1100" spc="-10">
                <a:latin typeface="Verdana"/>
                <a:cs typeface="Verdana"/>
              </a:rPr>
              <a:t>in </a:t>
            </a:r>
            <a:r>
              <a:rPr dirty="0" sz="1100" spc="-5">
                <a:latin typeface="Verdana"/>
                <a:cs typeface="Verdana"/>
              </a:rPr>
              <a:t>maniera virtuosa l'educazione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l'istruzione </a:t>
            </a:r>
            <a:r>
              <a:rPr dirty="0" sz="1100">
                <a:latin typeface="Verdana"/>
                <a:cs typeface="Verdana"/>
              </a:rPr>
              <a:t>dei </a:t>
            </a:r>
            <a:r>
              <a:rPr dirty="0" sz="1100" spc="-5">
                <a:latin typeface="Verdana"/>
                <a:cs typeface="Verdana"/>
              </a:rPr>
              <a:t>ragazzi". Oltre 80  </a:t>
            </a:r>
            <a:r>
              <a:rPr dirty="0" sz="1100">
                <a:latin typeface="Verdana"/>
                <a:cs typeface="Verdana"/>
              </a:rPr>
              <a:t>eventi </a:t>
            </a:r>
            <a:r>
              <a:rPr dirty="0" sz="1100" spc="-5">
                <a:latin typeface="Verdana"/>
                <a:cs typeface="Verdana"/>
              </a:rPr>
              <a:t>culturali </a:t>
            </a:r>
            <a:r>
              <a:rPr dirty="0" sz="1100" spc="-10">
                <a:latin typeface="Verdana"/>
                <a:cs typeface="Verdana"/>
              </a:rPr>
              <a:t>in </a:t>
            </a:r>
            <a:r>
              <a:rPr dirty="0" sz="1100">
                <a:latin typeface="Verdana"/>
                <a:cs typeface="Verdana"/>
              </a:rPr>
              <a:t>50 </a:t>
            </a:r>
            <a:r>
              <a:rPr dirty="0" sz="1100" spc="-5">
                <a:latin typeface="Verdana"/>
                <a:cs typeface="Verdana"/>
              </a:rPr>
              <a:t>città italiane svilupperanno il </a:t>
            </a:r>
            <a:r>
              <a:rPr dirty="0" sz="1100">
                <a:latin typeface="Verdana"/>
                <a:cs typeface="Verdana"/>
              </a:rPr>
              <a:t>tema </a:t>
            </a:r>
            <a:r>
              <a:rPr dirty="0" sz="1100" spc="-5">
                <a:latin typeface="Verdana"/>
                <a:cs typeface="Verdana"/>
              </a:rPr>
              <a:t>ispiratore, declinato da  ciascuna </a:t>
            </a:r>
            <a:r>
              <a:rPr dirty="0" sz="1100">
                <a:latin typeface="Verdana"/>
                <a:cs typeface="Verdana"/>
              </a:rPr>
              <a:t>banca con strumenti e punti di vista </a:t>
            </a:r>
            <a:r>
              <a:rPr dirty="0" sz="1100" spc="-5">
                <a:latin typeface="Verdana"/>
                <a:cs typeface="Verdana"/>
              </a:rPr>
              <a:t>differenti, alla luce delle proprie  specificità </a:t>
            </a:r>
            <a:r>
              <a:rPr dirty="0" sz="1100">
                <a:latin typeface="Verdana"/>
                <a:cs typeface="Verdana"/>
              </a:rPr>
              <a:t>e di </a:t>
            </a:r>
            <a:r>
              <a:rPr dirty="0" sz="1100" spc="-5">
                <a:latin typeface="Verdana"/>
                <a:cs typeface="Verdana"/>
              </a:rPr>
              <a:t>quelle </a:t>
            </a:r>
            <a:r>
              <a:rPr dirty="0" sz="1100">
                <a:latin typeface="Verdana"/>
                <a:cs typeface="Verdana"/>
              </a:rPr>
              <a:t>del </a:t>
            </a:r>
            <a:r>
              <a:rPr dirty="0" sz="1100" spc="-5">
                <a:latin typeface="Verdana"/>
                <a:cs typeface="Verdana"/>
              </a:rPr>
              <a:t>territorio </a:t>
            </a:r>
            <a:r>
              <a:rPr dirty="0" sz="1100">
                <a:latin typeface="Verdana"/>
                <a:cs typeface="Verdana"/>
              </a:rPr>
              <a:t>di </a:t>
            </a:r>
            <a:r>
              <a:rPr dirty="0" sz="1100" spc="-5">
                <a:latin typeface="Verdana"/>
                <a:cs typeface="Verdana"/>
              </a:rPr>
              <a:t>appartenenza. </a:t>
            </a:r>
            <a:r>
              <a:rPr dirty="0" sz="1100">
                <a:latin typeface="Verdana"/>
                <a:cs typeface="Verdana"/>
              </a:rPr>
              <a:t>I </a:t>
            </a:r>
            <a:r>
              <a:rPr dirty="0" sz="1100" spc="-5">
                <a:latin typeface="Verdana"/>
                <a:cs typeface="Verdana"/>
              </a:rPr>
              <a:t>laboratori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10">
                <a:latin typeface="Verdana"/>
                <a:cs typeface="Verdana"/>
              </a:rPr>
              <a:t>le </a:t>
            </a:r>
            <a:r>
              <a:rPr dirty="0" sz="1100" spc="-5">
                <a:latin typeface="Verdana"/>
                <a:cs typeface="Verdana"/>
              </a:rPr>
              <a:t>altre attività  </a:t>
            </a:r>
            <a:r>
              <a:rPr dirty="0" sz="1100">
                <a:latin typeface="Verdana"/>
                <a:cs typeface="Verdana"/>
              </a:rPr>
              <a:t>proposte </a:t>
            </a:r>
            <a:r>
              <a:rPr dirty="0" sz="1100" spc="-5">
                <a:latin typeface="Verdana"/>
                <a:cs typeface="Verdana"/>
              </a:rPr>
              <a:t>vedranno </a:t>
            </a:r>
            <a:r>
              <a:rPr dirty="0" sz="1100" spc="-10">
                <a:latin typeface="Verdana"/>
                <a:cs typeface="Verdana"/>
              </a:rPr>
              <a:t>la </a:t>
            </a:r>
            <a:r>
              <a:rPr dirty="0" sz="1100" spc="-5">
                <a:latin typeface="Verdana"/>
                <a:cs typeface="Verdana"/>
              </a:rPr>
              <a:t>partecipazione </a:t>
            </a:r>
            <a:r>
              <a:rPr dirty="0" sz="1100">
                <a:latin typeface="Verdana"/>
                <a:cs typeface="Verdana"/>
              </a:rPr>
              <a:t>di </a:t>
            </a:r>
            <a:r>
              <a:rPr dirty="0" sz="1100" spc="-5">
                <a:latin typeface="Verdana"/>
                <a:cs typeface="Verdana"/>
              </a:rPr>
              <a:t>rappresentanti delle </a:t>
            </a:r>
            <a:r>
              <a:rPr dirty="0" sz="1100">
                <a:latin typeface="Verdana"/>
                <a:cs typeface="Verdana"/>
              </a:rPr>
              <a:t>banche e </a:t>
            </a:r>
            <a:r>
              <a:rPr dirty="0" sz="1100" spc="-10">
                <a:latin typeface="Verdana"/>
                <a:cs typeface="Verdana"/>
              </a:rPr>
              <a:t>la </a:t>
            </a:r>
            <a:r>
              <a:rPr dirty="0" sz="1100" spc="-5">
                <a:latin typeface="Verdana"/>
                <a:cs typeface="Verdana"/>
              </a:rPr>
              <a:t>collaborazione  di scuole, musei, </a:t>
            </a:r>
            <a:r>
              <a:rPr dirty="0" sz="1100">
                <a:latin typeface="Verdana"/>
                <a:cs typeface="Verdana"/>
              </a:rPr>
              <a:t>biblioteche e operatori </a:t>
            </a:r>
            <a:r>
              <a:rPr dirty="0" sz="1100" spc="-5">
                <a:latin typeface="Verdana"/>
                <a:cs typeface="Verdana"/>
              </a:rPr>
              <a:t>culturali, </a:t>
            </a:r>
            <a:r>
              <a:rPr dirty="0" sz="1100">
                <a:latin typeface="Verdana"/>
                <a:cs typeface="Verdana"/>
              </a:rPr>
              <a:t>a cui </a:t>
            </a:r>
            <a:r>
              <a:rPr dirty="0" sz="1100" spc="5">
                <a:latin typeface="Verdana"/>
                <a:cs typeface="Verdana"/>
              </a:rPr>
              <a:t>si </a:t>
            </a:r>
            <a:r>
              <a:rPr dirty="0" sz="1100">
                <a:latin typeface="Verdana"/>
                <a:cs typeface="Verdana"/>
              </a:rPr>
              <a:t>aggiungerà quest'anno  anche </a:t>
            </a:r>
            <a:r>
              <a:rPr dirty="0" sz="1100" spc="-10">
                <a:latin typeface="Verdana"/>
                <a:cs typeface="Verdana"/>
              </a:rPr>
              <a:t>la </a:t>
            </a:r>
            <a:r>
              <a:rPr dirty="0" sz="1100" spc="-5">
                <a:latin typeface="Verdana"/>
                <a:cs typeface="Verdana"/>
              </a:rPr>
              <a:t>Main Media Partnership della </a:t>
            </a:r>
            <a:r>
              <a:rPr dirty="0" sz="1100">
                <a:latin typeface="Verdana"/>
                <a:cs typeface="Verdana"/>
              </a:rPr>
              <a:t>Rai e </a:t>
            </a:r>
            <a:r>
              <a:rPr dirty="0" sz="1100" spc="-10">
                <a:latin typeface="Verdana"/>
                <a:cs typeface="Verdana"/>
              </a:rPr>
              <a:t>la </a:t>
            </a:r>
            <a:r>
              <a:rPr dirty="0" sz="1100">
                <a:latin typeface="Verdana"/>
                <a:cs typeface="Verdana"/>
              </a:rPr>
              <a:t>Media </a:t>
            </a:r>
            <a:r>
              <a:rPr dirty="0" sz="1100" spc="-5">
                <a:latin typeface="Verdana"/>
                <a:cs typeface="Verdana"/>
              </a:rPr>
              <a:t>Partnership </a:t>
            </a:r>
            <a:r>
              <a:rPr dirty="0" sz="1100">
                <a:latin typeface="Verdana"/>
                <a:cs typeface="Verdana"/>
              </a:rPr>
              <a:t>del TGR. Ad ulteriore  </a:t>
            </a:r>
            <a:r>
              <a:rPr dirty="0" sz="1100" spc="-5">
                <a:latin typeface="Verdana"/>
                <a:cs typeface="Verdana"/>
              </a:rPr>
              <a:t>testimonianza </a:t>
            </a:r>
            <a:r>
              <a:rPr dirty="0" sz="1100">
                <a:latin typeface="Verdana"/>
                <a:cs typeface="Verdana"/>
              </a:rPr>
              <a:t>del </a:t>
            </a:r>
            <a:r>
              <a:rPr dirty="0" sz="1100" spc="-5">
                <a:latin typeface="Verdana"/>
                <a:cs typeface="Verdana"/>
              </a:rPr>
              <a:t>valore educativo, sociale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culturale della</a:t>
            </a:r>
            <a:r>
              <a:rPr dirty="0" sz="1100" spc="4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manifestazione.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22904" y="2119883"/>
            <a:ext cx="1704974" cy="6281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39140" y="3299412"/>
            <a:ext cx="5734050" cy="5997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4859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Ilsuss</a:t>
            </a:r>
            <a:r>
              <a:rPr dirty="0" sz="1600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diario</a:t>
            </a:r>
            <a:r>
              <a:rPr dirty="0" sz="1600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net  </a:t>
            </a:r>
            <a:r>
              <a:rPr dirty="0" sz="1600" spc="-5" b="1">
                <a:latin typeface="Arial"/>
                <a:cs typeface="Arial"/>
              </a:rPr>
              <a:t>27 aprile</a:t>
            </a:r>
            <a:r>
              <a:rPr dirty="0" sz="1600" spc="-3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4134738"/>
            <a:ext cx="6125210" cy="3589654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160020">
              <a:lnSpc>
                <a:spcPct val="101400"/>
              </a:lnSpc>
              <a:spcBef>
                <a:spcPts val="85"/>
              </a:spcBef>
            </a:pPr>
            <a:r>
              <a:rPr dirty="0" sz="1100">
                <a:latin typeface="Verdana"/>
                <a:cs typeface="Verdana"/>
              </a:rPr>
              <a:t>Tre </a:t>
            </a:r>
            <a:r>
              <a:rPr dirty="0" sz="1100" spc="-5">
                <a:latin typeface="Verdana"/>
                <a:cs typeface="Verdana"/>
              </a:rPr>
              <a:t>appuntamenti, organizzati dall'Abi </a:t>
            </a:r>
            <a:r>
              <a:rPr dirty="0" sz="1100" spc="-10">
                <a:latin typeface="Verdana"/>
                <a:cs typeface="Verdana"/>
              </a:rPr>
              <a:t>in </a:t>
            </a:r>
            <a:r>
              <a:rPr dirty="0" sz="1100" spc="-5">
                <a:latin typeface="Verdana"/>
                <a:cs typeface="Verdana"/>
              </a:rPr>
              <a:t>collaborazione </a:t>
            </a:r>
            <a:r>
              <a:rPr dirty="0" sz="1100" spc="5">
                <a:latin typeface="Verdana"/>
                <a:cs typeface="Verdana"/>
              </a:rPr>
              <a:t>col </a:t>
            </a:r>
            <a:r>
              <a:rPr dirty="0" sz="1100" spc="-5">
                <a:latin typeface="Verdana"/>
                <a:cs typeface="Verdana"/>
              </a:rPr>
              <a:t>Dipartimento educazione  </a:t>
            </a:r>
            <a:r>
              <a:rPr dirty="0" sz="1100">
                <a:latin typeface="Verdana"/>
                <a:cs typeface="Verdana"/>
              </a:rPr>
              <a:t>del Museo </a:t>
            </a:r>
            <a:r>
              <a:rPr dirty="0" sz="1100" spc="-5">
                <a:latin typeface="Verdana"/>
                <a:cs typeface="Verdana"/>
              </a:rPr>
              <a:t>Castello </a:t>
            </a:r>
            <a:r>
              <a:rPr dirty="0" sz="1100">
                <a:latin typeface="Verdana"/>
                <a:cs typeface="Verdana"/>
              </a:rPr>
              <a:t>di </a:t>
            </a:r>
            <a:r>
              <a:rPr dirty="0" sz="1100" spc="-5">
                <a:latin typeface="Verdana"/>
                <a:cs typeface="Verdana"/>
              </a:rPr>
              <a:t>Rivoli, </a:t>
            </a:r>
            <a:r>
              <a:rPr dirty="0" sz="1100">
                <a:latin typeface="Verdana"/>
                <a:cs typeface="Verdana"/>
              </a:rPr>
              <a:t>a </a:t>
            </a:r>
            <a:r>
              <a:rPr dirty="0" sz="1100" spc="-5">
                <a:latin typeface="Verdana"/>
                <a:cs typeface="Verdana"/>
              </a:rPr>
              <a:t>Milano, Roma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Palermo, renderanno ancora più  significativa </a:t>
            </a:r>
            <a:r>
              <a:rPr dirty="0" sz="1100" spc="-10">
                <a:latin typeface="Verdana"/>
                <a:cs typeface="Verdana"/>
              </a:rPr>
              <a:t>la </a:t>
            </a:r>
            <a:r>
              <a:rPr dirty="0" sz="1100" spc="-5">
                <a:latin typeface="Verdana"/>
                <a:cs typeface="Verdana"/>
              </a:rPr>
              <a:t>manifestazione </a:t>
            </a:r>
            <a:r>
              <a:rPr dirty="0" sz="1100">
                <a:latin typeface="Verdana"/>
                <a:cs typeface="Verdana"/>
              </a:rPr>
              <a:t>di</a:t>
            </a:r>
            <a:r>
              <a:rPr dirty="0" sz="1100" spc="1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quest'anno:</a:t>
            </a:r>
            <a:endParaRPr sz="11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1100" spc="-5">
                <a:latin typeface="Verdana"/>
                <a:cs typeface="Verdana"/>
              </a:rPr>
              <a:t>Mercoledì </a:t>
            </a:r>
            <a:r>
              <a:rPr dirty="0" sz="1100">
                <a:latin typeface="Verdana"/>
                <a:cs typeface="Verdana"/>
              </a:rPr>
              <a:t>4 </a:t>
            </a:r>
            <a:r>
              <a:rPr dirty="0" sz="1100" spc="-5">
                <a:latin typeface="Verdana"/>
                <a:cs typeface="Verdana"/>
              </a:rPr>
              <a:t>maggio alla Triennale </a:t>
            </a:r>
            <a:r>
              <a:rPr dirty="0" sz="1100">
                <a:latin typeface="Verdana"/>
                <a:cs typeface="Verdana"/>
              </a:rPr>
              <a:t>di </a:t>
            </a:r>
            <a:r>
              <a:rPr dirty="0" sz="1100" spc="-5">
                <a:latin typeface="Verdana"/>
                <a:cs typeface="Verdana"/>
              </a:rPr>
              <a:t>Milano l'evento The Next Nest, </a:t>
            </a:r>
            <a:r>
              <a:rPr dirty="0" sz="1100" spc="-10">
                <a:latin typeface="Verdana"/>
                <a:cs typeface="Verdana"/>
              </a:rPr>
              <a:t>in</a:t>
            </a:r>
            <a:r>
              <a:rPr dirty="0" sz="1100" spc="10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collaborazione</a:t>
            </a:r>
            <a:endParaRPr sz="1100">
              <a:latin typeface="Verdana"/>
              <a:cs typeface="Verdana"/>
            </a:endParaRPr>
          </a:p>
          <a:p>
            <a:pPr marL="12700" marR="5080">
              <a:lnSpc>
                <a:spcPct val="101200"/>
              </a:lnSpc>
              <a:spcBef>
                <a:spcPts val="10"/>
              </a:spcBef>
            </a:pPr>
            <a:r>
              <a:rPr dirty="0" sz="1100">
                <a:latin typeface="Verdana"/>
                <a:cs typeface="Verdana"/>
              </a:rPr>
              <a:t>con </a:t>
            </a:r>
            <a:r>
              <a:rPr dirty="0" sz="1100" spc="-5">
                <a:latin typeface="Verdana"/>
                <a:cs typeface="Verdana"/>
              </a:rPr>
              <a:t>OfficineMultiplo. </a:t>
            </a:r>
            <a:r>
              <a:rPr dirty="0" sz="1100">
                <a:latin typeface="Verdana"/>
                <a:cs typeface="Verdana"/>
              </a:rPr>
              <a:t>La </a:t>
            </a:r>
            <a:r>
              <a:rPr dirty="0" sz="1100" spc="-5">
                <a:latin typeface="Verdana"/>
                <a:cs typeface="Verdana"/>
              </a:rPr>
              <a:t>mostra interdisciplinare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interattiva (a </a:t>
            </a:r>
            <a:r>
              <a:rPr dirty="0" sz="1100">
                <a:latin typeface="Verdana"/>
                <a:cs typeface="Verdana"/>
              </a:rPr>
              <a:t>cura di </a:t>
            </a:r>
            <a:r>
              <a:rPr dirty="0" sz="1100" spc="-5">
                <a:latin typeface="Verdana"/>
                <a:cs typeface="Verdana"/>
              </a:rPr>
              <a:t>Luca Berardo,  Mario Cipriano, </a:t>
            </a:r>
            <a:r>
              <a:rPr dirty="0" sz="1100">
                <a:latin typeface="Verdana"/>
                <a:cs typeface="Verdana"/>
              </a:rPr>
              <a:t>Francesca Di </a:t>
            </a:r>
            <a:r>
              <a:rPr dirty="0" sz="1100" spc="-5">
                <a:latin typeface="Verdana"/>
                <a:cs typeface="Verdana"/>
              </a:rPr>
              <a:t>Noia, in collaborazione </a:t>
            </a:r>
            <a:r>
              <a:rPr dirty="0" sz="1100">
                <a:latin typeface="Verdana"/>
                <a:cs typeface="Verdana"/>
              </a:rPr>
              <a:t>con </a:t>
            </a:r>
            <a:r>
              <a:rPr dirty="0" sz="1100" spc="-5">
                <a:latin typeface="Verdana"/>
                <a:cs typeface="Verdana"/>
              </a:rPr>
              <a:t>Daniele Galliano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Ettore  Balbo) rivolta </a:t>
            </a:r>
            <a:r>
              <a:rPr dirty="0" sz="1100">
                <a:latin typeface="Verdana"/>
                <a:cs typeface="Verdana"/>
              </a:rPr>
              <a:t>a </a:t>
            </a:r>
            <a:r>
              <a:rPr dirty="0" sz="1100" spc="-5">
                <a:latin typeface="Verdana"/>
                <a:cs typeface="Verdana"/>
              </a:rPr>
              <a:t>bambini </a:t>
            </a:r>
            <a:r>
              <a:rPr dirty="0" sz="1100">
                <a:latin typeface="Verdana"/>
                <a:cs typeface="Verdana"/>
              </a:rPr>
              <a:t>e ai </a:t>
            </a:r>
            <a:r>
              <a:rPr dirty="0" sz="1100" spc="-5">
                <a:latin typeface="Verdana"/>
                <a:cs typeface="Verdana"/>
              </a:rPr>
              <a:t>ragazzi, sarà </a:t>
            </a:r>
            <a:r>
              <a:rPr dirty="0" sz="1100">
                <a:latin typeface="Verdana"/>
                <a:cs typeface="Verdana"/>
              </a:rPr>
              <a:t>correlata </a:t>
            </a:r>
            <a:r>
              <a:rPr dirty="0" sz="1100" spc="-5">
                <a:latin typeface="Verdana"/>
                <a:cs typeface="Verdana"/>
              </a:rPr>
              <a:t>ad </a:t>
            </a:r>
            <a:r>
              <a:rPr dirty="0" sz="1100">
                <a:latin typeface="Verdana"/>
                <a:cs typeface="Verdana"/>
              </a:rPr>
              <a:t>eventi e </a:t>
            </a:r>
            <a:r>
              <a:rPr dirty="0" sz="1100" spc="-5">
                <a:latin typeface="Verdana"/>
                <a:cs typeface="Verdana"/>
              </a:rPr>
              <a:t>workshops aperti </a:t>
            </a:r>
            <a:r>
              <a:rPr dirty="0" sz="1100">
                <a:latin typeface="Verdana"/>
                <a:cs typeface="Verdana"/>
              </a:rPr>
              <a:t>al  </a:t>
            </a:r>
            <a:r>
              <a:rPr dirty="0" sz="1100" spc="-5">
                <a:latin typeface="Verdana"/>
                <a:cs typeface="Verdana"/>
              </a:rPr>
              <a:t>pubblico. </a:t>
            </a:r>
            <a:r>
              <a:rPr dirty="0" sz="1100">
                <a:latin typeface="Verdana"/>
                <a:cs typeface="Verdana"/>
              </a:rPr>
              <a:t>In questo </a:t>
            </a:r>
            <a:r>
              <a:rPr dirty="0" sz="1100" spc="-5">
                <a:latin typeface="Verdana"/>
                <a:cs typeface="Verdana"/>
              </a:rPr>
              <a:t>contesto il Dipartimento Educazione Castello di Rivoli </a:t>
            </a:r>
            <a:r>
              <a:rPr dirty="0" sz="1100">
                <a:latin typeface="Verdana"/>
                <a:cs typeface="Verdana"/>
              </a:rPr>
              <a:t>porterà </a:t>
            </a:r>
            <a:r>
              <a:rPr dirty="0" sz="1100" spc="-5">
                <a:latin typeface="Verdana"/>
                <a:cs typeface="Verdana"/>
              </a:rPr>
              <a:t>il  progetto Abitanti, </a:t>
            </a:r>
            <a:r>
              <a:rPr dirty="0" sz="1100">
                <a:latin typeface="Verdana"/>
                <a:cs typeface="Verdana"/>
              </a:rPr>
              <a:t>un </a:t>
            </a:r>
            <a:r>
              <a:rPr dirty="0" sz="1100" spc="-5">
                <a:latin typeface="Verdana"/>
                <a:cs typeface="Verdana"/>
              </a:rPr>
              <a:t>vasto work </a:t>
            </a:r>
            <a:r>
              <a:rPr dirty="0" sz="1100" spc="-10">
                <a:latin typeface="Verdana"/>
                <a:cs typeface="Verdana"/>
              </a:rPr>
              <a:t>in </a:t>
            </a:r>
            <a:r>
              <a:rPr dirty="0" sz="1100" spc="-5">
                <a:latin typeface="Verdana"/>
                <a:cs typeface="Verdana"/>
              </a:rPr>
              <a:t>progress collettivo itinerante </a:t>
            </a:r>
            <a:r>
              <a:rPr dirty="0" sz="1100">
                <a:latin typeface="Verdana"/>
                <a:cs typeface="Verdana"/>
              </a:rPr>
              <a:t>che </a:t>
            </a:r>
            <a:r>
              <a:rPr dirty="0" sz="1100" spc="-5">
                <a:latin typeface="Verdana"/>
                <a:cs typeface="Verdana"/>
              </a:rPr>
              <a:t>parte </a:t>
            </a:r>
            <a:r>
              <a:rPr dirty="0" sz="1100" spc="-10">
                <a:latin typeface="Verdana"/>
                <a:cs typeface="Verdana"/>
              </a:rPr>
              <a:t>dalla </a:t>
            </a:r>
            <a:r>
              <a:rPr dirty="0" sz="1100" spc="-5">
                <a:latin typeface="Verdana"/>
                <a:cs typeface="Verdana"/>
              </a:rPr>
              <a:t>piazza  intesa </a:t>
            </a:r>
            <a:r>
              <a:rPr dirty="0" sz="1100">
                <a:latin typeface="Verdana"/>
                <a:cs typeface="Verdana"/>
              </a:rPr>
              <a:t>come Agorà </a:t>
            </a:r>
            <a:r>
              <a:rPr dirty="0" sz="1100" spc="-5">
                <a:latin typeface="Verdana"/>
                <a:cs typeface="Verdana"/>
              </a:rPr>
              <a:t>(luogo dell'incontro </a:t>
            </a:r>
            <a:r>
              <a:rPr dirty="0" sz="1100">
                <a:latin typeface="Verdana"/>
                <a:cs typeface="Verdana"/>
              </a:rPr>
              <a:t>e del confronto), per </a:t>
            </a:r>
            <a:r>
              <a:rPr dirty="0" sz="1100" spc="-5">
                <a:latin typeface="Verdana"/>
                <a:cs typeface="Verdana"/>
              </a:rPr>
              <a:t>rimettere </a:t>
            </a:r>
            <a:r>
              <a:rPr dirty="0" sz="1100" spc="-10">
                <a:latin typeface="Verdana"/>
                <a:cs typeface="Verdana"/>
              </a:rPr>
              <a:t>in </a:t>
            </a:r>
            <a:r>
              <a:rPr dirty="0" sz="1100">
                <a:latin typeface="Verdana"/>
                <a:cs typeface="Verdana"/>
              </a:rPr>
              <a:t>gioco i  concetti </a:t>
            </a:r>
            <a:r>
              <a:rPr dirty="0" sz="1100" spc="-5">
                <a:latin typeface="Verdana"/>
                <a:cs typeface="Verdana"/>
              </a:rPr>
              <a:t>d'identità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differenza, incontro </a:t>
            </a:r>
            <a:r>
              <a:rPr dirty="0" sz="1100">
                <a:latin typeface="Verdana"/>
                <a:cs typeface="Verdana"/>
              </a:rPr>
              <a:t>con </a:t>
            </a:r>
            <a:r>
              <a:rPr dirty="0" sz="1100" spc="-5">
                <a:latin typeface="Verdana"/>
                <a:cs typeface="Verdana"/>
              </a:rPr>
              <a:t>l'altro, l'estraneo, strano </a:t>
            </a:r>
            <a:r>
              <a:rPr dirty="0" sz="1100" spc="-10">
                <a:latin typeface="Verdana"/>
                <a:cs typeface="Verdana"/>
              </a:rPr>
              <a:t>in </a:t>
            </a:r>
            <a:r>
              <a:rPr dirty="0" sz="1100" spc="-5">
                <a:latin typeface="Verdana"/>
                <a:cs typeface="Verdana"/>
              </a:rPr>
              <a:t>quanto  straniero, </a:t>
            </a:r>
            <a:r>
              <a:rPr dirty="0" sz="1100" spc="-10">
                <a:latin typeface="Verdana"/>
                <a:cs typeface="Verdana"/>
              </a:rPr>
              <a:t>lo </a:t>
            </a:r>
            <a:r>
              <a:rPr dirty="0" sz="1100">
                <a:latin typeface="Verdana"/>
                <a:cs typeface="Verdana"/>
              </a:rPr>
              <a:t>sconosciuto </a:t>
            </a:r>
            <a:r>
              <a:rPr dirty="0" sz="1100" spc="-5">
                <a:latin typeface="Verdana"/>
                <a:cs typeface="Verdana"/>
              </a:rPr>
              <a:t>proveniente da </a:t>
            </a:r>
            <a:r>
              <a:rPr dirty="0" sz="1100">
                <a:latin typeface="Verdana"/>
                <a:cs typeface="Verdana"/>
              </a:rPr>
              <a:t>un </a:t>
            </a:r>
            <a:r>
              <a:rPr dirty="0" sz="1100" spc="-5">
                <a:latin typeface="Verdana"/>
                <a:cs typeface="Verdana"/>
              </a:rPr>
              <a:t>altro</a:t>
            </a:r>
            <a:r>
              <a:rPr dirty="0" sz="1100" spc="1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mondo.</a:t>
            </a:r>
            <a:endParaRPr sz="1100">
              <a:latin typeface="Verdana"/>
              <a:cs typeface="Verdana"/>
            </a:endParaRPr>
          </a:p>
          <a:p>
            <a:pPr marL="12700" marR="122555">
              <a:lnSpc>
                <a:spcPct val="101299"/>
              </a:lnSpc>
              <a:spcBef>
                <a:spcPts val="5"/>
              </a:spcBef>
            </a:pPr>
            <a:r>
              <a:rPr dirty="0" sz="1100">
                <a:latin typeface="Verdana"/>
                <a:cs typeface="Verdana"/>
              </a:rPr>
              <a:t>Venerdì 6 </a:t>
            </a:r>
            <a:r>
              <a:rPr dirty="0" sz="1100" spc="-5">
                <a:latin typeface="Verdana"/>
                <a:cs typeface="Verdana"/>
              </a:rPr>
              <a:t>maggio, </a:t>
            </a:r>
            <a:r>
              <a:rPr dirty="0" sz="1100">
                <a:latin typeface="Verdana"/>
                <a:cs typeface="Verdana"/>
              </a:rPr>
              <a:t>a </a:t>
            </a:r>
            <a:r>
              <a:rPr dirty="0" sz="1100" spc="-5">
                <a:latin typeface="Verdana"/>
                <a:cs typeface="Verdana"/>
              </a:rPr>
              <a:t>Roma </a:t>
            </a:r>
            <a:r>
              <a:rPr dirty="0" sz="1100">
                <a:latin typeface="Verdana"/>
                <a:cs typeface="Verdana"/>
              </a:rPr>
              <a:t>presso </a:t>
            </a:r>
            <a:r>
              <a:rPr dirty="0" sz="1100" spc="-10">
                <a:latin typeface="Verdana"/>
                <a:cs typeface="Verdana"/>
              </a:rPr>
              <a:t>il </a:t>
            </a:r>
            <a:r>
              <a:rPr dirty="0" sz="1100" spc="-5">
                <a:latin typeface="Verdana"/>
                <a:cs typeface="Verdana"/>
              </a:rPr>
              <a:t>teatro India, Abitare </a:t>
            </a:r>
            <a:r>
              <a:rPr dirty="0" sz="1100" spc="-10">
                <a:latin typeface="Verdana"/>
                <a:cs typeface="Verdana"/>
              </a:rPr>
              <a:t>la </a:t>
            </a:r>
            <a:r>
              <a:rPr dirty="0" sz="1100" spc="-5">
                <a:latin typeface="Verdana"/>
                <a:cs typeface="Verdana"/>
              </a:rPr>
              <a:t>fantasia, </a:t>
            </a:r>
            <a:r>
              <a:rPr dirty="0" sz="1100" spc="-10">
                <a:latin typeface="Verdana"/>
                <a:cs typeface="Verdana"/>
              </a:rPr>
              <a:t>la </a:t>
            </a:r>
            <a:r>
              <a:rPr dirty="0" sz="1100" spc="-5">
                <a:latin typeface="Verdana"/>
                <a:cs typeface="Verdana"/>
              </a:rPr>
              <a:t>creatività </a:t>
            </a:r>
            <a:r>
              <a:rPr dirty="0" sz="1100">
                <a:latin typeface="Verdana"/>
                <a:cs typeface="Verdana"/>
              </a:rPr>
              <a:t>e  </a:t>
            </a:r>
            <a:r>
              <a:rPr dirty="0" sz="1100" spc="-5">
                <a:latin typeface="Verdana"/>
                <a:cs typeface="Verdana"/>
              </a:rPr>
              <a:t>l'arte, </a:t>
            </a:r>
            <a:r>
              <a:rPr dirty="0" sz="1100" spc="-10">
                <a:latin typeface="Verdana"/>
                <a:cs typeface="Verdana"/>
              </a:rPr>
              <a:t>in </a:t>
            </a:r>
            <a:r>
              <a:rPr dirty="0" sz="1100" spc="-5">
                <a:latin typeface="Verdana"/>
                <a:cs typeface="Verdana"/>
              </a:rPr>
              <a:t>collaborazione Associazione </a:t>
            </a:r>
            <a:r>
              <a:rPr dirty="0" sz="1100">
                <a:latin typeface="Verdana"/>
                <a:cs typeface="Verdana"/>
              </a:rPr>
              <a:t>Aperta </a:t>
            </a:r>
            <a:r>
              <a:rPr dirty="0" sz="1100" spc="-5">
                <a:latin typeface="Verdana"/>
                <a:cs typeface="Verdana"/>
              </a:rPr>
              <a:t>Parentesi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Artivazione </a:t>
            </a:r>
            <a:r>
              <a:rPr dirty="0" sz="1100">
                <a:latin typeface="Verdana"/>
                <a:cs typeface="Verdana"/>
              </a:rPr>
              <a:t>e con </a:t>
            </a:r>
            <a:r>
              <a:rPr dirty="0" sz="1100" spc="-5">
                <a:latin typeface="Verdana"/>
                <a:cs typeface="Verdana"/>
              </a:rPr>
              <a:t>RAM  radioartemobile. </a:t>
            </a:r>
            <a:r>
              <a:rPr dirty="0" sz="1100">
                <a:latin typeface="Verdana"/>
                <a:cs typeface="Verdana"/>
              </a:rPr>
              <a:t>L'evento </a:t>
            </a:r>
            <a:r>
              <a:rPr dirty="0" sz="1100" spc="-5">
                <a:latin typeface="Verdana"/>
                <a:cs typeface="Verdana"/>
              </a:rPr>
              <a:t>sarà l'occasione </a:t>
            </a:r>
            <a:r>
              <a:rPr dirty="0" sz="1100">
                <a:latin typeface="Verdana"/>
                <a:cs typeface="Verdana"/>
              </a:rPr>
              <a:t>per </a:t>
            </a:r>
            <a:r>
              <a:rPr dirty="0" sz="1100" spc="-5">
                <a:latin typeface="Verdana"/>
                <a:cs typeface="Verdana"/>
              </a:rPr>
              <a:t>proiettare il video '3domande3', </a:t>
            </a:r>
            <a:r>
              <a:rPr dirty="0" sz="1100" spc="-10">
                <a:latin typeface="Verdana"/>
                <a:cs typeface="Verdana"/>
              </a:rPr>
              <a:t>in </a:t>
            </a:r>
            <a:r>
              <a:rPr dirty="0" sz="1100">
                <a:latin typeface="Verdana"/>
                <a:cs typeface="Verdana"/>
              </a:rPr>
              <a:t>cui  </a:t>
            </a:r>
            <a:r>
              <a:rPr dirty="0" sz="1100" spc="-5">
                <a:latin typeface="Verdana"/>
                <a:cs typeface="Verdana"/>
              </a:rPr>
              <a:t>artisti </a:t>
            </a:r>
            <a:r>
              <a:rPr dirty="0" sz="1100">
                <a:latin typeface="Verdana"/>
                <a:cs typeface="Verdana"/>
              </a:rPr>
              <a:t>come </a:t>
            </a:r>
            <a:r>
              <a:rPr dirty="0" sz="1100" spc="-5">
                <a:latin typeface="Verdana"/>
                <a:cs typeface="Verdana"/>
              </a:rPr>
              <a:t>Michelangelo Pistoletto, Achille Bonito Oliva, Hou </a:t>
            </a:r>
            <a:r>
              <a:rPr dirty="0" sz="1100">
                <a:latin typeface="Verdana"/>
                <a:cs typeface="Verdana"/>
              </a:rPr>
              <a:t>Hanru, </a:t>
            </a:r>
            <a:r>
              <a:rPr dirty="0" sz="1100" spc="-5">
                <a:latin typeface="Verdana"/>
                <a:cs typeface="Verdana"/>
              </a:rPr>
              <a:t>Tanino  Liberatore, Pedro </a:t>
            </a:r>
            <a:r>
              <a:rPr dirty="0" sz="1100">
                <a:latin typeface="Verdana"/>
                <a:cs typeface="Verdana"/>
              </a:rPr>
              <a:t>Cano, Max Casacci e molti </a:t>
            </a:r>
            <a:r>
              <a:rPr dirty="0" sz="1100" spc="-5">
                <a:latin typeface="Verdana"/>
                <a:cs typeface="Verdana"/>
              </a:rPr>
              <a:t>altri, racconteranno la creatività </a:t>
            </a:r>
            <a:r>
              <a:rPr dirty="0" sz="1100">
                <a:latin typeface="Verdana"/>
                <a:cs typeface="Verdana"/>
              </a:rPr>
              <a:t>dal </a:t>
            </a:r>
            <a:r>
              <a:rPr dirty="0" sz="1100" spc="-5">
                <a:latin typeface="Verdana"/>
                <a:cs typeface="Verdana"/>
              </a:rPr>
              <a:t>loro  punto di vista. Domenica </a:t>
            </a:r>
            <a:r>
              <a:rPr dirty="0" sz="1100">
                <a:latin typeface="Verdana"/>
                <a:cs typeface="Verdana"/>
              </a:rPr>
              <a:t>8 </a:t>
            </a:r>
            <a:r>
              <a:rPr dirty="0" sz="1100" spc="-5">
                <a:latin typeface="Verdana"/>
                <a:cs typeface="Verdana"/>
              </a:rPr>
              <a:t>maggio </a:t>
            </a:r>
            <a:r>
              <a:rPr dirty="0" sz="1100">
                <a:latin typeface="Verdana"/>
                <a:cs typeface="Verdana"/>
              </a:rPr>
              <a:t>a </a:t>
            </a:r>
            <a:r>
              <a:rPr dirty="0" sz="1100" spc="-5">
                <a:latin typeface="Verdana"/>
                <a:cs typeface="Verdana"/>
              </a:rPr>
              <a:t>Castelbuono (Palermo) l'evento di chiusura </a:t>
            </a:r>
            <a:r>
              <a:rPr dirty="0" sz="1100">
                <a:latin typeface="Verdana"/>
                <a:cs typeface="Verdana"/>
              </a:rPr>
              <a:t>del  </a:t>
            </a:r>
            <a:r>
              <a:rPr dirty="0" sz="1100" spc="-5">
                <a:latin typeface="Verdana"/>
                <a:cs typeface="Verdana"/>
              </a:rPr>
              <a:t>Festival </a:t>
            </a:r>
            <a:r>
              <a:rPr dirty="0" sz="1100">
                <a:latin typeface="Verdana"/>
                <a:cs typeface="Verdana"/>
              </a:rPr>
              <a:t>Tappeto </a:t>
            </a:r>
            <a:r>
              <a:rPr dirty="0" sz="1100" spc="-5">
                <a:latin typeface="Verdana"/>
                <a:cs typeface="Verdana"/>
              </a:rPr>
              <a:t>Volante </a:t>
            </a:r>
            <a:r>
              <a:rPr dirty="0" sz="1100">
                <a:latin typeface="Verdana"/>
                <a:cs typeface="Verdana"/>
              </a:rPr>
              <a:t>- </a:t>
            </a:r>
            <a:r>
              <a:rPr dirty="0" sz="1100" spc="-5">
                <a:latin typeface="Verdana"/>
                <a:cs typeface="Verdana"/>
              </a:rPr>
              <a:t>il mondo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l'arte soprasotto/sottosopra, </a:t>
            </a:r>
            <a:r>
              <a:rPr dirty="0" sz="1100" spc="-10">
                <a:latin typeface="Verdana"/>
                <a:cs typeface="Verdana"/>
              </a:rPr>
              <a:t>in </a:t>
            </a:r>
            <a:r>
              <a:rPr dirty="0" sz="1100" spc="-5">
                <a:latin typeface="Verdana"/>
                <a:cs typeface="Verdana"/>
              </a:rPr>
              <a:t>collaborazione  </a:t>
            </a:r>
            <a:r>
              <a:rPr dirty="0" sz="1100">
                <a:latin typeface="Verdana"/>
                <a:cs typeface="Verdana"/>
              </a:rPr>
              <a:t>con </a:t>
            </a:r>
            <a:r>
              <a:rPr dirty="0" sz="1100" spc="-5">
                <a:latin typeface="Verdana"/>
                <a:cs typeface="Verdana"/>
              </a:rPr>
              <a:t>Museo Civico </a:t>
            </a:r>
            <a:r>
              <a:rPr dirty="0" sz="1100">
                <a:latin typeface="Verdana"/>
                <a:cs typeface="Verdana"/>
              </a:rPr>
              <a:t>di Castelbuono </a:t>
            </a:r>
            <a:r>
              <a:rPr dirty="0" sz="1100" spc="-5">
                <a:latin typeface="Verdana"/>
                <a:cs typeface="Verdana"/>
              </a:rPr>
              <a:t>(PA), Ecomuseo Urbano </a:t>
            </a:r>
            <a:r>
              <a:rPr dirty="0" sz="1100">
                <a:latin typeface="Verdana"/>
                <a:cs typeface="Verdana"/>
              </a:rPr>
              <a:t>del Mare </a:t>
            </a:r>
            <a:r>
              <a:rPr dirty="0" sz="1100" spc="-5">
                <a:latin typeface="Verdana"/>
                <a:cs typeface="Verdana"/>
              </a:rPr>
              <a:t>Memoria Viva </a:t>
            </a:r>
            <a:r>
              <a:rPr dirty="0" sz="1100">
                <a:latin typeface="Verdana"/>
                <a:cs typeface="Verdana"/>
              </a:rPr>
              <a:t>di  </a:t>
            </a:r>
            <a:r>
              <a:rPr dirty="0" sz="1100" spc="-5">
                <a:latin typeface="Verdana"/>
                <a:cs typeface="Verdana"/>
              </a:rPr>
              <a:t>Palermo, Accademia </a:t>
            </a:r>
            <a:r>
              <a:rPr dirty="0" sz="1100">
                <a:latin typeface="Verdana"/>
                <a:cs typeface="Verdana"/>
              </a:rPr>
              <a:t>di </a:t>
            </a:r>
            <a:r>
              <a:rPr dirty="0" sz="1100" spc="-5">
                <a:latin typeface="Verdana"/>
                <a:cs typeface="Verdana"/>
              </a:rPr>
              <a:t>Belle </a:t>
            </a:r>
            <a:r>
              <a:rPr dirty="0" sz="1100">
                <a:latin typeface="Verdana"/>
                <a:cs typeface="Verdana"/>
              </a:rPr>
              <a:t>Arti di</a:t>
            </a:r>
            <a:r>
              <a:rPr dirty="0" sz="1100" spc="-4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Palermo.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22904" y="2295143"/>
            <a:ext cx="1704974" cy="6278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3283330"/>
            <a:ext cx="5734050" cy="6000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Iltempo.it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27 aprile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653029"/>
            <a:ext cx="6093460" cy="3559810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12700" marR="130810">
              <a:lnSpc>
                <a:spcPts val="2580"/>
              </a:lnSpc>
              <a:spcBef>
                <a:spcPts val="290"/>
              </a:spcBef>
            </a:pPr>
            <a:r>
              <a:rPr dirty="0" sz="2250">
                <a:solidFill>
                  <a:srgbClr val="333333"/>
                </a:solidFill>
                <a:latin typeface="Arial"/>
                <a:cs typeface="Arial"/>
              </a:rPr>
              <a:t>Abi: </a:t>
            </a:r>
            <a:r>
              <a:rPr dirty="0" sz="2250" spc="-5">
                <a:solidFill>
                  <a:srgbClr val="333333"/>
                </a:solidFill>
                <a:latin typeface="Arial"/>
                <a:cs typeface="Arial"/>
              </a:rPr>
              <a:t>al </a:t>
            </a:r>
            <a:r>
              <a:rPr dirty="0" sz="2250" spc="-10">
                <a:solidFill>
                  <a:srgbClr val="333333"/>
                </a:solidFill>
                <a:latin typeface="Arial"/>
                <a:cs typeface="Arial"/>
              </a:rPr>
              <a:t>via </a:t>
            </a:r>
            <a:r>
              <a:rPr dirty="0" sz="2250" spc="-5">
                <a:solidFill>
                  <a:srgbClr val="333333"/>
                </a:solidFill>
                <a:latin typeface="Arial"/>
                <a:cs typeface="Arial"/>
              </a:rPr>
              <a:t>3°edizione Festival Cultura Creativa,  </a:t>
            </a:r>
            <a:r>
              <a:rPr dirty="0" sz="2250">
                <a:solidFill>
                  <a:srgbClr val="333333"/>
                </a:solidFill>
                <a:latin typeface="Arial"/>
                <a:cs typeface="Arial"/>
              </a:rPr>
              <a:t>80 </a:t>
            </a:r>
            <a:r>
              <a:rPr dirty="0" sz="2250" spc="-5">
                <a:solidFill>
                  <a:srgbClr val="333333"/>
                </a:solidFill>
                <a:latin typeface="Arial"/>
                <a:cs typeface="Arial"/>
              </a:rPr>
              <a:t>eventi in </a:t>
            </a:r>
            <a:r>
              <a:rPr dirty="0" sz="2250">
                <a:solidFill>
                  <a:srgbClr val="333333"/>
                </a:solidFill>
                <a:latin typeface="Arial"/>
                <a:cs typeface="Arial"/>
              </a:rPr>
              <a:t>50</a:t>
            </a:r>
            <a:r>
              <a:rPr dirty="0" sz="225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2250">
                <a:solidFill>
                  <a:srgbClr val="333333"/>
                </a:solidFill>
                <a:latin typeface="Arial"/>
                <a:cs typeface="Arial"/>
              </a:rPr>
              <a:t>città</a:t>
            </a:r>
            <a:endParaRPr sz="2250">
              <a:latin typeface="Arial"/>
              <a:cs typeface="Arial"/>
            </a:endParaRPr>
          </a:p>
          <a:p>
            <a:pPr marL="50800">
              <a:lnSpc>
                <a:spcPct val="100000"/>
              </a:lnSpc>
              <a:spcBef>
                <a:spcPts val="1714"/>
              </a:spcBef>
            </a:pPr>
            <a:r>
              <a:rPr dirty="0" sz="1000" spc="-10" b="1" i="1">
                <a:solidFill>
                  <a:srgbClr val="808080"/>
                </a:solidFill>
                <a:latin typeface="Arial"/>
                <a:cs typeface="Arial"/>
              </a:rPr>
              <a:t>Dal </a:t>
            </a:r>
            <a:r>
              <a:rPr dirty="0" sz="1000" spc="-5" b="1" i="1">
                <a:solidFill>
                  <a:srgbClr val="808080"/>
                </a:solidFill>
                <a:latin typeface="Arial"/>
                <a:cs typeface="Arial"/>
              </a:rPr>
              <a:t>2 all’8 maggio torna </a:t>
            </a:r>
            <a:r>
              <a:rPr dirty="0" sz="1000" b="1" i="1">
                <a:solidFill>
                  <a:srgbClr val="808080"/>
                </a:solidFill>
                <a:latin typeface="Arial"/>
                <a:cs typeface="Arial"/>
              </a:rPr>
              <a:t>la </a:t>
            </a:r>
            <a:r>
              <a:rPr dirty="0" sz="1000" spc="-5" b="1" i="1">
                <a:solidFill>
                  <a:srgbClr val="808080"/>
                </a:solidFill>
                <a:latin typeface="Arial"/>
                <a:cs typeface="Arial"/>
              </a:rPr>
              <a:t>manifestazione per ragazzi organizzata dalle</a:t>
            </a:r>
            <a:r>
              <a:rPr dirty="0" sz="1000" spc="30" b="1" i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000" spc="-5" b="1" i="1">
                <a:solidFill>
                  <a:srgbClr val="808080"/>
                </a:solidFill>
                <a:latin typeface="Arial"/>
                <a:cs typeface="Arial"/>
              </a:rPr>
              <a:t>banche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 marR="49530">
              <a:lnSpc>
                <a:spcPct val="113700"/>
              </a:lnSpc>
            </a:pP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Nuovo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appuntamento con il Festival della Cultura Creativa promosso dall’Abi e dalle banche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per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avvicinare  alla cultura i giovani d’età compresa tra 6 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13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anni, grazie a laboratori, iniziative ed eventi che spaziano tra  arte, teatro, musica, tecnologie digitali e molto altro.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La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manifestazione, che l’anno scorso ha coinvolto oltre  15 mila bambini e ragazzi,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si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svolgerà nella settimana che va dal 2 all’8 maggio. I piccoli protagonisti del  festival avranno l’occasione di sperimentare tutte le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sfumature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della loro creatività, conoscendo anche  meglio le possibilità dei luoghi in cui vivono. Per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questa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terza edizione della manifestazione è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stato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scelto 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come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'fil rouge' delle iniziative il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tema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'Abitare sottosopra. Scoprire 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sperimentare come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si sta dentro i  luoghi,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l’arte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le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emozioni'. L’obiettivo è invitare bambini e ragazzi ad ampliare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concetto di casa,</a:t>
            </a:r>
            <a:r>
              <a:rPr dirty="0" sz="1000" spc="1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per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13799"/>
              </a:lnSpc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scoprire e sperimentare, con l'aiuto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operatori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culturali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specializzati, in che modo ogni persona e cosa vive,  abita e </a:t>
            </a:r>
            <a:r>
              <a:rPr dirty="0" sz="1000" spc="5">
                <a:solidFill>
                  <a:srgbClr val="333333"/>
                </a:solidFill>
                <a:latin typeface="Arial"/>
                <a:cs typeface="Arial"/>
              </a:rPr>
              <a:t>si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relaziona con tutto ciò che lo circonda, utilizzando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le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modalità più consone alla propria  natura."Iniziative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come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Festival della Cultura Creativa - sottolinea il presidente dell’Abi, Antonio Patuelli -  puntano a valorizzare la creatività e il talento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delle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giovani generazioni attraverso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la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promozione dell’arte e  della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conoscenza".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02179" y="2119629"/>
            <a:ext cx="2838449" cy="419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Iltempo.it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27 aprile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942590"/>
            <a:ext cx="6115685" cy="3794760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marL="12700" marR="153035">
              <a:lnSpc>
                <a:spcPts val="2590"/>
              </a:lnSpc>
              <a:spcBef>
                <a:spcPts val="280"/>
              </a:spcBef>
            </a:pPr>
            <a:r>
              <a:rPr dirty="0" sz="2250">
                <a:solidFill>
                  <a:srgbClr val="333333"/>
                </a:solidFill>
                <a:latin typeface="Arial"/>
                <a:cs typeface="Arial"/>
              </a:rPr>
              <a:t>Abi: </a:t>
            </a:r>
            <a:r>
              <a:rPr dirty="0" sz="2250" spc="-5">
                <a:solidFill>
                  <a:srgbClr val="333333"/>
                </a:solidFill>
                <a:latin typeface="Arial"/>
                <a:cs typeface="Arial"/>
              </a:rPr>
              <a:t>al </a:t>
            </a:r>
            <a:r>
              <a:rPr dirty="0" sz="2250" spc="-10">
                <a:solidFill>
                  <a:srgbClr val="333333"/>
                </a:solidFill>
                <a:latin typeface="Arial"/>
                <a:cs typeface="Arial"/>
              </a:rPr>
              <a:t>via </a:t>
            </a:r>
            <a:r>
              <a:rPr dirty="0" sz="2250" spc="-5">
                <a:solidFill>
                  <a:srgbClr val="333333"/>
                </a:solidFill>
                <a:latin typeface="Arial"/>
                <a:cs typeface="Arial"/>
              </a:rPr>
              <a:t>3°edizione Festival Cultura Creativa,  </a:t>
            </a:r>
            <a:r>
              <a:rPr dirty="0" sz="2250">
                <a:solidFill>
                  <a:srgbClr val="333333"/>
                </a:solidFill>
                <a:latin typeface="Arial"/>
                <a:cs typeface="Arial"/>
              </a:rPr>
              <a:t>80 </a:t>
            </a:r>
            <a:r>
              <a:rPr dirty="0" sz="2250" spc="-5">
                <a:solidFill>
                  <a:srgbClr val="333333"/>
                </a:solidFill>
                <a:latin typeface="Arial"/>
                <a:cs typeface="Arial"/>
              </a:rPr>
              <a:t>eventi in </a:t>
            </a:r>
            <a:r>
              <a:rPr dirty="0" sz="2250">
                <a:solidFill>
                  <a:srgbClr val="333333"/>
                </a:solidFill>
                <a:latin typeface="Arial"/>
                <a:cs typeface="Arial"/>
              </a:rPr>
              <a:t>50 città</a:t>
            </a:r>
            <a:r>
              <a:rPr dirty="0" sz="225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2250" spc="-5">
                <a:solidFill>
                  <a:srgbClr val="333333"/>
                </a:solidFill>
                <a:latin typeface="Arial"/>
                <a:cs typeface="Arial"/>
              </a:rPr>
              <a:t>(2)</a:t>
            </a:r>
            <a:endParaRPr sz="2250">
              <a:latin typeface="Arial"/>
              <a:cs typeface="Arial"/>
            </a:endParaRPr>
          </a:p>
          <a:p>
            <a:pPr marL="12700" marR="5080" indent="34925">
              <a:lnSpc>
                <a:spcPct val="113799"/>
              </a:lnSpc>
              <a:spcBef>
                <a:spcPts val="1110"/>
              </a:spcBef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(AdnKronos) - Oggi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più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che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in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passato, rileva Patuelli, "il contributo delle banche alla cultura si focalizza  sulla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prima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risorsa del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Paese,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ossia i giovani, per sollecitarne lo spirito critico, rendendoli così protagonisti  della nostra società civile. Sostenere la capacità creativa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bambini e dei ragazzi, significa aiutarli a mettere  a frutto capacità, potenzialità e visoni innovative, strumenti indispensabili per costruire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un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futuro di crescita 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per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loro stessi e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per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l’Italia".La Media Partnership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stipulata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con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Festival della Cultura creativa, sottolinea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il 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direttore generale della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Rai,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Antonio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Campo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Dall'Orto, "risponde in pieno alla nostra missione di servizio  pubblico universale che vuole parlare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ed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arrivare a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tutti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gli italiani. Da questo punto di vista l’attenzione per i 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più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giovani rappresenta per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la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Rai una priorità assoluta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come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dimostra anche la decisione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togliere la  pubblicità dal canale Rai </a:t>
            </a:r>
            <a:r>
              <a:rPr dirty="0" sz="1000" spc="-15">
                <a:solidFill>
                  <a:srgbClr val="333333"/>
                </a:solidFill>
                <a:latin typeface="Arial"/>
                <a:cs typeface="Arial"/>
              </a:rPr>
              <a:t>yo yo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a partire dal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primo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maggio. La creatività e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lo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sviluppo del talento, la ricerca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di 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nuove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forme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di linguaggio e comunicazione rappresentano un impegno su cui la Rai vuole essere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sempre 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più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protagonista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per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accompagnare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in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maniera virtuosa l’educazione e l’istruzione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dei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ragazzi".Oltre 80  eventi culturali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in 50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città italiane svilupperanno il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tema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ispiratore, declinato da ciascuna banca con strumenti  e punti di vista differenti, alla luce delle proprie specificità 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quelle del territorio di appartenenza. I  laboratori e le altre attività proposte vedranno la partecipazione di rappresentanti delle </a:t>
            </a:r>
            <a:r>
              <a:rPr dirty="0" sz="1000" spc="5">
                <a:solidFill>
                  <a:srgbClr val="333333"/>
                </a:solidFill>
                <a:latin typeface="Arial"/>
                <a:cs typeface="Arial"/>
              </a:rPr>
              <a:t>banche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e la  collaborazione di scuole, musei, biblioteche e operatori culturali, a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cui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si aggiungerà quest’anno anche la  Main Media Partnership della Rai e la Media Partnership del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TGR. Ad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ulteriore testimonianza del valore  educativo, sociale e culturale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della</a:t>
            </a:r>
            <a:r>
              <a:rPr dirty="0" sz="1000" spc="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manifestazione.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70454" y="2357500"/>
            <a:ext cx="2819399" cy="381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Iltempo.it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27 aprile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886202"/>
            <a:ext cx="6111875" cy="3475990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marL="12700" marR="149860">
              <a:lnSpc>
                <a:spcPts val="2590"/>
              </a:lnSpc>
              <a:spcBef>
                <a:spcPts val="280"/>
              </a:spcBef>
            </a:pPr>
            <a:r>
              <a:rPr dirty="0" sz="2250">
                <a:solidFill>
                  <a:srgbClr val="333333"/>
                </a:solidFill>
                <a:latin typeface="Arial"/>
                <a:cs typeface="Arial"/>
              </a:rPr>
              <a:t>Abi: </a:t>
            </a:r>
            <a:r>
              <a:rPr dirty="0" sz="2250" spc="-5">
                <a:solidFill>
                  <a:srgbClr val="333333"/>
                </a:solidFill>
                <a:latin typeface="Arial"/>
                <a:cs typeface="Arial"/>
              </a:rPr>
              <a:t>al </a:t>
            </a:r>
            <a:r>
              <a:rPr dirty="0" sz="2250" spc="-10">
                <a:solidFill>
                  <a:srgbClr val="333333"/>
                </a:solidFill>
                <a:latin typeface="Arial"/>
                <a:cs typeface="Arial"/>
              </a:rPr>
              <a:t>via </a:t>
            </a:r>
            <a:r>
              <a:rPr dirty="0" sz="2250" spc="-5">
                <a:solidFill>
                  <a:srgbClr val="333333"/>
                </a:solidFill>
                <a:latin typeface="Arial"/>
                <a:cs typeface="Arial"/>
              </a:rPr>
              <a:t>3°edizione Festival Cultura Creativa,  </a:t>
            </a:r>
            <a:r>
              <a:rPr dirty="0" sz="2250">
                <a:solidFill>
                  <a:srgbClr val="333333"/>
                </a:solidFill>
                <a:latin typeface="Arial"/>
                <a:cs typeface="Arial"/>
              </a:rPr>
              <a:t>80 </a:t>
            </a:r>
            <a:r>
              <a:rPr dirty="0" sz="2250" spc="-5">
                <a:solidFill>
                  <a:srgbClr val="333333"/>
                </a:solidFill>
                <a:latin typeface="Arial"/>
                <a:cs typeface="Arial"/>
              </a:rPr>
              <a:t>eventi in </a:t>
            </a:r>
            <a:r>
              <a:rPr dirty="0" sz="2250">
                <a:solidFill>
                  <a:srgbClr val="333333"/>
                </a:solidFill>
                <a:latin typeface="Arial"/>
                <a:cs typeface="Arial"/>
              </a:rPr>
              <a:t>50 città</a:t>
            </a:r>
            <a:r>
              <a:rPr dirty="0" sz="2250" spc="-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2250" spc="-5">
                <a:solidFill>
                  <a:srgbClr val="333333"/>
                </a:solidFill>
                <a:latin typeface="Arial"/>
                <a:cs typeface="Arial"/>
              </a:rPr>
              <a:t>(3)</a:t>
            </a:r>
            <a:endParaRPr sz="2250">
              <a:latin typeface="Arial"/>
              <a:cs typeface="Arial"/>
            </a:endParaRPr>
          </a:p>
          <a:p>
            <a:pPr marL="12700" marR="53975" indent="34925">
              <a:lnSpc>
                <a:spcPts val="1370"/>
              </a:lnSpc>
              <a:spcBef>
                <a:spcPts val="25"/>
              </a:spcBef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(AdnKronos) -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Tre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appuntamenti, organizzati dall’Abi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in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collaborazione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col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Dipartimento educazione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del 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Museo Castello di Rivoli, a Milano,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Roma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Palermo,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renderanno ancora più significativa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la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manifestazione  di quest’anno:Mercoledì 4 maggio alla Triennale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Milano l’evento The Next Nest,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in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collaborazione</a:t>
            </a:r>
            <a:r>
              <a:rPr dirty="0" sz="1000" spc="6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con</a:t>
            </a:r>
            <a:endParaRPr sz="1000">
              <a:latin typeface="Arial"/>
              <a:cs typeface="Arial"/>
            </a:endParaRPr>
          </a:p>
          <a:p>
            <a:pPr marL="12700" marR="53975">
              <a:lnSpc>
                <a:spcPts val="1360"/>
              </a:lnSpc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OfficineMultiplo.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La mostra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interdisciplinare e interattiva (a cura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Luca Berardo, Mario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Cipriano,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Francesca  Di Noia,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in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collaborazione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con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Daniele Galliano e Ettore Balbo) rivolta a bambini e ai ragazzi, sarà</a:t>
            </a:r>
            <a:r>
              <a:rPr dirty="0" sz="1000" spc="2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correlata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ad eventi e workshops aperti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al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pubblico. In questo contesto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Dipartimento Educazione Castello di</a:t>
            </a:r>
            <a:r>
              <a:rPr dirty="0" sz="1000" spc="17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Rivoli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13799"/>
              </a:lnSpc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porterà il progetto Abitanti, un vasto work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in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progress collettivo itinerante che parte dalla piazza intesa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come 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Agorà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(luogo dell’incontro e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del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confronto), per rimettere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in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gioco i concetti d’identità e differenza,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incontro 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con l’altro, l’estraneo, strano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in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quanto straniero,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lo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sconosciuto proveniente da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un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altro mondo.Venerdì 6  maggio, a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Roma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presso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teatro India, Abitare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la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fantasia,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la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creatività e l’arte,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in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collaborazione  Associazione Aperta Parentesi e Artivazione e con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RAM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radioartemobile. L’evento sarà l’occasione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per 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proiettare il video '3domande3', in cui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artisti come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Michelangelo Pistoletto, Achille Bonito Oliva, Hou Hanru,  Tanino Liberatore, Pedro Cano, Max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Casacci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molti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altri, racconteranno la creatività dal loro punto di vista.  Domenica 8 maggio a Castelbuono (Palermo) l’evento di chiusura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del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Festival Tappeto Volante - il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mondo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e  l’arte soprasotto/sottosopra,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in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collaborazione con Museo Civico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Castelbuono (PA), Ecomuseo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Urbano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del  Mare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Memoria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Viva di Palermo, Accademia di Belle Arti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di Palermo.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02179" y="2119629"/>
            <a:ext cx="2711322" cy="3663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Larena.it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27 aprile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451986"/>
            <a:ext cx="5135880" cy="4152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550">
                <a:latin typeface="Times New Roman"/>
                <a:cs typeface="Times New Roman"/>
              </a:rPr>
              <a:t>Festival </a:t>
            </a:r>
            <a:r>
              <a:rPr dirty="0" sz="2550" spc="-5">
                <a:latin typeface="Times New Roman"/>
                <a:cs typeface="Times New Roman"/>
              </a:rPr>
              <a:t>Cultura Creativa, più </a:t>
            </a:r>
            <a:r>
              <a:rPr dirty="0" sz="2550">
                <a:latin typeface="Times New Roman"/>
                <a:cs typeface="Times New Roman"/>
              </a:rPr>
              <a:t>80</a:t>
            </a:r>
            <a:r>
              <a:rPr dirty="0" sz="2550" spc="-20">
                <a:latin typeface="Times New Roman"/>
                <a:cs typeface="Times New Roman"/>
              </a:rPr>
              <a:t> </a:t>
            </a:r>
            <a:r>
              <a:rPr dirty="0" sz="2550">
                <a:latin typeface="Times New Roman"/>
                <a:cs typeface="Times New Roman"/>
              </a:rPr>
              <a:t>eventi</a:t>
            </a:r>
            <a:endParaRPr sz="25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6584060"/>
            <a:ext cx="6136005" cy="25393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 indent="36195">
              <a:lnSpc>
                <a:spcPct val="114599"/>
              </a:lnSpc>
              <a:spcBef>
                <a:spcPts val="90"/>
              </a:spcBef>
            </a:pP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(ANSA) -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ROMA,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27 APR -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Con oltre 80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eventi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culturali in 50 città dal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nord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al sud Italia  torna, dal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2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all'8 maggio, il 'Festival della Cultura Creativa' dedicato ai ragazzi dai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6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ai </a:t>
            </a:r>
            <a:r>
              <a:rPr dirty="0" sz="1200" spc="5">
                <a:solidFill>
                  <a:srgbClr val="1B1615"/>
                </a:solidFill>
                <a:latin typeface="Georgia"/>
                <a:cs typeface="Georgia"/>
              </a:rPr>
              <a:t>13 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anni. Promosso dall'Abi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dalle banche, con quest'anno anche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la Main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Media Partnership  della Rai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e la Tgr,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nella terza edizione, il festival segue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i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percorsi del tema 'Abitare  sottosopra. Scoprire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sperimentare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come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si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sta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dentro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i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luoghi, l'arte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e le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emozioni'.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Al 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tema, per la prima volta,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è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stato dedicato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anche un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libro di Sabina Colloredo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Valeria  Petrone, pubblicato da Carthusia. "Questo festival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è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inedito nell'approccio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ai ragazzi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perchè  punta allo stimolo </a:t>
            </a:r>
            <a:r>
              <a:rPr dirty="0" sz="1200" spc="-10">
                <a:solidFill>
                  <a:srgbClr val="1B1615"/>
                </a:solidFill>
                <a:latin typeface="Georgia"/>
                <a:cs typeface="Georgia"/>
              </a:rPr>
              <a:t>dello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spirito critico"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ha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detto alla presentazione il presidente dell'Abi  Antonio Patuelli. L'attenzione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per i più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giovani rappresenta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una "priorità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assoluta" anche  per la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Rai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come ha spiegato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il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direttore generale del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servizio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pubblico, Antonio Campo  Dall'Orto,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come dimostra l'iniziativa di togliere, dal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1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maggio,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la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pubblicità dal canale Rai  </a:t>
            </a:r>
            <a:r>
              <a:rPr dirty="0" sz="1200">
                <a:solidFill>
                  <a:srgbClr val="1B1615"/>
                </a:solidFill>
                <a:latin typeface="Georgia"/>
                <a:cs typeface="Georgia"/>
              </a:rPr>
              <a:t>Yo</a:t>
            </a:r>
            <a:r>
              <a:rPr dirty="0" sz="1200" spc="-10">
                <a:solidFill>
                  <a:srgbClr val="1B1615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1B1615"/>
                </a:solidFill>
                <a:latin typeface="Georgia"/>
                <a:cs typeface="Georgia"/>
              </a:rPr>
              <a:t>Yo.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65754" y="2459285"/>
            <a:ext cx="1828799" cy="5546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19327" y="3976369"/>
            <a:ext cx="4420489" cy="24954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6830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L</a:t>
            </a:r>
            <a:r>
              <a:rPr dirty="0" sz="1600" spc="-5" b="1">
                <a:latin typeface="Arial"/>
                <a:cs typeface="Arial"/>
              </a:rPr>
              <a:t>e</a:t>
            </a:r>
            <a:r>
              <a:rPr dirty="0" sz="1600" b="1">
                <a:latin typeface="Arial"/>
                <a:cs typeface="Arial"/>
              </a:rPr>
              <a:t>g</a:t>
            </a: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15" b="1">
                <a:latin typeface="Arial"/>
                <a:cs typeface="Arial"/>
              </a:rPr>
              <a:t>o</a:t>
            </a:r>
            <a:r>
              <a:rPr dirty="0" sz="1600" spc="5" b="1">
                <a:latin typeface="Arial"/>
                <a:cs typeface="Arial"/>
              </a:rPr>
              <a:t>s</a:t>
            </a:r>
            <a:r>
              <a:rPr dirty="0" sz="1600" spc="-5" b="1">
                <a:latin typeface="Arial"/>
                <a:cs typeface="Arial"/>
              </a:rPr>
              <a:t>t</a:t>
            </a:r>
            <a:r>
              <a:rPr dirty="0" sz="1600" spc="-15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o.co</a:t>
            </a:r>
            <a:r>
              <a:rPr dirty="0" sz="1600" spc="-5" b="1">
                <a:latin typeface="Arial"/>
                <a:cs typeface="Arial"/>
              </a:rPr>
              <a:t>m  </a:t>
            </a:r>
            <a:r>
              <a:rPr dirty="0" sz="1600" spc="-5" b="1">
                <a:latin typeface="Arial"/>
                <a:cs typeface="Arial"/>
              </a:rPr>
              <a:t>27 aprile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009645"/>
            <a:ext cx="5685790" cy="7988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1210"/>
              </a:lnSpc>
              <a:spcBef>
                <a:spcPts val="105"/>
              </a:spcBef>
            </a:pP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Il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Festival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della Cultura Creativa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in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arrivo in tutta</a:t>
            </a:r>
            <a:r>
              <a:rPr dirty="0" sz="1050" spc="-2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Italia</a:t>
            </a:r>
            <a:endParaRPr sz="1050">
              <a:latin typeface="Arial"/>
              <a:cs typeface="Arial"/>
            </a:endParaRPr>
          </a:p>
          <a:p>
            <a:pPr marL="12700" marR="5080">
              <a:lnSpc>
                <a:spcPts val="2400"/>
              </a:lnSpc>
              <a:spcBef>
                <a:spcPts val="130"/>
              </a:spcBef>
            </a:pPr>
            <a:r>
              <a:rPr dirty="0" sz="2100">
                <a:solidFill>
                  <a:srgbClr val="444444"/>
                </a:solidFill>
                <a:latin typeface="Arial"/>
                <a:cs typeface="Arial"/>
              </a:rPr>
              <a:t>Il </a:t>
            </a:r>
            <a:r>
              <a:rPr dirty="0" sz="2100" spc="-5">
                <a:solidFill>
                  <a:srgbClr val="444444"/>
                </a:solidFill>
                <a:latin typeface="Arial"/>
                <a:cs typeface="Arial"/>
              </a:rPr>
              <a:t>Festival della Cultura Creativa in arrivo in </a:t>
            </a:r>
            <a:r>
              <a:rPr dirty="0" sz="2100">
                <a:solidFill>
                  <a:srgbClr val="444444"/>
                </a:solidFill>
                <a:latin typeface="Arial"/>
                <a:cs typeface="Arial"/>
              </a:rPr>
              <a:t>tutta  </a:t>
            </a:r>
            <a:r>
              <a:rPr dirty="0" sz="2100" spc="-5">
                <a:solidFill>
                  <a:srgbClr val="444444"/>
                </a:solidFill>
                <a:latin typeface="Arial"/>
                <a:cs typeface="Arial"/>
              </a:rPr>
              <a:t>Italia</a:t>
            </a:r>
            <a:endParaRPr sz="2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1040" y="3934078"/>
            <a:ext cx="6158230" cy="306705"/>
          </a:xfrm>
          <a:prstGeom prst="rect">
            <a:avLst/>
          </a:prstGeom>
          <a:solidFill>
            <a:srgbClr val="F7F7F7"/>
          </a:solidFill>
        </p:spPr>
        <p:txBody>
          <a:bodyPr wrap="square" lIns="0" tIns="0" rIns="0" bIns="0" rtlCol="0" vert="horz">
            <a:spAutoFit/>
          </a:bodyPr>
          <a:lstStyle/>
          <a:p>
            <a:pPr marL="17780">
              <a:lnSpc>
                <a:spcPts val="1170"/>
              </a:lnSpc>
            </a:pPr>
            <a:r>
              <a:rPr dirty="0" u="sng" sz="1050" spc="-5">
                <a:solidFill>
                  <a:srgbClr val="666666"/>
                </a:solidFill>
                <a:uFill>
                  <a:solidFill>
                    <a:srgbClr val="666666"/>
                  </a:solidFill>
                </a:uFill>
                <a:latin typeface="Arial"/>
                <a:cs typeface="Arial"/>
                <a:hlinkClick r:id="rId3"/>
              </a:rPr>
              <a:t>Elisabetta Coni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6627" y="6393560"/>
            <a:ext cx="6110605" cy="3188335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2700" marR="5080">
              <a:lnSpc>
                <a:spcPts val="1380"/>
              </a:lnSpc>
              <a:spcBef>
                <a:spcPts val="195"/>
              </a:spcBef>
            </a:pPr>
            <a:r>
              <a:rPr dirty="0" sz="1200">
                <a:solidFill>
                  <a:srgbClr val="444444"/>
                </a:solidFill>
                <a:latin typeface="Arial"/>
                <a:cs typeface="Arial"/>
              </a:rPr>
              <a:t>Anche </a:t>
            </a:r>
            <a:r>
              <a:rPr dirty="0" sz="1200" spc="-5">
                <a:solidFill>
                  <a:srgbClr val="444444"/>
                </a:solidFill>
                <a:latin typeface="Arial"/>
                <a:cs typeface="Arial"/>
              </a:rPr>
              <a:t>quest’anno </a:t>
            </a:r>
            <a:r>
              <a:rPr dirty="0" sz="1200">
                <a:solidFill>
                  <a:srgbClr val="444444"/>
                </a:solidFill>
                <a:latin typeface="Arial"/>
                <a:cs typeface="Arial"/>
              </a:rPr>
              <a:t>si </a:t>
            </a:r>
            <a:r>
              <a:rPr dirty="0" sz="1200" spc="-5">
                <a:solidFill>
                  <a:srgbClr val="444444"/>
                </a:solidFill>
                <a:latin typeface="Arial"/>
                <a:cs typeface="Arial"/>
              </a:rPr>
              <a:t>rinnova il consueto appuntamento </a:t>
            </a:r>
            <a:r>
              <a:rPr dirty="0" sz="1200">
                <a:solidFill>
                  <a:srgbClr val="444444"/>
                </a:solidFill>
                <a:latin typeface="Arial"/>
                <a:cs typeface="Arial"/>
              </a:rPr>
              <a:t>con </a:t>
            </a:r>
            <a:r>
              <a:rPr dirty="0" sz="1200" spc="-5">
                <a:solidFill>
                  <a:srgbClr val="444444"/>
                </a:solidFill>
                <a:latin typeface="Arial"/>
                <a:cs typeface="Arial"/>
              </a:rPr>
              <a:t>il </a:t>
            </a:r>
            <a:r>
              <a:rPr dirty="0" sz="1200" spc="-5" b="1">
                <a:solidFill>
                  <a:srgbClr val="444444"/>
                </a:solidFill>
                <a:latin typeface="Arial"/>
                <a:cs typeface="Arial"/>
              </a:rPr>
              <a:t>Festival della Cultura  Creativ</a:t>
            </a:r>
            <a:r>
              <a:rPr dirty="0" sz="1200" spc="-5">
                <a:solidFill>
                  <a:srgbClr val="444444"/>
                </a:solidFill>
                <a:latin typeface="Arial"/>
                <a:cs typeface="Arial"/>
              </a:rPr>
              <a:t>a, evento promosso dall’Abi </a:t>
            </a:r>
            <a:r>
              <a:rPr dirty="0" sz="1200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444444"/>
                </a:solidFill>
                <a:latin typeface="Arial"/>
                <a:cs typeface="Arial"/>
              </a:rPr>
              <a:t>dalle banche </a:t>
            </a:r>
            <a:r>
              <a:rPr dirty="0" sz="1200">
                <a:solidFill>
                  <a:srgbClr val="444444"/>
                </a:solidFill>
                <a:latin typeface="Arial"/>
                <a:cs typeface="Arial"/>
              </a:rPr>
              <a:t>per </a:t>
            </a:r>
            <a:r>
              <a:rPr dirty="0" sz="1200" spc="-5">
                <a:solidFill>
                  <a:srgbClr val="444444"/>
                </a:solidFill>
                <a:latin typeface="Arial"/>
                <a:cs typeface="Arial"/>
              </a:rPr>
              <a:t>avvicinare alla cultura </a:t>
            </a:r>
            <a:r>
              <a:rPr dirty="0" sz="1200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444444"/>
                </a:solidFill>
                <a:latin typeface="Arial"/>
                <a:cs typeface="Arial"/>
              </a:rPr>
              <a:t>soprattutto  alla lettura i </a:t>
            </a:r>
            <a:r>
              <a:rPr dirty="0" sz="1200" spc="-10">
                <a:solidFill>
                  <a:srgbClr val="444444"/>
                </a:solidFill>
                <a:latin typeface="Arial"/>
                <a:cs typeface="Arial"/>
              </a:rPr>
              <a:t>ragazzi </a:t>
            </a:r>
            <a:r>
              <a:rPr dirty="0" sz="1200">
                <a:solidFill>
                  <a:srgbClr val="444444"/>
                </a:solidFill>
                <a:latin typeface="Arial"/>
                <a:cs typeface="Arial"/>
              </a:rPr>
              <a:t>tra </a:t>
            </a:r>
            <a:r>
              <a:rPr dirty="0" sz="1200" spc="-5">
                <a:solidFill>
                  <a:srgbClr val="444444"/>
                </a:solidFill>
                <a:latin typeface="Arial"/>
                <a:cs typeface="Arial"/>
              </a:rPr>
              <a:t>6 e 13 anni, grazie a laboratori, iniziative </a:t>
            </a:r>
            <a:r>
              <a:rPr dirty="0" sz="1200">
                <a:solidFill>
                  <a:srgbClr val="444444"/>
                </a:solidFill>
                <a:latin typeface="Arial"/>
                <a:cs typeface="Arial"/>
              </a:rPr>
              <a:t>ed </a:t>
            </a:r>
            <a:r>
              <a:rPr dirty="0" sz="1200" spc="-5">
                <a:solidFill>
                  <a:srgbClr val="444444"/>
                </a:solidFill>
                <a:latin typeface="Arial"/>
                <a:cs typeface="Arial"/>
              </a:rPr>
              <a:t>eventi </a:t>
            </a:r>
            <a:r>
              <a:rPr dirty="0" sz="1200">
                <a:solidFill>
                  <a:srgbClr val="444444"/>
                </a:solidFill>
                <a:latin typeface="Arial"/>
                <a:cs typeface="Arial"/>
              </a:rPr>
              <a:t>nel </a:t>
            </a:r>
            <a:r>
              <a:rPr dirty="0" sz="1200" spc="-5">
                <a:solidFill>
                  <a:srgbClr val="444444"/>
                </a:solidFill>
                <a:latin typeface="Arial"/>
                <a:cs typeface="Arial"/>
              </a:rPr>
              <a:t>mondo  dell’arte, </a:t>
            </a:r>
            <a:r>
              <a:rPr dirty="0" sz="1200">
                <a:solidFill>
                  <a:srgbClr val="444444"/>
                </a:solidFill>
                <a:latin typeface="Arial"/>
                <a:cs typeface="Arial"/>
              </a:rPr>
              <a:t>del </a:t>
            </a:r>
            <a:r>
              <a:rPr dirty="0" sz="1200" spc="-5">
                <a:solidFill>
                  <a:srgbClr val="444444"/>
                </a:solidFill>
                <a:latin typeface="Arial"/>
                <a:cs typeface="Arial"/>
              </a:rPr>
              <a:t>teatro, della musica, delle tecnologie digitali </a:t>
            </a:r>
            <a:r>
              <a:rPr dirty="0" sz="1200">
                <a:solidFill>
                  <a:srgbClr val="444444"/>
                </a:solidFill>
                <a:latin typeface="Arial"/>
                <a:cs typeface="Arial"/>
              </a:rPr>
              <a:t>e molto </a:t>
            </a:r>
            <a:r>
              <a:rPr dirty="0" sz="1200" spc="-5">
                <a:solidFill>
                  <a:srgbClr val="444444"/>
                </a:solidFill>
                <a:latin typeface="Arial"/>
                <a:cs typeface="Arial"/>
              </a:rPr>
              <a:t>altro, in </a:t>
            </a:r>
            <a:r>
              <a:rPr dirty="0" sz="1200">
                <a:solidFill>
                  <a:srgbClr val="444444"/>
                </a:solidFill>
                <a:latin typeface="Arial"/>
                <a:cs typeface="Arial"/>
              </a:rPr>
              <a:t>ben 50 città  </a:t>
            </a:r>
            <a:r>
              <a:rPr dirty="0" sz="1200" spc="-5">
                <a:solidFill>
                  <a:srgbClr val="444444"/>
                </a:solidFill>
                <a:latin typeface="Arial"/>
                <a:cs typeface="Arial"/>
              </a:rPr>
              <a:t>italiane. Questa manifestazione ha coinvolto ben oltre </a:t>
            </a:r>
            <a:r>
              <a:rPr dirty="0" sz="1200">
                <a:solidFill>
                  <a:srgbClr val="444444"/>
                </a:solidFill>
                <a:latin typeface="Arial"/>
                <a:cs typeface="Arial"/>
              </a:rPr>
              <a:t>15 </a:t>
            </a:r>
            <a:r>
              <a:rPr dirty="0" sz="1200" spc="-5">
                <a:solidFill>
                  <a:srgbClr val="444444"/>
                </a:solidFill>
                <a:latin typeface="Arial"/>
                <a:cs typeface="Arial"/>
              </a:rPr>
              <a:t>mila </a:t>
            </a:r>
            <a:r>
              <a:rPr dirty="0" sz="1200" spc="-5" b="1">
                <a:solidFill>
                  <a:srgbClr val="444444"/>
                </a:solidFill>
                <a:latin typeface="Arial"/>
                <a:cs typeface="Arial"/>
              </a:rPr>
              <a:t>bambini </a:t>
            </a:r>
            <a:r>
              <a:rPr dirty="0" sz="1200" spc="-5">
                <a:solidFill>
                  <a:srgbClr val="444444"/>
                </a:solidFill>
                <a:latin typeface="Arial"/>
                <a:cs typeface="Arial"/>
              </a:rPr>
              <a:t>l’anno passato e si  svolgerà nella settimana </a:t>
            </a:r>
            <a:r>
              <a:rPr dirty="0" sz="1200">
                <a:solidFill>
                  <a:srgbClr val="444444"/>
                </a:solidFill>
                <a:latin typeface="Arial"/>
                <a:cs typeface="Arial"/>
              </a:rPr>
              <a:t>che </a:t>
            </a:r>
            <a:r>
              <a:rPr dirty="0" sz="1200" spc="-5">
                <a:solidFill>
                  <a:srgbClr val="444444"/>
                </a:solidFill>
                <a:latin typeface="Arial"/>
                <a:cs typeface="Arial"/>
              </a:rPr>
              <a:t>va </a:t>
            </a:r>
            <a:r>
              <a:rPr dirty="0" sz="1200">
                <a:solidFill>
                  <a:srgbClr val="444444"/>
                </a:solidFill>
                <a:latin typeface="Arial"/>
                <a:cs typeface="Arial"/>
              </a:rPr>
              <a:t>dal 2 </a:t>
            </a:r>
            <a:r>
              <a:rPr dirty="0" sz="1200" spc="-5">
                <a:solidFill>
                  <a:srgbClr val="444444"/>
                </a:solidFill>
                <a:latin typeface="Arial"/>
                <a:cs typeface="Arial"/>
              </a:rPr>
              <a:t>all’8</a:t>
            </a:r>
            <a:r>
              <a:rPr dirty="0" sz="1200" spc="-1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444444"/>
                </a:solidFill>
                <a:latin typeface="Arial"/>
                <a:cs typeface="Arial"/>
              </a:rPr>
              <a:t>maggio.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 marR="19685">
              <a:lnSpc>
                <a:spcPct val="95900"/>
              </a:lnSpc>
            </a:pPr>
            <a:r>
              <a:rPr dirty="0" sz="1200" spc="-5">
                <a:solidFill>
                  <a:srgbClr val="444444"/>
                </a:solidFill>
                <a:latin typeface="Arial"/>
                <a:cs typeface="Arial"/>
              </a:rPr>
              <a:t>Durante il Festival della Cultura Creativa, i </a:t>
            </a:r>
            <a:r>
              <a:rPr dirty="0" sz="1200" spc="-10">
                <a:solidFill>
                  <a:srgbClr val="444444"/>
                </a:solidFill>
                <a:latin typeface="Arial"/>
                <a:cs typeface="Arial"/>
              </a:rPr>
              <a:t>ragazzi </a:t>
            </a:r>
            <a:r>
              <a:rPr dirty="0" sz="1200" spc="-5">
                <a:solidFill>
                  <a:srgbClr val="444444"/>
                </a:solidFill>
                <a:latin typeface="Arial"/>
                <a:cs typeface="Arial"/>
              </a:rPr>
              <a:t>avranno il piacere e il modo </a:t>
            </a:r>
            <a:r>
              <a:rPr dirty="0" sz="1200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444444"/>
                </a:solidFill>
                <a:latin typeface="Arial"/>
                <a:cs typeface="Arial"/>
              </a:rPr>
              <a:t>sfogare  la loro creatività conoscendo meglio anche i luoghi dove vivono. La terza edizione della  manifestazione vede come titolo “</a:t>
            </a:r>
            <a:r>
              <a:rPr dirty="0" sz="1200" spc="-5" b="1">
                <a:solidFill>
                  <a:srgbClr val="444444"/>
                </a:solidFill>
                <a:latin typeface="Arial"/>
                <a:cs typeface="Arial"/>
              </a:rPr>
              <a:t>Abitare Sottosopra</a:t>
            </a:r>
            <a:r>
              <a:rPr dirty="0" sz="1200" spc="-5">
                <a:solidFill>
                  <a:srgbClr val="444444"/>
                </a:solidFill>
                <a:latin typeface="Arial"/>
                <a:cs typeface="Arial"/>
              </a:rPr>
              <a:t>-Scoprire e sperimentare come si  </a:t>
            </a:r>
            <a:r>
              <a:rPr dirty="0" sz="1200">
                <a:solidFill>
                  <a:srgbClr val="444444"/>
                </a:solidFill>
                <a:latin typeface="Arial"/>
                <a:cs typeface="Arial"/>
              </a:rPr>
              <a:t>sta </a:t>
            </a:r>
            <a:r>
              <a:rPr dirty="0" sz="1200" spc="-5">
                <a:solidFill>
                  <a:srgbClr val="444444"/>
                </a:solidFill>
                <a:latin typeface="Arial"/>
                <a:cs typeface="Arial"/>
              </a:rPr>
              <a:t>dentro </a:t>
            </a:r>
            <a:r>
              <a:rPr dirty="0" sz="1200">
                <a:solidFill>
                  <a:srgbClr val="444444"/>
                </a:solidFill>
                <a:latin typeface="Arial"/>
                <a:cs typeface="Arial"/>
              </a:rPr>
              <a:t>i </a:t>
            </a:r>
            <a:r>
              <a:rPr dirty="0" sz="1200" spc="-5">
                <a:solidFill>
                  <a:srgbClr val="444444"/>
                </a:solidFill>
                <a:latin typeface="Arial"/>
                <a:cs typeface="Arial"/>
              </a:rPr>
              <a:t>luoghi, </a:t>
            </a:r>
            <a:r>
              <a:rPr dirty="0" sz="1200" spc="-10">
                <a:solidFill>
                  <a:srgbClr val="444444"/>
                </a:solidFill>
                <a:latin typeface="Arial"/>
                <a:cs typeface="Arial"/>
              </a:rPr>
              <a:t>l’arte </a:t>
            </a:r>
            <a:r>
              <a:rPr dirty="0" sz="1200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444444"/>
                </a:solidFill>
                <a:latin typeface="Arial"/>
                <a:cs typeface="Arial"/>
              </a:rPr>
              <a:t>le emozioni”. Scopo dell’iniziativa </a:t>
            </a:r>
            <a:r>
              <a:rPr dirty="0" sz="1200">
                <a:solidFill>
                  <a:srgbClr val="444444"/>
                </a:solidFill>
                <a:latin typeface="Arial"/>
                <a:cs typeface="Arial"/>
              </a:rPr>
              <a:t>è </a:t>
            </a:r>
            <a:r>
              <a:rPr dirty="0" sz="1200" spc="-5">
                <a:solidFill>
                  <a:srgbClr val="444444"/>
                </a:solidFill>
                <a:latin typeface="Arial"/>
                <a:cs typeface="Arial"/>
              </a:rPr>
              <a:t>invitare bambini </a:t>
            </a:r>
            <a:r>
              <a:rPr dirty="0" sz="1200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444444"/>
                </a:solidFill>
                <a:latin typeface="Arial"/>
                <a:cs typeface="Arial"/>
              </a:rPr>
              <a:t>ragazzi </a:t>
            </a:r>
            <a:r>
              <a:rPr dirty="0" sz="1200">
                <a:solidFill>
                  <a:srgbClr val="444444"/>
                </a:solidFill>
                <a:latin typeface="Arial"/>
                <a:cs typeface="Arial"/>
              </a:rPr>
              <a:t>a  </a:t>
            </a:r>
            <a:r>
              <a:rPr dirty="0" sz="1200" spc="-5">
                <a:solidFill>
                  <a:srgbClr val="444444"/>
                </a:solidFill>
                <a:latin typeface="Arial"/>
                <a:cs typeface="Arial"/>
              </a:rPr>
              <a:t>conoscere ed approfondire il concetto di casa, ovviamente con il piccolo aiuto di </a:t>
            </a:r>
            <a:r>
              <a:rPr dirty="0" sz="1200">
                <a:solidFill>
                  <a:srgbClr val="444444"/>
                </a:solidFill>
                <a:latin typeface="Arial"/>
                <a:cs typeface="Arial"/>
              </a:rPr>
              <a:t>operatori  </a:t>
            </a:r>
            <a:r>
              <a:rPr dirty="0" sz="1200" spc="-5">
                <a:solidFill>
                  <a:srgbClr val="444444"/>
                </a:solidFill>
                <a:latin typeface="Arial"/>
                <a:cs typeface="Arial"/>
              </a:rPr>
              <a:t>specializzati. Conosceranno vari </a:t>
            </a:r>
            <a:r>
              <a:rPr dirty="0" sz="1200">
                <a:solidFill>
                  <a:srgbClr val="444444"/>
                </a:solidFill>
                <a:latin typeface="Arial"/>
                <a:cs typeface="Arial"/>
              </a:rPr>
              <a:t>modi </a:t>
            </a:r>
            <a:r>
              <a:rPr dirty="0" sz="1200" spc="-5">
                <a:solidFill>
                  <a:srgbClr val="444444"/>
                </a:solidFill>
                <a:latin typeface="Arial"/>
                <a:cs typeface="Arial"/>
              </a:rPr>
              <a:t>di vivere la casa e come ci si mette in relazione con  ciò che ci circonda. </a:t>
            </a:r>
            <a:r>
              <a:rPr dirty="0" sz="1200">
                <a:solidFill>
                  <a:srgbClr val="444444"/>
                </a:solidFill>
                <a:latin typeface="Arial"/>
                <a:cs typeface="Arial"/>
              </a:rPr>
              <a:t>A </a:t>
            </a:r>
            <a:r>
              <a:rPr dirty="0" sz="1200" spc="-5">
                <a:solidFill>
                  <a:srgbClr val="444444"/>
                </a:solidFill>
                <a:latin typeface="Arial"/>
                <a:cs typeface="Arial"/>
              </a:rPr>
              <a:t>questo tema è stato dedicato addirittura un libro, pubblicato da  Carthusia: </a:t>
            </a:r>
            <a:r>
              <a:rPr dirty="0" sz="1200" spc="-10">
                <a:solidFill>
                  <a:srgbClr val="444444"/>
                </a:solidFill>
                <a:latin typeface="Arial"/>
                <a:cs typeface="Arial"/>
              </a:rPr>
              <a:t>le </a:t>
            </a:r>
            <a:r>
              <a:rPr dirty="0" sz="1200" spc="-5">
                <a:solidFill>
                  <a:srgbClr val="444444"/>
                </a:solidFill>
                <a:latin typeface="Arial"/>
                <a:cs typeface="Arial"/>
              </a:rPr>
              <a:t>autrici sono </a:t>
            </a:r>
            <a:r>
              <a:rPr dirty="0" sz="1200" spc="-5" b="1">
                <a:solidFill>
                  <a:srgbClr val="444444"/>
                </a:solidFill>
                <a:latin typeface="Arial"/>
                <a:cs typeface="Arial"/>
              </a:rPr>
              <a:t>Valeria Petrone e Sabina</a:t>
            </a:r>
            <a:r>
              <a:rPr dirty="0" sz="1200" spc="65" b="1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200" spc="-5" b="1">
                <a:solidFill>
                  <a:srgbClr val="444444"/>
                </a:solidFill>
                <a:latin typeface="Arial"/>
                <a:cs typeface="Arial"/>
              </a:rPr>
              <a:t>Colloredo.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88265">
              <a:lnSpc>
                <a:spcPts val="1380"/>
              </a:lnSpc>
            </a:pPr>
            <a:r>
              <a:rPr dirty="0" sz="1200" spc="-5">
                <a:solidFill>
                  <a:srgbClr val="444444"/>
                </a:solidFill>
                <a:latin typeface="Arial"/>
                <a:cs typeface="Arial"/>
              </a:rPr>
              <a:t>Ma le novità del Festival della Cultura Creativa non sono finite: i giovanissimi saranno  priorità assoluta, tanto che dal 1 maggio, </a:t>
            </a:r>
            <a:r>
              <a:rPr dirty="0" sz="1200">
                <a:solidFill>
                  <a:srgbClr val="444444"/>
                </a:solidFill>
                <a:latin typeface="Arial"/>
                <a:cs typeface="Arial"/>
              </a:rPr>
              <a:t>sul </a:t>
            </a:r>
            <a:r>
              <a:rPr dirty="0" sz="1200" spc="-5">
                <a:solidFill>
                  <a:srgbClr val="444444"/>
                </a:solidFill>
                <a:latin typeface="Arial"/>
                <a:cs typeface="Arial"/>
              </a:rPr>
              <a:t>canale </a:t>
            </a:r>
            <a:r>
              <a:rPr dirty="0" sz="1200" spc="-5" b="1">
                <a:solidFill>
                  <a:srgbClr val="444444"/>
                </a:solidFill>
                <a:latin typeface="Arial"/>
                <a:cs typeface="Arial"/>
              </a:rPr>
              <a:t>Rai Yo Yo </a:t>
            </a:r>
            <a:r>
              <a:rPr dirty="0" sz="1200" spc="-5">
                <a:solidFill>
                  <a:srgbClr val="444444"/>
                </a:solidFill>
                <a:latin typeface="Arial"/>
                <a:cs typeface="Arial"/>
              </a:rPr>
              <a:t>sarà bandita la</a:t>
            </a:r>
            <a:r>
              <a:rPr dirty="0" sz="1200" spc="20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444444"/>
                </a:solidFill>
                <a:latin typeface="Arial"/>
                <a:cs typeface="Arial"/>
              </a:rPr>
              <a:t>pubblicità.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20090" y="4240402"/>
            <a:ext cx="2000250" cy="20002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588113" y="2174949"/>
            <a:ext cx="1924375" cy="4400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Liberweb.it  27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003743"/>
            <a:ext cx="6073775" cy="3399790"/>
          </a:xfrm>
          <a:prstGeom prst="rect">
            <a:avLst/>
          </a:prstGeom>
        </p:spPr>
        <p:txBody>
          <a:bodyPr wrap="square" lIns="0" tIns="3238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dirty="0" u="heavy" sz="1150" spc="-5" b="1">
                <a:solidFill>
                  <a:srgbClr val="CD6600"/>
                </a:solidFill>
                <a:uFill>
                  <a:solidFill>
                    <a:srgbClr val="CD6600"/>
                  </a:solidFill>
                </a:uFill>
                <a:latin typeface="Arial"/>
                <a:cs typeface="Arial"/>
                <a:hlinkClick r:id="rId3"/>
              </a:rPr>
              <a:t>ABI-Festival della Cultura</a:t>
            </a:r>
            <a:r>
              <a:rPr dirty="0" u="heavy" sz="1150" b="1">
                <a:solidFill>
                  <a:srgbClr val="CD6600"/>
                </a:solidFill>
                <a:uFill>
                  <a:solidFill>
                    <a:srgbClr val="CD6600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dirty="0" u="heavy" sz="1150" spc="-5" b="1">
                <a:solidFill>
                  <a:srgbClr val="CD6600"/>
                </a:solidFill>
                <a:uFill>
                  <a:solidFill>
                    <a:srgbClr val="CD6600"/>
                  </a:solidFill>
                </a:uFill>
                <a:latin typeface="Arial"/>
                <a:cs typeface="Arial"/>
                <a:hlinkClick r:id="rId3"/>
              </a:rPr>
              <a:t>Creativa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050">
                <a:latin typeface="Arial"/>
                <a:cs typeface="Arial"/>
              </a:rPr>
              <a:t>La </a:t>
            </a:r>
            <a:r>
              <a:rPr dirty="0" sz="1050" spc="-5">
                <a:latin typeface="Arial"/>
                <a:cs typeface="Arial"/>
              </a:rPr>
              <a:t>terza edizione, </a:t>
            </a:r>
            <a:r>
              <a:rPr dirty="0" sz="1050">
                <a:latin typeface="Arial"/>
                <a:cs typeface="Arial"/>
              </a:rPr>
              <a:t>2-8</a:t>
            </a:r>
            <a:r>
              <a:rPr dirty="0" sz="1050" spc="-20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maggio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050">
                <a:latin typeface="Arial"/>
                <a:cs typeface="Arial"/>
              </a:rPr>
              <a:t>E' </a:t>
            </a:r>
            <a:r>
              <a:rPr dirty="0" sz="1050" spc="-5">
                <a:latin typeface="Arial"/>
                <a:cs typeface="Arial"/>
              </a:rPr>
              <a:t>stata </a:t>
            </a:r>
            <a:r>
              <a:rPr dirty="0" sz="1050">
                <a:latin typeface="Arial"/>
                <a:cs typeface="Arial"/>
              </a:rPr>
              <a:t>presentata </a:t>
            </a:r>
            <a:r>
              <a:rPr dirty="0" sz="1050" spc="-5">
                <a:latin typeface="Arial"/>
                <a:cs typeface="Arial"/>
              </a:rPr>
              <a:t>la III </a:t>
            </a:r>
            <a:r>
              <a:rPr dirty="0" sz="1050">
                <a:latin typeface="Arial"/>
                <a:cs typeface="Arial"/>
              </a:rPr>
              <a:t>edizione </a:t>
            </a:r>
            <a:r>
              <a:rPr dirty="0" sz="1050" spc="-5">
                <a:latin typeface="Arial"/>
                <a:cs typeface="Arial"/>
              </a:rPr>
              <a:t>del Festival della Cultura Creativa </a:t>
            </a:r>
            <a:r>
              <a:rPr dirty="0" sz="1050">
                <a:latin typeface="Arial"/>
                <a:cs typeface="Arial"/>
              </a:rPr>
              <a:t>che </a:t>
            </a:r>
            <a:r>
              <a:rPr dirty="0" sz="1050" spc="-5">
                <a:latin typeface="Arial"/>
                <a:cs typeface="Arial"/>
              </a:rPr>
              <a:t>prenderà il via </a:t>
            </a:r>
            <a:r>
              <a:rPr dirty="0" sz="1050">
                <a:latin typeface="Arial"/>
                <a:cs typeface="Arial"/>
              </a:rPr>
              <a:t>lunedì 2</a:t>
            </a:r>
            <a:r>
              <a:rPr dirty="0" sz="1050" spc="30">
                <a:latin typeface="Arial"/>
                <a:cs typeface="Arial"/>
              </a:rPr>
              <a:t> </a:t>
            </a:r>
            <a:r>
              <a:rPr dirty="0" sz="1050">
                <a:latin typeface="Arial"/>
                <a:cs typeface="Arial"/>
              </a:rPr>
              <a:t>e</a:t>
            </a:r>
            <a:endParaRPr sz="1050">
              <a:latin typeface="Arial"/>
              <a:cs typeface="Arial"/>
            </a:endParaRPr>
          </a:p>
          <a:p>
            <a:pPr marL="12700" marR="77470">
              <a:lnSpc>
                <a:spcPct val="110000"/>
              </a:lnSpc>
              <a:spcBef>
                <a:spcPts val="10"/>
              </a:spcBef>
            </a:pPr>
            <a:r>
              <a:rPr dirty="0" sz="1050" spc="-5">
                <a:latin typeface="Arial"/>
                <a:cs typeface="Arial"/>
              </a:rPr>
              <a:t>proseguirà fino </a:t>
            </a:r>
            <a:r>
              <a:rPr dirty="0" sz="1050">
                <a:latin typeface="Arial"/>
                <a:cs typeface="Arial"/>
              </a:rPr>
              <a:t>a </a:t>
            </a:r>
            <a:r>
              <a:rPr dirty="0" sz="1050" spc="-5">
                <a:latin typeface="Arial"/>
                <a:cs typeface="Arial"/>
              </a:rPr>
              <a:t>domenica </a:t>
            </a:r>
            <a:r>
              <a:rPr dirty="0" sz="1050">
                <a:latin typeface="Arial"/>
                <a:cs typeface="Arial"/>
              </a:rPr>
              <a:t>8 </a:t>
            </a:r>
            <a:r>
              <a:rPr dirty="0" sz="1050" spc="-5">
                <a:latin typeface="Arial"/>
                <a:cs typeface="Arial"/>
              </a:rPr>
              <a:t>maggio 2016. L’iniziativa </a:t>
            </a:r>
            <a:r>
              <a:rPr dirty="0" sz="1050">
                <a:latin typeface="Arial"/>
                <a:cs typeface="Arial"/>
              </a:rPr>
              <a:t>è </a:t>
            </a:r>
            <a:r>
              <a:rPr dirty="0" sz="1050" spc="-5">
                <a:latin typeface="Arial"/>
                <a:cs typeface="Arial"/>
              </a:rPr>
              <a:t>promossa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realizzata dalle banche italiane  </a:t>
            </a:r>
            <a:r>
              <a:rPr dirty="0" sz="1050">
                <a:latin typeface="Arial"/>
                <a:cs typeface="Arial"/>
              </a:rPr>
              <a:t>con </a:t>
            </a:r>
            <a:r>
              <a:rPr dirty="0" sz="1050" spc="-5">
                <a:latin typeface="Arial"/>
                <a:cs typeface="Arial"/>
              </a:rPr>
              <a:t>il coordinamento dell’ABI (Associazione Bancaria Italiana)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dedicata </a:t>
            </a:r>
            <a:r>
              <a:rPr dirty="0" sz="1050">
                <a:latin typeface="Arial"/>
                <a:cs typeface="Arial"/>
              </a:rPr>
              <a:t>a </a:t>
            </a:r>
            <a:r>
              <a:rPr dirty="0" sz="1050" spc="-5">
                <a:latin typeface="Arial"/>
                <a:cs typeface="Arial"/>
              </a:rPr>
              <a:t>bambini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ragazzi </a:t>
            </a:r>
            <a:r>
              <a:rPr dirty="0" sz="1050">
                <a:latin typeface="Arial"/>
                <a:cs typeface="Arial"/>
              </a:rPr>
              <a:t>dai 6 ai  13</a:t>
            </a:r>
            <a:r>
              <a:rPr dirty="0" sz="1050" spc="-10">
                <a:latin typeface="Arial"/>
                <a:cs typeface="Arial"/>
              </a:rPr>
              <a:t> </a:t>
            </a:r>
            <a:r>
              <a:rPr dirty="0" sz="1050">
                <a:latin typeface="Arial"/>
                <a:cs typeface="Arial"/>
              </a:rPr>
              <a:t>anni.</a:t>
            </a:r>
            <a:endParaRPr sz="1050">
              <a:latin typeface="Arial"/>
              <a:cs typeface="Arial"/>
            </a:endParaRPr>
          </a:p>
          <a:p>
            <a:pPr marL="12700" marR="85090">
              <a:lnSpc>
                <a:spcPct val="110200"/>
              </a:lnSpc>
            </a:pPr>
            <a:r>
              <a:rPr dirty="0" sz="1050" spc="-5">
                <a:latin typeface="Arial"/>
                <a:cs typeface="Arial"/>
              </a:rPr>
              <a:t>Dopo aver coinvolto </a:t>
            </a:r>
            <a:r>
              <a:rPr dirty="0" sz="1050">
                <a:latin typeface="Arial"/>
                <a:cs typeface="Arial"/>
              </a:rPr>
              <a:t>lo </a:t>
            </a:r>
            <a:r>
              <a:rPr dirty="0" sz="1050" spc="-5">
                <a:latin typeface="Arial"/>
                <a:cs typeface="Arial"/>
              </a:rPr>
              <a:t>scorso anno più di 15.000 giovani, quest’anno la manifestazione propone oltre  </a:t>
            </a:r>
            <a:r>
              <a:rPr dirty="0" sz="1050">
                <a:latin typeface="Arial"/>
                <a:cs typeface="Arial"/>
              </a:rPr>
              <a:t>80 </a:t>
            </a:r>
            <a:r>
              <a:rPr dirty="0" sz="1050" spc="-5">
                <a:latin typeface="Arial"/>
                <a:cs typeface="Arial"/>
              </a:rPr>
              <a:t>eventi </a:t>
            </a:r>
            <a:r>
              <a:rPr dirty="0" sz="1050">
                <a:latin typeface="Arial"/>
                <a:cs typeface="Arial"/>
              </a:rPr>
              <a:t>in </a:t>
            </a:r>
            <a:r>
              <a:rPr dirty="0" sz="1050" spc="-5">
                <a:latin typeface="Arial"/>
                <a:cs typeface="Arial"/>
              </a:rPr>
              <a:t>50 città italiane, tutti legati dallo stesso fil rouge: </a:t>
            </a:r>
            <a:r>
              <a:rPr dirty="0" sz="1050">
                <a:latin typeface="Arial"/>
                <a:cs typeface="Arial"/>
              </a:rPr>
              <a:t>“Abitare </a:t>
            </a:r>
            <a:r>
              <a:rPr dirty="0" sz="1050" spc="-5">
                <a:latin typeface="Arial"/>
                <a:cs typeface="Arial"/>
              </a:rPr>
              <a:t>sottosopra. </a:t>
            </a:r>
            <a:r>
              <a:rPr dirty="0" sz="1050">
                <a:latin typeface="Arial"/>
                <a:cs typeface="Arial"/>
              </a:rPr>
              <a:t>Scoprire e  </a:t>
            </a:r>
            <a:r>
              <a:rPr dirty="0" sz="1050" spc="-5">
                <a:latin typeface="Arial"/>
                <a:cs typeface="Arial"/>
              </a:rPr>
              <a:t>sperimentare come </a:t>
            </a:r>
            <a:r>
              <a:rPr dirty="0" sz="1050" spc="-10">
                <a:latin typeface="Arial"/>
                <a:cs typeface="Arial"/>
              </a:rPr>
              <a:t>si </a:t>
            </a:r>
            <a:r>
              <a:rPr dirty="0" sz="1050" spc="-5">
                <a:latin typeface="Arial"/>
                <a:cs typeface="Arial"/>
              </a:rPr>
              <a:t>sta dentro </a:t>
            </a:r>
            <a:r>
              <a:rPr dirty="0" sz="1050">
                <a:latin typeface="Arial"/>
                <a:cs typeface="Arial"/>
              </a:rPr>
              <a:t>i </a:t>
            </a:r>
            <a:r>
              <a:rPr dirty="0" sz="1050" spc="-5">
                <a:latin typeface="Arial"/>
                <a:cs typeface="Arial"/>
              </a:rPr>
              <a:t>luoghi, l’arte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le emozioni”, </a:t>
            </a:r>
            <a:r>
              <a:rPr dirty="0" sz="1050">
                <a:latin typeface="Arial"/>
                <a:cs typeface="Arial"/>
              </a:rPr>
              <a:t>col </a:t>
            </a:r>
            <a:r>
              <a:rPr dirty="0" sz="1050" spc="-5">
                <a:latin typeface="Arial"/>
                <a:cs typeface="Arial"/>
              </a:rPr>
              <a:t>quale </a:t>
            </a:r>
            <a:r>
              <a:rPr dirty="0" sz="1050">
                <a:latin typeface="Arial"/>
                <a:cs typeface="Arial"/>
              </a:rPr>
              <a:t>i </a:t>
            </a:r>
            <a:r>
              <a:rPr dirty="0" sz="1050" spc="-10">
                <a:latin typeface="Arial"/>
                <a:cs typeface="Arial"/>
              </a:rPr>
              <a:t>ragazzi </a:t>
            </a:r>
            <a:r>
              <a:rPr dirty="0" sz="1050">
                <a:latin typeface="Arial"/>
                <a:cs typeface="Arial"/>
              </a:rPr>
              <a:t>saranno </a:t>
            </a:r>
            <a:r>
              <a:rPr dirty="0" sz="1050" spc="-5">
                <a:latin typeface="Arial"/>
                <a:cs typeface="Arial"/>
              </a:rPr>
              <a:t>stimolati </a:t>
            </a:r>
            <a:r>
              <a:rPr dirty="0" sz="1050">
                <a:latin typeface="Arial"/>
                <a:cs typeface="Arial"/>
              </a:rPr>
              <a:t>a  </a:t>
            </a:r>
            <a:r>
              <a:rPr dirty="0" sz="1050" spc="-5">
                <a:latin typeface="Arial"/>
                <a:cs typeface="Arial"/>
              </a:rPr>
              <a:t>mettersi </a:t>
            </a:r>
            <a:r>
              <a:rPr dirty="0" sz="1050">
                <a:latin typeface="Arial"/>
                <a:cs typeface="Arial"/>
              </a:rPr>
              <a:t>in </a:t>
            </a:r>
            <a:r>
              <a:rPr dirty="0" sz="1050" spc="-5">
                <a:latin typeface="Arial"/>
                <a:cs typeface="Arial"/>
              </a:rPr>
              <a:t>gioco </a:t>
            </a:r>
            <a:r>
              <a:rPr dirty="0" sz="1050">
                <a:latin typeface="Arial"/>
                <a:cs typeface="Arial"/>
              </a:rPr>
              <a:t>per </a:t>
            </a:r>
            <a:r>
              <a:rPr dirty="0" sz="1050" spc="-5">
                <a:latin typeface="Arial"/>
                <a:cs typeface="Arial"/>
              </a:rPr>
              <a:t>riflettere </a:t>
            </a:r>
            <a:r>
              <a:rPr dirty="0" sz="1050">
                <a:latin typeface="Arial"/>
                <a:cs typeface="Arial"/>
              </a:rPr>
              <a:t>sulle </a:t>
            </a:r>
            <a:r>
              <a:rPr dirty="0" sz="1050" spc="-5">
                <a:latin typeface="Arial"/>
                <a:cs typeface="Arial"/>
              </a:rPr>
              <a:t>relazioni con </a:t>
            </a:r>
            <a:r>
              <a:rPr dirty="0" sz="1050">
                <a:latin typeface="Arial"/>
                <a:cs typeface="Arial"/>
              </a:rPr>
              <a:t>le persone, </a:t>
            </a:r>
            <a:r>
              <a:rPr dirty="0" sz="1050" spc="-5">
                <a:latin typeface="Arial"/>
                <a:cs typeface="Arial"/>
              </a:rPr>
              <a:t>gli oggetti </a:t>
            </a:r>
            <a:r>
              <a:rPr dirty="0" sz="1050">
                <a:latin typeface="Arial"/>
                <a:cs typeface="Arial"/>
              </a:rPr>
              <a:t>e i </a:t>
            </a:r>
            <a:r>
              <a:rPr dirty="0" sz="1050" spc="-5">
                <a:latin typeface="Arial"/>
                <a:cs typeface="Arial"/>
              </a:rPr>
              <a:t>luoghi </a:t>
            </a:r>
            <a:r>
              <a:rPr dirty="0" sz="1050">
                <a:latin typeface="Arial"/>
                <a:cs typeface="Arial"/>
              </a:rPr>
              <a:t>che li</a:t>
            </a:r>
            <a:r>
              <a:rPr dirty="0" sz="1050" spc="50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circondano.</a:t>
            </a:r>
            <a:endParaRPr sz="1050">
              <a:latin typeface="Arial"/>
              <a:cs typeface="Arial"/>
            </a:endParaRPr>
          </a:p>
          <a:p>
            <a:pPr marL="12700" marR="128270">
              <a:lnSpc>
                <a:spcPct val="110500"/>
              </a:lnSpc>
            </a:pPr>
            <a:r>
              <a:rPr dirty="0" sz="1050">
                <a:latin typeface="Arial"/>
                <a:cs typeface="Arial"/>
              </a:rPr>
              <a:t>Laboratori, mostre, </a:t>
            </a:r>
            <a:r>
              <a:rPr dirty="0" sz="1050" spc="-5">
                <a:latin typeface="Arial"/>
                <a:cs typeface="Arial"/>
              </a:rPr>
              <a:t>iniziative </a:t>
            </a:r>
            <a:r>
              <a:rPr dirty="0" sz="105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teatro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musica </a:t>
            </a:r>
            <a:r>
              <a:rPr dirty="0" sz="1050">
                <a:latin typeface="Arial"/>
                <a:cs typeface="Arial"/>
              </a:rPr>
              <a:t>che </a:t>
            </a:r>
            <a:r>
              <a:rPr dirty="0" sz="1050" spc="-5">
                <a:latin typeface="Arial"/>
                <a:cs typeface="Arial"/>
              </a:rPr>
              <a:t>coinvolgeranno scuole, biblioteche, musei </a:t>
            </a:r>
            <a:r>
              <a:rPr dirty="0" sz="1050">
                <a:latin typeface="Arial"/>
                <a:cs typeface="Arial"/>
              </a:rPr>
              <a:t>e altre  </a:t>
            </a:r>
            <a:r>
              <a:rPr dirty="0" sz="1050" spc="-5">
                <a:latin typeface="Arial"/>
                <a:cs typeface="Arial"/>
              </a:rPr>
              <a:t>istituzioni, </a:t>
            </a:r>
            <a:r>
              <a:rPr dirty="0" sz="1050">
                <a:latin typeface="Arial"/>
                <a:cs typeface="Arial"/>
              </a:rPr>
              <a:t>confermano il </a:t>
            </a:r>
            <a:r>
              <a:rPr dirty="0" sz="1050" spc="-5">
                <a:latin typeface="Arial"/>
                <a:cs typeface="Arial"/>
              </a:rPr>
              <a:t>carattere distintivo </a:t>
            </a:r>
            <a:r>
              <a:rPr dirty="0" sz="105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un festival </a:t>
            </a:r>
            <a:r>
              <a:rPr dirty="0" sz="1050">
                <a:latin typeface="Arial"/>
                <a:cs typeface="Arial"/>
              </a:rPr>
              <a:t>che è </a:t>
            </a:r>
            <a:r>
              <a:rPr dirty="0" sz="1050" spc="-5">
                <a:latin typeface="Arial"/>
                <a:cs typeface="Arial"/>
              </a:rPr>
              <a:t>diffuso </a:t>
            </a:r>
            <a:r>
              <a:rPr dirty="0" sz="1050">
                <a:latin typeface="Arial"/>
                <a:cs typeface="Arial"/>
              </a:rPr>
              <a:t>su </a:t>
            </a:r>
            <a:r>
              <a:rPr dirty="0" sz="1050" spc="-5">
                <a:latin typeface="Arial"/>
                <a:cs typeface="Arial"/>
              </a:rPr>
              <a:t>tutto </a:t>
            </a:r>
            <a:r>
              <a:rPr dirty="0" sz="1050">
                <a:latin typeface="Arial"/>
                <a:cs typeface="Arial"/>
              </a:rPr>
              <a:t>il </a:t>
            </a:r>
            <a:r>
              <a:rPr dirty="0" sz="1050" spc="-5">
                <a:latin typeface="Arial"/>
                <a:cs typeface="Arial"/>
              </a:rPr>
              <a:t>territorio</a:t>
            </a:r>
            <a:r>
              <a:rPr dirty="0" sz="1050" spc="75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nazionale.</a:t>
            </a:r>
            <a:endParaRPr sz="1050">
              <a:latin typeface="Arial"/>
              <a:cs typeface="Arial"/>
            </a:endParaRPr>
          </a:p>
          <a:p>
            <a:pPr marL="12700" marR="5080">
              <a:lnSpc>
                <a:spcPts val="1390"/>
              </a:lnSpc>
              <a:spcBef>
                <a:spcPts val="60"/>
              </a:spcBef>
            </a:pPr>
            <a:r>
              <a:rPr dirty="0" sz="1050">
                <a:latin typeface="Arial"/>
                <a:cs typeface="Arial"/>
              </a:rPr>
              <a:t>Tre </a:t>
            </a:r>
            <a:r>
              <a:rPr dirty="0" sz="1050" spc="-5">
                <a:latin typeface="Arial"/>
                <a:cs typeface="Arial"/>
              </a:rPr>
              <a:t>appuntamenti </a:t>
            </a:r>
            <a:r>
              <a:rPr dirty="0" sz="1050" spc="-10">
                <a:latin typeface="Arial"/>
                <a:cs typeface="Arial"/>
              </a:rPr>
              <a:t>organizzati </a:t>
            </a:r>
            <a:r>
              <a:rPr dirty="0" sz="1050" spc="-5">
                <a:latin typeface="Arial"/>
                <a:cs typeface="Arial"/>
              </a:rPr>
              <a:t>dall’ABI renderanno ancora più significativa </a:t>
            </a:r>
            <a:r>
              <a:rPr dirty="0" sz="1050">
                <a:latin typeface="Arial"/>
                <a:cs typeface="Arial"/>
              </a:rPr>
              <a:t>la </a:t>
            </a:r>
            <a:r>
              <a:rPr dirty="0" sz="1050" spc="-5">
                <a:latin typeface="Arial"/>
                <a:cs typeface="Arial"/>
              </a:rPr>
              <a:t>manifestazione </a:t>
            </a:r>
            <a:r>
              <a:rPr dirty="0" sz="1050" spc="-10">
                <a:latin typeface="Arial"/>
                <a:cs typeface="Arial"/>
              </a:rPr>
              <a:t>di  </a:t>
            </a:r>
            <a:r>
              <a:rPr dirty="0" sz="1050" spc="-5">
                <a:latin typeface="Arial"/>
                <a:cs typeface="Arial"/>
              </a:rPr>
              <a:t>quest’anno: Abitanti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Sottosopra (Milano, </a:t>
            </a:r>
            <a:r>
              <a:rPr dirty="0" sz="1050">
                <a:latin typeface="Arial"/>
                <a:cs typeface="Arial"/>
              </a:rPr>
              <a:t>4 </a:t>
            </a:r>
            <a:r>
              <a:rPr dirty="0" sz="1050" spc="-5">
                <a:latin typeface="Arial"/>
                <a:cs typeface="Arial"/>
              </a:rPr>
              <a:t>maggio); Abitare la fantasia, </a:t>
            </a:r>
            <a:r>
              <a:rPr dirty="0" sz="1050">
                <a:latin typeface="Arial"/>
                <a:cs typeface="Arial"/>
              </a:rPr>
              <a:t>la </a:t>
            </a:r>
            <a:r>
              <a:rPr dirty="0" sz="1050" spc="-5">
                <a:latin typeface="Arial"/>
                <a:cs typeface="Arial"/>
              </a:rPr>
              <a:t>creatività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l’arte (Roma, </a:t>
            </a:r>
            <a:r>
              <a:rPr dirty="0" sz="1050">
                <a:latin typeface="Arial"/>
                <a:cs typeface="Arial"/>
              </a:rPr>
              <a:t>6  </a:t>
            </a:r>
            <a:r>
              <a:rPr dirty="0" sz="1050" spc="-5">
                <a:latin typeface="Arial"/>
                <a:cs typeface="Arial"/>
              </a:rPr>
              <a:t>maggio); </a:t>
            </a:r>
            <a:r>
              <a:rPr dirty="0" sz="1050">
                <a:latin typeface="Arial"/>
                <a:cs typeface="Arial"/>
              </a:rPr>
              <a:t>Tappeto </a:t>
            </a:r>
            <a:r>
              <a:rPr dirty="0" sz="1050" spc="-5">
                <a:latin typeface="Arial"/>
                <a:cs typeface="Arial"/>
              </a:rPr>
              <a:t>Volante </a:t>
            </a:r>
            <a:r>
              <a:rPr dirty="0" sz="1050">
                <a:latin typeface="Arial"/>
                <a:cs typeface="Arial"/>
              </a:rPr>
              <a:t>- il </a:t>
            </a:r>
            <a:r>
              <a:rPr dirty="0" sz="1050" spc="-5">
                <a:latin typeface="Arial"/>
                <a:cs typeface="Arial"/>
              </a:rPr>
              <a:t>mondo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l’arte soprasotto/sottosopra (Castelbuono </a:t>
            </a:r>
            <a:r>
              <a:rPr dirty="0" sz="1050">
                <a:latin typeface="Arial"/>
                <a:cs typeface="Arial"/>
              </a:rPr>
              <a:t>– PA, 8</a:t>
            </a:r>
            <a:r>
              <a:rPr dirty="0" sz="1050" spc="15">
                <a:latin typeface="Arial"/>
                <a:cs typeface="Arial"/>
              </a:rPr>
              <a:t> </a:t>
            </a:r>
            <a:r>
              <a:rPr dirty="0" sz="1050">
                <a:latin typeface="Arial"/>
                <a:cs typeface="Arial"/>
              </a:rPr>
              <a:t>maggio).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dirty="0" sz="1050">
                <a:latin typeface="Arial"/>
                <a:cs typeface="Arial"/>
              </a:rPr>
              <a:t>Per </a:t>
            </a:r>
            <a:r>
              <a:rPr dirty="0" sz="1050" spc="-5">
                <a:latin typeface="Arial"/>
                <a:cs typeface="Arial"/>
              </a:rPr>
              <a:t>lasciare una traccia concreta </a:t>
            </a:r>
            <a:r>
              <a:rPr dirty="0" sz="1050">
                <a:latin typeface="Arial"/>
                <a:cs typeface="Arial"/>
              </a:rPr>
              <a:t>e duratura anche oltre la </a:t>
            </a:r>
            <a:r>
              <a:rPr dirty="0" sz="1050" spc="-5">
                <a:latin typeface="Arial"/>
                <a:cs typeface="Arial"/>
              </a:rPr>
              <a:t>manifestazione tra </a:t>
            </a:r>
            <a:r>
              <a:rPr dirty="0" sz="1050">
                <a:latin typeface="Arial"/>
                <a:cs typeface="Arial"/>
              </a:rPr>
              <a:t>i </a:t>
            </a:r>
            <a:r>
              <a:rPr dirty="0" sz="1050" spc="-5">
                <a:latin typeface="Arial"/>
                <a:cs typeface="Arial"/>
              </a:rPr>
              <a:t>ragazzi </a:t>
            </a:r>
            <a:r>
              <a:rPr dirty="0" sz="1050">
                <a:latin typeface="Arial"/>
                <a:cs typeface="Arial"/>
              </a:rPr>
              <a:t>e gli </a:t>
            </a:r>
            <a:r>
              <a:rPr dirty="0" sz="1050" spc="-5">
                <a:latin typeface="Arial"/>
                <a:cs typeface="Arial"/>
              </a:rPr>
              <a:t>esperti</a:t>
            </a:r>
            <a:r>
              <a:rPr dirty="0" sz="1050" spc="70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del</a:t>
            </a:r>
            <a:endParaRPr sz="1050">
              <a:latin typeface="Arial"/>
              <a:cs typeface="Arial"/>
            </a:endParaRPr>
          </a:p>
          <a:p>
            <a:pPr marL="12700" marR="188595">
              <a:lnSpc>
                <a:spcPct val="110500"/>
              </a:lnSpc>
              <a:spcBef>
                <a:spcPts val="5"/>
              </a:spcBef>
            </a:pPr>
            <a:r>
              <a:rPr dirty="0" sz="1050" spc="-5">
                <a:latin typeface="Arial"/>
                <a:cs typeface="Arial"/>
              </a:rPr>
              <a:t>settore, ogni anno </a:t>
            </a:r>
            <a:r>
              <a:rPr dirty="0" sz="1050">
                <a:latin typeface="Arial"/>
                <a:cs typeface="Arial"/>
              </a:rPr>
              <a:t>il </a:t>
            </a:r>
            <a:r>
              <a:rPr dirty="0" sz="1050" spc="-5">
                <a:latin typeface="Arial"/>
                <a:cs typeface="Arial"/>
              </a:rPr>
              <a:t>tema del festival ispira </a:t>
            </a:r>
            <a:r>
              <a:rPr dirty="0" sz="1050">
                <a:latin typeface="Arial"/>
                <a:cs typeface="Arial"/>
              </a:rPr>
              <a:t>un </a:t>
            </a:r>
            <a:r>
              <a:rPr dirty="0" sz="1050" spc="-5">
                <a:latin typeface="Arial"/>
                <a:cs typeface="Arial"/>
              </a:rPr>
              <a:t>volume per bambini: dopo “Il </a:t>
            </a:r>
            <a:r>
              <a:rPr dirty="0" sz="1050">
                <a:latin typeface="Arial"/>
                <a:cs typeface="Arial"/>
              </a:rPr>
              <a:t>museo </a:t>
            </a:r>
            <a:r>
              <a:rPr dirty="0" sz="1050" spc="-5">
                <a:latin typeface="Arial"/>
                <a:cs typeface="Arial"/>
              </a:rPr>
              <a:t>immaginario” </a:t>
            </a:r>
            <a:r>
              <a:rPr dirty="0" sz="1050">
                <a:latin typeface="Arial"/>
                <a:cs typeface="Arial"/>
              </a:rPr>
              <a:t>e  </a:t>
            </a:r>
            <a:r>
              <a:rPr dirty="0" sz="1050" spc="-5">
                <a:latin typeface="Arial"/>
                <a:cs typeface="Arial"/>
              </a:rPr>
              <a:t>“L’alfabeto del mondo” esce per questa terza edizione </a:t>
            </a:r>
            <a:r>
              <a:rPr dirty="0" sz="1050">
                <a:latin typeface="Arial"/>
                <a:cs typeface="Arial"/>
              </a:rPr>
              <a:t>“Abitare </a:t>
            </a:r>
            <a:r>
              <a:rPr dirty="0" sz="1050" spc="-5">
                <a:latin typeface="Arial"/>
                <a:cs typeface="Arial"/>
              </a:rPr>
              <a:t>sottosopra” (Carthusia), </a:t>
            </a:r>
            <a:r>
              <a:rPr dirty="0" sz="1050">
                <a:latin typeface="Arial"/>
                <a:cs typeface="Arial"/>
              </a:rPr>
              <a:t>con i </a:t>
            </a:r>
            <a:r>
              <a:rPr dirty="0" sz="1050" spc="-5">
                <a:latin typeface="Arial"/>
                <a:cs typeface="Arial"/>
              </a:rPr>
              <a:t>testi </a:t>
            </a:r>
            <a:r>
              <a:rPr dirty="0" sz="1050" spc="-10">
                <a:latin typeface="Arial"/>
                <a:cs typeface="Arial"/>
              </a:rPr>
              <a:t>di  </a:t>
            </a:r>
            <a:r>
              <a:rPr dirty="0" sz="1050" spc="-5">
                <a:latin typeface="Arial"/>
                <a:cs typeface="Arial"/>
              </a:rPr>
              <a:t>Sabina Colloredo </a:t>
            </a:r>
            <a:r>
              <a:rPr dirty="0" sz="1050">
                <a:latin typeface="Arial"/>
                <a:cs typeface="Arial"/>
              </a:rPr>
              <a:t>e le </a:t>
            </a:r>
            <a:r>
              <a:rPr dirty="0" sz="1050" spc="-5">
                <a:latin typeface="Arial"/>
                <a:cs typeface="Arial"/>
              </a:rPr>
              <a:t>illustrazioni </a:t>
            </a:r>
            <a:r>
              <a:rPr dirty="0" sz="105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Valeria</a:t>
            </a:r>
            <a:r>
              <a:rPr dirty="0" sz="1050" spc="-40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Petrone.</a:t>
            </a:r>
            <a:endParaRPr sz="10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56204" y="2119375"/>
            <a:ext cx="2247899" cy="381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4922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Man</a:t>
            </a:r>
            <a:r>
              <a:rPr dirty="0" sz="1600" spc="-15" b="1">
                <a:latin typeface="Arial"/>
                <a:cs typeface="Arial"/>
              </a:rPr>
              <a:t>g</a:t>
            </a:r>
            <a:r>
              <a:rPr dirty="0" sz="1600" spc="-5" b="1">
                <a:latin typeface="Arial"/>
                <a:cs typeface="Arial"/>
              </a:rPr>
              <a:t>ial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bri.c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m  </a:t>
            </a:r>
            <a:r>
              <a:rPr dirty="0" sz="1600" spc="-5" b="1">
                <a:latin typeface="Arial"/>
                <a:cs typeface="Arial"/>
              </a:rPr>
              <a:t>27 aprile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729354"/>
            <a:ext cx="520255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10">
                <a:latin typeface="Times New Roman"/>
                <a:cs typeface="Times New Roman"/>
              </a:rPr>
              <a:t>FESTIVAL</a:t>
            </a:r>
            <a:r>
              <a:rPr dirty="0" sz="2400" spc="-254">
                <a:latin typeface="Times New Roman"/>
                <a:cs typeface="Times New Roman"/>
              </a:rPr>
              <a:t> </a:t>
            </a:r>
            <a:r>
              <a:rPr dirty="0" sz="2400" spc="-65">
                <a:latin typeface="Times New Roman"/>
                <a:cs typeface="Times New Roman"/>
              </a:rPr>
              <a:t>DELLA</a:t>
            </a:r>
            <a:r>
              <a:rPr dirty="0" sz="2400" spc="-290">
                <a:latin typeface="Times New Roman"/>
                <a:cs typeface="Times New Roman"/>
              </a:rPr>
              <a:t> </a:t>
            </a:r>
            <a:r>
              <a:rPr dirty="0" sz="2400" spc="-100">
                <a:latin typeface="Times New Roman"/>
                <a:cs typeface="Times New Roman"/>
              </a:rPr>
              <a:t>CULTURA</a:t>
            </a:r>
            <a:r>
              <a:rPr dirty="0" sz="2400" spc="-295">
                <a:latin typeface="Times New Roman"/>
                <a:cs typeface="Times New Roman"/>
              </a:rPr>
              <a:t> </a:t>
            </a:r>
            <a:r>
              <a:rPr dirty="0" sz="2400" spc="-140">
                <a:latin typeface="Times New Roman"/>
                <a:cs typeface="Times New Roman"/>
              </a:rPr>
              <a:t>CREATIVA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8091830"/>
            <a:ext cx="6147435" cy="17608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>
              <a:lnSpc>
                <a:spcPct val="120400"/>
              </a:lnSpc>
              <a:spcBef>
                <a:spcPts val="105"/>
              </a:spcBef>
            </a:pPr>
            <a:r>
              <a:rPr dirty="0" sz="1350" spc="-5">
                <a:latin typeface="Times New Roman"/>
                <a:cs typeface="Times New Roman"/>
              </a:rPr>
              <a:t>Nuovo appuntamento con il Festival della Cultura Creativa promosso dall’Abi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dalle  </a:t>
            </a:r>
            <a:r>
              <a:rPr dirty="0" sz="1350">
                <a:latin typeface="Times New Roman"/>
                <a:cs typeface="Times New Roman"/>
              </a:rPr>
              <a:t>banche </a:t>
            </a:r>
            <a:r>
              <a:rPr dirty="0" sz="1350" spc="-5">
                <a:latin typeface="Times New Roman"/>
                <a:cs typeface="Times New Roman"/>
              </a:rPr>
              <a:t>per avvicinare alla cultura </a:t>
            </a:r>
            <a:r>
              <a:rPr dirty="0" sz="1350">
                <a:latin typeface="Times New Roman"/>
                <a:cs typeface="Times New Roman"/>
              </a:rPr>
              <a:t>i </a:t>
            </a:r>
            <a:r>
              <a:rPr dirty="0" sz="1350" spc="-5">
                <a:latin typeface="Times New Roman"/>
                <a:cs typeface="Times New Roman"/>
              </a:rPr>
              <a:t>giovani d’età compresa tra </a:t>
            </a:r>
            <a:r>
              <a:rPr dirty="0" sz="1350">
                <a:latin typeface="Times New Roman"/>
                <a:cs typeface="Times New Roman"/>
              </a:rPr>
              <a:t>6 e </a:t>
            </a:r>
            <a:r>
              <a:rPr dirty="0" sz="1350" spc="-5">
                <a:latin typeface="Times New Roman"/>
                <a:cs typeface="Times New Roman"/>
              </a:rPr>
              <a:t>13 anni, grazie </a:t>
            </a:r>
            <a:r>
              <a:rPr dirty="0" sz="1350">
                <a:latin typeface="Times New Roman"/>
                <a:cs typeface="Times New Roman"/>
              </a:rPr>
              <a:t>a  </a:t>
            </a:r>
            <a:r>
              <a:rPr dirty="0" sz="1350" spc="-5">
                <a:latin typeface="Times New Roman"/>
                <a:cs typeface="Times New Roman"/>
              </a:rPr>
              <a:t>laboratori, iniziative ed eventi </a:t>
            </a:r>
            <a:r>
              <a:rPr dirty="0" sz="1350">
                <a:latin typeface="Times New Roman"/>
                <a:cs typeface="Times New Roman"/>
              </a:rPr>
              <a:t>che </a:t>
            </a:r>
            <a:r>
              <a:rPr dirty="0" sz="1350" spc="-5">
                <a:latin typeface="Times New Roman"/>
                <a:cs typeface="Times New Roman"/>
              </a:rPr>
              <a:t>spaziano tra </a:t>
            </a:r>
            <a:r>
              <a:rPr dirty="0" sz="1350">
                <a:latin typeface="Times New Roman"/>
                <a:cs typeface="Times New Roman"/>
              </a:rPr>
              <a:t>arte, </a:t>
            </a:r>
            <a:r>
              <a:rPr dirty="0" sz="1350" spc="-5">
                <a:latin typeface="Times New Roman"/>
                <a:cs typeface="Times New Roman"/>
              </a:rPr>
              <a:t>teatro, musica, tecnologie digitali </a:t>
            </a:r>
            <a:r>
              <a:rPr dirty="0" sz="1350">
                <a:latin typeface="Times New Roman"/>
                <a:cs typeface="Times New Roman"/>
              </a:rPr>
              <a:t>e  </a:t>
            </a:r>
            <a:r>
              <a:rPr dirty="0" sz="1350" spc="-5">
                <a:latin typeface="Times New Roman"/>
                <a:cs typeface="Times New Roman"/>
              </a:rPr>
              <a:t>molto altro. </a:t>
            </a:r>
            <a:r>
              <a:rPr dirty="0" sz="1350">
                <a:latin typeface="Times New Roman"/>
                <a:cs typeface="Times New Roman"/>
              </a:rPr>
              <a:t>La </a:t>
            </a:r>
            <a:r>
              <a:rPr dirty="0" sz="1350" spc="-5">
                <a:latin typeface="Times New Roman"/>
                <a:cs typeface="Times New Roman"/>
              </a:rPr>
              <a:t>manifestazione, </a:t>
            </a:r>
            <a:r>
              <a:rPr dirty="0" sz="1350">
                <a:latin typeface="Times New Roman"/>
                <a:cs typeface="Times New Roman"/>
              </a:rPr>
              <a:t>che </a:t>
            </a:r>
            <a:r>
              <a:rPr dirty="0" sz="1350" spc="-5">
                <a:latin typeface="Times New Roman"/>
                <a:cs typeface="Times New Roman"/>
              </a:rPr>
              <a:t>l’anno scorso </a:t>
            </a:r>
            <a:r>
              <a:rPr dirty="0" sz="1350">
                <a:latin typeface="Times New Roman"/>
                <a:cs typeface="Times New Roman"/>
              </a:rPr>
              <a:t>ha </a:t>
            </a:r>
            <a:r>
              <a:rPr dirty="0" sz="1350" spc="-5">
                <a:latin typeface="Times New Roman"/>
                <a:cs typeface="Times New Roman"/>
              </a:rPr>
              <a:t>coinvolto oltre 15 </a:t>
            </a:r>
            <a:r>
              <a:rPr dirty="0" sz="1350" spc="-10">
                <a:latin typeface="Times New Roman"/>
                <a:cs typeface="Times New Roman"/>
              </a:rPr>
              <a:t>mila </a:t>
            </a:r>
            <a:r>
              <a:rPr dirty="0" sz="1350" spc="-5">
                <a:latin typeface="Times New Roman"/>
                <a:cs typeface="Times New Roman"/>
              </a:rPr>
              <a:t>bambini </a:t>
            </a:r>
            <a:r>
              <a:rPr dirty="0" sz="1350">
                <a:latin typeface="Times New Roman"/>
                <a:cs typeface="Times New Roman"/>
              </a:rPr>
              <a:t>e  </a:t>
            </a:r>
            <a:r>
              <a:rPr dirty="0" sz="1350" spc="-5">
                <a:latin typeface="Times New Roman"/>
                <a:cs typeface="Times New Roman"/>
              </a:rPr>
              <a:t>ragazzi, si svolgerà nella settimana </a:t>
            </a:r>
            <a:r>
              <a:rPr dirty="0" sz="1350">
                <a:latin typeface="Times New Roman"/>
                <a:cs typeface="Times New Roman"/>
              </a:rPr>
              <a:t>che va dal 2 </a:t>
            </a:r>
            <a:r>
              <a:rPr dirty="0" sz="1350" spc="-5">
                <a:latin typeface="Times New Roman"/>
                <a:cs typeface="Times New Roman"/>
              </a:rPr>
              <a:t>all’8 maggio. </a:t>
            </a:r>
            <a:r>
              <a:rPr dirty="0" sz="1350">
                <a:latin typeface="Times New Roman"/>
                <a:cs typeface="Times New Roman"/>
              </a:rPr>
              <a:t>I </a:t>
            </a:r>
            <a:r>
              <a:rPr dirty="0" sz="1350" spc="-5">
                <a:latin typeface="Times New Roman"/>
                <a:cs typeface="Times New Roman"/>
              </a:rPr>
              <a:t>piccoli </a:t>
            </a:r>
            <a:r>
              <a:rPr dirty="0" sz="1350">
                <a:latin typeface="Times New Roman"/>
                <a:cs typeface="Times New Roman"/>
              </a:rPr>
              <a:t>protagonisti </a:t>
            </a:r>
            <a:r>
              <a:rPr dirty="0" sz="1350" spc="-5">
                <a:latin typeface="Times New Roman"/>
                <a:cs typeface="Times New Roman"/>
              </a:rPr>
              <a:t>del  festival avranno l’occasione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sperimentare tutte le sfumature della loro creatività,  conoscendo</a:t>
            </a:r>
            <a:r>
              <a:rPr dirty="0" sz="1350" spc="55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anche</a:t>
            </a:r>
            <a:r>
              <a:rPr dirty="0" sz="1350" spc="55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meglio</a:t>
            </a:r>
            <a:r>
              <a:rPr dirty="0" sz="1350" spc="6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le</a:t>
            </a:r>
            <a:r>
              <a:rPr dirty="0" sz="1350" spc="45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possibilità</a:t>
            </a:r>
            <a:r>
              <a:rPr dirty="0" sz="1350" spc="5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dei</a:t>
            </a:r>
            <a:r>
              <a:rPr dirty="0" sz="1350" spc="5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luoghi</a:t>
            </a:r>
            <a:r>
              <a:rPr dirty="0" sz="1350" spc="5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in</a:t>
            </a:r>
            <a:r>
              <a:rPr dirty="0" sz="1350" spc="6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cui</a:t>
            </a:r>
            <a:r>
              <a:rPr dirty="0" sz="1350" spc="5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vivono.</a:t>
            </a:r>
            <a:r>
              <a:rPr dirty="0" sz="1350" spc="35">
                <a:latin typeface="Times New Roman"/>
                <a:cs typeface="Times New Roman"/>
              </a:rPr>
              <a:t> </a:t>
            </a:r>
            <a:r>
              <a:rPr dirty="0" sz="1350">
                <a:latin typeface="Times New Roman"/>
                <a:cs typeface="Times New Roman"/>
              </a:rPr>
              <a:t>Per</a:t>
            </a:r>
            <a:r>
              <a:rPr dirty="0" sz="1350" spc="4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questa</a:t>
            </a:r>
            <a:r>
              <a:rPr dirty="0" sz="1350" spc="55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terza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49579" y="2119883"/>
            <a:ext cx="1877818" cy="10700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4116323"/>
            <a:ext cx="3844925" cy="29898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10425" y="7571104"/>
            <a:ext cx="381000" cy="419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7435" cy="94246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58152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Man</a:t>
            </a:r>
            <a:r>
              <a:rPr dirty="0" sz="1600" spc="-15" b="1">
                <a:latin typeface="Arial"/>
                <a:cs typeface="Arial"/>
              </a:rPr>
              <a:t>g</a:t>
            </a:r>
            <a:r>
              <a:rPr dirty="0" sz="1600" spc="-5" b="1">
                <a:latin typeface="Arial"/>
                <a:cs typeface="Arial"/>
              </a:rPr>
              <a:t>ial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bri.c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m  </a:t>
            </a:r>
            <a:r>
              <a:rPr dirty="0" sz="1600" spc="-5" b="1">
                <a:latin typeface="Arial"/>
                <a:cs typeface="Arial"/>
              </a:rPr>
              <a:t>27 aprile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4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20300"/>
              </a:lnSpc>
              <a:spcBef>
                <a:spcPts val="940"/>
              </a:spcBef>
            </a:pPr>
            <a:r>
              <a:rPr dirty="0" sz="1350">
                <a:latin typeface="Times New Roman"/>
                <a:cs typeface="Times New Roman"/>
              </a:rPr>
              <a:t>edizione </a:t>
            </a:r>
            <a:r>
              <a:rPr dirty="0" sz="1350" spc="-5">
                <a:latin typeface="Times New Roman"/>
                <a:cs typeface="Times New Roman"/>
              </a:rPr>
              <a:t>della manifestazione </a:t>
            </a:r>
            <a:r>
              <a:rPr dirty="0" sz="1350">
                <a:latin typeface="Times New Roman"/>
                <a:cs typeface="Times New Roman"/>
              </a:rPr>
              <a:t>è </a:t>
            </a:r>
            <a:r>
              <a:rPr dirty="0" sz="1350" spc="-5">
                <a:latin typeface="Times New Roman"/>
                <a:cs typeface="Times New Roman"/>
              </a:rPr>
              <a:t>stato </a:t>
            </a:r>
            <a:r>
              <a:rPr dirty="0" sz="1350" spc="-10">
                <a:latin typeface="Times New Roman"/>
                <a:cs typeface="Times New Roman"/>
              </a:rPr>
              <a:t>scelto </a:t>
            </a:r>
            <a:r>
              <a:rPr dirty="0" sz="1350">
                <a:latin typeface="Times New Roman"/>
                <a:cs typeface="Times New Roman"/>
              </a:rPr>
              <a:t>come </a:t>
            </a:r>
            <a:r>
              <a:rPr dirty="0" sz="1350" spc="-5">
                <a:latin typeface="Times New Roman"/>
                <a:cs typeface="Times New Roman"/>
              </a:rPr>
              <a:t>“fil </a:t>
            </a:r>
            <a:r>
              <a:rPr dirty="0" sz="1350">
                <a:latin typeface="Times New Roman"/>
                <a:cs typeface="Times New Roman"/>
              </a:rPr>
              <a:t>rouge” </a:t>
            </a:r>
            <a:r>
              <a:rPr dirty="0" sz="1350" spc="-5">
                <a:latin typeface="Times New Roman"/>
                <a:cs typeface="Times New Roman"/>
              </a:rPr>
              <a:t>delle iniziative il tema  “Abitare sottosopra. Scoprire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sperimentare </a:t>
            </a:r>
            <a:r>
              <a:rPr dirty="0" sz="1350">
                <a:latin typeface="Times New Roman"/>
                <a:cs typeface="Times New Roman"/>
              </a:rPr>
              <a:t>come </a:t>
            </a:r>
            <a:r>
              <a:rPr dirty="0" sz="1350" spc="-5">
                <a:latin typeface="Times New Roman"/>
                <a:cs typeface="Times New Roman"/>
              </a:rPr>
              <a:t>si sta dentro </a:t>
            </a:r>
            <a:r>
              <a:rPr dirty="0" sz="1350">
                <a:latin typeface="Times New Roman"/>
                <a:cs typeface="Times New Roman"/>
              </a:rPr>
              <a:t>i </a:t>
            </a:r>
            <a:r>
              <a:rPr dirty="0" sz="1350" spc="-5">
                <a:latin typeface="Times New Roman"/>
                <a:cs typeface="Times New Roman"/>
              </a:rPr>
              <a:t>luoghi, </a:t>
            </a:r>
            <a:r>
              <a:rPr dirty="0" sz="1350">
                <a:latin typeface="Times New Roman"/>
                <a:cs typeface="Times New Roman"/>
              </a:rPr>
              <a:t>l’arte e </a:t>
            </a:r>
            <a:r>
              <a:rPr dirty="0" sz="1350" spc="-5">
                <a:latin typeface="Times New Roman"/>
                <a:cs typeface="Times New Roman"/>
              </a:rPr>
              <a:t>le  emozioni”. L’obiettivo </a:t>
            </a:r>
            <a:r>
              <a:rPr dirty="0" sz="1350">
                <a:latin typeface="Times New Roman"/>
                <a:cs typeface="Times New Roman"/>
              </a:rPr>
              <a:t>è </a:t>
            </a:r>
            <a:r>
              <a:rPr dirty="0" sz="1350" spc="-5">
                <a:latin typeface="Times New Roman"/>
                <a:cs typeface="Times New Roman"/>
              </a:rPr>
              <a:t>invitare bambini </a:t>
            </a:r>
            <a:r>
              <a:rPr dirty="0" sz="1350">
                <a:latin typeface="Times New Roman"/>
                <a:cs typeface="Times New Roman"/>
              </a:rPr>
              <a:t>e ragazzi ad </a:t>
            </a:r>
            <a:r>
              <a:rPr dirty="0" sz="1350" spc="-5">
                <a:latin typeface="Times New Roman"/>
                <a:cs typeface="Times New Roman"/>
              </a:rPr>
              <a:t>ampliare </a:t>
            </a:r>
            <a:r>
              <a:rPr dirty="0" sz="1350" spc="-10">
                <a:latin typeface="Times New Roman"/>
                <a:cs typeface="Times New Roman"/>
              </a:rPr>
              <a:t>il </a:t>
            </a:r>
            <a:r>
              <a:rPr dirty="0" sz="1350" spc="-5">
                <a:latin typeface="Times New Roman"/>
                <a:cs typeface="Times New Roman"/>
              </a:rPr>
              <a:t>concetto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casa, per  scoprire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sperimentare, con l'aiuto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operatori culturali </a:t>
            </a:r>
            <a:r>
              <a:rPr dirty="0" sz="1350">
                <a:latin typeface="Times New Roman"/>
                <a:cs typeface="Times New Roman"/>
              </a:rPr>
              <a:t>specializzati, </a:t>
            </a:r>
            <a:r>
              <a:rPr dirty="0" sz="1350" spc="-5">
                <a:latin typeface="Times New Roman"/>
                <a:cs typeface="Times New Roman"/>
              </a:rPr>
              <a:t>in che </a:t>
            </a:r>
            <a:r>
              <a:rPr dirty="0" sz="1350" spc="-10">
                <a:latin typeface="Times New Roman"/>
                <a:cs typeface="Times New Roman"/>
              </a:rPr>
              <a:t>modo </a:t>
            </a:r>
            <a:r>
              <a:rPr dirty="0" sz="1350" spc="-5">
                <a:latin typeface="Times New Roman"/>
                <a:cs typeface="Times New Roman"/>
              </a:rPr>
              <a:t>ogni  persona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cosa </a:t>
            </a:r>
            <a:r>
              <a:rPr dirty="0" sz="1350">
                <a:latin typeface="Times New Roman"/>
                <a:cs typeface="Times New Roman"/>
              </a:rPr>
              <a:t>vive, abita e si </a:t>
            </a:r>
            <a:r>
              <a:rPr dirty="0" sz="1350" spc="-5">
                <a:latin typeface="Times New Roman"/>
                <a:cs typeface="Times New Roman"/>
              </a:rPr>
              <a:t>relaziona con </a:t>
            </a:r>
            <a:r>
              <a:rPr dirty="0" sz="1350" spc="-10">
                <a:latin typeface="Times New Roman"/>
                <a:cs typeface="Times New Roman"/>
              </a:rPr>
              <a:t>tutto </a:t>
            </a:r>
            <a:r>
              <a:rPr dirty="0" sz="1350" spc="-5">
                <a:latin typeface="Times New Roman"/>
                <a:cs typeface="Times New Roman"/>
              </a:rPr>
              <a:t>ciò che lo circonda, utilizzando le  modalità più </a:t>
            </a:r>
            <a:r>
              <a:rPr dirty="0" sz="1350" spc="-10">
                <a:latin typeface="Times New Roman"/>
                <a:cs typeface="Times New Roman"/>
              </a:rPr>
              <a:t>consone </a:t>
            </a:r>
            <a:r>
              <a:rPr dirty="0" sz="1350" spc="-5">
                <a:latin typeface="Times New Roman"/>
                <a:cs typeface="Times New Roman"/>
              </a:rPr>
              <a:t>alla propria natura.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350" spc="-5">
                <a:latin typeface="Times New Roman"/>
                <a:cs typeface="Times New Roman"/>
              </a:rPr>
              <a:t>“Iniziative come il Festival </a:t>
            </a:r>
            <a:r>
              <a:rPr dirty="0" sz="1350">
                <a:latin typeface="Times New Roman"/>
                <a:cs typeface="Times New Roman"/>
              </a:rPr>
              <a:t>della </a:t>
            </a:r>
            <a:r>
              <a:rPr dirty="0" sz="1350" spc="-5">
                <a:latin typeface="Times New Roman"/>
                <a:cs typeface="Times New Roman"/>
              </a:rPr>
              <a:t>Cultura Creativa </a:t>
            </a:r>
            <a:r>
              <a:rPr dirty="0" sz="1350">
                <a:latin typeface="Times New Roman"/>
                <a:cs typeface="Times New Roman"/>
              </a:rPr>
              <a:t>– ha </a:t>
            </a:r>
            <a:r>
              <a:rPr dirty="0" sz="1350" spc="-5">
                <a:latin typeface="Times New Roman"/>
                <a:cs typeface="Times New Roman"/>
              </a:rPr>
              <a:t>detto il Presidente</a:t>
            </a:r>
            <a:r>
              <a:rPr dirty="0" sz="1350" spc="35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dell’Abi,</a:t>
            </a:r>
            <a:endParaRPr sz="1350">
              <a:latin typeface="Times New Roman"/>
              <a:cs typeface="Times New Roman"/>
            </a:endParaRPr>
          </a:p>
          <a:p>
            <a:pPr marL="12700" marR="493395">
              <a:lnSpc>
                <a:spcPct val="120000"/>
              </a:lnSpc>
              <a:spcBef>
                <a:spcPts val="10"/>
              </a:spcBef>
            </a:pPr>
            <a:r>
              <a:rPr dirty="0" sz="1350" spc="-5">
                <a:latin typeface="Times New Roman"/>
                <a:cs typeface="Times New Roman"/>
              </a:rPr>
              <a:t>Antonio Patuelli </a:t>
            </a:r>
            <a:r>
              <a:rPr dirty="0" sz="1350">
                <a:latin typeface="Times New Roman"/>
                <a:cs typeface="Times New Roman"/>
              </a:rPr>
              <a:t>- </a:t>
            </a:r>
            <a:r>
              <a:rPr dirty="0" sz="1350" spc="-5">
                <a:latin typeface="Times New Roman"/>
                <a:cs typeface="Times New Roman"/>
              </a:rPr>
              <a:t>puntano </a:t>
            </a:r>
            <a:r>
              <a:rPr dirty="0" sz="1350">
                <a:latin typeface="Times New Roman"/>
                <a:cs typeface="Times New Roman"/>
              </a:rPr>
              <a:t>a </a:t>
            </a:r>
            <a:r>
              <a:rPr dirty="0" sz="1350" spc="-5">
                <a:latin typeface="Times New Roman"/>
                <a:cs typeface="Times New Roman"/>
              </a:rPr>
              <a:t>valorizzare la creatività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il talento delle giovani  generazioni attraverso la promozione dell’arte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della </a:t>
            </a:r>
            <a:r>
              <a:rPr dirty="0" sz="1350">
                <a:latin typeface="Times New Roman"/>
                <a:cs typeface="Times New Roman"/>
              </a:rPr>
              <a:t>conoscenza. Oggi </a:t>
            </a:r>
            <a:r>
              <a:rPr dirty="0" sz="1350" spc="-5">
                <a:latin typeface="Times New Roman"/>
                <a:cs typeface="Times New Roman"/>
              </a:rPr>
              <a:t>più che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in</a:t>
            </a:r>
            <a:endParaRPr sz="1350">
              <a:latin typeface="Times New Roman"/>
              <a:cs typeface="Times New Roman"/>
            </a:endParaRPr>
          </a:p>
          <a:p>
            <a:pPr marL="12700" marR="24130">
              <a:lnSpc>
                <a:spcPct val="120200"/>
              </a:lnSpc>
              <a:spcBef>
                <a:spcPts val="10"/>
              </a:spcBef>
            </a:pPr>
            <a:r>
              <a:rPr dirty="0" sz="1350" spc="-5">
                <a:latin typeface="Times New Roman"/>
                <a:cs typeface="Times New Roman"/>
              </a:rPr>
              <a:t>passato, il contributo delle banche alla cultura </a:t>
            </a:r>
            <a:r>
              <a:rPr dirty="0" sz="1350">
                <a:latin typeface="Times New Roman"/>
                <a:cs typeface="Times New Roman"/>
              </a:rPr>
              <a:t>si </a:t>
            </a:r>
            <a:r>
              <a:rPr dirty="0" sz="1350" spc="-5">
                <a:latin typeface="Times New Roman"/>
                <a:cs typeface="Times New Roman"/>
              </a:rPr>
              <a:t>focalizza sulla </a:t>
            </a:r>
            <a:r>
              <a:rPr dirty="0" sz="1350" spc="-10">
                <a:latin typeface="Times New Roman"/>
                <a:cs typeface="Times New Roman"/>
              </a:rPr>
              <a:t>prima </a:t>
            </a:r>
            <a:r>
              <a:rPr dirty="0" sz="1350">
                <a:latin typeface="Times New Roman"/>
                <a:cs typeface="Times New Roman"/>
              </a:rPr>
              <a:t>risorsa del </a:t>
            </a:r>
            <a:r>
              <a:rPr dirty="0" sz="1350" spc="-5">
                <a:latin typeface="Times New Roman"/>
                <a:cs typeface="Times New Roman"/>
              </a:rPr>
              <a:t>Paese,  </a:t>
            </a:r>
            <a:r>
              <a:rPr dirty="0" sz="1350">
                <a:latin typeface="Times New Roman"/>
                <a:cs typeface="Times New Roman"/>
              </a:rPr>
              <a:t>ossia i </a:t>
            </a:r>
            <a:r>
              <a:rPr dirty="0" sz="1350" spc="-5">
                <a:latin typeface="Times New Roman"/>
                <a:cs typeface="Times New Roman"/>
              </a:rPr>
              <a:t>giovani, per sollecitarne lo spirito critico, rendendoli così protagonisti </a:t>
            </a:r>
            <a:r>
              <a:rPr dirty="0" sz="1350">
                <a:latin typeface="Times New Roman"/>
                <a:cs typeface="Times New Roman"/>
              </a:rPr>
              <a:t>della </a:t>
            </a:r>
            <a:r>
              <a:rPr dirty="0" sz="1350" spc="-5">
                <a:latin typeface="Times New Roman"/>
                <a:cs typeface="Times New Roman"/>
              </a:rPr>
              <a:t>nostra  </a:t>
            </a:r>
            <a:r>
              <a:rPr dirty="0" sz="1350">
                <a:latin typeface="Times New Roman"/>
                <a:cs typeface="Times New Roman"/>
              </a:rPr>
              <a:t>società </a:t>
            </a:r>
            <a:r>
              <a:rPr dirty="0" sz="1350" spc="-5">
                <a:latin typeface="Times New Roman"/>
                <a:cs typeface="Times New Roman"/>
              </a:rPr>
              <a:t>civile. Sostenere la capacità creativa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bambini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ragazzi, significa aiutarli </a:t>
            </a:r>
            <a:r>
              <a:rPr dirty="0" sz="1350">
                <a:latin typeface="Times New Roman"/>
                <a:cs typeface="Times New Roman"/>
              </a:rPr>
              <a:t>a  </a:t>
            </a:r>
            <a:r>
              <a:rPr dirty="0" sz="1350" spc="-5">
                <a:latin typeface="Times New Roman"/>
                <a:cs typeface="Times New Roman"/>
              </a:rPr>
              <a:t>mettere </a:t>
            </a:r>
            <a:r>
              <a:rPr dirty="0" sz="1350">
                <a:latin typeface="Times New Roman"/>
                <a:cs typeface="Times New Roman"/>
              </a:rPr>
              <a:t>a </a:t>
            </a:r>
            <a:r>
              <a:rPr dirty="0" sz="1350" spc="-5">
                <a:latin typeface="Times New Roman"/>
                <a:cs typeface="Times New Roman"/>
              </a:rPr>
              <a:t>frutto capacità, potenzialità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visoni innovative, strumenti indispensabili</a:t>
            </a:r>
            <a:r>
              <a:rPr dirty="0" sz="1350" spc="60">
                <a:latin typeface="Times New Roman"/>
                <a:cs typeface="Times New Roman"/>
              </a:rPr>
              <a:t> </a:t>
            </a:r>
            <a:r>
              <a:rPr dirty="0" sz="1350" spc="15">
                <a:latin typeface="Times New Roman"/>
                <a:cs typeface="Times New Roman"/>
              </a:rPr>
              <a:t>per</a:t>
            </a: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z="1350" spc="-5">
                <a:latin typeface="Times New Roman"/>
                <a:cs typeface="Times New Roman"/>
              </a:rPr>
              <a:t>costruire un </a:t>
            </a:r>
            <a:r>
              <a:rPr dirty="0" sz="1350" spc="-10">
                <a:latin typeface="Times New Roman"/>
                <a:cs typeface="Times New Roman"/>
              </a:rPr>
              <a:t>futuro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crescita per loro stessi </a:t>
            </a:r>
            <a:r>
              <a:rPr dirty="0" sz="1350">
                <a:latin typeface="Times New Roman"/>
                <a:cs typeface="Times New Roman"/>
              </a:rPr>
              <a:t>e per</a:t>
            </a:r>
            <a:r>
              <a:rPr dirty="0" sz="1350" spc="15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l’Italia”.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16510">
              <a:lnSpc>
                <a:spcPct val="120400"/>
              </a:lnSpc>
            </a:pPr>
            <a:r>
              <a:rPr dirty="0" sz="1350" spc="-5">
                <a:latin typeface="Times New Roman"/>
                <a:cs typeface="Times New Roman"/>
              </a:rPr>
              <a:t>Per Antonio Campo Dall’Orto, Direttore generale Rai: “La </a:t>
            </a:r>
            <a:r>
              <a:rPr dirty="0" sz="1350">
                <a:latin typeface="Times New Roman"/>
                <a:cs typeface="Times New Roman"/>
              </a:rPr>
              <a:t>Media </a:t>
            </a:r>
            <a:r>
              <a:rPr dirty="0" sz="1350" spc="-5">
                <a:latin typeface="Times New Roman"/>
                <a:cs typeface="Times New Roman"/>
              </a:rPr>
              <a:t>Partnership stipulata  con il Festival </a:t>
            </a:r>
            <a:r>
              <a:rPr dirty="0" sz="1350">
                <a:latin typeface="Times New Roman"/>
                <a:cs typeface="Times New Roman"/>
              </a:rPr>
              <a:t>della </a:t>
            </a:r>
            <a:r>
              <a:rPr dirty="0" sz="1350" spc="-5">
                <a:latin typeface="Times New Roman"/>
                <a:cs typeface="Times New Roman"/>
              </a:rPr>
              <a:t>Cultura creativa risponde in pieno </a:t>
            </a:r>
            <a:r>
              <a:rPr dirty="0" sz="1350" spc="-10">
                <a:latin typeface="Times New Roman"/>
                <a:cs typeface="Times New Roman"/>
              </a:rPr>
              <a:t>alla </a:t>
            </a:r>
            <a:r>
              <a:rPr dirty="0" sz="1350" spc="-5">
                <a:latin typeface="Times New Roman"/>
                <a:cs typeface="Times New Roman"/>
              </a:rPr>
              <a:t>nostra </a:t>
            </a:r>
            <a:r>
              <a:rPr dirty="0" sz="1350">
                <a:latin typeface="Times New Roman"/>
                <a:cs typeface="Times New Roman"/>
              </a:rPr>
              <a:t>missione di </a:t>
            </a:r>
            <a:r>
              <a:rPr dirty="0" sz="1350" spc="-5">
                <a:latin typeface="Times New Roman"/>
                <a:cs typeface="Times New Roman"/>
              </a:rPr>
              <a:t>servizio  pubblico universale che vuole parlare </a:t>
            </a:r>
            <a:r>
              <a:rPr dirty="0" sz="1350">
                <a:latin typeface="Times New Roman"/>
                <a:cs typeface="Times New Roman"/>
              </a:rPr>
              <a:t>ed </a:t>
            </a:r>
            <a:r>
              <a:rPr dirty="0" sz="1350" spc="-5">
                <a:latin typeface="Times New Roman"/>
                <a:cs typeface="Times New Roman"/>
              </a:rPr>
              <a:t>arrivare </a:t>
            </a:r>
            <a:r>
              <a:rPr dirty="0" sz="1350">
                <a:latin typeface="Times New Roman"/>
                <a:cs typeface="Times New Roman"/>
              </a:rPr>
              <a:t>a </a:t>
            </a:r>
            <a:r>
              <a:rPr dirty="0" sz="1350" spc="-10">
                <a:latin typeface="Times New Roman"/>
                <a:cs typeface="Times New Roman"/>
              </a:rPr>
              <a:t>tutti </a:t>
            </a:r>
            <a:r>
              <a:rPr dirty="0" sz="1350">
                <a:latin typeface="Times New Roman"/>
                <a:cs typeface="Times New Roman"/>
              </a:rPr>
              <a:t>gli </a:t>
            </a:r>
            <a:r>
              <a:rPr dirty="0" sz="1350" spc="-5">
                <a:latin typeface="Times New Roman"/>
                <a:cs typeface="Times New Roman"/>
              </a:rPr>
              <a:t>italiani. </a:t>
            </a:r>
            <a:r>
              <a:rPr dirty="0" sz="1350">
                <a:latin typeface="Times New Roman"/>
                <a:cs typeface="Times New Roman"/>
              </a:rPr>
              <a:t>Da </a:t>
            </a:r>
            <a:r>
              <a:rPr dirty="0" sz="1350" spc="-5">
                <a:latin typeface="Times New Roman"/>
                <a:cs typeface="Times New Roman"/>
              </a:rPr>
              <a:t>questo punto </a:t>
            </a:r>
            <a:r>
              <a:rPr dirty="0" sz="1350">
                <a:latin typeface="Times New Roman"/>
                <a:cs typeface="Times New Roman"/>
              </a:rPr>
              <a:t>di  </a:t>
            </a:r>
            <a:r>
              <a:rPr dirty="0" sz="1350" spc="-5">
                <a:latin typeface="Times New Roman"/>
                <a:cs typeface="Times New Roman"/>
              </a:rPr>
              <a:t>vista l’attenzione per </a:t>
            </a:r>
            <a:r>
              <a:rPr dirty="0" sz="1350">
                <a:latin typeface="Times New Roman"/>
                <a:cs typeface="Times New Roman"/>
              </a:rPr>
              <a:t>i più </a:t>
            </a:r>
            <a:r>
              <a:rPr dirty="0" sz="1350" spc="-5">
                <a:latin typeface="Times New Roman"/>
                <a:cs typeface="Times New Roman"/>
              </a:rPr>
              <a:t>giovani rappresenta </a:t>
            </a:r>
            <a:r>
              <a:rPr dirty="0" sz="1350">
                <a:latin typeface="Times New Roman"/>
                <a:cs typeface="Times New Roman"/>
              </a:rPr>
              <a:t>per </a:t>
            </a:r>
            <a:r>
              <a:rPr dirty="0" sz="1350" spc="-5">
                <a:latin typeface="Times New Roman"/>
                <a:cs typeface="Times New Roman"/>
              </a:rPr>
              <a:t>la </a:t>
            </a:r>
            <a:r>
              <a:rPr dirty="0" sz="1350">
                <a:latin typeface="Times New Roman"/>
                <a:cs typeface="Times New Roman"/>
              </a:rPr>
              <a:t>Rai </a:t>
            </a:r>
            <a:r>
              <a:rPr dirty="0" sz="1350" spc="-5">
                <a:latin typeface="Times New Roman"/>
                <a:cs typeface="Times New Roman"/>
              </a:rPr>
              <a:t>una </a:t>
            </a:r>
            <a:r>
              <a:rPr dirty="0" sz="1350" spc="-10">
                <a:latin typeface="Times New Roman"/>
                <a:cs typeface="Times New Roman"/>
              </a:rPr>
              <a:t>priorità </a:t>
            </a:r>
            <a:r>
              <a:rPr dirty="0" sz="1350" spc="-5">
                <a:latin typeface="Times New Roman"/>
                <a:cs typeface="Times New Roman"/>
              </a:rPr>
              <a:t>assoluta come  dimostra anche la decisione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togliere la pubblicità </a:t>
            </a:r>
            <a:r>
              <a:rPr dirty="0" sz="1350">
                <a:latin typeface="Times New Roman"/>
                <a:cs typeface="Times New Roman"/>
              </a:rPr>
              <a:t>dal </a:t>
            </a:r>
            <a:r>
              <a:rPr dirty="0" sz="1350" spc="-5">
                <a:latin typeface="Times New Roman"/>
                <a:cs typeface="Times New Roman"/>
              </a:rPr>
              <a:t>canale </a:t>
            </a:r>
            <a:r>
              <a:rPr dirty="0" sz="1350">
                <a:latin typeface="Times New Roman"/>
                <a:cs typeface="Times New Roman"/>
              </a:rPr>
              <a:t>Rai yo </a:t>
            </a:r>
            <a:r>
              <a:rPr dirty="0" sz="1350" spc="-5">
                <a:latin typeface="Times New Roman"/>
                <a:cs typeface="Times New Roman"/>
              </a:rPr>
              <a:t>yo </a:t>
            </a:r>
            <a:r>
              <a:rPr dirty="0" sz="1350">
                <a:latin typeface="Times New Roman"/>
                <a:cs typeface="Times New Roman"/>
              </a:rPr>
              <a:t>a </a:t>
            </a:r>
            <a:r>
              <a:rPr dirty="0" sz="1350" spc="-5">
                <a:latin typeface="Times New Roman"/>
                <a:cs typeface="Times New Roman"/>
              </a:rPr>
              <a:t>partire </a:t>
            </a:r>
            <a:r>
              <a:rPr dirty="0" sz="1350">
                <a:latin typeface="Times New Roman"/>
                <a:cs typeface="Times New Roman"/>
              </a:rPr>
              <a:t>dal  </a:t>
            </a:r>
            <a:r>
              <a:rPr dirty="0" sz="1350" spc="-5">
                <a:latin typeface="Times New Roman"/>
                <a:cs typeface="Times New Roman"/>
              </a:rPr>
              <a:t>primo maggio. </a:t>
            </a:r>
            <a:r>
              <a:rPr dirty="0" sz="1350">
                <a:latin typeface="Times New Roman"/>
                <a:cs typeface="Times New Roman"/>
              </a:rPr>
              <a:t>La </a:t>
            </a:r>
            <a:r>
              <a:rPr dirty="0" sz="1350" spc="-5">
                <a:latin typeface="Times New Roman"/>
                <a:cs typeface="Times New Roman"/>
              </a:rPr>
              <a:t>creatività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lo sviluppo del talento, la </a:t>
            </a:r>
            <a:r>
              <a:rPr dirty="0" sz="1350">
                <a:latin typeface="Times New Roman"/>
                <a:cs typeface="Times New Roman"/>
              </a:rPr>
              <a:t>ricerca di nuove </a:t>
            </a:r>
            <a:r>
              <a:rPr dirty="0" sz="1350" spc="-5">
                <a:latin typeface="Times New Roman"/>
                <a:cs typeface="Times New Roman"/>
              </a:rPr>
              <a:t>forme </a:t>
            </a:r>
            <a:r>
              <a:rPr dirty="0" sz="1350">
                <a:latin typeface="Times New Roman"/>
                <a:cs typeface="Times New Roman"/>
              </a:rPr>
              <a:t>di  </a:t>
            </a:r>
            <a:r>
              <a:rPr dirty="0" sz="1350" spc="-5">
                <a:latin typeface="Times New Roman"/>
                <a:cs typeface="Times New Roman"/>
              </a:rPr>
              <a:t>linguaggio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comunicazione rappresentano </a:t>
            </a:r>
            <a:r>
              <a:rPr dirty="0" sz="1350">
                <a:latin typeface="Times New Roman"/>
                <a:cs typeface="Times New Roman"/>
              </a:rPr>
              <a:t>un </a:t>
            </a:r>
            <a:r>
              <a:rPr dirty="0" sz="1350" spc="-10">
                <a:latin typeface="Times New Roman"/>
                <a:cs typeface="Times New Roman"/>
              </a:rPr>
              <a:t>impegno </a:t>
            </a:r>
            <a:r>
              <a:rPr dirty="0" sz="1350">
                <a:latin typeface="Times New Roman"/>
                <a:cs typeface="Times New Roman"/>
              </a:rPr>
              <a:t>su </a:t>
            </a:r>
            <a:r>
              <a:rPr dirty="0" sz="1350" spc="-5">
                <a:latin typeface="Times New Roman"/>
                <a:cs typeface="Times New Roman"/>
              </a:rPr>
              <a:t>cui la </a:t>
            </a:r>
            <a:r>
              <a:rPr dirty="0" sz="1350">
                <a:latin typeface="Times New Roman"/>
                <a:cs typeface="Times New Roman"/>
              </a:rPr>
              <a:t>Rai vuole </a:t>
            </a:r>
            <a:r>
              <a:rPr dirty="0" sz="1350" spc="-5">
                <a:latin typeface="Times New Roman"/>
                <a:cs typeface="Times New Roman"/>
              </a:rPr>
              <a:t>essere sempre  più protagonista </a:t>
            </a:r>
            <a:r>
              <a:rPr dirty="0" sz="1350">
                <a:latin typeface="Times New Roman"/>
                <a:cs typeface="Times New Roman"/>
              </a:rPr>
              <a:t>per </a:t>
            </a:r>
            <a:r>
              <a:rPr dirty="0" sz="1350" spc="-5">
                <a:latin typeface="Times New Roman"/>
                <a:cs typeface="Times New Roman"/>
              </a:rPr>
              <a:t>accompagnare </a:t>
            </a:r>
            <a:r>
              <a:rPr dirty="0" sz="1350" spc="-10">
                <a:latin typeface="Times New Roman"/>
                <a:cs typeface="Times New Roman"/>
              </a:rPr>
              <a:t>in </a:t>
            </a:r>
            <a:r>
              <a:rPr dirty="0" sz="1350" spc="-5">
                <a:latin typeface="Times New Roman"/>
                <a:cs typeface="Times New Roman"/>
              </a:rPr>
              <a:t>maniera virtuosa l’educazione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l’istruzione </a:t>
            </a:r>
            <a:r>
              <a:rPr dirty="0" sz="1350">
                <a:latin typeface="Times New Roman"/>
                <a:cs typeface="Times New Roman"/>
              </a:rPr>
              <a:t>dei  </a:t>
            </a:r>
            <a:r>
              <a:rPr dirty="0" sz="1350" spc="-5">
                <a:latin typeface="Times New Roman"/>
                <a:cs typeface="Times New Roman"/>
              </a:rPr>
              <a:t>ragazzi”.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55880">
              <a:lnSpc>
                <a:spcPct val="120400"/>
              </a:lnSpc>
              <a:spcBef>
                <a:spcPts val="5"/>
              </a:spcBef>
            </a:pPr>
            <a:r>
              <a:rPr dirty="0" sz="1350" spc="-5">
                <a:latin typeface="Times New Roman"/>
                <a:cs typeface="Times New Roman"/>
              </a:rPr>
              <a:t>Oltre 80 </a:t>
            </a:r>
            <a:r>
              <a:rPr dirty="0" sz="1350" spc="-10">
                <a:latin typeface="Times New Roman"/>
                <a:cs typeface="Times New Roman"/>
              </a:rPr>
              <a:t>eventi </a:t>
            </a:r>
            <a:r>
              <a:rPr dirty="0" sz="1350" spc="-5">
                <a:latin typeface="Times New Roman"/>
                <a:cs typeface="Times New Roman"/>
              </a:rPr>
              <a:t>culturali in </a:t>
            </a:r>
            <a:r>
              <a:rPr dirty="0" sz="1350">
                <a:latin typeface="Times New Roman"/>
                <a:cs typeface="Times New Roman"/>
              </a:rPr>
              <a:t>50 </a:t>
            </a:r>
            <a:r>
              <a:rPr dirty="0" sz="1350" spc="-10">
                <a:latin typeface="Times New Roman"/>
                <a:cs typeface="Times New Roman"/>
              </a:rPr>
              <a:t>città </a:t>
            </a:r>
            <a:r>
              <a:rPr dirty="0" sz="1350" spc="-5">
                <a:latin typeface="Times New Roman"/>
                <a:cs typeface="Times New Roman"/>
              </a:rPr>
              <a:t>italiane svilupperanno il tema ispiratore, declinato </a:t>
            </a:r>
            <a:r>
              <a:rPr dirty="0" sz="1350">
                <a:latin typeface="Times New Roman"/>
                <a:cs typeface="Times New Roman"/>
              </a:rPr>
              <a:t>da  ciascuna </a:t>
            </a:r>
            <a:r>
              <a:rPr dirty="0" sz="1350" spc="-5">
                <a:latin typeface="Times New Roman"/>
                <a:cs typeface="Times New Roman"/>
              </a:rPr>
              <a:t>banca </a:t>
            </a:r>
            <a:r>
              <a:rPr dirty="0" sz="1350" spc="-10">
                <a:latin typeface="Times New Roman"/>
                <a:cs typeface="Times New Roman"/>
              </a:rPr>
              <a:t>con </a:t>
            </a:r>
            <a:r>
              <a:rPr dirty="0" sz="1350" spc="-5">
                <a:latin typeface="Times New Roman"/>
                <a:cs typeface="Times New Roman"/>
              </a:rPr>
              <a:t>strumenti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punti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vista differenti, alla </a:t>
            </a:r>
            <a:r>
              <a:rPr dirty="0" sz="1350">
                <a:latin typeface="Times New Roman"/>
                <a:cs typeface="Times New Roman"/>
              </a:rPr>
              <a:t>luce </a:t>
            </a:r>
            <a:r>
              <a:rPr dirty="0" sz="1350" spc="-5">
                <a:latin typeface="Times New Roman"/>
                <a:cs typeface="Times New Roman"/>
              </a:rPr>
              <a:t>delle proprie specificità  </a:t>
            </a:r>
            <a:r>
              <a:rPr dirty="0" sz="1350">
                <a:latin typeface="Times New Roman"/>
                <a:cs typeface="Times New Roman"/>
              </a:rPr>
              <a:t>e di </a:t>
            </a:r>
            <a:r>
              <a:rPr dirty="0" sz="1350" spc="-5">
                <a:latin typeface="Times New Roman"/>
                <a:cs typeface="Times New Roman"/>
              </a:rPr>
              <a:t>quelle </a:t>
            </a:r>
            <a:r>
              <a:rPr dirty="0" sz="1350">
                <a:latin typeface="Times New Roman"/>
                <a:cs typeface="Times New Roman"/>
              </a:rPr>
              <a:t>del </a:t>
            </a:r>
            <a:r>
              <a:rPr dirty="0" sz="1350" spc="-5">
                <a:latin typeface="Times New Roman"/>
                <a:cs typeface="Times New Roman"/>
              </a:rPr>
              <a:t>territorio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appartenenza. </a:t>
            </a:r>
            <a:r>
              <a:rPr dirty="0" sz="1350">
                <a:latin typeface="Times New Roman"/>
                <a:cs typeface="Times New Roman"/>
              </a:rPr>
              <a:t>I </a:t>
            </a:r>
            <a:r>
              <a:rPr dirty="0" sz="1350" spc="-5">
                <a:latin typeface="Times New Roman"/>
                <a:cs typeface="Times New Roman"/>
              </a:rPr>
              <a:t>laboratori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le altre attività proposte vedranno  la partecipazione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rappresentanti </a:t>
            </a:r>
            <a:r>
              <a:rPr dirty="0" sz="1350">
                <a:latin typeface="Times New Roman"/>
                <a:cs typeface="Times New Roman"/>
              </a:rPr>
              <a:t>delle </a:t>
            </a:r>
            <a:r>
              <a:rPr dirty="0" sz="1350" spc="-5">
                <a:latin typeface="Times New Roman"/>
                <a:cs typeface="Times New Roman"/>
              </a:rPr>
              <a:t>banche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la collaborazione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scuole, musei,  biblioteche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operatori culturali, </a:t>
            </a:r>
            <a:r>
              <a:rPr dirty="0" sz="1350">
                <a:latin typeface="Times New Roman"/>
                <a:cs typeface="Times New Roman"/>
              </a:rPr>
              <a:t>a cui </a:t>
            </a:r>
            <a:r>
              <a:rPr dirty="0" sz="1350" spc="-5">
                <a:latin typeface="Times New Roman"/>
                <a:cs typeface="Times New Roman"/>
              </a:rPr>
              <a:t>si aggiungerà quest’anno anche la Main Media  Partnership </a:t>
            </a:r>
            <a:r>
              <a:rPr dirty="0" sz="1350">
                <a:latin typeface="Times New Roman"/>
                <a:cs typeface="Times New Roman"/>
              </a:rPr>
              <a:t>della </a:t>
            </a:r>
            <a:r>
              <a:rPr dirty="0" sz="1350" spc="-5">
                <a:latin typeface="Times New Roman"/>
                <a:cs typeface="Times New Roman"/>
              </a:rPr>
              <a:t>RAI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la </a:t>
            </a:r>
            <a:r>
              <a:rPr dirty="0" sz="1350">
                <a:latin typeface="Times New Roman"/>
                <a:cs typeface="Times New Roman"/>
              </a:rPr>
              <a:t>Media </a:t>
            </a:r>
            <a:r>
              <a:rPr dirty="0" sz="1350" spc="-5">
                <a:latin typeface="Times New Roman"/>
                <a:cs typeface="Times New Roman"/>
              </a:rPr>
              <a:t>Partnership </a:t>
            </a:r>
            <a:r>
              <a:rPr dirty="0" sz="1350">
                <a:latin typeface="Times New Roman"/>
                <a:cs typeface="Times New Roman"/>
              </a:rPr>
              <a:t>del TGR. </a:t>
            </a:r>
            <a:r>
              <a:rPr dirty="0" sz="1350" spc="-5">
                <a:latin typeface="Times New Roman"/>
                <a:cs typeface="Times New Roman"/>
              </a:rPr>
              <a:t>Ad ulteriore testimonianza</a:t>
            </a:r>
            <a:r>
              <a:rPr dirty="0" sz="1350" spc="30">
                <a:latin typeface="Times New Roman"/>
                <a:cs typeface="Times New Roman"/>
              </a:rPr>
              <a:t> </a:t>
            </a:r>
            <a:r>
              <a:rPr dirty="0" sz="1350">
                <a:latin typeface="Times New Roman"/>
                <a:cs typeface="Times New Roman"/>
              </a:rPr>
              <a:t>del</a:t>
            </a:r>
            <a:endParaRPr sz="13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8832" y="677672"/>
            <a:ext cx="67246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spc="-55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DIO</a:t>
            </a:r>
            <a:endParaRPr sz="1600"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40257" y="1184275"/>
          <a:ext cx="8430895" cy="54070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52295"/>
                <a:gridCol w="879475"/>
                <a:gridCol w="1494155"/>
                <a:gridCol w="1915160"/>
                <a:gridCol w="2273299"/>
              </a:tblGrid>
              <a:tr h="193548">
                <a:tc>
                  <a:txBody>
                    <a:bodyPr/>
                    <a:lstStyle/>
                    <a:p>
                      <a:pPr marL="27305">
                        <a:lnSpc>
                          <a:spcPts val="1425"/>
                        </a:lnSpc>
                      </a:pPr>
                      <a:r>
                        <a:rPr dirty="0" sz="1200" spc="-5" b="1">
                          <a:latin typeface="Arial"/>
                          <a:cs typeface="Arial"/>
                        </a:rPr>
                        <a:t>EMITTENTE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425"/>
                        </a:lnSpc>
                      </a:pPr>
                      <a:r>
                        <a:rPr dirty="0" sz="1200" spc="-15" b="1">
                          <a:latin typeface="Arial"/>
                          <a:cs typeface="Arial"/>
                        </a:rPr>
                        <a:t>DATA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425"/>
                        </a:lnSpc>
                      </a:pPr>
                      <a:r>
                        <a:rPr dirty="0" sz="1200" spc="-10" b="1">
                          <a:latin typeface="Arial"/>
                          <a:cs typeface="Arial"/>
                        </a:rPr>
                        <a:t>PROGRAMMA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425"/>
                        </a:lnSpc>
                      </a:pPr>
                      <a:r>
                        <a:rPr dirty="0" sz="1200" spc="-5" b="1">
                          <a:latin typeface="Arial"/>
                          <a:cs typeface="Arial"/>
                        </a:rPr>
                        <a:t>A CURA</a:t>
                      </a:r>
                      <a:r>
                        <a:rPr dirty="0" sz="1200" spc="-8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DI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425"/>
                        </a:lnSpc>
                      </a:pPr>
                      <a:r>
                        <a:rPr dirty="0" sz="1200" spc="-5" b="1">
                          <a:latin typeface="Arial"/>
                          <a:cs typeface="Arial"/>
                        </a:rPr>
                        <a:t>NOTE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5532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10" b="1">
                          <a:latin typeface="Arial"/>
                          <a:cs typeface="Arial"/>
                        </a:rPr>
                        <a:t>RADIOCOR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25-apr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171450">
                        <a:lnSpc>
                          <a:spcPct val="102499"/>
                        </a:lnSpc>
                        <a:spcBef>
                          <a:spcPts val="62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Lancio che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annuncia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la  conferenza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stampa del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festival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793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8807"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dirty="0" sz="1200" spc="-10" b="1">
                          <a:latin typeface="Arial"/>
                          <a:cs typeface="Arial"/>
                        </a:rPr>
                        <a:t>RADIOCOR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82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27-apr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50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38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Lancio sulla conferenza</a:t>
                      </a:r>
                      <a:r>
                        <a:rPr dirty="0" sz="1200" spc="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stampa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7305">
                        <a:lnSpc>
                          <a:spcPts val="1390"/>
                        </a:lnSpc>
                        <a:spcBef>
                          <a:spcPts val="3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del festival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9188"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dirty="0" sz="1200" spc="-20" b="1">
                          <a:latin typeface="Arial"/>
                          <a:cs typeface="Arial"/>
                        </a:rPr>
                        <a:t>RAI </a:t>
                      </a:r>
                      <a:r>
                        <a:rPr dirty="0" sz="1200" spc="-10" b="1">
                          <a:latin typeface="Arial"/>
                          <a:cs typeface="Arial"/>
                        </a:rPr>
                        <a:t>RADIO</a:t>
                      </a:r>
                      <a:r>
                        <a:rPr dirty="0" sz="1200" spc="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890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27-apr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57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GR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 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57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Anna Longo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57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38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Intervista a Guido Guerzoni,</a:t>
                      </a:r>
                      <a:r>
                        <a:rPr dirty="0" sz="1200" spc="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in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7305">
                        <a:lnSpc>
                          <a:spcPts val="1385"/>
                        </a:lnSpc>
                        <a:spcBef>
                          <a:spcPts val="40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onda alle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 23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7096"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dirty="0" sz="1200" spc="-10" b="1">
                          <a:latin typeface="Arial"/>
                          <a:cs typeface="Arial"/>
                        </a:rPr>
                        <a:t>RADIO 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CITTÀ</a:t>
                      </a:r>
                      <a:r>
                        <a:rPr dirty="0" sz="1200" spc="-5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FUTURA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9715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28-apr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946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Le strade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di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Roma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946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Marco Moretti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946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117475">
                        <a:lnSpc>
                          <a:spcPts val="1480"/>
                        </a:lnSpc>
                        <a:spcBef>
                          <a:spcPts val="2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Intervista a Giovanni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Porcari,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in  onda alle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 12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7095">
                <a:tc>
                  <a:txBody>
                    <a:bodyPr/>
                    <a:lstStyle/>
                    <a:p>
                      <a:pPr marL="27305" marR="633095">
                        <a:lnSpc>
                          <a:spcPts val="1510"/>
                        </a:lnSpc>
                        <a:spcBef>
                          <a:spcPts val="5"/>
                        </a:spcBef>
                      </a:pPr>
                      <a:r>
                        <a:rPr dirty="0" sz="1200" spc="-10" b="1">
                          <a:latin typeface="Arial"/>
                          <a:cs typeface="Arial"/>
                        </a:rPr>
                        <a:t>RADIO</a:t>
                      </a:r>
                      <a:r>
                        <a:rPr dirty="0" sz="1200" spc="-8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 b="1">
                          <a:latin typeface="Arial"/>
                          <a:cs typeface="Arial"/>
                        </a:rPr>
                        <a:t>CUSANO  CAMPUS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28-apr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946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Genitori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si</a:t>
                      </a:r>
                      <a:r>
                        <a:rPr dirty="0" sz="12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diventa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946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Annalisa Colavito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946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274955">
                        <a:lnSpc>
                          <a:spcPts val="1480"/>
                        </a:lnSpc>
                        <a:spcBef>
                          <a:spcPts val="2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Intervista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ad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Aldo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Tanchis,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in  onda alle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 11.40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222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20" b="1">
                          <a:latin typeface="Arial"/>
                          <a:cs typeface="Arial"/>
                        </a:rPr>
                        <a:t>RAI </a:t>
                      </a:r>
                      <a:r>
                        <a:rPr dirty="0" sz="1200" spc="-10" b="1">
                          <a:latin typeface="Arial"/>
                          <a:cs typeface="Arial"/>
                        </a:rPr>
                        <a:t>RADIO</a:t>
                      </a:r>
                      <a:r>
                        <a:rPr dirty="0" sz="1200" spc="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28-apr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GR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1 Lazio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Alessandra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Forte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345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Servizio sulla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conferenza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7305" marR="182245">
                        <a:lnSpc>
                          <a:spcPct val="102499"/>
                        </a:lnSpc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stampa del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festival,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con 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interviste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ad Antonio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Patuelli e 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Antonio Campo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Dall'Orto, in  onda alle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 12.10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8807"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dirty="0" sz="1200" spc="-10" b="1">
                          <a:latin typeface="Arial"/>
                          <a:cs typeface="Arial"/>
                        </a:rPr>
                        <a:t>RADIO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 INBLU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82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29-apr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50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Buona la prima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50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Federica Margaritora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50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38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Intervista a Carlo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Capoccioni,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in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7305">
                        <a:lnSpc>
                          <a:spcPts val="1385"/>
                        </a:lnSpc>
                        <a:spcBef>
                          <a:spcPts val="3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onda alle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 18.15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8808"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dirty="0" sz="1200" spc="-20" b="1">
                          <a:latin typeface="Arial"/>
                          <a:cs typeface="Arial"/>
                        </a:rPr>
                        <a:t>RAI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 b="1">
                          <a:latin typeface="Arial"/>
                          <a:cs typeface="Arial"/>
                        </a:rPr>
                        <a:t>ISORADIO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82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29-apr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50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Paola Lupi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50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38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Intervista a Carlo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Capoccioni,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in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7305">
                        <a:lnSpc>
                          <a:spcPts val="1390"/>
                        </a:lnSpc>
                        <a:spcBef>
                          <a:spcPts val="3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diretta alle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 17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9188"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dirty="0" sz="1200" spc="-10" b="1">
                          <a:latin typeface="Arial"/>
                          <a:cs typeface="Arial"/>
                        </a:rPr>
                        <a:t>RADIO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 TRS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890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30-apr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57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Il posto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delle</a:t>
                      </a:r>
                      <a:r>
                        <a:rPr dirty="0" sz="12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parole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57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Livio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Partiti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57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38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Intervista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ad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Anna Pironti,</a:t>
                      </a:r>
                      <a:r>
                        <a:rPr dirty="0" sz="1200" spc="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in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7305">
                        <a:lnSpc>
                          <a:spcPts val="1385"/>
                        </a:lnSpc>
                        <a:spcBef>
                          <a:spcPts val="40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diretta alle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 10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532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15" b="1">
                          <a:latin typeface="Arial"/>
                          <a:cs typeface="Arial"/>
                        </a:rPr>
                        <a:t>AREA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02-mag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Daniela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 Ubaldi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37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Lancio sulla terza edizione</a:t>
                      </a:r>
                      <a:r>
                        <a:rPr dirty="0" sz="1200" spc="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del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7305" marR="244475">
                        <a:lnSpc>
                          <a:spcPct val="102499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festival,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con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intervista a Carlo 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Capoccioni,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in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onda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alle</a:t>
                      </a:r>
                      <a:r>
                        <a:rPr dirty="0" sz="12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12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531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10" b="1">
                          <a:latin typeface="Arial"/>
                          <a:cs typeface="Arial"/>
                        </a:rPr>
                        <a:t>RADIO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5" b="1">
                          <a:latin typeface="Arial"/>
                          <a:cs typeface="Arial"/>
                        </a:rPr>
                        <a:t>VATICANA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02-mag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I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giochi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dell'armonia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Rosario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Tronnolone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37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Intervista a Guido Guerzoni,</a:t>
                      </a:r>
                      <a:r>
                        <a:rPr dirty="0" sz="1200" spc="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in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7305" marR="427355">
                        <a:lnSpc>
                          <a:spcPct val="102499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onda alle 7 e in replica alle 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17.35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39180" cy="94246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57263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Man</a:t>
            </a:r>
            <a:r>
              <a:rPr dirty="0" sz="1600" spc="-15" b="1">
                <a:latin typeface="Arial"/>
                <a:cs typeface="Arial"/>
              </a:rPr>
              <a:t>g</a:t>
            </a:r>
            <a:r>
              <a:rPr dirty="0" sz="1600" spc="-5" b="1">
                <a:latin typeface="Arial"/>
                <a:cs typeface="Arial"/>
              </a:rPr>
              <a:t>ial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bri.c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m  </a:t>
            </a:r>
            <a:r>
              <a:rPr dirty="0" sz="1600" spc="-5" b="1">
                <a:latin typeface="Arial"/>
                <a:cs typeface="Arial"/>
              </a:rPr>
              <a:t>27 aprile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3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4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57785">
              <a:lnSpc>
                <a:spcPct val="120400"/>
              </a:lnSpc>
              <a:spcBef>
                <a:spcPts val="935"/>
              </a:spcBef>
            </a:pPr>
            <a:r>
              <a:rPr dirty="0" sz="1350" spc="-5">
                <a:latin typeface="Times New Roman"/>
                <a:cs typeface="Times New Roman"/>
              </a:rPr>
              <a:t>valore educativo, sociale </a:t>
            </a:r>
            <a:r>
              <a:rPr dirty="0" sz="1350">
                <a:latin typeface="Times New Roman"/>
                <a:cs typeface="Times New Roman"/>
              </a:rPr>
              <a:t>e culturale </a:t>
            </a:r>
            <a:r>
              <a:rPr dirty="0" sz="1350" spc="-5">
                <a:latin typeface="Times New Roman"/>
                <a:cs typeface="Times New Roman"/>
              </a:rPr>
              <a:t>della manifestazione. </a:t>
            </a:r>
            <a:r>
              <a:rPr dirty="0" sz="1350">
                <a:latin typeface="Times New Roman"/>
                <a:cs typeface="Times New Roman"/>
              </a:rPr>
              <a:t>Tre </a:t>
            </a:r>
            <a:r>
              <a:rPr dirty="0" sz="1350" spc="-5">
                <a:latin typeface="Times New Roman"/>
                <a:cs typeface="Times New Roman"/>
              </a:rPr>
              <a:t>appuntamenti, organizzati  dall’Abi in collaborazione </a:t>
            </a:r>
            <a:r>
              <a:rPr dirty="0" sz="1350">
                <a:latin typeface="Times New Roman"/>
                <a:cs typeface="Times New Roman"/>
              </a:rPr>
              <a:t>col </a:t>
            </a:r>
            <a:r>
              <a:rPr dirty="0" sz="1350" spc="-5">
                <a:latin typeface="Times New Roman"/>
                <a:cs typeface="Times New Roman"/>
              </a:rPr>
              <a:t>Dipartimento educazione </a:t>
            </a:r>
            <a:r>
              <a:rPr dirty="0" sz="1350">
                <a:latin typeface="Times New Roman"/>
                <a:cs typeface="Times New Roman"/>
              </a:rPr>
              <a:t>del </a:t>
            </a:r>
            <a:r>
              <a:rPr dirty="0" sz="1350" spc="-5">
                <a:latin typeface="Times New Roman"/>
                <a:cs typeface="Times New Roman"/>
              </a:rPr>
              <a:t>Museo Castello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Rivoli, </a:t>
            </a:r>
            <a:r>
              <a:rPr dirty="0" sz="1350">
                <a:latin typeface="Times New Roman"/>
                <a:cs typeface="Times New Roman"/>
              </a:rPr>
              <a:t>a  </a:t>
            </a:r>
            <a:r>
              <a:rPr dirty="0" sz="1350" spc="-5">
                <a:latin typeface="Times New Roman"/>
                <a:cs typeface="Times New Roman"/>
              </a:rPr>
              <a:t>Milano, Roma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Palermo, renderanno ancora più significativa la manifestazione</a:t>
            </a:r>
            <a:r>
              <a:rPr dirty="0" sz="1350" spc="55">
                <a:latin typeface="Times New Roman"/>
                <a:cs typeface="Times New Roman"/>
              </a:rPr>
              <a:t> </a:t>
            </a:r>
            <a:r>
              <a:rPr dirty="0" sz="1350">
                <a:latin typeface="Times New Roman"/>
                <a:cs typeface="Times New Roman"/>
              </a:rPr>
              <a:t>di</a:t>
            </a: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 sz="1350" spc="-5">
                <a:latin typeface="Times New Roman"/>
                <a:cs typeface="Times New Roman"/>
              </a:rPr>
              <a:t>quest’anno: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8890">
              <a:lnSpc>
                <a:spcPct val="120400"/>
              </a:lnSpc>
              <a:buChar char="-"/>
              <a:tabLst>
                <a:tab pos="113664" algn="l"/>
              </a:tabLst>
            </a:pPr>
            <a:r>
              <a:rPr dirty="0" sz="1350" spc="-5">
                <a:latin typeface="Times New Roman"/>
                <a:cs typeface="Times New Roman"/>
              </a:rPr>
              <a:t>Mercoledì </a:t>
            </a:r>
            <a:r>
              <a:rPr dirty="0" sz="1350">
                <a:latin typeface="Times New Roman"/>
                <a:cs typeface="Times New Roman"/>
              </a:rPr>
              <a:t>4 </a:t>
            </a:r>
            <a:r>
              <a:rPr dirty="0" sz="1350" spc="-5">
                <a:latin typeface="Times New Roman"/>
                <a:cs typeface="Times New Roman"/>
              </a:rPr>
              <a:t>maggio alla </a:t>
            </a:r>
            <a:r>
              <a:rPr dirty="0" sz="1350">
                <a:latin typeface="Times New Roman"/>
                <a:cs typeface="Times New Roman"/>
              </a:rPr>
              <a:t>Triennale di </a:t>
            </a:r>
            <a:r>
              <a:rPr dirty="0" sz="1350" spc="-5">
                <a:latin typeface="Times New Roman"/>
                <a:cs typeface="Times New Roman"/>
              </a:rPr>
              <a:t>Milano l’evento The Next </a:t>
            </a:r>
            <a:r>
              <a:rPr dirty="0" sz="1350">
                <a:latin typeface="Times New Roman"/>
                <a:cs typeface="Times New Roman"/>
              </a:rPr>
              <a:t>Nest, </a:t>
            </a:r>
            <a:r>
              <a:rPr dirty="0" sz="1350" spc="-5">
                <a:latin typeface="Times New Roman"/>
                <a:cs typeface="Times New Roman"/>
              </a:rPr>
              <a:t>in collaborazione  con OfficineMultiplo. </a:t>
            </a:r>
            <a:r>
              <a:rPr dirty="0" sz="1350">
                <a:latin typeface="Times New Roman"/>
                <a:cs typeface="Times New Roman"/>
              </a:rPr>
              <a:t>La </a:t>
            </a:r>
            <a:r>
              <a:rPr dirty="0" sz="1350" spc="-5">
                <a:latin typeface="Times New Roman"/>
                <a:cs typeface="Times New Roman"/>
              </a:rPr>
              <a:t>mostra interdisciplinare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interattiva </a:t>
            </a:r>
            <a:r>
              <a:rPr dirty="0" sz="1350">
                <a:latin typeface="Times New Roman"/>
                <a:cs typeface="Times New Roman"/>
              </a:rPr>
              <a:t>(a cura di </a:t>
            </a:r>
            <a:r>
              <a:rPr dirty="0" sz="1350" spc="-5">
                <a:latin typeface="Times New Roman"/>
                <a:cs typeface="Times New Roman"/>
              </a:rPr>
              <a:t>Luca Berardo,  </a:t>
            </a:r>
            <a:r>
              <a:rPr dirty="0" sz="1350">
                <a:latin typeface="Times New Roman"/>
                <a:cs typeface="Times New Roman"/>
              </a:rPr>
              <a:t>Mario </a:t>
            </a:r>
            <a:r>
              <a:rPr dirty="0" sz="1350" spc="-5">
                <a:latin typeface="Times New Roman"/>
                <a:cs typeface="Times New Roman"/>
              </a:rPr>
              <a:t>Cipriano, Francesca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Noia, </a:t>
            </a:r>
            <a:r>
              <a:rPr dirty="0" sz="1350">
                <a:latin typeface="Times New Roman"/>
                <a:cs typeface="Times New Roman"/>
              </a:rPr>
              <a:t>in </a:t>
            </a:r>
            <a:r>
              <a:rPr dirty="0" sz="1350" spc="-5">
                <a:latin typeface="Times New Roman"/>
                <a:cs typeface="Times New Roman"/>
              </a:rPr>
              <a:t>collaborazione </a:t>
            </a:r>
            <a:r>
              <a:rPr dirty="0" sz="1350" spc="-10">
                <a:latin typeface="Times New Roman"/>
                <a:cs typeface="Times New Roman"/>
              </a:rPr>
              <a:t>con </a:t>
            </a:r>
            <a:r>
              <a:rPr dirty="0" sz="1350" spc="-5">
                <a:latin typeface="Times New Roman"/>
                <a:cs typeface="Times New Roman"/>
              </a:rPr>
              <a:t>Daniele Galliano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Ettore  Balbo) rivolta </a:t>
            </a:r>
            <a:r>
              <a:rPr dirty="0" sz="1350">
                <a:latin typeface="Times New Roman"/>
                <a:cs typeface="Times New Roman"/>
              </a:rPr>
              <a:t>a </a:t>
            </a:r>
            <a:r>
              <a:rPr dirty="0" sz="1350" spc="-5">
                <a:latin typeface="Times New Roman"/>
                <a:cs typeface="Times New Roman"/>
              </a:rPr>
              <a:t>bambini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ai ragazzi, </a:t>
            </a:r>
            <a:r>
              <a:rPr dirty="0" sz="1350">
                <a:latin typeface="Times New Roman"/>
                <a:cs typeface="Times New Roman"/>
              </a:rPr>
              <a:t>sarà </a:t>
            </a:r>
            <a:r>
              <a:rPr dirty="0" sz="1350" spc="-5">
                <a:latin typeface="Times New Roman"/>
                <a:cs typeface="Times New Roman"/>
              </a:rPr>
              <a:t>correlata </a:t>
            </a:r>
            <a:r>
              <a:rPr dirty="0" sz="1350">
                <a:latin typeface="Times New Roman"/>
                <a:cs typeface="Times New Roman"/>
              </a:rPr>
              <a:t>ad </a:t>
            </a:r>
            <a:r>
              <a:rPr dirty="0" sz="1350" spc="-5">
                <a:latin typeface="Times New Roman"/>
                <a:cs typeface="Times New Roman"/>
              </a:rPr>
              <a:t>eventi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workshops </a:t>
            </a:r>
            <a:r>
              <a:rPr dirty="0" sz="1350" spc="-10">
                <a:latin typeface="Times New Roman"/>
                <a:cs typeface="Times New Roman"/>
              </a:rPr>
              <a:t>aperti </a:t>
            </a:r>
            <a:r>
              <a:rPr dirty="0" sz="1350" spc="-5">
                <a:latin typeface="Times New Roman"/>
                <a:cs typeface="Times New Roman"/>
              </a:rPr>
              <a:t>al  pubblico. </a:t>
            </a:r>
            <a:r>
              <a:rPr dirty="0" sz="1350">
                <a:latin typeface="Times New Roman"/>
                <a:cs typeface="Times New Roman"/>
              </a:rPr>
              <a:t>In </a:t>
            </a:r>
            <a:r>
              <a:rPr dirty="0" sz="1350" spc="-5">
                <a:latin typeface="Times New Roman"/>
                <a:cs typeface="Times New Roman"/>
              </a:rPr>
              <a:t>questo contesto il Dipartimento Educazione Castello di Rivoli porterà il  progetto Abitanti, </a:t>
            </a:r>
            <a:r>
              <a:rPr dirty="0" sz="1350">
                <a:latin typeface="Times New Roman"/>
                <a:cs typeface="Times New Roman"/>
              </a:rPr>
              <a:t>un </a:t>
            </a:r>
            <a:r>
              <a:rPr dirty="0" sz="1350" spc="-5">
                <a:latin typeface="Times New Roman"/>
                <a:cs typeface="Times New Roman"/>
              </a:rPr>
              <a:t>vasto work </a:t>
            </a:r>
            <a:r>
              <a:rPr dirty="0" sz="1350" spc="-15">
                <a:latin typeface="Times New Roman"/>
                <a:cs typeface="Times New Roman"/>
              </a:rPr>
              <a:t>in </a:t>
            </a:r>
            <a:r>
              <a:rPr dirty="0" sz="1350">
                <a:latin typeface="Times New Roman"/>
                <a:cs typeface="Times New Roman"/>
              </a:rPr>
              <a:t>progress </a:t>
            </a:r>
            <a:r>
              <a:rPr dirty="0" sz="1350" spc="-5">
                <a:latin typeface="Times New Roman"/>
                <a:cs typeface="Times New Roman"/>
              </a:rPr>
              <a:t>collettivo itinerante che parte dalla </a:t>
            </a:r>
            <a:r>
              <a:rPr dirty="0" sz="1350">
                <a:latin typeface="Times New Roman"/>
                <a:cs typeface="Times New Roman"/>
              </a:rPr>
              <a:t>piazza  </a:t>
            </a:r>
            <a:r>
              <a:rPr dirty="0" sz="1350" spc="-5">
                <a:latin typeface="Times New Roman"/>
                <a:cs typeface="Times New Roman"/>
              </a:rPr>
              <a:t>intesa </a:t>
            </a:r>
            <a:r>
              <a:rPr dirty="0" sz="1350">
                <a:latin typeface="Times New Roman"/>
                <a:cs typeface="Times New Roman"/>
              </a:rPr>
              <a:t>come </a:t>
            </a:r>
            <a:r>
              <a:rPr dirty="0" sz="1350" spc="-5">
                <a:latin typeface="Times New Roman"/>
                <a:cs typeface="Times New Roman"/>
              </a:rPr>
              <a:t>Agorà (luogo dell’incontro </a:t>
            </a:r>
            <a:r>
              <a:rPr dirty="0" sz="1350">
                <a:latin typeface="Times New Roman"/>
                <a:cs typeface="Times New Roman"/>
              </a:rPr>
              <a:t>e del </a:t>
            </a:r>
            <a:r>
              <a:rPr dirty="0" sz="1350" spc="-5">
                <a:latin typeface="Times New Roman"/>
                <a:cs typeface="Times New Roman"/>
              </a:rPr>
              <a:t>confronto), per rimettere in gioco </a:t>
            </a:r>
            <a:r>
              <a:rPr dirty="0" sz="1350">
                <a:latin typeface="Times New Roman"/>
                <a:cs typeface="Times New Roman"/>
              </a:rPr>
              <a:t>i </a:t>
            </a:r>
            <a:r>
              <a:rPr dirty="0" sz="1350" spc="-5">
                <a:latin typeface="Times New Roman"/>
                <a:cs typeface="Times New Roman"/>
              </a:rPr>
              <a:t>concetti  d’identità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differenza, incontro con l’altro, l’estraneo, strano in quanto straniero, </a:t>
            </a:r>
            <a:r>
              <a:rPr dirty="0" sz="1350" spc="-10">
                <a:latin typeface="Times New Roman"/>
                <a:cs typeface="Times New Roman"/>
              </a:rPr>
              <a:t>lo  </a:t>
            </a:r>
            <a:r>
              <a:rPr dirty="0" sz="1350" spc="-5">
                <a:latin typeface="Times New Roman"/>
                <a:cs typeface="Times New Roman"/>
              </a:rPr>
              <a:t>sconosciuto proveniente </a:t>
            </a:r>
            <a:r>
              <a:rPr dirty="0" sz="1350">
                <a:latin typeface="Times New Roman"/>
                <a:cs typeface="Times New Roman"/>
              </a:rPr>
              <a:t>da </a:t>
            </a:r>
            <a:r>
              <a:rPr dirty="0" sz="1350" spc="-5">
                <a:latin typeface="Times New Roman"/>
                <a:cs typeface="Times New Roman"/>
              </a:rPr>
              <a:t>un </a:t>
            </a:r>
            <a:r>
              <a:rPr dirty="0" sz="1350" spc="-10">
                <a:latin typeface="Times New Roman"/>
                <a:cs typeface="Times New Roman"/>
              </a:rPr>
              <a:t>altro</a:t>
            </a:r>
            <a:r>
              <a:rPr dirty="0" sz="1350" spc="2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mondo.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buFont typeface="Times New Roman"/>
              <a:buChar char="-"/>
            </a:pPr>
            <a:endParaRPr sz="1250">
              <a:latin typeface="Times New Roman"/>
              <a:cs typeface="Times New Roman"/>
            </a:endParaRPr>
          </a:p>
          <a:p>
            <a:pPr marL="12700" marR="372745">
              <a:lnSpc>
                <a:spcPct val="120100"/>
              </a:lnSpc>
              <a:spcBef>
                <a:spcPts val="5"/>
              </a:spcBef>
              <a:buChar char="-"/>
              <a:tabLst>
                <a:tab pos="113664" algn="l"/>
              </a:tabLst>
            </a:pPr>
            <a:r>
              <a:rPr dirty="0" sz="1350" spc="-5">
                <a:latin typeface="Times New Roman"/>
                <a:cs typeface="Times New Roman"/>
              </a:rPr>
              <a:t>Venerdì </a:t>
            </a:r>
            <a:r>
              <a:rPr dirty="0" sz="1350">
                <a:latin typeface="Times New Roman"/>
                <a:cs typeface="Times New Roman"/>
              </a:rPr>
              <a:t>6 </a:t>
            </a:r>
            <a:r>
              <a:rPr dirty="0" sz="1350" spc="-5">
                <a:latin typeface="Times New Roman"/>
                <a:cs typeface="Times New Roman"/>
              </a:rPr>
              <a:t>maggio, </a:t>
            </a:r>
            <a:r>
              <a:rPr dirty="0" sz="1350">
                <a:latin typeface="Times New Roman"/>
                <a:cs typeface="Times New Roman"/>
              </a:rPr>
              <a:t>a </a:t>
            </a:r>
            <a:r>
              <a:rPr dirty="0" sz="1350" spc="-5">
                <a:latin typeface="Times New Roman"/>
                <a:cs typeface="Times New Roman"/>
              </a:rPr>
              <a:t>Roma presso il teatro India, Abitare la fantasia, la creatività </a:t>
            </a:r>
            <a:r>
              <a:rPr dirty="0" sz="1350">
                <a:latin typeface="Times New Roman"/>
                <a:cs typeface="Times New Roman"/>
              </a:rPr>
              <a:t>e  </a:t>
            </a:r>
            <a:r>
              <a:rPr dirty="0" sz="1350" spc="-5">
                <a:latin typeface="Times New Roman"/>
                <a:cs typeface="Times New Roman"/>
              </a:rPr>
              <a:t>l’arte, in collaborazione Associazione </a:t>
            </a:r>
            <a:r>
              <a:rPr dirty="0" sz="1350">
                <a:latin typeface="Times New Roman"/>
                <a:cs typeface="Times New Roman"/>
              </a:rPr>
              <a:t>Aperta </a:t>
            </a:r>
            <a:r>
              <a:rPr dirty="0" sz="1350" spc="-5">
                <a:latin typeface="Times New Roman"/>
                <a:cs typeface="Times New Roman"/>
              </a:rPr>
              <a:t>Parentesi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Artivazione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con</a:t>
            </a:r>
            <a:r>
              <a:rPr dirty="0" sz="1350" spc="2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RAM</a:t>
            </a:r>
            <a:endParaRPr sz="1350">
              <a:latin typeface="Times New Roman"/>
              <a:cs typeface="Times New Roman"/>
            </a:endParaRPr>
          </a:p>
          <a:p>
            <a:pPr marL="12700" marR="54610">
              <a:lnSpc>
                <a:spcPct val="120300"/>
              </a:lnSpc>
              <a:spcBef>
                <a:spcPts val="5"/>
              </a:spcBef>
            </a:pPr>
            <a:r>
              <a:rPr dirty="0" sz="1350" spc="-5">
                <a:latin typeface="Times New Roman"/>
                <a:cs typeface="Times New Roman"/>
              </a:rPr>
              <a:t>radioartemobile. L’evento sarà l’occasione </a:t>
            </a:r>
            <a:r>
              <a:rPr dirty="0" sz="1350">
                <a:latin typeface="Times New Roman"/>
                <a:cs typeface="Times New Roman"/>
              </a:rPr>
              <a:t>per </a:t>
            </a:r>
            <a:r>
              <a:rPr dirty="0" sz="1350" spc="-5">
                <a:latin typeface="Times New Roman"/>
                <a:cs typeface="Times New Roman"/>
              </a:rPr>
              <a:t>proiettare il video “3domande3”, in cui  artisti come Michelangelo Pistoletto, Achille Bonito Oliva, Hou </a:t>
            </a:r>
            <a:r>
              <a:rPr dirty="0" sz="1350">
                <a:latin typeface="Times New Roman"/>
                <a:cs typeface="Times New Roman"/>
              </a:rPr>
              <a:t>Hanru, </a:t>
            </a:r>
            <a:r>
              <a:rPr dirty="0" sz="1350" spc="-5">
                <a:latin typeface="Times New Roman"/>
                <a:cs typeface="Times New Roman"/>
              </a:rPr>
              <a:t>Tanino  Liberatore, Pedro Cano, </a:t>
            </a:r>
            <a:r>
              <a:rPr dirty="0" sz="1350">
                <a:latin typeface="Times New Roman"/>
                <a:cs typeface="Times New Roman"/>
              </a:rPr>
              <a:t>Max </a:t>
            </a:r>
            <a:r>
              <a:rPr dirty="0" sz="1350" spc="-5">
                <a:latin typeface="Times New Roman"/>
                <a:cs typeface="Times New Roman"/>
              </a:rPr>
              <a:t>Casacci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molti altri, racconteranno </a:t>
            </a:r>
            <a:r>
              <a:rPr dirty="0" sz="1350" spc="-15">
                <a:latin typeface="Times New Roman"/>
                <a:cs typeface="Times New Roman"/>
              </a:rPr>
              <a:t>la </a:t>
            </a:r>
            <a:r>
              <a:rPr dirty="0" sz="1350" spc="-5">
                <a:latin typeface="Times New Roman"/>
                <a:cs typeface="Times New Roman"/>
              </a:rPr>
              <a:t>creatività </a:t>
            </a:r>
            <a:r>
              <a:rPr dirty="0" sz="1350">
                <a:latin typeface="Times New Roman"/>
                <a:cs typeface="Times New Roman"/>
              </a:rPr>
              <a:t>dal </a:t>
            </a:r>
            <a:r>
              <a:rPr dirty="0" sz="1350" spc="-5">
                <a:latin typeface="Times New Roman"/>
                <a:cs typeface="Times New Roman"/>
              </a:rPr>
              <a:t>loro  punto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vista. All’evento parteciperanno le scuole </a:t>
            </a:r>
            <a:r>
              <a:rPr dirty="0" sz="1350">
                <a:latin typeface="Times New Roman"/>
                <a:cs typeface="Times New Roman"/>
              </a:rPr>
              <a:t>del </a:t>
            </a:r>
            <a:r>
              <a:rPr dirty="0" sz="1350" spc="-5">
                <a:latin typeface="Times New Roman"/>
                <a:cs typeface="Times New Roman"/>
              </a:rPr>
              <a:t>territorio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5">
                <a:latin typeface="Times New Roman"/>
                <a:cs typeface="Times New Roman"/>
              </a:rPr>
              <a:t>gli </a:t>
            </a:r>
            <a:r>
              <a:rPr dirty="0" sz="1350" spc="-5">
                <a:latin typeface="Times New Roman"/>
                <a:cs typeface="Times New Roman"/>
              </a:rPr>
              <a:t>adulti </a:t>
            </a:r>
            <a:r>
              <a:rPr dirty="0" sz="1350">
                <a:latin typeface="Times New Roman"/>
                <a:cs typeface="Times New Roman"/>
              </a:rPr>
              <a:t>per  </a:t>
            </a:r>
            <a:r>
              <a:rPr dirty="0" sz="1350" spc="-5">
                <a:latin typeface="Times New Roman"/>
                <a:cs typeface="Times New Roman"/>
              </a:rPr>
              <a:t>un'esperienza laboratoriale </a:t>
            </a:r>
            <a:r>
              <a:rPr dirty="0" sz="1350">
                <a:latin typeface="Times New Roman"/>
                <a:cs typeface="Times New Roman"/>
              </a:rPr>
              <a:t>che parte </a:t>
            </a:r>
            <a:r>
              <a:rPr dirty="0" sz="1350" spc="-5">
                <a:latin typeface="Times New Roman"/>
                <a:cs typeface="Times New Roman"/>
              </a:rPr>
              <a:t>dalla visione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prosegue </a:t>
            </a:r>
            <a:r>
              <a:rPr dirty="0" sz="1350" spc="-10">
                <a:latin typeface="Times New Roman"/>
                <a:cs typeface="Times New Roman"/>
              </a:rPr>
              <a:t>con </a:t>
            </a:r>
            <a:r>
              <a:rPr dirty="0" sz="1350">
                <a:latin typeface="Times New Roman"/>
                <a:cs typeface="Times New Roman"/>
              </a:rPr>
              <a:t>un </a:t>
            </a:r>
            <a:r>
              <a:rPr dirty="0" sz="1350" spc="-5">
                <a:latin typeface="Times New Roman"/>
                <a:cs typeface="Times New Roman"/>
              </a:rPr>
              <a:t>dibattito aperto sul  tema dell’abitare la </a:t>
            </a:r>
            <a:r>
              <a:rPr dirty="0" sz="1350">
                <a:latin typeface="Times New Roman"/>
                <a:cs typeface="Times New Roman"/>
              </a:rPr>
              <a:t>fantasia. </a:t>
            </a:r>
            <a:r>
              <a:rPr dirty="0" sz="1350" spc="-5">
                <a:latin typeface="Times New Roman"/>
                <a:cs typeface="Times New Roman"/>
              </a:rPr>
              <a:t>Un momento </a:t>
            </a:r>
            <a:r>
              <a:rPr dirty="0" sz="1350" spc="-10">
                <a:latin typeface="Times New Roman"/>
                <a:cs typeface="Times New Roman"/>
              </a:rPr>
              <a:t>utile </a:t>
            </a:r>
            <a:r>
              <a:rPr dirty="0" sz="1350">
                <a:latin typeface="Times New Roman"/>
                <a:cs typeface="Times New Roman"/>
              </a:rPr>
              <a:t>per </a:t>
            </a:r>
            <a:r>
              <a:rPr dirty="0" sz="1350" spc="-5">
                <a:latin typeface="Times New Roman"/>
                <a:cs typeface="Times New Roman"/>
              </a:rPr>
              <a:t>le riflessioni sul tema della creatività 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dell’abitare sottosopra, sarà la presentazione dell’Associazione </a:t>
            </a:r>
            <a:r>
              <a:rPr dirty="0" sz="1350">
                <a:latin typeface="Times New Roman"/>
                <a:cs typeface="Times New Roman"/>
              </a:rPr>
              <a:t>Bancaria </a:t>
            </a:r>
            <a:r>
              <a:rPr dirty="0" sz="1350" spc="-5">
                <a:latin typeface="Times New Roman"/>
                <a:cs typeface="Times New Roman"/>
              </a:rPr>
              <a:t>Italiana, </a:t>
            </a:r>
            <a:r>
              <a:rPr dirty="0" sz="1350">
                <a:latin typeface="Times New Roman"/>
                <a:cs typeface="Times New Roman"/>
              </a:rPr>
              <a:t>dei  </a:t>
            </a:r>
            <a:r>
              <a:rPr dirty="0" sz="1350" spc="-5">
                <a:latin typeface="Times New Roman"/>
                <a:cs typeface="Times New Roman"/>
              </a:rPr>
              <a:t>libri illustrati </a:t>
            </a:r>
            <a:r>
              <a:rPr dirty="0" sz="1350">
                <a:latin typeface="Times New Roman"/>
                <a:cs typeface="Times New Roman"/>
              </a:rPr>
              <a:t>del </a:t>
            </a:r>
            <a:r>
              <a:rPr dirty="0" sz="1350" spc="-5">
                <a:latin typeface="Times New Roman"/>
                <a:cs typeface="Times New Roman"/>
              </a:rPr>
              <a:t>Festival </a:t>
            </a:r>
            <a:r>
              <a:rPr dirty="0" sz="1350">
                <a:latin typeface="Times New Roman"/>
                <a:cs typeface="Times New Roman"/>
              </a:rPr>
              <a:t>della </a:t>
            </a:r>
            <a:r>
              <a:rPr dirty="0" sz="1350" spc="-5">
                <a:latin typeface="Times New Roman"/>
                <a:cs typeface="Times New Roman"/>
              </a:rPr>
              <a:t>Cultura Creativa, L’alfabeto </a:t>
            </a:r>
            <a:r>
              <a:rPr dirty="0" sz="1350">
                <a:latin typeface="Times New Roman"/>
                <a:cs typeface="Times New Roman"/>
              </a:rPr>
              <a:t>del </a:t>
            </a:r>
            <a:r>
              <a:rPr dirty="0" sz="1350" spc="-5">
                <a:latin typeface="Times New Roman"/>
                <a:cs typeface="Times New Roman"/>
              </a:rPr>
              <a:t>mondo” e“Abitare  sottosopra”, insieme </a:t>
            </a:r>
            <a:r>
              <a:rPr dirty="0" sz="1350">
                <a:latin typeface="Times New Roman"/>
                <a:cs typeface="Times New Roman"/>
              </a:rPr>
              <a:t>a </a:t>
            </a:r>
            <a:r>
              <a:rPr dirty="0" sz="1350" spc="-5">
                <a:latin typeface="Times New Roman"/>
                <a:cs typeface="Times New Roman"/>
              </a:rPr>
              <a:t>Patrizia </a:t>
            </a:r>
            <a:r>
              <a:rPr dirty="0" sz="1350">
                <a:latin typeface="Times New Roman"/>
                <a:cs typeface="Times New Roman"/>
              </a:rPr>
              <a:t>Zerbi della </a:t>
            </a:r>
            <a:r>
              <a:rPr dirty="0" sz="1350" spc="-5">
                <a:latin typeface="Times New Roman"/>
                <a:cs typeface="Times New Roman"/>
              </a:rPr>
              <a:t>casa editrice Carthusia </a:t>
            </a:r>
            <a:r>
              <a:rPr dirty="0" sz="1350">
                <a:latin typeface="Times New Roman"/>
                <a:cs typeface="Times New Roman"/>
              </a:rPr>
              <a:t>e agli </a:t>
            </a:r>
            <a:r>
              <a:rPr dirty="0" sz="1350" spc="-5">
                <a:latin typeface="Times New Roman"/>
                <a:cs typeface="Times New Roman"/>
              </a:rPr>
              <a:t>autori Eva  Montanari, Sabina Colloredo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Valeria</a:t>
            </a:r>
            <a:r>
              <a:rPr dirty="0" sz="135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Petrone.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20500"/>
              </a:lnSpc>
              <a:buChar char="-"/>
              <a:tabLst>
                <a:tab pos="113664" algn="l"/>
              </a:tabLst>
            </a:pPr>
            <a:r>
              <a:rPr dirty="0" sz="1350">
                <a:latin typeface="Times New Roman"/>
                <a:cs typeface="Times New Roman"/>
              </a:rPr>
              <a:t>Domenica 8 </a:t>
            </a:r>
            <a:r>
              <a:rPr dirty="0" sz="1350" spc="-5">
                <a:latin typeface="Times New Roman"/>
                <a:cs typeface="Times New Roman"/>
              </a:rPr>
              <a:t>maggio </a:t>
            </a:r>
            <a:r>
              <a:rPr dirty="0" sz="1350">
                <a:latin typeface="Times New Roman"/>
                <a:cs typeface="Times New Roman"/>
              </a:rPr>
              <a:t>a </a:t>
            </a:r>
            <a:r>
              <a:rPr dirty="0" sz="1350" spc="-5">
                <a:latin typeface="Times New Roman"/>
                <a:cs typeface="Times New Roman"/>
              </a:rPr>
              <a:t>Castelbuono (Palermo) l’evento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chiusura </a:t>
            </a:r>
            <a:r>
              <a:rPr dirty="0" sz="1350">
                <a:latin typeface="Times New Roman"/>
                <a:cs typeface="Times New Roman"/>
              </a:rPr>
              <a:t>del </a:t>
            </a:r>
            <a:r>
              <a:rPr dirty="0" sz="1350" spc="-5">
                <a:latin typeface="Times New Roman"/>
                <a:cs typeface="Times New Roman"/>
              </a:rPr>
              <a:t>Festival Tappeto  Volante </a:t>
            </a:r>
            <a:r>
              <a:rPr dirty="0" sz="1350">
                <a:latin typeface="Times New Roman"/>
                <a:cs typeface="Times New Roman"/>
              </a:rPr>
              <a:t>- </a:t>
            </a:r>
            <a:r>
              <a:rPr dirty="0" sz="1350" spc="-5">
                <a:latin typeface="Times New Roman"/>
                <a:cs typeface="Times New Roman"/>
              </a:rPr>
              <a:t>il mondo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l’arte soprasotto/sottosopra, in collaborazione </a:t>
            </a:r>
            <a:r>
              <a:rPr dirty="0" sz="1350">
                <a:latin typeface="Times New Roman"/>
                <a:cs typeface="Times New Roman"/>
              </a:rPr>
              <a:t>con </a:t>
            </a:r>
            <a:r>
              <a:rPr dirty="0" sz="1350" spc="-10">
                <a:latin typeface="Times New Roman"/>
                <a:cs typeface="Times New Roman"/>
              </a:rPr>
              <a:t>Museo </a:t>
            </a:r>
            <a:r>
              <a:rPr dirty="0" sz="1350" spc="-5">
                <a:latin typeface="Times New Roman"/>
                <a:cs typeface="Times New Roman"/>
              </a:rPr>
              <a:t>Civico </a:t>
            </a:r>
            <a:r>
              <a:rPr dirty="0" sz="1350">
                <a:latin typeface="Times New Roman"/>
                <a:cs typeface="Times New Roman"/>
              </a:rPr>
              <a:t>di  </a:t>
            </a:r>
            <a:r>
              <a:rPr dirty="0" sz="1350" spc="-5">
                <a:latin typeface="Times New Roman"/>
                <a:cs typeface="Times New Roman"/>
              </a:rPr>
              <a:t>Castelbuono (PA), Ecomuseo Urbano </a:t>
            </a:r>
            <a:r>
              <a:rPr dirty="0" sz="1350">
                <a:latin typeface="Times New Roman"/>
                <a:cs typeface="Times New Roman"/>
              </a:rPr>
              <a:t>del </a:t>
            </a:r>
            <a:r>
              <a:rPr dirty="0" sz="1350" spc="-5">
                <a:latin typeface="Times New Roman"/>
                <a:cs typeface="Times New Roman"/>
              </a:rPr>
              <a:t>Mare Memoria </a:t>
            </a:r>
            <a:r>
              <a:rPr dirty="0" sz="1350">
                <a:latin typeface="Times New Roman"/>
                <a:cs typeface="Times New Roman"/>
              </a:rPr>
              <a:t>Viva di Palermo, </a:t>
            </a:r>
            <a:r>
              <a:rPr dirty="0" sz="1350" spc="-5">
                <a:latin typeface="Times New Roman"/>
                <a:cs typeface="Times New Roman"/>
              </a:rPr>
              <a:t>Accademia </a:t>
            </a:r>
            <a:r>
              <a:rPr dirty="0" sz="1350">
                <a:latin typeface="Times New Roman"/>
                <a:cs typeface="Times New Roman"/>
              </a:rPr>
              <a:t>di  </a:t>
            </a:r>
            <a:r>
              <a:rPr dirty="0" sz="1350" spc="-5">
                <a:latin typeface="Times New Roman"/>
                <a:cs typeface="Times New Roman"/>
              </a:rPr>
              <a:t>Belle Arti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Palermo. </a:t>
            </a:r>
            <a:r>
              <a:rPr dirty="0" sz="1350">
                <a:latin typeface="Times New Roman"/>
                <a:cs typeface="Times New Roman"/>
              </a:rPr>
              <a:t>Il </a:t>
            </a:r>
            <a:r>
              <a:rPr dirty="0" sz="1350" spc="-5">
                <a:latin typeface="Times New Roman"/>
                <a:cs typeface="Times New Roman"/>
              </a:rPr>
              <a:t>Tappeto Volante </a:t>
            </a:r>
            <a:r>
              <a:rPr dirty="0" sz="1350">
                <a:latin typeface="Times New Roman"/>
                <a:cs typeface="Times New Roman"/>
              </a:rPr>
              <a:t>diventerà </a:t>
            </a:r>
            <a:r>
              <a:rPr dirty="0" sz="1350" spc="-5">
                <a:latin typeface="Times New Roman"/>
                <a:cs typeface="Times New Roman"/>
              </a:rPr>
              <a:t>l’occasione per </a:t>
            </a:r>
            <a:r>
              <a:rPr dirty="0" sz="1350">
                <a:latin typeface="Times New Roman"/>
                <a:cs typeface="Times New Roman"/>
              </a:rPr>
              <a:t>creare</a:t>
            </a:r>
            <a:r>
              <a:rPr dirty="0" sz="1350" spc="-15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una</a:t>
            </a:r>
            <a:endParaRPr sz="13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5975350" cy="26892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40880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Man</a:t>
            </a:r>
            <a:r>
              <a:rPr dirty="0" sz="1600" spc="-15" b="1">
                <a:latin typeface="Arial"/>
                <a:cs typeface="Arial"/>
              </a:rPr>
              <a:t>g</a:t>
            </a:r>
            <a:r>
              <a:rPr dirty="0" sz="1600" spc="-5" b="1">
                <a:latin typeface="Arial"/>
                <a:cs typeface="Arial"/>
              </a:rPr>
              <a:t>ial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bri.c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m  </a:t>
            </a:r>
            <a:r>
              <a:rPr dirty="0" sz="1600" spc="-5" b="1">
                <a:latin typeface="Arial"/>
                <a:cs typeface="Arial"/>
              </a:rPr>
              <a:t>27 aprile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4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4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2700" marR="346710">
              <a:lnSpc>
                <a:spcPct val="120400"/>
              </a:lnSpc>
              <a:spcBef>
                <a:spcPts val="935"/>
              </a:spcBef>
            </a:pPr>
            <a:r>
              <a:rPr dirty="0" sz="1350" spc="-5">
                <a:latin typeface="Times New Roman"/>
                <a:cs typeface="Times New Roman"/>
              </a:rPr>
              <a:t>prospettiva inedita, nel </a:t>
            </a:r>
            <a:r>
              <a:rPr dirty="0" sz="1350">
                <a:latin typeface="Times New Roman"/>
                <a:cs typeface="Times New Roman"/>
              </a:rPr>
              <a:t>vedere </a:t>
            </a:r>
            <a:r>
              <a:rPr dirty="0" sz="1350" spc="-5">
                <a:latin typeface="Times New Roman"/>
                <a:cs typeface="Times New Roman"/>
              </a:rPr>
              <a:t>il mondo. </a:t>
            </a:r>
            <a:r>
              <a:rPr dirty="0" sz="1350">
                <a:latin typeface="Times New Roman"/>
                <a:cs typeface="Times New Roman"/>
              </a:rPr>
              <a:t>Il </a:t>
            </a:r>
            <a:r>
              <a:rPr dirty="0" sz="1350" spc="-5">
                <a:latin typeface="Times New Roman"/>
                <a:cs typeface="Times New Roman"/>
              </a:rPr>
              <a:t>tappeto </a:t>
            </a:r>
            <a:r>
              <a:rPr dirty="0" sz="1350">
                <a:latin typeface="Times New Roman"/>
                <a:cs typeface="Times New Roman"/>
              </a:rPr>
              <a:t>è un </a:t>
            </a:r>
            <a:r>
              <a:rPr dirty="0" sz="1350" spc="-5">
                <a:latin typeface="Times New Roman"/>
                <a:cs typeface="Times New Roman"/>
              </a:rPr>
              <a:t>intreccio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10">
                <a:latin typeface="Times New Roman"/>
                <a:cs typeface="Times New Roman"/>
              </a:rPr>
              <a:t>fili, </a:t>
            </a:r>
            <a:r>
              <a:rPr dirty="0" sz="1350" spc="-5">
                <a:latin typeface="Times New Roman"/>
                <a:cs typeface="Times New Roman"/>
              </a:rPr>
              <a:t>trame </a:t>
            </a:r>
            <a:r>
              <a:rPr dirty="0" sz="1350">
                <a:latin typeface="Times New Roman"/>
                <a:cs typeface="Times New Roman"/>
              </a:rPr>
              <a:t>che  </a:t>
            </a:r>
            <a:r>
              <a:rPr dirty="0" sz="1350" spc="-5">
                <a:latin typeface="Times New Roman"/>
                <a:cs typeface="Times New Roman"/>
              </a:rPr>
              <a:t>intessono storie, incontri tra le </a:t>
            </a:r>
            <a:r>
              <a:rPr dirty="0" sz="1350">
                <a:latin typeface="Times New Roman"/>
                <a:cs typeface="Times New Roman"/>
              </a:rPr>
              <a:t>persone. </a:t>
            </a:r>
            <a:r>
              <a:rPr dirty="0" sz="1350" spc="-5">
                <a:latin typeface="Times New Roman"/>
                <a:cs typeface="Times New Roman"/>
              </a:rPr>
              <a:t>Intrecciare </a:t>
            </a:r>
            <a:r>
              <a:rPr dirty="0" sz="1350" spc="-10">
                <a:latin typeface="Times New Roman"/>
                <a:cs typeface="Times New Roman"/>
              </a:rPr>
              <a:t>fili </a:t>
            </a:r>
            <a:r>
              <a:rPr dirty="0" sz="1350" spc="-5">
                <a:latin typeface="Times New Roman"/>
                <a:cs typeface="Times New Roman"/>
              </a:rPr>
              <a:t>colorati equivale quindi </a:t>
            </a:r>
            <a:r>
              <a:rPr dirty="0" sz="1350" spc="-10">
                <a:latin typeface="Times New Roman"/>
                <a:cs typeface="Times New Roman"/>
              </a:rPr>
              <a:t>ad  </a:t>
            </a:r>
            <a:r>
              <a:rPr dirty="0" sz="1350" spc="-5">
                <a:latin typeface="Times New Roman"/>
                <a:cs typeface="Times New Roman"/>
              </a:rPr>
              <a:t>intrecciare testi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narrazioni. L’attività coinvolgerà </a:t>
            </a:r>
            <a:r>
              <a:rPr dirty="0" sz="1350" spc="-10">
                <a:latin typeface="Times New Roman"/>
                <a:cs typeface="Times New Roman"/>
              </a:rPr>
              <a:t>mille </a:t>
            </a:r>
            <a:r>
              <a:rPr dirty="0" sz="1350">
                <a:latin typeface="Times New Roman"/>
                <a:cs typeface="Times New Roman"/>
              </a:rPr>
              <a:t>studenti </a:t>
            </a:r>
            <a:r>
              <a:rPr dirty="0" sz="1350" spc="-5">
                <a:latin typeface="Times New Roman"/>
                <a:cs typeface="Times New Roman"/>
              </a:rPr>
              <a:t>della</a:t>
            </a:r>
            <a:r>
              <a:rPr dirty="0" sz="1350" spc="4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scuola,</a:t>
            </a:r>
            <a:endParaRPr sz="1350">
              <a:latin typeface="Times New Roman"/>
              <a:cs typeface="Times New Roman"/>
            </a:endParaRPr>
          </a:p>
          <a:p>
            <a:pPr algn="just" marL="12700">
              <a:lnSpc>
                <a:spcPct val="100000"/>
              </a:lnSpc>
              <a:spcBef>
                <a:spcPts val="325"/>
              </a:spcBef>
            </a:pPr>
            <a:r>
              <a:rPr dirty="0" sz="1350" spc="-5">
                <a:latin typeface="Times New Roman"/>
                <a:cs typeface="Times New Roman"/>
              </a:rPr>
              <a:t>dall’Infanzia alle Superiori </a:t>
            </a:r>
            <a:r>
              <a:rPr dirty="0" sz="1350">
                <a:latin typeface="Times New Roman"/>
                <a:cs typeface="Times New Roman"/>
              </a:rPr>
              <a:t>oltre </a:t>
            </a:r>
            <a:r>
              <a:rPr dirty="0" sz="1350" spc="-5">
                <a:latin typeface="Times New Roman"/>
                <a:cs typeface="Times New Roman"/>
              </a:rPr>
              <a:t>agli studenti dell’Accademia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10">
                <a:latin typeface="Times New Roman"/>
                <a:cs typeface="Times New Roman"/>
              </a:rPr>
              <a:t>Belle </a:t>
            </a:r>
            <a:r>
              <a:rPr dirty="0" sz="1350" spc="-5">
                <a:latin typeface="Times New Roman"/>
                <a:cs typeface="Times New Roman"/>
              </a:rPr>
              <a:t>Arti </a:t>
            </a:r>
            <a:r>
              <a:rPr dirty="0" sz="1350">
                <a:latin typeface="Times New Roman"/>
                <a:cs typeface="Times New Roman"/>
              </a:rPr>
              <a:t>di</a:t>
            </a:r>
            <a:r>
              <a:rPr dirty="0" sz="1350" spc="105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Palermo.</a:t>
            </a:r>
            <a:endParaRPr sz="13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720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Milanofi</a:t>
            </a:r>
            <a:r>
              <a:rPr dirty="0" sz="1600" spc="-15" b="1">
                <a:latin typeface="Arial"/>
                <a:cs typeface="Arial"/>
              </a:rPr>
              <a:t>n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nza.it  </a:t>
            </a:r>
            <a:r>
              <a:rPr dirty="0" sz="1600" spc="-5" b="1">
                <a:latin typeface="Arial"/>
                <a:cs typeface="Arial"/>
              </a:rPr>
              <a:t>27 aprile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840481"/>
            <a:ext cx="5746750" cy="542036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 marR="5080">
              <a:lnSpc>
                <a:spcPts val="3010"/>
              </a:lnSpc>
              <a:spcBef>
                <a:spcPts val="340"/>
              </a:spcBef>
            </a:pPr>
            <a:r>
              <a:rPr dirty="0" sz="2650" spc="-5">
                <a:latin typeface="Georgia"/>
                <a:cs typeface="Georgia"/>
              </a:rPr>
              <a:t>Banche: Patuelli, 2-8/05 terzo Festival  della cultura creativa</a:t>
            </a:r>
            <a:endParaRPr sz="2650">
              <a:latin typeface="Georgia"/>
              <a:cs typeface="Georgia"/>
            </a:endParaRPr>
          </a:p>
          <a:p>
            <a:pPr marL="12700" marR="615315">
              <a:lnSpc>
                <a:spcPts val="1610"/>
              </a:lnSpc>
              <a:spcBef>
                <a:spcPts val="2450"/>
              </a:spcBef>
            </a:pPr>
            <a:r>
              <a:rPr dirty="0" sz="1400">
                <a:latin typeface="Times New Roman"/>
                <a:cs typeface="Times New Roman"/>
              </a:rPr>
              <a:t>ROMA </a:t>
            </a:r>
            <a:r>
              <a:rPr dirty="0" sz="1400" spc="-5">
                <a:latin typeface="Times New Roman"/>
                <a:cs typeface="Times New Roman"/>
              </a:rPr>
              <a:t>(MF-DJ)--Dal </a:t>
            </a:r>
            <a:r>
              <a:rPr dirty="0" sz="1400">
                <a:latin typeface="Times New Roman"/>
                <a:cs typeface="Times New Roman"/>
              </a:rPr>
              <a:t>2 </a:t>
            </a:r>
            <a:r>
              <a:rPr dirty="0" sz="1400" spc="-5">
                <a:latin typeface="Times New Roman"/>
                <a:cs typeface="Times New Roman"/>
              </a:rPr>
              <a:t>all'8 maggio </a:t>
            </a:r>
            <a:r>
              <a:rPr dirty="0" sz="1400" spc="-10">
                <a:latin typeface="Times New Roman"/>
                <a:cs typeface="Times New Roman"/>
              </a:rPr>
              <a:t>prossimo </a:t>
            </a:r>
            <a:r>
              <a:rPr dirty="0" sz="1400">
                <a:latin typeface="Times New Roman"/>
                <a:cs typeface="Times New Roman"/>
              </a:rPr>
              <a:t>si </a:t>
            </a:r>
            <a:r>
              <a:rPr dirty="0" sz="1400" spc="-5">
                <a:latin typeface="Times New Roman"/>
                <a:cs typeface="Times New Roman"/>
              </a:rPr>
              <a:t>terra' </a:t>
            </a:r>
            <a:r>
              <a:rPr dirty="0" sz="1400">
                <a:latin typeface="Times New Roman"/>
                <a:cs typeface="Times New Roman"/>
              </a:rPr>
              <a:t>la terza </a:t>
            </a:r>
            <a:r>
              <a:rPr dirty="0" sz="1400" spc="-5">
                <a:latin typeface="Times New Roman"/>
                <a:cs typeface="Times New Roman"/>
              </a:rPr>
              <a:t>edizione  </a:t>
            </a:r>
            <a:r>
              <a:rPr dirty="0" sz="1400">
                <a:latin typeface="Times New Roman"/>
                <a:cs typeface="Times New Roman"/>
              </a:rPr>
              <a:t>del </a:t>
            </a:r>
            <a:r>
              <a:rPr dirty="0" sz="1400" spc="-10">
                <a:latin typeface="Times New Roman"/>
                <a:cs typeface="Times New Roman"/>
              </a:rPr>
              <a:t>Festival </a:t>
            </a:r>
            <a:r>
              <a:rPr dirty="0" sz="1400" spc="-5">
                <a:latin typeface="Times New Roman"/>
                <a:cs typeface="Times New Roman"/>
              </a:rPr>
              <a:t>della cultura creativa promosso dall'Abi </a:t>
            </a:r>
            <a:r>
              <a:rPr dirty="0" sz="1400">
                <a:latin typeface="Times New Roman"/>
                <a:cs typeface="Times New Roman"/>
              </a:rPr>
              <a:t>e </a:t>
            </a:r>
            <a:r>
              <a:rPr dirty="0" sz="1400" spc="-5">
                <a:latin typeface="Times New Roman"/>
                <a:cs typeface="Times New Roman"/>
              </a:rPr>
              <a:t>dalle banche </a:t>
            </a:r>
            <a:r>
              <a:rPr dirty="0" sz="1400">
                <a:latin typeface="Times New Roman"/>
                <a:cs typeface="Times New Roman"/>
              </a:rPr>
              <a:t>per  </a:t>
            </a:r>
            <a:r>
              <a:rPr dirty="0" sz="1400" spc="-5">
                <a:latin typeface="Times New Roman"/>
                <a:cs typeface="Times New Roman"/>
              </a:rPr>
              <a:t>avvicinare alla cultura </a:t>
            </a:r>
            <a:r>
              <a:rPr dirty="0" sz="1400">
                <a:latin typeface="Times New Roman"/>
                <a:cs typeface="Times New Roman"/>
              </a:rPr>
              <a:t>i </a:t>
            </a:r>
            <a:r>
              <a:rPr dirty="0" sz="1400" spc="-5">
                <a:latin typeface="Times New Roman"/>
                <a:cs typeface="Times New Roman"/>
              </a:rPr>
              <a:t>giovani d'eta' compresa tra </a:t>
            </a:r>
            <a:r>
              <a:rPr dirty="0" sz="1400">
                <a:latin typeface="Times New Roman"/>
                <a:cs typeface="Times New Roman"/>
              </a:rPr>
              <a:t>6 e 13 </a:t>
            </a:r>
            <a:r>
              <a:rPr dirty="0" sz="1400" spc="-5">
                <a:latin typeface="Times New Roman"/>
                <a:cs typeface="Times New Roman"/>
              </a:rPr>
              <a:t>anni,</a:t>
            </a:r>
            <a:r>
              <a:rPr dirty="0" sz="1400">
                <a:latin typeface="Times New Roman"/>
                <a:cs typeface="Times New Roman"/>
              </a:rPr>
              <a:t> grazie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560"/>
              </a:lnSpc>
            </a:pPr>
            <a:r>
              <a:rPr dirty="0" sz="1400">
                <a:latin typeface="Times New Roman"/>
                <a:cs typeface="Times New Roman"/>
              </a:rPr>
              <a:t>a </a:t>
            </a:r>
            <a:r>
              <a:rPr dirty="0" sz="1400" spc="-5">
                <a:latin typeface="Times New Roman"/>
                <a:cs typeface="Times New Roman"/>
              </a:rPr>
              <a:t>laboratori, iniziative </a:t>
            </a:r>
            <a:r>
              <a:rPr dirty="0" sz="1400">
                <a:latin typeface="Times New Roman"/>
                <a:cs typeface="Times New Roman"/>
              </a:rPr>
              <a:t>ed </a:t>
            </a:r>
            <a:r>
              <a:rPr dirty="0" sz="1400" spc="-5">
                <a:latin typeface="Times New Roman"/>
                <a:cs typeface="Times New Roman"/>
              </a:rPr>
              <a:t>eventi.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 marR="477520">
              <a:lnSpc>
                <a:spcPct val="96000"/>
              </a:lnSpc>
            </a:pPr>
            <a:r>
              <a:rPr dirty="0" sz="1400" spc="-5">
                <a:latin typeface="Times New Roman"/>
                <a:cs typeface="Times New Roman"/>
              </a:rPr>
              <a:t>Lo </a:t>
            </a:r>
            <a:r>
              <a:rPr dirty="0" sz="1400">
                <a:latin typeface="Times New Roman"/>
                <a:cs typeface="Times New Roman"/>
              </a:rPr>
              <a:t>ha </a:t>
            </a:r>
            <a:r>
              <a:rPr dirty="0" sz="1400" spc="-5">
                <a:latin typeface="Times New Roman"/>
                <a:cs typeface="Times New Roman"/>
              </a:rPr>
              <a:t>annunciato in una conferenza stampa </a:t>
            </a:r>
            <a:r>
              <a:rPr dirty="0" sz="1400">
                <a:latin typeface="Times New Roman"/>
                <a:cs typeface="Times New Roman"/>
              </a:rPr>
              <a:t>il </a:t>
            </a:r>
            <a:r>
              <a:rPr dirty="0" sz="1400" spc="-5">
                <a:latin typeface="Times New Roman"/>
                <a:cs typeface="Times New Roman"/>
              </a:rPr>
              <a:t>presidente dell'Abi,  Antonio Patuelli, aggiungendo che "iniziative come </a:t>
            </a:r>
            <a:r>
              <a:rPr dirty="0" sz="1400">
                <a:latin typeface="Times New Roman"/>
                <a:cs typeface="Times New Roman"/>
              </a:rPr>
              <a:t>il </a:t>
            </a:r>
            <a:r>
              <a:rPr dirty="0" sz="1400" spc="-5">
                <a:latin typeface="Times New Roman"/>
                <a:cs typeface="Times New Roman"/>
              </a:rPr>
              <a:t>Festival della  cultura creativa puntano </a:t>
            </a:r>
            <a:r>
              <a:rPr dirty="0" sz="1400">
                <a:latin typeface="Times New Roman"/>
                <a:cs typeface="Times New Roman"/>
              </a:rPr>
              <a:t>a </a:t>
            </a:r>
            <a:r>
              <a:rPr dirty="0" sz="1400" spc="-5">
                <a:latin typeface="Times New Roman"/>
                <a:cs typeface="Times New Roman"/>
              </a:rPr>
              <a:t>valorizzare la creativita' </a:t>
            </a:r>
            <a:r>
              <a:rPr dirty="0" sz="1400">
                <a:latin typeface="Times New Roman"/>
                <a:cs typeface="Times New Roman"/>
              </a:rPr>
              <a:t>e </a:t>
            </a:r>
            <a:r>
              <a:rPr dirty="0" sz="1400" spc="-5">
                <a:latin typeface="Times New Roman"/>
                <a:cs typeface="Times New Roman"/>
              </a:rPr>
              <a:t>il talento delle  giovani generazioni attraverso </a:t>
            </a:r>
            <a:r>
              <a:rPr dirty="0" sz="1400">
                <a:latin typeface="Times New Roman"/>
                <a:cs typeface="Times New Roman"/>
              </a:rPr>
              <a:t>la </a:t>
            </a:r>
            <a:r>
              <a:rPr dirty="0" sz="1400" spc="-5">
                <a:latin typeface="Times New Roman"/>
                <a:cs typeface="Times New Roman"/>
              </a:rPr>
              <a:t>promozione dell'arte </a:t>
            </a:r>
            <a:r>
              <a:rPr dirty="0" sz="1400">
                <a:latin typeface="Times New Roman"/>
                <a:cs typeface="Times New Roman"/>
              </a:rPr>
              <a:t>e </a:t>
            </a:r>
            <a:r>
              <a:rPr dirty="0" sz="1400" spc="-5">
                <a:latin typeface="Times New Roman"/>
                <a:cs typeface="Times New Roman"/>
              </a:rPr>
              <a:t>della</a:t>
            </a:r>
            <a:r>
              <a:rPr dirty="0" sz="1400" spc="5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conoscenza.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575"/>
              </a:lnSpc>
            </a:pPr>
            <a:r>
              <a:rPr dirty="0" sz="1400" spc="-5">
                <a:latin typeface="Times New Roman"/>
                <a:cs typeface="Times New Roman"/>
              </a:rPr>
              <a:t>Sostenere </a:t>
            </a:r>
            <a:r>
              <a:rPr dirty="0" sz="1400">
                <a:latin typeface="Times New Roman"/>
                <a:cs typeface="Times New Roman"/>
              </a:rPr>
              <a:t>la </a:t>
            </a:r>
            <a:r>
              <a:rPr dirty="0" sz="1400" spc="-5">
                <a:latin typeface="Times New Roman"/>
                <a:cs typeface="Times New Roman"/>
              </a:rPr>
              <a:t>capacita' creativa di bambini </a:t>
            </a:r>
            <a:r>
              <a:rPr dirty="0" sz="1400">
                <a:latin typeface="Times New Roman"/>
                <a:cs typeface="Times New Roman"/>
              </a:rPr>
              <a:t>e dei </a:t>
            </a:r>
            <a:r>
              <a:rPr dirty="0" sz="1400" spc="-5">
                <a:latin typeface="Times New Roman"/>
                <a:cs typeface="Times New Roman"/>
              </a:rPr>
              <a:t>ragazzi,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significa</a:t>
            </a:r>
            <a:endParaRPr sz="1400">
              <a:latin typeface="Times New Roman"/>
              <a:cs typeface="Times New Roman"/>
            </a:endParaRPr>
          </a:p>
          <a:p>
            <a:pPr marL="12700" marR="905510">
              <a:lnSpc>
                <a:spcPct val="96100"/>
              </a:lnSpc>
              <a:spcBef>
                <a:spcPts val="30"/>
              </a:spcBef>
            </a:pPr>
            <a:r>
              <a:rPr dirty="0" sz="1400" spc="-5">
                <a:latin typeface="Times New Roman"/>
                <a:cs typeface="Times New Roman"/>
              </a:rPr>
              <a:t>aiutarli </a:t>
            </a:r>
            <a:r>
              <a:rPr dirty="0" sz="1400">
                <a:latin typeface="Times New Roman"/>
                <a:cs typeface="Times New Roman"/>
              </a:rPr>
              <a:t>a </a:t>
            </a:r>
            <a:r>
              <a:rPr dirty="0" sz="1400" spc="-5">
                <a:latin typeface="Times New Roman"/>
                <a:cs typeface="Times New Roman"/>
              </a:rPr>
              <a:t>mettere </a:t>
            </a:r>
            <a:r>
              <a:rPr dirty="0" sz="1400">
                <a:latin typeface="Times New Roman"/>
                <a:cs typeface="Times New Roman"/>
              </a:rPr>
              <a:t>a </a:t>
            </a:r>
            <a:r>
              <a:rPr dirty="0" sz="1400" spc="-5">
                <a:latin typeface="Times New Roman"/>
                <a:cs typeface="Times New Roman"/>
              </a:rPr>
              <a:t>frutto </a:t>
            </a:r>
            <a:r>
              <a:rPr dirty="0" sz="1400">
                <a:latin typeface="Times New Roman"/>
                <a:cs typeface="Times New Roman"/>
              </a:rPr>
              <a:t>capacita', </a:t>
            </a:r>
            <a:r>
              <a:rPr dirty="0" sz="1400" spc="-5">
                <a:latin typeface="Times New Roman"/>
                <a:cs typeface="Times New Roman"/>
              </a:rPr>
              <a:t>potenzialita' </a:t>
            </a:r>
            <a:r>
              <a:rPr dirty="0" sz="1400">
                <a:latin typeface="Times New Roman"/>
                <a:cs typeface="Times New Roman"/>
              </a:rPr>
              <a:t>e </a:t>
            </a:r>
            <a:r>
              <a:rPr dirty="0" sz="1400" spc="-5">
                <a:latin typeface="Times New Roman"/>
                <a:cs typeface="Times New Roman"/>
              </a:rPr>
              <a:t>visoni innovative,  strumenti indispensabili per costruire </a:t>
            </a:r>
            <a:r>
              <a:rPr dirty="0" sz="1400">
                <a:latin typeface="Times New Roman"/>
                <a:cs typeface="Times New Roman"/>
              </a:rPr>
              <a:t>un </a:t>
            </a:r>
            <a:r>
              <a:rPr dirty="0" sz="1400" spc="-5">
                <a:latin typeface="Times New Roman"/>
                <a:cs typeface="Times New Roman"/>
              </a:rPr>
              <a:t>futuro di crescita </a:t>
            </a:r>
            <a:r>
              <a:rPr dirty="0" sz="1400">
                <a:latin typeface="Times New Roman"/>
                <a:cs typeface="Times New Roman"/>
              </a:rPr>
              <a:t>per </a:t>
            </a:r>
            <a:r>
              <a:rPr dirty="0" sz="1400" spc="-5">
                <a:latin typeface="Times New Roman"/>
                <a:cs typeface="Times New Roman"/>
              </a:rPr>
              <a:t>loro  stessi </a:t>
            </a:r>
            <a:r>
              <a:rPr dirty="0" sz="1400">
                <a:latin typeface="Times New Roman"/>
                <a:cs typeface="Times New Roman"/>
              </a:rPr>
              <a:t>e per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l'Italia".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ts val="1645"/>
              </a:lnSpc>
            </a:pPr>
            <a:r>
              <a:rPr dirty="0" sz="1400" spc="-5">
                <a:latin typeface="Times New Roman"/>
                <a:cs typeface="Times New Roman"/>
              </a:rPr>
              <a:t>All'incontro, </a:t>
            </a:r>
            <a:r>
              <a:rPr dirty="0" sz="1400">
                <a:latin typeface="Times New Roman"/>
                <a:cs typeface="Times New Roman"/>
              </a:rPr>
              <a:t>era </a:t>
            </a:r>
            <a:r>
              <a:rPr dirty="0" sz="1400" spc="-5">
                <a:latin typeface="Times New Roman"/>
                <a:cs typeface="Times New Roman"/>
              </a:rPr>
              <a:t>presente </a:t>
            </a:r>
            <a:r>
              <a:rPr dirty="0" sz="1400">
                <a:latin typeface="Times New Roman"/>
                <a:cs typeface="Times New Roman"/>
              </a:rPr>
              <a:t>anche il </a:t>
            </a:r>
            <a:r>
              <a:rPr dirty="0" sz="1400" spc="-5">
                <a:latin typeface="Times New Roman"/>
                <a:cs typeface="Times New Roman"/>
              </a:rPr>
              <a:t>direttore generale della</a:t>
            </a:r>
            <a:r>
              <a:rPr dirty="0" sz="1400" spc="-3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Rai,</a:t>
            </a:r>
            <a:endParaRPr sz="1400">
              <a:latin typeface="Times New Roman"/>
              <a:cs typeface="Times New Roman"/>
            </a:endParaRPr>
          </a:p>
          <a:p>
            <a:pPr marL="12700" marR="558165">
              <a:lnSpc>
                <a:spcPts val="1610"/>
              </a:lnSpc>
              <a:spcBef>
                <a:spcPts val="80"/>
              </a:spcBef>
            </a:pPr>
            <a:r>
              <a:rPr dirty="0" sz="1400" spc="-5">
                <a:latin typeface="Times New Roman"/>
                <a:cs typeface="Times New Roman"/>
              </a:rPr>
              <a:t>Antonio Campo Dall'orto </a:t>
            </a:r>
            <a:r>
              <a:rPr dirty="0" sz="1400">
                <a:latin typeface="Times New Roman"/>
                <a:cs typeface="Times New Roman"/>
              </a:rPr>
              <a:t>per </a:t>
            </a:r>
            <a:r>
              <a:rPr dirty="0" sz="1400" spc="-5">
                <a:latin typeface="Times New Roman"/>
                <a:cs typeface="Times New Roman"/>
              </a:rPr>
              <a:t>il quale "la media partnership stipulata con  </a:t>
            </a:r>
            <a:r>
              <a:rPr dirty="0" sz="1400">
                <a:latin typeface="Times New Roman"/>
                <a:cs typeface="Times New Roman"/>
              </a:rPr>
              <a:t>il </a:t>
            </a:r>
            <a:r>
              <a:rPr dirty="0" sz="1400" spc="-5">
                <a:latin typeface="Times New Roman"/>
                <a:cs typeface="Times New Roman"/>
              </a:rPr>
              <a:t>Festival della cultura creativa risponde in pieno alla nostra</a:t>
            </a:r>
            <a:r>
              <a:rPr dirty="0" sz="1400" spc="5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missione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530"/>
              </a:lnSpc>
            </a:pPr>
            <a:r>
              <a:rPr dirty="0" sz="1400">
                <a:latin typeface="Times New Roman"/>
                <a:cs typeface="Times New Roman"/>
              </a:rPr>
              <a:t>di </a:t>
            </a:r>
            <a:r>
              <a:rPr dirty="0" sz="1400" spc="-5">
                <a:latin typeface="Times New Roman"/>
                <a:cs typeface="Times New Roman"/>
              </a:rPr>
              <a:t>servizio pubblico universale che vuole parlare </a:t>
            </a:r>
            <a:r>
              <a:rPr dirty="0" sz="1400">
                <a:latin typeface="Times New Roman"/>
                <a:cs typeface="Times New Roman"/>
              </a:rPr>
              <a:t>ed </a:t>
            </a:r>
            <a:r>
              <a:rPr dirty="0" sz="1400" spc="-5">
                <a:latin typeface="Times New Roman"/>
                <a:cs typeface="Times New Roman"/>
              </a:rPr>
              <a:t>arrivare </a:t>
            </a:r>
            <a:r>
              <a:rPr dirty="0" sz="1400">
                <a:latin typeface="Times New Roman"/>
                <a:cs typeface="Times New Roman"/>
              </a:rPr>
              <a:t>a </a:t>
            </a:r>
            <a:r>
              <a:rPr dirty="0" sz="1400" spc="-5">
                <a:latin typeface="Times New Roman"/>
                <a:cs typeface="Times New Roman"/>
              </a:rPr>
              <a:t>tutti</a:t>
            </a:r>
            <a:r>
              <a:rPr dirty="0" sz="140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gli</a:t>
            </a:r>
            <a:endParaRPr sz="1400">
              <a:latin typeface="Times New Roman"/>
              <a:cs typeface="Times New Roman"/>
            </a:endParaRPr>
          </a:p>
          <a:p>
            <a:pPr marL="12700" marR="932815">
              <a:lnSpc>
                <a:spcPct val="96100"/>
              </a:lnSpc>
              <a:spcBef>
                <a:spcPts val="25"/>
              </a:spcBef>
            </a:pPr>
            <a:r>
              <a:rPr dirty="0" sz="1400" spc="-5">
                <a:latin typeface="Times New Roman"/>
                <a:cs typeface="Times New Roman"/>
              </a:rPr>
              <a:t>italiani", </a:t>
            </a:r>
            <a:r>
              <a:rPr dirty="0" sz="1400">
                <a:latin typeface="Times New Roman"/>
                <a:cs typeface="Times New Roman"/>
              </a:rPr>
              <a:t>in </a:t>
            </a:r>
            <a:r>
              <a:rPr dirty="0" sz="1400" spc="-5">
                <a:latin typeface="Times New Roman"/>
                <a:cs typeface="Times New Roman"/>
              </a:rPr>
              <a:t>particolare </a:t>
            </a:r>
            <a:r>
              <a:rPr dirty="0" sz="1400">
                <a:latin typeface="Times New Roman"/>
                <a:cs typeface="Times New Roman"/>
              </a:rPr>
              <a:t>per </a:t>
            </a:r>
            <a:r>
              <a:rPr dirty="0" sz="1400" spc="-5">
                <a:latin typeface="Times New Roman"/>
                <a:cs typeface="Times New Roman"/>
              </a:rPr>
              <a:t>piu' giovani </a:t>
            </a:r>
            <a:r>
              <a:rPr dirty="0" sz="1400" spc="-10">
                <a:latin typeface="Times New Roman"/>
                <a:cs typeface="Times New Roman"/>
              </a:rPr>
              <a:t>"come </a:t>
            </a:r>
            <a:r>
              <a:rPr dirty="0" sz="1400" spc="-5">
                <a:latin typeface="Times New Roman"/>
                <a:cs typeface="Times New Roman"/>
              </a:rPr>
              <a:t>dimostra anche </a:t>
            </a:r>
            <a:r>
              <a:rPr dirty="0" sz="1400">
                <a:latin typeface="Times New Roman"/>
                <a:cs typeface="Times New Roman"/>
              </a:rPr>
              <a:t>la  </a:t>
            </a:r>
            <a:r>
              <a:rPr dirty="0" sz="1400" spc="-5">
                <a:latin typeface="Times New Roman"/>
                <a:cs typeface="Times New Roman"/>
              </a:rPr>
              <a:t>decisione </a:t>
            </a:r>
            <a:r>
              <a:rPr dirty="0" sz="1400">
                <a:latin typeface="Times New Roman"/>
                <a:cs typeface="Times New Roman"/>
              </a:rPr>
              <a:t>di </a:t>
            </a:r>
            <a:r>
              <a:rPr dirty="0" sz="1400" spc="-5">
                <a:latin typeface="Times New Roman"/>
                <a:cs typeface="Times New Roman"/>
              </a:rPr>
              <a:t>togliere la pubblicita' dal </a:t>
            </a:r>
            <a:r>
              <a:rPr dirty="0" sz="1400">
                <a:latin typeface="Times New Roman"/>
                <a:cs typeface="Times New Roman"/>
              </a:rPr>
              <a:t>canale Rai </a:t>
            </a:r>
            <a:r>
              <a:rPr dirty="0" sz="1400" spc="-10">
                <a:latin typeface="Times New Roman"/>
                <a:cs typeface="Times New Roman"/>
              </a:rPr>
              <a:t>yo </a:t>
            </a:r>
            <a:r>
              <a:rPr dirty="0" sz="1400" spc="-15">
                <a:latin typeface="Times New Roman"/>
                <a:cs typeface="Times New Roman"/>
              </a:rPr>
              <a:t>yo </a:t>
            </a:r>
            <a:r>
              <a:rPr dirty="0" sz="1400">
                <a:latin typeface="Times New Roman"/>
                <a:cs typeface="Times New Roman"/>
              </a:rPr>
              <a:t>a partire dal  </a:t>
            </a:r>
            <a:r>
              <a:rPr dirty="0" sz="1400" spc="-5">
                <a:latin typeface="Times New Roman"/>
                <a:cs typeface="Times New Roman"/>
              </a:rPr>
              <a:t>primo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maggio".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22854" y="2119883"/>
            <a:ext cx="2514599" cy="5995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Mymovies.it  27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665729" y="2119883"/>
            <a:ext cx="2228849" cy="4662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2748152"/>
            <a:ext cx="6118225" cy="13328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327529" y="4177283"/>
            <a:ext cx="2892691" cy="31333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7415783"/>
            <a:ext cx="6118860" cy="22031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413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atip</a:t>
            </a:r>
            <a:r>
              <a:rPr dirty="0" sz="1600" spc="-5" b="1">
                <a:latin typeface="Arial"/>
                <a:cs typeface="Arial"/>
              </a:rPr>
              <a:t>erl</a:t>
            </a:r>
            <a:r>
              <a:rPr dirty="0" sz="1600" spc="20" b="1">
                <a:latin typeface="Arial"/>
                <a:cs typeface="Arial"/>
              </a:rPr>
              <a:t>a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orare</a:t>
            </a:r>
            <a:r>
              <a:rPr dirty="0" sz="1600" spc="5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it  </a:t>
            </a:r>
            <a:r>
              <a:rPr dirty="0" sz="1600" spc="-5" b="1">
                <a:latin typeface="Arial"/>
                <a:cs typeface="Arial"/>
              </a:rPr>
              <a:t>27 aprile</a:t>
            </a:r>
            <a:r>
              <a:rPr dirty="0" sz="1600" spc="-2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218433"/>
            <a:ext cx="5476875" cy="21729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990"/>
              </a:lnSpc>
              <a:spcBef>
                <a:spcPts val="100"/>
              </a:spcBef>
            </a:pPr>
            <a:r>
              <a:rPr dirty="0" sz="900" spc="-5">
                <a:solidFill>
                  <a:srgbClr val="7E7E7E"/>
                </a:solidFill>
                <a:latin typeface="Times New Roman"/>
                <a:cs typeface="Times New Roman"/>
              </a:rPr>
              <a:t>LA MANIFESTAZIONE PROMOSSA</a:t>
            </a:r>
            <a:r>
              <a:rPr dirty="0" sz="900" spc="-15">
                <a:solidFill>
                  <a:srgbClr val="7E7E7E"/>
                </a:solidFill>
                <a:latin typeface="Times New Roman"/>
                <a:cs typeface="Times New Roman"/>
              </a:rPr>
              <a:t> </a:t>
            </a:r>
            <a:r>
              <a:rPr dirty="0" sz="900" spc="-5">
                <a:solidFill>
                  <a:srgbClr val="7E7E7E"/>
                </a:solidFill>
                <a:latin typeface="Times New Roman"/>
                <a:cs typeface="Times New Roman"/>
              </a:rPr>
              <a:t>DALL’ABI</a:t>
            </a:r>
            <a:endParaRPr sz="900">
              <a:latin typeface="Times New Roman"/>
              <a:cs typeface="Times New Roman"/>
            </a:endParaRPr>
          </a:p>
          <a:p>
            <a:pPr marL="12700" marR="1409065">
              <a:lnSpc>
                <a:spcPts val="3110"/>
              </a:lnSpc>
              <a:spcBef>
                <a:spcPts val="120"/>
              </a:spcBef>
            </a:pPr>
            <a:r>
              <a:rPr dirty="0" sz="2700">
                <a:solidFill>
                  <a:srgbClr val="333333"/>
                </a:solidFill>
                <a:latin typeface="Times New Roman"/>
                <a:cs typeface="Times New Roman"/>
              </a:rPr>
              <a:t>Festival della cultura</a:t>
            </a:r>
            <a:r>
              <a:rPr dirty="0" sz="2700" spc="-11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700">
                <a:solidFill>
                  <a:srgbClr val="333333"/>
                </a:solidFill>
                <a:latin typeface="Times New Roman"/>
                <a:cs typeface="Times New Roman"/>
              </a:rPr>
              <a:t>creativa  I bambini </a:t>
            </a:r>
            <a:r>
              <a:rPr dirty="0" sz="2700" spc="-5">
                <a:solidFill>
                  <a:srgbClr val="333333"/>
                </a:solidFill>
                <a:latin typeface="Times New Roman"/>
                <a:cs typeface="Times New Roman"/>
              </a:rPr>
              <a:t>si </a:t>
            </a:r>
            <a:r>
              <a:rPr dirty="0" sz="2700">
                <a:solidFill>
                  <a:srgbClr val="333333"/>
                </a:solidFill>
                <a:latin typeface="Times New Roman"/>
                <a:cs typeface="Times New Roman"/>
              </a:rPr>
              <a:t>prendono le</a:t>
            </a:r>
            <a:r>
              <a:rPr dirty="0" sz="2700" spc="-9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700">
                <a:solidFill>
                  <a:srgbClr val="333333"/>
                </a:solidFill>
                <a:latin typeface="Times New Roman"/>
                <a:cs typeface="Times New Roman"/>
              </a:rPr>
              <a:t>città</a:t>
            </a:r>
            <a:endParaRPr sz="2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600">
              <a:latin typeface="Times New Roman"/>
              <a:cs typeface="Times New Roman"/>
            </a:endParaRPr>
          </a:p>
          <a:p>
            <a:pPr marL="12700" marR="5080">
              <a:lnSpc>
                <a:spcPct val="102200"/>
              </a:lnSpc>
              <a:spcBef>
                <a:spcPts val="5"/>
              </a:spcBef>
            </a:pP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Si terrà dal 2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all’8 maggio il Festival della cultura creativa rivolto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agli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under </a:t>
            </a:r>
            <a:r>
              <a:rPr dirty="0" sz="1350" spc="5">
                <a:solidFill>
                  <a:srgbClr val="333333"/>
                </a:solidFill>
                <a:latin typeface="Times New Roman"/>
                <a:cs typeface="Times New Roman"/>
              </a:rPr>
              <a:t>14 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Oltre ottanta eventi in cinquanta centri urbani.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Il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tema: «Abitare</a:t>
            </a:r>
            <a:r>
              <a:rPr dirty="0" sz="1350" spc="4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sottosopra»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350" b="1">
                <a:latin typeface="Times New Roman"/>
                <a:cs typeface="Times New Roman"/>
              </a:rPr>
              <a:t>di </a:t>
            </a:r>
            <a:r>
              <a:rPr dirty="0" sz="1200" spc="-5" b="1">
                <a:latin typeface="Times New Roman"/>
                <a:cs typeface="Times New Roman"/>
              </a:rPr>
              <a:t>LAURETTA</a:t>
            </a:r>
            <a:r>
              <a:rPr dirty="0" sz="1200" spc="-10" b="1">
                <a:latin typeface="Times New Roman"/>
                <a:cs typeface="Times New Roman"/>
              </a:rPr>
              <a:t> </a:t>
            </a:r>
            <a:r>
              <a:rPr dirty="0" sz="1200" spc="-5" b="1">
                <a:latin typeface="Times New Roman"/>
                <a:cs typeface="Times New Roman"/>
              </a:rPr>
              <a:t>COLONNELLI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84654" y="2224595"/>
            <a:ext cx="4162425" cy="5711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5477255"/>
            <a:ext cx="4676775" cy="34935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8999601"/>
            <a:ext cx="4743450" cy="419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413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atip</a:t>
            </a:r>
            <a:r>
              <a:rPr dirty="0" sz="1600" spc="-5" b="1">
                <a:latin typeface="Arial"/>
                <a:cs typeface="Arial"/>
              </a:rPr>
              <a:t>erl</a:t>
            </a:r>
            <a:r>
              <a:rPr dirty="0" sz="1600" spc="20" b="1">
                <a:latin typeface="Arial"/>
                <a:cs typeface="Arial"/>
              </a:rPr>
              <a:t>a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orare</a:t>
            </a:r>
            <a:r>
              <a:rPr dirty="0" sz="1600" spc="5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it  </a:t>
            </a:r>
            <a:r>
              <a:rPr dirty="0" sz="1600" spc="-5" b="1">
                <a:latin typeface="Arial"/>
                <a:cs typeface="Arial"/>
              </a:rPr>
              <a:t>27 aprile</a:t>
            </a:r>
            <a:r>
              <a:rPr dirty="0" sz="1600" spc="-2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57887" y="2119883"/>
            <a:ext cx="4790893" cy="3543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88030" y="6263949"/>
            <a:ext cx="5008161" cy="29498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413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atip</a:t>
            </a:r>
            <a:r>
              <a:rPr dirty="0" sz="1600" spc="-5" b="1">
                <a:latin typeface="Arial"/>
                <a:cs typeface="Arial"/>
              </a:rPr>
              <a:t>erl</a:t>
            </a:r>
            <a:r>
              <a:rPr dirty="0" sz="1600" spc="20" b="1">
                <a:latin typeface="Arial"/>
                <a:cs typeface="Arial"/>
              </a:rPr>
              <a:t>a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orare</a:t>
            </a:r>
            <a:r>
              <a:rPr dirty="0" sz="1600" spc="5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it  </a:t>
            </a:r>
            <a:r>
              <a:rPr dirty="0" sz="1600" spc="-5" b="1">
                <a:latin typeface="Arial"/>
                <a:cs typeface="Arial"/>
              </a:rPr>
              <a:t>27 aprile</a:t>
            </a:r>
            <a:r>
              <a:rPr dirty="0" sz="1600" spc="-2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3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2129670"/>
            <a:ext cx="4874701" cy="22313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4905755"/>
            <a:ext cx="4905375" cy="3114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056764" cy="13906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Palermo.blogsicilia.it  27 aprile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8615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817621"/>
            <a:ext cx="4458335" cy="827405"/>
          </a:xfrm>
          <a:prstGeom prst="rect">
            <a:avLst/>
          </a:prstGeom>
        </p:spPr>
        <p:txBody>
          <a:bodyPr wrap="square" lIns="0" tIns="43815" rIns="0" bIns="0" rtlCol="0" vert="horz">
            <a:spAutoFit/>
          </a:bodyPr>
          <a:lstStyle/>
          <a:p>
            <a:pPr marL="12700" marR="5080">
              <a:lnSpc>
                <a:spcPts val="3070"/>
              </a:lnSpc>
              <a:spcBef>
                <a:spcPts val="345"/>
              </a:spcBef>
            </a:pPr>
            <a:r>
              <a:rPr dirty="0" sz="2700" spc="-5">
                <a:latin typeface="Georgia"/>
                <a:cs typeface="Georgia"/>
              </a:rPr>
              <a:t>Festival della cultura creativa  Due eventi anche </a:t>
            </a:r>
            <a:r>
              <a:rPr dirty="0" sz="2700">
                <a:latin typeface="Georgia"/>
                <a:cs typeface="Georgia"/>
              </a:rPr>
              <a:t>a</a:t>
            </a:r>
            <a:r>
              <a:rPr dirty="0" sz="2700" spc="-25">
                <a:latin typeface="Georgia"/>
                <a:cs typeface="Georgia"/>
              </a:rPr>
              <a:t> </a:t>
            </a:r>
            <a:r>
              <a:rPr dirty="0" sz="2700" spc="-5">
                <a:latin typeface="Georgia"/>
                <a:cs typeface="Georgia"/>
              </a:rPr>
              <a:t>Palermo</a:t>
            </a:r>
            <a:endParaRPr sz="27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5449950"/>
            <a:ext cx="6148070" cy="44856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35600"/>
              </a:lnSpc>
              <a:spcBef>
                <a:spcPts val="100"/>
              </a:spcBef>
            </a:pPr>
            <a:r>
              <a:rPr dirty="0" sz="1200" spc="-5" b="1">
                <a:solidFill>
                  <a:srgbClr val="333333"/>
                </a:solidFill>
                <a:latin typeface="Arial"/>
                <a:cs typeface="Arial"/>
              </a:rPr>
              <a:t>“Abitare sottosopra.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Scoprire e </a:t>
            </a:r>
            <a:r>
              <a:rPr dirty="0" sz="1200" spc="-5" b="1">
                <a:solidFill>
                  <a:srgbClr val="333333"/>
                </a:solidFill>
                <a:latin typeface="Arial"/>
                <a:cs typeface="Arial"/>
              </a:rPr>
              <a:t>sperimentare come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si sta dentro i luoghi, </a:t>
            </a:r>
            <a:r>
              <a:rPr dirty="0" sz="1200" spc="-5" b="1">
                <a:solidFill>
                  <a:srgbClr val="333333"/>
                </a:solidFill>
                <a:latin typeface="Arial"/>
                <a:cs typeface="Arial"/>
              </a:rPr>
              <a:t>l’arte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e le  emozioni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”,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questo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è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tema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dell’edizione 2016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filo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conduttore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che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legherà tutte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le 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iniziative (laboratori, mostre, teatro, musica, ecc.) organizzate dalle banche </a:t>
            </a:r>
            <a:r>
              <a:rPr dirty="0" sz="1200" spc="10">
                <a:solidFill>
                  <a:srgbClr val="333333"/>
                </a:solidFill>
                <a:latin typeface="Arial"/>
                <a:cs typeface="Arial"/>
              </a:rPr>
              <a:t>che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operano in  Italia.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50">
              <a:latin typeface="Times New Roman"/>
              <a:cs typeface="Times New Roman"/>
            </a:endParaRPr>
          </a:p>
          <a:p>
            <a:pPr algn="just" marL="12700" marR="8890">
              <a:lnSpc>
                <a:spcPct val="135400"/>
              </a:lnSpc>
            </a:pPr>
            <a:r>
              <a:rPr dirty="0" sz="1200" spc="-5" b="1">
                <a:solidFill>
                  <a:srgbClr val="333333"/>
                </a:solidFill>
                <a:latin typeface="Arial"/>
                <a:cs typeface="Arial"/>
              </a:rPr>
              <a:t>Un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tema col </a:t>
            </a:r>
            <a:r>
              <a:rPr dirty="0" sz="1200" spc="-5" b="1">
                <a:solidFill>
                  <a:srgbClr val="333333"/>
                </a:solidFill>
                <a:latin typeface="Arial"/>
                <a:cs typeface="Arial"/>
              </a:rPr>
              <a:t>quale quest’anno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si invitano i bambini e i ragazzi ad allargare il concetto di 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casa e di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luogo abitato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per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cercare, con l’aiuto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operatori culturali specializzati,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di 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superare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alcuni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stereotipi.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50">
              <a:latin typeface="Times New Roman"/>
              <a:cs typeface="Times New Roman"/>
            </a:endParaRPr>
          </a:p>
          <a:p>
            <a:pPr algn="just" marL="12700" marR="9525">
              <a:lnSpc>
                <a:spcPct val="135300"/>
              </a:lnSpc>
            </a:pPr>
            <a:r>
              <a:rPr dirty="0" sz="1200" spc="-5" b="1">
                <a:solidFill>
                  <a:srgbClr val="333333"/>
                </a:solidFill>
                <a:latin typeface="Arial"/>
                <a:cs typeface="Arial"/>
              </a:rPr>
              <a:t>Una serie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200" spc="-5" b="1">
                <a:solidFill>
                  <a:srgbClr val="333333"/>
                </a:solidFill>
                <a:latin typeface="Arial"/>
                <a:cs typeface="Arial"/>
              </a:rPr>
              <a:t>eventi </a:t>
            </a:r>
            <a:r>
              <a:rPr dirty="0" sz="1200" spc="5" b="1">
                <a:solidFill>
                  <a:srgbClr val="333333"/>
                </a:solidFill>
                <a:latin typeface="Arial"/>
                <a:cs typeface="Arial"/>
              </a:rPr>
              <a:t>in </a:t>
            </a:r>
            <a:r>
              <a:rPr dirty="0" sz="1200" spc="-5" b="1">
                <a:solidFill>
                  <a:srgbClr val="333333"/>
                </a:solidFill>
                <a:latin typeface="Arial"/>
                <a:cs typeface="Arial"/>
              </a:rPr>
              <a:t>70 città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italiane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che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vedono coinvolte diverse banche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tra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cui la 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Banca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Popolare Sant’Angelo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che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realizzerà il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2 e 4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maggio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prossimi dei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laboratori creativi  su questo tema a Palazzo Petyx a Palermo con il coinvolgimento di alcune scuole e  bambini dai 7 ai 9 anni.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>
              <a:latin typeface="Times New Roman"/>
              <a:cs typeface="Times New Roman"/>
            </a:endParaRPr>
          </a:p>
          <a:p>
            <a:pPr algn="just" marL="12700" marR="9525">
              <a:lnSpc>
                <a:spcPct val="135500"/>
              </a:lnSpc>
            </a:pPr>
            <a:r>
              <a:rPr dirty="0" sz="1200" spc="-5" b="1">
                <a:solidFill>
                  <a:srgbClr val="333333"/>
                </a:solidFill>
                <a:latin typeface="Arial"/>
                <a:cs typeface="Arial"/>
              </a:rPr>
              <a:t>“Aderire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alle </a:t>
            </a:r>
            <a:r>
              <a:rPr dirty="0" sz="1200" spc="-5" b="1">
                <a:solidFill>
                  <a:srgbClr val="333333"/>
                </a:solidFill>
                <a:latin typeface="Arial"/>
                <a:cs typeface="Arial"/>
              </a:rPr>
              <a:t>iniziative </a:t>
            </a:r>
            <a:r>
              <a:rPr dirty="0" sz="1200" spc="-15" b="1">
                <a:solidFill>
                  <a:srgbClr val="333333"/>
                </a:solidFill>
                <a:latin typeface="Arial"/>
                <a:cs typeface="Arial"/>
              </a:rPr>
              <a:t>ABI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rivolte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al sociale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costituisce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per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la nostra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Banca”,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sottolinea il  direttore generale della Banca Popolare Sant’Angelo Ines Curella, “una continuazione  della nostra azione di ulteriore radicamento territoriale che acquista in questa occasione  una maggiore valenza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dato che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il Festival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è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mirato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ai</a:t>
            </a:r>
            <a:r>
              <a:rPr dirty="0" sz="1200" spc="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bambini”.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37129" y="2193035"/>
            <a:ext cx="2666999" cy="5898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29828" y="3693291"/>
            <a:ext cx="3909430" cy="14265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51790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P</a:t>
            </a:r>
            <a:r>
              <a:rPr dirty="0" sz="1600" spc="-5" b="1">
                <a:latin typeface="Arial"/>
                <a:cs typeface="Arial"/>
              </a:rPr>
              <a:t>rima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nli</a:t>
            </a:r>
            <a:r>
              <a:rPr dirty="0" sz="1600" spc="-15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e.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t  </a:t>
            </a:r>
            <a:r>
              <a:rPr dirty="0" sz="1600" spc="-5" b="1">
                <a:latin typeface="Arial"/>
                <a:cs typeface="Arial"/>
              </a:rPr>
              <a:t>27 aprile</a:t>
            </a:r>
            <a:r>
              <a:rPr dirty="0" sz="1600" spc="-7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251580"/>
            <a:ext cx="6119495" cy="1215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8400"/>
              </a:lnSpc>
              <a:spcBef>
                <a:spcPts val="100"/>
              </a:spcBef>
            </a:pPr>
            <a:r>
              <a:rPr dirty="0" sz="1800" spc="-5">
                <a:solidFill>
                  <a:srgbClr val="C92C2F"/>
                </a:solidFill>
                <a:latin typeface="Trebuchet MS"/>
                <a:cs typeface="Trebuchet MS"/>
              </a:rPr>
              <a:t>La certezza delle risorse </a:t>
            </a:r>
            <a:r>
              <a:rPr dirty="0" sz="1800">
                <a:solidFill>
                  <a:srgbClr val="C92C2F"/>
                </a:solidFill>
                <a:latin typeface="Trebuchet MS"/>
                <a:cs typeface="Trebuchet MS"/>
              </a:rPr>
              <a:t>è </a:t>
            </a:r>
            <a:r>
              <a:rPr dirty="0" sz="1800" spc="-5">
                <a:solidFill>
                  <a:srgbClr val="C92C2F"/>
                </a:solidFill>
                <a:latin typeface="Trebuchet MS"/>
                <a:cs typeface="Trebuchet MS"/>
              </a:rPr>
              <a:t>un elemento di </a:t>
            </a:r>
            <a:r>
              <a:rPr dirty="0" sz="1800">
                <a:solidFill>
                  <a:srgbClr val="C92C2F"/>
                </a:solidFill>
                <a:latin typeface="Trebuchet MS"/>
                <a:cs typeface="Trebuchet MS"/>
              </a:rPr>
              <a:t>stabilità </a:t>
            </a:r>
            <a:r>
              <a:rPr dirty="0" sz="1800" spc="-5">
                <a:solidFill>
                  <a:srgbClr val="C92C2F"/>
                </a:solidFill>
                <a:latin typeface="Trebuchet MS"/>
                <a:cs typeface="Trebuchet MS"/>
              </a:rPr>
              <a:t>positivo  per tutto </a:t>
            </a:r>
            <a:r>
              <a:rPr dirty="0" sz="1800">
                <a:solidFill>
                  <a:srgbClr val="C92C2F"/>
                </a:solidFill>
                <a:latin typeface="Trebuchet MS"/>
                <a:cs typeface="Trebuchet MS"/>
              </a:rPr>
              <a:t>sistema dei </a:t>
            </a:r>
            <a:r>
              <a:rPr dirty="0" sz="1800" spc="-5">
                <a:solidFill>
                  <a:srgbClr val="C92C2F"/>
                </a:solidFill>
                <a:latin typeface="Trebuchet MS"/>
                <a:cs typeface="Trebuchet MS"/>
              </a:rPr>
              <a:t>media, dice il dg Rai, Campo  Dall’Orto. </a:t>
            </a:r>
            <a:r>
              <a:rPr dirty="0" sz="1800" spc="-30">
                <a:solidFill>
                  <a:srgbClr val="C92C2F"/>
                </a:solidFill>
                <a:latin typeface="Trebuchet MS"/>
                <a:cs typeface="Trebuchet MS"/>
              </a:rPr>
              <a:t>Togliere </a:t>
            </a:r>
            <a:r>
              <a:rPr dirty="0" sz="1800">
                <a:solidFill>
                  <a:srgbClr val="C92C2F"/>
                </a:solidFill>
                <a:latin typeface="Trebuchet MS"/>
                <a:cs typeface="Trebuchet MS"/>
              </a:rPr>
              <a:t>la </a:t>
            </a:r>
            <a:r>
              <a:rPr dirty="0" sz="1800" spc="-5">
                <a:solidFill>
                  <a:srgbClr val="C92C2F"/>
                </a:solidFill>
                <a:latin typeface="Trebuchet MS"/>
                <a:cs typeface="Trebuchet MS"/>
              </a:rPr>
              <a:t>pubblicità da Rai </a:t>
            </a:r>
            <a:r>
              <a:rPr dirty="0" sz="1800" spc="-45">
                <a:solidFill>
                  <a:srgbClr val="C92C2F"/>
                </a:solidFill>
                <a:latin typeface="Trebuchet MS"/>
                <a:cs typeface="Trebuchet MS"/>
              </a:rPr>
              <a:t>Yoyo? </a:t>
            </a:r>
            <a:r>
              <a:rPr dirty="0" sz="1800" spc="-5">
                <a:solidFill>
                  <a:srgbClr val="C92C2F"/>
                </a:solidFill>
                <a:latin typeface="Trebuchet MS"/>
                <a:cs typeface="Trebuchet MS"/>
              </a:rPr>
              <a:t>Un modo </a:t>
            </a:r>
            <a:r>
              <a:rPr dirty="0" sz="1800">
                <a:solidFill>
                  <a:srgbClr val="C92C2F"/>
                </a:solidFill>
                <a:latin typeface="Trebuchet MS"/>
                <a:cs typeface="Trebuchet MS"/>
              </a:rPr>
              <a:t>per  </a:t>
            </a:r>
            <a:r>
              <a:rPr dirty="0" sz="1800" spc="-5">
                <a:solidFill>
                  <a:srgbClr val="C92C2F"/>
                </a:solidFill>
                <a:latin typeface="Trebuchet MS"/>
                <a:cs typeface="Trebuchet MS"/>
              </a:rPr>
              <a:t>proteggere </a:t>
            </a:r>
            <a:r>
              <a:rPr dirty="0" sz="1800">
                <a:solidFill>
                  <a:srgbClr val="C92C2F"/>
                </a:solidFill>
                <a:latin typeface="Trebuchet MS"/>
                <a:cs typeface="Trebuchet MS"/>
              </a:rPr>
              <a:t>lo </a:t>
            </a:r>
            <a:r>
              <a:rPr dirty="0" sz="1800" spc="-5">
                <a:solidFill>
                  <a:srgbClr val="C92C2F"/>
                </a:solidFill>
                <a:latin typeface="Trebuchet MS"/>
                <a:cs typeface="Trebuchet MS"/>
              </a:rPr>
              <a:t>sviluppo creativo dei</a:t>
            </a:r>
            <a:r>
              <a:rPr dirty="0" sz="1800" spc="-15">
                <a:solidFill>
                  <a:srgbClr val="C92C2F"/>
                </a:solidFill>
                <a:latin typeface="Trebuchet MS"/>
                <a:cs typeface="Trebuchet MS"/>
              </a:rPr>
              <a:t> </a:t>
            </a:r>
            <a:r>
              <a:rPr dirty="0" sz="1800" spc="-5">
                <a:solidFill>
                  <a:srgbClr val="C92C2F"/>
                </a:solidFill>
                <a:latin typeface="Trebuchet MS"/>
                <a:cs typeface="Trebuchet MS"/>
              </a:rPr>
              <a:t>bambini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4753482"/>
            <a:ext cx="6146800" cy="13970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Arial"/>
                <a:cs typeface="Arial"/>
              </a:rPr>
              <a:t>“Credo che essere </a:t>
            </a:r>
            <a:r>
              <a:rPr dirty="0" sz="1000" spc="-10">
                <a:latin typeface="Arial"/>
                <a:cs typeface="Arial"/>
              </a:rPr>
              <a:t>in </a:t>
            </a:r>
            <a:r>
              <a:rPr dirty="0" sz="1000" spc="-5">
                <a:latin typeface="Arial"/>
                <a:cs typeface="Arial"/>
              </a:rPr>
              <a:t>una fase </a:t>
            </a:r>
            <a:r>
              <a:rPr dirty="0" sz="1000" spc="-10">
                <a:latin typeface="Arial"/>
                <a:cs typeface="Arial"/>
              </a:rPr>
              <a:t>in </a:t>
            </a:r>
            <a:r>
              <a:rPr dirty="0" sz="1000">
                <a:latin typeface="Arial"/>
                <a:cs typeface="Arial"/>
              </a:rPr>
              <a:t>cui </a:t>
            </a:r>
            <a:r>
              <a:rPr dirty="0" sz="1000" spc="-5">
                <a:latin typeface="Arial"/>
                <a:cs typeface="Arial"/>
              </a:rPr>
              <a:t>andiamo verso </a:t>
            </a:r>
            <a:r>
              <a:rPr dirty="0" sz="1000" spc="-10">
                <a:latin typeface="Arial"/>
                <a:cs typeface="Arial"/>
              </a:rPr>
              <a:t>una </a:t>
            </a:r>
            <a:r>
              <a:rPr dirty="0" sz="1000" spc="-5">
                <a:latin typeface="Arial"/>
                <a:cs typeface="Arial"/>
              </a:rPr>
              <a:t>certezza delle risorse per </a:t>
            </a:r>
            <a:r>
              <a:rPr dirty="0" sz="1000" spc="-10">
                <a:latin typeface="Arial"/>
                <a:cs typeface="Arial"/>
              </a:rPr>
              <a:t>il </a:t>
            </a:r>
            <a:r>
              <a:rPr dirty="0" sz="1000" spc="-5">
                <a:latin typeface="Arial"/>
                <a:cs typeface="Arial"/>
              </a:rPr>
              <a:t>servizio pubblico possa  essere un elemento di stabilità e alla fine possa essere un elemento positivo per tutto </a:t>
            </a:r>
            <a:r>
              <a:rPr dirty="0" sz="1000">
                <a:latin typeface="Arial"/>
                <a:cs typeface="Arial"/>
              </a:rPr>
              <a:t>il sistema </a:t>
            </a:r>
            <a:r>
              <a:rPr dirty="0" sz="1000" spc="-5">
                <a:latin typeface="Arial"/>
                <a:cs typeface="Arial"/>
              </a:rPr>
              <a:t>dei media  perchè può dare delle </a:t>
            </a:r>
            <a:r>
              <a:rPr dirty="0" sz="1000">
                <a:latin typeface="Arial"/>
                <a:cs typeface="Arial"/>
              </a:rPr>
              <a:t>risorse </a:t>
            </a:r>
            <a:r>
              <a:rPr dirty="0" sz="1000" spc="-5">
                <a:latin typeface="Arial"/>
                <a:cs typeface="Arial"/>
              </a:rPr>
              <a:t>certe </a:t>
            </a:r>
            <a:r>
              <a:rPr dirty="0" sz="1000" spc="5">
                <a:latin typeface="Arial"/>
                <a:cs typeface="Arial"/>
              </a:rPr>
              <a:t>che </a:t>
            </a:r>
            <a:r>
              <a:rPr dirty="0" sz="1000" spc="-5">
                <a:latin typeface="Arial"/>
                <a:cs typeface="Arial"/>
              </a:rPr>
              <a:t>diventano complementari rispetto a quello </a:t>
            </a:r>
            <a:r>
              <a:rPr dirty="0" sz="1000">
                <a:latin typeface="Arial"/>
                <a:cs typeface="Arial"/>
              </a:rPr>
              <a:t>che </a:t>
            </a:r>
            <a:r>
              <a:rPr dirty="0" sz="1000" spc="-5">
                <a:latin typeface="Arial"/>
                <a:cs typeface="Arial"/>
              </a:rPr>
              <a:t>è </a:t>
            </a:r>
            <a:r>
              <a:rPr dirty="0" sz="1000">
                <a:latin typeface="Arial"/>
                <a:cs typeface="Arial"/>
              </a:rPr>
              <a:t>il settore  </a:t>
            </a:r>
            <a:r>
              <a:rPr dirty="0" sz="1000" spc="-5">
                <a:latin typeface="Arial"/>
                <a:cs typeface="Arial"/>
              </a:rPr>
              <a:t>commerciale”. A margine della presentazione della terza edizione </a:t>
            </a:r>
            <a:r>
              <a:rPr dirty="0" sz="1000">
                <a:latin typeface="Arial"/>
                <a:cs typeface="Arial"/>
              </a:rPr>
              <a:t>del </a:t>
            </a:r>
            <a:r>
              <a:rPr dirty="0" sz="1000" spc="-5">
                <a:latin typeface="Arial"/>
                <a:cs typeface="Arial"/>
              </a:rPr>
              <a:t>‘Festival </a:t>
            </a:r>
            <a:r>
              <a:rPr dirty="0" sz="1000" spc="-10">
                <a:latin typeface="Arial"/>
                <a:cs typeface="Arial"/>
              </a:rPr>
              <a:t>della </a:t>
            </a:r>
            <a:r>
              <a:rPr dirty="0" sz="1000" spc="-5">
                <a:latin typeface="Arial"/>
                <a:cs typeface="Arial"/>
              </a:rPr>
              <a:t>Cultura  Creativa’ promosso dall’Abi e </a:t>
            </a:r>
            <a:r>
              <a:rPr dirty="0" sz="1000" spc="-10">
                <a:latin typeface="Arial"/>
                <a:cs typeface="Arial"/>
              </a:rPr>
              <a:t>dalle </a:t>
            </a:r>
            <a:r>
              <a:rPr dirty="0" sz="1000" spc="-5">
                <a:latin typeface="Arial"/>
                <a:cs typeface="Arial"/>
              </a:rPr>
              <a:t>banche dal 2 all’8 maggio, </a:t>
            </a:r>
            <a:r>
              <a:rPr dirty="0" sz="1000" spc="-10">
                <a:latin typeface="Arial"/>
                <a:cs typeface="Arial"/>
              </a:rPr>
              <a:t>per </a:t>
            </a:r>
            <a:r>
              <a:rPr dirty="0" sz="1000" spc="-5">
                <a:latin typeface="Arial"/>
                <a:cs typeface="Arial"/>
              </a:rPr>
              <a:t>avvicinare i giovani, tra i 6 e i </a:t>
            </a:r>
            <a:r>
              <a:rPr dirty="0" sz="1000" spc="30">
                <a:latin typeface="Arial"/>
                <a:cs typeface="Arial"/>
              </a:rPr>
              <a:t>13 </a:t>
            </a:r>
            <a:r>
              <a:rPr dirty="0" sz="1000" spc="-5">
                <a:latin typeface="Arial"/>
                <a:cs typeface="Arial"/>
              </a:rPr>
              <a:t>anni, alla  cultura, </a:t>
            </a:r>
            <a:r>
              <a:rPr dirty="0" sz="1000" spc="-10">
                <a:latin typeface="Arial"/>
                <a:cs typeface="Arial"/>
              </a:rPr>
              <a:t>il </a:t>
            </a:r>
            <a:r>
              <a:rPr dirty="0" sz="1000" spc="-5">
                <a:latin typeface="Arial"/>
                <a:cs typeface="Arial"/>
              </a:rPr>
              <a:t>dg Rai Antonio Campo Dall’Orto </a:t>
            </a:r>
            <a:r>
              <a:rPr dirty="0" sz="1000">
                <a:latin typeface="Arial"/>
                <a:cs typeface="Arial"/>
              </a:rPr>
              <a:t>ha </a:t>
            </a:r>
            <a:r>
              <a:rPr dirty="0" sz="1000" spc="-5">
                <a:latin typeface="Arial"/>
                <a:cs typeface="Arial"/>
              </a:rPr>
              <a:t>risposto così alle domande dei giornalisti sulla dichiarazione  </a:t>
            </a:r>
            <a:r>
              <a:rPr dirty="0" sz="1000" spc="-10">
                <a:latin typeface="Arial"/>
                <a:cs typeface="Arial"/>
              </a:rPr>
              <a:t>del </a:t>
            </a:r>
            <a:r>
              <a:rPr dirty="0" sz="1000" spc="-5">
                <a:latin typeface="Arial"/>
                <a:cs typeface="Arial"/>
              </a:rPr>
              <a:t>presidente di Mediaset, Fedele Confalonieri, che oggi, durante l’assemblea degli azionisti del Biscione,  </a:t>
            </a:r>
            <a:r>
              <a:rPr dirty="0" sz="1000" spc="-10">
                <a:latin typeface="Arial"/>
                <a:cs typeface="Arial"/>
              </a:rPr>
              <a:t>aveva </a:t>
            </a:r>
            <a:r>
              <a:rPr dirty="0" sz="1000" spc="-5">
                <a:latin typeface="Arial"/>
                <a:cs typeface="Arial"/>
              </a:rPr>
              <a:t>parlato della </a:t>
            </a:r>
            <a:r>
              <a:rPr dirty="0" sz="1000">
                <a:latin typeface="Arial"/>
                <a:cs typeface="Arial"/>
              </a:rPr>
              <a:t>necessità </a:t>
            </a:r>
            <a:r>
              <a:rPr dirty="0" sz="1000" spc="-5">
                <a:latin typeface="Arial"/>
                <a:cs typeface="Arial"/>
              </a:rPr>
              <a:t>di definire un modello di finanziamento per la </a:t>
            </a:r>
            <a:r>
              <a:rPr dirty="0" sz="1000">
                <a:latin typeface="Arial"/>
                <a:cs typeface="Arial"/>
              </a:rPr>
              <a:t>Rai che </a:t>
            </a:r>
            <a:r>
              <a:rPr dirty="0" sz="1000" spc="-5">
                <a:latin typeface="Arial"/>
                <a:cs typeface="Arial"/>
              </a:rPr>
              <a:t>non creasse squilibri nel  mercato.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1040" y="6139687"/>
            <a:ext cx="6158230" cy="2937510"/>
          </a:xfrm>
          <a:custGeom>
            <a:avLst/>
            <a:gdLst/>
            <a:ahLst/>
            <a:cxnLst/>
            <a:rect l="l" t="t" r="r" b="b"/>
            <a:pathLst>
              <a:path w="6158230" h="2937509">
                <a:moveTo>
                  <a:pt x="0" y="2937002"/>
                </a:moveTo>
                <a:lnTo>
                  <a:pt x="6158230" y="2937002"/>
                </a:lnTo>
                <a:lnTo>
                  <a:pt x="6158230" y="0"/>
                </a:lnTo>
                <a:lnTo>
                  <a:pt x="0" y="0"/>
                </a:lnTo>
                <a:lnTo>
                  <a:pt x="0" y="2937002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06627" y="9144761"/>
            <a:ext cx="6138545" cy="7461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0828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solidFill>
                  <a:srgbClr val="878787"/>
                </a:solidFill>
                <a:latin typeface="Arial"/>
                <a:cs typeface="Arial"/>
              </a:rPr>
              <a:t>Antonio Campo Dall’Orto </a:t>
            </a:r>
            <a:r>
              <a:rPr dirty="0" sz="900">
                <a:solidFill>
                  <a:srgbClr val="878787"/>
                </a:solidFill>
                <a:latin typeface="Arial"/>
                <a:cs typeface="Arial"/>
              </a:rPr>
              <a:t>(foto</a:t>
            </a:r>
            <a:r>
              <a:rPr dirty="0" sz="900" spc="-20">
                <a:solidFill>
                  <a:srgbClr val="878787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878787"/>
                </a:solidFill>
                <a:latin typeface="Arial"/>
                <a:cs typeface="Arial"/>
              </a:rPr>
              <a:t>Olycom)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850">
              <a:latin typeface="Times New Roman"/>
              <a:cs typeface="Times New Roman"/>
            </a:endParaRPr>
          </a:p>
          <a:p>
            <a:pPr algn="just" marL="12700" marR="5080">
              <a:lnSpc>
                <a:spcPct val="100000"/>
              </a:lnSpc>
              <a:spcBef>
                <a:spcPts val="5"/>
              </a:spcBef>
            </a:pPr>
            <a:r>
              <a:rPr dirty="0" sz="1000" spc="-5">
                <a:latin typeface="Arial"/>
                <a:cs typeface="Arial"/>
              </a:rPr>
              <a:t>“Credo che un </a:t>
            </a:r>
            <a:r>
              <a:rPr dirty="0" sz="1000">
                <a:latin typeface="Arial"/>
                <a:cs typeface="Arial"/>
              </a:rPr>
              <a:t>sistema </a:t>
            </a:r>
            <a:r>
              <a:rPr dirty="0" sz="1000" spc="-5">
                <a:latin typeface="Arial"/>
                <a:cs typeface="Arial"/>
              </a:rPr>
              <a:t>che riesca a distinguere di </a:t>
            </a:r>
            <a:r>
              <a:rPr dirty="0" sz="1000">
                <a:latin typeface="Arial"/>
                <a:cs typeface="Arial"/>
              </a:rPr>
              <a:t>più </a:t>
            </a:r>
            <a:r>
              <a:rPr dirty="0" sz="1000" spc="-5">
                <a:latin typeface="Arial"/>
                <a:cs typeface="Arial"/>
              </a:rPr>
              <a:t>tra parti possa essere di beneficio </a:t>
            </a:r>
            <a:r>
              <a:rPr dirty="0" sz="1000">
                <a:latin typeface="Arial"/>
                <a:cs typeface="Arial"/>
              </a:rPr>
              <a:t>sia </a:t>
            </a:r>
            <a:r>
              <a:rPr dirty="0" sz="1000" spc="-10">
                <a:latin typeface="Arial"/>
                <a:cs typeface="Arial"/>
              </a:rPr>
              <a:t>per il </a:t>
            </a:r>
            <a:r>
              <a:rPr dirty="0" sz="1000" spc="-5">
                <a:latin typeface="Arial"/>
                <a:cs typeface="Arial"/>
              </a:rPr>
              <a:t>servizio  pubblico che </a:t>
            </a:r>
            <a:r>
              <a:rPr dirty="0" sz="1000" spc="-10">
                <a:latin typeface="Arial"/>
                <a:cs typeface="Arial"/>
              </a:rPr>
              <a:t>per </a:t>
            </a:r>
            <a:r>
              <a:rPr dirty="0" sz="1000" spc="-5">
                <a:latin typeface="Arial"/>
                <a:cs typeface="Arial"/>
              </a:rPr>
              <a:t>i servizi commerciali”, </a:t>
            </a:r>
            <a:r>
              <a:rPr dirty="0" sz="1000">
                <a:latin typeface="Arial"/>
                <a:cs typeface="Arial"/>
              </a:rPr>
              <a:t>ha </a:t>
            </a:r>
            <a:r>
              <a:rPr dirty="0" sz="1000" spc="-5">
                <a:latin typeface="Arial"/>
                <a:cs typeface="Arial"/>
              </a:rPr>
              <a:t>detto ancora Campo Dall’Orto, che poi </a:t>
            </a:r>
            <a:r>
              <a:rPr dirty="0" sz="1000">
                <a:latin typeface="Arial"/>
                <a:cs typeface="Arial"/>
              </a:rPr>
              <a:t>si </a:t>
            </a:r>
            <a:r>
              <a:rPr dirty="0" sz="1000" spc="-5">
                <a:latin typeface="Arial"/>
                <a:cs typeface="Arial"/>
              </a:rPr>
              <a:t>è espresso anche sulla  decisione del servizio pubblico </a:t>
            </a:r>
            <a:r>
              <a:rPr dirty="0" sz="1000">
                <a:latin typeface="Arial"/>
                <a:cs typeface="Arial"/>
              </a:rPr>
              <a:t>di togliere </a:t>
            </a:r>
            <a:r>
              <a:rPr dirty="0" sz="1000" spc="-5">
                <a:latin typeface="Arial"/>
                <a:cs typeface="Arial"/>
              </a:rPr>
              <a:t>la pubblicità da Rai YoYo a partire dal</a:t>
            </a:r>
            <a:r>
              <a:rPr dirty="0" sz="1000" spc="95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1°maggio.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65679" y="2119883"/>
            <a:ext cx="3028949" cy="685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651254" y="6138671"/>
            <a:ext cx="4257294" cy="29367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51790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P</a:t>
            </a:r>
            <a:r>
              <a:rPr dirty="0" sz="1600" spc="-5" b="1">
                <a:latin typeface="Arial"/>
                <a:cs typeface="Arial"/>
              </a:rPr>
              <a:t>rima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nli</a:t>
            </a:r>
            <a:r>
              <a:rPr dirty="0" sz="1600" spc="-15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e.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t  </a:t>
            </a:r>
            <a:r>
              <a:rPr dirty="0" sz="1600" spc="-5" b="1">
                <a:latin typeface="Arial"/>
                <a:cs typeface="Arial"/>
              </a:rPr>
              <a:t>27 aprile</a:t>
            </a:r>
            <a:r>
              <a:rPr dirty="0" sz="1600" spc="-7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105913"/>
            <a:ext cx="6146800" cy="939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Arial"/>
                <a:cs typeface="Arial"/>
              </a:rPr>
              <a:t>“L’attenzione per </a:t>
            </a:r>
            <a:r>
              <a:rPr dirty="0" sz="1000" spc="-10">
                <a:latin typeface="Arial"/>
                <a:cs typeface="Arial"/>
              </a:rPr>
              <a:t>le </a:t>
            </a:r>
            <a:r>
              <a:rPr dirty="0" sz="1000" spc="-5">
                <a:latin typeface="Arial"/>
                <a:cs typeface="Arial"/>
              </a:rPr>
              <a:t>famiglie </a:t>
            </a:r>
            <a:r>
              <a:rPr dirty="0" sz="1000">
                <a:latin typeface="Arial"/>
                <a:cs typeface="Arial"/>
              </a:rPr>
              <a:t>si </a:t>
            </a:r>
            <a:r>
              <a:rPr dirty="0" sz="1000" spc="-10">
                <a:latin typeface="Arial"/>
                <a:cs typeface="Arial"/>
              </a:rPr>
              <a:t>può </a:t>
            </a:r>
            <a:r>
              <a:rPr dirty="0" sz="1000" spc="-5">
                <a:latin typeface="Arial"/>
                <a:cs typeface="Arial"/>
              </a:rPr>
              <a:t>dimostrare </a:t>
            </a:r>
            <a:r>
              <a:rPr dirty="0" sz="1000" spc="-10">
                <a:latin typeface="Arial"/>
                <a:cs typeface="Arial"/>
              </a:rPr>
              <a:t>in </a:t>
            </a:r>
            <a:r>
              <a:rPr dirty="0" sz="1000" spc="-5">
                <a:latin typeface="Arial"/>
                <a:cs typeface="Arial"/>
              </a:rPr>
              <a:t>tanti modi. Aver tolto </a:t>
            </a:r>
            <a:r>
              <a:rPr dirty="0" sz="1000" spc="-10">
                <a:latin typeface="Arial"/>
                <a:cs typeface="Arial"/>
              </a:rPr>
              <a:t>la </a:t>
            </a:r>
            <a:r>
              <a:rPr dirty="0" sz="1000" spc="-5">
                <a:latin typeface="Arial"/>
                <a:cs typeface="Arial"/>
              </a:rPr>
              <a:t>pubblicità da Rai Yo Yo </a:t>
            </a:r>
            <a:r>
              <a:rPr dirty="0" sz="1000" spc="-10">
                <a:latin typeface="Arial"/>
                <a:cs typeface="Arial"/>
              </a:rPr>
              <a:t>in </a:t>
            </a:r>
            <a:r>
              <a:rPr dirty="0" sz="1000" spc="-5">
                <a:latin typeface="Arial"/>
                <a:cs typeface="Arial"/>
              </a:rPr>
              <a:t>questo  </a:t>
            </a:r>
            <a:r>
              <a:rPr dirty="0" sz="1000">
                <a:latin typeface="Arial"/>
                <a:cs typeface="Arial"/>
              </a:rPr>
              <a:t>momento </a:t>
            </a:r>
            <a:r>
              <a:rPr dirty="0" sz="1000" spc="-5">
                <a:latin typeface="Arial"/>
                <a:cs typeface="Arial"/>
              </a:rPr>
              <a:t>significa dare un ambito </a:t>
            </a:r>
            <a:r>
              <a:rPr dirty="0" sz="1000">
                <a:latin typeface="Arial"/>
                <a:cs typeface="Arial"/>
              </a:rPr>
              <a:t>protetto </a:t>
            </a:r>
            <a:r>
              <a:rPr dirty="0" sz="1000" spc="-5">
                <a:latin typeface="Arial"/>
                <a:cs typeface="Arial"/>
              </a:rPr>
              <a:t>dal punto di vista dello sviluppo creativo e </a:t>
            </a:r>
            <a:r>
              <a:rPr dirty="0" sz="1000">
                <a:latin typeface="Arial"/>
                <a:cs typeface="Arial"/>
              </a:rPr>
              <a:t>dell’immaginario </a:t>
            </a:r>
            <a:r>
              <a:rPr dirty="0" sz="1000" spc="-5">
                <a:latin typeface="Arial"/>
                <a:cs typeface="Arial"/>
              </a:rPr>
              <a:t>dei  bimbi”.</a:t>
            </a:r>
            <a:endParaRPr sz="1000">
              <a:latin typeface="Arial"/>
              <a:cs typeface="Arial"/>
            </a:endParaRPr>
          </a:p>
          <a:p>
            <a:pPr algn="just" marL="12700" marR="11430">
              <a:lnSpc>
                <a:spcPct val="100000"/>
              </a:lnSpc>
            </a:pPr>
            <a:r>
              <a:rPr dirty="0" sz="1000" spc="-5">
                <a:latin typeface="Arial"/>
                <a:cs typeface="Arial"/>
              </a:rPr>
              <a:t>“E’ importante perchè i bimbi e i ragazzi </a:t>
            </a:r>
            <a:r>
              <a:rPr dirty="0" sz="1000" spc="-10">
                <a:latin typeface="Arial"/>
                <a:cs typeface="Arial"/>
              </a:rPr>
              <a:t>in </a:t>
            </a:r>
            <a:r>
              <a:rPr dirty="0" sz="1000" spc="-5">
                <a:latin typeface="Arial"/>
                <a:cs typeface="Arial"/>
              </a:rPr>
              <a:t>quell’età non distinguono tra messaggio editoriale e pubblicitario e  </a:t>
            </a:r>
            <a:r>
              <a:rPr dirty="0" sz="1000" spc="-10">
                <a:latin typeface="Arial"/>
                <a:cs typeface="Arial"/>
              </a:rPr>
              <a:t>il </a:t>
            </a:r>
            <a:r>
              <a:rPr dirty="0" sz="1000" spc="-5">
                <a:latin typeface="Arial"/>
                <a:cs typeface="Arial"/>
              </a:rPr>
              <a:t>servizio pubblico deve preoccuparsi </a:t>
            </a:r>
            <a:r>
              <a:rPr dirty="0" sz="1000">
                <a:latin typeface="Arial"/>
                <a:cs typeface="Arial"/>
              </a:rPr>
              <a:t>di </a:t>
            </a:r>
            <a:r>
              <a:rPr dirty="0" sz="1000" spc="-5">
                <a:latin typeface="Arial"/>
                <a:cs typeface="Arial"/>
              </a:rPr>
              <a:t>quali siano gli ambiti </a:t>
            </a:r>
            <a:r>
              <a:rPr dirty="0" sz="1000" spc="-10">
                <a:latin typeface="Arial"/>
                <a:cs typeface="Arial"/>
              </a:rPr>
              <a:t>in </a:t>
            </a:r>
            <a:r>
              <a:rPr dirty="0" sz="1000">
                <a:latin typeface="Arial"/>
                <a:cs typeface="Arial"/>
              </a:rPr>
              <a:t>cui </a:t>
            </a:r>
            <a:r>
              <a:rPr dirty="0" sz="1000" spc="-5">
                <a:latin typeface="Arial"/>
                <a:cs typeface="Arial"/>
              </a:rPr>
              <a:t>l’immaginario </a:t>
            </a:r>
            <a:r>
              <a:rPr dirty="0" sz="1000" spc="-10">
                <a:latin typeface="Arial"/>
                <a:cs typeface="Arial"/>
              </a:rPr>
              <a:t>dei </a:t>
            </a:r>
            <a:r>
              <a:rPr dirty="0" sz="1000" spc="-5">
                <a:latin typeface="Arial"/>
                <a:cs typeface="Arial"/>
              </a:rPr>
              <a:t>bambini </a:t>
            </a:r>
            <a:r>
              <a:rPr dirty="0" sz="1000">
                <a:latin typeface="Arial"/>
                <a:cs typeface="Arial"/>
              </a:rPr>
              <a:t>si </a:t>
            </a:r>
            <a:r>
              <a:rPr dirty="0" sz="1000" spc="-5">
                <a:latin typeface="Arial"/>
                <a:cs typeface="Arial"/>
              </a:rPr>
              <a:t>sviluppa”, </a:t>
            </a:r>
            <a:r>
              <a:rPr dirty="0" sz="1000">
                <a:latin typeface="Arial"/>
                <a:cs typeface="Arial"/>
              </a:rPr>
              <a:t>ha  </a:t>
            </a:r>
            <a:r>
              <a:rPr dirty="0" sz="1000" spc="-5">
                <a:latin typeface="Arial"/>
                <a:cs typeface="Arial"/>
              </a:rPr>
              <a:t>concluso Campo</a:t>
            </a:r>
            <a:r>
              <a:rPr dirty="0" sz="1000" spc="-15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Dall’Orto.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40257" y="687197"/>
          <a:ext cx="8430895" cy="61087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52295"/>
                <a:gridCol w="879475"/>
                <a:gridCol w="1494155"/>
                <a:gridCol w="1915160"/>
                <a:gridCol w="2273299"/>
              </a:tblGrid>
              <a:tr h="5534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10" b="1">
                          <a:latin typeface="Arial"/>
                          <a:cs typeface="Arial"/>
                        </a:rPr>
                        <a:t>RADIO 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STUDIO PIÙ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03-mag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91440">
                        <a:lnSpc>
                          <a:spcPct val="102499"/>
                        </a:lnSpc>
                        <a:spcBef>
                          <a:spcPts val="625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Studiopiù For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You</a:t>
                      </a:r>
                      <a:r>
                        <a:rPr dirty="0" sz="1200" spc="-8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&amp;  Amici di</a:t>
                      </a:r>
                      <a:r>
                        <a:rPr dirty="0" sz="12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Studiopiù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793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Redazione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37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Segnalazione dell'evento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7305" marR="86995">
                        <a:lnSpc>
                          <a:spcPts val="1480"/>
                        </a:lnSpc>
                        <a:spcBef>
                          <a:spcPts val="50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"Abitanti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di Sottosopra",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in onda  alle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16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506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20" b="1">
                          <a:latin typeface="Arial"/>
                          <a:cs typeface="Arial"/>
                        </a:rPr>
                        <a:t>RAI </a:t>
                      </a:r>
                      <a:r>
                        <a:rPr dirty="0" sz="1200" spc="-10" b="1">
                          <a:latin typeface="Arial"/>
                          <a:cs typeface="Arial"/>
                        </a:rPr>
                        <a:t>RADIO</a:t>
                      </a:r>
                      <a:r>
                        <a:rPr dirty="0" sz="1200" spc="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03-mag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Fahrenheit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Loredana Lipperini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37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Intervista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ad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Aldo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Tanchis,</a:t>
                      </a:r>
                      <a:r>
                        <a:rPr dirty="0" sz="1200" spc="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in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7305" marR="55244">
                        <a:lnSpc>
                          <a:spcPct val="102499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diretta nella rubrica Fahrescuola  alle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16.30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379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5" b="1">
                          <a:latin typeface="Arial"/>
                          <a:cs typeface="Arial"/>
                        </a:rPr>
                        <a:t>DISCORADIO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04-mag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Notiziario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Fabrizio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Gaias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86995">
                        <a:lnSpc>
                          <a:spcPct val="102499"/>
                        </a:lnSpc>
                        <a:spcBef>
                          <a:spcPts val="610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Segnalazione dell'evento  "Abitanti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di Sottosopra",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in onda  alle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7.40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774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376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10" b="1">
                          <a:latin typeface="Arial"/>
                          <a:cs typeface="Arial"/>
                        </a:rPr>
                        <a:t>RADIO LOMBARDIA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04-mag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Lombardia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News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Paola Farina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129539">
                        <a:lnSpc>
                          <a:spcPct val="102499"/>
                        </a:lnSpc>
                        <a:spcBef>
                          <a:spcPts val="610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Segnalazione dell'evento  "Abitanti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di Sottosopra"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in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onda 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alle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9.30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774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8807"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dirty="0" sz="1200" spc="-10" b="1">
                          <a:latin typeface="Arial"/>
                          <a:cs typeface="Arial"/>
                        </a:rPr>
                        <a:t>RADIO MARCONI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82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04-mag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50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Agenda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50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Daniela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 Perrone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50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38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Notizia dell'evento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"Abitanti di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7305">
                        <a:lnSpc>
                          <a:spcPts val="1385"/>
                        </a:lnSpc>
                        <a:spcBef>
                          <a:spcPts val="35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Sottosopra",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in onda alle 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4701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10" b="1">
                          <a:latin typeface="Arial"/>
                          <a:cs typeface="Arial"/>
                        </a:rPr>
                        <a:t>RADIO 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CITTÀ</a:t>
                      </a:r>
                      <a:r>
                        <a:rPr dirty="0" sz="1200" spc="-5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FUTURA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05-mag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Le strade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di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Roma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Marco Moretti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101600">
                        <a:lnSpc>
                          <a:spcPct val="102600"/>
                        </a:lnSpc>
                        <a:spcBef>
                          <a:spcPts val="64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Segnalazione dell'evento  "Abitare la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fantasia,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la creatività  e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l'arte",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in onda alle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 10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19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532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10" b="1">
                          <a:latin typeface="Arial"/>
                          <a:cs typeface="Arial"/>
                        </a:rPr>
                        <a:t>RADIO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 b="1">
                          <a:latin typeface="Arial"/>
                          <a:cs typeface="Arial"/>
                        </a:rPr>
                        <a:t>JEANS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05-mag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Notiziario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Redazione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37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Notizia dell'evento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"Abitare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la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7305" marR="88900">
                        <a:lnSpc>
                          <a:spcPct val="102499"/>
                        </a:lnSpc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fantasia,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la creatività e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l'arte",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in  onda alle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 20.30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379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10" b="1">
                          <a:latin typeface="Arial"/>
                          <a:cs typeface="Arial"/>
                        </a:rPr>
                        <a:t>RADIO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 b="1">
                          <a:latin typeface="Arial"/>
                          <a:cs typeface="Arial"/>
                        </a:rPr>
                        <a:t>MANIA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05-mag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Notiziario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Leonardo Di</a:t>
                      </a:r>
                      <a:r>
                        <a:rPr dirty="0" sz="1200" spc="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Silvio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101600">
                        <a:lnSpc>
                          <a:spcPct val="102600"/>
                        </a:lnSpc>
                        <a:spcBef>
                          <a:spcPts val="610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Segnalazione dell'evento  "Abitare la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fantasia,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la creatività  e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l'arte",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in onda alle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 11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774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37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10" b="1">
                          <a:latin typeface="Arial"/>
                          <a:cs typeface="Arial"/>
                        </a:rPr>
                        <a:t>RADIO 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ONDA</a:t>
                      </a:r>
                      <a:r>
                        <a:rPr dirty="0" sz="1200" spc="-5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LIBERA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05-mag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Notiziario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Redazione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355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Notizia dell'evento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"Abitare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la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algn="just" marL="27305" marR="88900">
                        <a:lnSpc>
                          <a:spcPct val="102499"/>
                        </a:lnSpc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fantasia,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la creatività e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l'arte",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in  onda alle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16.38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e in replica alle 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18.38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9112"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dirty="0" sz="1200" spc="-10" b="1">
                          <a:latin typeface="Arial"/>
                          <a:cs typeface="Arial"/>
                        </a:rPr>
                        <a:t>RADIO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 BOCCONI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82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06-mag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50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Notiziario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50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Davide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Fina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50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38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Intervista a Guido Guerzoni,</a:t>
                      </a:r>
                      <a:r>
                        <a:rPr dirty="0" sz="1200" spc="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in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7305">
                        <a:lnSpc>
                          <a:spcPts val="1385"/>
                        </a:lnSpc>
                        <a:spcBef>
                          <a:spcPts val="3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diretta alle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 13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84213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 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Redat</a:t>
            </a:r>
            <a:r>
              <a:rPr dirty="0" sz="1600" spc="-5" b="1">
                <a:latin typeface="Arial"/>
                <a:cs typeface="Arial"/>
              </a:rPr>
              <a:t>t</a:t>
            </a:r>
            <a:r>
              <a:rPr dirty="0" sz="1600" spc="-15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spc="5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socia</a:t>
            </a:r>
            <a:r>
              <a:rPr dirty="0" sz="1600" b="1">
                <a:latin typeface="Arial"/>
                <a:cs typeface="Arial"/>
              </a:rPr>
              <a:t>l</a:t>
            </a:r>
            <a:r>
              <a:rPr dirty="0" sz="1600" spc="-5" b="1">
                <a:latin typeface="Arial"/>
                <a:cs typeface="Arial"/>
              </a:rPr>
              <a:t>e.it  </a:t>
            </a:r>
            <a:r>
              <a:rPr dirty="0" sz="1600" spc="-5" b="1">
                <a:latin typeface="Arial"/>
                <a:cs typeface="Arial"/>
              </a:rPr>
              <a:t>27 aprile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909186"/>
            <a:ext cx="4916170" cy="875665"/>
          </a:xfrm>
          <a:prstGeom prst="rect">
            <a:avLst/>
          </a:prstGeom>
        </p:spPr>
        <p:txBody>
          <a:bodyPr wrap="square" lIns="0" tIns="43815" rIns="0" bIns="0" rtlCol="0" vert="horz">
            <a:spAutoFit/>
          </a:bodyPr>
          <a:lstStyle/>
          <a:p>
            <a:pPr marL="12700" marR="5080">
              <a:lnSpc>
                <a:spcPts val="3260"/>
              </a:lnSpc>
              <a:spcBef>
                <a:spcPts val="345"/>
              </a:spcBef>
            </a:pPr>
            <a:r>
              <a:rPr dirty="0" sz="2850">
                <a:solidFill>
                  <a:srgbClr val="2C5F3D"/>
                </a:solidFill>
                <a:latin typeface="Arial"/>
                <a:cs typeface="Arial"/>
              </a:rPr>
              <a:t>Festival </a:t>
            </a:r>
            <a:r>
              <a:rPr dirty="0" sz="2850" spc="-5">
                <a:solidFill>
                  <a:srgbClr val="2C5F3D"/>
                </a:solidFill>
                <a:latin typeface="Arial"/>
                <a:cs typeface="Arial"/>
              </a:rPr>
              <a:t>della </a:t>
            </a:r>
            <a:r>
              <a:rPr dirty="0" sz="2850">
                <a:solidFill>
                  <a:srgbClr val="2C5F3D"/>
                </a:solidFill>
                <a:latin typeface="Arial"/>
                <a:cs typeface="Arial"/>
              </a:rPr>
              <a:t>cultura creativa</a:t>
            </a:r>
            <a:r>
              <a:rPr dirty="0" sz="2850" spc="-70">
                <a:solidFill>
                  <a:srgbClr val="2C5F3D"/>
                </a:solidFill>
                <a:latin typeface="Arial"/>
                <a:cs typeface="Arial"/>
              </a:rPr>
              <a:t> </a:t>
            </a:r>
            <a:r>
              <a:rPr dirty="0" sz="2850">
                <a:solidFill>
                  <a:srgbClr val="2C5F3D"/>
                </a:solidFill>
                <a:latin typeface="Arial"/>
                <a:cs typeface="Arial"/>
              </a:rPr>
              <a:t>-  </a:t>
            </a:r>
            <a:r>
              <a:rPr dirty="0" sz="2850" spc="-5">
                <a:solidFill>
                  <a:srgbClr val="2C5F3D"/>
                </a:solidFill>
                <a:latin typeface="Arial"/>
                <a:cs typeface="Arial"/>
              </a:rPr>
              <a:t>Conferenza </a:t>
            </a:r>
            <a:r>
              <a:rPr dirty="0" sz="2850">
                <a:solidFill>
                  <a:srgbClr val="2C5F3D"/>
                </a:solidFill>
                <a:latin typeface="Arial"/>
                <a:cs typeface="Arial"/>
              </a:rPr>
              <a:t>stampa</a:t>
            </a:r>
            <a:endParaRPr sz="28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1040" y="4875910"/>
            <a:ext cx="6158230" cy="765175"/>
          </a:xfrm>
          <a:prstGeom prst="rect">
            <a:avLst/>
          </a:prstGeom>
          <a:solidFill>
            <a:srgbClr val="EDEDED"/>
          </a:solidFill>
        </p:spPr>
        <p:txBody>
          <a:bodyPr wrap="square" lIns="0" tIns="0" rIns="0" bIns="0" rtlCol="0" vert="horz">
            <a:spAutoFit/>
          </a:bodyPr>
          <a:lstStyle/>
          <a:p>
            <a:pPr marL="17780">
              <a:lnSpc>
                <a:spcPts val="1315"/>
              </a:lnSpc>
            </a:pPr>
            <a:r>
              <a:rPr dirty="0" sz="1200">
                <a:solidFill>
                  <a:srgbClr val="212121"/>
                </a:solidFill>
                <a:latin typeface="Arial"/>
                <a:cs typeface="Arial"/>
              </a:rPr>
              <a:t>Data: </a:t>
            </a:r>
            <a:r>
              <a:rPr dirty="0" sz="1200" spc="-5">
                <a:solidFill>
                  <a:srgbClr val="2C5F3D"/>
                </a:solidFill>
                <a:latin typeface="Arial"/>
                <a:cs typeface="Arial"/>
              </a:rPr>
              <a:t>27 aprile</a:t>
            </a:r>
            <a:r>
              <a:rPr dirty="0" sz="1200" spc="-15">
                <a:solidFill>
                  <a:srgbClr val="2C5F3D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2C5F3D"/>
                </a:solidFill>
                <a:latin typeface="Arial"/>
                <a:cs typeface="Arial"/>
              </a:rPr>
              <a:t>2016</a:t>
            </a:r>
            <a:endParaRPr sz="1200">
              <a:latin typeface="Arial"/>
              <a:cs typeface="Arial"/>
            </a:endParaRPr>
          </a:p>
          <a:p>
            <a:pPr marL="17780" marR="2470150">
              <a:lnSpc>
                <a:spcPct val="96300"/>
              </a:lnSpc>
              <a:spcBef>
                <a:spcPts val="20"/>
              </a:spcBef>
            </a:pPr>
            <a:r>
              <a:rPr dirty="0" sz="1200" spc="-5">
                <a:solidFill>
                  <a:srgbClr val="212121"/>
                </a:solidFill>
                <a:latin typeface="Arial"/>
                <a:cs typeface="Arial"/>
              </a:rPr>
              <a:t>Luogo: </a:t>
            </a:r>
            <a:r>
              <a:rPr dirty="0" sz="1200" spc="-5">
                <a:solidFill>
                  <a:srgbClr val="2C5F3D"/>
                </a:solidFill>
                <a:latin typeface="Arial"/>
                <a:cs typeface="Arial"/>
              </a:rPr>
              <a:t>Palazzo Altieri, Piazza </a:t>
            </a:r>
            <a:r>
              <a:rPr dirty="0" sz="1200">
                <a:solidFill>
                  <a:srgbClr val="2C5F3D"/>
                </a:solidFill>
                <a:latin typeface="Arial"/>
                <a:cs typeface="Arial"/>
              </a:rPr>
              <a:t>del </a:t>
            </a:r>
            <a:r>
              <a:rPr dirty="0" sz="1200" spc="-5">
                <a:solidFill>
                  <a:srgbClr val="2C5F3D"/>
                </a:solidFill>
                <a:latin typeface="Arial"/>
                <a:cs typeface="Arial"/>
              </a:rPr>
              <a:t>Gesù 49 </a:t>
            </a:r>
            <a:r>
              <a:rPr dirty="0" sz="1200">
                <a:solidFill>
                  <a:srgbClr val="2C5F3D"/>
                </a:solidFill>
                <a:latin typeface="Arial"/>
                <a:cs typeface="Arial"/>
              </a:rPr>
              <a:t>- </a:t>
            </a:r>
            <a:r>
              <a:rPr dirty="0" sz="1200" spc="-5">
                <a:solidFill>
                  <a:srgbClr val="2C5F3D"/>
                </a:solidFill>
                <a:latin typeface="Arial"/>
                <a:cs typeface="Arial"/>
              </a:rPr>
              <a:t>ore 15.30  </a:t>
            </a:r>
            <a:r>
              <a:rPr dirty="0" sz="1200" spc="-5">
                <a:solidFill>
                  <a:srgbClr val="212121"/>
                </a:solidFill>
                <a:latin typeface="Arial"/>
                <a:cs typeface="Arial"/>
              </a:rPr>
              <a:t>Organizzatore: </a:t>
            </a:r>
            <a:r>
              <a:rPr dirty="0" sz="1200" spc="-5">
                <a:solidFill>
                  <a:srgbClr val="2C5F3D"/>
                </a:solidFill>
                <a:latin typeface="Arial"/>
                <a:cs typeface="Arial"/>
              </a:rPr>
              <a:t>Associazione bancaria italiana </a:t>
            </a:r>
            <a:r>
              <a:rPr dirty="0" sz="1200">
                <a:solidFill>
                  <a:srgbClr val="2C5F3D"/>
                </a:solidFill>
                <a:latin typeface="Arial"/>
                <a:cs typeface="Arial"/>
              </a:rPr>
              <a:t>(Abi)  </a:t>
            </a:r>
            <a:r>
              <a:rPr dirty="0" sz="1200" spc="-5">
                <a:solidFill>
                  <a:srgbClr val="212121"/>
                </a:solidFill>
                <a:latin typeface="Arial"/>
                <a:cs typeface="Arial"/>
              </a:rPr>
              <a:t>Comune:</a:t>
            </a:r>
            <a:r>
              <a:rPr dirty="0" sz="1200" spc="5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2C5F3D"/>
                </a:solidFill>
                <a:latin typeface="Arial"/>
                <a:cs typeface="Arial"/>
              </a:rPr>
              <a:t>Roma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1040" y="5645530"/>
            <a:ext cx="6158230" cy="0"/>
          </a:xfrm>
          <a:custGeom>
            <a:avLst/>
            <a:gdLst/>
            <a:ahLst/>
            <a:cxnLst/>
            <a:rect l="l" t="t" r="r" b="b"/>
            <a:pathLst>
              <a:path w="6158230" h="0">
                <a:moveTo>
                  <a:pt x="0" y="0"/>
                </a:moveTo>
                <a:lnTo>
                  <a:pt x="6158230" y="0"/>
                </a:lnTo>
              </a:path>
            </a:pathLst>
          </a:custGeom>
          <a:ln w="9144">
            <a:solidFill>
              <a:srgbClr val="AAAAAA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780029" y="2119883"/>
            <a:ext cx="1990724" cy="13520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20090" y="5922263"/>
            <a:ext cx="5800725" cy="3238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Repubblica.it  27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223386"/>
            <a:ext cx="6104890" cy="1011555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 marR="5080">
              <a:lnSpc>
                <a:spcPts val="3800"/>
              </a:lnSpc>
              <a:spcBef>
                <a:spcPts val="360"/>
              </a:spcBef>
            </a:pPr>
            <a:r>
              <a:rPr dirty="0" sz="3300">
                <a:latin typeface="Arial"/>
                <a:cs typeface="Arial"/>
              </a:rPr>
              <a:t>Arte, </a:t>
            </a:r>
            <a:r>
              <a:rPr dirty="0" sz="3300" spc="-5">
                <a:latin typeface="Arial"/>
                <a:cs typeface="Arial"/>
              </a:rPr>
              <a:t>nuovi luoghi ed emozioni: </a:t>
            </a:r>
            <a:r>
              <a:rPr dirty="0" sz="3300">
                <a:latin typeface="Arial"/>
                <a:cs typeface="Arial"/>
              </a:rPr>
              <a:t>è  </a:t>
            </a:r>
            <a:r>
              <a:rPr dirty="0" sz="3300" spc="-5">
                <a:latin typeface="Arial"/>
                <a:cs typeface="Arial"/>
              </a:rPr>
              <a:t>il </a:t>
            </a:r>
            <a:r>
              <a:rPr dirty="0" sz="3300">
                <a:latin typeface="Arial"/>
                <a:cs typeface="Arial"/>
              </a:rPr>
              <a:t>Festival </a:t>
            </a:r>
            <a:r>
              <a:rPr dirty="0" sz="3300" spc="-5">
                <a:latin typeface="Arial"/>
                <a:cs typeface="Arial"/>
              </a:rPr>
              <a:t>della cultura</a:t>
            </a:r>
            <a:r>
              <a:rPr dirty="0" sz="3300" spc="-45">
                <a:latin typeface="Arial"/>
                <a:cs typeface="Arial"/>
              </a:rPr>
              <a:t> </a:t>
            </a:r>
            <a:r>
              <a:rPr dirty="0" sz="3300">
                <a:latin typeface="Arial"/>
                <a:cs typeface="Arial"/>
              </a:rPr>
              <a:t>creativa</a:t>
            </a:r>
            <a:endParaRPr sz="33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1040" y="4421758"/>
            <a:ext cx="6158230" cy="0"/>
          </a:xfrm>
          <a:custGeom>
            <a:avLst/>
            <a:gdLst/>
            <a:ahLst/>
            <a:cxnLst/>
            <a:rect l="l" t="t" r="r" b="b"/>
            <a:pathLst>
              <a:path w="6158230" h="0">
                <a:moveTo>
                  <a:pt x="0" y="0"/>
                </a:moveTo>
                <a:lnTo>
                  <a:pt x="6158230" y="0"/>
                </a:lnTo>
              </a:path>
            </a:pathLst>
          </a:custGeom>
          <a:ln w="9144">
            <a:solidFill>
              <a:srgbClr val="DDDDD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06627" y="4599558"/>
            <a:ext cx="6103620" cy="52749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156210">
              <a:lnSpc>
                <a:spcPct val="108300"/>
              </a:lnSpc>
              <a:spcBef>
                <a:spcPts val="95"/>
              </a:spcBef>
            </a:pPr>
            <a:r>
              <a:rPr dirty="0" sz="1500" i="1">
                <a:solidFill>
                  <a:srgbClr val="111111"/>
                </a:solidFill>
                <a:latin typeface="Georgia"/>
                <a:cs typeface="Georgia"/>
              </a:rPr>
              <a:t>Dal 2 </a:t>
            </a:r>
            <a:r>
              <a:rPr dirty="0" sz="1500" spc="-5" i="1">
                <a:solidFill>
                  <a:srgbClr val="111111"/>
                </a:solidFill>
                <a:latin typeface="Georgia"/>
                <a:cs typeface="Georgia"/>
              </a:rPr>
              <a:t>all’8 maggio torna, per il terzo </a:t>
            </a:r>
            <a:r>
              <a:rPr dirty="0" sz="1500" i="1">
                <a:solidFill>
                  <a:srgbClr val="111111"/>
                </a:solidFill>
                <a:latin typeface="Georgia"/>
                <a:cs typeface="Georgia"/>
              </a:rPr>
              <a:t>anno, </a:t>
            </a:r>
            <a:r>
              <a:rPr dirty="0" sz="1500" spc="-5" i="1">
                <a:solidFill>
                  <a:srgbClr val="111111"/>
                </a:solidFill>
                <a:latin typeface="Georgia"/>
                <a:cs typeface="Georgia"/>
              </a:rPr>
              <a:t>la manifestazione pensata  </a:t>
            </a:r>
            <a:r>
              <a:rPr dirty="0" sz="1500" spc="-5" i="1">
                <a:solidFill>
                  <a:srgbClr val="111111"/>
                </a:solidFill>
                <a:latin typeface="Georgia"/>
                <a:cs typeface="Georgia"/>
              </a:rPr>
              <a:t>per </a:t>
            </a:r>
            <a:r>
              <a:rPr dirty="0" sz="1500" i="1">
                <a:solidFill>
                  <a:srgbClr val="111111"/>
                </a:solidFill>
                <a:latin typeface="Georgia"/>
                <a:cs typeface="Georgia"/>
              </a:rPr>
              <a:t>i </a:t>
            </a:r>
            <a:r>
              <a:rPr dirty="0" sz="1500" spc="-5" i="1">
                <a:solidFill>
                  <a:srgbClr val="111111"/>
                </a:solidFill>
                <a:latin typeface="Georgia"/>
                <a:cs typeface="Georgia"/>
              </a:rPr>
              <a:t>ragazzi organizzata dalle banche </a:t>
            </a:r>
            <a:r>
              <a:rPr dirty="0" sz="1500" i="1">
                <a:solidFill>
                  <a:srgbClr val="111111"/>
                </a:solidFill>
                <a:latin typeface="Georgia"/>
                <a:cs typeface="Georgia"/>
              </a:rPr>
              <a:t>con </a:t>
            </a:r>
            <a:r>
              <a:rPr dirty="0" sz="1500" spc="-5" i="1">
                <a:solidFill>
                  <a:srgbClr val="111111"/>
                </a:solidFill>
                <a:latin typeface="Georgia"/>
                <a:cs typeface="Georgia"/>
              </a:rPr>
              <a:t>il coordinamento dell’Abi.  Oltre </a:t>
            </a:r>
            <a:r>
              <a:rPr dirty="0" sz="1500" i="1">
                <a:solidFill>
                  <a:srgbClr val="111111"/>
                </a:solidFill>
                <a:latin typeface="Georgia"/>
                <a:cs typeface="Georgia"/>
              </a:rPr>
              <a:t>70 gli </a:t>
            </a:r>
            <a:r>
              <a:rPr dirty="0" sz="1500" spc="-5" i="1">
                <a:solidFill>
                  <a:srgbClr val="111111"/>
                </a:solidFill>
                <a:latin typeface="Georgia"/>
                <a:cs typeface="Georgia"/>
              </a:rPr>
              <a:t>eventi, in </a:t>
            </a:r>
            <a:r>
              <a:rPr dirty="0" sz="1500" i="1">
                <a:solidFill>
                  <a:srgbClr val="111111"/>
                </a:solidFill>
                <a:latin typeface="Georgia"/>
                <a:cs typeface="Georgia"/>
              </a:rPr>
              <a:t>cinquanta </a:t>
            </a:r>
            <a:r>
              <a:rPr dirty="0" sz="1500" spc="-5" i="1">
                <a:solidFill>
                  <a:srgbClr val="111111"/>
                </a:solidFill>
                <a:latin typeface="Georgia"/>
                <a:cs typeface="Georgia"/>
              </a:rPr>
              <a:t>città. Dal sud </a:t>
            </a:r>
            <a:r>
              <a:rPr dirty="0" sz="1500" i="1">
                <a:solidFill>
                  <a:srgbClr val="111111"/>
                </a:solidFill>
                <a:latin typeface="Georgia"/>
                <a:cs typeface="Georgia"/>
              </a:rPr>
              <a:t>al nord</a:t>
            </a:r>
            <a:r>
              <a:rPr dirty="0" sz="1500" spc="-35" i="1">
                <a:solidFill>
                  <a:srgbClr val="111111"/>
                </a:solidFill>
                <a:latin typeface="Georgia"/>
                <a:cs typeface="Georgia"/>
              </a:rPr>
              <a:t> </a:t>
            </a:r>
            <a:r>
              <a:rPr dirty="0" sz="1500" spc="-5" i="1">
                <a:solidFill>
                  <a:srgbClr val="111111"/>
                </a:solidFill>
                <a:latin typeface="Georgia"/>
                <a:cs typeface="Georgia"/>
              </a:rPr>
              <a:t>dell’Italia</a:t>
            </a:r>
            <a:endParaRPr sz="1500">
              <a:latin typeface="Georgia"/>
              <a:cs typeface="Georgia"/>
            </a:endParaRPr>
          </a:p>
          <a:p>
            <a:pPr>
              <a:lnSpc>
                <a:spcPct val="100000"/>
              </a:lnSpc>
            </a:pPr>
            <a:endParaRPr sz="2350">
              <a:latin typeface="Times New Roman"/>
              <a:cs typeface="Times New Roman"/>
            </a:endParaRPr>
          </a:p>
          <a:p>
            <a:pPr marL="2989580" marR="5080">
              <a:lnSpc>
                <a:spcPct val="119800"/>
              </a:lnSpc>
            </a:pPr>
            <a:r>
              <a:rPr dirty="0" sz="1200">
                <a:solidFill>
                  <a:srgbClr val="242424"/>
                </a:solidFill>
                <a:latin typeface="Arial"/>
                <a:cs typeface="Arial"/>
              </a:rPr>
              <a:t>CASA: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uno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spazio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familiare in cui ci sentiamo  al sicuro, ritrovando le cose consuete. Le  nostre radici. </a:t>
            </a:r>
            <a:r>
              <a:rPr dirty="0" sz="1200">
                <a:solidFill>
                  <a:srgbClr val="242424"/>
                </a:solidFill>
                <a:latin typeface="Arial"/>
                <a:cs typeface="Arial"/>
              </a:rPr>
              <a:t>E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se ne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ampliassimo il concetto  fino a scoprire in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che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modo le persone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che </a:t>
            </a:r>
            <a:r>
              <a:rPr dirty="0" sz="1200" spc="-20">
                <a:solidFill>
                  <a:srgbClr val="242424"/>
                </a:solidFill>
                <a:latin typeface="Arial"/>
                <a:cs typeface="Arial"/>
              </a:rPr>
              <a:t>ci 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circondano abitano i nostri </a:t>
            </a:r>
            <a:r>
              <a:rPr dirty="0" sz="1200">
                <a:solidFill>
                  <a:srgbClr val="242424"/>
                </a:solidFill>
                <a:latin typeface="Arial"/>
                <a:cs typeface="Arial"/>
              </a:rPr>
              <a:t>stessi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luoghi? Non  una, ma tante case. Uguali e diverse al tempo  </a:t>
            </a:r>
            <a:r>
              <a:rPr dirty="0" sz="1200">
                <a:solidFill>
                  <a:srgbClr val="242424"/>
                </a:solidFill>
                <a:latin typeface="Arial"/>
                <a:cs typeface="Arial"/>
              </a:rPr>
              <a:t>stesso.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Non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più limitate da mura. Perché è  proprio mettendoci nei panni dell'altro,  abbandonando ogni stereotipo, che possiamo  trovare la giusta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via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per un </a:t>
            </a:r>
            <a:r>
              <a:rPr dirty="0" sz="1200">
                <a:solidFill>
                  <a:srgbClr val="242424"/>
                </a:solidFill>
                <a:latin typeface="Arial"/>
                <a:cs typeface="Arial"/>
              </a:rPr>
              <a:t>futuro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sempre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più 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caratterizzato dalla mobilità e dalle  mescolanze. Questo è l'obiettivo del</a:t>
            </a:r>
            <a:r>
              <a:rPr dirty="0" sz="1200" spc="-5">
                <a:solidFill>
                  <a:srgbClr val="167EC3"/>
                </a:solidFill>
                <a:latin typeface="Arial"/>
                <a:cs typeface="Arial"/>
                <a:hlinkClick r:id="rId3"/>
              </a:rPr>
              <a:t>Festival </a:t>
            </a:r>
            <a:r>
              <a:rPr dirty="0" sz="1200" spc="-5">
                <a:solidFill>
                  <a:srgbClr val="167EC3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167EC3"/>
                </a:solidFill>
                <a:latin typeface="Arial"/>
                <a:cs typeface="Arial"/>
                <a:hlinkClick r:id="rId3"/>
              </a:rPr>
              <a:t>della cultura creativa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. Una manifestazione  dedicata ai giovani, organizzata dalle</a:t>
            </a:r>
            <a:r>
              <a:rPr dirty="0" sz="1200" spc="5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banche</a:t>
            </a:r>
            <a:endParaRPr sz="1200">
              <a:latin typeface="Arial"/>
              <a:cs typeface="Arial"/>
            </a:endParaRPr>
          </a:p>
          <a:p>
            <a:pPr marL="12700" marR="13335">
              <a:lnSpc>
                <a:spcPct val="119800"/>
              </a:lnSpc>
            </a:pP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italiane, con il coordinamento dell'Abi (Associazione bancaria italiana). Dalla prassi ormai  consolidata, il tour si rinnova, torna per il terzo anno consecutivo: dal 2 all'8 maggio. </a:t>
            </a:r>
            <a:r>
              <a:rPr dirty="0" sz="1200">
                <a:solidFill>
                  <a:srgbClr val="242424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si  arricchisce grazie al contributo di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un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comitato scientifico guidato dallo scrittore </a:t>
            </a:r>
            <a:r>
              <a:rPr dirty="0" sz="1200" spc="-5" b="1">
                <a:solidFill>
                  <a:srgbClr val="242424"/>
                </a:solidFill>
                <a:latin typeface="Arial"/>
                <a:cs typeface="Arial"/>
              </a:rPr>
              <a:t>Hubert  </a:t>
            </a:r>
            <a:r>
              <a:rPr dirty="0" sz="1200" b="1">
                <a:solidFill>
                  <a:srgbClr val="242424"/>
                </a:solidFill>
                <a:latin typeface="Arial"/>
                <a:cs typeface="Arial"/>
              </a:rPr>
              <a:t>Jaoui</a:t>
            </a:r>
            <a:r>
              <a:rPr dirty="0" sz="1200">
                <a:solidFill>
                  <a:srgbClr val="242424"/>
                </a:solidFill>
                <a:latin typeface="Arial"/>
                <a:cs typeface="Arial"/>
              </a:rPr>
              <a:t>,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esperto di creatività applicata. Confermata inoltre, anche per il 2016, la media  partnership con la Rai e il Tgr, più il patrocinio dell'Unesco, del Ministero dei Beni</a:t>
            </a:r>
            <a:r>
              <a:rPr dirty="0" sz="1200" spc="245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culturali,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60631" y="2442971"/>
            <a:ext cx="3209747" cy="6119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23900" y="5706744"/>
            <a:ext cx="2857500" cy="2857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5530" cy="93706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79234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Repubblica.it  27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3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50"/>
              </a:spcBef>
            </a:pP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del Ministero dell'Istruzione, dell'Università e della</a:t>
            </a:r>
            <a:r>
              <a:rPr dirty="0" sz="1200" spc="35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Ricerca"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450">
              <a:latin typeface="Times New Roman"/>
              <a:cs typeface="Times New Roman"/>
            </a:endParaRPr>
          </a:p>
          <a:p>
            <a:pPr marL="12700" marR="21590">
              <a:lnSpc>
                <a:spcPct val="119700"/>
              </a:lnSpc>
            </a:pPr>
            <a:r>
              <a:rPr dirty="0" sz="1200" spc="-5">
                <a:solidFill>
                  <a:srgbClr val="167EC3"/>
                </a:solidFill>
                <a:latin typeface="Arial"/>
                <a:cs typeface="Arial"/>
                <a:hlinkClick r:id="rId3"/>
              </a:rPr>
              <a:t>"L'alfabeto del mondo. Leggiamo i segni intorno a noi e raccontiamo"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, tema portante scelto  per l'edizione precedente, lascia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oggi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spazio a "Abitare sottosopra. Scoprire e  sperimentare come si </a:t>
            </a:r>
            <a:r>
              <a:rPr dirty="0" sz="1200">
                <a:solidFill>
                  <a:srgbClr val="242424"/>
                </a:solidFill>
                <a:latin typeface="Arial"/>
                <a:cs typeface="Arial"/>
              </a:rPr>
              <a:t>sta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dentro i luoghi, l'arte e le emozioni". La manifestazione è stata  presentata a Roma,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nelle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sale di Palazzo Altieri, da </a:t>
            </a:r>
            <a:r>
              <a:rPr dirty="0" sz="1200" spc="-10" b="1">
                <a:solidFill>
                  <a:srgbClr val="242424"/>
                </a:solidFill>
                <a:latin typeface="Arial"/>
                <a:cs typeface="Arial"/>
              </a:rPr>
              <a:t>Antonio </a:t>
            </a:r>
            <a:r>
              <a:rPr dirty="0" sz="1200" spc="-5" b="1">
                <a:solidFill>
                  <a:srgbClr val="242424"/>
                </a:solidFill>
                <a:latin typeface="Arial"/>
                <a:cs typeface="Arial"/>
              </a:rPr>
              <a:t>Patuelli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,</a:t>
            </a:r>
            <a:r>
              <a:rPr dirty="0" sz="1200" spc="17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presidente</a:t>
            </a:r>
            <a:endParaRPr sz="1200">
              <a:latin typeface="Arial"/>
              <a:cs typeface="Arial"/>
            </a:endParaRPr>
          </a:p>
          <a:p>
            <a:pPr marL="12700" marR="50800">
              <a:lnSpc>
                <a:spcPct val="119800"/>
              </a:lnSpc>
              <a:spcBef>
                <a:spcPts val="10"/>
              </a:spcBef>
            </a:pP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dell'Abi; </a:t>
            </a:r>
            <a:r>
              <a:rPr dirty="0" sz="1200" spc="-5" b="1">
                <a:solidFill>
                  <a:srgbClr val="242424"/>
                </a:solidFill>
                <a:latin typeface="Arial"/>
                <a:cs typeface="Arial"/>
              </a:rPr>
              <a:t>Antonio Campo </a:t>
            </a:r>
            <a:r>
              <a:rPr dirty="0" sz="1200" b="1">
                <a:solidFill>
                  <a:srgbClr val="242424"/>
                </a:solidFill>
                <a:latin typeface="Arial"/>
                <a:cs typeface="Arial"/>
              </a:rPr>
              <a:t>Dall'Orto</a:t>
            </a:r>
            <a:r>
              <a:rPr dirty="0" sz="1200">
                <a:solidFill>
                  <a:srgbClr val="242424"/>
                </a:solidFill>
                <a:latin typeface="Arial"/>
                <a:cs typeface="Arial"/>
              </a:rPr>
              <a:t>,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direttore generale della Rai; </a:t>
            </a:r>
            <a:r>
              <a:rPr dirty="0" sz="1200" spc="-5" b="1">
                <a:solidFill>
                  <a:srgbClr val="242424"/>
                </a:solidFill>
                <a:latin typeface="Arial"/>
                <a:cs typeface="Arial"/>
              </a:rPr>
              <a:t>Paolo Sciascia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del  Miur; </a:t>
            </a:r>
            <a:r>
              <a:rPr dirty="0" sz="1200" b="1">
                <a:solidFill>
                  <a:srgbClr val="242424"/>
                </a:solidFill>
                <a:latin typeface="Arial"/>
                <a:cs typeface="Arial"/>
              </a:rPr>
              <a:t>Guido </a:t>
            </a:r>
            <a:r>
              <a:rPr dirty="0" sz="1200" spc="-5" b="1">
                <a:solidFill>
                  <a:srgbClr val="242424"/>
                </a:solidFill>
                <a:latin typeface="Arial"/>
                <a:cs typeface="Arial"/>
              </a:rPr>
              <a:t>Guerzoni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docente dell'Università Lugi Bocconi di Milano; e </a:t>
            </a:r>
            <a:r>
              <a:rPr dirty="0" sz="1200" spc="-5" b="1">
                <a:solidFill>
                  <a:srgbClr val="242424"/>
                </a:solidFill>
                <a:latin typeface="Arial"/>
                <a:cs typeface="Arial"/>
              </a:rPr>
              <a:t>Carlo  </a:t>
            </a:r>
            <a:r>
              <a:rPr dirty="0" sz="1200" b="1">
                <a:solidFill>
                  <a:srgbClr val="242424"/>
                </a:solidFill>
                <a:latin typeface="Arial"/>
                <a:cs typeface="Arial"/>
              </a:rPr>
              <a:t>Capoccioni</a:t>
            </a:r>
            <a:r>
              <a:rPr dirty="0" sz="1200">
                <a:solidFill>
                  <a:srgbClr val="242424"/>
                </a:solidFill>
                <a:latin typeface="Arial"/>
                <a:cs typeface="Arial"/>
              </a:rPr>
              <a:t>,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responsabile ufficio rapporti istituzionali </a:t>
            </a:r>
            <a:r>
              <a:rPr dirty="0" sz="1200">
                <a:solidFill>
                  <a:srgbClr val="242424"/>
                </a:solidFill>
                <a:latin typeface="Arial"/>
                <a:cs typeface="Arial"/>
              </a:rPr>
              <a:t>Abi.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Un'iniziativa atipica per una  banca? Tutt'altro. "Le attività culturali fanno parte della nostra tradizione", sottolinea  Patuelli. "Certo, si tratta di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un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festival inusuale: di solito </a:t>
            </a:r>
            <a:r>
              <a:rPr dirty="0" sz="1200">
                <a:solidFill>
                  <a:srgbClr val="242424"/>
                </a:solidFill>
                <a:latin typeface="Arial"/>
                <a:cs typeface="Arial"/>
              </a:rPr>
              <a:t>c'è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qualcuno che spiega e altri</a:t>
            </a:r>
            <a:r>
              <a:rPr dirty="0" sz="1200" spc="265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che</a:t>
            </a:r>
            <a:endParaRPr sz="1200">
              <a:latin typeface="Arial"/>
              <a:cs typeface="Arial"/>
            </a:endParaRPr>
          </a:p>
          <a:p>
            <a:pPr marL="12700" marR="9525">
              <a:lnSpc>
                <a:spcPct val="120000"/>
              </a:lnSpc>
            </a:pP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ascoltano. </a:t>
            </a:r>
            <a:r>
              <a:rPr dirty="0" sz="1200">
                <a:solidFill>
                  <a:srgbClr val="242424"/>
                </a:solidFill>
                <a:latin typeface="Arial"/>
                <a:cs typeface="Arial"/>
              </a:rPr>
              <a:t>In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questo caso, l'approccio è diverso: puntiamo a sviluppare lo spirito critico e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la 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sensibilità culturale. L'esatta antitesi dell'imposizione di una</a:t>
            </a:r>
            <a:r>
              <a:rPr dirty="0" sz="1200" spc="7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dottrina".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450">
              <a:latin typeface="Times New Roman"/>
              <a:cs typeface="Times New Roman"/>
            </a:endParaRPr>
          </a:p>
          <a:p>
            <a:pPr marL="12700" marR="19050">
              <a:lnSpc>
                <a:spcPct val="119800"/>
              </a:lnSpc>
            </a:pP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Versante operativo: sette giorni, più di settanta gli eventi in scaletta previsti, in cinquanta  </a:t>
            </a:r>
            <a:r>
              <a:rPr dirty="0" sz="1200">
                <a:solidFill>
                  <a:srgbClr val="242424"/>
                </a:solidFill>
                <a:latin typeface="Arial"/>
                <a:cs typeface="Arial"/>
              </a:rPr>
              <a:t>città.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Dal nord al sud dell'Italia. Iniziative e </a:t>
            </a:r>
            <a:r>
              <a:rPr dirty="0" sz="1200">
                <a:solidFill>
                  <a:srgbClr val="242424"/>
                </a:solidFill>
                <a:latin typeface="Arial"/>
                <a:cs typeface="Arial"/>
              </a:rPr>
              <a:t>laboratori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declinati in maniera diversa, tenendo  conto delle specificità dei vari e differenti territori. Ma tutte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con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l'obiettivo di </a:t>
            </a:r>
            <a:r>
              <a:rPr dirty="0" sz="1200">
                <a:solidFill>
                  <a:srgbClr val="242424"/>
                </a:solidFill>
                <a:latin typeface="Arial"/>
                <a:cs typeface="Arial"/>
              </a:rPr>
              <a:t>far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presa su  oltre 15mila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ragazzi </a:t>
            </a:r>
            <a:r>
              <a:rPr dirty="0" sz="1200">
                <a:solidFill>
                  <a:srgbClr val="242424"/>
                </a:solidFill>
                <a:latin typeface="Arial"/>
                <a:cs typeface="Arial"/>
              </a:rPr>
              <a:t>tra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i sei e i tredici anni. Sono loro che dovranno impegnarsi nelle  attività ben architettate da Abi </a:t>
            </a:r>
            <a:r>
              <a:rPr dirty="0" sz="1200">
                <a:solidFill>
                  <a:srgbClr val="242424"/>
                </a:solidFill>
                <a:latin typeface="Arial"/>
                <a:cs typeface="Arial"/>
              </a:rPr>
              <a:t>&amp;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Co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per provare ad avvicinare i teen alla cultura. Così, i  giovani protagonisti della manifestazione potranno scegliere ciò che gli è più congeniale e  sperimentare le loro potenzialità. Ed è proprio l'attenzione per i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più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piccoli a essere alla  base della collaborazione Rai. </a:t>
            </a:r>
            <a:r>
              <a:rPr dirty="0" sz="1200">
                <a:solidFill>
                  <a:srgbClr val="242424"/>
                </a:solidFill>
                <a:latin typeface="Arial"/>
                <a:cs typeface="Arial"/>
              </a:rPr>
              <a:t>"I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giovani sono per noi una priorità", spiega Campo  dall'Orto. "Come dimostra anche la nostra decisione di togliere, dal primo maggio,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la 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pubblicità dal canale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Rai yo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yo. Le ricerche dimostrano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che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prima dei </a:t>
            </a:r>
            <a:r>
              <a:rPr dirty="0" sz="1200">
                <a:solidFill>
                  <a:srgbClr val="242424"/>
                </a:solidFill>
                <a:latin typeface="Arial"/>
                <a:cs typeface="Arial"/>
              </a:rPr>
              <a:t>sette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anni i bambini  non capiscono la differenza </a:t>
            </a:r>
            <a:r>
              <a:rPr dirty="0" sz="1200">
                <a:solidFill>
                  <a:srgbClr val="242424"/>
                </a:solidFill>
                <a:latin typeface="Arial"/>
                <a:cs typeface="Arial"/>
              </a:rPr>
              <a:t>tra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comunicazione sponsorizzata e quella di altro tipo. </a:t>
            </a:r>
            <a:r>
              <a:rPr dirty="0" sz="1200">
                <a:solidFill>
                  <a:srgbClr val="242424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un  servizio pubblico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deve </a:t>
            </a:r>
            <a:r>
              <a:rPr dirty="0" sz="1200">
                <a:solidFill>
                  <a:srgbClr val="242424"/>
                </a:solidFill>
                <a:latin typeface="Arial"/>
                <a:cs typeface="Arial"/>
              </a:rPr>
              <a:t>fare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attenzione a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queste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cose. Un'altra motivazione che ci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ha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spinto  ad aderire al progetto riguarda la complessità del mondo a cui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oggi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ci troviamo di fronte,  che richiede la trasformazione dell'offerta mediatica. Perciò stiamo trasformando la Rai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in 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una media company: il nostro compito sarà quello di fornire al pubblico italiano delle forme  di intrattenimento e di informazione sempre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più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personali, legati alla</a:t>
            </a:r>
            <a:r>
              <a:rPr dirty="0" sz="1200" spc="114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quotidianità".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243840">
              <a:lnSpc>
                <a:spcPct val="120000"/>
              </a:lnSpc>
            </a:pP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"Stimolare i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ragazzi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a comprendere l'ambiente in cui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vivono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aiuta a formare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un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senso di  responsabilità civica", ha aggiunto Sciascia. </a:t>
            </a:r>
            <a:r>
              <a:rPr dirty="0" sz="1200">
                <a:solidFill>
                  <a:srgbClr val="242424"/>
                </a:solidFill>
                <a:latin typeface="Arial"/>
                <a:cs typeface="Arial"/>
              </a:rPr>
              <a:t>Tre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gli appuntamenti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da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non</a:t>
            </a:r>
            <a:r>
              <a:rPr dirty="0" sz="1200" spc="12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perdere.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739"/>
              </a:lnSpc>
              <a:spcBef>
                <a:spcPts val="75"/>
              </a:spcBef>
            </a:pPr>
            <a:r>
              <a:rPr dirty="0" sz="1200">
                <a:solidFill>
                  <a:srgbClr val="242424"/>
                </a:solidFill>
                <a:latin typeface="Arial"/>
                <a:cs typeface="Arial"/>
              </a:rPr>
              <a:t>A </a:t>
            </a:r>
            <a:r>
              <a:rPr dirty="0" sz="1200" spc="-5" b="1">
                <a:solidFill>
                  <a:srgbClr val="242424"/>
                </a:solidFill>
                <a:latin typeface="Arial"/>
                <a:cs typeface="Arial"/>
              </a:rPr>
              <a:t>Milano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, mercoledì 4 maggio, per l'evento </a:t>
            </a:r>
            <a:r>
              <a:rPr dirty="0" sz="1200" spc="-10" i="1">
                <a:solidFill>
                  <a:srgbClr val="242424"/>
                </a:solidFill>
                <a:latin typeface="Arial"/>
                <a:cs typeface="Arial"/>
              </a:rPr>
              <a:t>The </a:t>
            </a:r>
            <a:r>
              <a:rPr dirty="0" sz="1200" spc="-5" i="1">
                <a:solidFill>
                  <a:srgbClr val="242424"/>
                </a:solidFill>
                <a:latin typeface="Arial"/>
                <a:cs typeface="Arial"/>
              </a:rPr>
              <a:t>Next </a:t>
            </a:r>
            <a:r>
              <a:rPr dirty="0" sz="1200" i="1">
                <a:solidFill>
                  <a:srgbClr val="242424"/>
                </a:solidFill>
                <a:latin typeface="Arial"/>
                <a:cs typeface="Arial"/>
              </a:rPr>
              <a:t>Nest</a:t>
            </a:r>
            <a:r>
              <a:rPr dirty="0" sz="1200">
                <a:solidFill>
                  <a:srgbClr val="242424"/>
                </a:solidFill>
                <a:latin typeface="Arial"/>
                <a:cs typeface="Arial"/>
              </a:rPr>
              <a:t>: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una mostra interdisciplinare e  interattiva, realizzata in collaborazione con OfficineMultiplo. Poi il testimone passa al</a:t>
            </a:r>
            <a:r>
              <a:rPr dirty="0" sz="1200" spc="26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teatro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09970" cy="52076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7567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Repubblica.it  27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3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3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20320">
              <a:lnSpc>
                <a:spcPct val="119900"/>
              </a:lnSpc>
              <a:spcBef>
                <a:spcPts val="950"/>
              </a:spcBef>
            </a:pPr>
            <a:r>
              <a:rPr dirty="0" sz="1200">
                <a:solidFill>
                  <a:srgbClr val="242424"/>
                </a:solidFill>
                <a:latin typeface="Arial"/>
                <a:cs typeface="Arial"/>
              </a:rPr>
              <a:t>India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di </a:t>
            </a:r>
            <a:r>
              <a:rPr dirty="0" sz="1200" spc="-5" b="1">
                <a:solidFill>
                  <a:srgbClr val="242424"/>
                </a:solidFill>
                <a:latin typeface="Arial"/>
                <a:cs typeface="Arial"/>
              </a:rPr>
              <a:t>Roma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,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venerdì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6 maggio. </a:t>
            </a:r>
            <a:r>
              <a:rPr dirty="0" sz="1200">
                <a:solidFill>
                  <a:srgbClr val="242424"/>
                </a:solidFill>
                <a:latin typeface="Arial"/>
                <a:cs typeface="Arial"/>
              </a:rPr>
              <a:t>Qui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sarà proiettato il video </a:t>
            </a:r>
            <a:r>
              <a:rPr dirty="0" sz="1200" spc="-5" i="1">
                <a:solidFill>
                  <a:srgbClr val="242424"/>
                </a:solidFill>
                <a:latin typeface="Arial"/>
                <a:cs typeface="Arial"/>
              </a:rPr>
              <a:t>3domande3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, in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cui </a:t>
            </a:r>
            <a:r>
              <a:rPr dirty="0" sz="1200">
                <a:solidFill>
                  <a:srgbClr val="242424"/>
                </a:solidFill>
                <a:latin typeface="Arial"/>
                <a:cs typeface="Arial"/>
              </a:rPr>
              <a:t>artisti 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come</a:t>
            </a:r>
            <a:r>
              <a:rPr dirty="0" sz="1200" spc="-5" b="1">
                <a:solidFill>
                  <a:srgbClr val="242424"/>
                </a:solidFill>
                <a:latin typeface="Arial"/>
                <a:cs typeface="Arial"/>
              </a:rPr>
              <a:t>Michelangelo Pistoletto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e </a:t>
            </a:r>
            <a:r>
              <a:rPr dirty="0" sz="1200" spc="-10" b="1">
                <a:solidFill>
                  <a:srgbClr val="242424"/>
                </a:solidFill>
                <a:latin typeface="Arial"/>
                <a:cs typeface="Arial"/>
              </a:rPr>
              <a:t>Achille </a:t>
            </a:r>
            <a:r>
              <a:rPr dirty="0" sz="1200" spc="-5" b="1">
                <a:solidFill>
                  <a:srgbClr val="242424"/>
                </a:solidFill>
                <a:latin typeface="Arial"/>
                <a:cs typeface="Arial"/>
              </a:rPr>
              <a:t>Bonito Oliva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, racconteranno il loro modo di  intendere quel momento di genio, che è la creatività. Una giornata importante pure per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via 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della presentazione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dei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libri illustrati prodotti dal Festival della cultura creativa, </a:t>
            </a:r>
            <a:r>
              <a:rPr dirty="0" sz="1200" spc="-5" i="1">
                <a:solidFill>
                  <a:srgbClr val="242424"/>
                </a:solidFill>
                <a:latin typeface="Arial"/>
                <a:cs typeface="Arial"/>
              </a:rPr>
              <a:t>Abitare  </a:t>
            </a:r>
            <a:r>
              <a:rPr dirty="0" sz="1200" spc="-5" i="1">
                <a:solidFill>
                  <a:srgbClr val="242424"/>
                </a:solidFill>
                <a:latin typeface="Arial"/>
                <a:cs typeface="Arial"/>
              </a:rPr>
              <a:t>sottosopra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e </a:t>
            </a:r>
            <a:r>
              <a:rPr dirty="0" sz="1200" spc="-5" i="1">
                <a:solidFill>
                  <a:srgbClr val="242424"/>
                </a:solidFill>
                <a:latin typeface="Arial"/>
                <a:cs typeface="Arial"/>
              </a:rPr>
              <a:t>L'alfabeto del mondo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, che saranno raccontati da </a:t>
            </a:r>
            <a:r>
              <a:rPr dirty="0" sz="1200" spc="-5" b="1">
                <a:solidFill>
                  <a:srgbClr val="242424"/>
                </a:solidFill>
                <a:latin typeface="Arial"/>
                <a:cs typeface="Arial"/>
              </a:rPr>
              <a:t>Patrizia Zerbi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, della casa  editrice Carthusia e dagli autori: </a:t>
            </a:r>
            <a:r>
              <a:rPr dirty="0" sz="1200" spc="-10" b="1">
                <a:solidFill>
                  <a:srgbClr val="242424"/>
                </a:solidFill>
                <a:latin typeface="Arial"/>
                <a:cs typeface="Arial"/>
              </a:rPr>
              <a:t>Eva </a:t>
            </a:r>
            <a:r>
              <a:rPr dirty="0" sz="1200" spc="-5" b="1">
                <a:solidFill>
                  <a:srgbClr val="242424"/>
                </a:solidFill>
                <a:latin typeface="Arial"/>
                <a:cs typeface="Arial"/>
              </a:rPr>
              <a:t>Montanari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, </a:t>
            </a:r>
            <a:r>
              <a:rPr dirty="0" sz="1200" spc="-5" b="1">
                <a:solidFill>
                  <a:srgbClr val="242424"/>
                </a:solidFill>
                <a:latin typeface="Arial"/>
                <a:cs typeface="Arial"/>
              </a:rPr>
              <a:t>Sabina Colloredo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e </a:t>
            </a:r>
            <a:r>
              <a:rPr dirty="0" sz="1200" spc="-5" b="1">
                <a:solidFill>
                  <a:srgbClr val="242424"/>
                </a:solidFill>
                <a:latin typeface="Arial"/>
                <a:cs typeface="Arial"/>
              </a:rPr>
              <a:t>Valeria Petrone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. Si  arriva </a:t>
            </a:r>
            <a:r>
              <a:rPr dirty="0" sz="1200">
                <a:solidFill>
                  <a:srgbClr val="242424"/>
                </a:solidFill>
                <a:latin typeface="Arial"/>
                <a:cs typeface="Arial"/>
              </a:rPr>
              <a:t>a</a:t>
            </a:r>
            <a:r>
              <a:rPr dirty="0" sz="1200" b="1">
                <a:solidFill>
                  <a:srgbClr val="242424"/>
                </a:solidFill>
                <a:latin typeface="Arial"/>
                <a:cs typeface="Arial"/>
              </a:rPr>
              <a:t>Palermo</a:t>
            </a:r>
            <a:r>
              <a:rPr dirty="0" sz="1200">
                <a:solidFill>
                  <a:srgbClr val="242424"/>
                </a:solidFill>
                <a:latin typeface="Arial"/>
                <a:cs typeface="Arial"/>
              </a:rPr>
              <a:t>,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domenica </a:t>
            </a:r>
            <a:r>
              <a:rPr dirty="0" sz="1200">
                <a:solidFill>
                  <a:srgbClr val="242424"/>
                </a:solidFill>
                <a:latin typeface="Arial"/>
                <a:cs typeface="Arial"/>
              </a:rPr>
              <a:t>otto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maggio per la tappa di chiusura: Tappeto Volante </a:t>
            </a:r>
            <a:r>
              <a:rPr dirty="0" sz="1200">
                <a:solidFill>
                  <a:srgbClr val="242424"/>
                </a:solidFill>
                <a:latin typeface="Arial"/>
                <a:cs typeface="Arial"/>
              </a:rPr>
              <a:t>-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il 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mondo e </a:t>
            </a:r>
            <a:r>
              <a:rPr dirty="0" sz="1200">
                <a:solidFill>
                  <a:srgbClr val="242424"/>
                </a:solidFill>
                <a:latin typeface="Arial"/>
                <a:cs typeface="Arial"/>
              </a:rPr>
              <a:t>l'arte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soprasotto/sottosopra, una giornata in cui verrano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coinvolti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mille studenti  della scuole primarie e</a:t>
            </a:r>
            <a:r>
              <a:rPr dirty="0" sz="1200" spc="3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secondarie.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450">
              <a:latin typeface="Times New Roman"/>
              <a:cs typeface="Times New Roman"/>
            </a:endParaRPr>
          </a:p>
          <a:p>
            <a:pPr marL="12700" marR="180340">
              <a:lnSpc>
                <a:spcPct val="120000"/>
              </a:lnSpc>
            </a:pP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Una novità. Quest'anno il festival sarà persino oggetto di ricerca.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Se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ne occuperà Guido  Guerzoni che studierà il modo in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cui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manifestazioni del genere possono contribuire alla  formazione dei ragazzi. "Si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sa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già che</a:t>
            </a:r>
            <a:r>
              <a:rPr dirty="0" sz="1200" spc="5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un'esposizione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730"/>
              </a:lnSpc>
              <a:spcBef>
                <a:spcPts val="90"/>
              </a:spcBef>
            </a:pP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precoce all'offerta culturale influenza positivamente la frequenza e l'intensità di questo tipo  di consumi da grandi", ha anticipato durante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la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conferenza stampa. Per conferme e  sviluppi, si attendono i nuovi</a:t>
            </a:r>
            <a:r>
              <a:rPr dirty="0" sz="1200" spc="25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risultati.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86563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 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S</a:t>
            </a:r>
            <a:r>
              <a:rPr dirty="0" sz="1600" spc="-5" b="1">
                <a:latin typeface="Arial"/>
                <a:cs typeface="Arial"/>
              </a:rPr>
              <a:t>assar</a:t>
            </a:r>
            <a:r>
              <a:rPr dirty="0" sz="1600" spc="-5" b="1">
                <a:latin typeface="Arial"/>
                <a:cs typeface="Arial"/>
              </a:rPr>
              <a:t>ino</a:t>
            </a:r>
            <a:r>
              <a:rPr dirty="0" sz="1600" spc="-5" b="1">
                <a:latin typeface="Arial"/>
                <a:cs typeface="Arial"/>
              </a:rPr>
              <a:t>tizie.</a:t>
            </a:r>
            <a:r>
              <a:rPr dirty="0" sz="1600" spc="5" b="1">
                <a:latin typeface="Arial"/>
                <a:cs typeface="Arial"/>
              </a:rPr>
              <a:t>c</a:t>
            </a:r>
            <a:r>
              <a:rPr dirty="0" sz="1600" spc="-5" b="1">
                <a:latin typeface="Arial"/>
                <a:cs typeface="Arial"/>
              </a:rPr>
              <a:t>om  </a:t>
            </a:r>
            <a:r>
              <a:rPr dirty="0" sz="1600" spc="-5" b="1">
                <a:latin typeface="Arial"/>
                <a:cs typeface="Arial"/>
              </a:rPr>
              <a:t>27 aprile</a:t>
            </a:r>
            <a:r>
              <a:rPr dirty="0" sz="1600" spc="-2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151377"/>
            <a:ext cx="6134735" cy="3945254"/>
          </a:xfrm>
          <a:prstGeom prst="rect">
            <a:avLst/>
          </a:prstGeom>
        </p:spPr>
        <p:txBody>
          <a:bodyPr wrap="square" lIns="0" tIns="36195" rIns="0" bIns="0" rtlCol="0" vert="horz">
            <a:spAutoFit/>
          </a:bodyPr>
          <a:lstStyle/>
          <a:p>
            <a:pPr marL="12700" marR="580390">
              <a:lnSpc>
                <a:spcPts val="2390"/>
              </a:lnSpc>
              <a:spcBef>
                <a:spcPts val="285"/>
              </a:spcBef>
            </a:pPr>
            <a:r>
              <a:rPr dirty="0" sz="2100" spc="-50">
                <a:latin typeface="Georgia"/>
                <a:cs typeface="Georgia"/>
              </a:rPr>
              <a:t>Abi:</a:t>
            </a:r>
            <a:r>
              <a:rPr dirty="0" sz="2100" spc="-120">
                <a:latin typeface="Georgia"/>
                <a:cs typeface="Georgia"/>
              </a:rPr>
              <a:t> </a:t>
            </a:r>
            <a:r>
              <a:rPr dirty="0" sz="2100" spc="-35">
                <a:latin typeface="Georgia"/>
                <a:cs typeface="Georgia"/>
              </a:rPr>
              <a:t>al</a:t>
            </a:r>
            <a:r>
              <a:rPr dirty="0" sz="2100" spc="-125">
                <a:latin typeface="Georgia"/>
                <a:cs typeface="Georgia"/>
              </a:rPr>
              <a:t> </a:t>
            </a:r>
            <a:r>
              <a:rPr dirty="0" sz="2100" spc="-45">
                <a:latin typeface="Georgia"/>
                <a:cs typeface="Georgia"/>
              </a:rPr>
              <a:t>via</a:t>
            </a:r>
            <a:r>
              <a:rPr dirty="0" sz="2100" spc="-114">
                <a:latin typeface="Georgia"/>
                <a:cs typeface="Georgia"/>
              </a:rPr>
              <a:t> </a:t>
            </a:r>
            <a:r>
              <a:rPr dirty="0" sz="2100" spc="-60">
                <a:latin typeface="Georgia"/>
                <a:cs typeface="Georgia"/>
              </a:rPr>
              <a:t>3°edizione</a:t>
            </a:r>
            <a:r>
              <a:rPr dirty="0" sz="2100" spc="-120">
                <a:latin typeface="Georgia"/>
                <a:cs typeface="Georgia"/>
              </a:rPr>
              <a:t> </a:t>
            </a:r>
            <a:r>
              <a:rPr dirty="0" sz="2100" spc="-55">
                <a:latin typeface="Georgia"/>
                <a:cs typeface="Georgia"/>
              </a:rPr>
              <a:t>Festival</a:t>
            </a:r>
            <a:r>
              <a:rPr dirty="0" sz="2100" spc="-125">
                <a:latin typeface="Georgia"/>
                <a:cs typeface="Georgia"/>
              </a:rPr>
              <a:t> </a:t>
            </a:r>
            <a:r>
              <a:rPr dirty="0" sz="2100" spc="-55">
                <a:latin typeface="Georgia"/>
                <a:cs typeface="Georgia"/>
              </a:rPr>
              <a:t>Cultura</a:t>
            </a:r>
            <a:r>
              <a:rPr dirty="0" sz="2100" spc="-130">
                <a:latin typeface="Georgia"/>
                <a:cs typeface="Georgia"/>
              </a:rPr>
              <a:t> </a:t>
            </a:r>
            <a:r>
              <a:rPr dirty="0" sz="2100" spc="-60">
                <a:latin typeface="Georgia"/>
                <a:cs typeface="Georgia"/>
              </a:rPr>
              <a:t>Creativa,</a:t>
            </a:r>
            <a:r>
              <a:rPr dirty="0" sz="2100" spc="-114">
                <a:latin typeface="Georgia"/>
                <a:cs typeface="Georgia"/>
              </a:rPr>
              <a:t> </a:t>
            </a:r>
            <a:r>
              <a:rPr dirty="0" sz="2100" spc="-35">
                <a:latin typeface="Georgia"/>
                <a:cs typeface="Georgia"/>
              </a:rPr>
              <a:t>80  </a:t>
            </a:r>
            <a:r>
              <a:rPr dirty="0" sz="2100" spc="-55">
                <a:latin typeface="Georgia"/>
                <a:cs typeface="Georgia"/>
              </a:rPr>
              <a:t>eventi </a:t>
            </a:r>
            <a:r>
              <a:rPr dirty="0" sz="2100" spc="-35">
                <a:latin typeface="Georgia"/>
                <a:cs typeface="Georgia"/>
              </a:rPr>
              <a:t>in 50 </a:t>
            </a:r>
            <a:r>
              <a:rPr dirty="0" sz="2100" spc="-55">
                <a:latin typeface="Georgia"/>
                <a:cs typeface="Georgia"/>
              </a:rPr>
              <a:t>città</a:t>
            </a:r>
            <a:r>
              <a:rPr dirty="0" sz="2100" spc="-380">
                <a:latin typeface="Georgia"/>
                <a:cs typeface="Georgia"/>
              </a:rPr>
              <a:t> </a:t>
            </a:r>
            <a:r>
              <a:rPr dirty="0" sz="2100" spc="-40">
                <a:latin typeface="Georgia"/>
                <a:cs typeface="Georgia"/>
              </a:rPr>
              <a:t>(2)</a:t>
            </a:r>
            <a:endParaRPr sz="2100">
              <a:latin typeface="Georgia"/>
              <a:cs typeface="Georgia"/>
            </a:endParaRPr>
          </a:p>
          <a:p>
            <a:pPr marL="12700" marR="5080">
              <a:lnSpc>
                <a:spcPct val="113100"/>
              </a:lnSpc>
              <a:spcBef>
                <a:spcPts val="240"/>
              </a:spcBef>
            </a:pPr>
            <a:r>
              <a:rPr dirty="0" sz="1050" spc="-5">
                <a:latin typeface="Arial"/>
                <a:cs typeface="Arial"/>
              </a:rPr>
              <a:t>(AdnKronos) </a:t>
            </a:r>
            <a:r>
              <a:rPr dirty="0" sz="1050">
                <a:latin typeface="Arial"/>
                <a:cs typeface="Arial"/>
              </a:rPr>
              <a:t>- Oggi </a:t>
            </a:r>
            <a:r>
              <a:rPr dirty="0" sz="1050" spc="-5">
                <a:latin typeface="Arial"/>
                <a:cs typeface="Arial"/>
              </a:rPr>
              <a:t>più che </a:t>
            </a:r>
            <a:r>
              <a:rPr dirty="0" sz="1050">
                <a:latin typeface="Arial"/>
                <a:cs typeface="Arial"/>
              </a:rPr>
              <a:t>in passato, </a:t>
            </a:r>
            <a:r>
              <a:rPr dirty="0" sz="1050" spc="-5">
                <a:latin typeface="Arial"/>
                <a:cs typeface="Arial"/>
              </a:rPr>
              <a:t>rileva Patuelli, </a:t>
            </a:r>
            <a:r>
              <a:rPr dirty="0" sz="1050">
                <a:latin typeface="Arial"/>
                <a:cs typeface="Arial"/>
              </a:rPr>
              <a:t>"il </a:t>
            </a:r>
            <a:r>
              <a:rPr dirty="0" sz="1050" spc="-5">
                <a:latin typeface="Arial"/>
                <a:cs typeface="Arial"/>
              </a:rPr>
              <a:t>contributo delle banche </a:t>
            </a:r>
            <a:r>
              <a:rPr dirty="0" sz="1050">
                <a:latin typeface="Arial"/>
                <a:cs typeface="Arial"/>
              </a:rPr>
              <a:t>alla </a:t>
            </a:r>
            <a:r>
              <a:rPr dirty="0" sz="1050" spc="-5">
                <a:latin typeface="Arial"/>
                <a:cs typeface="Arial"/>
              </a:rPr>
              <a:t>cultura </a:t>
            </a:r>
            <a:r>
              <a:rPr dirty="0" sz="1050">
                <a:latin typeface="Arial"/>
                <a:cs typeface="Arial"/>
              </a:rPr>
              <a:t>si </a:t>
            </a:r>
            <a:r>
              <a:rPr dirty="0" sz="1050" spc="-5">
                <a:latin typeface="Arial"/>
                <a:cs typeface="Arial"/>
              </a:rPr>
              <a:t>focalizza  </a:t>
            </a:r>
            <a:r>
              <a:rPr dirty="0" sz="1050">
                <a:latin typeface="Arial"/>
                <a:cs typeface="Arial"/>
              </a:rPr>
              <a:t>sulla </a:t>
            </a:r>
            <a:r>
              <a:rPr dirty="0" sz="1050" spc="-5">
                <a:latin typeface="Arial"/>
                <a:cs typeface="Arial"/>
              </a:rPr>
              <a:t>prima risorsa del Paese, ossia </a:t>
            </a:r>
            <a:r>
              <a:rPr dirty="0" sz="1050">
                <a:latin typeface="Arial"/>
                <a:cs typeface="Arial"/>
              </a:rPr>
              <a:t>i </a:t>
            </a:r>
            <a:r>
              <a:rPr dirty="0" sz="1050" spc="-5">
                <a:latin typeface="Arial"/>
                <a:cs typeface="Arial"/>
              </a:rPr>
              <a:t>giovani, </a:t>
            </a:r>
            <a:r>
              <a:rPr dirty="0" sz="1050">
                <a:latin typeface="Arial"/>
                <a:cs typeface="Arial"/>
              </a:rPr>
              <a:t>per </a:t>
            </a:r>
            <a:r>
              <a:rPr dirty="0" sz="1050" spc="-5">
                <a:latin typeface="Arial"/>
                <a:cs typeface="Arial"/>
              </a:rPr>
              <a:t>sollecitarne lo spirito critico, rendendoli </a:t>
            </a:r>
            <a:r>
              <a:rPr dirty="0" sz="1050">
                <a:latin typeface="Arial"/>
                <a:cs typeface="Arial"/>
              </a:rPr>
              <a:t>così  </a:t>
            </a:r>
            <a:r>
              <a:rPr dirty="0" sz="1050" spc="-5">
                <a:latin typeface="Arial"/>
                <a:cs typeface="Arial"/>
              </a:rPr>
              <a:t>protagonisti della nostra </a:t>
            </a:r>
            <a:r>
              <a:rPr dirty="0" sz="1050">
                <a:latin typeface="Arial"/>
                <a:cs typeface="Arial"/>
              </a:rPr>
              <a:t>società </a:t>
            </a:r>
            <a:r>
              <a:rPr dirty="0" sz="1050" spc="-5">
                <a:latin typeface="Arial"/>
                <a:cs typeface="Arial"/>
              </a:rPr>
              <a:t>civile. </a:t>
            </a:r>
            <a:r>
              <a:rPr dirty="0" sz="1050">
                <a:latin typeface="Arial"/>
                <a:cs typeface="Arial"/>
              </a:rPr>
              <a:t>Sostenere </a:t>
            </a:r>
            <a:r>
              <a:rPr dirty="0" sz="1050" spc="-5">
                <a:latin typeface="Arial"/>
                <a:cs typeface="Arial"/>
              </a:rPr>
              <a:t>la </a:t>
            </a:r>
            <a:r>
              <a:rPr dirty="0" sz="1050">
                <a:latin typeface="Arial"/>
                <a:cs typeface="Arial"/>
              </a:rPr>
              <a:t>capacità </a:t>
            </a:r>
            <a:r>
              <a:rPr dirty="0" sz="1050" spc="-5">
                <a:latin typeface="Arial"/>
                <a:cs typeface="Arial"/>
              </a:rPr>
              <a:t>creativa </a:t>
            </a:r>
            <a:r>
              <a:rPr dirty="0" sz="105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bambini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dei ragazzi, significa  </a:t>
            </a:r>
            <a:r>
              <a:rPr dirty="0" sz="1050">
                <a:latin typeface="Arial"/>
                <a:cs typeface="Arial"/>
              </a:rPr>
              <a:t>aiutarli a mettere a </a:t>
            </a:r>
            <a:r>
              <a:rPr dirty="0" sz="1050" spc="-5">
                <a:latin typeface="Arial"/>
                <a:cs typeface="Arial"/>
              </a:rPr>
              <a:t>frutto capacità, potenzialità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visoni innovative, </a:t>
            </a:r>
            <a:r>
              <a:rPr dirty="0" sz="1050">
                <a:latin typeface="Arial"/>
                <a:cs typeface="Arial"/>
              </a:rPr>
              <a:t>strumenti </a:t>
            </a:r>
            <a:r>
              <a:rPr dirty="0" sz="1050" spc="-5">
                <a:latin typeface="Arial"/>
                <a:cs typeface="Arial"/>
              </a:rPr>
              <a:t>indispensabili </a:t>
            </a:r>
            <a:r>
              <a:rPr dirty="0" sz="1050">
                <a:latin typeface="Arial"/>
                <a:cs typeface="Arial"/>
              </a:rPr>
              <a:t>per </a:t>
            </a:r>
            <a:r>
              <a:rPr dirty="0" sz="1050" spc="-5">
                <a:latin typeface="Arial"/>
                <a:cs typeface="Arial"/>
              </a:rPr>
              <a:t>costruire  </a:t>
            </a:r>
            <a:r>
              <a:rPr dirty="0" sz="1050">
                <a:latin typeface="Arial"/>
                <a:cs typeface="Arial"/>
              </a:rPr>
              <a:t>un </a:t>
            </a:r>
            <a:r>
              <a:rPr dirty="0" sz="1050" spc="-5">
                <a:latin typeface="Arial"/>
                <a:cs typeface="Arial"/>
              </a:rPr>
              <a:t>futuro di crescita per loro stessi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per l’Italia".La Media </a:t>
            </a:r>
            <a:r>
              <a:rPr dirty="0" sz="1050">
                <a:latin typeface="Arial"/>
                <a:cs typeface="Arial"/>
              </a:rPr>
              <a:t>Partnership </a:t>
            </a:r>
            <a:r>
              <a:rPr dirty="0" sz="1050" spc="-5">
                <a:latin typeface="Arial"/>
                <a:cs typeface="Arial"/>
              </a:rPr>
              <a:t>stipulata </a:t>
            </a:r>
            <a:r>
              <a:rPr dirty="0" sz="1050">
                <a:latin typeface="Arial"/>
                <a:cs typeface="Arial"/>
              </a:rPr>
              <a:t>con </a:t>
            </a:r>
            <a:r>
              <a:rPr dirty="0" sz="1050" spc="-5">
                <a:latin typeface="Arial"/>
                <a:cs typeface="Arial"/>
              </a:rPr>
              <a:t>il Festival della  Cultura creativa, sottolinea </a:t>
            </a:r>
            <a:r>
              <a:rPr dirty="0" sz="1050">
                <a:latin typeface="Arial"/>
                <a:cs typeface="Arial"/>
              </a:rPr>
              <a:t>il </a:t>
            </a:r>
            <a:r>
              <a:rPr dirty="0" sz="1050" spc="-5">
                <a:latin typeface="Arial"/>
                <a:cs typeface="Arial"/>
              </a:rPr>
              <a:t>direttore generale della Rai, </a:t>
            </a:r>
            <a:r>
              <a:rPr dirty="0" sz="1050">
                <a:latin typeface="Arial"/>
                <a:cs typeface="Arial"/>
              </a:rPr>
              <a:t>Antonio </a:t>
            </a:r>
            <a:r>
              <a:rPr dirty="0" sz="1050" spc="-5">
                <a:latin typeface="Arial"/>
                <a:cs typeface="Arial"/>
              </a:rPr>
              <a:t>Campo Dall'Orto, "risponde </a:t>
            </a:r>
            <a:r>
              <a:rPr dirty="0" sz="1050">
                <a:latin typeface="Arial"/>
                <a:cs typeface="Arial"/>
              </a:rPr>
              <a:t>in pieno  alla nostra </a:t>
            </a:r>
            <a:r>
              <a:rPr dirty="0" sz="1050" spc="-5">
                <a:latin typeface="Arial"/>
                <a:cs typeface="Arial"/>
              </a:rPr>
              <a:t>missione </a:t>
            </a:r>
            <a:r>
              <a:rPr dirty="0" sz="105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servizio pubblico universale che </a:t>
            </a:r>
            <a:r>
              <a:rPr dirty="0" sz="1050">
                <a:latin typeface="Arial"/>
                <a:cs typeface="Arial"/>
              </a:rPr>
              <a:t>vuole </a:t>
            </a:r>
            <a:r>
              <a:rPr dirty="0" sz="1050" spc="-5">
                <a:latin typeface="Arial"/>
                <a:cs typeface="Arial"/>
              </a:rPr>
              <a:t>parlare ed arrivare </a:t>
            </a:r>
            <a:r>
              <a:rPr dirty="0" sz="1050">
                <a:latin typeface="Arial"/>
                <a:cs typeface="Arial"/>
              </a:rPr>
              <a:t>a </a:t>
            </a:r>
            <a:r>
              <a:rPr dirty="0" sz="1050" spc="-5">
                <a:latin typeface="Arial"/>
                <a:cs typeface="Arial"/>
              </a:rPr>
              <a:t>tutti </a:t>
            </a:r>
            <a:r>
              <a:rPr dirty="0" sz="1050">
                <a:latin typeface="Arial"/>
                <a:cs typeface="Arial"/>
              </a:rPr>
              <a:t>gli </a:t>
            </a:r>
            <a:r>
              <a:rPr dirty="0" sz="1050" spc="-5">
                <a:latin typeface="Arial"/>
                <a:cs typeface="Arial"/>
              </a:rPr>
              <a:t>italiani. </a:t>
            </a:r>
            <a:r>
              <a:rPr dirty="0" sz="1050">
                <a:latin typeface="Arial"/>
                <a:cs typeface="Arial"/>
              </a:rPr>
              <a:t>Da  questo </a:t>
            </a:r>
            <a:r>
              <a:rPr dirty="0" sz="1050" spc="-5">
                <a:latin typeface="Arial"/>
                <a:cs typeface="Arial"/>
              </a:rPr>
              <a:t>punto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vista l’attenzione per </a:t>
            </a:r>
            <a:r>
              <a:rPr dirty="0" sz="1050">
                <a:latin typeface="Arial"/>
                <a:cs typeface="Arial"/>
              </a:rPr>
              <a:t>i </a:t>
            </a:r>
            <a:r>
              <a:rPr dirty="0" sz="1050" spc="-5">
                <a:latin typeface="Arial"/>
                <a:cs typeface="Arial"/>
              </a:rPr>
              <a:t>più giovani rappresenta per la Rai una priorità assoluta come  dimostra </a:t>
            </a:r>
            <a:r>
              <a:rPr dirty="0" sz="1050">
                <a:latin typeface="Arial"/>
                <a:cs typeface="Arial"/>
              </a:rPr>
              <a:t>anche la </a:t>
            </a:r>
            <a:r>
              <a:rPr dirty="0" sz="1050" spc="-5">
                <a:latin typeface="Arial"/>
                <a:cs typeface="Arial"/>
              </a:rPr>
              <a:t>decisione </a:t>
            </a:r>
            <a:r>
              <a:rPr dirty="0" sz="105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togliere la pubblicità </a:t>
            </a:r>
            <a:r>
              <a:rPr dirty="0" sz="1050">
                <a:latin typeface="Arial"/>
                <a:cs typeface="Arial"/>
              </a:rPr>
              <a:t>dal </a:t>
            </a:r>
            <a:r>
              <a:rPr dirty="0" sz="1050" spc="-5">
                <a:latin typeface="Arial"/>
                <a:cs typeface="Arial"/>
              </a:rPr>
              <a:t>canale </a:t>
            </a:r>
            <a:r>
              <a:rPr dirty="0" sz="1050">
                <a:latin typeface="Arial"/>
                <a:cs typeface="Arial"/>
              </a:rPr>
              <a:t>Rai </a:t>
            </a:r>
            <a:r>
              <a:rPr dirty="0" sz="1050" spc="-5">
                <a:latin typeface="Arial"/>
                <a:cs typeface="Arial"/>
              </a:rPr>
              <a:t>yo yo </a:t>
            </a:r>
            <a:r>
              <a:rPr dirty="0" sz="1050">
                <a:latin typeface="Arial"/>
                <a:cs typeface="Arial"/>
              </a:rPr>
              <a:t>a partire dal </a:t>
            </a:r>
            <a:r>
              <a:rPr dirty="0" sz="1050" spc="-5">
                <a:latin typeface="Arial"/>
                <a:cs typeface="Arial"/>
              </a:rPr>
              <a:t>primo maggio. </a:t>
            </a:r>
            <a:r>
              <a:rPr dirty="0" sz="1050">
                <a:latin typeface="Arial"/>
                <a:cs typeface="Arial"/>
              </a:rPr>
              <a:t>La  </a:t>
            </a:r>
            <a:r>
              <a:rPr dirty="0" sz="1050" spc="-5">
                <a:latin typeface="Arial"/>
                <a:cs typeface="Arial"/>
              </a:rPr>
              <a:t>creatività </a:t>
            </a:r>
            <a:r>
              <a:rPr dirty="0" sz="1050">
                <a:latin typeface="Arial"/>
                <a:cs typeface="Arial"/>
              </a:rPr>
              <a:t>e lo </a:t>
            </a:r>
            <a:r>
              <a:rPr dirty="0" sz="1050" spc="-5">
                <a:latin typeface="Arial"/>
                <a:cs typeface="Arial"/>
              </a:rPr>
              <a:t>sviluppo del </a:t>
            </a:r>
            <a:r>
              <a:rPr dirty="0" sz="1050">
                <a:latin typeface="Arial"/>
                <a:cs typeface="Arial"/>
              </a:rPr>
              <a:t>talento, la ricerca </a:t>
            </a:r>
            <a:r>
              <a:rPr dirty="0" sz="1050" spc="-5">
                <a:latin typeface="Arial"/>
                <a:cs typeface="Arial"/>
              </a:rPr>
              <a:t>di nuove </a:t>
            </a:r>
            <a:r>
              <a:rPr dirty="0" sz="1050">
                <a:latin typeface="Arial"/>
                <a:cs typeface="Arial"/>
              </a:rPr>
              <a:t>forme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linguaggio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comunicazione  rappresentano </a:t>
            </a:r>
            <a:r>
              <a:rPr dirty="0" sz="1050">
                <a:latin typeface="Arial"/>
                <a:cs typeface="Arial"/>
              </a:rPr>
              <a:t>un </a:t>
            </a:r>
            <a:r>
              <a:rPr dirty="0" sz="1050" spc="-5">
                <a:latin typeface="Arial"/>
                <a:cs typeface="Arial"/>
              </a:rPr>
              <a:t>impegno </a:t>
            </a:r>
            <a:r>
              <a:rPr dirty="0" sz="1050">
                <a:latin typeface="Arial"/>
                <a:cs typeface="Arial"/>
              </a:rPr>
              <a:t>su cui la </a:t>
            </a:r>
            <a:r>
              <a:rPr dirty="0" sz="1050" spc="-5">
                <a:latin typeface="Arial"/>
                <a:cs typeface="Arial"/>
              </a:rPr>
              <a:t>Rai vuole essere </a:t>
            </a:r>
            <a:r>
              <a:rPr dirty="0" sz="1050">
                <a:latin typeface="Arial"/>
                <a:cs typeface="Arial"/>
              </a:rPr>
              <a:t>sempre </a:t>
            </a:r>
            <a:r>
              <a:rPr dirty="0" sz="1050" spc="-5">
                <a:latin typeface="Arial"/>
                <a:cs typeface="Arial"/>
              </a:rPr>
              <a:t>più protagonista </a:t>
            </a:r>
            <a:r>
              <a:rPr dirty="0" sz="1050">
                <a:latin typeface="Arial"/>
                <a:cs typeface="Arial"/>
              </a:rPr>
              <a:t>per accompagnare </a:t>
            </a:r>
            <a:r>
              <a:rPr dirty="0" sz="1050" spc="-5">
                <a:latin typeface="Arial"/>
                <a:cs typeface="Arial"/>
              </a:rPr>
              <a:t>in  maniera virtuosa l’educazione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l’istruzione dei ragazzi".Oltre </a:t>
            </a:r>
            <a:r>
              <a:rPr dirty="0" sz="1050">
                <a:latin typeface="Arial"/>
                <a:cs typeface="Arial"/>
              </a:rPr>
              <a:t>80 </a:t>
            </a:r>
            <a:r>
              <a:rPr dirty="0" sz="1050" spc="-5">
                <a:latin typeface="Arial"/>
                <a:cs typeface="Arial"/>
              </a:rPr>
              <a:t>eventi culturali in </a:t>
            </a:r>
            <a:r>
              <a:rPr dirty="0" sz="1050">
                <a:latin typeface="Arial"/>
                <a:cs typeface="Arial"/>
              </a:rPr>
              <a:t>50 </a:t>
            </a:r>
            <a:r>
              <a:rPr dirty="0" sz="1050" spc="-5">
                <a:latin typeface="Arial"/>
                <a:cs typeface="Arial"/>
              </a:rPr>
              <a:t>città italiane  svilupperanno il tema ispiratore, declinato </a:t>
            </a:r>
            <a:r>
              <a:rPr dirty="0" sz="1050">
                <a:latin typeface="Arial"/>
                <a:cs typeface="Arial"/>
              </a:rPr>
              <a:t>da </a:t>
            </a:r>
            <a:r>
              <a:rPr dirty="0" sz="1050" spc="-5">
                <a:latin typeface="Arial"/>
                <a:cs typeface="Arial"/>
              </a:rPr>
              <a:t>ciascuna </a:t>
            </a:r>
            <a:r>
              <a:rPr dirty="0" sz="1050">
                <a:latin typeface="Arial"/>
                <a:cs typeface="Arial"/>
              </a:rPr>
              <a:t>banca </a:t>
            </a:r>
            <a:r>
              <a:rPr dirty="0" sz="1050" spc="-5">
                <a:latin typeface="Arial"/>
                <a:cs typeface="Arial"/>
              </a:rPr>
              <a:t>con </a:t>
            </a:r>
            <a:r>
              <a:rPr dirty="0" sz="1050">
                <a:latin typeface="Arial"/>
                <a:cs typeface="Arial"/>
              </a:rPr>
              <a:t>strumenti e punti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vista differenti,  </a:t>
            </a:r>
            <a:r>
              <a:rPr dirty="0" sz="1050">
                <a:latin typeface="Arial"/>
                <a:cs typeface="Arial"/>
              </a:rPr>
              <a:t>alla </a:t>
            </a:r>
            <a:r>
              <a:rPr dirty="0" sz="1050" spc="-5">
                <a:latin typeface="Arial"/>
                <a:cs typeface="Arial"/>
              </a:rPr>
              <a:t>luce delle proprie specificità </a:t>
            </a:r>
            <a:r>
              <a:rPr dirty="0" sz="1050">
                <a:latin typeface="Arial"/>
                <a:cs typeface="Arial"/>
              </a:rPr>
              <a:t>e di </a:t>
            </a:r>
            <a:r>
              <a:rPr dirty="0" sz="1050" spc="-5">
                <a:latin typeface="Arial"/>
                <a:cs typeface="Arial"/>
              </a:rPr>
              <a:t>quelle del territorio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appartenenza. </a:t>
            </a:r>
            <a:r>
              <a:rPr dirty="0" sz="1050">
                <a:latin typeface="Arial"/>
                <a:cs typeface="Arial"/>
              </a:rPr>
              <a:t>I laboratori e </a:t>
            </a:r>
            <a:r>
              <a:rPr dirty="0" sz="1050" spc="-5">
                <a:latin typeface="Arial"/>
                <a:cs typeface="Arial"/>
              </a:rPr>
              <a:t>le </a:t>
            </a:r>
            <a:r>
              <a:rPr dirty="0" sz="1050">
                <a:latin typeface="Arial"/>
                <a:cs typeface="Arial"/>
              </a:rPr>
              <a:t>altre </a:t>
            </a:r>
            <a:r>
              <a:rPr dirty="0" sz="1050" spc="-5">
                <a:latin typeface="Arial"/>
                <a:cs typeface="Arial"/>
              </a:rPr>
              <a:t>attività  </a:t>
            </a:r>
            <a:r>
              <a:rPr dirty="0" sz="1050">
                <a:latin typeface="Arial"/>
                <a:cs typeface="Arial"/>
              </a:rPr>
              <a:t>proposte </a:t>
            </a:r>
            <a:r>
              <a:rPr dirty="0" sz="1050" spc="-5">
                <a:latin typeface="Arial"/>
                <a:cs typeface="Arial"/>
              </a:rPr>
              <a:t>vedranno la partecipazione </a:t>
            </a:r>
            <a:r>
              <a:rPr dirty="0" sz="105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rappresentanti </a:t>
            </a:r>
            <a:r>
              <a:rPr dirty="0" sz="1050">
                <a:latin typeface="Arial"/>
                <a:cs typeface="Arial"/>
              </a:rPr>
              <a:t>delle </a:t>
            </a:r>
            <a:r>
              <a:rPr dirty="0" sz="1050" spc="-5">
                <a:latin typeface="Arial"/>
                <a:cs typeface="Arial"/>
              </a:rPr>
              <a:t>banche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la collaborazione </a:t>
            </a:r>
            <a:r>
              <a:rPr dirty="0" sz="105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scuole,  musei, biblioteche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operatori culturali, </a:t>
            </a:r>
            <a:r>
              <a:rPr dirty="0" sz="1050">
                <a:latin typeface="Arial"/>
                <a:cs typeface="Arial"/>
              </a:rPr>
              <a:t>a cui </a:t>
            </a:r>
            <a:r>
              <a:rPr dirty="0" sz="1050" spc="-10">
                <a:latin typeface="Arial"/>
                <a:cs typeface="Arial"/>
              </a:rPr>
              <a:t>si </a:t>
            </a:r>
            <a:r>
              <a:rPr dirty="0" sz="1050" spc="-5">
                <a:latin typeface="Arial"/>
                <a:cs typeface="Arial"/>
              </a:rPr>
              <a:t>aggiungerà quest’anno anche la </a:t>
            </a:r>
            <a:r>
              <a:rPr dirty="0" sz="1050">
                <a:latin typeface="Arial"/>
                <a:cs typeface="Arial"/>
              </a:rPr>
              <a:t>Main </a:t>
            </a:r>
            <a:r>
              <a:rPr dirty="0" sz="1050" spc="-5">
                <a:latin typeface="Arial"/>
                <a:cs typeface="Arial"/>
              </a:rPr>
              <a:t>Media Partnership  </a:t>
            </a:r>
            <a:r>
              <a:rPr dirty="0" sz="1050">
                <a:latin typeface="Arial"/>
                <a:cs typeface="Arial"/>
              </a:rPr>
              <a:t>della </a:t>
            </a:r>
            <a:r>
              <a:rPr dirty="0" sz="1050" spc="-5">
                <a:latin typeface="Arial"/>
                <a:cs typeface="Arial"/>
              </a:rPr>
              <a:t>Rai </a:t>
            </a:r>
            <a:r>
              <a:rPr dirty="0" sz="1050">
                <a:latin typeface="Arial"/>
                <a:cs typeface="Arial"/>
              </a:rPr>
              <a:t>e la Media </a:t>
            </a:r>
            <a:r>
              <a:rPr dirty="0" sz="1050" spc="-5">
                <a:latin typeface="Arial"/>
                <a:cs typeface="Arial"/>
              </a:rPr>
              <a:t>Partnership del TGR. </a:t>
            </a:r>
            <a:r>
              <a:rPr dirty="0" sz="1050">
                <a:latin typeface="Arial"/>
                <a:cs typeface="Arial"/>
              </a:rPr>
              <a:t>Ad </a:t>
            </a:r>
            <a:r>
              <a:rPr dirty="0" sz="1050" spc="-5">
                <a:latin typeface="Arial"/>
                <a:cs typeface="Arial"/>
              </a:rPr>
              <a:t>ulteriore testimonianza del valore educativo, </a:t>
            </a:r>
            <a:r>
              <a:rPr dirty="0" sz="1050">
                <a:latin typeface="Arial"/>
                <a:cs typeface="Arial"/>
              </a:rPr>
              <a:t>sociale e  culturale </a:t>
            </a:r>
            <a:r>
              <a:rPr dirty="0" sz="1050" spc="-5">
                <a:latin typeface="Arial"/>
                <a:cs typeface="Arial"/>
              </a:rPr>
              <a:t>della</a:t>
            </a:r>
            <a:r>
              <a:rPr dirty="0" sz="1050" spc="-30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manifestazione.</a:t>
            </a:r>
            <a:endParaRPr sz="10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98438" y="2155398"/>
            <a:ext cx="1972189" cy="8701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29425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Siciliainformazioni.com  27 aprile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777997"/>
            <a:ext cx="3463925" cy="741680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12700" marR="5080">
              <a:lnSpc>
                <a:spcPts val="2760"/>
              </a:lnSpc>
              <a:spcBef>
                <a:spcPts val="290"/>
              </a:spcBef>
            </a:pPr>
            <a:r>
              <a:rPr dirty="0" sz="2400">
                <a:latin typeface="Arial"/>
                <a:cs typeface="Arial"/>
              </a:rPr>
              <a:t>Al via a </a:t>
            </a:r>
            <a:r>
              <a:rPr dirty="0" sz="2400" spc="-5">
                <a:latin typeface="Arial"/>
                <a:cs typeface="Arial"/>
              </a:rPr>
              <a:t>maggio </a:t>
            </a:r>
            <a:r>
              <a:rPr dirty="0" sz="2400">
                <a:latin typeface="Arial"/>
                <a:cs typeface="Arial"/>
              </a:rPr>
              <a:t>il</a:t>
            </a:r>
            <a:r>
              <a:rPr dirty="0" sz="2400" spc="-110">
                <a:latin typeface="Arial"/>
                <a:cs typeface="Arial"/>
              </a:rPr>
              <a:t> </a:t>
            </a:r>
            <a:r>
              <a:rPr dirty="0" sz="2400">
                <a:latin typeface="Arial"/>
                <a:cs typeface="Arial"/>
              </a:rPr>
              <a:t>Festival  </a:t>
            </a:r>
            <a:r>
              <a:rPr dirty="0" sz="2400" spc="-5">
                <a:latin typeface="Arial"/>
                <a:cs typeface="Arial"/>
              </a:rPr>
              <a:t>della Cultura</a:t>
            </a:r>
            <a:r>
              <a:rPr dirty="0" sz="2400" spc="-20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creativa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5675248"/>
            <a:ext cx="6147435" cy="32302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6350">
              <a:lnSpc>
                <a:spcPct val="126800"/>
              </a:lnSpc>
              <a:spcBef>
                <a:spcPts val="100"/>
              </a:spcBef>
            </a:pPr>
            <a:r>
              <a:rPr dirty="0" sz="1200" spc="-5">
                <a:latin typeface="Times New Roman"/>
                <a:cs typeface="Times New Roman"/>
              </a:rPr>
              <a:t>Presentato oggi </a:t>
            </a:r>
            <a:r>
              <a:rPr dirty="0" sz="1200">
                <a:latin typeface="Times New Roman"/>
                <a:cs typeface="Times New Roman"/>
              </a:rPr>
              <a:t>a Roma, </a:t>
            </a:r>
            <a:r>
              <a:rPr dirty="0" sz="1200" spc="-5">
                <a:latin typeface="Times New Roman"/>
                <a:cs typeface="Times New Roman"/>
              </a:rPr>
              <a:t>presso </a:t>
            </a:r>
            <a:r>
              <a:rPr dirty="0" sz="1200" spc="5">
                <a:latin typeface="Times New Roman"/>
                <a:cs typeface="Times New Roman"/>
              </a:rPr>
              <a:t>la </a:t>
            </a:r>
            <a:r>
              <a:rPr dirty="0" sz="1200" spc="-5">
                <a:latin typeface="Times New Roman"/>
                <a:cs typeface="Times New Roman"/>
              </a:rPr>
              <a:t>sede dell’ABI </a:t>
            </a:r>
            <a:r>
              <a:rPr dirty="0" sz="1200">
                <a:latin typeface="Times New Roman"/>
                <a:cs typeface="Times New Roman"/>
              </a:rPr>
              <a:t>a Palazzo </a:t>
            </a:r>
            <a:r>
              <a:rPr dirty="0" sz="1200" spc="-5">
                <a:latin typeface="Times New Roman"/>
                <a:cs typeface="Times New Roman"/>
              </a:rPr>
              <a:t>Altieri, </a:t>
            </a:r>
            <a:r>
              <a:rPr dirty="0" sz="1200" b="1">
                <a:latin typeface="Times New Roman"/>
                <a:cs typeface="Times New Roman"/>
              </a:rPr>
              <a:t>il </a:t>
            </a:r>
            <a:r>
              <a:rPr dirty="0" sz="1200" spc="-5" b="1">
                <a:latin typeface="Times New Roman"/>
                <a:cs typeface="Times New Roman"/>
              </a:rPr>
              <a:t>Festival della Cultura  creativa che si svolgerà nei primi giorni </a:t>
            </a:r>
            <a:r>
              <a:rPr dirty="0" sz="1200" b="1">
                <a:latin typeface="Times New Roman"/>
                <a:cs typeface="Times New Roman"/>
              </a:rPr>
              <a:t>di</a:t>
            </a:r>
            <a:r>
              <a:rPr dirty="0" sz="1200" spc="50" b="1">
                <a:latin typeface="Times New Roman"/>
                <a:cs typeface="Times New Roman"/>
              </a:rPr>
              <a:t> </a:t>
            </a:r>
            <a:r>
              <a:rPr dirty="0" sz="1200" spc="-5" b="1">
                <a:latin typeface="Times New Roman"/>
                <a:cs typeface="Times New Roman"/>
              </a:rPr>
              <a:t>maggio.</a:t>
            </a:r>
            <a:endParaRPr sz="1200">
              <a:latin typeface="Times New Roman"/>
              <a:cs typeface="Times New Roman"/>
            </a:endParaRPr>
          </a:p>
          <a:p>
            <a:pPr algn="just" marL="12700" marR="5080">
              <a:lnSpc>
                <a:spcPts val="1800"/>
              </a:lnSpc>
              <a:spcBef>
                <a:spcPts val="95"/>
              </a:spcBef>
            </a:pPr>
            <a:r>
              <a:rPr dirty="0" sz="1200" spc="-5" b="1">
                <a:latin typeface="Times New Roman"/>
                <a:cs typeface="Times New Roman"/>
              </a:rPr>
              <a:t>ABITARE SOTTOSOPRA </a:t>
            </a:r>
            <a:r>
              <a:rPr dirty="0" sz="1200" spc="-5">
                <a:latin typeface="Times New Roman"/>
                <a:cs typeface="Times New Roman"/>
              </a:rPr>
              <a:t>–</a:t>
            </a:r>
            <a:r>
              <a:rPr dirty="0" sz="1200" spc="-5" i="1">
                <a:latin typeface="Times New Roman"/>
                <a:cs typeface="Times New Roman"/>
              </a:rPr>
              <a:t>“Scoprire </a:t>
            </a:r>
            <a:r>
              <a:rPr dirty="0" sz="1200" i="1">
                <a:latin typeface="Times New Roman"/>
                <a:cs typeface="Times New Roman"/>
              </a:rPr>
              <a:t>e </a:t>
            </a:r>
            <a:r>
              <a:rPr dirty="0" sz="1200" spc="-5" i="1">
                <a:latin typeface="Times New Roman"/>
                <a:cs typeface="Times New Roman"/>
              </a:rPr>
              <a:t>sperimentare </a:t>
            </a:r>
            <a:r>
              <a:rPr dirty="0" sz="1200" i="1">
                <a:latin typeface="Times New Roman"/>
                <a:cs typeface="Times New Roman"/>
              </a:rPr>
              <a:t>come </a:t>
            </a:r>
            <a:r>
              <a:rPr dirty="0" sz="1200" spc="-5" i="1">
                <a:latin typeface="Times New Roman"/>
                <a:cs typeface="Times New Roman"/>
              </a:rPr>
              <a:t>si sta dentro </a:t>
            </a:r>
            <a:r>
              <a:rPr dirty="0" sz="1200" i="1">
                <a:latin typeface="Times New Roman"/>
                <a:cs typeface="Times New Roman"/>
              </a:rPr>
              <a:t>i luoghi, l’arte e </a:t>
            </a:r>
            <a:r>
              <a:rPr dirty="0" sz="1200" spc="-5" i="1">
                <a:latin typeface="Times New Roman"/>
                <a:cs typeface="Times New Roman"/>
              </a:rPr>
              <a:t>le  </a:t>
            </a:r>
            <a:r>
              <a:rPr dirty="0" sz="1200" spc="-5" i="1">
                <a:latin typeface="Times New Roman"/>
                <a:cs typeface="Times New Roman"/>
              </a:rPr>
              <a:t>emozioni”</a:t>
            </a:r>
            <a:r>
              <a:rPr dirty="0" sz="1200" spc="-5">
                <a:latin typeface="Times New Roman"/>
                <a:cs typeface="Times New Roman"/>
              </a:rPr>
              <a:t>, </a:t>
            </a:r>
            <a:r>
              <a:rPr dirty="0" sz="1200" spc="-5" b="1">
                <a:latin typeface="Times New Roman"/>
                <a:cs typeface="Times New Roman"/>
              </a:rPr>
              <a:t>questo </a:t>
            </a:r>
            <a:r>
              <a:rPr dirty="0" sz="1200" b="1">
                <a:latin typeface="Times New Roman"/>
                <a:cs typeface="Times New Roman"/>
              </a:rPr>
              <a:t>è il </a:t>
            </a:r>
            <a:r>
              <a:rPr dirty="0" sz="1200" spc="-10" b="1">
                <a:latin typeface="Times New Roman"/>
                <a:cs typeface="Times New Roman"/>
              </a:rPr>
              <a:t>tema </a:t>
            </a:r>
            <a:r>
              <a:rPr dirty="0" sz="1200" spc="-5" b="1">
                <a:latin typeface="Times New Roman"/>
                <a:cs typeface="Times New Roman"/>
              </a:rPr>
              <a:t>dell’edizione </a:t>
            </a:r>
            <a:r>
              <a:rPr dirty="0" sz="1200" b="1">
                <a:latin typeface="Times New Roman"/>
                <a:cs typeface="Times New Roman"/>
              </a:rPr>
              <a:t>2016</a:t>
            </a:r>
            <a:r>
              <a:rPr dirty="0" sz="1200">
                <a:latin typeface="Times New Roman"/>
                <a:cs typeface="Times New Roman"/>
              </a:rPr>
              <a:t>e il filo </a:t>
            </a:r>
            <a:r>
              <a:rPr dirty="0" sz="1200" spc="-5">
                <a:latin typeface="Times New Roman"/>
                <a:cs typeface="Times New Roman"/>
              </a:rPr>
              <a:t>conduttore che legherà </a:t>
            </a:r>
            <a:r>
              <a:rPr dirty="0" sz="1200">
                <a:latin typeface="Times New Roman"/>
                <a:cs typeface="Times New Roman"/>
              </a:rPr>
              <a:t>tutte le iniziative  </a:t>
            </a:r>
            <a:r>
              <a:rPr dirty="0" sz="1200" spc="-5">
                <a:latin typeface="Times New Roman"/>
                <a:cs typeface="Times New Roman"/>
              </a:rPr>
              <a:t>(laboratori, mostre, teatro, musica, ecc.) organizzate dalle banche </a:t>
            </a:r>
            <a:r>
              <a:rPr dirty="0" sz="1200">
                <a:latin typeface="Times New Roman"/>
                <a:cs typeface="Times New Roman"/>
              </a:rPr>
              <a:t>che </a:t>
            </a:r>
            <a:r>
              <a:rPr dirty="0" sz="1200" spc="-5">
                <a:latin typeface="Times New Roman"/>
                <a:cs typeface="Times New Roman"/>
              </a:rPr>
              <a:t>operano </a:t>
            </a:r>
            <a:r>
              <a:rPr dirty="0" sz="1200">
                <a:latin typeface="Times New Roman"/>
                <a:cs typeface="Times New Roman"/>
              </a:rPr>
              <a:t>in </a:t>
            </a:r>
            <a:r>
              <a:rPr dirty="0" sz="1200" spc="-5">
                <a:latin typeface="Times New Roman"/>
                <a:cs typeface="Times New Roman"/>
              </a:rPr>
              <a:t>Italia. Un </a:t>
            </a:r>
            <a:r>
              <a:rPr dirty="0" sz="1200">
                <a:latin typeface="Times New Roman"/>
                <a:cs typeface="Times New Roman"/>
              </a:rPr>
              <a:t>tema col  </a:t>
            </a:r>
            <a:r>
              <a:rPr dirty="0" sz="1200" spc="-5">
                <a:latin typeface="Times New Roman"/>
                <a:cs typeface="Times New Roman"/>
              </a:rPr>
              <a:t>quale quest’anno si </a:t>
            </a:r>
            <a:r>
              <a:rPr dirty="0" sz="1200">
                <a:latin typeface="Times New Roman"/>
                <a:cs typeface="Times New Roman"/>
              </a:rPr>
              <a:t>invitano i </a:t>
            </a:r>
            <a:r>
              <a:rPr dirty="0" sz="1200" spc="-5">
                <a:latin typeface="Times New Roman"/>
                <a:cs typeface="Times New Roman"/>
              </a:rPr>
              <a:t>bambini </a:t>
            </a:r>
            <a:r>
              <a:rPr dirty="0" sz="1200">
                <a:latin typeface="Times New Roman"/>
                <a:cs typeface="Times New Roman"/>
              </a:rPr>
              <a:t>e i </a:t>
            </a:r>
            <a:r>
              <a:rPr dirty="0" sz="1200" spc="-5">
                <a:latin typeface="Times New Roman"/>
                <a:cs typeface="Times New Roman"/>
              </a:rPr>
              <a:t>ragazzi ad allargare </a:t>
            </a:r>
            <a:r>
              <a:rPr dirty="0" sz="1200">
                <a:latin typeface="Times New Roman"/>
                <a:cs typeface="Times New Roman"/>
              </a:rPr>
              <a:t>il </a:t>
            </a:r>
            <a:r>
              <a:rPr dirty="0" sz="1200" spc="-5">
                <a:latin typeface="Times New Roman"/>
                <a:cs typeface="Times New Roman"/>
              </a:rPr>
              <a:t>concetto </a:t>
            </a:r>
            <a:r>
              <a:rPr dirty="0" sz="1200">
                <a:latin typeface="Times New Roman"/>
                <a:cs typeface="Times New Roman"/>
              </a:rPr>
              <a:t>di </a:t>
            </a:r>
            <a:r>
              <a:rPr dirty="0" sz="1200" spc="-5">
                <a:latin typeface="Times New Roman"/>
                <a:cs typeface="Times New Roman"/>
              </a:rPr>
              <a:t>casa </a:t>
            </a:r>
            <a:r>
              <a:rPr dirty="0" sz="1200">
                <a:latin typeface="Times New Roman"/>
                <a:cs typeface="Times New Roman"/>
              </a:rPr>
              <a:t>e di </a:t>
            </a:r>
            <a:r>
              <a:rPr dirty="0" sz="1200" spc="-5">
                <a:latin typeface="Times New Roman"/>
                <a:cs typeface="Times New Roman"/>
              </a:rPr>
              <a:t>luogo abitato  per cercare, con l’aiuto </a:t>
            </a:r>
            <a:r>
              <a:rPr dirty="0" sz="1200" spc="5">
                <a:latin typeface="Times New Roman"/>
                <a:cs typeface="Times New Roman"/>
              </a:rPr>
              <a:t>di </a:t>
            </a:r>
            <a:r>
              <a:rPr dirty="0" sz="1200" spc="-5">
                <a:latin typeface="Times New Roman"/>
                <a:cs typeface="Times New Roman"/>
              </a:rPr>
              <a:t>operatori </a:t>
            </a:r>
            <a:r>
              <a:rPr dirty="0" sz="1200">
                <a:latin typeface="Times New Roman"/>
                <a:cs typeface="Times New Roman"/>
              </a:rPr>
              <a:t>culturali specializzati, </a:t>
            </a:r>
            <a:r>
              <a:rPr dirty="0" sz="1200" spc="-10">
                <a:latin typeface="Times New Roman"/>
                <a:cs typeface="Times New Roman"/>
              </a:rPr>
              <a:t>di </a:t>
            </a:r>
            <a:r>
              <a:rPr dirty="0" sz="1200" spc="-5">
                <a:latin typeface="Times New Roman"/>
                <a:cs typeface="Times New Roman"/>
              </a:rPr>
              <a:t>superare </a:t>
            </a:r>
            <a:r>
              <a:rPr dirty="0" sz="1200">
                <a:latin typeface="Times New Roman"/>
                <a:cs typeface="Times New Roman"/>
              </a:rPr>
              <a:t>alcuni</a:t>
            </a:r>
            <a:r>
              <a:rPr dirty="0" sz="1200" spc="6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stereotipi.</a:t>
            </a:r>
            <a:endParaRPr sz="1200">
              <a:latin typeface="Times New Roman"/>
              <a:cs typeface="Times New Roman"/>
            </a:endParaRPr>
          </a:p>
          <a:p>
            <a:pPr algn="just" marL="12700" marR="7620">
              <a:lnSpc>
                <a:spcPts val="1800"/>
              </a:lnSpc>
            </a:pPr>
            <a:r>
              <a:rPr dirty="0" sz="1200" spc="-5" b="1">
                <a:latin typeface="Times New Roman"/>
                <a:cs typeface="Times New Roman"/>
              </a:rPr>
              <a:t>Una serie di eventi in </a:t>
            </a:r>
            <a:r>
              <a:rPr dirty="0" sz="1200" b="1">
                <a:latin typeface="Times New Roman"/>
                <a:cs typeface="Times New Roman"/>
              </a:rPr>
              <a:t>70 </a:t>
            </a:r>
            <a:r>
              <a:rPr dirty="0" sz="1200" spc="-5" b="1">
                <a:latin typeface="Times New Roman"/>
                <a:cs typeface="Times New Roman"/>
              </a:rPr>
              <a:t>città </a:t>
            </a:r>
            <a:r>
              <a:rPr dirty="0" sz="1200" b="1">
                <a:latin typeface="Times New Roman"/>
                <a:cs typeface="Times New Roman"/>
              </a:rPr>
              <a:t>italiane </a:t>
            </a:r>
            <a:r>
              <a:rPr dirty="0" sz="1200" spc="-5">
                <a:latin typeface="Times New Roman"/>
                <a:cs typeface="Times New Roman"/>
              </a:rPr>
              <a:t>che </a:t>
            </a:r>
            <a:r>
              <a:rPr dirty="0" sz="1200">
                <a:latin typeface="Times New Roman"/>
                <a:cs typeface="Times New Roman"/>
              </a:rPr>
              <a:t>vedono </a:t>
            </a:r>
            <a:r>
              <a:rPr dirty="0" sz="1200" spc="-5">
                <a:latin typeface="Times New Roman"/>
                <a:cs typeface="Times New Roman"/>
              </a:rPr>
              <a:t>coinvolte diverse banche </a:t>
            </a:r>
            <a:r>
              <a:rPr dirty="0" sz="1200">
                <a:latin typeface="Times New Roman"/>
                <a:cs typeface="Times New Roman"/>
              </a:rPr>
              <a:t>tra </a:t>
            </a:r>
            <a:r>
              <a:rPr dirty="0" sz="1200" spc="-5">
                <a:latin typeface="Times New Roman"/>
                <a:cs typeface="Times New Roman"/>
              </a:rPr>
              <a:t>cui </a:t>
            </a:r>
            <a:r>
              <a:rPr dirty="0" sz="1200">
                <a:latin typeface="Times New Roman"/>
                <a:cs typeface="Times New Roman"/>
              </a:rPr>
              <a:t>la Banca  </a:t>
            </a:r>
            <a:r>
              <a:rPr dirty="0" sz="1200" spc="-5">
                <a:latin typeface="Times New Roman"/>
                <a:cs typeface="Times New Roman"/>
              </a:rPr>
              <a:t>Popolare Sant’angelo che realizzerà </a:t>
            </a:r>
            <a:r>
              <a:rPr dirty="0" sz="1200">
                <a:latin typeface="Times New Roman"/>
                <a:cs typeface="Times New Roman"/>
              </a:rPr>
              <a:t>il 2 e 4 </a:t>
            </a:r>
            <a:r>
              <a:rPr dirty="0" sz="1200" spc="-5">
                <a:latin typeface="Times New Roman"/>
                <a:cs typeface="Times New Roman"/>
              </a:rPr>
              <a:t>maggio prossimi dei laboratori creativi su questo </a:t>
            </a:r>
            <a:r>
              <a:rPr dirty="0" sz="1200">
                <a:latin typeface="Times New Roman"/>
                <a:cs typeface="Times New Roman"/>
              </a:rPr>
              <a:t>tema a  Palazzo </a:t>
            </a:r>
            <a:r>
              <a:rPr dirty="0" sz="1200" spc="-10">
                <a:latin typeface="Times New Roman"/>
                <a:cs typeface="Times New Roman"/>
              </a:rPr>
              <a:t>Petyx </a:t>
            </a:r>
            <a:r>
              <a:rPr dirty="0" sz="1200">
                <a:latin typeface="Times New Roman"/>
                <a:cs typeface="Times New Roman"/>
              </a:rPr>
              <a:t>a Palermo </a:t>
            </a:r>
            <a:r>
              <a:rPr dirty="0" sz="1200" spc="-5">
                <a:latin typeface="Times New Roman"/>
                <a:cs typeface="Times New Roman"/>
              </a:rPr>
              <a:t>con </a:t>
            </a:r>
            <a:r>
              <a:rPr dirty="0" sz="1200">
                <a:latin typeface="Times New Roman"/>
                <a:cs typeface="Times New Roman"/>
              </a:rPr>
              <a:t>il </a:t>
            </a:r>
            <a:r>
              <a:rPr dirty="0" sz="1200" spc="-5">
                <a:latin typeface="Times New Roman"/>
                <a:cs typeface="Times New Roman"/>
              </a:rPr>
              <a:t>coinvolgimento </a:t>
            </a:r>
            <a:r>
              <a:rPr dirty="0" sz="1200">
                <a:latin typeface="Times New Roman"/>
                <a:cs typeface="Times New Roman"/>
              </a:rPr>
              <a:t>di </a:t>
            </a:r>
            <a:r>
              <a:rPr dirty="0" sz="1200" spc="-5">
                <a:latin typeface="Times New Roman"/>
                <a:cs typeface="Times New Roman"/>
              </a:rPr>
              <a:t>alcune scuole </a:t>
            </a:r>
            <a:r>
              <a:rPr dirty="0" sz="1200">
                <a:latin typeface="Times New Roman"/>
                <a:cs typeface="Times New Roman"/>
              </a:rPr>
              <a:t>e </a:t>
            </a:r>
            <a:r>
              <a:rPr dirty="0" sz="1200" spc="-5">
                <a:latin typeface="Times New Roman"/>
                <a:cs typeface="Times New Roman"/>
              </a:rPr>
              <a:t>bambini dai </a:t>
            </a:r>
            <a:r>
              <a:rPr dirty="0" sz="1200">
                <a:latin typeface="Times New Roman"/>
                <a:cs typeface="Times New Roman"/>
              </a:rPr>
              <a:t>7 </a:t>
            </a:r>
            <a:r>
              <a:rPr dirty="0" sz="1200" spc="-5">
                <a:latin typeface="Times New Roman"/>
                <a:cs typeface="Times New Roman"/>
              </a:rPr>
              <a:t>ai </a:t>
            </a:r>
            <a:r>
              <a:rPr dirty="0" sz="1200">
                <a:latin typeface="Times New Roman"/>
                <a:cs typeface="Times New Roman"/>
              </a:rPr>
              <a:t>9 </a:t>
            </a:r>
            <a:r>
              <a:rPr dirty="0" sz="1200" spc="-5">
                <a:latin typeface="Times New Roman"/>
                <a:cs typeface="Times New Roman"/>
              </a:rPr>
              <a:t>anni. “Aderire  alle</a:t>
            </a:r>
            <a:r>
              <a:rPr dirty="0" sz="1200" spc="4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iniziative</a:t>
            </a:r>
            <a:r>
              <a:rPr dirty="0" sz="1200" spc="4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ABI</a:t>
            </a:r>
            <a:r>
              <a:rPr dirty="0" sz="1200" spc="4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rivolte</a:t>
            </a:r>
            <a:r>
              <a:rPr dirty="0" sz="1200" spc="4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al</a:t>
            </a:r>
            <a:r>
              <a:rPr dirty="0" sz="1200" spc="50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sociale</a:t>
            </a:r>
            <a:r>
              <a:rPr dirty="0" sz="1200" spc="4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costituisce</a:t>
            </a:r>
            <a:r>
              <a:rPr dirty="0" sz="1200" spc="5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per</a:t>
            </a:r>
            <a:r>
              <a:rPr dirty="0" sz="1200" spc="4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</a:t>
            </a:r>
            <a:r>
              <a:rPr dirty="0" sz="1200" spc="4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nostra</a:t>
            </a:r>
            <a:r>
              <a:rPr dirty="0" sz="1200" spc="5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Banca”,</a:t>
            </a:r>
            <a:r>
              <a:rPr dirty="0" sz="1200" spc="50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sottolinea</a:t>
            </a:r>
            <a:r>
              <a:rPr dirty="0" sz="1200" spc="4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il</a:t>
            </a:r>
            <a:r>
              <a:rPr dirty="0" sz="1200" spc="60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direttore</a:t>
            </a:r>
            <a:r>
              <a:rPr dirty="0" sz="1200" spc="5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generale</a:t>
            </a:r>
            <a:endParaRPr sz="1200">
              <a:latin typeface="Times New Roman"/>
              <a:cs typeface="Times New Roman"/>
            </a:endParaRPr>
          </a:p>
          <a:p>
            <a:pPr algn="just" marL="12700" marR="6985">
              <a:lnSpc>
                <a:spcPts val="1800"/>
              </a:lnSpc>
              <a:spcBef>
                <a:spcPts val="5"/>
              </a:spcBef>
            </a:pPr>
            <a:r>
              <a:rPr dirty="0" sz="1200" spc="-5">
                <a:latin typeface="Times New Roman"/>
                <a:cs typeface="Times New Roman"/>
              </a:rPr>
              <a:t>della Banca Popolare Sant’Angelo </a:t>
            </a:r>
            <a:r>
              <a:rPr dirty="0" sz="1200" spc="-5" b="1">
                <a:latin typeface="Times New Roman"/>
                <a:cs typeface="Times New Roman"/>
              </a:rPr>
              <a:t>Ines Curella</a:t>
            </a:r>
            <a:r>
              <a:rPr dirty="0" sz="1200" spc="-5">
                <a:latin typeface="Times New Roman"/>
                <a:cs typeface="Times New Roman"/>
              </a:rPr>
              <a:t>, “una </a:t>
            </a:r>
            <a:r>
              <a:rPr dirty="0" sz="1200">
                <a:latin typeface="Times New Roman"/>
                <a:cs typeface="Times New Roman"/>
              </a:rPr>
              <a:t>continuazione </a:t>
            </a:r>
            <a:r>
              <a:rPr dirty="0" sz="1200" spc="-5">
                <a:latin typeface="Times New Roman"/>
                <a:cs typeface="Times New Roman"/>
              </a:rPr>
              <a:t>della </a:t>
            </a:r>
            <a:r>
              <a:rPr dirty="0" sz="1200">
                <a:latin typeface="Times New Roman"/>
                <a:cs typeface="Times New Roman"/>
              </a:rPr>
              <a:t>nostra azione di </a:t>
            </a:r>
            <a:r>
              <a:rPr dirty="0" sz="1200" spc="-5">
                <a:latin typeface="Times New Roman"/>
                <a:cs typeface="Times New Roman"/>
              </a:rPr>
              <a:t>ulteriore  radicamento territoriale </a:t>
            </a:r>
            <a:r>
              <a:rPr dirty="0" sz="1200">
                <a:latin typeface="Times New Roman"/>
                <a:cs typeface="Times New Roman"/>
              </a:rPr>
              <a:t>che </a:t>
            </a:r>
            <a:r>
              <a:rPr dirty="0" sz="1200" spc="-5">
                <a:latin typeface="Times New Roman"/>
                <a:cs typeface="Times New Roman"/>
              </a:rPr>
              <a:t>acquista </a:t>
            </a:r>
            <a:r>
              <a:rPr dirty="0" sz="1200">
                <a:latin typeface="Times New Roman"/>
                <a:cs typeface="Times New Roman"/>
              </a:rPr>
              <a:t>in questa </a:t>
            </a:r>
            <a:r>
              <a:rPr dirty="0" sz="1200" spc="-5">
                <a:latin typeface="Times New Roman"/>
                <a:cs typeface="Times New Roman"/>
              </a:rPr>
              <a:t>occasione </a:t>
            </a:r>
            <a:r>
              <a:rPr dirty="0" sz="1200">
                <a:latin typeface="Times New Roman"/>
                <a:cs typeface="Times New Roman"/>
              </a:rPr>
              <a:t>una </a:t>
            </a:r>
            <a:r>
              <a:rPr dirty="0" sz="1200" spc="-5">
                <a:latin typeface="Times New Roman"/>
                <a:cs typeface="Times New Roman"/>
              </a:rPr>
              <a:t>maggiore </a:t>
            </a:r>
            <a:r>
              <a:rPr dirty="0" sz="1200">
                <a:latin typeface="Times New Roman"/>
                <a:cs typeface="Times New Roman"/>
              </a:rPr>
              <a:t>valenza </a:t>
            </a:r>
            <a:r>
              <a:rPr dirty="0" sz="1200" spc="-5">
                <a:latin typeface="Times New Roman"/>
                <a:cs typeface="Times New Roman"/>
              </a:rPr>
              <a:t>dato </a:t>
            </a:r>
            <a:r>
              <a:rPr dirty="0" sz="1200">
                <a:latin typeface="Times New Roman"/>
                <a:cs typeface="Times New Roman"/>
              </a:rPr>
              <a:t>che il </a:t>
            </a:r>
            <a:r>
              <a:rPr dirty="0" sz="1200" spc="-5">
                <a:latin typeface="Times New Roman"/>
                <a:cs typeface="Times New Roman"/>
              </a:rPr>
              <a:t>Festival </a:t>
            </a:r>
            <a:r>
              <a:rPr dirty="0" sz="1200">
                <a:latin typeface="Times New Roman"/>
                <a:cs typeface="Times New Roman"/>
              </a:rPr>
              <a:t>è  </a:t>
            </a:r>
            <a:r>
              <a:rPr dirty="0" sz="1200" spc="-5">
                <a:latin typeface="Times New Roman"/>
                <a:cs typeface="Times New Roman"/>
              </a:rPr>
              <a:t>mirato </a:t>
            </a:r>
            <a:r>
              <a:rPr dirty="0" sz="1200">
                <a:latin typeface="Times New Roman"/>
                <a:cs typeface="Times New Roman"/>
              </a:rPr>
              <a:t>ai </a:t>
            </a:r>
            <a:r>
              <a:rPr dirty="0" sz="1200" spc="-5">
                <a:latin typeface="Times New Roman"/>
                <a:cs typeface="Times New Roman"/>
              </a:rPr>
              <a:t>bambini”.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70253" y="2119883"/>
            <a:ext cx="5016500" cy="3404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95325" y="4133595"/>
            <a:ext cx="3248025" cy="14097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Simplybiz.eu  27 aprile</a:t>
            </a:r>
            <a:r>
              <a:rPr dirty="0" sz="1600" spc="-7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613279" y="2442971"/>
            <a:ext cx="2311385" cy="5688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36967" y="3257894"/>
            <a:ext cx="5250102" cy="6397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Simplybiz.eu  27 aprile</a:t>
            </a:r>
            <a:r>
              <a:rPr dirty="0" sz="1600" spc="-7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08380" y="2129321"/>
            <a:ext cx="5464867" cy="72954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Simplybiz.eu  27 aprile</a:t>
            </a:r>
            <a:r>
              <a:rPr dirty="0" sz="1600" spc="-7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3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36942" y="2471928"/>
            <a:ext cx="5686171" cy="30115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6e20.it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88340" y="3090417"/>
            <a:ext cx="6183630" cy="3238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511935" algn="l"/>
                <a:tab pos="6170295" algn="l"/>
              </a:tabLst>
            </a:pPr>
            <a:r>
              <a:rPr dirty="0" u="heavy" sz="1950">
                <a:solidFill>
                  <a:srgbClr val="151515"/>
                </a:solidFill>
                <a:uFill>
                  <a:solidFill>
                    <a:srgbClr val="151515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1950">
                <a:solidFill>
                  <a:srgbClr val="151515"/>
                </a:solidFill>
                <a:uFill>
                  <a:solidFill>
                    <a:srgbClr val="151515"/>
                  </a:solidFill>
                </a:uFill>
                <a:latin typeface="Times New Roman"/>
                <a:cs typeface="Times New Roman"/>
              </a:rPr>
              <a:t>	</a:t>
            </a:r>
            <a:r>
              <a:rPr dirty="0" u="heavy" sz="1950" b="1" i="1">
                <a:solidFill>
                  <a:srgbClr val="151515"/>
                </a:solidFill>
                <a:uFill>
                  <a:solidFill>
                    <a:srgbClr val="151515"/>
                  </a:solidFill>
                </a:uFill>
                <a:latin typeface="Times New Roman"/>
                <a:cs typeface="Times New Roman"/>
              </a:rPr>
              <a:t>Festival della </a:t>
            </a:r>
            <a:r>
              <a:rPr dirty="0" u="heavy" sz="1950" spc="-5" b="1" i="1">
                <a:solidFill>
                  <a:srgbClr val="151515"/>
                </a:solidFill>
                <a:uFill>
                  <a:solidFill>
                    <a:srgbClr val="151515"/>
                  </a:solidFill>
                </a:uFill>
                <a:latin typeface="Times New Roman"/>
                <a:cs typeface="Times New Roman"/>
              </a:rPr>
              <a:t>Cultura</a:t>
            </a:r>
            <a:r>
              <a:rPr dirty="0" u="heavy" sz="1950" spc="-55" b="1" i="1">
                <a:solidFill>
                  <a:srgbClr val="151515"/>
                </a:solidFill>
                <a:uFill>
                  <a:solidFill>
                    <a:srgbClr val="151515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heavy" sz="1950" spc="-5" b="1" i="1">
                <a:solidFill>
                  <a:srgbClr val="151515"/>
                </a:solidFill>
                <a:uFill>
                  <a:solidFill>
                    <a:srgbClr val="151515"/>
                  </a:solidFill>
                </a:uFill>
                <a:latin typeface="Times New Roman"/>
                <a:cs typeface="Times New Roman"/>
              </a:rPr>
              <a:t>Creativa	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5887592"/>
            <a:ext cx="6138545" cy="3298190"/>
          </a:xfrm>
          <a:prstGeom prst="rect">
            <a:avLst/>
          </a:prstGeom>
        </p:spPr>
        <p:txBody>
          <a:bodyPr wrap="square" lIns="0" tIns="5524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dirty="0" sz="1200" spc="-5" b="1">
                <a:solidFill>
                  <a:srgbClr val="151515"/>
                </a:solidFill>
                <a:latin typeface="Times New Roman"/>
                <a:cs typeface="Times New Roman"/>
              </a:rPr>
              <a:t>Terza edizione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</a:pPr>
            <a:r>
              <a:rPr dirty="0" sz="1200" spc="-5">
                <a:solidFill>
                  <a:srgbClr val="151515"/>
                </a:solidFill>
                <a:latin typeface="Times New Roman"/>
                <a:cs typeface="Times New Roman"/>
              </a:rPr>
              <a:t>Abi </a:t>
            </a:r>
            <a:r>
              <a:rPr dirty="0" sz="1200">
                <a:solidFill>
                  <a:srgbClr val="151515"/>
                </a:solidFill>
                <a:latin typeface="Times New Roman"/>
                <a:cs typeface="Times New Roman"/>
              </a:rPr>
              <a:t>e le </a:t>
            </a:r>
            <a:r>
              <a:rPr dirty="0" sz="1200" spc="-5">
                <a:solidFill>
                  <a:srgbClr val="151515"/>
                </a:solidFill>
                <a:latin typeface="Times New Roman"/>
                <a:cs typeface="Times New Roman"/>
              </a:rPr>
              <a:t>Banche Italiane </a:t>
            </a:r>
            <a:r>
              <a:rPr dirty="0" sz="1200">
                <a:solidFill>
                  <a:srgbClr val="151515"/>
                </a:solidFill>
                <a:latin typeface="Times New Roman"/>
                <a:cs typeface="Times New Roman"/>
              </a:rPr>
              <a:t>insieme </a:t>
            </a:r>
            <a:r>
              <a:rPr dirty="0" sz="1200" spc="-5">
                <a:solidFill>
                  <a:srgbClr val="151515"/>
                </a:solidFill>
                <a:latin typeface="Times New Roman"/>
                <a:cs typeface="Times New Roman"/>
              </a:rPr>
              <a:t>per stimolare </a:t>
            </a:r>
            <a:r>
              <a:rPr dirty="0" sz="1200">
                <a:solidFill>
                  <a:srgbClr val="151515"/>
                </a:solidFill>
                <a:latin typeface="Times New Roman"/>
                <a:cs typeface="Times New Roman"/>
              </a:rPr>
              <a:t>la </a:t>
            </a:r>
            <a:r>
              <a:rPr dirty="0" sz="1200" spc="-5">
                <a:solidFill>
                  <a:srgbClr val="151515"/>
                </a:solidFill>
                <a:latin typeface="Times New Roman"/>
                <a:cs typeface="Times New Roman"/>
              </a:rPr>
              <a:t>creatività dei </a:t>
            </a:r>
            <a:r>
              <a:rPr dirty="0" sz="1200">
                <a:solidFill>
                  <a:srgbClr val="151515"/>
                </a:solidFill>
                <a:latin typeface="Times New Roman"/>
                <a:cs typeface="Times New Roman"/>
              </a:rPr>
              <a:t>più</a:t>
            </a:r>
            <a:r>
              <a:rPr dirty="0" sz="1200" spc="50">
                <a:solidFill>
                  <a:srgbClr val="151515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solidFill>
                  <a:srgbClr val="151515"/>
                </a:solidFill>
                <a:latin typeface="Times New Roman"/>
                <a:cs typeface="Times New Roman"/>
              </a:rPr>
              <a:t>giovani</a:t>
            </a:r>
            <a:endParaRPr sz="1200">
              <a:latin typeface="Times New Roman"/>
              <a:cs typeface="Times New Roman"/>
            </a:endParaRPr>
          </a:p>
          <a:p>
            <a:pPr algn="just" marL="12700" marR="5080">
              <a:lnSpc>
                <a:spcPct val="98800"/>
              </a:lnSpc>
              <a:spcBef>
                <a:spcPts val="760"/>
              </a:spcBef>
            </a:pPr>
            <a:r>
              <a:rPr dirty="0" sz="1200" spc="35">
                <a:solidFill>
                  <a:srgbClr val="111111"/>
                </a:solidFill>
                <a:latin typeface="Times New Roman"/>
                <a:cs typeface="Times New Roman"/>
              </a:rPr>
              <a:t>Per </a:t>
            </a:r>
            <a:r>
              <a:rPr dirty="0" sz="1200" spc="30">
                <a:solidFill>
                  <a:srgbClr val="111111"/>
                </a:solidFill>
                <a:latin typeface="Times New Roman"/>
                <a:cs typeface="Times New Roman"/>
              </a:rPr>
              <a:t>il </a:t>
            </a:r>
            <a:r>
              <a:rPr dirty="0" sz="1200" spc="45">
                <a:solidFill>
                  <a:srgbClr val="111111"/>
                </a:solidFill>
                <a:latin typeface="Times New Roman"/>
                <a:cs typeface="Times New Roman"/>
              </a:rPr>
              <a:t>terzo </a:t>
            </a:r>
            <a:r>
              <a:rPr dirty="0" sz="1200" spc="40">
                <a:solidFill>
                  <a:srgbClr val="111111"/>
                </a:solidFill>
                <a:latin typeface="Times New Roman"/>
                <a:cs typeface="Times New Roman"/>
              </a:rPr>
              <a:t>anno </a:t>
            </a:r>
            <a:r>
              <a:rPr dirty="0" sz="1200" spc="50">
                <a:solidFill>
                  <a:srgbClr val="111111"/>
                </a:solidFill>
                <a:latin typeface="Times New Roman"/>
                <a:cs typeface="Times New Roman"/>
              </a:rPr>
              <a:t>consecutivo </a:t>
            </a:r>
            <a:r>
              <a:rPr dirty="0" sz="1200" spc="45">
                <a:solidFill>
                  <a:srgbClr val="111111"/>
                </a:solidFill>
                <a:latin typeface="Times New Roman"/>
                <a:cs typeface="Times New Roman"/>
              </a:rPr>
              <a:t>torna </a:t>
            </a:r>
            <a:r>
              <a:rPr dirty="0" sz="1200" spc="30">
                <a:solidFill>
                  <a:srgbClr val="111111"/>
                </a:solidFill>
                <a:latin typeface="Times New Roman"/>
                <a:cs typeface="Times New Roman"/>
              </a:rPr>
              <a:t>il </a:t>
            </a:r>
            <a:r>
              <a:rPr dirty="0" sz="1200" spc="45">
                <a:solidFill>
                  <a:srgbClr val="111111"/>
                </a:solidFill>
                <a:latin typeface="Times New Roman"/>
                <a:cs typeface="Times New Roman"/>
              </a:rPr>
              <a:t>Festival della Cultura </a:t>
            </a:r>
            <a:r>
              <a:rPr dirty="0" sz="1200" spc="50">
                <a:solidFill>
                  <a:srgbClr val="111111"/>
                </a:solidFill>
                <a:latin typeface="Times New Roman"/>
                <a:cs typeface="Times New Roman"/>
              </a:rPr>
              <a:t>Creativa, </a:t>
            </a:r>
            <a:r>
              <a:rPr dirty="0" sz="1200" spc="30">
                <a:solidFill>
                  <a:srgbClr val="111111"/>
                </a:solidFill>
                <a:latin typeface="Times New Roman"/>
                <a:cs typeface="Times New Roman"/>
              </a:rPr>
              <a:t>la </a:t>
            </a:r>
            <a:r>
              <a:rPr dirty="0" sz="1200" spc="50">
                <a:solidFill>
                  <a:srgbClr val="111111"/>
                </a:solidFill>
                <a:latin typeface="Times New Roman"/>
                <a:cs typeface="Times New Roman"/>
              </a:rPr>
              <a:t>manifestazione  </a:t>
            </a:r>
            <a:r>
              <a:rPr dirty="0" sz="1200" spc="35">
                <a:solidFill>
                  <a:srgbClr val="111111"/>
                </a:solidFill>
                <a:latin typeface="Times New Roman"/>
                <a:cs typeface="Times New Roman"/>
              </a:rPr>
              <a:t>per </a:t>
            </a:r>
            <a:r>
              <a:rPr dirty="0" sz="1200" spc="50">
                <a:solidFill>
                  <a:srgbClr val="111111"/>
                </a:solidFill>
                <a:latin typeface="Times New Roman"/>
                <a:cs typeface="Times New Roman"/>
              </a:rPr>
              <a:t>ragazzi organizzata </a:t>
            </a:r>
            <a:r>
              <a:rPr dirty="0" sz="1200" spc="45">
                <a:solidFill>
                  <a:srgbClr val="111111"/>
                </a:solidFill>
                <a:latin typeface="Times New Roman"/>
                <a:cs typeface="Times New Roman"/>
              </a:rPr>
              <a:t>dalle banche </a:t>
            </a:r>
            <a:r>
              <a:rPr dirty="0" sz="1200" spc="50">
                <a:solidFill>
                  <a:srgbClr val="111111"/>
                </a:solidFill>
                <a:latin typeface="Times New Roman"/>
                <a:cs typeface="Times New Roman"/>
              </a:rPr>
              <a:t>italiane </a:t>
            </a:r>
            <a:r>
              <a:rPr dirty="0" sz="1200" spc="35">
                <a:solidFill>
                  <a:srgbClr val="111111"/>
                </a:solidFill>
                <a:latin typeface="Times New Roman"/>
                <a:cs typeface="Times New Roman"/>
              </a:rPr>
              <a:t>con </a:t>
            </a:r>
            <a:r>
              <a:rPr dirty="0" sz="1200" spc="30">
                <a:solidFill>
                  <a:srgbClr val="111111"/>
                </a:solidFill>
                <a:latin typeface="Times New Roman"/>
                <a:cs typeface="Times New Roman"/>
              </a:rPr>
              <a:t>il  </a:t>
            </a:r>
            <a:r>
              <a:rPr dirty="0" sz="1200" spc="50">
                <a:solidFill>
                  <a:srgbClr val="111111"/>
                </a:solidFill>
                <a:latin typeface="Times New Roman"/>
                <a:cs typeface="Times New Roman"/>
              </a:rPr>
              <a:t>coordinamento </a:t>
            </a:r>
            <a:r>
              <a:rPr dirty="0" sz="1200" spc="45">
                <a:solidFill>
                  <a:srgbClr val="111111"/>
                </a:solidFill>
                <a:latin typeface="Times New Roman"/>
                <a:cs typeface="Times New Roman"/>
              </a:rPr>
              <a:t>dell'Abi </a:t>
            </a:r>
            <a:r>
              <a:rPr dirty="0" sz="1200">
                <a:solidFill>
                  <a:srgbClr val="111111"/>
                </a:solidFill>
                <a:latin typeface="Times New Roman"/>
                <a:cs typeface="Times New Roman"/>
              </a:rPr>
              <a:t>-  </a:t>
            </a:r>
            <a:r>
              <a:rPr dirty="0" sz="1200" spc="50">
                <a:solidFill>
                  <a:srgbClr val="111111"/>
                </a:solidFill>
                <a:latin typeface="Times New Roman"/>
                <a:cs typeface="Times New Roman"/>
              </a:rPr>
              <a:t>Associazione </a:t>
            </a:r>
            <a:r>
              <a:rPr dirty="0" sz="1200" spc="45">
                <a:solidFill>
                  <a:srgbClr val="111111"/>
                </a:solidFill>
                <a:latin typeface="Times New Roman"/>
                <a:cs typeface="Times New Roman"/>
              </a:rPr>
              <a:t>Bancaria Italiana. </a:t>
            </a:r>
            <a:r>
              <a:rPr dirty="0" sz="1200" spc="20">
                <a:solidFill>
                  <a:srgbClr val="111111"/>
                </a:solidFill>
                <a:latin typeface="Times New Roman"/>
                <a:cs typeface="Times New Roman"/>
              </a:rPr>
              <a:t>In </a:t>
            </a:r>
            <a:r>
              <a:rPr dirty="0" sz="1200" spc="50">
                <a:solidFill>
                  <a:srgbClr val="111111"/>
                </a:solidFill>
                <a:latin typeface="Times New Roman"/>
                <a:cs typeface="Times New Roman"/>
              </a:rPr>
              <a:t>programma </a:t>
            </a:r>
            <a:r>
              <a:rPr dirty="0" sz="1200" spc="45">
                <a:solidFill>
                  <a:srgbClr val="111111"/>
                </a:solidFill>
                <a:latin typeface="Times New Roman"/>
                <a:cs typeface="Times New Roman"/>
              </a:rPr>
              <a:t>oltre ottanta </a:t>
            </a:r>
            <a:r>
              <a:rPr dirty="0" sz="1200" spc="50">
                <a:solidFill>
                  <a:srgbClr val="111111"/>
                </a:solidFill>
                <a:latin typeface="Times New Roman"/>
                <a:cs typeface="Times New Roman"/>
              </a:rPr>
              <a:t>iniziative, sviluppate </a:t>
            </a:r>
            <a:r>
              <a:rPr dirty="0" sz="1200" spc="30">
                <a:solidFill>
                  <a:srgbClr val="111111"/>
                </a:solidFill>
                <a:latin typeface="Times New Roman"/>
                <a:cs typeface="Times New Roman"/>
              </a:rPr>
              <a:t>in  </a:t>
            </a:r>
            <a:r>
              <a:rPr dirty="0" sz="1200" spc="50">
                <a:solidFill>
                  <a:srgbClr val="111111"/>
                </a:solidFill>
                <a:latin typeface="Times New Roman"/>
                <a:cs typeface="Times New Roman"/>
              </a:rPr>
              <a:t>cinquanta </a:t>
            </a:r>
            <a:r>
              <a:rPr dirty="0" sz="1200" spc="45">
                <a:solidFill>
                  <a:srgbClr val="111111"/>
                </a:solidFill>
                <a:latin typeface="Times New Roman"/>
                <a:cs typeface="Times New Roman"/>
              </a:rPr>
              <a:t>città </a:t>
            </a:r>
            <a:r>
              <a:rPr dirty="0" sz="1200" spc="35">
                <a:solidFill>
                  <a:srgbClr val="111111"/>
                </a:solidFill>
                <a:latin typeface="Times New Roman"/>
                <a:cs typeface="Times New Roman"/>
              </a:rPr>
              <a:t>dal sud </a:t>
            </a:r>
            <a:r>
              <a:rPr dirty="0" sz="1200" spc="25">
                <a:solidFill>
                  <a:srgbClr val="111111"/>
                </a:solidFill>
                <a:latin typeface="Times New Roman"/>
                <a:cs typeface="Times New Roman"/>
              </a:rPr>
              <a:t>al </a:t>
            </a:r>
            <a:r>
              <a:rPr dirty="0" sz="1200" spc="40">
                <a:solidFill>
                  <a:srgbClr val="111111"/>
                </a:solidFill>
                <a:latin typeface="Times New Roman"/>
                <a:cs typeface="Times New Roman"/>
              </a:rPr>
              <a:t>nord </a:t>
            </a:r>
            <a:r>
              <a:rPr dirty="0" sz="1200" spc="45">
                <a:solidFill>
                  <a:srgbClr val="111111"/>
                </a:solidFill>
                <a:latin typeface="Times New Roman"/>
                <a:cs typeface="Times New Roman"/>
              </a:rPr>
              <a:t>dell'Italia. </a:t>
            </a:r>
            <a:r>
              <a:rPr dirty="0" sz="1200" spc="50">
                <a:solidFill>
                  <a:srgbClr val="111111"/>
                </a:solidFill>
                <a:latin typeface="Times New Roman"/>
                <a:cs typeface="Times New Roman"/>
              </a:rPr>
              <a:t>Obiettivo </a:t>
            </a:r>
            <a:r>
              <a:rPr dirty="0" sz="1200" spc="35">
                <a:solidFill>
                  <a:srgbClr val="111111"/>
                </a:solidFill>
                <a:latin typeface="Times New Roman"/>
                <a:cs typeface="Times New Roman"/>
              </a:rPr>
              <a:t>del </a:t>
            </a:r>
            <a:r>
              <a:rPr dirty="0" sz="1200" spc="50">
                <a:solidFill>
                  <a:srgbClr val="111111"/>
                </a:solidFill>
                <a:latin typeface="Times New Roman"/>
                <a:cs typeface="Times New Roman"/>
              </a:rPr>
              <a:t>festival: </a:t>
            </a:r>
            <a:r>
              <a:rPr dirty="0" sz="1200" spc="45">
                <a:solidFill>
                  <a:srgbClr val="111111"/>
                </a:solidFill>
                <a:latin typeface="Times New Roman"/>
                <a:cs typeface="Times New Roman"/>
              </a:rPr>
              <a:t>stimolare </a:t>
            </a:r>
            <a:r>
              <a:rPr dirty="0" sz="1200" spc="30">
                <a:solidFill>
                  <a:srgbClr val="111111"/>
                </a:solidFill>
                <a:latin typeface="Times New Roman"/>
                <a:cs typeface="Times New Roman"/>
              </a:rPr>
              <a:t>la </a:t>
            </a:r>
            <a:r>
              <a:rPr dirty="0" sz="1200" spc="45">
                <a:solidFill>
                  <a:srgbClr val="111111"/>
                </a:solidFill>
                <a:latin typeface="Times New Roman"/>
                <a:cs typeface="Times New Roman"/>
              </a:rPr>
              <a:t>fantasia </a:t>
            </a:r>
            <a:r>
              <a:rPr dirty="0" sz="1200" spc="35">
                <a:solidFill>
                  <a:srgbClr val="111111"/>
                </a:solidFill>
                <a:latin typeface="Times New Roman"/>
                <a:cs typeface="Times New Roman"/>
              </a:rPr>
              <a:t>dei  più</a:t>
            </a:r>
            <a:r>
              <a:rPr dirty="0" sz="1200" spc="11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dirty="0" sz="1200" spc="45">
                <a:solidFill>
                  <a:srgbClr val="111111"/>
                </a:solidFill>
                <a:latin typeface="Times New Roman"/>
                <a:cs typeface="Times New Roman"/>
              </a:rPr>
              <a:t>giovani.</a:t>
            </a:r>
            <a:endParaRPr sz="1200">
              <a:latin typeface="Times New Roman"/>
              <a:cs typeface="Times New Roman"/>
            </a:endParaRPr>
          </a:p>
          <a:p>
            <a:pPr algn="just" marL="12700" marR="8255">
              <a:lnSpc>
                <a:spcPct val="98900"/>
              </a:lnSpc>
              <a:spcBef>
                <a:spcPts val="760"/>
              </a:spcBef>
            </a:pPr>
            <a:r>
              <a:rPr dirty="0" sz="1200" spc="20">
                <a:solidFill>
                  <a:srgbClr val="111111"/>
                </a:solidFill>
                <a:latin typeface="Times New Roman"/>
                <a:cs typeface="Times New Roman"/>
              </a:rPr>
              <a:t>Il </a:t>
            </a:r>
            <a:r>
              <a:rPr dirty="0" sz="1200" spc="40">
                <a:solidFill>
                  <a:srgbClr val="111111"/>
                </a:solidFill>
                <a:latin typeface="Times New Roman"/>
                <a:cs typeface="Times New Roman"/>
              </a:rPr>
              <a:t>tema </a:t>
            </a:r>
            <a:r>
              <a:rPr dirty="0" sz="1200" spc="25">
                <a:solidFill>
                  <a:srgbClr val="111111"/>
                </a:solidFill>
                <a:latin typeface="Times New Roman"/>
                <a:cs typeface="Times New Roman"/>
              </a:rPr>
              <a:t>di </a:t>
            </a:r>
            <a:r>
              <a:rPr dirty="0" sz="1200" spc="45">
                <a:solidFill>
                  <a:srgbClr val="111111"/>
                </a:solidFill>
                <a:latin typeface="Times New Roman"/>
                <a:cs typeface="Times New Roman"/>
              </a:rPr>
              <a:t>questa </a:t>
            </a:r>
            <a:r>
              <a:rPr dirty="0" sz="1200" spc="40">
                <a:solidFill>
                  <a:srgbClr val="111111"/>
                </a:solidFill>
                <a:latin typeface="Times New Roman"/>
                <a:cs typeface="Times New Roman"/>
              </a:rPr>
              <a:t>nuova </a:t>
            </a:r>
            <a:r>
              <a:rPr dirty="0" sz="1200" spc="50">
                <a:solidFill>
                  <a:srgbClr val="111111"/>
                </a:solidFill>
                <a:latin typeface="Times New Roman"/>
                <a:cs typeface="Times New Roman"/>
              </a:rPr>
              <a:t>edizione </a:t>
            </a:r>
            <a:r>
              <a:rPr dirty="0" sz="1200" spc="25">
                <a:solidFill>
                  <a:srgbClr val="111111"/>
                </a:solidFill>
                <a:latin typeface="Times New Roman"/>
                <a:cs typeface="Times New Roman"/>
              </a:rPr>
              <a:t>è: </a:t>
            </a:r>
            <a:r>
              <a:rPr dirty="0" sz="1200" spc="45">
                <a:solidFill>
                  <a:srgbClr val="111111"/>
                </a:solidFill>
                <a:latin typeface="Times New Roman"/>
                <a:cs typeface="Times New Roman"/>
              </a:rPr>
              <a:t>"Abitare </a:t>
            </a:r>
            <a:r>
              <a:rPr dirty="0" sz="1200" spc="50">
                <a:solidFill>
                  <a:srgbClr val="111111"/>
                </a:solidFill>
                <a:latin typeface="Times New Roman"/>
                <a:cs typeface="Times New Roman"/>
              </a:rPr>
              <a:t>sottosopra. </a:t>
            </a:r>
            <a:r>
              <a:rPr dirty="0" sz="1200" spc="45">
                <a:solidFill>
                  <a:srgbClr val="111111"/>
                </a:solidFill>
                <a:latin typeface="Times New Roman"/>
                <a:cs typeface="Times New Roman"/>
              </a:rPr>
              <a:t>Scoprire </a:t>
            </a:r>
            <a:r>
              <a:rPr dirty="0" sz="1200">
                <a:solidFill>
                  <a:srgbClr val="111111"/>
                </a:solidFill>
                <a:latin typeface="Times New Roman"/>
                <a:cs typeface="Times New Roman"/>
              </a:rPr>
              <a:t>e </a:t>
            </a:r>
            <a:r>
              <a:rPr dirty="0" sz="1200" spc="50">
                <a:solidFill>
                  <a:srgbClr val="111111"/>
                </a:solidFill>
                <a:latin typeface="Times New Roman"/>
                <a:cs typeface="Times New Roman"/>
              </a:rPr>
              <a:t>sperimentare </a:t>
            </a:r>
            <a:r>
              <a:rPr dirty="0" sz="1200" spc="40">
                <a:solidFill>
                  <a:srgbClr val="111111"/>
                </a:solidFill>
                <a:latin typeface="Times New Roman"/>
                <a:cs typeface="Times New Roman"/>
              </a:rPr>
              <a:t>come </a:t>
            </a:r>
            <a:r>
              <a:rPr dirty="0" sz="1200" spc="25">
                <a:solidFill>
                  <a:srgbClr val="111111"/>
                </a:solidFill>
                <a:latin typeface="Times New Roman"/>
                <a:cs typeface="Times New Roman"/>
              </a:rPr>
              <a:t>si  </a:t>
            </a:r>
            <a:r>
              <a:rPr dirty="0" sz="1200" spc="35">
                <a:solidFill>
                  <a:srgbClr val="111111"/>
                </a:solidFill>
                <a:latin typeface="Times New Roman"/>
                <a:cs typeface="Times New Roman"/>
              </a:rPr>
              <a:t>sta </a:t>
            </a:r>
            <a:r>
              <a:rPr dirty="0" sz="1200" spc="45">
                <a:solidFill>
                  <a:srgbClr val="111111"/>
                </a:solidFill>
                <a:latin typeface="Times New Roman"/>
                <a:cs typeface="Times New Roman"/>
              </a:rPr>
              <a:t>dentro </a:t>
            </a:r>
            <a:r>
              <a:rPr dirty="0" sz="1200">
                <a:solidFill>
                  <a:srgbClr val="111111"/>
                </a:solidFill>
                <a:latin typeface="Times New Roman"/>
                <a:cs typeface="Times New Roman"/>
              </a:rPr>
              <a:t>i </a:t>
            </a:r>
            <a:r>
              <a:rPr dirty="0" sz="1200" spc="45">
                <a:solidFill>
                  <a:srgbClr val="111111"/>
                </a:solidFill>
                <a:latin typeface="Times New Roman"/>
                <a:cs typeface="Times New Roman"/>
              </a:rPr>
              <a:t>luoghi, l'arte </a:t>
            </a:r>
            <a:r>
              <a:rPr dirty="0" sz="1200">
                <a:solidFill>
                  <a:srgbClr val="111111"/>
                </a:solidFill>
                <a:latin typeface="Times New Roman"/>
                <a:cs typeface="Times New Roman"/>
              </a:rPr>
              <a:t>e </a:t>
            </a:r>
            <a:r>
              <a:rPr dirty="0" sz="1200" spc="30">
                <a:solidFill>
                  <a:srgbClr val="111111"/>
                </a:solidFill>
                <a:latin typeface="Times New Roman"/>
                <a:cs typeface="Times New Roman"/>
              </a:rPr>
              <a:t>le </a:t>
            </a:r>
            <a:r>
              <a:rPr dirty="0" sz="1200" spc="50">
                <a:solidFill>
                  <a:srgbClr val="111111"/>
                </a:solidFill>
                <a:latin typeface="Times New Roman"/>
                <a:cs typeface="Times New Roman"/>
              </a:rPr>
              <a:t>emozioni". L'ambizioso </a:t>
            </a:r>
            <a:r>
              <a:rPr dirty="0" sz="1200" spc="60">
                <a:solidFill>
                  <a:srgbClr val="111111"/>
                </a:solidFill>
                <a:latin typeface="Times New Roman"/>
                <a:cs typeface="Times New Roman"/>
              </a:rPr>
              <a:t>progetto </a:t>
            </a:r>
            <a:r>
              <a:rPr dirty="0" sz="1200" spc="45">
                <a:solidFill>
                  <a:srgbClr val="111111"/>
                </a:solidFill>
                <a:latin typeface="Times New Roman"/>
                <a:cs typeface="Times New Roman"/>
              </a:rPr>
              <a:t>conta </a:t>
            </a:r>
            <a:r>
              <a:rPr dirty="0" sz="1200" spc="25">
                <a:solidFill>
                  <a:srgbClr val="111111"/>
                </a:solidFill>
                <a:latin typeface="Times New Roman"/>
                <a:cs typeface="Times New Roman"/>
              </a:rPr>
              <a:t>di </a:t>
            </a:r>
            <a:r>
              <a:rPr dirty="0" sz="1200" spc="50">
                <a:solidFill>
                  <a:srgbClr val="111111"/>
                </a:solidFill>
                <a:latin typeface="Times New Roman"/>
                <a:cs typeface="Times New Roman"/>
              </a:rPr>
              <a:t>coinvolgere </a:t>
            </a:r>
            <a:r>
              <a:rPr dirty="0" sz="1200" spc="35">
                <a:solidFill>
                  <a:srgbClr val="111111"/>
                </a:solidFill>
                <a:latin typeface="Times New Roman"/>
                <a:cs typeface="Times New Roman"/>
              </a:rPr>
              <a:t>un  </a:t>
            </a:r>
            <a:r>
              <a:rPr dirty="0" sz="1200" spc="45">
                <a:solidFill>
                  <a:srgbClr val="111111"/>
                </a:solidFill>
                <a:latin typeface="Times New Roman"/>
                <a:cs typeface="Times New Roman"/>
              </a:rPr>
              <a:t>totale </a:t>
            </a:r>
            <a:r>
              <a:rPr dirty="0" sz="1200" spc="25">
                <a:solidFill>
                  <a:srgbClr val="111111"/>
                </a:solidFill>
                <a:latin typeface="Times New Roman"/>
                <a:cs typeface="Times New Roman"/>
              </a:rPr>
              <a:t>di 10 </a:t>
            </a:r>
            <a:r>
              <a:rPr dirty="0" sz="1200" spc="45">
                <a:solidFill>
                  <a:srgbClr val="111111"/>
                </a:solidFill>
                <a:latin typeface="Times New Roman"/>
                <a:cs typeface="Times New Roman"/>
              </a:rPr>
              <a:t>mila </a:t>
            </a:r>
            <a:r>
              <a:rPr dirty="0" sz="1200" spc="50">
                <a:solidFill>
                  <a:srgbClr val="111111"/>
                </a:solidFill>
                <a:latin typeface="Times New Roman"/>
                <a:cs typeface="Times New Roman"/>
              </a:rPr>
              <a:t>ragazzi </a:t>
            </a:r>
            <a:r>
              <a:rPr dirty="0" sz="1200" spc="20">
                <a:solidFill>
                  <a:srgbClr val="111111"/>
                </a:solidFill>
                <a:latin typeface="Times New Roman"/>
                <a:cs typeface="Times New Roman"/>
              </a:rPr>
              <a:t>di </a:t>
            </a:r>
            <a:r>
              <a:rPr dirty="0" sz="1200" spc="35">
                <a:solidFill>
                  <a:srgbClr val="111111"/>
                </a:solidFill>
                <a:latin typeface="Times New Roman"/>
                <a:cs typeface="Times New Roman"/>
              </a:rPr>
              <a:t>età </a:t>
            </a:r>
            <a:r>
              <a:rPr dirty="0" sz="1200" spc="45">
                <a:solidFill>
                  <a:srgbClr val="111111"/>
                </a:solidFill>
                <a:latin typeface="Times New Roman"/>
                <a:cs typeface="Times New Roman"/>
              </a:rPr>
              <a:t>compresa </a:t>
            </a:r>
            <a:r>
              <a:rPr dirty="0" sz="1200" spc="40">
                <a:solidFill>
                  <a:srgbClr val="111111"/>
                </a:solidFill>
                <a:latin typeface="Times New Roman"/>
                <a:cs typeface="Times New Roman"/>
              </a:rPr>
              <a:t>tra </a:t>
            </a:r>
            <a:r>
              <a:rPr dirty="0" sz="1200">
                <a:solidFill>
                  <a:srgbClr val="111111"/>
                </a:solidFill>
                <a:latin typeface="Times New Roman"/>
                <a:cs typeface="Times New Roman"/>
              </a:rPr>
              <a:t>i 6 e i </a:t>
            </a:r>
            <a:r>
              <a:rPr dirty="0" sz="1200" spc="25">
                <a:solidFill>
                  <a:srgbClr val="111111"/>
                </a:solidFill>
                <a:latin typeface="Times New Roman"/>
                <a:cs typeface="Times New Roman"/>
              </a:rPr>
              <a:t>13 </a:t>
            </a:r>
            <a:r>
              <a:rPr dirty="0" sz="1200" spc="40">
                <a:solidFill>
                  <a:srgbClr val="111111"/>
                </a:solidFill>
                <a:latin typeface="Times New Roman"/>
                <a:cs typeface="Times New Roman"/>
              </a:rPr>
              <a:t>anni. </a:t>
            </a:r>
            <a:r>
              <a:rPr dirty="0" sz="1200" spc="45">
                <a:solidFill>
                  <a:srgbClr val="111111"/>
                </a:solidFill>
                <a:latin typeface="Times New Roman"/>
                <a:cs typeface="Times New Roman"/>
              </a:rPr>
              <a:t>L'evento </a:t>
            </a:r>
            <a:r>
              <a:rPr dirty="0" sz="1200">
                <a:solidFill>
                  <a:srgbClr val="111111"/>
                </a:solidFill>
                <a:latin typeface="Times New Roman"/>
                <a:cs typeface="Times New Roman"/>
              </a:rPr>
              <a:t>è </a:t>
            </a:r>
            <a:r>
              <a:rPr dirty="0" sz="1200" spc="50">
                <a:solidFill>
                  <a:srgbClr val="111111"/>
                </a:solidFill>
                <a:latin typeface="Times New Roman"/>
                <a:cs typeface="Times New Roman"/>
              </a:rPr>
              <a:t>patrocinato </a:t>
            </a:r>
            <a:r>
              <a:rPr dirty="0" sz="1200" spc="35">
                <a:solidFill>
                  <a:srgbClr val="111111"/>
                </a:solidFill>
                <a:latin typeface="Times New Roman"/>
                <a:cs typeface="Times New Roman"/>
              </a:rPr>
              <a:t>dai  </a:t>
            </a:r>
            <a:r>
              <a:rPr dirty="0" sz="1200" spc="45">
                <a:solidFill>
                  <a:srgbClr val="111111"/>
                </a:solidFill>
                <a:latin typeface="Times New Roman"/>
                <a:cs typeface="Times New Roman"/>
              </a:rPr>
              <a:t>media partner </a:t>
            </a:r>
            <a:r>
              <a:rPr dirty="0" sz="1200" spc="40">
                <a:solidFill>
                  <a:srgbClr val="111111"/>
                </a:solidFill>
                <a:latin typeface="Times New Roman"/>
                <a:cs typeface="Times New Roman"/>
              </a:rPr>
              <a:t>Rai, </a:t>
            </a:r>
            <a:r>
              <a:rPr dirty="0" sz="1200">
                <a:solidFill>
                  <a:srgbClr val="111111"/>
                </a:solidFill>
                <a:latin typeface="Times New Roman"/>
                <a:cs typeface="Times New Roman"/>
              </a:rPr>
              <a:t>e </a:t>
            </a:r>
            <a:r>
              <a:rPr dirty="0" sz="1200" spc="25">
                <a:solidFill>
                  <a:srgbClr val="111111"/>
                </a:solidFill>
                <a:latin typeface="Times New Roman"/>
                <a:cs typeface="Times New Roman"/>
              </a:rPr>
              <a:t>al </a:t>
            </a:r>
            <a:r>
              <a:rPr dirty="0" sz="1200" spc="50">
                <a:solidFill>
                  <a:srgbClr val="111111"/>
                </a:solidFill>
                <a:latin typeface="Times New Roman"/>
                <a:cs typeface="Times New Roman"/>
              </a:rPr>
              <a:t>patrocinio </a:t>
            </a:r>
            <a:r>
              <a:rPr dirty="0" sz="1200" spc="25">
                <a:solidFill>
                  <a:srgbClr val="111111"/>
                </a:solidFill>
                <a:latin typeface="Times New Roman"/>
                <a:cs typeface="Times New Roman"/>
              </a:rPr>
              <a:t>di </a:t>
            </a:r>
            <a:r>
              <a:rPr dirty="0" sz="1200" spc="40">
                <a:solidFill>
                  <a:srgbClr val="111111"/>
                </a:solidFill>
                <a:latin typeface="Times New Roman"/>
                <a:cs typeface="Times New Roman"/>
              </a:rPr>
              <a:t>Unesco </a:t>
            </a:r>
            <a:r>
              <a:rPr dirty="0" sz="1200">
                <a:solidFill>
                  <a:srgbClr val="111111"/>
                </a:solidFill>
                <a:latin typeface="Times New Roman"/>
                <a:cs typeface="Times New Roman"/>
              </a:rPr>
              <a:t>e </a:t>
            </a:r>
            <a:r>
              <a:rPr dirty="0" sz="1200" spc="35">
                <a:solidFill>
                  <a:srgbClr val="111111"/>
                </a:solidFill>
                <a:latin typeface="Times New Roman"/>
                <a:cs typeface="Times New Roman"/>
              </a:rPr>
              <a:t>Beni</a:t>
            </a:r>
            <a:r>
              <a:rPr dirty="0" sz="1200" spc="-35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dirty="0" sz="1200" spc="50">
                <a:solidFill>
                  <a:srgbClr val="111111"/>
                </a:solidFill>
                <a:latin typeface="Times New Roman"/>
                <a:cs typeface="Times New Roman"/>
              </a:rPr>
              <a:t>Culturali.</a:t>
            </a:r>
            <a:endParaRPr sz="1200">
              <a:latin typeface="Times New Roman"/>
              <a:cs typeface="Times New Roman"/>
            </a:endParaRPr>
          </a:p>
          <a:p>
            <a:pPr algn="just" marL="12700" marR="5080">
              <a:lnSpc>
                <a:spcPts val="1430"/>
              </a:lnSpc>
              <a:spcBef>
                <a:spcPts val="795"/>
              </a:spcBef>
            </a:pPr>
            <a:r>
              <a:rPr dirty="0" sz="1200" spc="45">
                <a:solidFill>
                  <a:srgbClr val="111111"/>
                </a:solidFill>
                <a:latin typeface="Times New Roman"/>
                <a:cs typeface="Times New Roman"/>
              </a:rPr>
              <a:t>Mercoledì </a:t>
            </a:r>
            <a:r>
              <a:rPr dirty="0" sz="1200">
                <a:solidFill>
                  <a:srgbClr val="111111"/>
                </a:solidFill>
                <a:latin typeface="Times New Roman"/>
                <a:cs typeface="Times New Roman"/>
              </a:rPr>
              <a:t>4 </a:t>
            </a:r>
            <a:r>
              <a:rPr dirty="0" sz="1200" spc="45">
                <a:solidFill>
                  <a:srgbClr val="111111"/>
                </a:solidFill>
                <a:latin typeface="Times New Roman"/>
                <a:cs typeface="Times New Roman"/>
              </a:rPr>
              <a:t>maggio </a:t>
            </a:r>
            <a:r>
              <a:rPr dirty="0" sz="1200" spc="50">
                <a:solidFill>
                  <a:srgbClr val="111111"/>
                </a:solidFill>
                <a:latin typeface="Times New Roman"/>
                <a:cs typeface="Times New Roman"/>
              </a:rPr>
              <a:t>appuntamento </a:t>
            </a:r>
            <a:r>
              <a:rPr dirty="0" sz="1200" spc="30">
                <a:solidFill>
                  <a:srgbClr val="111111"/>
                </a:solidFill>
                <a:latin typeface="Times New Roman"/>
                <a:cs typeface="Times New Roman"/>
              </a:rPr>
              <a:t>in </a:t>
            </a:r>
            <a:r>
              <a:rPr dirty="0" sz="1200" spc="45">
                <a:solidFill>
                  <a:srgbClr val="111111"/>
                </a:solidFill>
                <a:latin typeface="Times New Roman"/>
                <a:cs typeface="Times New Roman"/>
              </a:rPr>
              <a:t>Triennale </a:t>
            </a:r>
            <a:r>
              <a:rPr dirty="0" sz="1200" spc="35">
                <a:solidFill>
                  <a:srgbClr val="111111"/>
                </a:solidFill>
                <a:latin typeface="Times New Roman"/>
                <a:cs typeface="Times New Roman"/>
              </a:rPr>
              <a:t>con </a:t>
            </a:r>
            <a:r>
              <a:rPr dirty="0" sz="1200" spc="35" i="1">
                <a:solidFill>
                  <a:srgbClr val="151515"/>
                </a:solidFill>
                <a:latin typeface="Times New Roman"/>
                <a:cs typeface="Times New Roman"/>
              </a:rPr>
              <a:t>The </a:t>
            </a:r>
            <a:r>
              <a:rPr dirty="0" sz="1200" spc="40" i="1">
                <a:solidFill>
                  <a:srgbClr val="151515"/>
                </a:solidFill>
                <a:latin typeface="Times New Roman"/>
                <a:cs typeface="Times New Roman"/>
              </a:rPr>
              <a:t>Next </a:t>
            </a:r>
            <a:r>
              <a:rPr dirty="0" sz="1200" spc="45" i="1">
                <a:solidFill>
                  <a:srgbClr val="151515"/>
                </a:solidFill>
                <a:latin typeface="Times New Roman"/>
                <a:cs typeface="Times New Roman"/>
              </a:rPr>
              <a:t>Nest</a:t>
            </a:r>
            <a:r>
              <a:rPr dirty="0" sz="1200" spc="45">
                <a:solidFill>
                  <a:srgbClr val="111111"/>
                </a:solidFill>
                <a:latin typeface="Times New Roman"/>
                <a:cs typeface="Times New Roman"/>
              </a:rPr>
              <a:t>, </a:t>
            </a:r>
            <a:r>
              <a:rPr dirty="0" sz="1200" spc="30">
                <a:solidFill>
                  <a:srgbClr val="111111"/>
                </a:solidFill>
                <a:latin typeface="Times New Roman"/>
                <a:cs typeface="Times New Roman"/>
              </a:rPr>
              <a:t>la  </a:t>
            </a:r>
            <a:r>
              <a:rPr dirty="0" sz="1200" spc="50">
                <a:solidFill>
                  <a:srgbClr val="111111"/>
                </a:solidFill>
                <a:latin typeface="Times New Roman"/>
                <a:cs typeface="Times New Roman"/>
              </a:rPr>
              <a:t>mostra  interdisciplinare </a:t>
            </a:r>
            <a:r>
              <a:rPr dirty="0" sz="1200">
                <a:solidFill>
                  <a:srgbClr val="111111"/>
                </a:solidFill>
                <a:latin typeface="Times New Roman"/>
                <a:cs typeface="Times New Roman"/>
              </a:rPr>
              <a:t>e </a:t>
            </a:r>
            <a:r>
              <a:rPr dirty="0" sz="1200" spc="50">
                <a:solidFill>
                  <a:srgbClr val="111111"/>
                </a:solidFill>
                <a:latin typeface="Times New Roman"/>
                <a:cs typeface="Times New Roman"/>
              </a:rPr>
              <a:t>interattiva </a:t>
            </a:r>
            <a:r>
              <a:rPr dirty="0" sz="1200">
                <a:solidFill>
                  <a:srgbClr val="111111"/>
                </a:solidFill>
                <a:latin typeface="Times New Roman"/>
                <a:cs typeface="Times New Roman"/>
              </a:rPr>
              <a:t>a </a:t>
            </a:r>
            <a:r>
              <a:rPr dirty="0" sz="1200" spc="40">
                <a:solidFill>
                  <a:srgbClr val="111111"/>
                </a:solidFill>
                <a:latin typeface="Times New Roman"/>
                <a:cs typeface="Times New Roman"/>
              </a:rPr>
              <a:t>cura </a:t>
            </a:r>
            <a:r>
              <a:rPr dirty="0" sz="1200" spc="25">
                <a:solidFill>
                  <a:srgbClr val="111111"/>
                </a:solidFill>
                <a:latin typeface="Times New Roman"/>
                <a:cs typeface="Times New Roman"/>
              </a:rPr>
              <a:t>di </a:t>
            </a:r>
            <a:r>
              <a:rPr dirty="0" sz="1200" spc="35">
                <a:solidFill>
                  <a:srgbClr val="111111"/>
                </a:solidFill>
                <a:latin typeface="Times New Roman"/>
                <a:cs typeface="Times New Roman"/>
              </a:rPr>
              <a:t>Luca </a:t>
            </a:r>
            <a:r>
              <a:rPr dirty="0" sz="1200" spc="45">
                <a:solidFill>
                  <a:srgbClr val="111111"/>
                </a:solidFill>
                <a:latin typeface="Times New Roman"/>
                <a:cs typeface="Times New Roman"/>
              </a:rPr>
              <a:t>Berardo, Mario </a:t>
            </a:r>
            <a:r>
              <a:rPr dirty="0" sz="1200" spc="50">
                <a:solidFill>
                  <a:srgbClr val="111111"/>
                </a:solidFill>
                <a:latin typeface="Times New Roman"/>
                <a:cs typeface="Times New Roman"/>
              </a:rPr>
              <a:t>Cipriano, </a:t>
            </a:r>
            <a:r>
              <a:rPr dirty="0" sz="1200" spc="45">
                <a:solidFill>
                  <a:srgbClr val="111111"/>
                </a:solidFill>
                <a:latin typeface="Times New Roman"/>
                <a:cs typeface="Times New Roman"/>
              </a:rPr>
              <a:t>Francesca </a:t>
            </a:r>
            <a:r>
              <a:rPr dirty="0" sz="1200" spc="25">
                <a:solidFill>
                  <a:srgbClr val="111111"/>
                </a:solidFill>
                <a:latin typeface="Times New Roman"/>
                <a:cs typeface="Times New Roman"/>
              </a:rPr>
              <a:t>Di  </a:t>
            </a:r>
            <a:r>
              <a:rPr dirty="0" sz="1200" spc="40">
                <a:solidFill>
                  <a:srgbClr val="111111"/>
                </a:solidFill>
                <a:latin typeface="Times New Roman"/>
                <a:cs typeface="Times New Roman"/>
              </a:rPr>
              <a:t>Noia, </a:t>
            </a:r>
            <a:r>
              <a:rPr dirty="0" sz="1200" spc="30">
                <a:solidFill>
                  <a:srgbClr val="111111"/>
                </a:solidFill>
                <a:latin typeface="Times New Roman"/>
                <a:cs typeface="Times New Roman"/>
              </a:rPr>
              <a:t>in </a:t>
            </a:r>
            <a:r>
              <a:rPr dirty="0" sz="1200" spc="50">
                <a:solidFill>
                  <a:srgbClr val="111111"/>
                </a:solidFill>
                <a:latin typeface="Times New Roman"/>
                <a:cs typeface="Times New Roman"/>
              </a:rPr>
              <a:t>collaborazione </a:t>
            </a:r>
            <a:r>
              <a:rPr dirty="0" sz="1200" spc="35">
                <a:solidFill>
                  <a:srgbClr val="111111"/>
                </a:solidFill>
                <a:latin typeface="Times New Roman"/>
                <a:cs typeface="Times New Roman"/>
              </a:rPr>
              <a:t>con </a:t>
            </a:r>
            <a:r>
              <a:rPr dirty="0" sz="1200" spc="45">
                <a:solidFill>
                  <a:srgbClr val="111111"/>
                </a:solidFill>
                <a:latin typeface="Times New Roman"/>
                <a:cs typeface="Times New Roman"/>
              </a:rPr>
              <a:t>Daniele </a:t>
            </a:r>
            <a:r>
              <a:rPr dirty="0" sz="1200" spc="50">
                <a:solidFill>
                  <a:srgbClr val="111111"/>
                </a:solidFill>
                <a:latin typeface="Times New Roman"/>
                <a:cs typeface="Times New Roman"/>
              </a:rPr>
              <a:t>Galliano </a:t>
            </a:r>
            <a:r>
              <a:rPr dirty="0" sz="1200">
                <a:solidFill>
                  <a:srgbClr val="111111"/>
                </a:solidFill>
                <a:latin typeface="Times New Roman"/>
                <a:cs typeface="Times New Roman"/>
              </a:rPr>
              <a:t>e </a:t>
            </a:r>
            <a:r>
              <a:rPr dirty="0" sz="1200" spc="45">
                <a:solidFill>
                  <a:srgbClr val="111111"/>
                </a:solidFill>
                <a:latin typeface="Times New Roman"/>
                <a:cs typeface="Times New Roman"/>
              </a:rPr>
              <a:t>Ettore</a:t>
            </a:r>
            <a:r>
              <a:rPr dirty="0" sz="1200" spc="345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dirty="0" sz="1200" spc="45">
                <a:solidFill>
                  <a:srgbClr val="111111"/>
                </a:solidFill>
                <a:latin typeface="Times New Roman"/>
                <a:cs typeface="Times New Roman"/>
              </a:rPr>
              <a:t>Balbo.</a:t>
            </a:r>
            <a:endParaRPr sz="1200">
              <a:latin typeface="Times New Roman"/>
              <a:cs typeface="Times New Roman"/>
            </a:endParaRPr>
          </a:p>
          <a:p>
            <a:pPr algn="just" marL="12700">
              <a:lnSpc>
                <a:spcPts val="1365"/>
              </a:lnSpc>
            </a:pPr>
            <a:r>
              <a:rPr dirty="0" sz="1200">
                <a:solidFill>
                  <a:srgbClr val="111111"/>
                </a:solidFill>
                <a:latin typeface="Times New Roman"/>
                <a:cs typeface="Times New Roman"/>
              </a:rPr>
              <a:t>È </a:t>
            </a:r>
            <a:r>
              <a:rPr dirty="0" sz="1200" spc="50">
                <a:solidFill>
                  <a:srgbClr val="111111"/>
                </a:solidFill>
                <a:latin typeface="Times New Roman"/>
                <a:cs typeface="Times New Roman"/>
              </a:rPr>
              <a:t>possibile </a:t>
            </a:r>
            <a:r>
              <a:rPr dirty="0" sz="1200" spc="45">
                <a:solidFill>
                  <a:srgbClr val="111111"/>
                </a:solidFill>
                <a:latin typeface="Times New Roman"/>
                <a:cs typeface="Times New Roman"/>
              </a:rPr>
              <a:t>consultare </a:t>
            </a:r>
            <a:r>
              <a:rPr dirty="0" sz="1200" spc="30">
                <a:solidFill>
                  <a:srgbClr val="111111"/>
                </a:solidFill>
                <a:latin typeface="Times New Roman"/>
                <a:cs typeface="Times New Roman"/>
              </a:rPr>
              <a:t>il </a:t>
            </a:r>
            <a:r>
              <a:rPr dirty="0" sz="1200" spc="45">
                <a:solidFill>
                  <a:srgbClr val="111111"/>
                </a:solidFill>
                <a:latin typeface="Times New Roman"/>
                <a:cs typeface="Times New Roman"/>
              </a:rPr>
              <a:t>programma </a:t>
            </a:r>
            <a:r>
              <a:rPr dirty="0" sz="1200" spc="50">
                <a:solidFill>
                  <a:srgbClr val="111111"/>
                </a:solidFill>
                <a:latin typeface="Times New Roman"/>
                <a:cs typeface="Times New Roman"/>
              </a:rPr>
              <a:t>dettagliato </a:t>
            </a:r>
            <a:r>
              <a:rPr dirty="0" sz="1200" spc="35">
                <a:solidFill>
                  <a:srgbClr val="111111"/>
                </a:solidFill>
                <a:latin typeface="Times New Roman"/>
                <a:cs typeface="Times New Roman"/>
              </a:rPr>
              <a:t>del </a:t>
            </a:r>
            <a:r>
              <a:rPr dirty="0" sz="1200" spc="45">
                <a:solidFill>
                  <a:srgbClr val="111111"/>
                </a:solidFill>
                <a:latin typeface="Times New Roman"/>
                <a:cs typeface="Times New Roman"/>
              </a:rPr>
              <a:t>festival </a:t>
            </a:r>
            <a:r>
              <a:rPr dirty="0" sz="1200" spc="35">
                <a:solidFill>
                  <a:srgbClr val="111111"/>
                </a:solidFill>
                <a:latin typeface="Times New Roman"/>
                <a:cs typeface="Times New Roman"/>
              </a:rPr>
              <a:t>sul</a:t>
            </a:r>
            <a:r>
              <a:rPr dirty="0" sz="1200" spc="350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dirty="0" sz="1200" spc="40">
                <a:solidFill>
                  <a:srgbClr val="111111"/>
                </a:solidFill>
                <a:latin typeface="Times New Roman"/>
                <a:cs typeface="Times New Roman"/>
              </a:rPr>
              <a:t>sito:</a:t>
            </a:r>
            <a:endParaRPr sz="1200">
              <a:latin typeface="Times New Roman"/>
              <a:cs typeface="Times New Roman"/>
            </a:endParaRPr>
          </a:p>
          <a:p>
            <a:pPr algn="just" marL="12700">
              <a:lnSpc>
                <a:spcPct val="100000"/>
              </a:lnSpc>
            </a:pPr>
            <a:r>
              <a:rPr dirty="0" u="sng" sz="1200" spc="50">
                <a:solidFill>
                  <a:srgbClr val="6F6F6F"/>
                </a:solidFill>
                <a:uFill>
                  <a:solidFill>
                    <a:srgbClr val="6F6F6F"/>
                  </a:solidFill>
                </a:uFill>
                <a:latin typeface="Times New Roman"/>
                <a:cs typeface="Times New Roman"/>
                <a:hlinkClick r:id="rId3"/>
              </a:rPr>
              <a:t>www.festivalculturacreativa.it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22798" y="2181356"/>
            <a:ext cx="1706896" cy="6915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89305" y="3491483"/>
            <a:ext cx="5981700" cy="23807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40257" y="687197"/>
          <a:ext cx="8430895" cy="13036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52295"/>
                <a:gridCol w="879475"/>
                <a:gridCol w="1494155"/>
                <a:gridCol w="1915160"/>
                <a:gridCol w="2273299"/>
              </a:tblGrid>
              <a:tr h="368808"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dirty="0" sz="1200" spc="-10" b="1">
                          <a:latin typeface="Arial"/>
                          <a:cs typeface="Arial"/>
                        </a:rPr>
                        <a:t>RADIO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 INBLU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82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07-mag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50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38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Mattino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InBlu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7305">
                        <a:lnSpc>
                          <a:spcPts val="1390"/>
                        </a:lnSpc>
                        <a:spcBef>
                          <a:spcPts val="35"/>
                        </a:spcBef>
                      </a:pPr>
                      <a:r>
                        <a:rPr dirty="0" sz="1200" spc="5">
                          <a:latin typeface="Arial"/>
                          <a:cs typeface="Arial"/>
                        </a:rPr>
                        <a:t>Weekend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Francesco Carrubba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50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38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Intervista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ad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Aldo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Tanchis,</a:t>
                      </a:r>
                      <a:r>
                        <a:rPr dirty="0" sz="1200" spc="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in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7305">
                        <a:lnSpc>
                          <a:spcPts val="1390"/>
                        </a:lnSpc>
                        <a:spcBef>
                          <a:spcPts val="3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diretta alle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 10.10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9062"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dirty="0" sz="1200" spc="-10" b="1">
                          <a:latin typeface="Arial"/>
                          <a:cs typeface="Arial"/>
                        </a:rPr>
                        <a:t>RADIO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 b="1">
                          <a:latin typeface="Arial"/>
                          <a:cs typeface="Arial"/>
                        </a:rPr>
                        <a:t>POPOLARE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82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08-mag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57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Crapapelata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57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Daniela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 Bastianoni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57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38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Notizia della terza edizione</a:t>
                      </a:r>
                      <a:r>
                        <a:rPr dirty="0" sz="1200" spc="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del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7305">
                        <a:lnSpc>
                          <a:spcPts val="1390"/>
                        </a:lnSpc>
                        <a:spcBef>
                          <a:spcPts val="3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festival, in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onda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alle</a:t>
                      </a:r>
                      <a:r>
                        <a:rPr dirty="0" sz="1200" spc="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15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532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10" b="1">
                          <a:latin typeface="Arial"/>
                          <a:cs typeface="Arial"/>
                        </a:rPr>
                        <a:t>RADIO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10" b="1">
                          <a:latin typeface="Arial"/>
                          <a:cs typeface="Arial"/>
                        </a:rPr>
                        <a:t>CLASSICA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10-mag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Radio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Cultura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Luca Zaramella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82550">
                        <a:lnSpc>
                          <a:spcPct val="102499"/>
                        </a:lnSpc>
                        <a:spcBef>
                          <a:spcPts val="62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Intervista a Carlo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Capoccioni,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in  onda alle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11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e in replica alle</a:t>
                      </a:r>
                      <a:r>
                        <a:rPr dirty="0" sz="1200" spc="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21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793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6e20.it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2119883"/>
            <a:ext cx="6466205" cy="12320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17995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30" b="1">
                <a:latin typeface="Arial"/>
                <a:cs typeface="Arial"/>
              </a:rPr>
              <a:t>A</a:t>
            </a:r>
            <a:r>
              <a:rPr dirty="0" sz="1600" b="1">
                <a:latin typeface="Arial"/>
                <a:cs typeface="Arial"/>
              </a:rPr>
              <a:t>g</a:t>
            </a:r>
            <a:r>
              <a:rPr dirty="0" sz="1600" spc="5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nzi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fuoritutto.com  </a:t>
            </a:r>
            <a:r>
              <a:rPr dirty="0" sz="1600" spc="-5" b="1">
                <a:latin typeface="Arial"/>
                <a:cs typeface="Arial"/>
              </a:rPr>
              <a:t>28 aprile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79144" y="3350791"/>
            <a:ext cx="5974715" cy="6581140"/>
          </a:xfrm>
          <a:prstGeom prst="rect">
            <a:avLst/>
          </a:prstGeom>
        </p:spPr>
        <p:txBody>
          <a:bodyPr wrap="square" lIns="0" tIns="146685" rIns="0" bIns="0" rtlCol="0" vert="horz">
            <a:spAutoFit/>
          </a:bodyPr>
          <a:lstStyle/>
          <a:p>
            <a:pPr marL="13970">
              <a:lnSpc>
                <a:spcPct val="100000"/>
              </a:lnSpc>
              <a:spcBef>
                <a:spcPts val="1155"/>
              </a:spcBef>
            </a:pPr>
            <a:r>
              <a:rPr dirty="0" sz="1650" spc="-5" b="1">
                <a:solidFill>
                  <a:srgbClr val="333333"/>
                </a:solidFill>
                <a:latin typeface="Arial"/>
                <a:cs typeface="Arial"/>
              </a:rPr>
              <a:t>Festival </a:t>
            </a:r>
            <a:r>
              <a:rPr dirty="0" sz="1650" b="1">
                <a:solidFill>
                  <a:srgbClr val="333333"/>
                </a:solidFill>
                <a:latin typeface="Arial"/>
                <a:cs typeface="Arial"/>
              </a:rPr>
              <a:t>della Cultura </a:t>
            </a:r>
            <a:r>
              <a:rPr dirty="0" sz="1650" spc="-5" b="1">
                <a:solidFill>
                  <a:srgbClr val="333333"/>
                </a:solidFill>
                <a:latin typeface="Arial"/>
                <a:cs typeface="Arial"/>
              </a:rPr>
              <a:t>Creativa alla terza</a:t>
            </a:r>
            <a:r>
              <a:rPr dirty="0" sz="1650" spc="2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650" spc="-5" b="1">
                <a:solidFill>
                  <a:srgbClr val="333333"/>
                </a:solidFill>
                <a:latin typeface="Arial"/>
                <a:cs typeface="Arial"/>
              </a:rPr>
              <a:t>edizione</a:t>
            </a:r>
            <a:endParaRPr sz="1650">
              <a:latin typeface="Arial"/>
              <a:cs typeface="Arial"/>
            </a:endParaRPr>
          </a:p>
          <a:p>
            <a:pPr algn="just" marL="12700" marR="6350">
              <a:lnSpc>
                <a:spcPct val="95900"/>
              </a:lnSpc>
              <a:spcBef>
                <a:spcPts val="880"/>
              </a:spcBef>
            </a:pPr>
            <a:r>
              <a:rPr dirty="0" sz="1300" spc="-10">
                <a:solidFill>
                  <a:srgbClr val="333333"/>
                </a:solidFill>
                <a:latin typeface="Times New Roman"/>
                <a:cs typeface="Times New Roman"/>
              </a:rPr>
              <a:t>Nuovo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appuntamento con il </a:t>
            </a:r>
            <a:r>
              <a:rPr dirty="0" sz="1300" spc="-10">
                <a:solidFill>
                  <a:srgbClr val="333333"/>
                </a:solidFill>
                <a:latin typeface="Times New Roman"/>
                <a:cs typeface="Times New Roman"/>
              </a:rPr>
              <a:t>Festival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della Cultura Creativa promosso dall’Abi e dalle  banche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per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avvicinare alla cultura i giovani d’età compresa tra 6 e 13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anni, grazie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a  </a:t>
            </a:r>
            <a:r>
              <a:rPr dirty="0" sz="1300" spc="-10">
                <a:solidFill>
                  <a:srgbClr val="333333"/>
                </a:solidFill>
                <a:latin typeface="Times New Roman"/>
                <a:cs typeface="Times New Roman"/>
              </a:rPr>
              <a:t>laboratori,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iniziative ed </a:t>
            </a:r>
            <a:r>
              <a:rPr dirty="0" sz="1300" spc="-10">
                <a:solidFill>
                  <a:srgbClr val="333333"/>
                </a:solidFill>
                <a:latin typeface="Times New Roman"/>
                <a:cs typeface="Times New Roman"/>
              </a:rPr>
              <a:t>eventi che spaziano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tra </a:t>
            </a:r>
            <a:r>
              <a:rPr dirty="0" sz="1300" spc="-10">
                <a:solidFill>
                  <a:srgbClr val="333333"/>
                </a:solidFill>
                <a:latin typeface="Times New Roman"/>
                <a:cs typeface="Times New Roman"/>
              </a:rPr>
              <a:t>arte, teatro, musica, tecnologie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digitali e  molto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altro.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La manifestazione,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che l’anno scorso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ha coinvolto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oltre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15 </a:t>
            </a:r>
            <a:r>
              <a:rPr dirty="0" sz="1300" spc="-10">
                <a:solidFill>
                  <a:srgbClr val="333333"/>
                </a:solidFill>
                <a:latin typeface="Times New Roman"/>
                <a:cs typeface="Times New Roman"/>
              </a:rPr>
              <a:t>mila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bambini e  ragazzi, si svolgerà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nella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settimana che va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dal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2 all’8 maggio. I piccoli protagonisti del  festival avranno l’occasione di sperimentare tutte le sfumature della loro creatività,  conoscendo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anche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meglio le possibilità dei luoghi in cui vivono. Per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questa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terza edizione  della manifestazione è </a:t>
            </a:r>
            <a:r>
              <a:rPr dirty="0" sz="1300" spc="-10">
                <a:solidFill>
                  <a:srgbClr val="333333"/>
                </a:solidFill>
                <a:latin typeface="Times New Roman"/>
                <a:cs typeface="Times New Roman"/>
              </a:rPr>
              <a:t>stato scelto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come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“fil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rouge”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delle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iniziative il tema “Abitare  </a:t>
            </a:r>
            <a:r>
              <a:rPr dirty="0" sz="1300" spc="-10">
                <a:solidFill>
                  <a:srgbClr val="333333"/>
                </a:solidFill>
                <a:latin typeface="Times New Roman"/>
                <a:cs typeface="Times New Roman"/>
              </a:rPr>
              <a:t>sottosopra.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Scoprire e</a:t>
            </a:r>
            <a:r>
              <a:rPr dirty="0" sz="1300" spc="11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sperimentare</a:t>
            </a:r>
            <a:endParaRPr sz="1300">
              <a:latin typeface="Times New Roman"/>
              <a:cs typeface="Times New Roman"/>
            </a:endParaRPr>
          </a:p>
          <a:p>
            <a:pPr algn="just" marL="12700" marR="3454400">
              <a:lnSpc>
                <a:spcPct val="95700"/>
              </a:lnSpc>
              <a:spcBef>
                <a:spcPts val="5"/>
              </a:spcBef>
            </a:pP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come si sta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dentro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i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luoghi,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l’arte e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le 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emozioni”. L’obiettivo è invitare  bambini e ragazzi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ad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ampliare il  concetto di casa,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per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scoprire e  sperimentare, con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l'aiuto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di operatori  culturali  specializzati,  in  che </a:t>
            </a:r>
            <a:r>
              <a:rPr dirty="0" sz="1300" spc="28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333333"/>
                </a:solidFill>
                <a:latin typeface="Times New Roman"/>
                <a:cs typeface="Times New Roman"/>
              </a:rPr>
              <a:t>modo</a:t>
            </a:r>
            <a:endParaRPr sz="1300">
              <a:latin typeface="Times New Roman"/>
              <a:cs typeface="Times New Roman"/>
            </a:endParaRPr>
          </a:p>
          <a:p>
            <a:pPr algn="just" marL="12700" marR="5080">
              <a:lnSpc>
                <a:spcPct val="95800"/>
              </a:lnSpc>
              <a:spcBef>
                <a:spcPts val="10"/>
              </a:spcBef>
              <a:tabLst>
                <a:tab pos="1278255" algn="l"/>
                <a:tab pos="2179955" algn="l"/>
                <a:tab pos="3411220" algn="l"/>
                <a:tab pos="4338955" algn="l"/>
                <a:tab pos="5506085" algn="l"/>
              </a:tabLst>
            </a:pP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ogni persona e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cosa vive,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abita e si relaziona con tutto ciò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che lo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circonda, utilizzando le  </a:t>
            </a:r>
            <a:r>
              <a:rPr dirty="0" sz="1300" spc="-20">
                <a:solidFill>
                  <a:srgbClr val="333333"/>
                </a:solidFill>
                <a:latin typeface="Times New Roman"/>
                <a:cs typeface="Times New Roman"/>
              </a:rPr>
              <a:t>m</a:t>
            </a:r>
            <a:r>
              <a:rPr dirty="0" sz="1300" spc="5">
                <a:solidFill>
                  <a:srgbClr val="333333"/>
                </a:solidFill>
                <a:latin typeface="Times New Roman"/>
                <a:cs typeface="Times New Roman"/>
              </a:rPr>
              <a:t>o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dalità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	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più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	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consone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	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alla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	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propria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	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natura. 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“Iniziative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come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il Festival della Cultura Creativa – ha detto il </a:t>
            </a:r>
            <a:r>
              <a:rPr dirty="0" sz="1300" spc="-10">
                <a:solidFill>
                  <a:srgbClr val="333333"/>
                </a:solidFill>
                <a:latin typeface="Times New Roman"/>
                <a:cs typeface="Times New Roman"/>
              </a:rPr>
              <a:t>Presidente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dell’Abi,  Antonio Patuelli - puntano a valorizzare la creatività e il talento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delle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giovani generazioni  attraverso la promozione dell’arte e della conoscenza.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Oggi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più che in passato, il  contributo delle banche alla cultura si focalizza sulla prima risorsa del Paese, ossia i  giovani, per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sollecitarne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lo spirito critico, rendendoli così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protagonisti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della nostra società  civile. Sostenere la capacità creativa di bambini e ragazzi,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significa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aiutarli a mettere a 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frutto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capacità,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potenzialità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e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visoni innovative,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strumenti indispensabili per costruire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un  futuro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di crescita per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loro </a:t>
            </a:r>
            <a:r>
              <a:rPr dirty="0" sz="1300" spc="-10">
                <a:solidFill>
                  <a:srgbClr val="333333"/>
                </a:solidFill>
                <a:latin typeface="Times New Roman"/>
                <a:cs typeface="Times New Roman"/>
              </a:rPr>
              <a:t>stessi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e per l’Italia”.  Oltre 80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eventi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culturali in 50 città italiane svilupperanno il tema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ispiratore,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declinato da  ciascuna banca con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strumenti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e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punti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di vista differenti, alla luce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delle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proprie specificità  e di quelle del territorio di</a:t>
            </a:r>
            <a:r>
              <a:rPr dirty="0" sz="1300" spc="3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appartenenza.</a:t>
            </a: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100">
              <a:latin typeface="Times New Roman"/>
              <a:cs typeface="Times New Roman"/>
            </a:endParaRPr>
          </a:p>
          <a:p>
            <a:pPr algn="just" marL="12700" marR="9525">
              <a:lnSpc>
                <a:spcPts val="1490"/>
              </a:lnSpc>
            </a:pP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I laboratori e le altre attività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proposte vedranno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la partecipazione di rappresentanti delle  banche</a:t>
            </a:r>
            <a:r>
              <a:rPr dirty="0" sz="1300" spc="23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e</a:t>
            </a:r>
            <a:r>
              <a:rPr dirty="0" sz="1300" spc="24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la</a:t>
            </a:r>
            <a:r>
              <a:rPr dirty="0" sz="1300" spc="23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collaborazione</a:t>
            </a:r>
            <a:r>
              <a:rPr dirty="0" sz="1300" spc="24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di</a:t>
            </a:r>
            <a:r>
              <a:rPr dirty="0" sz="1300" spc="24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scuole,</a:t>
            </a:r>
            <a:r>
              <a:rPr dirty="0" sz="1300" spc="24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musei,</a:t>
            </a:r>
            <a:r>
              <a:rPr dirty="0" sz="1300" spc="25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biblioteche</a:t>
            </a:r>
            <a:r>
              <a:rPr dirty="0" sz="1300" spc="24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e</a:t>
            </a:r>
            <a:r>
              <a:rPr dirty="0" sz="1300" spc="24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operatori</a:t>
            </a:r>
            <a:r>
              <a:rPr dirty="0" sz="1300" spc="24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culturali,</a:t>
            </a:r>
            <a:r>
              <a:rPr dirty="0" sz="1300" spc="23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a</a:t>
            </a:r>
            <a:r>
              <a:rPr dirty="0" sz="1300" spc="24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cui</a:t>
            </a:r>
            <a:r>
              <a:rPr dirty="0" sz="1300" spc="24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si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813304" y="2119883"/>
            <a:ext cx="1932558" cy="9177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506470" y="5455157"/>
            <a:ext cx="3333750" cy="11715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7435" cy="31127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972560">
              <a:lnSpc>
                <a:spcPts val="1839"/>
              </a:lnSpc>
            </a:pPr>
            <a:r>
              <a:rPr dirty="0" sz="1600" spc="-30" b="1">
                <a:latin typeface="Arial"/>
                <a:cs typeface="Arial"/>
              </a:rPr>
              <a:t>A</a:t>
            </a:r>
            <a:r>
              <a:rPr dirty="0" sz="1600" b="1">
                <a:latin typeface="Arial"/>
                <a:cs typeface="Arial"/>
              </a:rPr>
              <a:t>g</a:t>
            </a:r>
            <a:r>
              <a:rPr dirty="0" sz="1600" spc="5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nzi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fuoritutto.com  </a:t>
            </a:r>
            <a:r>
              <a:rPr dirty="0" sz="1600" spc="-5" b="1">
                <a:latin typeface="Arial"/>
                <a:cs typeface="Arial"/>
              </a:rPr>
              <a:t>28 aprile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84785" marR="5715">
              <a:lnSpc>
                <a:spcPct val="95800"/>
              </a:lnSpc>
              <a:spcBef>
                <a:spcPts val="940"/>
              </a:spcBef>
              <a:tabLst>
                <a:tab pos="5093970" algn="l"/>
              </a:tabLst>
            </a:pP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aggiungerà quest’anno anche la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Main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Media Partnership della RAI e la Media  Partnership del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TGR.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Ad ulteriore testimonianza del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valore educativo,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sociale e culturale 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della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	</a:t>
            </a:r>
            <a:r>
              <a:rPr dirty="0" sz="1300" spc="-20">
                <a:solidFill>
                  <a:srgbClr val="333333"/>
                </a:solidFill>
                <a:latin typeface="Times New Roman"/>
                <a:cs typeface="Times New Roman"/>
              </a:rPr>
              <a:t>m</a:t>
            </a:r>
            <a:r>
              <a:rPr dirty="0" sz="1300" spc="5">
                <a:solidFill>
                  <a:srgbClr val="333333"/>
                </a:solidFill>
                <a:latin typeface="Times New Roman"/>
                <a:cs typeface="Times New Roman"/>
              </a:rPr>
              <a:t>a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ni</a:t>
            </a:r>
            <a:r>
              <a:rPr dirty="0" sz="1300" spc="5">
                <a:solidFill>
                  <a:srgbClr val="333333"/>
                </a:solidFill>
                <a:latin typeface="Times New Roman"/>
                <a:cs typeface="Times New Roman"/>
              </a:rPr>
              <a:t>f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estazione.</a:t>
            </a: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algn="just" marL="184785" marR="5080">
              <a:lnSpc>
                <a:spcPct val="95800"/>
              </a:lnSpc>
              <a:tabLst>
                <a:tab pos="2277110" algn="l"/>
                <a:tab pos="3855720" algn="l"/>
              </a:tabLst>
            </a:pP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Tutte le informazioni e i dettagli su eventi, città e sedi della manifestazione saranno  disponibili	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sul	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sito</a:t>
            </a:r>
            <a:r>
              <a:rPr dirty="0" u="sng" sz="1300" spc="-5">
                <a:solidFill>
                  <a:srgbClr val="4675A2"/>
                </a:solidFill>
                <a:uFill>
                  <a:solidFill>
                    <a:srgbClr val="4675A2"/>
                  </a:solidFill>
                </a:uFill>
                <a:latin typeface="Times New Roman"/>
                <a:cs typeface="Times New Roman"/>
                <a:hlinkClick r:id="rId3"/>
              </a:rPr>
              <a:t>www.festivalculturacreativa.it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.  (com)</a:t>
            </a:r>
            <a:endParaRPr sz="13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Arte.it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721821" y="2162682"/>
            <a:ext cx="2089955" cy="7190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3043427"/>
            <a:ext cx="4600321" cy="41925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39255" y="7280371"/>
            <a:ext cx="4417745" cy="23672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Arte.it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103780"/>
            <a:ext cx="6144895" cy="6697345"/>
          </a:xfrm>
          <a:prstGeom prst="rect">
            <a:avLst/>
          </a:prstGeom>
        </p:spPr>
        <p:txBody>
          <a:bodyPr wrap="square" lIns="0" tIns="520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dirty="0" sz="1000" spc="-5" b="1">
                <a:solidFill>
                  <a:srgbClr val="444444"/>
                </a:solidFill>
                <a:latin typeface="Times New Roman"/>
                <a:cs typeface="Times New Roman"/>
              </a:rPr>
              <a:t>COMUNICATO</a:t>
            </a:r>
            <a:r>
              <a:rPr dirty="0" sz="1000" spc="5" b="1">
                <a:solidFill>
                  <a:srgbClr val="444444"/>
                </a:solidFill>
                <a:latin typeface="Times New Roman"/>
                <a:cs typeface="Times New Roman"/>
              </a:rPr>
              <a:t> </a:t>
            </a:r>
            <a:r>
              <a:rPr dirty="0" sz="1000" spc="-5" b="1">
                <a:solidFill>
                  <a:srgbClr val="444444"/>
                </a:solidFill>
                <a:latin typeface="Times New Roman"/>
                <a:cs typeface="Times New Roman"/>
              </a:rPr>
              <a:t>STAMPA:</a:t>
            </a:r>
            <a:endParaRPr sz="1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“Scoprire e sperimentare come si sta dentro i </a:t>
            </a:r>
            <a:r>
              <a:rPr dirty="0" sz="1000" i="1">
                <a:solidFill>
                  <a:srgbClr val="444444"/>
                </a:solidFill>
                <a:latin typeface="Verdana"/>
                <a:cs typeface="Verdana"/>
              </a:rPr>
              <a:t>luoghi,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l’arte e </a:t>
            </a:r>
            <a:r>
              <a:rPr dirty="0" sz="1000" i="1">
                <a:solidFill>
                  <a:srgbClr val="444444"/>
                </a:solidFill>
                <a:latin typeface="Verdana"/>
                <a:cs typeface="Verdana"/>
              </a:rPr>
              <a:t>le</a:t>
            </a:r>
            <a:r>
              <a:rPr dirty="0" sz="1000" spc="45" i="1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emozioni”</a:t>
            </a:r>
            <a:endParaRPr sz="10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12700" marR="5080">
              <a:lnSpc>
                <a:spcPct val="125000"/>
              </a:lnSpc>
              <a:spcBef>
                <a:spcPts val="5"/>
              </a:spcBef>
            </a:pP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Questo è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il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tema dell'edizione 2016 e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il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filo conduttore che legherà tutte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le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iniziative (laboratori,  mostre, teatro, musica, ecc.) organizzate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dalle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banche che operano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in</a:t>
            </a:r>
            <a:r>
              <a:rPr dirty="0" sz="1000" spc="35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Italia.</a:t>
            </a:r>
            <a:endParaRPr sz="1000">
              <a:latin typeface="Verdana"/>
              <a:cs typeface="Verdana"/>
            </a:endParaRPr>
          </a:p>
          <a:p>
            <a:pPr marL="12700" marR="16510">
              <a:lnSpc>
                <a:spcPct val="125000"/>
              </a:lnSpc>
            </a:pP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Abitare è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il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modo con cui </a:t>
            </a:r>
            <a:r>
              <a:rPr dirty="0" sz="1000" spc="-10">
                <a:solidFill>
                  <a:srgbClr val="444444"/>
                </a:solidFill>
                <a:latin typeface="Verdana"/>
                <a:cs typeface="Verdana"/>
              </a:rPr>
              <a:t>noi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uomini viviamo sulla terra. </a:t>
            </a:r>
            <a:r>
              <a:rPr dirty="0" sz="1000" spc="-10">
                <a:solidFill>
                  <a:srgbClr val="444444"/>
                </a:solidFill>
                <a:latin typeface="Verdana"/>
                <a:cs typeface="Verdana"/>
              </a:rPr>
              <a:t>Il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luogo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abitato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rappresenta  materialmente e simbolicamente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la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condizione di "stabilità". </a:t>
            </a:r>
            <a:r>
              <a:rPr dirty="0" sz="1000" spc="-10">
                <a:solidFill>
                  <a:srgbClr val="444444"/>
                </a:solidFill>
                <a:latin typeface="Verdana"/>
                <a:cs typeface="Verdana"/>
              </a:rPr>
              <a:t>Il </a:t>
            </a:r>
            <a:r>
              <a:rPr dirty="0" sz="1000" spc="5">
                <a:solidFill>
                  <a:srgbClr val="444444"/>
                </a:solidFill>
                <a:latin typeface="Verdana"/>
                <a:cs typeface="Verdana"/>
              </a:rPr>
              <a:t>luogo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abitato </a:t>
            </a:r>
            <a:r>
              <a:rPr dirty="0" sz="1000" spc="-10">
                <a:solidFill>
                  <a:srgbClr val="444444"/>
                </a:solidFill>
                <a:latin typeface="Verdana"/>
                <a:cs typeface="Verdana"/>
              </a:rPr>
              <a:t>si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può estendere</a:t>
            </a:r>
            <a:r>
              <a:rPr dirty="0" sz="1000" spc="17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al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vicinato, al quartiere,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alla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città, e rappresenta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lo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spazio dell'appartenenza</a:t>
            </a:r>
            <a:r>
              <a:rPr dirty="0" sz="1000" spc="2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collettiva.</a:t>
            </a:r>
            <a:endParaRPr sz="10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00">
              <a:latin typeface="Times New Roman"/>
              <a:cs typeface="Times New Roman"/>
            </a:endParaRPr>
          </a:p>
          <a:p>
            <a:pPr marL="12700" marR="127635">
              <a:lnSpc>
                <a:spcPct val="125000"/>
              </a:lnSpc>
            </a:pP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Abitare è stare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in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rapporto </a:t>
            </a:r>
            <a:r>
              <a:rPr dirty="0" sz="1000" spc="-10">
                <a:solidFill>
                  <a:srgbClr val="444444"/>
                </a:solidFill>
                <a:latin typeface="Verdana"/>
                <a:cs typeface="Verdana"/>
              </a:rPr>
              <a:t>con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sé e con ciò che ci </a:t>
            </a:r>
            <a:r>
              <a:rPr dirty="0" sz="1000" spc="-10">
                <a:solidFill>
                  <a:srgbClr val="444444"/>
                </a:solidFill>
                <a:latin typeface="Verdana"/>
                <a:cs typeface="Verdana"/>
              </a:rPr>
              <a:t>sta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intorno,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sia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esso un luogo,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uno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spazio, 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una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comunità. Abitare è costruirsi un luogo sicuro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in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cui stare, fatto di idee, persone e luoghi,  da cui partire e a cui ritornare. Ogni essere vivente ma anche ogni cosa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in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qualche</a:t>
            </a:r>
            <a:r>
              <a:rPr dirty="0" sz="1000" spc="11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modo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“abita.” degli </a:t>
            </a:r>
            <a:r>
              <a:rPr dirty="0" sz="1000" spc="-10">
                <a:solidFill>
                  <a:srgbClr val="444444"/>
                </a:solidFill>
                <a:latin typeface="Verdana"/>
                <a:cs typeface="Verdana"/>
              </a:rPr>
              <a:t>spazi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e </a:t>
            </a:r>
            <a:r>
              <a:rPr dirty="0" sz="1000" spc="-10">
                <a:solidFill>
                  <a:srgbClr val="444444"/>
                </a:solidFill>
                <a:latin typeface="Verdana"/>
                <a:cs typeface="Verdana"/>
              </a:rPr>
              <a:t>si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esprime nel rapporto con il luogo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in </a:t>
            </a:r>
            <a:r>
              <a:rPr dirty="0" sz="1000" spc="-10">
                <a:solidFill>
                  <a:srgbClr val="444444"/>
                </a:solidFill>
                <a:latin typeface="Verdana"/>
                <a:cs typeface="Verdana"/>
              </a:rPr>
              <a:t>cui si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trova anche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se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di</a:t>
            </a:r>
            <a:r>
              <a:rPr dirty="0" sz="1000" spc="21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passaggio.</a:t>
            </a:r>
            <a:endParaRPr sz="10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00">
              <a:latin typeface="Times New Roman"/>
              <a:cs typeface="Times New Roman"/>
            </a:endParaRPr>
          </a:p>
          <a:p>
            <a:pPr marL="12700" marR="26670">
              <a:lnSpc>
                <a:spcPct val="125000"/>
              </a:lnSpc>
            </a:pP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Questo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il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tema scelto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dalle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banche italiane, fortemente legate al territorio e da sempre sensibili  al tema della cultura e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della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creatività, visti come espressione e possibilità di un </a:t>
            </a:r>
            <a:r>
              <a:rPr dirty="0" sz="1000" spc="-10">
                <a:solidFill>
                  <a:srgbClr val="444444"/>
                </a:solidFill>
                <a:latin typeface="Verdana"/>
                <a:cs typeface="Verdana"/>
              </a:rPr>
              <a:t>vivere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civile 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basato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sullo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sguardo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delle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giovani generazioni. Un tema col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quale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quest'anno </a:t>
            </a:r>
            <a:r>
              <a:rPr dirty="0" sz="1000" spc="-10">
                <a:solidFill>
                  <a:srgbClr val="444444"/>
                </a:solidFill>
                <a:latin typeface="Verdana"/>
                <a:cs typeface="Verdana"/>
              </a:rPr>
              <a:t>si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invitano i  bambini e i ragazzi ad allargare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il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concetto di casa e di luogo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abitato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per cercare, </a:t>
            </a:r>
            <a:r>
              <a:rPr dirty="0" sz="1000" spc="-10">
                <a:solidFill>
                  <a:srgbClr val="444444"/>
                </a:solidFill>
                <a:latin typeface="Verdana"/>
                <a:cs typeface="Verdana"/>
              </a:rPr>
              <a:t>con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l'aiuto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di  operatori culturali specializzati, di </a:t>
            </a:r>
            <a:r>
              <a:rPr dirty="0" sz="1000" spc="-10">
                <a:solidFill>
                  <a:srgbClr val="444444"/>
                </a:solidFill>
                <a:latin typeface="Verdana"/>
                <a:cs typeface="Verdana"/>
              </a:rPr>
              <a:t>superare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alcuni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stereotipi, </a:t>
            </a:r>
            <a:r>
              <a:rPr dirty="0" sz="1000" spc="-10">
                <a:solidFill>
                  <a:srgbClr val="444444"/>
                </a:solidFill>
                <a:latin typeface="Verdana"/>
                <a:cs typeface="Verdana"/>
              </a:rPr>
              <a:t>per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scoprire e sperimentare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in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che  modo ogni essere vivente e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ogni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cosa vive, abita e si relaziona, utilizzando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le modalità </a:t>
            </a:r>
            <a:r>
              <a:rPr dirty="0" sz="1000" spc="-10">
                <a:solidFill>
                  <a:srgbClr val="444444"/>
                </a:solidFill>
                <a:latin typeface="Verdana"/>
                <a:cs typeface="Verdana"/>
              </a:rPr>
              <a:t>più 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consone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alla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propria natura, con tutto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ciò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che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li</a:t>
            </a:r>
            <a:r>
              <a:rPr dirty="0" sz="1000" spc="-15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circonda.</a:t>
            </a:r>
            <a:endParaRPr sz="10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Si potranno sperimentare e considerare diverse dimensioni dell'abitare, come ad</a:t>
            </a:r>
            <a:r>
              <a:rPr dirty="0" sz="1000" spc="11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esempio:</a:t>
            </a:r>
            <a:endParaRPr sz="10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Times New Roman"/>
              <a:cs typeface="Times New Roman"/>
            </a:endParaRPr>
          </a:p>
          <a:p>
            <a:pPr marL="195580" indent="-182880">
              <a:lnSpc>
                <a:spcPct val="100000"/>
              </a:lnSpc>
              <a:buAutoNum type="arabicParenR"/>
              <a:tabLst>
                <a:tab pos="196215" algn="l"/>
              </a:tabLst>
            </a:pP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Abitare </a:t>
            </a:r>
            <a:r>
              <a:rPr dirty="0" sz="1000" i="1">
                <a:solidFill>
                  <a:srgbClr val="444444"/>
                </a:solidFill>
                <a:latin typeface="Verdana"/>
                <a:cs typeface="Verdana"/>
              </a:rPr>
              <a:t>le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emozioni, proprie e altrui, mettendosi nei panni degli</a:t>
            </a:r>
            <a:r>
              <a:rPr dirty="0" sz="1000" spc="55" i="1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altri.</a:t>
            </a:r>
            <a:endParaRPr sz="1000">
              <a:latin typeface="Verdana"/>
              <a:cs typeface="Verdana"/>
            </a:endParaRPr>
          </a:p>
          <a:p>
            <a:pPr marL="195580" indent="-182880">
              <a:lnSpc>
                <a:spcPct val="100000"/>
              </a:lnSpc>
              <a:spcBef>
                <a:spcPts val="300"/>
              </a:spcBef>
              <a:buAutoNum type="arabicParenR"/>
              <a:tabLst>
                <a:tab pos="196215" algn="l"/>
              </a:tabLst>
            </a:pP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Abitare </a:t>
            </a:r>
            <a:r>
              <a:rPr dirty="0" sz="1000" i="1">
                <a:solidFill>
                  <a:srgbClr val="444444"/>
                </a:solidFill>
                <a:latin typeface="Verdana"/>
                <a:cs typeface="Verdana"/>
              </a:rPr>
              <a:t>una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situazione, </a:t>
            </a:r>
            <a:r>
              <a:rPr dirty="0" sz="1000" i="1">
                <a:solidFill>
                  <a:srgbClr val="444444"/>
                </a:solidFill>
                <a:latin typeface="Verdana"/>
                <a:cs typeface="Verdana"/>
              </a:rPr>
              <a:t>un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quadro, </a:t>
            </a:r>
            <a:r>
              <a:rPr dirty="0" sz="1000" i="1">
                <a:solidFill>
                  <a:srgbClr val="444444"/>
                </a:solidFill>
                <a:latin typeface="Verdana"/>
                <a:cs typeface="Verdana"/>
              </a:rPr>
              <a:t>un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libro, </a:t>
            </a:r>
            <a:r>
              <a:rPr dirty="0" sz="1000" i="1">
                <a:solidFill>
                  <a:srgbClr val="444444"/>
                </a:solidFill>
                <a:latin typeface="Verdana"/>
                <a:cs typeface="Verdana"/>
              </a:rPr>
              <a:t>un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museo, </a:t>
            </a:r>
            <a:r>
              <a:rPr dirty="0" sz="1000" i="1">
                <a:solidFill>
                  <a:srgbClr val="444444"/>
                </a:solidFill>
                <a:latin typeface="Verdana"/>
                <a:cs typeface="Verdana"/>
              </a:rPr>
              <a:t>un</a:t>
            </a:r>
            <a:r>
              <a:rPr dirty="0" sz="1000" spc="35" i="1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palcoscenico.</a:t>
            </a:r>
            <a:endParaRPr sz="1000">
              <a:latin typeface="Verdana"/>
              <a:cs typeface="Verdana"/>
            </a:endParaRPr>
          </a:p>
          <a:p>
            <a:pPr marL="195580" indent="-182880">
              <a:lnSpc>
                <a:spcPct val="100000"/>
              </a:lnSpc>
              <a:spcBef>
                <a:spcPts val="300"/>
              </a:spcBef>
              <a:buAutoNum type="arabicParenR"/>
              <a:tabLst>
                <a:tab pos="196215" algn="l"/>
              </a:tabLst>
            </a:pP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Abitare </a:t>
            </a:r>
            <a:r>
              <a:rPr dirty="0" sz="1000" i="1">
                <a:solidFill>
                  <a:srgbClr val="444444"/>
                </a:solidFill>
                <a:latin typeface="Verdana"/>
                <a:cs typeface="Verdana"/>
              </a:rPr>
              <a:t>una struttura, una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casa, la scuola, la</a:t>
            </a:r>
            <a:r>
              <a:rPr dirty="0" sz="1000" spc="5" i="1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città.</a:t>
            </a:r>
            <a:endParaRPr sz="1000">
              <a:latin typeface="Verdana"/>
              <a:cs typeface="Verdana"/>
            </a:endParaRPr>
          </a:p>
          <a:p>
            <a:pPr marL="195580" indent="-182880">
              <a:lnSpc>
                <a:spcPct val="100000"/>
              </a:lnSpc>
              <a:spcBef>
                <a:spcPts val="300"/>
              </a:spcBef>
              <a:buAutoNum type="arabicParenR"/>
              <a:tabLst>
                <a:tab pos="196215" algn="l"/>
              </a:tabLst>
            </a:pP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Abitare spazi reali e</a:t>
            </a:r>
            <a:r>
              <a:rPr dirty="0" sz="1000" spc="25" i="1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virtuali.</a:t>
            </a:r>
            <a:endParaRPr sz="1000">
              <a:latin typeface="Verdana"/>
              <a:cs typeface="Verdana"/>
            </a:endParaRPr>
          </a:p>
          <a:p>
            <a:pPr marL="195580" indent="-182880">
              <a:lnSpc>
                <a:spcPct val="100000"/>
              </a:lnSpc>
              <a:spcBef>
                <a:spcPts val="300"/>
              </a:spcBef>
              <a:buAutoNum type="arabicParenR"/>
              <a:tabLst>
                <a:tab pos="196215" algn="l"/>
              </a:tabLst>
            </a:pP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Abitare tempi</a:t>
            </a:r>
            <a:r>
              <a:rPr dirty="0" sz="1000" spc="-10" i="1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storici.</a:t>
            </a:r>
            <a:endParaRPr sz="1000">
              <a:latin typeface="Verdana"/>
              <a:cs typeface="Verdana"/>
            </a:endParaRPr>
          </a:p>
          <a:p>
            <a:pPr marL="195580" indent="-182880">
              <a:lnSpc>
                <a:spcPct val="100000"/>
              </a:lnSpc>
              <a:spcBef>
                <a:spcPts val="300"/>
              </a:spcBef>
              <a:buAutoNum type="arabicParenR"/>
              <a:tabLst>
                <a:tab pos="196215" algn="l"/>
              </a:tabLst>
            </a:pP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Abitare altri</a:t>
            </a:r>
            <a:r>
              <a:rPr dirty="0" sz="1000" spc="-15" i="1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pianeti.</a:t>
            </a:r>
            <a:endParaRPr sz="1000">
              <a:latin typeface="Verdana"/>
              <a:cs typeface="Verdana"/>
            </a:endParaRPr>
          </a:p>
          <a:p>
            <a:pPr marL="195580" indent="-182880">
              <a:lnSpc>
                <a:spcPct val="100000"/>
              </a:lnSpc>
              <a:spcBef>
                <a:spcPts val="300"/>
              </a:spcBef>
              <a:buAutoNum type="arabicParenR"/>
              <a:tabLst>
                <a:tab pos="196215" algn="l"/>
              </a:tabLst>
            </a:pP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L'abitare di </a:t>
            </a:r>
            <a:r>
              <a:rPr dirty="0" sz="1000" i="1">
                <a:solidFill>
                  <a:srgbClr val="444444"/>
                </a:solidFill>
                <a:latin typeface="Verdana"/>
                <a:cs typeface="Verdana"/>
              </a:rPr>
              <a:t>una voce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e di </a:t>
            </a:r>
            <a:r>
              <a:rPr dirty="0" sz="1000" i="1">
                <a:solidFill>
                  <a:srgbClr val="444444"/>
                </a:solidFill>
                <a:latin typeface="Verdana"/>
                <a:cs typeface="Verdana"/>
              </a:rPr>
              <a:t>un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suono in </a:t>
            </a:r>
            <a:r>
              <a:rPr dirty="0" sz="1000" i="1">
                <a:solidFill>
                  <a:srgbClr val="444444"/>
                </a:solidFill>
                <a:latin typeface="Verdana"/>
                <a:cs typeface="Verdana"/>
              </a:rPr>
              <a:t>una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scatola, in </a:t>
            </a:r>
            <a:r>
              <a:rPr dirty="0" sz="1000" i="1">
                <a:solidFill>
                  <a:srgbClr val="444444"/>
                </a:solidFill>
                <a:latin typeface="Verdana"/>
                <a:cs typeface="Verdana"/>
              </a:rPr>
              <a:t>una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stanza, in</a:t>
            </a:r>
            <a:r>
              <a:rPr dirty="0" sz="1000" spc="25" i="1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un'arena.</a:t>
            </a:r>
            <a:endParaRPr sz="1000">
              <a:latin typeface="Verdana"/>
              <a:cs typeface="Verdana"/>
            </a:endParaRPr>
          </a:p>
          <a:p>
            <a:pPr marL="195580" indent="-182880">
              <a:lnSpc>
                <a:spcPct val="100000"/>
              </a:lnSpc>
              <a:spcBef>
                <a:spcPts val="300"/>
              </a:spcBef>
              <a:buAutoNum type="arabicParenR"/>
              <a:tabLst>
                <a:tab pos="196215" algn="l"/>
              </a:tabLst>
            </a:pP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L'abitare di un'opera d'arte all'interno di </a:t>
            </a:r>
            <a:r>
              <a:rPr dirty="0" sz="1000" i="1">
                <a:solidFill>
                  <a:srgbClr val="444444"/>
                </a:solidFill>
                <a:latin typeface="Verdana"/>
                <a:cs typeface="Verdana"/>
              </a:rPr>
              <a:t>un</a:t>
            </a:r>
            <a:r>
              <a:rPr dirty="0" sz="1000" spc="30" i="1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museo.</a:t>
            </a:r>
            <a:endParaRPr sz="1000">
              <a:latin typeface="Verdana"/>
              <a:cs typeface="Verdana"/>
            </a:endParaRPr>
          </a:p>
          <a:p>
            <a:pPr marL="195580" indent="-182880">
              <a:lnSpc>
                <a:spcPct val="100000"/>
              </a:lnSpc>
              <a:spcBef>
                <a:spcPts val="300"/>
              </a:spcBef>
              <a:buAutoNum type="arabicParenR"/>
              <a:tabLst>
                <a:tab pos="196215" algn="l"/>
              </a:tabLst>
            </a:pP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L'abitare di </a:t>
            </a:r>
            <a:r>
              <a:rPr dirty="0" sz="1000" i="1">
                <a:solidFill>
                  <a:srgbClr val="444444"/>
                </a:solidFill>
                <a:latin typeface="Verdana"/>
                <a:cs typeface="Verdana"/>
              </a:rPr>
              <a:t>un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segno grafico su di </a:t>
            </a:r>
            <a:r>
              <a:rPr dirty="0" sz="1000" i="1">
                <a:solidFill>
                  <a:srgbClr val="444444"/>
                </a:solidFill>
                <a:latin typeface="Verdana"/>
                <a:cs typeface="Verdana"/>
              </a:rPr>
              <a:t>un</a:t>
            </a:r>
            <a:r>
              <a:rPr dirty="0" sz="1000" spc="15" i="1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foglio.</a:t>
            </a:r>
            <a:endParaRPr sz="1000">
              <a:latin typeface="Verdana"/>
              <a:cs typeface="Verdana"/>
            </a:endParaRPr>
          </a:p>
          <a:p>
            <a:pPr marL="276225" indent="-263525">
              <a:lnSpc>
                <a:spcPct val="100000"/>
              </a:lnSpc>
              <a:spcBef>
                <a:spcPts val="305"/>
              </a:spcBef>
              <a:buAutoNum type="arabicParenR"/>
              <a:tabLst>
                <a:tab pos="276860" algn="l"/>
              </a:tabLst>
            </a:pP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L'abitare delle parole nelle</a:t>
            </a:r>
            <a:r>
              <a:rPr dirty="0" sz="1000" spc="-15" i="1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pagine.</a:t>
            </a:r>
            <a:endParaRPr sz="1000">
              <a:latin typeface="Verdana"/>
              <a:cs typeface="Verdana"/>
            </a:endParaRPr>
          </a:p>
          <a:p>
            <a:pPr marL="276225" indent="-263525">
              <a:lnSpc>
                <a:spcPct val="100000"/>
              </a:lnSpc>
              <a:spcBef>
                <a:spcPts val="300"/>
              </a:spcBef>
              <a:buAutoNum type="arabicParenR"/>
              <a:tabLst>
                <a:tab pos="276860" algn="l"/>
              </a:tabLst>
            </a:pP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L'abitare degli oggetti sempre più "intelligenti" tra di</a:t>
            </a:r>
            <a:r>
              <a:rPr dirty="0" sz="1000" spc="30" i="1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noi.</a:t>
            </a:r>
            <a:endParaRPr sz="1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Arte.rai.it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704845"/>
            <a:ext cx="56032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121212"/>
                </a:solidFill>
                <a:latin typeface="Arial"/>
                <a:cs typeface="Arial"/>
              </a:rPr>
              <a:t>Abitare sottosopra ecco </a:t>
            </a:r>
            <a:r>
              <a:rPr dirty="0" sz="1800" spc="5">
                <a:solidFill>
                  <a:srgbClr val="121212"/>
                </a:solidFill>
                <a:latin typeface="Arial"/>
                <a:cs typeface="Arial"/>
              </a:rPr>
              <a:t>il </a:t>
            </a:r>
            <a:r>
              <a:rPr dirty="0" sz="1800" spc="-5">
                <a:solidFill>
                  <a:srgbClr val="121212"/>
                </a:solidFill>
                <a:latin typeface="Arial"/>
                <a:cs typeface="Arial"/>
              </a:rPr>
              <a:t>Festival della cultura</a:t>
            </a:r>
            <a:r>
              <a:rPr dirty="0" sz="1800" spc="5">
                <a:solidFill>
                  <a:srgbClr val="121212"/>
                </a:solidFill>
                <a:latin typeface="Arial"/>
                <a:cs typeface="Arial"/>
              </a:rPr>
              <a:t> </a:t>
            </a:r>
            <a:r>
              <a:rPr dirty="0" sz="1800" spc="-5">
                <a:solidFill>
                  <a:srgbClr val="121212"/>
                </a:solidFill>
                <a:latin typeface="Arial"/>
                <a:cs typeface="Arial"/>
              </a:rPr>
              <a:t>creativa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1040" y="6726301"/>
            <a:ext cx="6158230" cy="0"/>
          </a:xfrm>
          <a:custGeom>
            <a:avLst/>
            <a:gdLst/>
            <a:ahLst/>
            <a:cxnLst/>
            <a:rect l="l" t="t" r="r" b="b"/>
            <a:pathLst>
              <a:path w="6158230" h="0">
                <a:moveTo>
                  <a:pt x="0" y="0"/>
                </a:moveTo>
                <a:lnTo>
                  <a:pt x="6158230" y="0"/>
                </a:lnTo>
              </a:path>
            </a:pathLst>
          </a:custGeom>
          <a:ln w="9143">
            <a:solidFill>
              <a:srgbClr val="EDEDE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06627" y="6705980"/>
            <a:ext cx="6148070" cy="2757170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algn="just" marL="12700" marR="5080">
              <a:lnSpc>
                <a:spcPct val="95900"/>
              </a:lnSpc>
              <a:spcBef>
                <a:spcPts val="160"/>
              </a:spcBef>
            </a:pPr>
            <a:r>
              <a:rPr dirty="0" sz="1200" spc="-5">
                <a:solidFill>
                  <a:srgbClr val="212121"/>
                </a:solidFill>
                <a:latin typeface="Arial"/>
                <a:cs typeface="Arial"/>
              </a:rPr>
              <a:t>Dal 2 all' 8 maggio </a:t>
            </a:r>
            <a:r>
              <a:rPr dirty="0" sz="1200">
                <a:solidFill>
                  <a:srgbClr val="212121"/>
                </a:solidFill>
                <a:latin typeface="Arial"/>
                <a:cs typeface="Arial"/>
              </a:rPr>
              <a:t>torna </a:t>
            </a:r>
            <a:r>
              <a:rPr dirty="0" sz="1200" spc="-5">
                <a:solidFill>
                  <a:srgbClr val="212121"/>
                </a:solidFill>
                <a:latin typeface="Arial"/>
                <a:cs typeface="Arial"/>
              </a:rPr>
              <a:t>il </a:t>
            </a:r>
            <a:r>
              <a:rPr dirty="0" sz="1200">
                <a:solidFill>
                  <a:srgbClr val="212121"/>
                </a:solidFill>
                <a:latin typeface="Arial"/>
                <a:cs typeface="Arial"/>
              </a:rPr>
              <a:t>" </a:t>
            </a:r>
            <a:r>
              <a:rPr dirty="0" sz="1200" spc="-5">
                <a:solidFill>
                  <a:srgbClr val="212121"/>
                </a:solidFill>
                <a:latin typeface="Arial"/>
                <a:cs typeface="Arial"/>
              </a:rPr>
              <a:t>Festival della </a:t>
            </a:r>
            <a:r>
              <a:rPr dirty="0" sz="1200">
                <a:solidFill>
                  <a:srgbClr val="212121"/>
                </a:solidFill>
                <a:latin typeface="Arial"/>
                <a:cs typeface="Arial"/>
              </a:rPr>
              <a:t>Cultura </a:t>
            </a:r>
            <a:r>
              <a:rPr dirty="0" sz="1200" spc="-5">
                <a:solidFill>
                  <a:srgbClr val="212121"/>
                </a:solidFill>
                <a:latin typeface="Arial"/>
                <a:cs typeface="Arial"/>
              </a:rPr>
              <a:t>Creativa" </a:t>
            </a:r>
            <a:r>
              <a:rPr dirty="0" sz="1200">
                <a:solidFill>
                  <a:srgbClr val="212121"/>
                </a:solidFill>
                <a:latin typeface="Arial"/>
                <a:cs typeface="Arial"/>
              </a:rPr>
              <a:t>, </a:t>
            </a:r>
            <a:r>
              <a:rPr dirty="0" sz="1200" spc="-5">
                <a:solidFill>
                  <a:srgbClr val="212121"/>
                </a:solidFill>
                <a:latin typeface="Arial"/>
                <a:cs typeface="Arial"/>
              </a:rPr>
              <a:t>la manifestazione per ragazzi  organizzata dalle banche, col coordinamento dell' ABI, per stimolare al creatività dei </a:t>
            </a:r>
            <a:r>
              <a:rPr dirty="0" sz="1200" spc="-10">
                <a:solidFill>
                  <a:srgbClr val="212121"/>
                </a:solidFill>
                <a:latin typeface="Arial"/>
                <a:cs typeface="Arial"/>
              </a:rPr>
              <a:t>più  </a:t>
            </a:r>
            <a:r>
              <a:rPr dirty="0" sz="1200" spc="-5">
                <a:solidFill>
                  <a:srgbClr val="212121"/>
                </a:solidFill>
                <a:latin typeface="Arial"/>
                <a:cs typeface="Arial"/>
              </a:rPr>
              <a:t>giovani. </a:t>
            </a:r>
            <a:r>
              <a:rPr dirty="0" sz="1200">
                <a:solidFill>
                  <a:srgbClr val="212121"/>
                </a:solidFill>
                <a:latin typeface="Arial"/>
                <a:cs typeface="Arial"/>
              </a:rPr>
              <a:t>Giunta </a:t>
            </a:r>
            <a:r>
              <a:rPr dirty="0" sz="1200" spc="-5">
                <a:solidFill>
                  <a:srgbClr val="212121"/>
                </a:solidFill>
                <a:latin typeface="Arial"/>
                <a:cs typeface="Arial"/>
              </a:rPr>
              <a:t>alla </a:t>
            </a:r>
            <a:r>
              <a:rPr dirty="0" sz="1200" spc="-10">
                <a:solidFill>
                  <a:srgbClr val="212121"/>
                </a:solidFill>
                <a:latin typeface="Arial"/>
                <a:cs typeface="Arial"/>
              </a:rPr>
              <a:t>sua </a:t>
            </a:r>
            <a:r>
              <a:rPr dirty="0" sz="1200" spc="-5">
                <a:solidFill>
                  <a:srgbClr val="212121"/>
                </a:solidFill>
                <a:latin typeface="Arial"/>
                <a:cs typeface="Arial"/>
              </a:rPr>
              <a:t>terza edizione, la manifestazione propone </a:t>
            </a:r>
            <a:r>
              <a:rPr dirty="0" sz="1200" spc="5">
                <a:solidFill>
                  <a:srgbClr val="212121"/>
                </a:solidFill>
                <a:latin typeface="Arial"/>
                <a:cs typeface="Arial"/>
              </a:rPr>
              <a:t>oltre </a:t>
            </a:r>
            <a:r>
              <a:rPr dirty="0" sz="1200" spc="-10">
                <a:solidFill>
                  <a:srgbClr val="212121"/>
                </a:solidFill>
                <a:latin typeface="Arial"/>
                <a:cs typeface="Arial"/>
              </a:rPr>
              <a:t>80 </a:t>
            </a:r>
            <a:r>
              <a:rPr dirty="0" sz="1200" spc="-5">
                <a:solidFill>
                  <a:srgbClr val="212121"/>
                </a:solidFill>
                <a:latin typeface="Arial"/>
                <a:cs typeface="Arial"/>
              </a:rPr>
              <a:t>eventi culturali  in 50 città dal Nord al Sud dell' Italia, e l'anno </a:t>
            </a:r>
            <a:r>
              <a:rPr dirty="0" sz="1200">
                <a:solidFill>
                  <a:srgbClr val="212121"/>
                </a:solidFill>
                <a:latin typeface="Arial"/>
                <a:cs typeface="Arial"/>
              </a:rPr>
              <a:t>scorso </a:t>
            </a:r>
            <a:r>
              <a:rPr dirty="0" sz="1200" spc="-5">
                <a:solidFill>
                  <a:srgbClr val="212121"/>
                </a:solidFill>
                <a:latin typeface="Arial"/>
                <a:cs typeface="Arial"/>
              </a:rPr>
              <a:t>ha coinvolto oltre 15 mila bambini e  ragazzi di età compresa </a:t>
            </a:r>
            <a:r>
              <a:rPr dirty="0" sz="1200">
                <a:solidFill>
                  <a:srgbClr val="212121"/>
                </a:solidFill>
                <a:latin typeface="Arial"/>
                <a:cs typeface="Arial"/>
              </a:rPr>
              <a:t>tra </a:t>
            </a:r>
            <a:r>
              <a:rPr dirty="0" sz="1200" spc="-5">
                <a:solidFill>
                  <a:srgbClr val="212121"/>
                </a:solidFill>
                <a:latin typeface="Arial"/>
                <a:cs typeface="Arial"/>
              </a:rPr>
              <a:t>i 6 ed i </a:t>
            </a:r>
            <a:r>
              <a:rPr dirty="0" sz="1200" spc="-10">
                <a:solidFill>
                  <a:srgbClr val="212121"/>
                </a:solidFill>
                <a:latin typeface="Arial"/>
                <a:cs typeface="Arial"/>
              </a:rPr>
              <a:t>13 </a:t>
            </a:r>
            <a:r>
              <a:rPr dirty="0" sz="1200" spc="-5">
                <a:solidFill>
                  <a:srgbClr val="212121"/>
                </a:solidFill>
                <a:latin typeface="Arial"/>
                <a:cs typeface="Arial"/>
              </a:rPr>
              <a:t>anni grazie ad iniziative ed eventi che spaziano </a:t>
            </a:r>
            <a:r>
              <a:rPr dirty="0" sz="1200">
                <a:solidFill>
                  <a:srgbClr val="212121"/>
                </a:solidFill>
                <a:latin typeface="Arial"/>
                <a:cs typeface="Arial"/>
              </a:rPr>
              <a:t>tra  arte, </a:t>
            </a:r>
            <a:r>
              <a:rPr dirty="0" sz="1200" spc="-5">
                <a:solidFill>
                  <a:srgbClr val="212121"/>
                </a:solidFill>
                <a:latin typeface="Arial"/>
                <a:cs typeface="Arial"/>
              </a:rPr>
              <a:t>teatro, </a:t>
            </a:r>
            <a:r>
              <a:rPr dirty="0" sz="1200">
                <a:solidFill>
                  <a:srgbClr val="212121"/>
                </a:solidFill>
                <a:latin typeface="Arial"/>
                <a:cs typeface="Arial"/>
              </a:rPr>
              <a:t>musica, </a:t>
            </a:r>
            <a:r>
              <a:rPr dirty="0" sz="1200" spc="-5">
                <a:solidFill>
                  <a:srgbClr val="212121"/>
                </a:solidFill>
                <a:latin typeface="Arial"/>
                <a:cs typeface="Arial"/>
              </a:rPr>
              <a:t>tecnologie digitali e molto altro. </a:t>
            </a:r>
            <a:r>
              <a:rPr dirty="0" sz="1200">
                <a:solidFill>
                  <a:srgbClr val="212121"/>
                </a:solidFill>
                <a:latin typeface="Arial"/>
                <a:cs typeface="Arial"/>
              </a:rPr>
              <a:t>Il tema </a:t>
            </a:r>
            <a:r>
              <a:rPr dirty="0" sz="1200" spc="-5">
                <a:solidFill>
                  <a:srgbClr val="212121"/>
                </a:solidFill>
                <a:latin typeface="Arial"/>
                <a:cs typeface="Arial"/>
              </a:rPr>
              <a:t>di quest'anno è </a:t>
            </a:r>
            <a:r>
              <a:rPr dirty="0" sz="1200">
                <a:solidFill>
                  <a:srgbClr val="212121"/>
                </a:solidFill>
                <a:latin typeface="Arial"/>
                <a:cs typeface="Arial"/>
              </a:rPr>
              <a:t>" </a:t>
            </a:r>
            <a:r>
              <a:rPr dirty="0" sz="1200" spc="-5">
                <a:solidFill>
                  <a:srgbClr val="212121"/>
                </a:solidFill>
                <a:latin typeface="Arial"/>
                <a:cs typeface="Arial"/>
              </a:rPr>
              <a:t>Abitare  sottosopra. Scoprire e sperimentare come </a:t>
            </a:r>
            <a:r>
              <a:rPr dirty="0" sz="1200" spc="-10">
                <a:solidFill>
                  <a:srgbClr val="212121"/>
                </a:solidFill>
                <a:latin typeface="Arial"/>
                <a:cs typeface="Arial"/>
              </a:rPr>
              <a:t>si </a:t>
            </a:r>
            <a:r>
              <a:rPr dirty="0" sz="1200">
                <a:solidFill>
                  <a:srgbClr val="212121"/>
                </a:solidFill>
                <a:latin typeface="Arial"/>
                <a:cs typeface="Arial"/>
              </a:rPr>
              <a:t>sta </a:t>
            </a:r>
            <a:r>
              <a:rPr dirty="0" sz="1200" spc="-5">
                <a:solidFill>
                  <a:srgbClr val="212121"/>
                </a:solidFill>
                <a:latin typeface="Arial"/>
                <a:cs typeface="Arial"/>
              </a:rPr>
              <a:t>dentro i luoghi, </a:t>
            </a:r>
            <a:r>
              <a:rPr dirty="0" sz="1200">
                <a:solidFill>
                  <a:srgbClr val="212121"/>
                </a:solidFill>
                <a:latin typeface="Arial"/>
                <a:cs typeface="Arial"/>
              </a:rPr>
              <a:t>l'arte </a:t>
            </a:r>
            <a:r>
              <a:rPr dirty="0" sz="1200" spc="-10">
                <a:solidFill>
                  <a:srgbClr val="212121"/>
                </a:solidFill>
                <a:latin typeface="Arial"/>
                <a:cs typeface="Arial"/>
              </a:rPr>
              <a:t>ed </a:t>
            </a:r>
            <a:r>
              <a:rPr dirty="0" sz="1200" spc="-5">
                <a:solidFill>
                  <a:srgbClr val="212121"/>
                </a:solidFill>
                <a:latin typeface="Arial"/>
                <a:cs typeface="Arial"/>
              </a:rPr>
              <a:t>il linguaggio".  L'obiettivo è invitare bambini e </a:t>
            </a:r>
            <a:r>
              <a:rPr dirty="0" sz="1200" spc="-10">
                <a:solidFill>
                  <a:srgbClr val="212121"/>
                </a:solidFill>
                <a:latin typeface="Arial"/>
                <a:cs typeface="Arial"/>
              </a:rPr>
              <a:t>ragazzi </a:t>
            </a:r>
            <a:r>
              <a:rPr dirty="0" sz="1200" spc="-5">
                <a:solidFill>
                  <a:srgbClr val="212121"/>
                </a:solidFill>
                <a:latin typeface="Arial"/>
                <a:cs typeface="Arial"/>
              </a:rPr>
              <a:t>ad ampliare il concetto di </a:t>
            </a:r>
            <a:r>
              <a:rPr dirty="0" sz="1200">
                <a:solidFill>
                  <a:srgbClr val="212121"/>
                </a:solidFill>
                <a:latin typeface="Arial"/>
                <a:cs typeface="Arial"/>
              </a:rPr>
              <a:t>casa, </a:t>
            </a:r>
            <a:r>
              <a:rPr dirty="0" sz="1200" spc="-5">
                <a:solidFill>
                  <a:srgbClr val="212121"/>
                </a:solidFill>
                <a:latin typeface="Arial"/>
                <a:cs typeface="Arial"/>
              </a:rPr>
              <a:t>per scoprire e  sperimentare in che modo </a:t>
            </a:r>
            <a:r>
              <a:rPr dirty="0" sz="1200">
                <a:solidFill>
                  <a:srgbClr val="212121"/>
                </a:solidFill>
                <a:latin typeface="Arial"/>
                <a:cs typeface="Arial"/>
              </a:rPr>
              <a:t>ogni </a:t>
            </a:r>
            <a:r>
              <a:rPr dirty="0" sz="1200" spc="-5">
                <a:solidFill>
                  <a:srgbClr val="212121"/>
                </a:solidFill>
                <a:latin typeface="Arial"/>
                <a:cs typeface="Arial"/>
              </a:rPr>
              <a:t>persona e cosa vive, abita e si relaziona con tutto ciò che  lo circonda. Noi ci </a:t>
            </a:r>
            <a:r>
              <a:rPr dirty="0" sz="1200">
                <a:solidFill>
                  <a:srgbClr val="212121"/>
                </a:solidFill>
                <a:latin typeface="Arial"/>
                <a:cs typeface="Arial"/>
              </a:rPr>
              <a:t>siamo fatti </a:t>
            </a:r>
            <a:r>
              <a:rPr dirty="0" sz="1200" spc="-5">
                <a:solidFill>
                  <a:srgbClr val="212121"/>
                </a:solidFill>
                <a:latin typeface="Arial"/>
                <a:cs typeface="Arial"/>
              </a:rPr>
              <a:t>raccontare tutti gli </a:t>
            </a:r>
            <a:r>
              <a:rPr dirty="0" sz="1200">
                <a:solidFill>
                  <a:srgbClr val="212121"/>
                </a:solidFill>
                <a:latin typeface="Arial"/>
                <a:cs typeface="Arial"/>
              </a:rPr>
              <a:t>aspetti </a:t>
            </a:r>
            <a:r>
              <a:rPr dirty="0" sz="1200" spc="-5">
                <a:solidFill>
                  <a:srgbClr val="212121"/>
                </a:solidFill>
                <a:latin typeface="Arial"/>
                <a:cs typeface="Arial"/>
              </a:rPr>
              <a:t>del festival intervistando Carlo  </a:t>
            </a:r>
            <a:r>
              <a:rPr dirty="0" sz="1200">
                <a:solidFill>
                  <a:srgbClr val="212121"/>
                </a:solidFill>
                <a:latin typeface="Arial"/>
                <a:cs typeface="Arial"/>
              </a:rPr>
              <a:t>Capoccioni, </a:t>
            </a:r>
            <a:r>
              <a:rPr dirty="0" sz="1200" spc="-5">
                <a:solidFill>
                  <a:srgbClr val="212121"/>
                </a:solidFill>
                <a:latin typeface="Arial"/>
                <a:cs typeface="Arial"/>
              </a:rPr>
              <a:t>Responsabile Rapporti Istituzionali </a:t>
            </a:r>
            <a:r>
              <a:rPr dirty="0" sz="1200">
                <a:solidFill>
                  <a:srgbClr val="212121"/>
                </a:solidFill>
                <a:latin typeface="Arial"/>
                <a:cs typeface="Arial"/>
              </a:rPr>
              <a:t>ABI, </a:t>
            </a:r>
            <a:r>
              <a:rPr dirty="0" sz="1200" spc="-5">
                <a:solidFill>
                  <a:srgbClr val="212121"/>
                </a:solidFill>
                <a:latin typeface="Arial"/>
                <a:cs typeface="Arial"/>
              </a:rPr>
              <a:t>Anna Pironti del Museo d'arte  contemporanea Castello di Rivoli, Patrizia </a:t>
            </a:r>
            <a:r>
              <a:rPr dirty="0" sz="1200">
                <a:solidFill>
                  <a:srgbClr val="212121"/>
                </a:solidFill>
                <a:latin typeface="Arial"/>
                <a:cs typeface="Arial"/>
              </a:rPr>
              <a:t>Zerbi </a:t>
            </a:r>
            <a:r>
              <a:rPr dirty="0" sz="1200" spc="-5">
                <a:solidFill>
                  <a:srgbClr val="212121"/>
                </a:solidFill>
                <a:latin typeface="Arial"/>
                <a:cs typeface="Arial"/>
              </a:rPr>
              <a:t>editrice di Carthusia, Vincenzo Morgante,  DirettoreTGR </a:t>
            </a:r>
            <a:r>
              <a:rPr dirty="0" sz="1200">
                <a:solidFill>
                  <a:srgbClr val="212121"/>
                </a:solidFill>
                <a:latin typeface="Arial"/>
                <a:cs typeface="Arial"/>
              </a:rPr>
              <a:t>RAI </a:t>
            </a:r>
            <a:r>
              <a:rPr dirty="0" sz="1200" spc="-5">
                <a:solidFill>
                  <a:srgbClr val="212121"/>
                </a:solidFill>
                <a:latin typeface="Arial"/>
                <a:cs typeface="Arial"/>
              </a:rPr>
              <a:t>e Guido Guerzoni della</a:t>
            </a:r>
            <a:r>
              <a:rPr dirty="0" sz="1200" spc="2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Arial"/>
                <a:cs typeface="Arial"/>
              </a:rPr>
              <a:t>Bocconi.</a:t>
            </a:r>
            <a:endParaRPr sz="1200">
              <a:latin typeface="Arial"/>
              <a:cs typeface="Arial"/>
            </a:endParaRPr>
          </a:p>
          <a:p>
            <a:pPr algn="just" marL="12700" marR="14604">
              <a:lnSpc>
                <a:spcPts val="1380"/>
              </a:lnSpc>
              <a:spcBef>
                <a:spcPts val="780"/>
              </a:spcBef>
            </a:pPr>
            <a:r>
              <a:rPr dirty="0" sz="1200" spc="-5">
                <a:solidFill>
                  <a:srgbClr val="212121"/>
                </a:solidFill>
                <a:latin typeface="Arial"/>
                <a:cs typeface="Arial"/>
              </a:rPr>
              <a:t>Tutte le informazioni e i dettagli su eventi, città e sedi della manifestazione sono disponibili  sul </a:t>
            </a:r>
            <a:r>
              <a:rPr dirty="0" sz="1200">
                <a:solidFill>
                  <a:srgbClr val="212121"/>
                </a:solidFill>
                <a:latin typeface="Arial"/>
                <a:cs typeface="Arial"/>
              </a:rPr>
              <a:t>sito</a:t>
            </a:r>
            <a:r>
              <a:rPr dirty="0" sz="1200" spc="5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Arial"/>
                <a:cs typeface="Arial"/>
                <a:hlinkClick r:id="rId3"/>
              </a:rPr>
              <a:t>www.festivalculturacreativa.it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89579" y="2119883"/>
            <a:ext cx="1581149" cy="4185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20090" y="3300983"/>
            <a:ext cx="5413375" cy="31140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Bombagiu.it  28 aprile</a:t>
            </a:r>
            <a:r>
              <a:rPr dirty="0" sz="1600" spc="-7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517900"/>
            <a:ext cx="6146800" cy="6039485"/>
          </a:xfrm>
          <a:prstGeom prst="rect">
            <a:avLst/>
          </a:prstGeom>
        </p:spPr>
        <p:txBody>
          <a:bodyPr wrap="square" lIns="0" tIns="140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dirty="0" sz="1500" spc="-5" b="1">
                <a:solidFill>
                  <a:srgbClr val="404040"/>
                </a:solidFill>
                <a:latin typeface="Arial"/>
                <a:cs typeface="Arial"/>
              </a:rPr>
              <a:t>Le banche promuovono la cultura</a:t>
            </a:r>
            <a:r>
              <a:rPr dirty="0" sz="1500" spc="10" b="1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dirty="0" sz="1500" spc="-5" b="1">
                <a:solidFill>
                  <a:srgbClr val="404040"/>
                </a:solidFill>
                <a:latin typeface="Arial"/>
                <a:cs typeface="Arial"/>
              </a:rPr>
              <a:t>creativa.</a:t>
            </a:r>
            <a:endParaRPr sz="1500">
              <a:latin typeface="Arial"/>
              <a:cs typeface="Arial"/>
            </a:endParaRPr>
          </a:p>
          <a:p>
            <a:pPr algn="just" marL="12700" marR="5080">
              <a:lnSpc>
                <a:spcPct val="104200"/>
              </a:lnSpc>
              <a:spcBef>
                <a:spcPts val="740"/>
              </a:spcBef>
              <a:tabLst>
                <a:tab pos="3006725" algn="l"/>
                <a:tab pos="5612765" algn="l"/>
              </a:tabLst>
            </a:pPr>
            <a:r>
              <a:rPr dirty="0" sz="1200">
                <a:latin typeface="Times New Roman"/>
                <a:cs typeface="Times New Roman"/>
              </a:rPr>
              <a:t>E’ </a:t>
            </a:r>
            <a:r>
              <a:rPr dirty="0" sz="1200" spc="-5">
                <a:latin typeface="Times New Roman"/>
                <a:cs typeface="Times New Roman"/>
              </a:rPr>
              <a:t>proprio cosi </a:t>
            </a:r>
            <a:r>
              <a:rPr dirty="0" sz="1200">
                <a:latin typeface="Times New Roman"/>
                <a:cs typeface="Times New Roman"/>
              </a:rPr>
              <a:t>non </a:t>
            </a:r>
            <a:r>
              <a:rPr dirty="0" sz="1200" spc="-5">
                <a:latin typeface="Times New Roman"/>
                <a:cs typeface="Times New Roman"/>
              </a:rPr>
              <a:t>c’è alcun errore nel </a:t>
            </a:r>
            <a:r>
              <a:rPr dirty="0" sz="1200">
                <a:latin typeface="Times New Roman"/>
                <a:cs typeface="Times New Roman"/>
              </a:rPr>
              <a:t>titolo. </a:t>
            </a:r>
            <a:r>
              <a:rPr dirty="0" sz="1200" spc="-10">
                <a:latin typeface="Times New Roman"/>
                <a:cs typeface="Times New Roman"/>
              </a:rPr>
              <a:t>Lo </a:t>
            </a:r>
            <a:r>
              <a:rPr dirty="0" sz="1200" spc="-5">
                <a:latin typeface="Times New Roman"/>
                <a:cs typeface="Times New Roman"/>
              </a:rPr>
              <a:t>sappiamo </a:t>
            </a:r>
            <a:r>
              <a:rPr dirty="0" sz="1200">
                <a:latin typeface="Times New Roman"/>
                <a:cs typeface="Times New Roman"/>
              </a:rPr>
              <a:t>che </a:t>
            </a:r>
            <a:r>
              <a:rPr dirty="0" sz="1200" spc="-5">
                <a:latin typeface="Times New Roman"/>
                <a:cs typeface="Times New Roman"/>
              </a:rPr>
              <a:t>oggi </a:t>
            </a:r>
            <a:r>
              <a:rPr dirty="0" sz="1200" spc="5">
                <a:latin typeface="Times New Roman"/>
                <a:cs typeface="Times New Roman"/>
              </a:rPr>
              <a:t>le </a:t>
            </a:r>
            <a:r>
              <a:rPr dirty="0" sz="1200" spc="-5">
                <a:latin typeface="Times New Roman"/>
                <a:cs typeface="Times New Roman"/>
              </a:rPr>
              <a:t>banche ci portano alla  memoria sentimenti contrastanti per diverse ragioni: </a:t>
            </a:r>
            <a:r>
              <a:rPr dirty="0" sz="1200">
                <a:latin typeface="Times New Roman"/>
                <a:cs typeface="Times New Roman"/>
              </a:rPr>
              <a:t>la </a:t>
            </a:r>
            <a:r>
              <a:rPr dirty="0" sz="1200" spc="-5">
                <a:latin typeface="Times New Roman"/>
                <a:cs typeface="Times New Roman"/>
              </a:rPr>
              <a:t>crisi, </a:t>
            </a:r>
            <a:r>
              <a:rPr dirty="0" sz="1200">
                <a:latin typeface="Times New Roman"/>
                <a:cs typeface="Times New Roman"/>
              </a:rPr>
              <a:t>i </a:t>
            </a:r>
            <a:r>
              <a:rPr dirty="0" sz="1200" spc="-5">
                <a:latin typeface="Times New Roman"/>
                <a:cs typeface="Times New Roman"/>
              </a:rPr>
              <a:t>fallimenti bancari, </a:t>
            </a:r>
            <a:r>
              <a:rPr dirty="0" sz="1200">
                <a:latin typeface="Times New Roman"/>
                <a:cs typeface="Times New Roman"/>
              </a:rPr>
              <a:t>le rate </a:t>
            </a:r>
            <a:r>
              <a:rPr dirty="0" sz="1200" spc="10">
                <a:latin typeface="Times New Roman"/>
                <a:cs typeface="Times New Roman"/>
              </a:rPr>
              <a:t>del </a:t>
            </a:r>
            <a:r>
              <a:rPr dirty="0" sz="1200">
                <a:latin typeface="Times New Roman"/>
                <a:cs typeface="Times New Roman"/>
              </a:rPr>
              <a:t>mutuo  da </a:t>
            </a:r>
            <a:r>
              <a:rPr dirty="0" sz="1200" spc="-5">
                <a:latin typeface="Times New Roman"/>
                <a:cs typeface="Times New Roman"/>
              </a:rPr>
              <a:t>pagare, </a:t>
            </a:r>
            <a:r>
              <a:rPr dirty="0" sz="1200">
                <a:latin typeface="Times New Roman"/>
                <a:cs typeface="Times New Roman"/>
              </a:rPr>
              <a:t>le interminabili </a:t>
            </a:r>
            <a:r>
              <a:rPr dirty="0" sz="1200" spc="-5">
                <a:latin typeface="Times New Roman"/>
                <a:cs typeface="Times New Roman"/>
              </a:rPr>
              <a:t>code agli sportelli. </a:t>
            </a:r>
            <a:r>
              <a:rPr dirty="0" sz="1200">
                <a:latin typeface="Times New Roman"/>
                <a:cs typeface="Times New Roman"/>
              </a:rPr>
              <a:t>Quando </a:t>
            </a:r>
            <a:r>
              <a:rPr dirty="0" sz="1200" spc="-5">
                <a:latin typeface="Times New Roman"/>
                <a:cs typeface="Times New Roman"/>
              </a:rPr>
              <a:t>si pensa alla banca, inoltre, ci immaginiamo  </a:t>
            </a:r>
            <a:r>
              <a:rPr dirty="0" sz="1200">
                <a:latin typeface="Times New Roman"/>
                <a:cs typeface="Times New Roman"/>
              </a:rPr>
              <a:t>una </a:t>
            </a:r>
            <a:r>
              <a:rPr dirty="0" sz="1200" spc="-5">
                <a:latin typeface="Times New Roman"/>
                <a:cs typeface="Times New Roman"/>
              </a:rPr>
              <a:t>schiera </a:t>
            </a:r>
            <a:r>
              <a:rPr dirty="0" sz="1200">
                <a:latin typeface="Times New Roman"/>
                <a:cs typeface="Times New Roman"/>
              </a:rPr>
              <a:t>di </a:t>
            </a:r>
            <a:r>
              <a:rPr dirty="0" sz="1200" spc="-5">
                <a:latin typeface="Times New Roman"/>
                <a:cs typeface="Times New Roman"/>
              </a:rPr>
              <a:t>colletti bianchi con </a:t>
            </a:r>
            <a:r>
              <a:rPr dirty="0" sz="1200">
                <a:latin typeface="Times New Roman"/>
                <a:cs typeface="Times New Roman"/>
              </a:rPr>
              <a:t>la testa </a:t>
            </a:r>
            <a:r>
              <a:rPr dirty="0" sz="1200" spc="-5">
                <a:latin typeface="Times New Roman"/>
                <a:cs typeface="Times New Roman"/>
              </a:rPr>
              <a:t>piegata sul computer </a:t>
            </a:r>
            <a:r>
              <a:rPr dirty="0" sz="1200">
                <a:latin typeface="Times New Roman"/>
                <a:cs typeface="Times New Roman"/>
              </a:rPr>
              <a:t>a </a:t>
            </a:r>
            <a:r>
              <a:rPr dirty="0" sz="1200" spc="-5">
                <a:latin typeface="Times New Roman"/>
                <a:cs typeface="Times New Roman"/>
              </a:rPr>
              <a:t>lavorare </a:t>
            </a:r>
            <a:r>
              <a:rPr dirty="0" sz="1200">
                <a:latin typeface="Times New Roman"/>
                <a:cs typeface="Times New Roman"/>
              </a:rPr>
              <a:t>sodo </a:t>
            </a:r>
            <a:r>
              <a:rPr dirty="0" sz="1200" spc="-5">
                <a:latin typeface="Times New Roman"/>
                <a:cs typeface="Times New Roman"/>
              </a:rPr>
              <a:t>per raggiungere </a:t>
            </a:r>
            <a:r>
              <a:rPr dirty="0" sz="1200">
                <a:latin typeface="Times New Roman"/>
                <a:cs typeface="Times New Roman"/>
              </a:rPr>
              <a:t>gli  obiettivi	di	imp</a:t>
            </a:r>
            <a:r>
              <a:rPr dirty="0" sz="1200" spc="-5">
                <a:latin typeface="Times New Roman"/>
                <a:cs typeface="Times New Roman"/>
              </a:rPr>
              <a:t>re</a:t>
            </a:r>
            <a:r>
              <a:rPr dirty="0" sz="1200" spc="-5">
                <a:latin typeface="Times New Roman"/>
                <a:cs typeface="Times New Roman"/>
              </a:rPr>
              <a:t>s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.  </a:t>
            </a:r>
            <a:r>
              <a:rPr dirty="0" sz="1200" spc="-5">
                <a:latin typeface="Times New Roman"/>
                <a:cs typeface="Times New Roman"/>
              </a:rPr>
              <a:t>Invece </a:t>
            </a:r>
            <a:r>
              <a:rPr dirty="0" sz="1200">
                <a:latin typeface="Times New Roman"/>
                <a:cs typeface="Times New Roman"/>
              </a:rPr>
              <a:t>le banche </a:t>
            </a:r>
            <a:r>
              <a:rPr dirty="0" sz="1200" spc="-5">
                <a:latin typeface="Times New Roman"/>
                <a:cs typeface="Times New Roman"/>
              </a:rPr>
              <a:t>si interessino anche alla cultura </a:t>
            </a:r>
            <a:r>
              <a:rPr dirty="0" sz="1200">
                <a:latin typeface="Times New Roman"/>
                <a:cs typeface="Times New Roman"/>
              </a:rPr>
              <a:t>e lo </a:t>
            </a:r>
            <a:r>
              <a:rPr dirty="0" sz="1200" spc="-5">
                <a:latin typeface="Times New Roman"/>
                <a:cs typeface="Times New Roman"/>
              </a:rPr>
              <a:t>fanno, </a:t>
            </a:r>
            <a:r>
              <a:rPr dirty="0" sz="1200">
                <a:latin typeface="Times New Roman"/>
                <a:cs typeface="Times New Roman"/>
              </a:rPr>
              <a:t>in </a:t>
            </a:r>
            <a:r>
              <a:rPr dirty="0" sz="1200" spc="-5">
                <a:latin typeface="Times New Roman"/>
                <a:cs typeface="Times New Roman"/>
              </a:rPr>
              <a:t>questa circostanza, come promotori  del “Festival della </a:t>
            </a:r>
            <a:r>
              <a:rPr dirty="0" sz="1200">
                <a:latin typeface="Times New Roman"/>
                <a:cs typeface="Times New Roman"/>
              </a:rPr>
              <a:t>cultura </a:t>
            </a:r>
            <a:r>
              <a:rPr dirty="0" sz="1200" spc="-5">
                <a:latin typeface="Times New Roman"/>
                <a:cs typeface="Times New Roman"/>
              </a:rPr>
              <a:t>creativa” </a:t>
            </a:r>
            <a:r>
              <a:rPr dirty="0" sz="1200">
                <a:latin typeface="Times New Roman"/>
                <a:cs typeface="Times New Roman"/>
              </a:rPr>
              <a:t>rivolta </a:t>
            </a:r>
            <a:r>
              <a:rPr dirty="0" sz="1200" spc="-5">
                <a:latin typeface="Times New Roman"/>
                <a:cs typeface="Times New Roman"/>
              </a:rPr>
              <a:t>ai </a:t>
            </a:r>
            <a:r>
              <a:rPr dirty="0" sz="1200">
                <a:latin typeface="Times New Roman"/>
                <a:cs typeface="Times New Roman"/>
              </a:rPr>
              <a:t>ragazzi </a:t>
            </a:r>
            <a:r>
              <a:rPr dirty="0" sz="1200" spc="-5">
                <a:latin typeface="Times New Roman"/>
                <a:cs typeface="Times New Roman"/>
              </a:rPr>
              <a:t>dai </a:t>
            </a:r>
            <a:r>
              <a:rPr dirty="0" sz="1200">
                <a:latin typeface="Times New Roman"/>
                <a:cs typeface="Times New Roman"/>
              </a:rPr>
              <a:t>6 </a:t>
            </a:r>
            <a:r>
              <a:rPr dirty="0" sz="1200" spc="-5">
                <a:latin typeface="Times New Roman"/>
                <a:cs typeface="Times New Roman"/>
              </a:rPr>
              <a:t>ai </a:t>
            </a:r>
            <a:r>
              <a:rPr dirty="0" sz="1200">
                <a:latin typeface="Times New Roman"/>
                <a:cs typeface="Times New Roman"/>
              </a:rPr>
              <a:t>13 </a:t>
            </a:r>
            <a:r>
              <a:rPr dirty="0" sz="1200" spc="-5">
                <a:latin typeface="Times New Roman"/>
                <a:cs typeface="Times New Roman"/>
              </a:rPr>
              <a:t>anni. </a:t>
            </a:r>
            <a:r>
              <a:rPr dirty="0" sz="1200" spc="-15">
                <a:latin typeface="Times New Roman"/>
                <a:cs typeface="Times New Roman"/>
              </a:rPr>
              <a:t>Il </a:t>
            </a:r>
            <a:r>
              <a:rPr dirty="0" sz="1200" spc="-5">
                <a:latin typeface="Times New Roman"/>
                <a:cs typeface="Times New Roman"/>
              </a:rPr>
              <a:t>festival, giunto ormai alla  sua terza </a:t>
            </a:r>
            <a:r>
              <a:rPr dirty="0" sz="1200">
                <a:latin typeface="Times New Roman"/>
                <a:cs typeface="Times New Roman"/>
              </a:rPr>
              <a:t>edizione, è organizzato </a:t>
            </a:r>
            <a:r>
              <a:rPr dirty="0" sz="1200" spc="-5">
                <a:latin typeface="Times New Roman"/>
                <a:cs typeface="Times New Roman"/>
              </a:rPr>
              <a:t>con </a:t>
            </a:r>
            <a:r>
              <a:rPr dirty="0" sz="1200">
                <a:latin typeface="Times New Roman"/>
                <a:cs typeface="Times New Roman"/>
              </a:rPr>
              <a:t>il </a:t>
            </a:r>
            <a:r>
              <a:rPr dirty="0" sz="1200" spc="-5">
                <a:latin typeface="Times New Roman"/>
                <a:cs typeface="Times New Roman"/>
              </a:rPr>
              <a:t>coordinamento dell’ABI (Associazione Bancaria Italiana) ed  </a:t>
            </a:r>
            <a:r>
              <a:rPr dirty="0" sz="1200">
                <a:latin typeface="Times New Roman"/>
                <a:cs typeface="Times New Roman"/>
              </a:rPr>
              <a:t>ha </a:t>
            </a:r>
            <a:r>
              <a:rPr dirty="0" sz="1200" spc="-5">
                <a:latin typeface="Times New Roman"/>
                <a:cs typeface="Times New Roman"/>
              </a:rPr>
              <a:t>come </a:t>
            </a:r>
            <a:r>
              <a:rPr dirty="0" sz="1200">
                <a:latin typeface="Times New Roman"/>
                <a:cs typeface="Times New Roman"/>
              </a:rPr>
              <a:t>obiettivo </a:t>
            </a:r>
            <a:r>
              <a:rPr dirty="0" sz="1200" spc="-5">
                <a:latin typeface="Times New Roman"/>
                <a:cs typeface="Times New Roman"/>
              </a:rPr>
              <a:t>quello </a:t>
            </a:r>
            <a:r>
              <a:rPr dirty="0" sz="1200">
                <a:latin typeface="Times New Roman"/>
                <a:cs typeface="Times New Roman"/>
              </a:rPr>
              <a:t>di </a:t>
            </a:r>
            <a:r>
              <a:rPr dirty="0" sz="1200" spc="-5">
                <a:latin typeface="Times New Roman"/>
                <a:cs typeface="Times New Roman"/>
              </a:rPr>
              <a:t>avvicinare </a:t>
            </a:r>
            <a:r>
              <a:rPr dirty="0" sz="1200">
                <a:latin typeface="Times New Roman"/>
                <a:cs typeface="Times New Roman"/>
              </a:rPr>
              <a:t>i più </a:t>
            </a:r>
            <a:r>
              <a:rPr dirty="0" sz="1200" spc="-5">
                <a:latin typeface="Times New Roman"/>
                <a:cs typeface="Times New Roman"/>
              </a:rPr>
              <a:t>piccoli alla cultura </a:t>
            </a:r>
            <a:r>
              <a:rPr dirty="0" sz="1200">
                <a:latin typeface="Times New Roman"/>
                <a:cs typeface="Times New Roman"/>
              </a:rPr>
              <a:t>e </a:t>
            </a:r>
            <a:r>
              <a:rPr dirty="0" sz="1200" spc="-5">
                <a:latin typeface="Times New Roman"/>
                <a:cs typeface="Times New Roman"/>
              </a:rPr>
              <a:t>agli aspetti </a:t>
            </a:r>
            <a:r>
              <a:rPr dirty="0" sz="1200">
                <a:latin typeface="Times New Roman"/>
                <a:cs typeface="Times New Roman"/>
              </a:rPr>
              <a:t>più </a:t>
            </a:r>
            <a:r>
              <a:rPr dirty="0" sz="1200" spc="-5">
                <a:latin typeface="Times New Roman"/>
                <a:cs typeface="Times New Roman"/>
              </a:rPr>
              <a:t>“generativi” della  creatività.</a:t>
            </a:r>
            <a:endParaRPr sz="1200">
              <a:latin typeface="Times New Roman"/>
              <a:cs typeface="Times New Roman"/>
            </a:endParaRPr>
          </a:p>
          <a:p>
            <a:pPr marL="12700" marR="5080">
              <a:lnSpc>
                <a:spcPct val="104200"/>
              </a:lnSpc>
              <a:spcBef>
                <a:spcPts val="5"/>
              </a:spcBef>
              <a:tabLst>
                <a:tab pos="563880" algn="l"/>
                <a:tab pos="853440" algn="l"/>
                <a:tab pos="874394" algn="l"/>
                <a:tab pos="1287780" algn="l"/>
                <a:tab pos="1525270" algn="l"/>
                <a:tab pos="1785620" algn="l"/>
                <a:tab pos="2218690" algn="l"/>
                <a:tab pos="2994025" algn="l"/>
                <a:tab pos="3162935" algn="l"/>
                <a:tab pos="3275329" algn="l"/>
                <a:tab pos="3943985" algn="l"/>
                <a:tab pos="4270375" algn="l"/>
                <a:tab pos="4589780" algn="l"/>
                <a:tab pos="4854575" algn="l"/>
                <a:tab pos="5030470" algn="l"/>
                <a:tab pos="5160645" algn="l"/>
                <a:tab pos="5786755" algn="l"/>
                <a:tab pos="5836285" algn="l"/>
              </a:tabLst>
            </a:pPr>
            <a:r>
              <a:rPr dirty="0" sz="1200">
                <a:latin typeface="Times New Roman"/>
                <a:cs typeface="Times New Roman"/>
              </a:rPr>
              <a:t>E’ un </a:t>
            </a:r>
            <a:r>
              <a:rPr dirty="0" sz="1200" spc="-5">
                <a:latin typeface="Times New Roman"/>
                <a:cs typeface="Times New Roman"/>
              </a:rPr>
              <a:t>festival che </a:t>
            </a:r>
            <a:r>
              <a:rPr dirty="0" sz="1200">
                <a:latin typeface="Times New Roman"/>
                <a:cs typeface="Times New Roman"/>
              </a:rPr>
              <a:t>non </a:t>
            </a:r>
            <a:r>
              <a:rPr dirty="0" sz="1200" spc="-5">
                <a:latin typeface="Times New Roman"/>
                <a:cs typeface="Times New Roman"/>
              </a:rPr>
              <a:t>si svolge </a:t>
            </a:r>
            <a:r>
              <a:rPr dirty="0" sz="1200">
                <a:latin typeface="Times New Roman"/>
                <a:cs typeface="Times New Roman"/>
              </a:rPr>
              <a:t>in un unica </a:t>
            </a:r>
            <a:r>
              <a:rPr dirty="0" sz="1200" spc="-5">
                <a:latin typeface="Times New Roman"/>
                <a:cs typeface="Times New Roman"/>
              </a:rPr>
              <a:t>città </a:t>
            </a:r>
            <a:r>
              <a:rPr dirty="0" sz="1200">
                <a:latin typeface="Times New Roman"/>
                <a:cs typeface="Times New Roman"/>
              </a:rPr>
              <a:t>ma </a:t>
            </a:r>
            <a:r>
              <a:rPr dirty="0" sz="1200" spc="-5">
                <a:latin typeface="Times New Roman"/>
                <a:cs typeface="Times New Roman"/>
              </a:rPr>
              <a:t>prevede </a:t>
            </a:r>
            <a:r>
              <a:rPr dirty="0" sz="1200">
                <a:latin typeface="Times New Roman"/>
                <a:cs typeface="Times New Roman"/>
              </a:rPr>
              <a:t>un </a:t>
            </a:r>
            <a:r>
              <a:rPr dirty="0" sz="1200" spc="-5">
                <a:latin typeface="Times New Roman"/>
                <a:cs typeface="Times New Roman"/>
              </a:rPr>
              <a:t>ricco elenco </a:t>
            </a:r>
            <a:r>
              <a:rPr dirty="0" sz="1200">
                <a:latin typeface="Times New Roman"/>
                <a:cs typeface="Times New Roman"/>
              </a:rPr>
              <a:t>di eventi </a:t>
            </a:r>
            <a:r>
              <a:rPr dirty="0" sz="1200" spc="-5">
                <a:latin typeface="Times New Roman"/>
                <a:cs typeface="Times New Roman"/>
              </a:rPr>
              <a:t>ed </a:t>
            </a:r>
            <a:r>
              <a:rPr dirty="0" sz="1200">
                <a:latin typeface="Times New Roman"/>
                <a:cs typeface="Times New Roman"/>
              </a:rPr>
              <a:t>iniziative  dif</a:t>
            </a:r>
            <a:r>
              <a:rPr dirty="0" sz="1200" spc="-5">
                <a:latin typeface="Times New Roman"/>
                <a:cs typeface="Times New Roman"/>
              </a:rPr>
              <a:t>f</a:t>
            </a:r>
            <a:r>
              <a:rPr dirty="0" sz="1200" spc="-5">
                <a:latin typeface="Times New Roman"/>
                <a:cs typeface="Times New Roman"/>
              </a:rPr>
              <a:t>usi</a:t>
            </a:r>
            <a:r>
              <a:rPr dirty="0" sz="1200">
                <a:latin typeface="Times New Roman"/>
                <a:cs typeface="Times New Roman"/>
              </a:rPr>
              <a:t>	</a:t>
            </a:r>
            <a:r>
              <a:rPr dirty="0" sz="1200" spc="-5">
                <a:latin typeface="Times New Roman"/>
                <a:cs typeface="Times New Roman"/>
              </a:rPr>
              <a:t>s</a:t>
            </a:r>
            <a:r>
              <a:rPr dirty="0" sz="1200">
                <a:latin typeface="Times New Roman"/>
                <a:cs typeface="Times New Roman"/>
              </a:rPr>
              <a:t>u	tutto	</a:t>
            </a:r>
            <a:r>
              <a:rPr dirty="0" sz="1200" spc="-10">
                <a:latin typeface="Times New Roman"/>
                <a:cs typeface="Times New Roman"/>
              </a:rPr>
              <a:t>i</a:t>
            </a:r>
            <a:r>
              <a:rPr dirty="0" sz="1200">
                <a:latin typeface="Times New Roman"/>
                <a:cs typeface="Times New Roman"/>
              </a:rPr>
              <a:t>l	</a:t>
            </a:r>
            <a:r>
              <a:rPr dirty="0" sz="1200" spc="-10">
                <a:latin typeface="Times New Roman"/>
                <a:cs typeface="Times New Roman"/>
              </a:rPr>
              <a:t>t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ito</a:t>
            </a:r>
            <a:r>
              <a:rPr dirty="0" sz="1200" spc="-5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io	n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 spc="5">
                <a:latin typeface="Times New Roman"/>
                <a:cs typeface="Times New Roman"/>
              </a:rPr>
              <a:t>z</a:t>
            </a:r>
            <a:r>
              <a:rPr dirty="0" sz="1200">
                <a:latin typeface="Times New Roman"/>
                <a:cs typeface="Times New Roman"/>
              </a:rPr>
              <a:t>ional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.	</a:t>
            </a:r>
            <a:r>
              <a:rPr dirty="0" sz="1200" spc="-5">
                <a:latin typeface="Times New Roman"/>
                <a:cs typeface="Times New Roman"/>
              </a:rPr>
              <a:t>S</a:t>
            </a:r>
            <a:r>
              <a:rPr dirty="0" sz="1200">
                <a:latin typeface="Times New Roman"/>
                <a:cs typeface="Times New Roman"/>
              </a:rPr>
              <a:t>i		svol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à	d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	</a:t>
            </a:r>
            <a:r>
              <a:rPr dirty="0" sz="1200" spc="-19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12	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	18		Mag</a:t>
            </a:r>
            <a:r>
              <a:rPr dirty="0" sz="1200" spc="-20">
                <a:latin typeface="Times New Roman"/>
                <a:cs typeface="Times New Roman"/>
              </a:rPr>
              <a:t>g</a:t>
            </a:r>
            <a:r>
              <a:rPr dirty="0" sz="1200">
                <a:latin typeface="Times New Roman"/>
                <a:cs typeface="Times New Roman"/>
              </a:rPr>
              <a:t>io	2016.  </a:t>
            </a:r>
            <a:r>
              <a:rPr dirty="0" sz="1200" spc="-10">
                <a:latin typeface="Times New Roman"/>
                <a:cs typeface="Times New Roman"/>
              </a:rPr>
              <a:t>Il </a:t>
            </a:r>
            <a:r>
              <a:rPr dirty="0" sz="1200">
                <a:latin typeface="Times New Roman"/>
                <a:cs typeface="Times New Roman"/>
              </a:rPr>
              <a:t>tema di </a:t>
            </a:r>
            <a:r>
              <a:rPr dirty="0" sz="1200" spc="-5">
                <a:latin typeface="Times New Roman"/>
                <a:cs typeface="Times New Roman"/>
              </a:rPr>
              <a:t>quest’anno si basa sull’idea </a:t>
            </a:r>
            <a:r>
              <a:rPr dirty="0" sz="1200">
                <a:latin typeface="Times New Roman"/>
                <a:cs typeface="Times New Roman"/>
              </a:rPr>
              <a:t>di </a:t>
            </a:r>
            <a:r>
              <a:rPr dirty="0" sz="1200" b="1">
                <a:latin typeface="Times New Roman"/>
                <a:cs typeface="Times New Roman"/>
              </a:rPr>
              <a:t>“Abitare </a:t>
            </a:r>
            <a:r>
              <a:rPr dirty="0" sz="1200" spc="-5" b="1">
                <a:latin typeface="Times New Roman"/>
                <a:cs typeface="Times New Roman"/>
              </a:rPr>
              <a:t>Sottosopra” </a:t>
            </a:r>
            <a:r>
              <a:rPr dirty="0" sz="1200">
                <a:latin typeface="Times New Roman"/>
                <a:cs typeface="Times New Roman"/>
              </a:rPr>
              <a:t>ovvero scoprire e </a:t>
            </a:r>
            <a:r>
              <a:rPr dirty="0" sz="1200" spc="-5">
                <a:latin typeface="Times New Roman"/>
                <a:cs typeface="Times New Roman"/>
              </a:rPr>
              <a:t>sperimentare  come si sta dentro </a:t>
            </a:r>
            <a:r>
              <a:rPr dirty="0" sz="1200">
                <a:latin typeface="Times New Roman"/>
                <a:cs typeface="Times New Roman"/>
              </a:rPr>
              <a:t>i luoghi, </a:t>
            </a:r>
            <a:r>
              <a:rPr dirty="0" sz="1200" spc="-5">
                <a:latin typeface="Times New Roman"/>
                <a:cs typeface="Times New Roman"/>
              </a:rPr>
              <a:t>l’arte </a:t>
            </a:r>
            <a:r>
              <a:rPr dirty="0" sz="1200">
                <a:latin typeface="Times New Roman"/>
                <a:cs typeface="Times New Roman"/>
              </a:rPr>
              <a:t>e </a:t>
            </a:r>
            <a:r>
              <a:rPr dirty="0" sz="1200" spc="5">
                <a:latin typeface="Times New Roman"/>
                <a:cs typeface="Times New Roman"/>
              </a:rPr>
              <a:t>le </a:t>
            </a:r>
            <a:r>
              <a:rPr dirty="0" sz="1200">
                <a:latin typeface="Times New Roman"/>
                <a:cs typeface="Times New Roman"/>
              </a:rPr>
              <a:t>emozioni. </a:t>
            </a:r>
            <a:r>
              <a:rPr dirty="0" sz="1200" spc="-5">
                <a:latin typeface="Times New Roman"/>
                <a:cs typeface="Times New Roman"/>
              </a:rPr>
              <a:t>Non facciamo battute </a:t>
            </a:r>
            <a:r>
              <a:rPr dirty="0" sz="1200">
                <a:latin typeface="Times New Roman"/>
                <a:cs typeface="Times New Roman"/>
              </a:rPr>
              <a:t>di </a:t>
            </a:r>
            <a:r>
              <a:rPr dirty="0" sz="1200" spc="-5">
                <a:latin typeface="Times New Roman"/>
                <a:cs typeface="Times New Roman"/>
              </a:rPr>
              <a:t>spirito </a:t>
            </a:r>
            <a:r>
              <a:rPr dirty="0" sz="1200">
                <a:latin typeface="Times New Roman"/>
                <a:cs typeface="Times New Roman"/>
              </a:rPr>
              <a:t>pensando subito </a:t>
            </a:r>
            <a:r>
              <a:rPr dirty="0" sz="1200" spc="-5">
                <a:latin typeface="Times New Roman"/>
                <a:cs typeface="Times New Roman"/>
              </a:rPr>
              <a:t>ai  </a:t>
            </a:r>
            <a:r>
              <a:rPr dirty="0" sz="1200">
                <a:latin typeface="Times New Roman"/>
                <a:cs typeface="Times New Roman"/>
              </a:rPr>
              <a:t>mutui </a:t>
            </a:r>
            <a:r>
              <a:rPr dirty="0" sz="1200" spc="-5">
                <a:latin typeface="Times New Roman"/>
                <a:cs typeface="Times New Roman"/>
              </a:rPr>
              <a:t>che </a:t>
            </a:r>
            <a:r>
              <a:rPr dirty="0" sz="1200">
                <a:latin typeface="Times New Roman"/>
                <a:cs typeface="Times New Roman"/>
              </a:rPr>
              <a:t>non </a:t>
            </a:r>
            <a:r>
              <a:rPr dirty="0" sz="1200" spc="-5">
                <a:latin typeface="Times New Roman"/>
                <a:cs typeface="Times New Roman"/>
              </a:rPr>
              <a:t>riusciamo </a:t>
            </a:r>
            <a:r>
              <a:rPr dirty="0" sz="1200">
                <a:latin typeface="Times New Roman"/>
                <a:cs typeface="Times New Roman"/>
              </a:rPr>
              <a:t>a </a:t>
            </a:r>
            <a:r>
              <a:rPr dirty="0" sz="1200" spc="-5">
                <a:latin typeface="Times New Roman"/>
                <a:cs typeface="Times New Roman"/>
              </a:rPr>
              <a:t>pagare. </a:t>
            </a:r>
            <a:r>
              <a:rPr dirty="0" sz="1200">
                <a:latin typeface="Times New Roman"/>
                <a:cs typeface="Times New Roman"/>
              </a:rPr>
              <a:t>Abitare Sottosopra non vuol dire essere </a:t>
            </a:r>
            <a:r>
              <a:rPr dirty="0" sz="1200" spc="-5">
                <a:latin typeface="Times New Roman"/>
                <a:cs typeface="Times New Roman"/>
              </a:rPr>
              <a:t>oberati dai debiti verso  gli </a:t>
            </a:r>
            <a:r>
              <a:rPr dirty="0" sz="1200">
                <a:latin typeface="Times New Roman"/>
                <a:cs typeface="Times New Roman"/>
              </a:rPr>
              <a:t>istituti di </a:t>
            </a:r>
            <a:r>
              <a:rPr dirty="0" sz="1200" spc="-5">
                <a:latin typeface="Times New Roman"/>
                <a:cs typeface="Times New Roman"/>
              </a:rPr>
              <a:t>credito, bensì </a:t>
            </a:r>
            <a:r>
              <a:rPr dirty="0" sz="1200">
                <a:latin typeface="Times New Roman"/>
                <a:cs typeface="Times New Roman"/>
              </a:rPr>
              <a:t>vuole </a:t>
            </a:r>
            <a:r>
              <a:rPr dirty="0" sz="1200" spc="-5">
                <a:latin typeface="Times New Roman"/>
                <a:cs typeface="Times New Roman"/>
              </a:rPr>
              <a:t>esprimere </a:t>
            </a:r>
            <a:r>
              <a:rPr dirty="0" sz="1200">
                <a:latin typeface="Times New Roman"/>
                <a:cs typeface="Times New Roman"/>
              </a:rPr>
              <a:t>il </a:t>
            </a:r>
            <a:r>
              <a:rPr dirty="0" sz="1200" spc="-5">
                <a:latin typeface="Times New Roman"/>
                <a:cs typeface="Times New Roman"/>
              </a:rPr>
              <a:t>concetto del </a:t>
            </a:r>
            <a:r>
              <a:rPr dirty="0" sz="1200">
                <a:latin typeface="Times New Roman"/>
                <a:cs typeface="Times New Roman"/>
              </a:rPr>
              <a:t>modo in cui noi uomini </a:t>
            </a:r>
            <a:r>
              <a:rPr dirty="0" sz="1200" spc="-5">
                <a:latin typeface="Times New Roman"/>
                <a:cs typeface="Times New Roman"/>
              </a:rPr>
              <a:t>viviamo </a:t>
            </a:r>
            <a:r>
              <a:rPr dirty="0" sz="1200">
                <a:latin typeface="Times New Roman"/>
                <a:cs typeface="Times New Roman"/>
              </a:rPr>
              <a:t>la </a:t>
            </a:r>
            <a:r>
              <a:rPr dirty="0" sz="1200" spc="-5">
                <a:latin typeface="Times New Roman"/>
                <a:cs typeface="Times New Roman"/>
              </a:rPr>
              <a:t>terra.  </a:t>
            </a:r>
            <a:r>
              <a:rPr dirty="0" sz="1200">
                <a:latin typeface="Times New Roman"/>
                <a:cs typeface="Times New Roman"/>
              </a:rPr>
              <a:t>C</a:t>
            </a:r>
            <a:r>
              <a:rPr dirty="0" sz="1200" spc="-5">
                <a:latin typeface="Times New Roman"/>
                <a:cs typeface="Times New Roman"/>
              </a:rPr>
              <a:t>osì</a:t>
            </a:r>
            <a:r>
              <a:rPr dirty="0" sz="1200">
                <a:latin typeface="Times New Roman"/>
                <a:cs typeface="Times New Roman"/>
              </a:rPr>
              <a:t>			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ome			lette</a:t>
            </a:r>
            <a:r>
              <a:rPr dirty="0" sz="1200" spc="-10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lm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nte		ripo</a:t>
            </a:r>
            <a:r>
              <a:rPr dirty="0" sz="1200" spc="-5">
                <a:latin typeface="Times New Roman"/>
                <a:cs typeface="Times New Roman"/>
              </a:rPr>
              <a:t>r</a:t>
            </a:r>
            <a:r>
              <a:rPr dirty="0" sz="1200">
                <a:latin typeface="Times New Roman"/>
                <a:cs typeface="Times New Roman"/>
              </a:rPr>
              <a:t>tato		</a:t>
            </a:r>
            <a:r>
              <a:rPr dirty="0" sz="1200" spc="-5">
                <a:latin typeface="Times New Roman"/>
                <a:cs typeface="Times New Roman"/>
              </a:rPr>
              <a:t>sul</a:t>
            </a:r>
            <a:r>
              <a:rPr dirty="0" sz="1200">
                <a:latin typeface="Times New Roman"/>
                <a:cs typeface="Times New Roman"/>
              </a:rPr>
              <a:t>			</a:t>
            </a:r>
            <a:r>
              <a:rPr dirty="0" sz="1200" spc="-5">
                <a:latin typeface="Times New Roman"/>
                <a:cs typeface="Times New Roman"/>
              </a:rPr>
              <a:t>si</a:t>
            </a:r>
            <a:r>
              <a:rPr dirty="0" sz="1200" spc="20">
                <a:latin typeface="Times New Roman"/>
                <a:cs typeface="Times New Roman"/>
              </a:rPr>
              <a:t>t</a:t>
            </a:r>
            <a:r>
              <a:rPr dirty="0" sz="1200">
                <a:latin typeface="Times New Roman"/>
                <a:cs typeface="Times New Roman"/>
              </a:rPr>
              <a:t>o		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lla  </a:t>
            </a:r>
            <a:r>
              <a:rPr dirty="0" sz="1200" spc="-5">
                <a:latin typeface="Times New Roman"/>
                <a:cs typeface="Times New Roman"/>
              </a:rPr>
              <a:t>manifestazione </a:t>
            </a:r>
            <a:r>
              <a:rPr dirty="0" u="sng" sz="1200" spc="-5">
                <a:solidFill>
                  <a:srgbClr val="E96655"/>
                </a:solidFill>
                <a:uFill>
                  <a:solidFill>
                    <a:srgbClr val="E96655"/>
                  </a:solidFill>
                </a:uFill>
                <a:latin typeface="Times New Roman"/>
                <a:cs typeface="Times New Roman"/>
                <a:hlinkClick r:id="rId3"/>
              </a:rPr>
              <a:t>www.festivalculturacreativa.it</a:t>
            </a:r>
            <a:r>
              <a:rPr dirty="0" sz="1200" spc="-5">
                <a:solidFill>
                  <a:srgbClr val="E96655"/>
                </a:solidFill>
                <a:latin typeface="Times New Roman"/>
                <a:cs typeface="Times New Roman"/>
                <a:hlinkClick r:id="rId3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abitare è stare in </a:t>
            </a:r>
            <a:r>
              <a:rPr dirty="0" sz="1200" spc="-5">
                <a:latin typeface="Times New Roman"/>
                <a:cs typeface="Times New Roman"/>
              </a:rPr>
              <a:t>rapporto con sé </a:t>
            </a:r>
            <a:r>
              <a:rPr dirty="0" sz="1200">
                <a:latin typeface="Times New Roman"/>
                <a:cs typeface="Times New Roman"/>
              </a:rPr>
              <a:t>e </a:t>
            </a:r>
            <a:r>
              <a:rPr dirty="0" sz="1200" spc="-5">
                <a:latin typeface="Times New Roman"/>
                <a:cs typeface="Times New Roman"/>
              </a:rPr>
              <a:t>con ciò che ci sta  intorno, sia esso </a:t>
            </a:r>
            <a:r>
              <a:rPr dirty="0" sz="1200">
                <a:latin typeface="Times New Roman"/>
                <a:cs typeface="Times New Roman"/>
              </a:rPr>
              <a:t>un </a:t>
            </a:r>
            <a:r>
              <a:rPr dirty="0" sz="1200" spc="-5">
                <a:latin typeface="Times New Roman"/>
                <a:cs typeface="Times New Roman"/>
              </a:rPr>
              <a:t>luogo, </a:t>
            </a:r>
            <a:r>
              <a:rPr dirty="0" sz="1200">
                <a:latin typeface="Times New Roman"/>
                <a:cs typeface="Times New Roman"/>
              </a:rPr>
              <a:t>uno spazio, una </a:t>
            </a:r>
            <a:r>
              <a:rPr dirty="0" sz="1200" spc="-5">
                <a:latin typeface="Times New Roman"/>
                <a:cs typeface="Times New Roman"/>
              </a:rPr>
              <a:t>comunità. Abitare </a:t>
            </a:r>
            <a:r>
              <a:rPr dirty="0" sz="1200">
                <a:latin typeface="Times New Roman"/>
                <a:cs typeface="Times New Roman"/>
              </a:rPr>
              <a:t>è costruirsi un </a:t>
            </a:r>
            <a:r>
              <a:rPr dirty="0" sz="1200" spc="-5">
                <a:latin typeface="Times New Roman"/>
                <a:cs typeface="Times New Roman"/>
              </a:rPr>
              <a:t>luogo sicuro </a:t>
            </a:r>
            <a:r>
              <a:rPr dirty="0" sz="1200">
                <a:latin typeface="Times New Roman"/>
                <a:cs typeface="Times New Roman"/>
              </a:rPr>
              <a:t>in </a:t>
            </a:r>
            <a:r>
              <a:rPr dirty="0" sz="1200" spc="-5">
                <a:latin typeface="Times New Roman"/>
                <a:cs typeface="Times New Roman"/>
              </a:rPr>
              <a:t>cui  stare, fatto </a:t>
            </a:r>
            <a:r>
              <a:rPr dirty="0" sz="1200">
                <a:latin typeface="Times New Roman"/>
                <a:cs typeface="Times New Roman"/>
              </a:rPr>
              <a:t>di </a:t>
            </a:r>
            <a:r>
              <a:rPr dirty="0" sz="1200" spc="-5">
                <a:latin typeface="Times New Roman"/>
                <a:cs typeface="Times New Roman"/>
              </a:rPr>
              <a:t>idee, </a:t>
            </a:r>
            <a:r>
              <a:rPr dirty="0" sz="1200">
                <a:latin typeface="Times New Roman"/>
                <a:cs typeface="Times New Roman"/>
              </a:rPr>
              <a:t>persone e </a:t>
            </a:r>
            <a:r>
              <a:rPr dirty="0" sz="1200" spc="-5">
                <a:latin typeface="Times New Roman"/>
                <a:cs typeface="Times New Roman"/>
              </a:rPr>
              <a:t>luoghi, </a:t>
            </a:r>
            <a:r>
              <a:rPr dirty="0" sz="1200">
                <a:latin typeface="Times New Roman"/>
                <a:cs typeface="Times New Roman"/>
              </a:rPr>
              <a:t>da </a:t>
            </a:r>
            <a:r>
              <a:rPr dirty="0" sz="1200" spc="-5">
                <a:latin typeface="Times New Roman"/>
                <a:cs typeface="Times New Roman"/>
              </a:rPr>
              <a:t>cui </a:t>
            </a:r>
            <a:r>
              <a:rPr dirty="0" sz="1200">
                <a:latin typeface="Times New Roman"/>
                <a:cs typeface="Times New Roman"/>
              </a:rPr>
              <a:t>partire e a </a:t>
            </a:r>
            <a:r>
              <a:rPr dirty="0" sz="1200" spc="-5">
                <a:latin typeface="Times New Roman"/>
                <a:cs typeface="Times New Roman"/>
              </a:rPr>
              <a:t>cui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ritornare.</a:t>
            </a:r>
            <a:endParaRPr sz="1200">
              <a:latin typeface="Times New Roman"/>
              <a:cs typeface="Times New Roman"/>
            </a:endParaRPr>
          </a:p>
          <a:p>
            <a:pPr algn="just" marL="12700" marR="6350">
              <a:lnSpc>
                <a:spcPct val="104200"/>
              </a:lnSpc>
            </a:pPr>
            <a:r>
              <a:rPr dirty="0" sz="1200" spc="-5">
                <a:latin typeface="Times New Roman"/>
                <a:cs typeface="Times New Roman"/>
              </a:rPr>
              <a:t>Ammettiamolo dai, anche se </a:t>
            </a:r>
            <a:r>
              <a:rPr dirty="0" sz="1200">
                <a:latin typeface="Times New Roman"/>
                <a:cs typeface="Times New Roman"/>
              </a:rPr>
              <a:t>non le </a:t>
            </a:r>
            <a:r>
              <a:rPr dirty="0" sz="1200" spc="-5">
                <a:latin typeface="Times New Roman"/>
                <a:cs typeface="Times New Roman"/>
              </a:rPr>
              <a:t>adoriamo, </a:t>
            </a:r>
            <a:r>
              <a:rPr dirty="0" sz="1200">
                <a:latin typeface="Times New Roman"/>
                <a:cs typeface="Times New Roman"/>
              </a:rPr>
              <a:t>le </a:t>
            </a:r>
            <a:r>
              <a:rPr dirty="0" sz="1200" spc="-5">
                <a:latin typeface="Times New Roman"/>
                <a:cs typeface="Times New Roman"/>
              </a:rPr>
              <a:t>banche </a:t>
            </a:r>
            <a:r>
              <a:rPr dirty="0" sz="1200">
                <a:latin typeface="Times New Roman"/>
                <a:cs typeface="Times New Roman"/>
              </a:rPr>
              <a:t>sono da sempre </a:t>
            </a:r>
            <a:r>
              <a:rPr dirty="0" sz="1200" spc="-5">
                <a:latin typeface="Times New Roman"/>
                <a:cs typeface="Times New Roman"/>
              </a:rPr>
              <a:t>legate al territorio </a:t>
            </a:r>
            <a:r>
              <a:rPr dirty="0" sz="1200">
                <a:latin typeface="Times New Roman"/>
                <a:cs typeface="Times New Roman"/>
              </a:rPr>
              <a:t>e in  </a:t>
            </a:r>
            <a:r>
              <a:rPr dirty="0" sz="1200" spc="-5">
                <a:latin typeface="Times New Roman"/>
                <a:cs typeface="Times New Roman"/>
              </a:rPr>
              <a:t>questo contesto </a:t>
            </a:r>
            <a:r>
              <a:rPr dirty="0" sz="1200">
                <a:latin typeface="Times New Roman"/>
                <a:cs typeface="Times New Roman"/>
              </a:rPr>
              <a:t>una </a:t>
            </a:r>
            <a:r>
              <a:rPr dirty="0" sz="1200" spc="-5">
                <a:latin typeface="Times New Roman"/>
                <a:cs typeface="Times New Roman"/>
              </a:rPr>
              <a:t>manifestazione che </a:t>
            </a:r>
            <a:r>
              <a:rPr dirty="0" sz="1200">
                <a:latin typeface="Times New Roman"/>
                <a:cs typeface="Times New Roman"/>
              </a:rPr>
              <a:t>mette </a:t>
            </a:r>
            <a:r>
              <a:rPr dirty="0" sz="1200" spc="-5">
                <a:latin typeface="Times New Roman"/>
                <a:cs typeface="Times New Roman"/>
              </a:rPr>
              <a:t>al centro </a:t>
            </a:r>
            <a:r>
              <a:rPr dirty="0" sz="1200">
                <a:latin typeface="Times New Roman"/>
                <a:cs typeface="Times New Roman"/>
              </a:rPr>
              <a:t>i </a:t>
            </a:r>
            <a:r>
              <a:rPr dirty="0" sz="1200" spc="-5">
                <a:latin typeface="Times New Roman"/>
                <a:cs typeface="Times New Roman"/>
              </a:rPr>
              <a:t>bambini </a:t>
            </a:r>
            <a:r>
              <a:rPr dirty="0" sz="1200">
                <a:latin typeface="Times New Roman"/>
                <a:cs typeface="Times New Roman"/>
              </a:rPr>
              <a:t>non può </a:t>
            </a:r>
            <a:r>
              <a:rPr dirty="0" sz="1200" spc="-5">
                <a:latin typeface="Times New Roman"/>
                <a:cs typeface="Times New Roman"/>
              </a:rPr>
              <a:t>che </a:t>
            </a:r>
            <a:r>
              <a:rPr dirty="0" sz="1200">
                <a:latin typeface="Times New Roman"/>
                <a:cs typeface="Times New Roman"/>
              </a:rPr>
              <a:t>farci </a:t>
            </a:r>
            <a:r>
              <a:rPr dirty="0" sz="1200" spc="-5">
                <a:latin typeface="Times New Roman"/>
                <a:cs typeface="Times New Roman"/>
              </a:rPr>
              <a:t>piacere. Si tratta  </a:t>
            </a:r>
            <a:r>
              <a:rPr dirty="0" sz="1200">
                <a:latin typeface="Times New Roman"/>
                <a:cs typeface="Times New Roman"/>
              </a:rPr>
              <a:t>inoltre di un </a:t>
            </a:r>
            <a:r>
              <a:rPr dirty="0" sz="1200" spc="-5">
                <a:latin typeface="Times New Roman"/>
                <a:cs typeface="Times New Roman"/>
              </a:rPr>
              <a:t>festival pervasivo </a:t>
            </a:r>
            <a:r>
              <a:rPr dirty="0" sz="1200">
                <a:latin typeface="Times New Roman"/>
                <a:cs typeface="Times New Roman"/>
              </a:rPr>
              <a:t>in </a:t>
            </a:r>
            <a:r>
              <a:rPr dirty="0" sz="1200" spc="-5">
                <a:latin typeface="Times New Roman"/>
                <a:cs typeface="Times New Roman"/>
              </a:rPr>
              <a:t>quanto coinvolge </a:t>
            </a:r>
            <a:r>
              <a:rPr dirty="0" sz="1200">
                <a:latin typeface="Times New Roman"/>
                <a:cs typeface="Times New Roman"/>
              </a:rPr>
              <a:t>tutte le persone che ruotano </a:t>
            </a:r>
            <a:r>
              <a:rPr dirty="0" sz="1200" spc="-5">
                <a:latin typeface="Times New Roman"/>
                <a:cs typeface="Times New Roman"/>
              </a:rPr>
              <a:t>intorno ai </a:t>
            </a:r>
            <a:r>
              <a:rPr dirty="0" sz="1200">
                <a:latin typeface="Times New Roman"/>
                <a:cs typeface="Times New Roman"/>
              </a:rPr>
              <a:t>bambini  inclusi </a:t>
            </a:r>
            <a:r>
              <a:rPr dirty="0" sz="1200" spc="-5">
                <a:latin typeface="Times New Roman"/>
                <a:cs typeface="Times New Roman"/>
              </a:rPr>
              <a:t>gli insegnanti, </a:t>
            </a:r>
            <a:r>
              <a:rPr dirty="0" sz="1200">
                <a:latin typeface="Times New Roman"/>
                <a:cs typeface="Times New Roman"/>
              </a:rPr>
              <a:t>le </a:t>
            </a:r>
            <a:r>
              <a:rPr dirty="0" sz="1200" spc="-5">
                <a:latin typeface="Times New Roman"/>
                <a:cs typeface="Times New Roman"/>
              </a:rPr>
              <a:t>famiglie ed </a:t>
            </a:r>
            <a:r>
              <a:rPr dirty="0" sz="1200">
                <a:latin typeface="Times New Roman"/>
                <a:cs typeface="Times New Roman"/>
              </a:rPr>
              <a:t>una serie di </a:t>
            </a:r>
            <a:r>
              <a:rPr dirty="0" sz="1200" spc="-5">
                <a:latin typeface="Times New Roman"/>
                <a:cs typeface="Times New Roman"/>
              </a:rPr>
              <a:t>artisti che </a:t>
            </a:r>
            <a:r>
              <a:rPr dirty="0" sz="1200">
                <a:latin typeface="Times New Roman"/>
                <a:cs typeface="Times New Roman"/>
              </a:rPr>
              <a:t>da sempre </a:t>
            </a:r>
            <a:r>
              <a:rPr dirty="0" sz="1200" spc="-5">
                <a:latin typeface="Times New Roman"/>
                <a:cs typeface="Times New Roman"/>
              </a:rPr>
              <a:t>lavorano con </a:t>
            </a:r>
            <a:r>
              <a:rPr dirty="0" sz="1200">
                <a:latin typeface="Times New Roman"/>
                <a:cs typeface="Times New Roman"/>
              </a:rPr>
              <a:t>i </a:t>
            </a:r>
            <a:r>
              <a:rPr dirty="0" sz="1200" spc="-5">
                <a:latin typeface="Times New Roman"/>
                <a:cs typeface="Times New Roman"/>
              </a:rPr>
              <a:t>piccoli </a:t>
            </a:r>
            <a:r>
              <a:rPr dirty="0" sz="1200">
                <a:latin typeface="Times New Roman"/>
                <a:cs typeface="Times New Roman"/>
              </a:rPr>
              <a:t>tra i  </a:t>
            </a:r>
            <a:r>
              <a:rPr dirty="0" sz="1200" spc="-5">
                <a:latin typeface="Times New Roman"/>
                <a:cs typeface="Times New Roman"/>
              </a:rPr>
              <a:t>quali </a:t>
            </a:r>
            <a:r>
              <a:rPr dirty="0" sz="1200">
                <a:latin typeface="Times New Roman"/>
                <a:cs typeface="Times New Roman"/>
              </a:rPr>
              <a:t>non </a:t>
            </a:r>
            <a:r>
              <a:rPr dirty="0" sz="1200" spc="-5">
                <a:latin typeface="Times New Roman"/>
                <a:cs typeface="Times New Roman"/>
              </a:rPr>
              <a:t>possiamo </a:t>
            </a:r>
            <a:r>
              <a:rPr dirty="0" sz="1200">
                <a:latin typeface="Times New Roman"/>
                <a:cs typeface="Times New Roman"/>
              </a:rPr>
              <a:t>non </a:t>
            </a:r>
            <a:r>
              <a:rPr dirty="0" sz="1200" spc="-5">
                <a:latin typeface="Times New Roman"/>
                <a:cs typeface="Times New Roman"/>
              </a:rPr>
              <a:t>citare </a:t>
            </a:r>
            <a:r>
              <a:rPr dirty="0" sz="1200">
                <a:latin typeface="Times New Roman"/>
                <a:cs typeface="Times New Roman"/>
              </a:rPr>
              <a:t>l’illustratrice di fama </a:t>
            </a:r>
            <a:r>
              <a:rPr dirty="0" sz="1200" spc="-5">
                <a:latin typeface="Times New Roman"/>
                <a:cs typeface="Times New Roman"/>
              </a:rPr>
              <a:t>internazionale Valeria</a:t>
            </a:r>
            <a:r>
              <a:rPr dirty="0" sz="1200" spc="30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Petrone.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Times New Roman"/>
              <a:cs typeface="Times New Roman"/>
            </a:endParaRPr>
          </a:p>
          <a:p>
            <a:pPr algn="just" marL="12700" marR="5080">
              <a:lnSpc>
                <a:spcPct val="104200"/>
              </a:lnSpc>
            </a:pPr>
            <a:r>
              <a:rPr dirty="0" sz="1200">
                <a:latin typeface="Times New Roman"/>
                <a:cs typeface="Times New Roman"/>
              </a:rPr>
              <a:t>Quindi </a:t>
            </a:r>
            <a:r>
              <a:rPr dirty="0" sz="1200" spc="-5">
                <a:latin typeface="Times New Roman"/>
                <a:cs typeface="Times New Roman"/>
              </a:rPr>
              <a:t>datevi </a:t>
            </a:r>
            <a:r>
              <a:rPr dirty="0" sz="1200">
                <a:latin typeface="Times New Roman"/>
                <a:cs typeface="Times New Roman"/>
              </a:rPr>
              <a:t>da fare andate sul sito </a:t>
            </a:r>
            <a:r>
              <a:rPr dirty="0" sz="1200" spc="-5">
                <a:latin typeface="Times New Roman"/>
                <a:cs typeface="Times New Roman"/>
              </a:rPr>
              <a:t>internet </a:t>
            </a:r>
            <a:r>
              <a:rPr dirty="0" sz="1200">
                <a:latin typeface="Times New Roman"/>
                <a:cs typeface="Times New Roman"/>
              </a:rPr>
              <a:t>della </a:t>
            </a:r>
            <a:r>
              <a:rPr dirty="0" sz="1200" spc="-5">
                <a:latin typeface="Times New Roman"/>
                <a:cs typeface="Times New Roman"/>
              </a:rPr>
              <a:t>manifestazione </a:t>
            </a:r>
            <a:r>
              <a:rPr dirty="0" sz="1200">
                <a:latin typeface="Times New Roman"/>
                <a:cs typeface="Times New Roman"/>
              </a:rPr>
              <a:t>e </a:t>
            </a:r>
            <a:r>
              <a:rPr dirty="0" sz="1200" spc="-5">
                <a:latin typeface="Times New Roman"/>
                <a:cs typeface="Times New Roman"/>
              </a:rPr>
              <a:t>coinvolgete </a:t>
            </a:r>
            <a:r>
              <a:rPr dirty="0" sz="1200">
                <a:latin typeface="Times New Roman"/>
                <a:cs typeface="Times New Roman"/>
              </a:rPr>
              <a:t>i vostri piccoli. Non  </a:t>
            </a:r>
            <a:r>
              <a:rPr dirty="0" sz="1200" spc="-5">
                <a:latin typeface="Times New Roman"/>
                <a:cs typeface="Times New Roman"/>
              </a:rPr>
              <a:t>dimenticatevi </a:t>
            </a:r>
            <a:r>
              <a:rPr dirty="0" sz="1200">
                <a:latin typeface="Times New Roman"/>
                <a:cs typeface="Times New Roman"/>
              </a:rPr>
              <a:t>di </a:t>
            </a:r>
            <a:r>
              <a:rPr dirty="0" sz="1200" spc="-5">
                <a:latin typeface="Times New Roman"/>
                <a:cs typeface="Times New Roman"/>
              </a:rPr>
              <a:t>farci </a:t>
            </a:r>
            <a:r>
              <a:rPr dirty="0" sz="1200">
                <a:latin typeface="Times New Roman"/>
                <a:cs typeface="Times New Roman"/>
              </a:rPr>
              <a:t>sapere come è </a:t>
            </a:r>
            <a:r>
              <a:rPr dirty="0" sz="1200" spc="-5">
                <a:latin typeface="Times New Roman"/>
                <a:cs typeface="Times New Roman"/>
              </a:rPr>
              <a:t>andata! Mandateci </a:t>
            </a:r>
            <a:r>
              <a:rPr dirty="0" sz="1200">
                <a:latin typeface="Times New Roman"/>
                <a:cs typeface="Times New Roman"/>
              </a:rPr>
              <a:t>i vostri </a:t>
            </a:r>
            <a:r>
              <a:rPr dirty="0" sz="1200" spc="-5">
                <a:latin typeface="Times New Roman"/>
                <a:cs typeface="Times New Roman"/>
              </a:rPr>
              <a:t>articoli corredati </a:t>
            </a:r>
            <a:r>
              <a:rPr dirty="0" sz="1200">
                <a:latin typeface="Times New Roman"/>
                <a:cs typeface="Times New Roman"/>
              </a:rPr>
              <a:t>di foto. Viva i  </a:t>
            </a:r>
            <a:r>
              <a:rPr dirty="0" sz="1200" spc="-5">
                <a:latin typeface="Times New Roman"/>
                <a:cs typeface="Times New Roman"/>
              </a:rPr>
              <a:t>bambini </a:t>
            </a:r>
            <a:r>
              <a:rPr dirty="0" sz="1200">
                <a:latin typeface="Times New Roman"/>
                <a:cs typeface="Times New Roman"/>
              </a:rPr>
              <a:t>e le</a:t>
            </a:r>
            <a:r>
              <a:rPr dirty="0" sz="1200" spc="-5">
                <a:latin typeface="Times New Roman"/>
                <a:cs typeface="Times New Roman"/>
              </a:rPr>
              <a:t> banche!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54444" y="2119883"/>
            <a:ext cx="1484884" cy="11260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828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C</a:t>
            </a:r>
            <a:r>
              <a:rPr dirty="0" sz="1600" spc="-5" b="1">
                <a:latin typeface="Arial"/>
                <a:cs typeface="Arial"/>
              </a:rPr>
              <a:t>ilentono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izie.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t  </a:t>
            </a: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3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810001"/>
            <a:ext cx="6018530" cy="141986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 marR="5080">
              <a:lnSpc>
                <a:spcPts val="2540"/>
              </a:lnSpc>
              <a:spcBef>
                <a:spcPts val="260"/>
              </a:spcBef>
            </a:pPr>
            <a:r>
              <a:rPr dirty="0" sz="2200" spc="-15" b="1">
                <a:solidFill>
                  <a:srgbClr val="181818"/>
                </a:solidFill>
                <a:latin typeface="Trebuchet MS"/>
                <a:cs typeface="Trebuchet MS"/>
              </a:rPr>
              <a:t>Festival </a:t>
            </a:r>
            <a:r>
              <a:rPr dirty="0" sz="2200" b="1">
                <a:solidFill>
                  <a:srgbClr val="181818"/>
                </a:solidFill>
                <a:latin typeface="Trebuchet MS"/>
                <a:cs typeface="Trebuchet MS"/>
              </a:rPr>
              <a:t>della </a:t>
            </a:r>
            <a:r>
              <a:rPr dirty="0" sz="2200" spc="-10" b="1">
                <a:solidFill>
                  <a:srgbClr val="181818"/>
                </a:solidFill>
                <a:latin typeface="Trebuchet MS"/>
                <a:cs typeface="Trebuchet MS"/>
              </a:rPr>
              <a:t>Cultura </a:t>
            </a:r>
            <a:r>
              <a:rPr dirty="0" sz="2200" spc="-5" b="1">
                <a:solidFill>
                  <a:srgbClr val="181818"/>
                </a:solidFill>
                <a:latin typeface="Trebuchet MS"/>
                <a:cs typeface="Trebuchet MS"/>
              </a:rPr>
              <a:t>Creativa III ed. 2016 </a:t>
            </a:r>
            <a:r>
              <a:rPr dirty="0" sz="2200" b="1">
                <a:solidFill>
                  <a:srgbClr val="181818"/>
                </a:solidFill>
                <a:latin typeface="Trebuchet MS"/>
                <a:cs typeface="Trebuchet MS"/>
              </a:rPr>
              <a:t>nel  </a:t>
            </a:r>
            <a:r>
              <a:rPr dirty="0" sz="2200" spc="-5" b="1">
                <a:solidFill>
                  <a:srgbClr val="181818"/>
                </a:solidFill>
                <a:latin typeface="Trebuchet MS"/>
                <a:cs typeface="Trebuchet MS"/>
              </a:rPr>
              <a:t>Cilento</a:t>
            </a:r>
            <a:endParaRPr sz="2200">
              <a:latin typeface="Trebuchet MS"/>
              <a:cs typeface="Trebuchet MS"/>
            </a:endParaRPr>
          </a:p>
          <a:p>
            <a:pPr algn="just" marL="12700" marR="369570">
              <a:lnSpc>
                <a:spcPct val="94400"/>
              </a:lnSpc>
              <a:spcBef>
                <a:spcPts val="300"/>
              </a:spcBef>
            </a:pPr>
            <a:r>
              <a:rPr dirty="0" sz="1600" spc="-5" i="1">
                <a:solidFill>
                  <a:srgbClr val="333333"/>
                </a:solidFill>
                <a:latin typeface="Georgia"/>
                <a:cs typeface="Georgia"/>
              </a:rPr>
              <a:t>ABITARE SOTTOSOPRA “Scoprire e sperimentare </a:t>
            </a:r>
            <a:r>
              <a:rPr dirty="0" sz="1600" spc="-10" i="1">
                <a:solidFill>
                  <a:srgbClr val="333333"/>
                </a:solidFill>
                <a:latin typeface="Georgia"/>
                <a:cs typeface="Georgia"/>
              </a:rPr>
              <a:t>come </a:t>
            </a:r>
            <a:r>
              <a:rPr dirty="0" sz="1600" spc="-5" i="1">
                <a:solidFill>
                  <a:srgbClr val="333333"/>
                </a:solidFill>
                <a:latin typeface="Georgia"/>
                <a:cs typeface="Georgia"/>
              </a:rPr>
              <a:t>si sta  </a:t>
            </a:r>
            <a:r>
              <a:rPr dirty="0" sz="1600" spc="-5" i="1">
                <a:solidFill>
                  <a:srgbClr val="333333"/>
                </a:solidFill>
                <a:latin typeface="Georgia"/>
                <a:cs typeface="Georgia"/>
              </a:rPr>
              <a:t>dentro i luoghi l’arte e le emozioni: </a:t>
            </a:r>
            <a:r>
              <a:rPr dirty="0" sz="1600" spc="-10" i="1">
                <a:solidFill>
                  <a:srgbClr val="333333"/>
                </a:solidFill>
                <a:latin typeface="Georgia"/>
                <a:cs typeface="Georgia"/>
              </a:rPr>
              <a:t>laboratori, </a:t>
            </a:r>
            <a:r>
              <a:rPr dirty="0" sz="1600" spc="-5" i="1">
                <a:solidFill>
                  <a:srgbClr val="333333"/>
                </a:solidFill>
                <a:latin typeface="Georgia"/>
                <a:cs typeface="Georgia"/>
              </a:rPr>
              <a:t>mostre, </a:t>
            </a:r>
            <a:r>
              <a:rPr dirty="0" sz="1600" spc="-10" i="1">
                <a:solidFill>
                  <a:srgbClr val="333333"/>
                </a:solidFill>
                <a:latin typeface="Georgia"/>
                <a:cs typeface="Georgia"/>
              </a:rPr>
              <a:t>teatro,  </a:t>
            </a:r>
            <a:r>
              <a:rPr dirty="0" sz="1600" spc="-5" i="1">
                <a:solidFill>
                  <a:srgbClr val="333333"/>
                </a:solidFill>
                <a:latin typeface="Georgia"/>
                <a:cs typeface="Georgia"/>
              </a:rPr>
              <a:t>musica, </a:t>
            </a:r>
            <a:r>
              <a:rPr dirty="0" sz="1600" i="1">
                <a:solidFill>
                  <a:srgbClr val="333333"/>
                </a:solidFill>
                <a:latin typeface="Georgia"/>
                <a:cs typeface="Georgia"/>
              </a:rPr>
              <a:t>ecc.”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41904" y="2119883"/>
            <a:ext cx="2475230" cy="5798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4736048"/>
            <a:ext cx="5256589" cy="48380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828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C</a:t>
            </a:r>
            <a:r>
              <a:rPr dirty="0" sz="1600" spc="-5" b="1">
                <a:latin typeface="Arial"/>
                <a:cs typeface="Arial"/>
              </a:rPr>
              <a:t>ilentono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izie.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t  </a:t>
            </a: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3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53170" y="2186019"/>
            <a:ext cx="4920673" cy="13061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93545" y="3735703"/>
            <a:ext cx="4040074" cy="57295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6322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Controluce.it  28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903222" y="3175761"/>
            <a:ext cx="3753485" cy="2781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650" spc="-5" b="1">
                <a:solidFill>
                  <a:srgbClr val="222222"/>
                </a:solidFill>
                <a:latin typeface="Arial"/>
                <a:cs typeface="Arial"/>
              </a:rPr>
              <a:t>“Festival </a:t>
            </a:r>
            <a:r>
              <a:rPr dirty="0" sz="1650" b="1">
                <a:solidFill>
                  <a:srgbClr val="222222"/>
                </a:solidFill>
                <a:latin typeface="Arial"/>
                <a:cs typeface="Arial"/>
              </a:rPr>
              <a:t>della </a:t>
            </a:r>
            <a:r>
              <a:rPr dirty="0" sz="1650" spc="-5" b="1">
                <a:solidFill>
                  <a:srgbClr val="222222"/>
                </a:solidFill>
                <a:latin typeface="Arial"/>
                <a:cs typeface="Arial"/>
              </a:rPr>
              <a:t>Cultura Creativa”</a:t>
            </a:r>
            <a:r>
              <a:rPr dirty="0" sz="1650" spc="-25" b="1">
                <a:solidFill>
                  <a:srgbClr val="222222"/>
                </a:solidFill>
                <a:latin typeface="Arial"/>
                <a:cs typeface="Arial"/>
              </a:rPr>
              <a:t> </a:t>
            </a:r>
            <a:r>
              <a:rPr dirty="0" sz="1650" spc="-5" b="1">
                <a:solidFill>
                  <a:srgbClr val="222222"/>
                </a:solidFill>
                <a:latin typeface="Arial"/>
                <a:cs typeface="Arial"/>
              </a:rPr>
              <a:t>2016</a:t>
            </a:r>
            <a:endParaRPr sz="16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5817234"/>
            <a:ext cx="6148070" cy="40144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155565">
              <a:lnSpc>
                <a:spcPct val="100000"/>
              </a:lnSpc>
              <a:spcBef>
                <a:spcPts val="100"/>
              </a:spcBef>
            </a:pPr>
            <a:r>
              <a:rPr dirty="0" u="sng" sz="900" b="1">
                <a:solidFill>
                  <a:srgbClr val="222222"/>
                </a:solidFill>
                <a:uFill>
                  <a:solidFill>
                    <a:srgbClr val="222222"/>
                  </a:solidFill>
                </a:uFill>
                <a:latin typeface="Arial"/>
                <a:cs typeface="Arial"/>
                <a:hlinkClick r:id="rId3"/>
              </a:rPr>
              <a:t>by </a:t>
            </a:r>
            <a:r>
              <a:rPr dirty="0" u="sng" sz="900" spc="-5" b="1">
                <a:solidFill>
                  <a:srgbClr val="222222"/>
                </a:solidFill>
                <a:uFill>
                  <a:solidFill>
                    <a:srgbClr val="222222"/>
                  </a:solidFill>
                </a:uFill>
                <a:latin typeface="Arial"/>
                <a:cs typeface="Arial"/>
                <a:hlinkClick r:id="rId3"/>
              </a:rPr>
              <a:t>Angela</a:t>
            </a:r>
            <a:r>
              <a:rPr dirty="0" u="sng" sz="900" spc="-55" b="1">
                <a:solidFill>
                  <a:srgbClr val="222222"/>
                </a:solidFill>
                <a:uFill>
                  <a:solidFill>
                    <a:srgbClr val="222222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dirty="0" u="sng" sz="900" spc="-5" b="1">
                <a:solidFill>
                  <a:srgbClr val="222222"/>
                </a:solidFill>
                <a:uFill>
                  <a:solidFill>
                    <a:srgbClr val="222222"/>
                  </a:solidFill>
                </a:uFill>
                <a:latin typeface="Arial"/>
                <a:cs typeface="Arial"/>
                <a:hlinkClick r:id="rId3"/>
              </a:rPr>
              <a:t>Tasson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 marR="19050">
              <a:lnSpc>
                <a:spcPct val="135600"/>
              </a:lnSpc>
              <a:spcBef>
                <a:spcPts val="5"/>
              </a:spcBef>
            </a:pP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L’Associazione Aperta Parentesi rappresenta il Centro Italia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alla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terza edizione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del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“Festival della Cultura Creativa” </a:t>
            </a:r>
            <a:r>
              <a:rPr dirty="0" sz="900" spc="5">
                <a:solidFill>
                  <a:srgbClr val="393939"/>
                </a:solidFill>
                <a:latin typeface="Arial"/>
                <a:cs typeface="Arial"/>
              </a:rPr>
              <a:t>2016. 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Evento promosso e sostenuto da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ABI –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Associazione Bancaria Italiana, il 6 maggio 2016 </a:t>
            </a:r>
            <a:r>
              <a:rPr dirty="0" sz="900" spc="-10">
                <a:solidFill>
                  <a:srgbClr val="393939"/>
                </a:solidFill>
                <a:latin typeface="Arial"/>
                <a:cs typeface="Arial"/>
              </a:rPr>
              <a:t>al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Teatro India </a:t>
            </a:r>
            <a:r>
              <a:rPr dirty="0" sz="900" spc="-10">
                <a:solidFill>
                  <a:srgbClr val="393939"/>
                </a:solidFill>
                <a:latin typeface="Arial"/>
                <a:cs typeface="Arial"/>
              </a:rPr>
              <a:t>di</a:t>
            </a:r>
            <a:r>
              <a:rPr dirty="0" sz="900" spc="140">
                <a:solidFill>
                  <a:srgbClr val="393939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Roma.</a:t>
            </a:r>
            <a:endParaRPr sz="900">
              <a:latin typeface="Arial"/>
              <a:cs typeface="Arial"/>
            </a:endParaRPr>
          </a:p>
          <a:p>
            <a:pPr marL="12700" marR="139700">
              <a:lnSpc>
                <a:spcPts val="1480"/>
              </a:lnSpc>
              <a:spcBef>
                <a:spcPts val="100"/>
              </a:spcBef>
            </a:pP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Roma,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Aprile 2016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–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Aperta Parentesi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è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un’Associazione di promozione sociale attiva dal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2012 e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presente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sul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territorio  romano con progetti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che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mirano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al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potenziamento,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lo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sviluppo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e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all’integrazione attraverso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i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linguaggi</a:t>
            </a:r>
            <a:r>
              <a:rPr dirty="0" sz="900" spc="70">
                <a:solidFill>
                  <a:srgbClr val="393939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espressivi.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Il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“Festival della Cultura Creativa”si pone l’obiettivo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di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avvicinare bambini, ragazzi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ed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intere famiglie alla cultura</a:t>
            </a:r>
            <a:r>
              <a:rPr dirty="0" sz="900" spc="130">
                <a:solidFill>
                  <a:srgbClr val="393939"/>
                </a:solidFill>
                <a:latin typeface="Arial"/>
                <a:cs typeface="Arial"/>
              </a:rPr>
              <a:t> </a:t>
            </a:r>
            <a:r>
              <a:rPr dirty="0" sz="900" spc="5">
                <a:solidFill>
                  <a:srgbClr val="393939"/>
                </a:solidFill>
                <a:latin typeface="Arial"/>
                <a:cs typeface="Arial"/>
              </a:rPr>
              <a:t>creativa,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promuovendo diverse attività </a:t>
            </a:r>
            <a:r>
              <a:rPr dirty="0" sz="900" spc="-10">
                <a:solidFill>
                  <a:srgbClr val="393939"/>
                </a:solidFill>
                <a:latin typeface="Arial"/>
                <a:cs typeface="Arial"/>
              </a:rPr>
              <a:t>su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tutto il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territorio</a:t>
            </a:r>
            <a:r>
              <a:rPr dirty="0" sz="900" spc="-25">
                <a:solidFill>
                  <a:srgbClr val="393939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nazionale.</a:t>
            </a:r>
            <a:endParaRPr sz="900">
              <a:latin typeface="Arial"/>
              <a:cs typeface="Arial"/>
            </a:endParaRPr>
          </a:p>
          <a:p>
            <a:pPr marL="12700" marR="90805">
              <a:lnSpc>
                <a:spcPct val="135600"/>
              </a:lnSpc>
            </a:pP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Aperta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Parentesi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ha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risposto all’invito di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ABI –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Associazione Bancaria Italiana, organizzando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una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giornata all’insegna  dell’arte, della fantasia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e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della creatività. Il tema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di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quest’anno sarà “l’abitare sottosopra”, concetto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che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Aperta Parentesi 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ha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scelto di declinare utilizzando diversi linguaggi espressivi quali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la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musica,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la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rappresentazione teatrale, l’arte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e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la  danza invitando scuole e famiglie a partecipare attivamente. Un viaggio che parte dalla conoscenza del proprio </a:t>
            </a:r>
            <a:r>
              <a:rPr dirty="0" sz="900" spc="5">
                <a:solidFill>
                  <a:srgbClr val="393939"/>
                </a:solidFill>
                <a:latin typeface="Arial"/>
                <a:cs typeface="Arial"/>
              </a:rPr>
              <a:t>corpo, 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per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passare alla consapevolezza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degli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spazi che ci circondano, fino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a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stimolare l’immaginazione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per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far nascere idee  innovative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che si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concretizzino nel gesto artistico.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Il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6 Maggio dalle 9.00 alle 13.00 si susseguiranno una serie di  laboratori interamente pensati per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la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scuola primaria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che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andranno a coinvolgere circa 200 persone tra bambini e 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docenti.</a:t>
            </a:r>
            <a:endParaRPr sz="900">
              <a:latin typeface="Arial"/>
              <a:cs typeface="Arial"/>
            </a:endParaRPr>
          </a:p>
          <a:p>
            <a:pPr marL="12700" marR="273685">
              <a:lnSpc>
                <a:spcPts val="1480"/>
              </a:lnSpc>
              <a:spcBef>
                <a:spcPts val="100"/>
              </a:spcBef>
            </a:pP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Dalle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17.00 alle 19.00 invece </a:t>
            </a:r>
            <a:r>
              <a:rPr dirty="0" sz="900" spc="-10">
                <a:solidFill>
                  <a:srgbClr val="393939"/>
                </a:solidFill>
                <a:latin typeface="Arial"/>
                <a:cs typeface="Arial"/>
              </a:rPr>
              <a:t>il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Teatro India aprirà le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sue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porte a tutte </a:t>
            </a:r>
            <a:r>
              <a:rPr dirty="0" sz="900" spc="-10">
                <a:solidFill>
                  <a:srgbClr val="393939"/>
                </a:solidFill>
                <a:latin typeface="Arial"/>
                <a:cs typeface="Arial"/>
              </a:rPr>
              <a:t>le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famiglie che vorranno sperimentare </a:t>
            </a:r>
            <a:r>
              <a:rPr dirty="0" sz="900" spc="-10">
                <a:solidFill>
                  <a:srgbClr val="393939"/>
                </a:solidFill>
                <a:latin typeface="Arial"/>
                <a:cs typeface="Arial"/>
              </a:rPr>
              <a:t>il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senso  dell’abitare attraverso racconti, illustrazioni,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performance.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Verrà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inoltre presentato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il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video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“3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domande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3”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realizzato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e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prodotto dall’associazione Aperta Parentesi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in</a:t>
            </a:r>
            <a:r>
              <a:rPr dirty="0" sz="900" spc="114">
                <a:solidFill>
                  <a:srgbClr val="393939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collaborazione</a:t>
            </a:r>
            <a:endParaRPr sz="900">
              <a:latin typeface="Arial"/>
              <a:cs typeface="Arial"/>
            </a:endParaRPr>
          </a:p>
          <a:p>
            <a:pPr marL="12700" marR="71120">
              <a:lnSpc>
                <a:spcPct val="135600"/>
              </a:lnSpc>
            </a:pP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con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Artivazione. Una video intervista a 26 protagonisti del mondo artistico nazionale </a:t>
            </a:r>
            <a:r>
              <a:rPr dirty="0" sz="900" spc="-10">
                <a:solidFill>
                  <a:srgbClr val="393939"/>
                </a:solidFill>
                <a:latin typeface="Arial"/>
                <a:cs typeface="Arial"/>
              </a:rPr>
              <a:t>ed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internazionale,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tra cui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spiccano i 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nomi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di Hou Honru, Michelangelo Pistoletto, Max Casacci, Fausto Delle Chiaie, Tanino Liberatore, i quali hanno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fatto 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dell’arte, della fantasia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e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della creatività,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il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loro </a:t>
            </a:r>
            <a:r>
              <a:rPr dirty="0" sz="900">
                <a:solidFill>
                  <a:srgbClr val="393939"/>
                </a:solidFill>
                <a:latin typeface="Arial"/>
                <a:cs typeface="Arial"/>
              </a:rPr>
              <a:t>stile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di</a:t>
            </a:r>
            <a:r>
              <a:rPr dirty="0" sz="900" spc="-25">
                <a:solidFill>
                  <a:srgbClr val="393939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393939"/>
                </a:solidFill>
                <a:latin typeface="Arial"/>
                <a:cs typeface="Arial"/>
              </a:rPr>
              <a:t>vita.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70479" y="2119883"/>
            <a:ext cx="2419349" cy="609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3741382"/>
            <a:ext cx="6400800" cy="17521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8832" y="677672"/>
            <a:ext cx="28384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10" b="1">
                <a:latin typeface="Arial"/>
                <a:cs typeface="Arial"/>
              </a:rPr>
              <a:t>TV</a:t>
            </a:r>
            <a:endParaRPr sz="1600"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40257" y="1184275"/>
          <a:ext cx="8562340" cy="50018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53895"/>
                <a:gridCol w="1022350"/>
                <a:gridCol w="1524000"/>
                <a:gridCol w="1504314"/>
                <a:gridCol w="2537460"/>
              </a:tblGrid>
              <a:tr h="193548">
                <a:tc>
                  <a:txBody>
                    <a:bodyPr/>
                    <a:lstStyle/>
                    <a:p>
                      <a:pPr marL="27305">
                        <a:lnSpc>
                          <a:spcPts val="1425"/>
                        </a:lnSpc>
                      </a:pPr>
                      <a:r>
                        <a:rPr dirty="0" sz="1200" spc="-5" b="1">
                          <a:latin typeface="Arial"/>
                          <a:cs typeface="Arial"/>
                        </a:rPr>
                        <a:t>EMITTENTE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425"/>
                        </a:lnSpc>
                      </a:pPr>
                      <a:r>
                        <a:rPr dirty="0" sz="1200" spc="-15" b="1">
                          <a:latin typeface="Arial"/>
                          <a:cs typeface="Arial"/>
                        </a:rPr>
                        <a:t>DATA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425"/>
                        </a:lnSpc>
                      </a:pPr>
                      <a:r>
                        <a:rPr dirty="0" sz="1200" spc="-10" b="1">
                          <a:latin typeface="Arial"/>
                          <a:cs typeface="Arial"/>
                        </a:rPr>
                        <a:t>PROGRAMMA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425"/>
                        </a:lnSpc>
                      </a:pPr>
                      <a:r>
                        <a:rPr dirty="0" sz="1200" spc="-5" b="1">
                          <a:latin typeface="Arial"/>
                          <a:cs typeface="Arial"/>
                        </a:rPr>
                        <a:t>A CURA</a:t>
                      </a:r>
                      <a:r>
                        <a:rPr dirty="0" sz="1200" spc="-8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DI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425"/>
                        </a:lnSpc>
                      </a:pPr>
                      <a:r>
                        <a:rPr dirty="0" sz="1200" spc="-5" b="1">
                          <a:latin typeface="Arial"/>
                          <a:cs typeface="Arial"/>
                        </a:rPr>
                        <a:t>NOTE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</a:tr>
              <a:tr h="11064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20" b="1">
                          <a:latin typeface="Arial"/>
                          <a:cs typeface="Arial"/>
                        </a:rPr>
                        <a:t>RAI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 CULTURA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28-apr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Francesco Colucci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54610">
                        <a:lnSpc>
                          <a:spcPct val="102499"/>
                        </a:lnSpc>
                        <a:spcBef>
                          <a:spcPts val="58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Servizio di presentazione della terza  edizione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del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festival,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con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interviste a  Carlo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Capoccioni,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Anna Pironti,  Patrizia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Zerbi,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Vincenzo Morgante, 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Guido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Guerzoni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742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9189"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dirty="0" sz="1200" spc="-20" b="1">
                          <a:latin typeface="Arial"/>
                          <a:cs typeface="Arial"/>
                        </a:rPr>
                        <a:t>RAI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 DUE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890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28-apr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57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TG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 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57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Daniela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Orsello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57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385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Servizio sulla conferenza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 stampa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7305">
                        <a:lnSpc>
                          <a:spcPts val="1390"/>
                        </a:lnSpc>
                        <a:spcBef>
                          <a:spcPts val="3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del festival, in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onda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alle</a:t>
                      </a:r>
                      <a:r>
                        <a:rPr dirty="0" sz="1200" spc="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00.45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37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20" b="1">
                          <a:latin typeface="Arial"/>
                          <a:cs typeface="Arial"/>
                        </a:rPr>
                        <a:t>RAI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TRE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28-apr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TGR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 Lazio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Alessandra</a:t>
                      </a:r>
                      <a:r>
                        <a:rPr dirty="0" sz="12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Forte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355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Servizio sulla conferenza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 stampa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7305" marR="22225">
                        <a:lnSpc>
                          <a:spcPct val="102499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del festival,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con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interviste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ad Antonio 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Patuelli e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Antonio Campo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Dall'Orto,  in onda alle</a:t>
                      </a:r>
                      <a:r>
                        <a:rPr dirty="0" sz="1200" spc="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14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378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20" b="1">
                          <a:latin typeface="Arial"/>
                          <a:cs typeface="Arial"/>
                        </a:rPr>
                        <a:t>RAI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TRE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28-apr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98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TGR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Lombardia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98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Alessandra</a:t>
                      </a:r>
                      <a:r>
                        <a:rPr dirty="0" sz="12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Forte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98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355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Servizio sulla conferenza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 stampa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7305" marR="22225">
                        <a:lnSpc>
                          <a:spcPts val="1480"/>
                        </a:lnSpc>
                        <a:spcBef>
                          <a:spcPts val="50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del festival,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con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interviste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ad Antonio 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Patuelli e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Antonio Campo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Dall'Orto,  in onda alle</a:t>
                      </a:r>
                      <a:r>
                        <a:rPr dirty="0" sz="1200" spc="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14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173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20" b="1">
                          <a:latin typeface="Arial"/>
                          <a:cs typeface="Arial"/>
                        </a:rPr>
                        <a:t>RAI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 UNO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28-apr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TG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 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Virginia Volpe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22225">
                        <a:lnSpc>
                          <a:spcPct val="102499"/>
                        </a:lnSpc>
                        <a:spcBef>
                          <a:spcPts val="600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Servizio sulla conferenza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stampa 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del festival,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con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interviste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ad Antonio 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Patuelli e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Antonio Campo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Dall'Orto,  in onda alle</a:t>
                      </a:r>
                      <a:r>
                        <a:rPr dirty="0" sz="1200" spc="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1.15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7620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9188"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dirty="0" sz="1200" b="1">
                          <a:latin typeface="Arial"/>
                          <a:cs typeface="Arial"/>
                        </a:rPr>
                        <a:t>RETE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 ORO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890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28-apr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57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TGR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 News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57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7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Redazione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57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385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Servizio sulla terza edizione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 del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7305">
                        <a:lnSpc>
                          <a:spcPts val="1385"/>
                        </a:lnSpc>
                        <a:spcBef>
                          <a:spcPts val="3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festival, in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onda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alle</a:t>
                      </a:r>
                      <a:r>
                        <a:rPr dirty="0" sz="1200" spc="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19.30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532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5" b="1">
                          <a:latin typeface="Arial"/>
                          <a:cs typeface="Arial"/>
                        </a:rPr>
                        <a:t>CILENTO </a:t>
                      </a:r>
                      <a:r>
                        <a:rPr dirty="0" sz="1200" spc="-10" b="1">
                          <a:latin typeface="Arial"/>
                          <a:cs typeface="Arial"/>
                        </a:rPr>
                        <a:t>CHANNEL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29-apr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Telegiornale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Gianni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Petrizzo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35560">
                        <a:lnSpc>
                          <a:spcPct val="102499"/>
                        </a:lnSpc>
                        <a:spcBef>
                          <a:spcPts val="62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Servizio di presentazione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del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festival  e degli eventi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dei comuni</a:t>
                      </a:r>
                      <a:r>
                        <a:rPr dirty="0" sz="1200" spc="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cilentani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793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49554">
              <a:lnSpc>
                <a:spcPts val="1839"/>
              </a:lnSpc>
            </a:pPr>
            <a:r>
              <a:rPr dirty="0" sz="1600" spc="10" b="1">
                <a:latin typeface="Arial"/>
                <a:cs typeface="Arial"/>
              </a:rPr>
              <a:t>E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5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ie</a:t>
            </a:r>
            <a:r>
              <a:rPr dirty="0" sz="1600" spc="5" b="1">
                <a:latin typeface="Arial"/>
                <a:cs typeface="Arial"/>
              </a:rPr>
              <a:t>s</a:t>
            </a:r>
            <a:r>
              <a:rPr dirty="0" sz="1600" spc="-5" b="1">
                <a:latin typeface="Arial"/>
                <a:cs typeface="Arial"/>
              </a:rPr>
              <a:t>agre.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t  </a:t>
            </a: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326894" y="2763648"/>
            <a:ext cx="2905760" cy="1180465"/>
          </a:xfrm>
          <a:prstGeom prst="rect">
            <a:avLst/>
          </a:prstGeom>
        </p:spPr>
        <p:txBody>
          <a:bodyPr wrap="square" lIns="0" tIns="121920" rIns="0" bIns="0" rtlCol="0" vert="horz">
            <a:spAutoFit/>
          </a:bodyPr>
          <a:lstStyle/>
          <a:p>
            <a:pPr marL="217804">
              <a:lnSpc>
                <a:spcPct val="100000"/>
              </a:lnSpc>
              <a:spcBef>
                <a:spcPts val="960"/>
              </a:spcBef>
            </a:pPr>
            <a:r>
              <a:rPr dirty="0" sz="1350" spc="-5" b="1">
                <a:latin typeface="Arial"/>
                <a:cs typeface="Arial"/>
              </a:rPr>
              <a:t>Festival </a:t>
            </a:r>
            <a:r>
              <a:rPr dirty="0" sz="1350" b="1">
                <a:latin typeface="Arial"/>
                <a:cs typeface="Arial"/>
              </a:rPr>
              <a:t>Della </a:t>
            </a:r>
            <a:r>
              <a:rPr dirty="0" sz="1350" spc="-5" b="1">
                <a:latin typeface="Arial"/>
                <a:cs typeface="Arial"/>
              </a:rPr>
              <a:t>Cultura</a:t>
            </a:r>
            <a:r>
              <a:rPr dirty="0" sz="1350" spc="-15" b="1">
                <a:latin typeface="Arial"/>
                <a:cs typeface="Arial"/>
              </a:rPr>
              <a:t> </a:t>
            </a:r>
            <a:r>
              <a:rPr dirty="0" sz="1350" spc="-5" b="1">
                <a:latin typeface="Arial"/>
                <a:cs typeface="Arial"/>
              </a:rPr>
              <a:t>Creativa</a:t>
            </a:r>
            <a:endParaRPr sz="13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dirty="0" sz="900" spc="-5" b="1" i="1">
                <a:latin typeface="Arial"/>
                <a:cs typeface="Arial"/>
              </a:rPr>
              <a:t>80 Eventi Culturali </a:t>
            </a:r>
            <a:r>
              <a:rPr dirty="0" sz="900" b="1" i="1">
                <a:latin typeface="Arial"/>
                <a:cs typeface="Arial"/>
              </a:rPr>
              <a:t>In </a:t>
            </a:r>
            <a:r>
              <a:rPr dirty="0" sz="900" spc="-5" b="1" i="1">
                <a:latin typeface="Arial"/>
                <a:cs typeface="Arial"/>
              </a:rPr>
              <a:t>50 Città Dal Nord Al </a:t>
            </a:r>
            <a:r>
              <a:rPr dirty="0" sz="900" b="1" i="1">
                <a:latin typeface="Arial"/>
                <a:cs typeface="Arial"/>
              </a:rPr>
              <a:t>Sud</a:t>
            </a:r>
            <a:r>
              <a:rPr dirty="0" sz="900" spc="85" b="1" i="1">
                <a:latin typeface="Arial"/>
                <a:cs typeface="Arial"/>
              </a:rPr>
              <a:t> </a:t>
            </a:r>
            <a:r>
              <a:rPr dirty="0" sz="900" spc="-5" b="1" i="1">
                <a:latin typeface="Arial"/>
                <a:cs typeface="Arial"/>
              </a:rPr>
              <a:t>D'italia</a:t>
            </a:r>
            <a:endParaRPr sz="900">
              <a:latin typeface="Arial"/>
              <a:cs typeface="Arial"/>
            </a:endParaRPr>
          </a:p>
          <a:p>
            <a:pPr algn="ctr" marL="811530" marR="805180" indent="-635">
              <a:lnSpc>
                <a:spcPct val="152500"/>
              </a:lnSpc>
              <a:spcBef>
                <a:spcPts val="10"/>
              </a:spcBef>
            </a:pPr>
            <a:r>
              <a:rPr dirty="0" sz="900" spc="-5" i="1">
                <a:latin typeface="Arial"/>
                <a:cs typeface="Arial"/>
              </a:rPr>
              <a:t>Il 04/05/2016 Milano (MI)  </a:t>
            </a:r>
            <a:r>
              <a:rPr dirty="0" sz="900" spc="-5" i="1">
                <a:latin typeface="Arial"/>
                <a:cs typeface="Arial"/>
              </a:rPr>
              <a:t>Il 06/05/2016 </a:t>
            </a:r>
            <a:r>
              <a:rPr dirty="0" sz="900" spc="-10" i="1">
                <a:latin typeface="Arial"/>
                <a:cs typeface="Arial"/>
              </a:rPr>
              <a:t>Roma</a:t>
            </a:r>
            <a:r>
              <a:rPr dirty="0" sz="900" spc="-30" i="1">
                <a:latin typeface="Arial"/>
                <a:cs typeface="Arial"/>
              </a:rPr>
              <a:t> </a:t>
            </a:r>
            <a:r>
              <a:rPr dirty="0" sz="900" spc="-5" i="1">
                <a:latin typeface="Arial"/>
                <a:cs typeface="Arial"/>
              </a:rPr>
              <a:t>(RM)</a:t>
            </a:r>
            <a:endParaRPr sz="9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75"/>
              </a:spcBef>
            </a:pPr>
            <a:r>
              <a:rPr dirty="0" sz="900" spc="-5" i="1">
                <a:latin typeface="Arial"/>
                <a:cs typeface="Arial"/>
              </a:rPr>
              <a:t>Il 08/05/2016 Castelbuono</a:t>
            </a:r>
            <a:r>
              <a:rPr dirty="0" sz="900" spc="10" i="1">
                <a:latin typeface="Arial"/>
                <a:cs typeface="Arial"/>
              </a:rPr>
              <a:t> </a:t>
            </a:r>
            <a:r>
              <a:rPr dirty="0" sz="900" spc="-5" i="1">
                <a:latin typeface="Arial"/>
                <a:cs typeface="Arial"/>
              </a:rPr>
              <a:t>(PA)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7423784"/>
            <a:ext cx="6148070" cy="243586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 spc="-5">
                <a:latin typeface="Arial"/>
                <a:cs typeface="Arial"/>
              </a:rPr>
              <a:t>“Abitare sottosopra. Scoprire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sperimentare come </a:t>
            </a:r>
            <a:r>
              <a:rPr dirty="0" sz="1100">
                <a:latin typeface="Arial"/>
                <a:cs typeface="Arial"/>
              </a:rPr>
              <a:t>si </a:t>
            </a:r>
            <a:r>
              <a:rPr dirty="0" sz="1100" spc="-5">
                <a:latin typeface="Arial"/>
                <a:cs typeface="Arial"/>
              </a:rPr>
              <a:t>sta dentro </a:t>
            </a:r>
            <a:r>
              <a:rPr dirty="0" sz="1100">
                <a:latin typeface="Arial"/>
                <a:cs typeface="Arial"/>
              </a:rPr>
              <a:t>i </a:t>
            </a:r>
            <a:r>
              <a:rPr dirty="0" sz="1100" spc="-5">
                <a:latin typeface="Arial"/>
                <a:cs typeface="Arial"/>
              </a:rPr>
              <a:t>luoghi, l’arte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le</a:t>
            </a:r>
            <a:r>
              <a:rPr dirty="0" sz="1100" spc="60">
                <a:latin typeface="Arial"/>
                <a:cs typeface="Arial"/>
              </a:rPr>
              <a:t> </a:t>
            </a:r>
            <a:r>
              <a:rPr dirty="0" sz="1100" spc="-10">
                <a:latin typeface="Arial"/>
                <a:cs typeface="Arial"/>
              </a:rPr>
              <a:t>emozioni”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50">
              <a:latin typeface="Times New Roman"/>
              <a:cs typeface="Times New Roman"/>
            </a:endParaRPr>
          </a:p>
          <a:p>
            <a:pPr algn="just" marL="12700" marR="6350">
              <a:lnSpc>
                <a:spcPct val="125499"/>
              </a:lnSpc>
            </a:pPr>
            <a:r>
              <a:rPr dirty="0" sz="1100" spc="-5" b="1">
                <a:latin typeface="Arial"/>
                <a:cs typeface="Arial"/>
              </a:rPr>
              <a:t>Dal </a:t>
            </a:r>
            <a:r>
              <a:rPr dirty="0" sz="1100" b="1">
                <a:latin typeface="Arial"/>
                <a:cs typeface="Arial"/>
              </a:rPr>
              <a:t>2 </a:t>
            </a:r>
            <a:r>
              <a:rPr dirty="0" sz="1100" spc="-5" b="1">
                <a:latin typeface="Arial"/>
                <a:cs typeface="Arial"/>
              </a:rPr>
              <a:t>all’8 maggio </a:t>
            </a:r>
            <a:r>
              <a:rPr dirty="0" sz="1100" spc="-5">
                <a:latin typeface="Arial"/>
                <a:cs typeface="Arial"/>
              </a:rPr>
              <a:t>torna la manifestazione </a:t>
            </a:r>
            <a:r>
              <a:rPr dirty="0" sz="1100">
                <a:latin typeface="Arial"/>
                <a:cs typeface="Arial"/>
              </a:rPr>
              <a:t>per </a:t>
            </a:r>
            <a:r>
              <a:rPr dirty="0" sz="1100" spc="-5">
                <a:latin typeface="Arial"/>
                <a:cs typeface="Arial"/>
              </a:rPr>
              <a:t>ragazzi organizzata dalle </a:t>
            </a:r>
            <a:r>
              <a:rPr dirty="0" sz="1100">
                <a:latin typeface="Arial"/>
                <a:cs typeface="Arial"/>
              </a:rPr>
              <a:t>banche col  </a:t>
            </a:r>
            <a:r>
              <a:rPr dirty="0" sz="1100" spc="-5">
                <a:latin typeface="Arial"/>
                <a:cs typeface="Arial"/>
              </a:rPr>
              <a:t>coordinamento </a:t>
            </a:r>
            <a:r>
              <a:rPr dirty="0" sz="1100" spc="-10">
                <a:latin typeface="Arial"/>
                <a:cs typeface="Arial"/>
              </a:rPr>
              <a:t>dell’Abi, </a:t>
            </a:r>
            <a:r>
              <a:rPr dirty="0" sz="1100" spc="-5">
                <a:latin typeface="Arial"/>
                <a:cs typeface="Arial"/>
              </a:rPr>
              <a:t>per stimolare la creatività dei più giovani. Oltre 80 eventi culturali in 50 città  dal </a:t>
            </a:r>
            <a:r>
              <a:rPr dirty="0" sz="1100">
                <a:latin typeface="Arial"/>
                <a:cs typeface="Arial"/>
              </a:rPr>
              <a:t>nord al sud</a:t>
            </a:r>
            <a:r>
              <a:rPr dirty="0" sz="1100" spc="-10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d'Italia.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25099"/>
              </a:lnSpc>
            </a:pPr>
            <a:r>
              <a:rPr dirty="0" sz="1100" spc="-5">
                <a:latin typeface="Arial"/>
                <a:cs typeface="Arial"/>
              </a:rPr>
              <a:t>Nuovo </a:t>
            </a:r>
            <a:r>
              <a:rPr dirty="0" sz="1100">
                <a:latin typeface="Arial"/>
                <a:cs typeface="Arial"/>
              </a:rPr>
              <a:t>appuntamento </a:t>
            </a:r>
            <a:r>
              <a:rPr dirty="0" sz="1100" spc="-5">
                <a:latin typeface="Arial"/>
                <a:cs typeface="Arial"/>
              </a:rPr>
              <a:t>con il </a:t>
            </a:r>
            <a:r>
              <a:rPr dirty="0" sz="1100" spc="-5" b="1">
                <a:latin typeface="Arial"/>
                <a:cs typeface="Arial"/>
              </a:rPr>
              <a:t>Festival della Cultura Creativa </a:t>
            </a:r>
            <a:r>
              <a:rPr dirty="0" sz="1100" spc="-5">
                <a:latin typeface="Arial"/>
                <a:cs typeface="Arial"/>
              </a:rPr>
              <a:t>promosso dall’Abi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dalle banche </a:t>
            </a:r>
            <a:r>
              <a:rPr dirty="0" sz="1100">
                <a:latin typeface="Arial"/>
                <a:cs typeface="Arial"/>
              </a:rPr>
              <a:t>per  </a:t>
            </a:r>
            <a:r>
              <a:rPr dirty="0" sz="1100" spc="-5">
                <a:latin typeface="Arial"/>
                <a:cs typeface="Arial"/>
              </a:rPr>
              <a:t>avvicinare alla cultura </a:t>
            </a:r>
            <a:r>
              <a:rPr dirty="0" sz="1100">
                <a:latin typeface="Arial"/>
                <a:cs typeface="Arial"/>
              </a:rPr>
              <a:t>i </a:t>
            </a:r>
            <a:r>
              <a:rPr dirty="0" sz="1100" spc="-5">
                <a:latin typeface="Arial"/>
                <a:cs typeface="Arial"/>
              </a:rPr>
              <a:t>giovani d’età compresa </a:t>
            </a:r>
            <a:r>
              <a:rPr dirty="0" sz="1100">
                <a:latin typeface="Arial"/>
                <a:cs typeface="Arial"/>
              </a:rPr>
              <a:t>tra 6 e </a:t>
            </a:r>
            <a:r>
              <a:rPr dirty="0" sz="1100" spc="-5">
                <a:latin typeface="Arial"/>
                <a:cs typeface="Arial"/>
              </a:rPr>
              <a:t>13 anni, grazie </a:t>
            </a:r>
            <a:r>
              <a:rPr dirty="0" sz="1100">
                <a:latin typeface="Arial"/>
                <a:cs typeface="Arial"/>
              </a:rPr>
              <a:t>a </a:t>
            </a:r>
            <a:r>
              <a:rPr dirty="0" sz="1100" spc="-5">
                <a:latin typeface="Arial"/>
                <a:cs typeface="Arial"/>
              </a:rPr>
              <a:t>laboratori, </a:t>
            </a:r>
            <a:r>
              <a:rPr dirty="0" sz="1100" spc="-10">
                <a:latin typeface="Arial"/>
                <a:cs typeface="Arial"/>
              </a:rPr>
              <a:t>iniziative </a:t>
            </a:r>
            <a:r>
              <a:rPr dirty="0" sz="1100">
                <a:latin typeface="Arial"/>
                <a:cs typeface="Arial"/>
              </a:rPr>
              <a:t>ed  </a:t>
            </a:r>
            <a:r>
              <a:rPr dirty="0" sz="1100" spc="-5">
                <a:latin typeface="Arial"/>
                <a:cs typeface="Arial"/>
              </a:rPr>
              <a:t>eventi </a:t>
            </a:r>
            <a:r>
              <a:rPr dirty="0" sz="1100">
                <a:latin typeface="Arial"/>
                <a:cs typeface="Arial"/>
              </a:rPr>
              <a:t>che </a:t>
            </a:r>
            <a:r>
              <a:rPr dirty="0" sz="1100" spc="-5">
                <a:latin typeface="Arial"/>
                <a:cs typeface="Arial"/>
              </a:rPr>
              <a:t>spaziano </a:t>
            </a:r>
            <a:r>
              <a:rPr dirty="0" sz="1100">
                <a:latin typeface="Arial"/>
                <a:cs typeface="Arial"/>
              </a:rPr>
              <a:t>tra </a:t>
            </a:r>
            <a:r>
              <a:rPr dirty="0" sz="1100" spc="-5">
                <a:latin typeface="Arial"/>
                <a:cs typeface="Arial"/>
              </a:rPr>
              <a:t>arte, teatro, </a:t>
            </a:r>
            <a:r>
              <a:rPr dirty="0" sz="1100">
                <a:latin typeface="Arial"/>
                <a:cs typeface="Arial"/>
              </a:rPr>
              <a:t>musica, </a:t>
            </a:r>
            <a:r>
              <a:rPr dirty="0" sz="1100" spc="-5">
                <a:latin typeface="Arial"/>
                <a:cs typeface="Arial"/>
              </a:rPr>
              <a:t>tecnologie digitali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molto altro. </a:t>
            </a:r>
            <a:r>
              <a:rPr dirty="0" sz="1100">
                <a:latin typeface="Arial"/>
                <a:cs typeface="Arial"/>
              </a:rPr>
              <a:t>La </a:t>
            </a:r>
            <a:r>
              <a:rPr dirty="0" sz="1100" spc="-5">
                <a:latin typeface="Arial"/>
                <a:cs typeface="Arial"/>
              </a:rPr>
              <a:t>manifestazione,  </a:t>
            </a:r>
            <a:r>
              <a:rPr dirty="0" sz="1100">
                <a:latin typeface="Arial"/>
                <a:cs typeface="Arial"/>
              </a:rPr>
              <a:t>che </a:t>
            </a:r>
            <a:r>
              <a:rPr dirty="0" sz="1100" spc="-5">
                <a:latin typeface="Arial"/>
                <a:cs typeface="Arial"/>
              </a:rPr>
              <a:t>l’anno </a:t>
            </a:r>
            <a:r>
              <a:rPr dirty="0" sz="1100">
                <a:latin typeface="Arial"/>
                <a:cs typeface="Arial"/>
              </a:rPr>
              <a:t>scorso </a:t>
            </a:r>
            <a:r>
              <a:rPr dirty="0" sz="1100" spc="-5">
                <a:latin typeface="Arial"/>
                <a:cs typeface="Arial"/>
              </a:rPr>
              <a:t>ha coinvolto oltre 15 mila </a:t>
            </a:r>
            <a:r>
              <a:rPr dirty="0" sz="1100">
                <a:latin typeface="Arial"/>
                <a:cs typeface="Arial"/>
              </a:rPr>
              <a:t>bambini e </a:t>
            </a:r>
            <a:r>
              <a:rPr dirty="0" sz="1100" spc="-5">
                <a:latin typeface="Arial"/>
                <a:cs typeface="Arial"/>
              </a:rPr>
              <a:t>ragazzi, </a:t>
            </a:r>
            <a:r>
              <a:rPr dirty="0" sz="1100">
                <a:latin typeface="Arial"/>
                <a:cs typeface="Arial"/>
              </a:rPr>
              <a:t>si </a:t>
            </a:r>
            <a:r>
              <a:rPr dirty="0" sz="1100" spc="-5">
                <a:latin typeface="Arial"/>
                <a:cs typeface="Arial"/>
              </a:rPr>
              <a:t>svolgerà nella </a:t>
            </a:r>
            <a:r>
              <a:rPr dirty="0" sz="1100">
                <a:latin typeface="Arial"/>
                <a:cs typeface="Arial"/>
              </a:rPr>
              <a:t>settimana che </a:t>
            </a:r>
            <a:r>
              <a:rPr dirty="0" sz="1100" spc="-10">
                <a:latin typeface="Arial"/>
                <a:cs typeface="Arial"/>
              </a:rPr>
              <a:t>va  </a:t>
            </a:r>
            <a:r>
              <a:rPr dirty="0" sz="1100" spc="-5">
                <a:latin typeface="Arial"/>
                <a:cs typeface="Arial"/>
              </a:rPr>
              <a:t>dal </a:t>
            </a:r>
            <a:r>
              <a:rPr dirty="0" sz="1100">
                <a:latin typeface="Arial"/>
                <a:cs typeface="Arial"/>
              </a:rPr>
              <a:t>2 </a:t>
            </a:r>
            <a:r>
              <a:rPr dirty="0" sz="1100" spc="-5">
                <a:latin typeface="Arial"/>
                <a:cs typeface="Arial"/>
              </a:rPr>
              <a:t>all’8 </a:t>
            </a:r>
            <a:r>
              <a:rPr dirty="0" sz="1100">
                <a:latin typeface="Arial"/>
                <a:cs typeface="Arial"/>
              </a:rPr>
              <a:t>maggio. I </a:t>
            </a:r>
            <a:r>
              <a:rPr dirty="0" sz="1100" spc="-5">
                <a:latin typeface="Arial"/>
                <a:cs typeface="Arial"/>
              </a:rPr>
              <a:t>piccoli protagonisti del festival avranno l’occasione di sperimentare tutte le  </a:t>
            </a:r>
            <a:r>
              <a:rPr dirty="0" sz="1100">
                <a:latin typeface="Arial"/>
                <a:cs typeface="Arial"/>
              </a:rPr>
              <a:t>sfumature </a:t>
            </a:r>
            <a:r>
              <a:rPr dirty="0" sz="1100" spc="-5">
                <a:latin typeface="Arial"/>
                <a:cs typeface="Arial"/>
              </a:rPr>
              <a:t>della </a:t>
            </a:r>
            <a:r>
              <a:rPr dirty="0" sz="1100">
                <a:latin typeface="Arial"/>
                <a:cs typeface="Arial"/>
              </a:rPr>
              <a:t>loro </a:t>
            </a:r>
            <a:r>
              <a:rPr dirty="0" sz="1100" spc="-5">
                <a:latin typeface="Arial"/>
                <a:cs typeface="Arial"/>
              </a:rPr>
              <a:t>creatività, </a:t>
            </a:r>
            <a:r>
              <a:rPr dirty="0" sz="1100">
                <a:latin typeface="Arial"/>
                <a:cs typeface="Arial"/>
              </a:rPr>
              <a:t>conoscendo anche </a:t>
            </a:r>
            <a:r>
              <a:rPr dirty="0" sz="1100" spc="-5">
                <a:latin typeface="Arial"/>
                <a:cs typeface="Arial"/>
              </a:rPr>
              <a:t>meglio </a:t>
            </a:r>
            <a:r>
              <a:rPr dirty="0" sz="1100">
                <a:latin typeface="Arial"/>
                <a:cs typeface="Arial"/>
              </a:rPr>
              <a:t>le </a:t>
            </a:r>
            <a:r>
              <a:rPr dirty="0" sz="1100" spc="-5">
                <a:latin typeface="Arial"/>
                <a:cs typeface="Arial"/>
              </a:rPr>
              <a:t>possibilità </a:t>
            </a:r>
            <a:r>
              <a:rPr dirty="0" sz="1100">
                <a:latin typeface="Arial"/>
                <a:cs typeface="Arial"/>
              </a:rPr>
              <a:t>dei </a:t>
            </a:r>
            <a:r>
              <a:rPr dirty="0" sz="1100" spc="-5">
                <a:latin typeface="Arial"/>
                <a:cs typeface="Arial"/>
              </a:rPr>
              <a:t>luoghi in </a:t>
            </a:r>
            <a:r>
              <a:rPr dirty="0" sz="1100">
                <a:latin typeface="Arial"/>
                <a:cs typeface="Arial"/>
              </a:rPr>
              <a:t>cui</a:t>
            </a:r>
            <a:r>
              <a:rPr dirty="0" sz="1100" spc="-25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vivono.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62251" y="3934078"/>
            <a:ext cx="3035935" cy="32856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278379" y="2119629"/>
            <a:ext cx="2533649" cy="4286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9340" cy="95084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683125">
              <a:lnSpc>
                <a:spcPts val="1839"/>
              </a:lnSpc>
            </a:pPr>
            <a:r>
              <a:rPr dirty="0" sz="1600" spc="10" b="1">
                <a:latin typeface="Arial"/>
                <a:cs typeface="Arial"/>
              </a:rPr>
              <a:t>E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5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ie</a:t>
            </a:r>
            <a:r>
              <a:rPr dirty="0" sz="1600" spc="5" b="1">
                <a:latin typeface="Arial"/>
                <a:cs typeface="Arial"/>
              </a:rPr>
              <a:t>s</a:t>
            </a:r>
            <a:r>
              <a:rPr dirty="0" sz="1600" spc="-5" b="1">
                <a:latin typeface="Arial"/>
                <a:cs typeface="Arial"/>
              </a:rPr>
              <a:t>agre.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t  </a:t>
            </a: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4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2700" marR="8255">
              <a:lnSpc>
                <a:spcPct val="125000"/>
              </a:lnSpc>
              <a:spcBef>
                <a:spcPts val="969"/>
              </a:spcBef>
            </a:pPr>
            <a:r>
              <a:rPr dirty="0" sz="1100">
                <a:latin typeface="Arial"/>
                <a:cs typeface="Arial"/>
              </a:rPr>
              <a:t>Per questa </a:t>
            </a:r>
            <a:r>
              <a:rPr dirty="0" sz="1100" spc="-5">
                <a:latin typeface="Arial"/>
                <a:cs typeface="Arial"/>
              </a:rPr>
              <a:t>terza edizione della manifestazione </a:t>
            </a:r>
            <a:r>
              <a:rPr dirty="0" sz="1100">
                <a:latin typeface="Arial"/>
                <a:cs typeface="Arial"/>
              </a:rPr>
              <a:t>è </a:t>
            </a:r>
            <a:r>
              <a:rPr dirty="0" sz="1100" spc="-5">
                <a:latin typeface="Arial"/>
                <a:cs typeface="Arial"/>
              </a:rPr>
              <a:t>stato </a:t>
            </a:r>
            <a:r>
              <a:rPr dirty="0" sz="1100">
                <a:latin typeface="Arial"/>
                <a:cs typeface="Arial"/>
              </a:rPr>
              <a:t>scelto come </a:t>
            </a:r>
            <a:r>
              <a:rPr dirty="0" sz="1100" spc="-5">
                <a:latin typeface="Arial"/>
                <a:cs typeface="Arial"/>
              </a:rPr>
              <a:t>“fil rouge” delle </a:t>
            </a:r>
            <a:r>
              <a:rPr dirty="0" sz="1100" spc="-10">
                <a:latin typeface="Arial"/>
                <a:cs typeface="Arial"/>
              </a:rPr>
              <a:t>iniziative </a:t>
            </a:r>
            <a:r>
              <a:rPr dirty="0" sz="1100" spc="-5">
                <a:latin typeface="Arial"/>
                <a:cs typeface="Arial"/>
              </a:rPr>
              <a:t>il  tema “Abitare sottosopra. Scoprire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sperimentare </a:t>
            </a:r>
            <a:r>
              <a:rPr dirty="0" sz="1100">
                <a:latin typeface="Arial"/>
                <a:cs typeface="Arial"/>
              </a:rPr>
              <a:t>come si </a:t>
            </a:r>
            <a:r>
              <a:rPr dirty="0" sz="1100" spc="-5">
                <a:latin typeface="Arial"/>
                <a:cs typeface="Arial"/>
              </a:rPr>
              <a:t>sta dentro </a:t>
            </a:r>
            <a:r>
              <a:rPr dirty="0" sz="1100">
                <a:latin typeface="Arial"/>
                <a:cs typeface="Arial"/>
              </a:rPr>
              <a:t>i </a:t>
            </a:r>
            <a:r>
              <a:rPr dirty="0" sz="1100" spc="-5">
                <a:latin typeface="Arial"/>
                <a:cs typeface="Arial"/>
              </a:rPr>
              <a:t>luoghi, </a:t>
            </a:r>
            <a:r>
              <a:rPr dirty="0" sz="1100" spc="-10">
                <a:latin typeface="Arial"/>
                <a:cs typeface="Arial"/>
              </a:rPr>
              <a:t>l’arte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le </a:t>
            </a:r>
            <a:r>
              <a:rPr dirty="0" sz="1100" spc="-10">
                <a:latin typeface="Arial"/>
                <a:cs typeface="Arial"/>
              </a:rPr>
              <a:t>emozioni”.  </a:t>
            </a:r>
            <a:r>
              <a:rPr dirty="0" sz="1100" spc="-5">
                <a:latin typeface="Arial"/>
                <a:cs typeface="Arial"/>
              </a:rPr>
              <a:t>L’obiettivo </a:t>
            </a:r>
            <a:r>
              <a:rPr dirty="0" sz="1100">
                <a:latin typeface="Arial"/>
                <a:cs typeface="Arial"/>
              </a:rPr>
              <a:t>è </a:t>
            </a:r>
            <a:r>
              <a:rPr dirty="0" sz="1100" spc="-5">
                <a:latin typeface="Arial"/>
                <a:cs typeface="Arial"/>
              </a:rPr>
              <a:t>invitare bambini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ragazzi ad ampliare il </a:t>
            </a:r>
            <a:r>
              <a:rPr dirty="0" sz="1100">
                <a:latin typeface="Arial"/>
                <a:cs typeface="Arial"/>
              </a:rPr>
              <a:t>concetto di </a:t>
            </a:r>
            <a:r>
              <a:rPr dirty="0" sz="1100" spc="-5">
                <a:latin typeface="Arial"/>
                <a:cs typeface="Arial"/>
              </a:rPr>
              <a:t>casa, </a:t>
            </a:r>
            <a:r>
              <a:rPr dirty="0" sz="1100">
                <a:latin typeface="Arial"/>
                <a:cs typeface="Arial"/>
              </a:rPr>
              <a:t>per </a:t>
            </a:r>
            <a:r>
              <a:rPr dirty="0" sz="1100" spc="-5">
                <a:latin typeface="Arial"/>
                <a:cs typeface="Arial"/>
              </a:rPr>
              <a:t>scoprire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sperimentare,  </a:t>
            </a:r>
            <a:r>
              <a:rPr dirty="0" sz="1100">
                <a:latin typeface="Arial"/>
                <a:cs typeface="Arial"/>
              </a:rPr>
              <a:t>con </a:t>
            </a:r>
            <a:r>
              <a:rPr dirty="0" sz="1100" spc="-5">
                <a:latin typeface="Arial"/>
                <a:cs typeface="Arial"/>
              </a:rPr>
              <a:t>l'aiuto </a:t>
            </a:r>
            <a:r>
              <a:rPr dirty="0" sz="1100">
                <a:latin typeface="Arial"/>
                <a:cs typeface="Arial"/>
              </a:rPr>
              <a:t>di operatori </a:t>
            </a:r>
            <a:r>
              <a:rPr dirty="0" sz="1100" spc="-5">
                <a:latin typeface="Arial"/>
                <a:cs typeface="Arial"/>
              </a:rPr>
              <a:t>culturali specializzati, in </a:t>
            </a:r>
            <a:r>
              <a:rPr dirty="0" sz="1100">
                <a:latin typeface="Arial"/>
                <a:cs typeface="Arial"/>
              </a:rPr>
              <a:t>che modo ogni </a:t>
            </a:r>
            <a:r>
              <a:rPr dirty="0" sz="1100" spc="-5">
                <a:latin typeface="Arial"/>
                <a:cs typeface="Arial"/>
              </a:rPr>
              <a:t>persona </a:t>
            </a:r>
            <a:r>
              <a:rPr dirty="0" sz="1100">
                <a:latin typeface="Arial"/>
                <a:cs typeface="Arial"/>
              </a:rPr>
              <a:t>e cosa </a:t>
            </a:r>
            <a:r>
              <a:rPr dirty="0" sz="1100" spc="-5">
                <a:latin typeface="Arial"/>
                <a:cs typeface="Arial"/>
              </a:rPr>
              <a:t>vive, abita </a:t>
            </a:r>
            <a:r>
              <a:rPr dirty="0" sz="1100">
                <a:latin typeface="Arial"/>
                <a:cs typeface="Arial"/>
              </a:rPr>
              <a:t>e si  </a:t>
            </a:r>
            <a:r>
              <a:rPr dirty="0" sz="1100" spc="-5">
                <a:latin typeface="Arial"/>
                <a:cs typeface="Arial"/>
              </a:rPr>
              <a:t>relaziona </a:t>
            </a:r>
            <a:r>
              <a:rPr dirty="0" sz="1100">
                <a:latin typeface="Arial"/>
                <a:cs typeface="Arial"/>
              </a:rPr>
              <a:t>con </a:t>
            </a:r>
            <a:r>
              <a:rPr dirty="0" sz="1100" spc="-5">
                <a:latin typeface="Arial"/>
                <a:cs typeface="Arial"/>
              </a:rPr>
              <a:t>tutto ciò che </a:t>
            </a:r>
            <a:r>
              <a:rPr dirty="0" sz="1100">
                <a:latin typeface="Arial"/>
                <a:cs typeface="Arial"/>
              </a:rPr>
              <a:t>lo </a:t>
            </a:r>
            <a:r>
              <a:rPr dirty="0" sz="1100" spc="-5">
                <a:latin typeface="Arial"/>
                <a:cs typeface="Arial"/>
              </a:rPr>
              <a:t>circonda, utilizzando le modalità più </a:t>
            </a:r>
            <a:r>
              <a:rPr dirty="0" sz="1100">
                <a:latin typeface="Arial"/>
                <a:cs typeface="Arial"/>
              </a:rPr>
              <a:t>consone </a:t>
            </a:r>
            <a:r>
              <a:rPr dirty="0" sz="1100" spc="-5">
                <a:latin typeface="Arial"/>
                <a:cs typeface="Arial"/>
              </a:rPr>
              <a:t>alla propria</a:t>
            </a:r>
            <a:r>
              <a:rPr dirty="0" sz="1100" spc="95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natura.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00">
              <a:latin typeface="Times New Roman"/>
              <a:cs typeface="Times New Roman"/>
            </a:endParaRPr>
          </a:p>
          <a:p>
            <a:pPr algn="just" marL="12700" marR="6985">
              <a:lnSpc>
                <a:spcPct val="125000"/>
              </a:lnSpc>
            </a:pPr>
            <a:r>
              <a:rPr dirty="0" sz="1100" spc="-5">
                <a:latin typeface="Arial"/>
                <a:cs typeface="Arial"/>
              </a:rPr>
              <a:t>“Iniziative </a:t>
            </a:r>
            <a:r>
              <a:rPr dirty="0" sz="1100">
                <a:latin typeface="Arial"/>
                <a:cs typeface="Arial"/>
              </a:rPr>
              <a:t>come </a:t>
            </a:r>
            <a:r>
              <a:rPr dirty="0" sz="1100" spc="-5">
                <a:latin typeface="Arial"/>
                <a:cs typeface="Arial"/>
              </a:rPr>
              <a:t>il Festival della Cultura Creativa </a:t>
            </a:r>
            <a:r>
              <a:rPr dirty="0" sz="1100">
                <a:latin typeface="Arial"/>
                <a:cs typeface="Arial"/>
              </a:rPr>
              <a:t>– </a:t>
            </a:r>
            <a:r>
              <a:rPr dirty="0" sz="1100" spc="-5">
                <a:latin typeface="Arial"/>
                <a:cs typeface="Arial"/>
              </a:rPr>
              <a:t>ha detto il Presidente dell’Abi, Antonio Patuelli </a:t>
            </a:r>
            <a:r>
              <a:rPr dirty="0" sz="1100">
                <a:latin typeface="Arial"/>
                <a:cs typeface="Arial"/>
              </a:rPr>
              <a:t>-  puntano a </a:t>
            </a:r>
            <a:r>
              <a:rPr dirty="0" sz="1100" spc="-5">
                <a:latin typeface="Arial"/>
                <a:cs typeface="Arial"/>
              </a:rPr>
              <a:t>valorizzare la creatività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il talento delle giovani generazioni attraverso la promozione  dell’arte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della conoscenza. </a:t>
            </a:r>
            <a:r>
              <a:rPr dirty="0" sz="1100">
                <a:latin typeface="Arial"/>
                <a:cs typeface="Arial"/>
              </a:rPr>
              <a:t>Oggi </a:t>
            </a:r>
            <a:r>
              <a:rPr dirty="0" sz="1100" spc="-5">
                <a:latin typeface="Arial"/>
                <a:cs typeface="Arial"/>
              </a:rPr>
              <a:t>più </a:t>
            </a:r>
            <a:r>
              <a:rPr dirty="0" sz="1100">
                <a:latin typeface="Arial"/>
                <a:cs typeface="Arial"/>
              </a:rPr>
              <a:t>che </a:t>
            </a:r>
            <a:r>
              <a:rPr dirty="0" sz="1100" spc="-5">
                <a:latin typeface="Arial"/>
                <a:cs typeface="Arial"/>
              </a:rPr>
              <a:t>in </a:t>
            </a:r>
            <a:r>
              <a:rPr dirty="0" sz="1100">
                <a:latin typeface="Arial"/>
                <a:cs typeface="Arial"/>
              </a:rPr>
              <a:t>passato, </a:t>
            </a:r>
            <a:r>
              <a:rPr dirty="0" sz="1100" spc="-5">
                <a:latin typeface="Arial"/>
                <a:cs typeface="Arial"/>
              </a:rPr>
              <a:t>il contributo </a:t>
            </a:r>
            <a:r>
              <a:rPr dirty="0" sz="1100">
                <a:latin typeface="Arial"/>
                <a:cs typeface="Arial"/>
              </a:rPr>
              <a:t>delle banche </a:t>
            </a:r>
            <a:r>
              <a:rPr dirty="0" sz="1100" spc="-5">
                <a:latin typeface="Arial"/>
                <a:cs typeface="Arial"/>
              </a:rPr>
              <a:t>alla </a:t>
            </a:r>
            <a:r>
              <a:rPr dirty="0" sz="1100">
                <a:latin typeface="Arial"/>
                <a:cs typeface="Arial"/>
              </a:rPr>
              <a:t>cultura si  </a:t>
            </a:r>
            <a:r>
              <a:rPr dirty="0" sz="1100" spc="-5">
                <a:latin typeface="Arial"/>
                <a:cs typeface="Arial"/>
              </a:rPr>
              <a:t>focalizza sulla </a:t>
            </a:r>
            <a:r>
              <a:rPr dirty="0" sz="1100">
                <a:latin typeface="Arial"/>
                <a:cs typeface="Arial"/>
              </a:rPr>
              <a:t>prima risorsa </a:t>
            </a:r>
            <a:r>
              <a:rPr dirty="0" sz="1100" spc="-5">
                <a:latin typeface="Arial"/>
                <a:cs typeface="Arial"/>
              </a:rPr>
              <a:t>del </a:t>
            </a:r>
            <a:r>
              <a:rPr dirty="0" sz="1100">
                <a:latin typeface="Arial"/>
                <a:cs typeface="Arial"/>
              </a:rPr>
              <a:t>Paese, </a:t>
            </a:r>
            <a:r>
              <a:rPr dirty="0" sz="1100" spc="-5">
                <a:latin typeface="Arial"/>
                <a:cs typeface="Arial"/>
              </a:rPr>
              <a:t>ossia </a:t>
            </a:r>
            <a:r>
              <a:rPr dirty="0" sz="1100">
                <a:latin typeface="Arial"/>
                <a:cs typeface="Arial"/>
              </a:rPr>
              <a:t>i </a:t>
            </a:r>
            <a:r>
              <a:rPr dirty="0" sz="1100" spc="-5">
                <a:latin typeface="Arial"/>
                <a:cs typeface="Arial"/>
              </a:rPr>
              <a:t>giovani, </a:t>
            </a:r>
            <a:r>
              <a:rPr dirty="0" sz="1100">
                <a:latin typeface="Arial"/>
                <a:cs typeface="Arial"/>
              </a:rPr>
              <a:t>per </a:t>
            </a:r>
            <a:r>
              <a:rPr dirty="0" sz="1100" spc="-5">
                <a:latin typeface="Arial"/>
                <a:cs typeface="Arial"/>
              </a:rPr>
              <a:t>sollecitarne lo spirito critico, rendendoli  </a:t>
            </a:r>
            <a:r>
              <a:rPr dirty="0" sz="1100">
                <a:latin typeface="Arial"/>
                <a:cs typeface="Arial"/>
              </a:rPr>
              <a:t>così </a:t>
            </a:r>
            <a:r>
              <a:rPr dirty="0" sz="1100" spc="-5">
                <a:latin typeface="Arial"/>
                <a:cs typeface="Arial"/>
              </a:rPr>
              <a:t>protagonisti della </a:t>
            </a:r>
            <a:r>
              <a:rPr dirty="0" sz="1100">
                <a:latin typeface="Arial"/>
                <a:cs typeface="Arial"/>
              </a:rPr>
              <a:t>nostra società </a:t>
            </a:r>
            <a:r>
              <a:rPr dirty="0" sz="1100" spc="-10">
                <a:latin typeface="Arial"/>
                <a:cs typeface="Arial"/>
              </a:rPr>
              <a:t>civile. </a:t>
            </a:r>
            <a:r>
              <a:rPr dirty="0" sz="1100">
                <a:latin typeface="Arial"/>
                <a:cs typeface="Arial"/>
              </a:rPr>
              <a:t>Sostenere </a:t>
            </a:r>
            <a:r>
              <a:rPr dirty="0" sz="1100" spc="-5">
                <a:latin typeface="Arial"/>
                <a:cs typeface="Arial"/>
              </a:rPr>
              <a:t>la capacità </a:t>
            </a:r>
            <a:r>
              <a:rPr dirty="0" sz="1100" spc="-10">
                <a:latin typeface="Arial"/>
                <a:cs typeface="Arial"/>
              </a:rPr>
              <a:t>creativa </a:t>
            </a:r>
            <a:r>
              <a:rPr dirty="0" sz="1100">
                <a:latin typeface="Arial"/>
                <a:cs typeface="Arial"/>
              </a:rPr>
              <a:t>di </a:t>
            </a:r>
            <a:r>
              <a:rPr dirty="0" sz="1100" spc="-5">
                <a:latin typeface="Arial"/>
                <a:cs typeface="Arial"/>
              </a:rPr>
              <a:t>bambini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ragazzi,  significa aiutarli </a:t>
            </a:r>
            <a:r>
              <a:rPr dirty="0" sz="1100">
                <a:latin typeface="Arial"/>
                <a:cs typeface="Arial"/>
              </a:rPr>
              <a:t>a mettere a frutto </a:t>
            </a:r>
            <a:r>
              <a:rPr dirty="0" sz="1100" spc="-5">
                <a:latin typeface="Arial"/>
                <a:cs typeface="Arial"/>
              </a:rPr>
              <a:t>capacità, </a:t>
            </a:r>
            <a:r>
              <a:rPr dirty="0" sz="1100" spc="-10">
                <a:latin typeface="Arial"/>
                <a:cs typeface="Arial"/>
              </a:rPr>
              <a:t>potenzialità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visoni innovative, strumenti indispensabili  per costruire un </a:t>
            </a:r>
            <a:r>
              <a:rPr dirty="0" sz="1100">
                <a:latin typeface="Arial"/>
                <a:cs typeface="Arial"/>
              </a:rPr>
              <a:t>futuro </a:t>
            </a:r>
            <a:r>
              <a:rPr dirty="0" sz="1100" spc="-5">
                <a:latin typeface="Arial"/>
                <a:cs typeface="Arial"/>
              </a:rPr>
              <a:t>di crescita per loro stessi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per</a:t>
            </a:r>
            <a:r>
              <a:rPr dirty="0" sz="1100" spc="-35">
                <a:latin typeface="Arial"/>
                <a:cs typeface="Arial"/>
              </a:rPr>
              <a:t> </a:t>
            </a:r>
            <a:r>
              <a:rPr dirty="0" sz="1100" spc="-10">
                <a:latin typeface="Arial"/>
                <a:cs typeface="Arial"/>
              </a:rPr>
              <a:t>l’Italia”.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Times New Roman"/>
              <a:cs typeface="Times New Roman"/>
            </a:endParaRPr>
          </a:p>
          <a:p>
            <a:pPr algn="just" marL="12700" marR="7620">
              <a:lnSpc>
                <a:spcPct val="125000"/>
              </a:lnSpc>
            </a:pPr>
            <a:r>
              <a:rPr dirty="0" sz="1100" spc="-5">
                <a:latin typeface="Arial"/>
                <a:cs typeface="Arial"/>
              </a:rPr>
              <a:t>Per Antonio Campo Dall’Orto, Direttore generale Rai: </a:t>
            </a:r>
            <a:r>
              <a:rPr dirty="0" sz="1100">
                <a:latin typeface="Arial"/>
                <a:cs typeface="Arial"/>
              </a:rPr>
              <a:t>“La </a:t>
            </a:r>
            <a:r>
              <a:rPr dirty="0" sz="1100" spc="-10">
                <a:latin typeface="Arial"/>
                <a:cs typeface="Arial"/>
              </a:rPr>
              <a:t>Media </a:t>
            </a:r>
            <a:r>
              <a:rPr dirty="0" sz="1100" spc="-5">
                <a:latin typeface="Arial"/>
                <a:cs typeface="Arial"/>
              </a:rPr>
              <a:t>Partnership stipulata </a:t>
            </a:r>
            <a:r>
              <a:rPr dirty="0" sz="1100">
                <a:latin typeface="Arial"/>
                <a:cs typeface="Arial"/>
              </a:rPr>
              <a:t>con </a:t>
            </a:r>
            <a:r>
              <a:rPr dirty="0" sz="1100" spc="-5">
                <a:latin typeface="Arial"/>
                <a:cs typeface="Arial"/>
              </a:rPr>
              <a:t>il  Festival della </a:t>
            </a:r>
            <a:r>
              <a:rPr dirty="0" sz="1100">
                <a:latin typeface="Arial"/>
                <a:cs typeface="Arial"/>
              </a:rPr>
              <a:t>Cultura </a:t>
            </a:r>
            <a:r>
              <a:rPr dirty="0" sz="1100" spc="-5">
                <a:latin typeface="Arial"/>
                <a:cs typeface="Arial"/>
              </a:rPr>
              <a:t>creativa risponde </a:t>
            </a:r>
            <a:r>
              <a:rPr dirty="0" sz="1100">
                <a:latin typeface="Arial"/>
                <a:cs typeface="Arial"/>
              </a:rPr>
              <a:t>in </a:t>
            </a:r>
            <a:r>
              <a:rPr dirty="0" sz="1100" spc="-5">
                <a:latin typeface="Arial"/>
                <a:cs typeface="Arial"/>
              </a:rPr>
              <a:t>pieno </a:t>
            </a:r>
            <a:r>
              <a:rPr dirty="0" sz="1100">
                <a:latin typeface="Arial"/>
                <a:cs typeface="Arial"/>
              </a:rPr>
              <a:t>alla nostra </a:t>
            </a:r>
            <a:r>
              <a:rPr dirty="0" sz="1100" spc="-5">
                <a:latin typeface="Arial"/>
                <a:cs typeface="Arial"/>
              </a:rPr>
              <a:t>missione </a:t>
            </a:r>
            <a:r>
              <a:rPr dirty="0" sz="1100">
                <a:latin typeface="Arial"/>
                <a:cs typeface="Arial"/>
              </a:rPr>
              <a:t>di </a:t>
            </a:r>
            <a:r>
              <a:rPr dirty="0" sz="1100" spc="-5">
                <a:latin typeface="Arial"/>
                <a:cs typeface="Arial"/>
              </a:rPr>
              <a:t>servizio pubblico universale  </a:t>
            </a:r>
            <a:r>
              <a:rPr dirty="0" sz="1100">
                <a:latin typeface="Arial"/>
                <a:cs typeface="Arial"/>
              </a:rPr>
              <a:t>che </a:t>
            </a:r>
            <a:r>
              <a:rPr dirty="0" sz="1100" spc="-10">
                <a:latin typeface="Arial"/>
                <a:cs typeface="Arial"/>
              </a:rPr>
              <a:t>vuole </a:t>
            </a:r>
            <a:r>
              <a:rPr dirty="0" sz="1100" spc="-5">
                <a:latin typeface="Arial"/>
                <a:cs typeface="Arial"/>
              </a:rPr>
              <a:t>parlare ed </a:t>
            </a:r>
            <a:r>
              <a:rPr dirty="0" sz="1100" spc="-10">
                <a:latin typeface="Arial"/>
                <a:cs typeface="Arial"/>
              </a:rPr>
              <a:t>arrivare </a:t>
            </a:r>
            <a:r>
              <a:rPr dirty="0" sz="1100">
                <a:latin typeface="Arial"/>
                <a:cs typeface="Arial"/>
              </a:rPr>
              <a:t>a </a:t>
            </a:r>
            <a:r>
              <a:rPr dirty="0" sz="1100" spc="-5">
                <a:latin typeface="Arial"/>
                <a:cs typeface="Arial"/>
              </a:rPr>
              <a:t>tutti gli italiani. Da questo punto di vista l’attenzione per </a:t>
            </a:r>
            <a:r>
              <a:rPr dirty="0" sz="1100">
                <a:latin typeface="Arial"/>
                <a:cs typeface="Arial"/>
              </a:rPr>
              <a:t>i </a:t>
            </a:r>
            <a:r>
              <a:rPr dirty="0" sz="1100" spc="-5">
                <a:latin typeface="Arial"/>
                <a:cs typeface="Arial"/>
              </a:rPr>
              <a:t>più giovani  rappresenta </a:t>
            </a:r>
            <a:r>
              <a:rPr dirty="0" sz="1100">
                <a:latin typeface="Arial"/>
                <a:cs typeface="Arial"/>
              </a:rPr>
              <a:t>per </a:t>
            </a:r>
            <a:r>
              <a:rPr dirty="0" sz="1100" spc="-5">
                <a:latin typeface="Arial"/>
                <a:cs typeface="Arial"/>
              </a:rPr>
              <a:t>la Rai </a:t>
            </a:r>
            <a:r>
              <a:rPr dirty="0" sz="1100">
                <a:latin typeface="Arial"/>
                <a:cs typeface="Arial"/>
              </a:rPr>
              <a:t>una </a:t>
            </a:r>
            <a:r>
              <a:rPr dirty="0" sz="1100" spc="-5">
                <a:latin typeface="Arial"/>
                <a:cs typeface="Arial"/>
              </a:rPr>
              <a:t>priorità assoluta come </a:t>
            </a:r>
            <a:r>
              <a:rPr dirty="0" sz="1100">
                <a:latin typeface="Arial"/>
                <a:cs typeface="Arial"/>
              </a:rPr>
              <a:t>dimostra anche </a:t>
            </a:r>
            <a:r>
              <a:rPr dirty="0" sz="1100" spc="-5">
                <a:latin typeface="Arial"/>
                <a:cs typeface="Arial"/>
              </a:rPr>
              <a:t>la decisione </a:t>
            </a:r>
            <a:r>
              <a:rPr dirty="0" sz="1100">
                <a:latin typeface="Arial"/>
                <a:cs typeface="Arial"/>
              </a:rPr>
              <a:t>di </a:t>
            </a:r>
            <a:r>
              <a:rPr dirty="0" sz="1100" spc="-5">
                <a:latin typeface="Arial"/>
                <a:cs typeface="Arial"/>
              </a:rPr>
              <a:t>togliere </a:t>
            </a:r>
            <a:r>
              <a:rPr dirty="0" sz="1100" spc="-10">
                <a:latin typeface="Arial"/>
                <a:cs typeface="Arial"/>
              </a:rPr>
              <a:t>la  </a:t>
            </a:r>
            <a:r>
              <a:rPr dirty="0" sz="1100" spc="-5">
                <a:latin typeface="Arial"/>
                <a:cs typeface="Arial"/>
              </a:rPr>
              <a:t>pubblicità dal canale </a:t>
            </a:r>
            <a:r>
              <a:rPr dirty="0" sz="1100">
                <a:latin typeface="Arial"/>
                <a:cs typeface="Arial"/>
              </a:rPr>
              <a:t>Rai </a:t>
            </a:r>
            <a:r>
              <a:rPr dirty="0" sz="1100" spc="-10">
                <a:latin typeface="Arial"/>
                <a:cs typeface="Arial"/>
              </a:rPr>
              <a:t>yo yo </a:t>
            </a:r>
            <a:r>
              <a:rPr dirty="0" sz="1100">
                <a:latin typeface="Arial"/>
                <a:cs typeface="Arial"/>
              </a:rPr>
              <a:t>a </a:t>
            </a:r>
            <a:r>
              <a:rPr dirty="0" sz="1100" spc="-5">
                <a:latin typeface="Arial"/>
                <a:cs typeface="Arial"/>
              </a:rPr>
              <a:t>partire dal </a:t>
            </a:r>
            <a:r>
              <a:rPr dirty="0" sz="1100">
                <a:latin typeface="Arial"/>
                <a:cs typeface="Arial"/>
              </a:rPr>
              <a:t>primo maggio. La </a:t>
            </a:r>
            <a:r>
              <a:rPr dirty="0" sz="1100" spc="-5">
                <a:latin typeface="Arial"/>
                <a:cs typeface="Arial"/>
              </a:rPr>
              <a:t>creatività </a:t>
            </a:r>
            <a:r>
              <a:rPr dirty="0" sz="1100">
                <a:latin typeface="Arial"/>
                <a:cs typeface="Arial"/>
              </a:rPr>
              <a:t>e lo </a:t>
            </a:r>
            <a:r>
              <a:rPr dirty="0" sz="1100" spc="-5">
                <a:latin typeface="Arial"/>
                <a:cs typeface="Arial"/>
              </a:rPr>
              <a:t>sviluppo </a:t>
            </a:r>
            <a:r>
              <a:rPr dirty="0" sz="1100">
                <a:latin typeface="Arial"/>
                <a:cs typeface="Arial"/>
              </a:rPr>
              <a:t>del </a:t>
            </a:r>
            <a:r>
              <a:rPr dirty="0" sz="1100" spc="-5">
                <a:latin typeface="Arial"/>
                <a:cs typeface="Arial"/>
              </a:rPr>
              <a:t>talento, la  </a:t>
            </a:r>
            <a:r>
              <a:rPr dirty="0" sz="1100">
                <a:latin typeface="Arial"/>
                <a:cs typeface="Arial"/>
              </a:rPr>
              <a:t>ricerca di </a:t>
            </a:r>
            <a:r>
              <a:rPr dirty="0" sz="1100" spc="-5">
                <a:latin typeface="Arial"/>
                <a:cs typeface="Arial"/>
              </a:rPr>
              <a:t>nuove </a:t>
            </a:r>
            <a:r>
              <a:rPr dirty="0" sz="1100" spc="5">
                <a:latin typeface="Arial"/>
                <a:cs typeface="Arial"/>
              </a:rPr>
              <a:t>forme </a:t>
            </a:r>
            <a:r>
              <a:rPr dirty="0" sz="1100">
                <a:latin typeface="Arial"/>
                <a:cs typeface="Arial"/>
              </a:rPr>
              <a:t>di </a:t>
            </a:r>
            <a:r>
              <a:rPr dirty="0" sz="1100" spc="-5">
                <a:latin typeface="Arial"/>
                <a:cs typeface="Arial"/>
              </a:rPr>
              <a:t>linguaggio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comunicazione </a:t>
            </a:r>
            <a:r>
              <a:rPr dirty="0" sz="1100">
                <a:latin typeface="Arial"/>
                <a:cs typeface="Arial"/>
              </a:rPr>
              <a:t>rappresentano </a:t>
            </a:r>
            <a:r>
              <a:rPr dirty="0" sz="1100" spc="-10">
                <a:latin typeface="Arial"/>
                <a:cs typeface="Arial"/>
              </a:rPr>
              <a:t>un </a:t>
            </a:r>
            <a:r>
              <a:rPr dirty="0" sz="1100">
                <a:latin typeface="Arial"/>
                <a:cs typeface="Arial"/>
              </a:rPr>
              <a:t>impegno su cui </a:t>
            </a:r>
            <a:r>
              <a:rPr dirty="0" sz="1100" spc="-5">
                <a:latin typeface="Arial"/>
                <a:cs typeface="Arial"/>
              </a:rPr>
              <a:t>la </a:t>
            </a:r>
            <a:r>
              <a:rPr dirty="0" sz="1100">
                <a:latin typeface="Arial"/>
                <a:cs typeface="Arial"/>
              </a:rPr>
              <a:t>Rai  </a:t>
            </a:r>
            <a:r>
              <a:rPr dirty="0" sz="1100" spc="-5">
                <a:latin typeface="Arial"/>
                <a:cs typeface="Arial"/>
              </a:rPr>
              <a:t>vuole </a:t>
            </a:r>
            <a:r>
              <a:rPr dirty="0" sz="1100">
                <a:latin typeface="Arial"/>
                <a:cs typeface="Arial"/>
              </a:rPr>
              <a:t>essere sempre </a:t>
            </a:r>
            <a:r>
              <a:rPr dirty="0" sz="1100" spc="-5">
                <a:latin typeface="Arial"/>
                <a:cs typeface="Arial"/>
              </a:rPr>
              <a:t>più protagonista per accompagnare in maniera virtuosa l’educazione </a:t>
            </a:r>
            <a:r>
              <a:rPr dirty="0" sz="1100">
                <a:latin typeface="Arial"/>
                <a:cs typeface="Arial"/>
              </a:rPr>
              <a:t>e  </a:t>
            </a:r>
            <a:r>
              <a:rPr dirty="0" sz="1100" spc="-5">
                <a:latin typeface="Arial"/>
                <a:cs typeface="Arial"/>
              </a:rPr>
              <a:t>l’istruzione dei</a:t>
            </a:r>
            <a:r>
              <a:rPr dirty="0" sz="1100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ragazzi”.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24900"/>
              </a:lnSpc>
            </a:pPr>
            <a:r>
              <a:rPr dirty="0" sz="1100" spc="-5">
                <a:latin typeface="Arial"/>
                <a:cs typeface="Arial"/>
              </a:rPr>
              <a:t>Oltre </a:t>
            </a:r>
            <a:r>
              <a:rPr dirty="0" sz="1100">
                <a:latin typeface="Arial"/>
                <a:cs typeface="Arial"/>
              </a:rPr>
              <a:t>80 </a:t>
            </a:r>
            <a:r>
              <a:rPr dirty="0" sz="1100" spc="-5">
                <a:latin typeface="Arial"/>
                <a:cs typeface="Arial"/>
              </a:rPr>
              <a:t>eventi culturali in </a:t>
            </a:r>
            <a:r>
              <a:rPr dirty="0" sz="1100">
                <a:latin typeface="Arial"/>
                <a:cs typeface="Arial"/>
              </a:rPr>
              <a:t>50 </a:t>
            </a:r>
            <a:r>
              <a:rPr dirty="0" sz="1100" spc="-5">
                <a:latin typeface="Arial"/>
                <a:cs typeface="Arial"/>
              </a:rPr>
              <a:t>città italiane svilupperanno il </a:t>
            </a:r>
            <a:r>
              <a:rPr dirty="0" sz="1100">
                <a:latin typeface="Arial"/>
                <a:cs typeface="Arial"/>
              </a:rPr>
              <a:t>tema </a:t>
            </a:r>
            <a:r>
              <a:rPr dirty="0" sz="1100" spc="-5">
                <a:latin typeface="Arial"/>
                <a:cs typeface="Arial"/>
              </a:rPr>
              <a:t>ispiratore, declinato </a:t>
            </a:r>
            <a:r>
              <a:rPr dirty="0" sz="1100">
                <a:latin typeface="Arial"/>
                <a:cs typeface="Arial"/>
              </a:rPr>
              <a:t>da </a:t>
            </a:r>
            <a:r>
              <a:rPr dirty="0" sz="1100" spc="-5">
                <a:latin typeface="Arial"/>
                <a:cs typeface="Arial"/>
              </a:rPr>
              <a:t>ciascuna  </a:t>
            </a:r>
            <a:r>
              <a:rPr dirty="0" sz="1100">
                <a:latin typeface="Arial"/>
                <a:cs typeface="Arial"/>
              </a:rPr>
              <a:t>banca con </a:t>
            </a:r>
            <a:r>
              <a:rPr dirty="0" sz="1100" spc="-5">
                <a:latin typeface="Arial"/>
                <a:cs typeface="Arial"/>
              </a:rPr>
              <a:t>strumenti </a:t>
            </a:r>
            <a:r>
              <a:rPr dirty="0" sz="1100">
                <a:latin typeface="Arial"/>
                <a:cs typeface="Arial"/>
              </a:rPr>
              <a:t>e punti di </a:t>
            </a:r>
            <a:r>
              <a:rPr dirty="0" sz="1100" spc="-5">
                <a:latin typeface="Arial"/>
                <a:cs typeface="Arial"/>
              </a:rPr>
              <a:t>vista </a:t>
            </a:r>
            <a:r>
              <a:rPr dirty="0" sz="1100">
                <a:latin typeface="Arial"/>
                <a:cs typeface="Arial"/>
              </a:rPr>
              <a:t>differenti, </a:t>
            </a:r>
            <a:r>
              <a:rPr dirty="0" sz="1100" spc="-5">
                <a:latin typeface="Arial"/>
                <a:cs typeface="Arial"/>
              </a:rPr>
              <a:t>alla luce delle </a:t>
            </a:r>
            <a:r>
              <a:rPr dirty="0" sz="1100">
                <a:latin typeface="Arial"/>
                <a:cs typeface="Arial"/>
              </a:rPr>
              <a:t>proprie </a:t>
            </a:r>
            <a:r>
              <a:rPr dirty="0" sz="1100" spc="-5">
                <a:latin typeface="Arial"/>
                <a:cs typeface="Arial"/>
              </a:rPr>
              <a:t>specificità </a:t>
            </a:r>
            <a:r>
              <a:rPr dirty="0" sz="1100">
                <a:latin typeface="Arial"/>
                <a:cs typeface="Arial"/>
              </a:rPr>
              <a:t>e di </a:t>
            </a:r>
            <a:r>
              <a:rPr dirty="0" sz="1100" spc="-5">
                <a:latin typeface="Arial"/>
                <a:cs typeface="Arial"/>
              </a:rPr>
              <a:t>quelle del  territorio </a:t>
            </a:r>
            <a:r>
              <a:rPr dirty="0" sz="1100">
                <a:latin typeface="Arial"/>
                <a:cs typeface="Arial"/>
              </a:rPr>
              <a:t>di </a:t>
            </a:r>
            <a:r>
              <a:rPr dirty="0" sz="1100" spc="-5">
                <a:latin typeface="Arial"/>
                <a:cs typeface="Arial"/>
              </a:rPr>
              <a:t>appartenenza. </a:t>
            </a:r>
            <a:r>
              <a:rPr dirty="0" sz="1100">
                <a:latin typeface="Arial"/>
                <a:cs typeface="Arial"/>
              </a:rPr>
              <a:t>I </a:t>
            </a:r>
            <a:r>
              <a:rPr dirty="0" sz="1100" spc="-5">
                <a:latin typeface="Arial"/>
                <a:cs typeface="Arial"/>
              </a:rPr>
              <a:t>laboratori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le altre attività </a:t>
            </a:r>
            <a:r>
              <a:rPr dirty="0" sz="1100">
                <a:latin typeface="Arial"/>
                <a:cs typeface="Arial"/>
              </a:rPr>
              <a:t>proposte </a:t>
            </a:r>
            <a:r>
              <a:rPr dirty="0" sz="1100" spc="-5">
                <a:latin typeface="Arial"/>
                <a:cs typeface="Arial"/>
              </a:rPr>
              <a:t>vedranno la partecipazione </a:t>
            </a:r>
            <a:r>
              <a:rPr dirty="0" sz="1100">
                <a:latin typeface="Arial"/>
                <a:cs typeface="Arial"/>
              </a:rPr>
              <a:t>di  </a:t>
            </a:r>
            <a:r>
              <a:rPr dirty="0" sz="1100" spc="-5">
                <a:latin typeface="Arial"/>
                <a:cs typeface="Arial"/>
              </a:rPr>
              <a:t>rappresentanti delle banche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la collaborazione </a:t>
            </a:r>
            <a:r>
              <a:rPr dirty="0" sz="1100">
                <a:latin typeface="Arial"/>
                <a:cs typeface="Arial"/>
              </a:rPr>
              <a:t>di </a:t>
            </a:r>
            <a:r>
              <a:rPr dirty="0" sz="1100" spc="-5">
                <a:latin typeface="Arial"/>
                <a:cs typeface="Arial"/>
              </a:rPr>
              <a:t>scuole, musei, biblioteche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operatori culturali, </a:t>
            </a:r>
            <a:r>
              <a:rPr dirty="0" sz="1100">
                <a:latin typeface="Arial"/>
                <a:cs typeface="Arial"/>
              </a:rPr>
              <a:t>a  cui si </a:t>
            </a:r>
            <a:r>
              <a:rPr dirty="0" sz="1100" spc="-5">
                <a:latin typeface="Arial"/>
                <a:cs typeface="Arial"/>
              </a:rPr>
              <a:t>aggiungerà quest’anno </a:t>
            </a:r>
            <a:r>
              <a:rPr dirty="0" sz="1100">
                <a:latin typeface="Arial"/>
                <a:cs typeface="Arial"/>
              </a:rPr>
              <a:t>anche </a:t>
            </a:r>
            <a:r>
              <a:rPr dirty="0" sz="1100" spc="-5">
                <a:latin typeface="Arial"/>
                <a:cs typeface="Arial"/>
              </a:rPr>
              <a:t>la </a:t>
            </a:r>
            <a:r>
              <a:rPr dirty="0" sz="1100" spc="-10">
                <a:latin typeface="Arial"/>
                <a:cs typeface="Arial"/>
              </a:rPr>
              <a:t>Main </a:t>
            </a:r>
            <a:r>
              <a:rPr dirty="0" sz="1100" spc="-5">
                <a:latin typeface="Arial"/>
                <a:cs typeface="Arial"/>
              </a:rPr>
              <a:t>Media </a:t>
            </a:r>
            <a:r>
              <a:rPr dirty="0" sz="1100">
                <a:latin typeface="Arial"/>
                <a:cs typeface="Arial"/>
              </a:rPr>
              <a:t>Partnership </a:t>
            </a:r>
            <a:r>
              <a:rPr dirty="0" sz="1100" spc="-5">
                <a:latin typeface="Arial"/>
                <a:cs typeface="Arial"/>
              </a:rPr>
              <a:t>della </a:t>
            </a:r>
            <a:r>
              <a:rPr dirty="0" sz="1100" spc="5">
                <a:latin typeface="Arial"/>
                <a:cs typeface="Arial"/>
              </a:rPr>
              <a:t>RAI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la Media </a:t>
            </a:r>
            <a:r>
              <a:rPr dirty="0" sz="1100">
                <a:latin typeface="Arial"/>
                <a:cs typeface="Arial"/>
              </a:rPr>
              <a:t>Partnership  </a:t>
            </a:r>
            <a:r>
              <a:rPr dirty="0" sz="1100" spc="-5">
                <a:latin typeface="Arial"/>
                <a:cs typeface="Arial"/>
              </a:rPr>
              <a:t>del </a:t>
            </a:r>
            <a:r>
              <a:rPr dirty="0" sz="1100">
                <a:latin typeface="Arial"/>
                <a:cs typeface="Arial"/>
              </a:rPr>
              <a:t>TGR. </a:t>
            </a:r>
            <a:r>
              <a:rPr dirty="0" sz="1100" spc="-5">
                <a:latin typeface="Arial"/>
                <a:cs typeface="Arial"/>
              </a:rPr>
              <a:t>Ad ulteriore testimonianza </a:t>
            </a:r>
            <a:r>
              <a:rPr dirty="0" sz="1100">
                <a:latin typeface="Arial"/>
                <a:cs typeface="Arial"/>
              </a:rPr>
              <a:t>del </a:t>
            </a:r>
            <a:r>
              <a:rPr dirty="0" sz="1100" spc="-5">
                <a:latin typeface="Arial"/>
                <a:cs typeface="Arial"/>
              </a:rPr>
              <a:t>valore educativo, sociale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culturale della</a:t>
            </a:r>
            <a:r>
              <a:rPr dirty="0" sz="1100" spc="160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manifestazione.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00">
              <a:latin typeface="Times New Roman"/>
              <a:cs typeface="Times New Roman"/>
            </a:endParaRPr>
          </a:p>
          <a:p>
            <a:pPr algn="just" marL="12700" marR="7620">
              <a:lnSpc>
                <a:spcPct val="125000"/>
              </a:lnSpc>
            </a:pPr>
            <a:r>
              <a:rPr dirty="0" sz="1100">
                <a:latin typeface="Arial"/>
                <a:cs typeface="Arial"/>
              </a:rPr>
              <a:t>Tre </a:t>
            </a:r>
            <a:r>
              <a:rPr dirty="0" sz="1100" spc="-5">
                <a:latin typeface="Arial"/>
                <a:cs typeface="Arial"/>
              </a:rPr>
              <a:t>appuntamenti, organizzati dall’Abi in collaborazione </a:t>
            </a:r>
            <a:r>
              <a:rPr dirty="0" sz="1100" spc="10">
                <a:latin typeface="Arial"/>
                <a:cs typeface="Arial"/>
              </a:rPr>
              <a:t>col </a:t>
            </a:r>
            <a:r>
              <a:rPr dirty="0" sz="1100" spc="-5">
                <a:latin typeface="Arial"/>
                <a:cs typeface="Arial"/>
              </a:rPr>
              <a:t>Dipartimento educazione </a:t>
            </a:r>
            <a:r>
              <a:rPr dirty="0" sz="1100">
                <a:latin typeface="Arial"/>
                <a:cs typeface="Arial"/>
              </a:rPr>
              <a:t>del </a:t>
            </a:r>
            <a:r>
              <a:rPr dirty="0" sz="1100" spc="-5">
                <a:latin typeface="Arial"/>
                <a:cs typeface="Arial"/>
              </a:rPr>
              <a:t>Museo  Castello </a:t>
            </a:r>
            <a:r>
              <a:rPr dirty="0" sz="1100">
                <a:latin typeface="Arial"/>
                <a:cs typeface="Arial"/>
              </a:rPr>
              <a:t>di </a:t>
            </a:r>
            <a:r>
              <a:rPr dirty="0" sz="1100" spc="-5">
                <a:latin typeface="Arial"/>
                <a:cs typeface="Arial"/>
              </a:rPr>
              <a:t>Rivoli, </a:t>
            </a:r>
            <a:r>
              <a:rPr dirty="0" sz="1100">
                <a:latin typeface="Arial"/>
                <a:cs typeface="Arial"/>
              </a:rPr>
              <a:t>a </a:t>
            </a:r>
            <a:r>
              <a:rPr dirty="0" sz="1100" spc="-5">
                <a:latin typeface="Arial"/>
                <a:cs typeface="Arial"/>
              </a:rPr>
              <a:t>Milano, </a:t>
            </a:r>
            <a:r>
              <a:rPr dirty="0" sz="1100">
                <a:latin typeface="Arial"/>
                <a:cs typeface="Arial"/>
              </a:rPr>
              <a:t>Roma e </a:t>
            </a:r>
            <a:r>
              <a:rPr dirty="0" sz="1100" spc="-5">
                <a:latin typeface="Arial"/>
                <a:cs typeface="Arial"/>
              </a:rPr>
              <a:t>Palermo, renderanno ancora più significativa la  manifestazione di</a:t>
            </a:r>
            <a:r>
              <a:rPr dirty="0" sz="1100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quest’anno: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algn="just" marL="12700" marR="8255">
              <a:lnSpc>
                <a:spcPct val="125400"/>
              </a:lnSpc>
            </a:pPr>
            <a:r>
              <a:rPr dirty="0" sz="1100">
                <a:latin typeface="Arial"/>
                <a:cs typeface="Arial"/>
              </a:rPr>
              <a:t>- </a:t>
            </a:r>
            <a:r>
              <a:rPr dirty="0" sz="1100" spc="-5" b="1">
                <a:latin typeface="Arial"/>
                <a:cs typeface="Arial"/>
              </a:rPr>
              <a:t>Mercoledì </a:t>
            </a:r>
            <a:r>
              <a:rPr dirty="0" sz="1100" b="1">
                <a:latin typeface="Arial"/>
                <a:cs typeface="Arial"/>
              </a:rPr>
              <a:t>4 maggio </a:t>
            </a:r>
            <a:r>
              <a:rPr dirty="0" sz="1100" spc="-5">
                <a:latin typeface="Arial"/>
                <a:cs typeface="Arial"/>
              </a:rPr>
              <a:t>alla </a:t>
            </a:r>
            <a:r>
              <a:rPr dirty="0" sz="1100" spc="-5" b="1">
                <a:latin typeface="Arial"/>
                <a:cs typeface="Arial"/>
              </a:rPr>
              <a:t>Triennale </a:t>
            </a:r>
            <a:r>
              <a:rPr dirty="0" sz="1100" b="1">
                <a:latin typeface="Arial"/>
                <a:cs typeface="Arial"/>
              </a:rPr>
              <a:t>di </a:t>
            </a:r>
            <a:r>
              <a:rPr dirty="0" sz="1100" spc="-5" b="1">
                <a:latin typeface="Arial"/>
                <a:cs typeface="Arial"/>
              </a:rPr>
              <a:t>Milano </a:t>
            </a:r>
            <a:r>
              <a:rPr dirty="0" sz="1100" spc="-5">
                <a:latin typeface="Arial"/>
                <a:cs typeface="Arial"/>
              </a:rPr>
              <a:t>l’evento </a:t>
            </a:r>
            <a:r>
              <a:rPr dirty="0" sz="1100">
                <a:latin typeface="Arial"/>
                <a:cs typeface="Arial"/>
              </a:rPr>
              <a:t>The </a:t>
            </a:r>
            <a:r>
              <a:rPr dirty="0" sz="1100" spc="-10">
                <a:latin typeface="Arial"/>
                <a:cs typeface="Arial"/>
              </a:rPr>
              <a:t>Next </a:t>
            </a:r>
            <a:r>
              <a:rPr dirty="0" sz="1100" spc="-5">
                <a:latin typeface="Arial"/>
                <a:cs typeface="Arial"/>
              </a:rPr>
              <a:t>Nest, in collaborazione </a:t>
            </a:r>
            <a:r>
              <a:rPr dirty="0" sz="1100">
                <a:latin typeface="Arial"/>
                <a:cs typeface="Arial"/>
              </a:rPr>
              <a:t>con  </a:t>
            </a:r>
            <a:r>
              <a:rPr dirty="0" sz="1100" spc="-5">
                <a:latin typeface="Arial"/>
                <a:cs typeface="Arial"/>
              </a:rPr>
              <a:t>OfficineMultiplo. </a:t>
            </a:r>
            <a:r>
              <a:rPr dirty="0" sz="1100">
                <a:latin typeface="Arial"/>
                <a:cs typeface="Arial"/>
              </a:rPr>
              <a:t>La </a:t>
            </a:r>
            <a:r>
              <a:rPr dirty="0" sz="1100" spc="-5">
                <a:latin typeface="Arial"/>
                <a:cs typeface="Arial"/>
              </a:rPr>
              <a:t>mostra interdisciplinare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interattiva </a:t>
            </a:r>
            <a:r>
              <a:rPr dirty="0" sz="1100">
                <a:latin typeface="Arial"/>
                <a:cs typeface="Arial"/>
              </a:rPr>
              <a:t>(a cura di Luca Berardo, </a:t>
            </a:r>
            <a:r>
              <a:rPr dirty="0" sz="1100" spc="-5">
                <a:latin typeface="Arial"/>
                <a:cs typeface="Arial"/>
              </a:rPr>
              <a:t>Mario Cipriano,  </a:t>
            </a:r>
            <a:r>
              <a:rPr dirty="0" sz="1100">
                <a:latin typeface="Arial"/>
                <a:cs typeface="Arial"/>
              </a:rPr>
              <a:t>Francesca </a:t>
            </a:r>
            <a:r>
              <a:rPr dirty="0" sz="1100" spc="-5">
                <a:latin typeface="Arial"/>
                <a:cs typeface="Arial"/>
              </a:rPr>
              <a:t>Di Noia, in collaborazione </a:t>
            </a:r>
            <a:r>
              <a:rPr dirty="0" sz="1100">
                <a:latin typeface="Arial"/>
                <a:cs typeface="Arial"/>
              </a:rPr>
              <a:t>con </a:t>
            </a:r>
            <a:r>
              <a:rPr dirty="0" sz="1100" spc="-5">
                <a:latin typeface="Arial"/>
                <a:cs typeface="Arial"/>
              </a:rPr>
              <a:t>Daniele Galliano </a:t>
            </a:r>
            <a:r>
              <a:rPr dirty="0" sz="1100">
                <a:latin typeface="Arial"/>
                <a:cs typeface="Arial"/>
              </a:rPr>
              <a:t>e Ettore </a:t>
            </a:r>
            <a:r>
              <a:rPr dirty="0" sz="1100" spc="-5">
                <a:latin typeface="Arial"/>
                <a:cs typeface="Arial"/>
              </a:rPr>
              <a:t>Balbo) rivolta </a:t>
            </a:r>
            <a:r>
              <a:rPr dirty="0" sz="1100">
                <a:latin typeface="Arial"/>
                <a:cs typeface="Arial"/>
              </a:rPr>
              <a:t>a </a:t>
            </a:r>
            <a:r>
              <a:rPr dirty="0" sz="1100" spc="-5">
                <a:latin typeface="Arial"/>
                <a:cs typeface="Arial"/>
              </a:rPr>
              <a:t>bambini </a:t>
            </a:r>
            <a:r>
              <a:rPr dirty="0" sz="1100">
                <a:latin typeface="Arial"/>
                <a:cs typeface="Arial"/>
              </a:rPr>
              <a:t>e ai  </a:t>
            </a:r>
            <a:r>
              <a:rPr dirty="0" sz="1100" spc="-5">
                <a:latin typeface="Arial"/>
                <a:cs typeface="Arial"/>
              </a:rPr>
              <a:t>ragazzi,</a:t>
            </a:r>
            <a:r>
              <a:rPr dirty="0" sz="1100" spc="3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sarà</a:t>
            </a:r>
            <a:r>
              <a:rPr dirty="0" sz="1100" spc="3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correlata</a:t>
            </a:r>
            <a:r>
              <a:rPr dirty="0" sz="1100" spc="35">
                <a:latin typeface="Arial"/>
                <a:cs typeface="Arial"/>
              </a:rPr>
              <a:t> </a:t>
            </a:r>
            <a:r>
              <a:rPr dirty="0" sz="1100" spc="-10">
                <a:latin typeface="Arial"/>
                <a:cs typeface="Arial"/>
              </a:rPr>
              <a:t>ad</a:t>
            </a:r>
            <a:r>
              <a:rPr dirty="0" sz="1100" spc="30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eventi</a:t>
            </a:r>
            <a:r>
              <a:rPr dirty="0" sz="1100" spc="2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e</a:t>
            </a:r>
            <a:r>
              <a:rPr dirty="0" sz="1100" spc="50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workshops</a:t>
            </a:r>
            <a:r>
              <a:rPr dirty="0" sz="1100" spc="30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aperti</a:t>
            </a:r>
            <a:r>
              <a:rPr dirty="0" sz="1100" spc="2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al</a:t>
            </a:r>
            <a:r>
              <a:rPr dirty="0" sz="1100" spc="30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pubblico.</a:t>
            </a:r>
            <a:r>
              <a:rPr dirty="0" sz="1100" spc="3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In</a:t>
            </a:r>
            <a:r>
              <a:rPr dirty="0" sz="1100" spc="30">
                <a:latin typeface="Arial"/>
                <a:cs typeface="Arial"/>
              </a:rPr>
              <a:t> </a:t>
            </a:r>
            <a:r>
              <a:rPr dirty="0" sz="1100" spc="5">
                <a:latin typeface="Arial"/>
                <a:cs typeface="Arial"/>
              </a:rPr>
              <a:t>questo</a:t>
            </a:r>
            <a:r>
              <a:rPr dirty="0" sz="1100" spc="30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contesto</a:t>
            </a:r>
            <a:r>
              <a:rPr dirty="0" sz="1100" spc="35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il</a:t>
            </a:r>
            <a:r>
              <a:rPr dirty="0" sz="1100" spc="25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Dipartimento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8070" cy="94761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682490">
              <a:lnSpc>
                <a:spcPts val="1839"/>
              </a:lnSpc>
            </a:pPr>
            <a:r>
              <a:rPr dirty="0" sz="1600" spc="10" b="1">
                <a:latin typeface="Arial"/>
                <a:cs typeface="Arial"/>
              </a:rPr>
              <a:t>E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5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ie</a:t>
            </a:r>
            <a:r>
              <a:rPr dirty="0" sz="1600" spc="5" b="1">
                <a:latin typeface="Arial"/>
                <a:cs typeface="Arial"/>
              </a:rPr>
              <a:t>s</a:t>
            </a:r>
            <a:r>
              <a:rPr dirty="0" sz="1600" spc="-5" b="1">
                <a:latin typeface="Arial"/>
                <a:cs typeface="Arial"/>
              </a:rPr>
              <a:t>agre.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t  </a:t>
            </a: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3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4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2700" marR="7620">
              <a:lnSpc>
                <a:spcPct val="124800"/>
              </a:lnSpc>
              <a:spcBef>
                <a:spcPts val="975"/>
              </a:spcBef>
            </a:pPr>
            <a:r>
              <a:rPr dirty="0" sz="1100" spc="-5">
                <a:latin typeface="Arial"/>
                <a:cs typeface="Arial"/>
              </a:rPr>
              <a:t>Educazione Castello </a:t>
            </a:r>
            <a:r>
              <a:rPr dirty="0" sz="1100">
                <a:latin typeface="Arial"/>
                <a:cs typeface="Arial"/>
              </a:rPr>
              <a:t>di </a:t>
            </a:r>
            <a:r>
              <a:rPr dirty="0" sz="1100" spc="-10">
                <a:latin typeface="Arial"/>
                <a:cs typeface="Arial"/>
              </a:rPr>
              <a:t>Rivoli </a:t>
            </a:r>
            <a:r>
              <a:rPr dirty="0" sz="1100">
                <a:latin typeface="Arial"/>
                <a:cs typeface="Arial"/>
              </a:rPr>
              <a:t>porterà </a:t>
            </a:r>
            <a:r>
              <a:rPr dirty="0" sz="1100" spc="-5">
                <a:latin typeface="Arial"/>
                <a:cs typeface="Arial"/>
              </a:rPr>
              <a:t>il progetto Abitanti, </a:t>
            </a:r>
            <a:r>
              <a:rPr dirty="0" sz="1100">
                <a:latin typeface="Arial"/>
                <a:cs typeface="Arial"/>
              </a:rPr>
              <a:t>un </a:t>
            </a:r>
            <a:r>
              <a:rPr dirty="0" sz="1100" spc="-5">
                <a:latin typeface="Arial"/>
                <a:cs typeface="Arial"/>
              </a:rPr>
              <a:t>vasto work in </a:t>
            </a:r>
            <a:r>
              <a:rPr dirty="0" sz="1100">
                <a:latin typeface="Arial"/>
                <a:cs typeface="Arial"/>
              </a:rPr>
              <a:t>progress </a:t>
            </a:r>
            <a:r>
              <a:rPr dirty="0" sz="1100" spc="-5">
                <a:latin typeface="Arial"/>
                <a:cs typeface="Arial"/>
              </a:rPr>
              <a:t>collettivo  itinerante </a:t>
            </a:r>
            <a:r>
              <a:rPr dirty="0" sz="1100">
                <a:latin typeface="Arial"/>
                <a:cs typeface="Arial"/>
              </a:rPr>
              <a:t>che </a:t>
            </a:r>
            <a:r>
              <a:rPr dirty="0" sz="1100" spc="-5">
                <a:latin typeface="Arial"/>
                <a:cs typeface="Arial"/>
              </a:rPr>
              <a:t>parte dalla piazza intesa </a:t>
            </a:r>
            <a:r>
              <a:rPr dirty="0" sz="1100">
                <a:latin typeface="Arial"/>
                <a:cs typeface="Arial"/>
              </a:rPr>
              <a:t>come Agorà </a:t>
            </a:r>
            <a:r>
              <a:rPr dirty="0" sz="1100" spc="-5">
                <a:latin typeface="Arial"/>
                <a:cs typeface="Arial"/>
              </a:rPr>
              <a:t>(luogo dell’incontro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del confronto), per  rimettere in gioco </a:t>
            </a:r>
            <a:r>
              <a:rPr dirty="0" sz="1100">
                <a:latin typeface="Arial"/>
                <a:cs typeface="Arial"/>
              </a:rPr>
              <a:t>i </a:t>
            </a:r>
            <a:r>
              <a:rPr dirty="0" sz="1100" spc="-5">
                <a:latin typeface="Arial"/>
                <a:cs typeface="Arial"/>
              </a:rPr>
              <a:t>concetti d’identità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differenza, incontro </a:t>
            </a:r>
            <a:r>
              <a:rPr dirty="0" sz="1100">
                <a:latin typeface="Arial"/>
                <a:cs typeface="Arial"/>
              </a:rPr>
              <a:t>con </a:t>
            </a:r>
            <a:r>
              <a:rPr dirty="0" sz="1100" spc="-5">
                <a:latin typeface="Arial"/>
                <a:cs typeface="Arial"/>
              </a:rPr>
              <a:t>l’altro, l’estraneo, strano in quanto  straniero, lo </a:t>
            </a:r>
            <a:r>
              <a:rPr dirty="0" sz="1100">
                <a:latin typeface="Arial"/>
                <a:cs typeface="Arial"/>
              </a:rPr>
              <a:t>sconosciuto </a:t>
            </a:r>
            <a:r>
              <a:rPr dirty="0" sz="1100" spc="-5">
                <a:latin typeface="Arial"/>
                <a:cs typeface="Arial"/>
              </a:rPr>
              <a:t>proveniente </a:t>
            </a:r>
            <a:r>
              <a:rPr dirty="0" sz="1100">
                <a:latin typeface="Arial"/>
                <a:cs typeface="Arial"/>
              </a:rPr>
              <a:t>da un </a:t>
            </a:r>
            <a:r>
              <a:rPr dirty="0" sz="1100" spc="-5">
                <a:latin typeface="Arial"/>
                <a:cs typeface="Arial"/>
              </a:rPr>
              <a:t>altro</a:t>
            </a:r>
            <a:r>
              <a:rPr dirty="0" sz="1100" spc="-3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mondo.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25200"/>
              </a:lnSpc>
              <a:buFont typeface="Arial"/>
              <a:buChar char="-"/>
              <a:tabLst>
                <a:tab pos="99695" algn="l"/>
              </a:tabLst>
            </a:pPr>
            <a:r>
              <a:rPr dirty="0" sz="1100" spc="-5" b="1">
                <a:latin typeface="Arial"/>
                <a:cs typeface="Arial"/>
              </a:rPr>
              <a:t>Venerdì </a:t>
            </a:r>
            <a:r>
              <a:rPr dirty="0" sz="1100" b="1">
                <a:latin typeface="Arial"/>
                <a:cs typeface="Arial"/>
              </a:rPr>
              <a:t>6 maggio</a:t>
            </a:r>
            <a:r>
              <a:rPr dirty="0" sz="1100">
                <a:latin typeface="Arial"/>
                <a:cs typeface="Arial"/>
              </a:rPr>
              <a:t>, a </a:t>
            </a:r>
            <a:r>
              <a:rPr dirty="0" sz="1100" b="1">
                <a:latin typeface="Arial"/>
                <a:cs typeface="Arial"/>
              </a:rPr>
              <a:t>Roma </a:t>
            </a:r>
            <a:r>
              <a:rPr dirty="0" sz="1100" spc="-5">
                <a:latin typeface="Arial"/>
                <a:cs typeface="Arial"/>
              </a:rPr>
              <a:t>presso il teatro India, Abitare la fantasia, la creatività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l’arte, in  collaborazione Associazione </a:t>
            </a:r>
            <a:r>
              <a:rPr dirty="0" sz="1100">
                <a:latin typeface="Arial"/>
                <a:cs typeface="Arial"/>
              </a:rPr>
              <a:t>Aperta </a:t>
            </a:r>
            <a:r>
              <a:rPr dirty="0" sz="1100" spc="-5">
                <a:latin typeface="Arial"/>
                <a:cs typeface="Arial"/>
              </a:rPr>
              <a:t>Parentesi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Artivazione </a:t>
            </a:r>
            <a:r>
              <a:rPr dirty="0" sz="1100">
                <a:latin typeface="Arial"/>
                <a:cs typeface="Arial"/>
              </a:rPr>
              <a:t>e con RAM radioartemobile. </a:t>
            </a:r>
            <a:r>
              <a:rPr dirty="0" sz="1100" spc="-5">
                <a:latin typeface="Arial"/>
                <a:cs typeface="Arial"/>
              </a:rPr>
              <a:t>L’evento  </a:t>
            </a:r>
            <a:r>
              <a:rPr dirty="0" sz="1100">
                <a:latin typeface="Arial"/>
                <a:cs typeface="Arial"/>
              </a:rPr>
              <a:t>sarà </a:t>
            </a:r>
            <a:r>
              <a:rPr dirty="0" sz="1100" spc="-5">
                <a:latin typeface="Arial"/>
                <a:cs typeface="Arial"/>
              </a:rPr>
              <a:t>l’occasione per proiettare il </a:t>
            </a:r>
            <a:r>
              <a:rPr dirty="0" sz="1100" spc="-10">
                <a:latin typeface="Arial"/>
                <a:cs typeface="Arial"/>
              </a:rPr>
              <a:t>video </a:t>
            </a:r>
            <a:r>
              <a:rPr dirty="0" sz="1100" spc="-5">
                <a:latin typeface="Arial"/>
                <a:cs typeface="Arial"/>
              </a:rPr>
              <a:t>“3domande3”, in </a:t>
            </a:r>
            <a:r>
              <a:rPr dirty="0" sz="1100">
                <a:latin typeface="Arial"/>
                <a:cs typeface="Arial"/>
              </a:rPr>
              <a:t>cui </a:t>
            </a:r>
            <a:r>
              <a:rPr dirty="0" sz="1100" spc="-5">
                <a:latin typeface="Arial"/>
                <a:cs typeface="Arial"/>
              </a:rPr>
              <a:t>artisti </a:t>
            </a:r>
            <a:r>
              <a:rPr dirty="0" sz="1100">
                <a:latin typeface="Arial"/>
                <a:cs typeface="Arial"/>
              </a:rPr>
              <a:t>come </a:t>
            </a:r>
            <a:r>
              <a:rPr dirty="0" sz="1100" spc="-5">
                <a:latin typeface="Arial"/>
                <a:cs typeface="Arial"/>
              </a:rPr>
              <a:t>Michelangelo Pistoletto,  Achille Bonito Oliva, Hou Hanru, </a:t>
            </a:r>
            <a:r>
              <a:rPr dirty="0" sz="1100">
                <a:latin typeface="Arial"/>
                <a:cs typeface="Arial"/>
              </a:rPr>
              <a:t>Tanino </a:t>
            </a:r>
            <a:r>
              <a:rPr dirty="0" sz="1100" spc="-5">
                <a:latin typeface="Arial"/>
                <a:cs typeface="Arial"/>
              </a:rPr>
              <a:t>Liberatore, </a:t>
            </a:r>
            <a:r>
              <a:rPr dirty="0" sz="1100">
                <a:latin typeface="Arial"/>
                <a:cs typeface="Arial"/>
              </a:rPr>
              <a:t>Pedro </a:t>
            </a:r>
            <a:r>
              <a:rPr dirty="0" sz="1100" spc="-5">
                <a:latin typeface="Arial"/>
                <a:cs typeface="Arial"/>
              </a:rPr>
              <a:t>Cano, Max Casacci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molti </a:t>
            </a:r>
            <a:r>
              <a:rPr dirty="0" sz="1100">
                <a:latin typeface="Arial"/>
                <a:cs typeface="Arial"/>
              </a:rPr>
              <a:t>altri,  </a:t>
            </a:r>
            <a:r>
              <a:rPr dirty="0" sz="1100" spc="-5">
                <a:latin typeface="Arial"/>
                <a:cs typeface="Arial"/>
              </a:rPr>
              <a:t>racconteranno la creatività dal loro punto di vista. All’evento parteciperanno le scuole del territorio 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gli adulti </a:t>
            </a:r>
            <a:r>
              <a:rPr dirty="0" sz="1100">
                <a:latin typeface="Arial"/>
                <a:cs typeface="Arial"/>
              </a:rPr>
              <a:t>per </a:t>
            </a:r>
            <a:r>
              <a:rPr dirty="0" sz="1100" spc="-5">
                <a:latin typeface="Arial"/>
                <a:cs typeface="Arial"/>
              </a:rPr>
              <a:t>un'esperienza laboratoriale </a:t>
            </a:r>
            <a:r>
              <a:rPr dirty="0" sz="1100">
                <a:latin typeface="Arial"/>
                <a:cs typeface="Arial"/>
              </a:rPr>
              <a:t>che parte </a:t>
            </a:r>
            <a:r>
              <a:rPr dirty="0" sz="1100" spc="-5">
                <a:latin typeface="Arial"/>
                <a:cs typeface="Arial"/>
              </a:rPr>
              <a:t>dalla visione </a:t>
            </a:r>
            <a:r>
              <a:rPr dirty="0" sz="1100">
                <a:latin typeface="Arial"/>
                <a:cs typeface="Arial"/>
              </a:rPr>
              <a:t>e prosegue con un </a:t>
            </a:r>
            <a:r>
              <a:rPr dirty="0" sz="1100" spc="-5">
                <a:latin typeface="Arial"/>
                <a:cs typeface="Arial"/>
              </a:rPr>
              <a:t>dibattito  aperto </a:t>
            </a:r>
            <a:r>
              <a:rPr dirty="0" sz="1100">
                <a:latin typeface="Arial"/>
                <a:cs typeface="Arial"/>
              </a:rPr>
              <a:t>sul </a:t>
            </a:r>
            <a:r>
              <a:rPr dirty="0" sz="1100" spc="-5">
                <a:latin typeface="Arial"/>
                <a:cs typeface="Arial"/>
              </a:rPr>
              <a:t>tema dell’abitare la fantasia. Un momento utile </a:t>
            </a:r>
            <a:r>
              <a:rPr dirty="0" sz="1100">
                <a:latin typeface="Arial"/>
                <a:cs typeface="Arial"/>
              </a:rPr>
              <a:t>per </a:t>
            </a:r>
            <a:r>
              <a:rPr dirty="0" sz="1100" spc="-5">
                <a:latin typeface="Arial"/>
                <a:cs typeface="Arial"/>
              </a:rPr>
              <a:t>le riflessioni </a:t>
            </a:r>
            <a:r>
              <a:rPr dirty="0" sz="1100">
                <a:latin typeface="Arial"/>
                <a:cs typeface="Arial"/>
              </a:rPr>
              <a:t>sul tema </a:t>
            </a:r>
            <a:r>
              <a:rPr dirty="0" sz="1100" spc="-5">
                <a:latin typeface="Arial"/>
                <a:cs typeface="Arial"/>
              </a:rPr>
              <a:t>della creatività 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dell’abitare sottosopra, </a:t>
            </a:r>
            <a:r>
              <a:rPr dirty="0" sz="1100">
                <a:latin typeface="Arial"/>
                <a:cs typeface="Arial"/>
              </a:rPr>
              <a:t>sarà </a:t>
            </a:r>
            <a:r>
              <a:rPr dirty="0" sz="1100" spc="-5">
                <a:latin typeface="Arial"/>
                <a:cs typeface="Arial"/>
              </a:rPr>
              <a:t>la presentazione dell’Associazione </a:t>
            </a:r>
            <a:r>
              <a:rPr dirty="0" sz="1100">
                <a:latin typeface="Arial"/>
                <a:cs typeface="Arial"/>
              </a:rPr>
              <a:t>Bancaria </a:t>
            </a:r>
            <a:r>
              <a:rPr dirty="0" sz="1100" spc="-5">
                <a:latin typeface="Arial"/>
                <a:cs typeface="Arial"/>
              </a:rPr>
              <a:t>Italiana, dei libri illustrati  del Festival della Cultura Creativa, L’alfabeto del mondo” e“Abitare sottosopra”, insieme </a:t>
            </a:r>
            <a:r>
              <a:rPr dirty="0" sz="1100">
                <a:latin typeface="Arial"/>
                <a:cs typeface="Arial"/>
              </a:rPr>
              <a:t>a Patrizia  Zerbi </a:t>
            </a:r>
            <a:r>
              <a:rPr dirty="0" sz="1100" spc="-5">
                <a:latin typeface="Arial"/>
                <a:cs typeface="Arial"/>
              </a:rPr>
              <a:t>della </a:t>
            </a:r>
            <a:r>
              <a:rPr dirty="0" sz="1100">
                <a:latin typeface="Arial"/>
                <a:cs typeface="Arial"/>
              </a:rPr>
              <a:t>casa </a:t>
            </a:r>
            <a:r>
              <a:rPr dirty="0" sz="1100" spc="-5">
                <a:latin typeface="Arial"/>
                <a:cs typeface="Arial"/>
              </a:rPr>
              <a:t>editrice Carthusia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agli autori </a:t>
            </a:r>
            <a:r>
              <a:rPr dirty="0" sz="1100" spc="-10">
                <a:latin typeface="Arial"/>
                <a:cs typeface="Arial"/>
              </a:rPr>
              <a:t>Eva </a:t>
            </a:r>
            <a:r>
              <a:rPr dirty="0" sz="1100" spc="-5">
                <a:latin typeface="Arial"/>
                <a:cs typeface="Arial"/>
              </a:rPr>
              <a:t>Montanari, Sabina Colloredo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Valeria</a:t>
            </a:r>
            <a:r>
              <a:rPr dirty="0" sz="1100" spc="185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Petrone.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Arial"/>
              <a:buChar char="-"/>
            </a:pPr>
            <a:endParaRPr sz="1450">
              <a:latin typeface="Times New Roman"/>
              <a:cs typeface="Times New Roman"/>
            </a:endParaRPr>
          </a:p>
          <a:p>
            <a:pPr algn="just" marL="99060" indent="-86360">
              <a:lnSpc>
                <a:spcPct val="100000"/>
              </a:lnSpc>
              <a:buFont typeface="Arial"/>
              <a:buChar char="-"/>
              <a:tabLst>
                <a:tab pos="99695" algn="l"/>
              </a:tabLst>
            </a:pPr>
            <a:r>
              <a:rPr dirty="0" sz="1100" spc="-5" b="1">
                <a:latin typeface="Arial"/>
                <a:cs typeface="Arial"/>
              </a:rPr>
              <a:t>Domenica </a:t>
            </a:r>
            <a:r>
              <a:rPr dirty="0" sz="1100" b="1">
                <a:latin typeface="Arial"/>
                <a:cs typeface="Arial"/>
              </a:rPr>
              <a:t>8 maggio </a:t>
            </a:r>
            <a:r>
              <a:rPr dirty="0" sz="1100">
                <a:latin typeface="Arial"/>
                <a:cs typeface="Arial"/>
              </a:rPr>
              <a:t>a </a:t>
            </a:r>
            <a:r>
              <a:rPr dirty="0" sz="1100" b="1">
                <a:latin typeface="Arial"/>
                <a:cs typeface="Arial"/>
              </a:rPr>
              <a:t>Castelbuono </a:t>
            </a:r>
            <a:r>
              <a:rPr dirty="0" sz="1100" spc="-5">
                <a:latin typeface="Arial"/>
                <a:cs typeface="Arial"/>
              </a:rPr>
              <a:t>(Palermo) l’evento di chiusura del Festival </a:t>
            </a:r>
            <a:r>
              <a:rPr dirty="0" sz="1100">
                <a:latin typeface="Arial"/>
                <a:cs typeface="Arial"/>
              </a:rPr>
              <a:t>Tappeto</a:t>
            </a:r>
            <a:r>
              <a:rPr dirty="0" sz="1100" spc="145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Volante</a:t>
            </a:r>
            <a:endParaRPr sz="1100">
              <a:latin typeface="Arial"/>
              <a:cs typeface="Arial"/>
            </a:endParaRPr>
          </a:p>
          <a:p>
            <a:pPr algn="just" marL="12700" marR="8255">
              <a:lnSpc>
                <a:spcPct val="125099"/>
              </a:lnSpc>
              <a:spcBef>
                <a:spcPts val="5"/>
              </a:spcBef>
              <a:buChar char="-"/>
              <a:tabLst>
                <a:tab pos="104139" algn="l"/>
              </a:tabLst>
            </a:pPr>
            <a:r>
              <a:rPr dirty="0" sz="1100" spc="-5">
                <a:latin typeface="Arial"/>
                <a:cs typeface="Arial"/>
              </a:rPr>
              <a:t>il mondo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l’arte soprasotto/sottosopra, in collaborazione </a:t>
            </a:r>
            <a:r>
              <a:rPr dirty="0" sz="1100">
                <a:latin typeface="Arial"/>
                <a:cs typeface="Arial"/>
              </a:rPr>
              <a:t>con </a:t>
            </a:r>
            <a:r>
              <a:rPr dirty="0" sz="1100" spc="-5">
                <a:latin typeface="Arial"/>
                <a:cs typeface="Arial"/>
              </a:rPr>
              <a:t>Museo </a:t>
            </a:r>
            <a:r>
              <a:rPr dirty="0" sz="1100">
                <a:latin typeface="Arial"/>
                <a:cs typeface="Arial"/>
              </a:rPr>
              <a:t>Civico </a:t>
            </a:r>
            <a:r>
              <a:rPr dirty="0" sz="1100" spc="-5">
                <a:latin typeface="Arial"/>
                <a:cs typeface="Arial"/>
              </a:rPr>
              <a:t>di Castelbuono (PA),  </a:t>
            </a:r>
            <a:r>
              <a:rPr dirty="0" sz="1100">
                <a:latin typeface="Arial"/>
                <a:cs typeface="Arial"/>
              </a:rPr>
              <a:t>Ecomuseo </a:t>
            </a:r>
            <a:r>
              <a:rPr dirty="0" sz="1100" spc="-5">
                <a:latin typeface="Arial"/>
                <a:cs typeface="Arial"/>
              </a:rPr>
              <a:t>Urbano del Mare Memoria </a:t>
            </a:r>
            <a:r>
              <a:rPr dirty="0" sz="1100" spc="-10">
                <a:latin typeface="Arial"/>
                <a:cs typeface="Arial"/>
              </a:rPr>
              <a:t>Viva </a:t>
            </a:r>
            <a:r>
              <a:rPr dirty="0" sz="1100">
                <a:latin typeface="Arial"/>
                <a:cs typeface="Arial"/>
              </a:rPr>
              <a:t>di Palermo, </a:t>
            </a:r>
            <a:r>
              <a:rPr dirty="0" sz="1100" spc="-5">
                <a:latin typeface="Arial"/>
                <a:cs typeface="Arial"/>
              </a:rPr>
              <a:t>Accademia </a:t>
            </a:r>
            <a:r>
              <a:rPr dirty="0" sz="1100">
                <a:latin typeface="Arial"/>
                <a:cs typeface="Arial"/>
              </a:rPr>
              <a:t>di </a:t>
            </a:r>
            <a:r>
              <a:rPr dirty="0" sz="1100" spc="-5">
                <a:latin typeface="Arial"/>
                <a:cs typeface="Arial"/>
              </a:rPr>
              <a:t>Belle </a:t>
            </a:r>
            <a:r>
              <a:rPr dirty="0" sz="1100">
                <a:latin typeface="Arial"/>
                <a:cs typeface="Arial"/>
              </a:rPr>
              <a:t>Arti di Palermo. Il  </a:t>
            </a:r>
            <a:r>
              <a:rPr dirty="0" sz="1100" spc="-5">
                <a:latin typeface="Arial"/>
                <a:cs typeface="Arial"/>
              </a:rPr>
              <a:t>Tappeto Volante diventerà l’occasione per creare una prospettiva inedita, nel vedere il mondo. </a:t>
            </a:r>
            <a:r>
              <a:rPr dirty="0" sz="1100">
                <a:latin typeface="Arial"/>
                <a:cs typeface="Arial"/>
              </a:rPr>
              <a:t>Il  tappeto è un </a:t>
            </a:r>
            <a:r>
              <a:rPr dirty="0" sz="1100" spc="-5">
                <a:latin typeface="Arial"/>
                <a:cs typeface="Arial"/>
              </a:rPr>
              <a:t>intreccio </a:t>
            </a:r>
            <a:r>
              <a:rPr dirty="0" sz="1100">
                <a:latin typeface="Arial"/>
                <a:cs typeface="Arial"/>
              </a:rPr>
              <a:t>di </a:t>
            </a:r>
            <a:r>
              <a:rPr dirty="0" sz="1100" spc="-5">
                <a:latin typeface="Arial"/>
                <a:cs typeface="Arial"/>
              </a:rPr>
              <a:t>fili, trame </a:t>
            </a:r>
            <a:r>
              <a:rPr dirty="0" sz="1100">
                <a:latin typeface="Arial"/>
                <a:cs typeface="Arial"/>
              </a:rPr>
              <a:t>che </a:t>
            </a:r>
            <a:r>
              <a:rPr dirty="0" sz="1100" spc="-5">
                <a:latin typeface="Arial"/>
                <a:cs typeface="Arial"/>
              </a:rPr>
              <a:t>intessono </a:t>
            </a:r>
            <a:r>
              <a:rPr dirty="0" sz="1100">
                <a:latin typeface="Arial"/>
                <a:cs typeface="Arial"/>
              </a:rPr>
              <a:t>storie, </a:t>
            </a:r>
            <a:r>
              <a:rPr dirty="0" sz="1100" spc="-5">
                <a:latin typeface="Arial"/>
                <a:cs typeface="Arial"/>
              </a:rPr>
              <a:t>incontri </a:t>
            </a:r>
            <a:r>
              <a:rPr dirty="0" sz="1100">
                <a:latin typeface="Arial"/>
                <a:cs typeface="Arial"/>
              </a:rPr>
              <a:t>tra </a:t>
            </a:r>
            <a:r>
              <a:rPr dirty="0" sz="1100" spc="-10">
                <a:latin typeface="Arial"/>
                <a:cs typeface="Arial"/>
              </a:rPr>
              <a:t>le </a:t>
            </a:r>
            <a:r>
              <a:rPr dirty="0" sz="1100">
                <a:latin typeface="Arial"/>
                <a:cs typeface="Arial"/>
              </a:rPr>
              <a:t>persone. </a:t>
            </a:r>
            <a:r>
              <a:rPr dirty="0" sz="1100" spc="-5">
                <a:latin typeface="Arial"/>
                <a:cs typeface="Arial"/>
              </a:rPr>
              <a:t>Intrecciare fili  colorati equivale quindi ad intrecciare testi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10">
                <a:latin typeface="Arial"/>
                <a:cs typeface="Arial"/>
              </a:rPr>
              <a:t>narrazioni. </a:t>
            </a:r>
            <a:r>
              <a:rPr dirty="0" sz="1100" spc="-5">
                <a:latin typeface="Arial"/>
                <a:cs typeface="Arial"/>
              </a:rPr>
              <a:t>L’attività coinvolgerà mille studenti della  scuola, dall’Infanzia alle Superiori oltre agli studenti dell’Accademia di Belle </a:t>
            </a:r>
            <a:r>
              <a:rPr dirty="0" sz="1100">
                <a:latin typeface="Arial"/>
                <a:cs typeface="Arial"/>
              </a:rPr>
              <a:t>Arti </a:t>
            </a:r>
            <a:r>
              <a:rPr dirty="0" sz="1100" spc="-5">
                <a:latin typeface="Arial"/>
                <a:cs typeface="Arial"/>
              </a:rPr>
              <a:t>di</a:t>
            </a:r>
            <a:r>
              <a:rPr dirty="0" sz="1100" spc="65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Palermo.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Times New Roman"/>
              <a:cs typeface="Times New Roman"/>
            </a:endParaRPr>
          </a:p>
          <a:p>
            <a:pPr algn="just" marL="12700" marR="12065">
              <a:lnSpc>
                <a:spcPct val="124500"/>
              </a:lnSpc>
            </a:pPr>
            <a:r>
              <a:rPr dirty="0" sz="1100" spc="-5">
                <a:latin typeface="Arial"/>
                <a:cs typeface="Arial"/>
              </a:rPr>
              <a:t>Tutte le informazioni </a:t>
            </a:r>
            <a:r>
              <a:rPr dirty="0" sz="1100">
                <a:latin typeface="Arial"/>
                <a:cs typeface="Arial"/>
              </a:rPr>
              <a:t>e i </a:t>
            </a:r>
            <a:r>
              <a:rPr dirty="0" sz="1100" spc="-5">
                <a:latin typeface="Arial"/>
                <a:cs typeface="Arial"/>
              </a:rPr>
              <a:t>dettagli </a:t>
            </a:r>
            <a:r>
              <a:rPr dirty="0" sz="1100">
                <a:latin typeface="Arial"/>
                <a:cs typeface="Arial"/>
              </a:rPr>
              <a:t>su </a:t>
            </a:r>
            <a:r>
              <a:rPr dirty="0" sz="1100" spc="-5">
                <a:latin typeface="Arial"/>
                <a:cs typeface="Arial"/>
              </a:rPr>
              <a:t>eventi, città </a:t>
            </a:r>
            <a:r>
              <a:rPr dirty="0" sz="1100">
                <a:latin typeface="Arial"/>
                <a:cs typeface="Arial"/>
              </a:rPr>
              <a:t>e sedi </a:t>
            </a:r>
            <a:r>
              <a:rPr dirty="0" sz="1100" spc="-5">
                <a:latin typeface="Arial"/>
                <a:cs typeface="Arial"/>
              </a:rPr>
              <a:t>della manifestazione </a:t>
            </a:r>
            <a:r>
              <a:rPr dirty="0" sz="1100">
                <a:latin typeface="Arial"/>
                <a:cs typeface="Arial"/>
              </a:rPr>
              <a:t>saranno </a:t>
            </a:r>
            <a:r>
              <a:rPr dirty="0" sz="1100" spc="-5">
                <a:latin typeface="Arial"/>
                <a:cs typeface="Arial"/>
              </a:rPr>
              <a:t>disponibili </a:t>
            </a:r>
            <a:r>
              <a:rPr dirty="0" sz="1100">
                <a:latin typeface="Arial"/>
                <a:cs typeface="Arial"/>
              </a:rPr>
              <a:t>sul  </a:t>
            </a:r>
            <a:r>
              <a:rPr dirty="0" sz="1100" spc="-5">
                <a:latin typeface="Arial"/>
                <a:cs typeface="Arial"/>
              </a:rPr>
              <a:t>sito</a:t>
            </a:r>
            <a:r>
              <a:rPr dirty="0" sz="1100" spc="-5" b="1">
                <a:latin typeface="Arial"/>
                <a:cs typeface="Arial"/>
                <a:hlinkClick r:id="rId3"/>
              </a:rPr>
              <a:t>www.festivalculturacreativa.it.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Times New Roman"/>
              <a:cs typeface="Times New Roman"/>
            </a:endParaRPr>
          </a:p>
          <a:p>
            <a:pPr algn="just" marL="12700" marR="8890">
              <a:lnSpc>
                <a:spcPct val="124900"/>
              </a:lnSpc>
            </a:pPr>
            <a:r>
              <a:rPr dirty="0" sz="1100">
                <a:latin typeface="Arial"/>
                <a:cs typeface="Arial"/>
              </a:rPr>
              <a:t>La </a:t>
            </a:r>
            <a:r>
              <a:rPr dirty="0" sz="1100" spc="-5">
                <a:latin typeface="Arial"/>
                <a:cs typeface="Arial"/>
              </a:rPr>
              <a:t>terza edizione </a:t>
            </a:r>
            <a:r>
              <a:rPr dirty="0" sz="1100">
                <a:latin typeface="Arial"/>
                <a:cs typeface="Arial"/>
              </a:rPr>
              <a:t>del </a:t>
            </a:r>
            <a:r>
              <a:rPr dirty="0" sz="1100" spc="-5">
                <a:latin typeface="Arial"/>
                <a:cs typeface="Arial"/>
              </a:rPr>
              <a:t>Festival, </a:t>
            </a:r>
            <a:r>
              <a:rPr dirty="0" sz="1100">
                <a:latin typeface="Arial"/>
                <a:cs typeface="Arial"/>
              </a:rPr>
              <a:t>sarà </a:t>
            </a:r>
            <a:r>
              <a:rPr dirty="0" sz="1100" spc="-5">
                <a:latin typeface="Arial"/>
                <a:cs typeface="Arial"/>
              </a:rPr>
              <a:t>occasione </a:t>
            </a:r>
            <a:r>
              <a:rPr dirty="0" sz="1100">
                <a:latin typeface="Arial"/>
                <a:cs typeface="Arial"/>
              </a:rPr>
              <a:t>anche per </a:t>
            </a:r>
            <a:r>
              <a:rPr dirty="0" sz="1100" spc="-5">
                <a:latin typeface="Arial"/>
                <a:cs typeface="Arial"/>
              </a:rPr>
              <a:t>concretizzare </a:t>
            </a:r>
            <a:r>
              <a:rPr dirty="0" sz="1100">
                <a:latin typeface="Arial"/>
                <a:cs typeface="Arial"/>
              </a:rPr>
              <a:t>una ricerca </a:t>
            </a:r>
            <a:r>
              <a:rPr dirty="0" sz="1100" spc="-5">
                <a:latin typeface="Arial"/>
                <a:cs typeface="Arial"/>
              </a:rPr>
              <a:t>scientifica </a:t>
            </a:r>
            <a:r>
              <a:rPr dirty="0" sz="1100">
                <a:latin typeface="Arial"/>
                <a:cs typeface="Arial"/>
              </a:rPr>
              <a:t>con </a:t>
            </a:r>
            <a:r>
              <a:rPr dirty="0" sz="1100" spc="-5">
                <a:latin typeface="Arial"/>
                <a:cs typeface="Arial"/>
              </a:rPr>
              <a:t>il  prof. </a:t>
            </a:r>
            <a:r>
              <a:rPr dirty="0" sz="1100">
                <a:latin typeface="Arial"/>
                <a:cs typeface="Arial"/>
              </a:rPr>
              <a:t>Guido </a:t>
            </a:r>
            <a:r>
              <a:rPr dirty="0" sz="1100" spc="-5">
                <a:latin typeface="Arial"/>
                <a:cs typeface="Arial"/>
              </a:rPr>
              <a:t>Guerzoni, autore già della </a:t>
            </a:r>
            <a:r>
              <a:rPr dirty="0" sz="1100">
                <a:latin typeface="Arial"/>
                <a:cs typeface="Arial"/>
              </a:rPr>
              <a:t>ricerca </a:t>
            </a:r>
            <a:r>
              <a:rPr dirty="0" sz="1100" spc="-5">
                <a:latin typeface="Arial"/>
                <a:cs typeface="Arial"/>
              </a:rPr>
              <a:t>Effetto Festival, </a:t>
            </a:r>
            <a:r>
              <a:rPr dirty="0" sz="1100">
                <a:latin typeface="Arial"/>
                <a:cs typeface="Arial"/>
              </a:rPr>
              <a:t>per </a:t>
            </a:r>
            <a:r>
              <a:rPr dirty="0" sz="1100" spc="-5">
                <a:latin typeface="Arial"/>
                <a:cs typeface="Arial"/>
              </a:rPr>
              <a:t>comprendere meglio insieme agli  </a:t>
            </a:r>
            <a:r>
              <a:rPr dirty="0" sz="1100">
                <a:latin typeface="Arial"/>
                <a:cs typeface="Arial"/>
              </a:rPr>
              <a:t>educatori, ai </a:t>
            </a:r>
            <a:r>
              <a:rPr dirty="0" sz="1100" spc="-5">
                <a:latin typeface="Arial"/>
                <a:cs typeface="Arial"/>
              </a:rPr>
              <a:t>bambini </a:t>
            </a:r>
            <a:r>
              <a:rPr dirty="0" sz="1100">
                <a:latin typeface="Arial"/>
                <a:cs typeface="Arial"/>
              </a:rPr>
              <a:t>e agli operatori </a:t>
            </a:r>
            <a:r>
              <a:rPr dirty="0" sz="1100" spc="-5">
                <a:latin typeface="Arial"/>
                <a:cs typeface="Arial"/>
              </a:rPr>
              <a:t>culturali, quale contributo </a:t>
            </a:r>
            <a:r>
              <a:rPr dirty="0" sz="1100">
                <a:latin typeface="Arial"/>
                <a:cs typeface="Arial"/>
              </a:rPr>
              <a:t>possono dare </a:t>
            </a:r>
            <a:r>
              <a:rPr dirty="0" sz="1100" spc="-5">
                <a:latin typeface="Arial"/>
                <a:cs typeface="Arial"/>
              </a:rPr>
              <a:t>manifestazioni </a:t>
            </a:r>
            <a:r>
              <a:rPr dirty="0" sz="1100">
                <a:latin typeface="Arial"/>
                <a:cs typeface="Arial"/>
              </a:rPr>
              <a:t>di  </a:t>
            </a:r>
            <a:r>
              <a:rPr dirty="0" sz="1100" spc="-5">
                <a:latin typeface="Arial"/>
                <a:cs typeface="Arial"/>
              </a:rPr>
              <a:t>questo genere, alla crescita culturale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creativa </a:t>
            </a:r>
            <a:r>
              <a:rPr dirty="0" sz="1100">
                <a:latin typeface="Arial"/>
                <a:cs typeface="Arial"/>
              </a:rPr>
              <a:t>dei nostri </a:t>
            </a:r>
            <a:r>
              <a:rPr dirty="0" sz="1100" spc="-5">
                <a:latin typeface="Arial"/>
                <a:cs typeface="Arial"/>
              </a:rPr>
              <a:t>ragazzi.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00">
              <a:latin typeface="Times New Roman"/>
              <a:cs typeface="Times New Roman"/>
            </a:endParaRPr>
          </a:p>
          <a:p>
            <a:pPr algn="just" marL="12700" marR="5715">
              <a:lnSpc>
                <a:spcPct val="125000"/>
              </a:lnSpc>
            </a:pPr>
            <a:r>
              <a:rPr dirty="0" sz="1100" spc="-5">
                <a:latin typeface="Arial"/>
                <a:cs typeface="Arial"/>
              </a:rPr>
              <a:t>La manifestazione ha il Patrocinio dell’UNESCO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del Ministero dei Beni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delle Attività Culturali </a:t>
            </a:r>
            <a:r>
              <a:rPr dirty="0" sz="1100">
                <a:latin typeface="Arial"/>
                <a:cs typeface="Arial"/>
              </a:rPr>
              <a:t>e  </a:t>
            </a:r>
            <a:r>
              <a:rPr dirty="0" sz="1100" spc="-5">
                <a:latin typeface="Arial"/>
                <a:cs typeface="Arial"/>
              </a:rPr>
              <a:t>del Turismo, del Ministero della Pubblica Istruzione, </a:t>
            </a:r>
            <a:r>
              <a:rPr dirty="0" sz="1100" spc="-10">
                <a:latin typeface="Arial"/>
                <a:cs typeface="Arial"/>
              </a:rPr>
              <a:t>dell’Università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della Ricerca, la </a:t>
            </a:r>
            <a:r>
              <a:rPr dirty="0" sz="1100" spc="-10">
                <a:latin typeface="Arial"/>
                <a:cs typeface="Arial"/>
              </a:rPr>
              <a:t>Main </a:t>
            </a:r>
            <a:r>
              <a:rPr dirty="0" sz="1100" spc="-5">
                <a:latin typeface="Arial"/>
                <a:cs typeface="Arial"/>
              </a:rPr>
              <a:t>Media  Partnership della RAI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la Media </a:t>
            </a:r>
            <a:r>
              <a:rPr dirty="0" sz="1100">
                <a:latin typeface="Arial"/>
                <a:cs typeface="Arial"/>
              </a:rPr>
              <a:t>Partnership del TGR</a:t>
            </a:r>
            <a:r>
              <a:rPr dirty="0" sz="1100" spc="10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Times New Roman"/>
              <a:cs typeface="Times New Roman"/>
            </a:endParaRPr>
          </a:p>
          <a:p>
            <a:pPr algn="just" marL="12700" marR="8890">
              <a:lnSpc>
                <a:spcPct val="124500"/>
              </a:lnSpc>
            </a:pPr>
            <a:r>
              <a:rPr dirty="0" sz="1100">
                <a:latin typeface="Arial"/>
                <a:cs typeface="Arial"/>
              </a:rPr>
              <a:t>Il </a:t>
            </a:r>
            <a:r>
              <a:rPr dirty="0" sz="1100" spc="-5">
                <a:latin typeface="Arial"/>
                <a:cs typeface="Arial"/>
              </a:rPr>
              <a:t>Festival </a:t>
            </a:r>
            <a:r>
              <a:rPr dirty="0" sz="1100">
                <a:latin typeface="Arial"/>
                <a:cs typeface="Arial"/>
              </a:rPr>
              <a:t>si </a:t>
            </a:r>
            <a:r>
              <a:rPr dirty="0" sz="1100" spc="-5">
                <a:latin typeface="Arial"/>
                <a:cs typeface="Arial"/>
              </a:rPr>
              <a:t>avvale del contributo di un Comitato scientifico, </a:t>
            </a:r>
            <a:r>
              <a:rPr dirty="0" sz="1100">
                <a:latin typeface="Arial"/>
                <a:cs typeface="Arial"/>
              </a:rPr>
              <a:t>composto </a:t>
            </a:r>
            <a:r>
              <a:rPr dirty="0" sz="1100" spc="-5">
                <a:latin typeface="Arial"/>
                <a:cs typeface="Arial"/>
              </a:rPr>
              <a:t>dall’esperto di creatività  applicata</a:t>
            </a:r>
            <a:r>
              <a:rPr dirty="0" sz="1100" spc="245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Hubert</a:t>
            </a:r>
            <a:r>
              <a:rPr dirty="0" sz="1100" spc="254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Jaoui,</a:t>
            </a:r>
            <a:r>
              <a:rPr dirty="0" sz="1100" spc="240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dal</a:t>
            </a:r>
            <a:r>
              <a:rPr dirty="0" sz="1100" spc="240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Responsabile</a:t>
            </a:r>
            <a:r>
              <a:rPr dirty="0" sz="1100" spc="245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Capo</a:t>
            </a:r>
            <a:r>
              <a:rPr dirty="0" sz="1100" spc="260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del</a:t>
            </a:r>
            <a:r>
              <a:rPr dirty="0" sz="1100" spc="240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Dipartimento</a:t>
            </a:r>
            <a:r>
              <a:rPr dirty="0" sz="1100" spc="250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educazione</a:t>
            </a:r>
            <a:r>
              <a:rPr dirty="0" sz="1100" spc="245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Castello</a:t>
            </a:r>
            <a:r>
              <a:rPr dirty="0" sz="1100" spc="24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di</a:t>
            </a:r>
            <a:r>
              <a:rPr dirty="0" sz="1100" spc="245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Rivoli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1085" cy="21221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675505">
              <a:lnSpc>
                <a:spcPts val="1839"/>
              </a:lnSpc>
            </a:pPr>
            <a:r>
              <a:rPr dirty="0" sz="1600" spc="10" b="1">
                <a:latin typeface="Arial"/>
                <a:cs typeface="Arial"/>
              </a:rPr>
              <a:t>E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5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ie</a:t>
            </a:r>
            <a:r>
              <a:rPr dirty="0" sz="1600" spc="5" b="1">
                <a:latin typeface="Arial"/>
                <a:cs typeface="Arial"/>
              </a:rPr>
              <a:t>s</a:t>
            </a:r>
            <a:r>
              <a:rPr dirty="0" sz="1600" spc="-5" b="1">
                <a:latin typeface="Arial"/>
                <a:cs typeface="Arial"/>
              </a:rPr>
              <a:t>agre.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t  </a:t>
            </a: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4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4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ct val="124500"/>
              </a:lnSpc>
              <a:spcBef>
                <a:spcPts val="975"/>
              </a:spcBef>
            </a:pPr>
            <a:r>
              <a:rPr dirty="0" sz="1100" spc="-5">
                <a:latin typeface="Arial"/>
                <a:cs typeface="Arial"/>
              </a:rPr>
              <a:t>Museo d’Arte contemporanea Anna Pironti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dallo scrittore ed esperto di comunicazione Aldo  Tanchis.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265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Formiche.net  28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9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spc="-5" b="1">
                <a:latin typeface="Arial"/>
                <a:cs typeface="Arial"/>
              </a:rPr>
              <a:t>16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23036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427604" y="2085466"/>
            <a:ext cx="2705099" cy="914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6810" y="3191255"/>
            <a:ext cx="4724851" cy="89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4277867"/>
            <a:ext cx="3314319" cy="25480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6982967"/>
            <a:ext cx="3310561" cy="25284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265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Formiche.net  28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9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spc="-5" b="1">
                <a:latin typeface="Arial"/>
                <a:cs typeface="Arial"/>
              </a:rPr>
              <a:t>16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23036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2085466"/>
            <a:ext cx="3276346" cy="25095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4753355"/>
            <a:ext cx="3387725" cy="26090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7362481"/>
            <a:ext cx="3361690" cy="25812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265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Formiche.net  28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9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3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spc="-5" b="1">
                <a:latin typeface="Arial"/>
                <a:cs typeface="Arial"/>
              </a:rPr>
              <a:t>16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23036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2085339"/>
            <a:ext cx="3308985" cy="2543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4781295"/>
            <a:ext cx="3288665" cy="25333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265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Formiche.net  28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9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4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spc="-5" b="1">
                <a:latin typeface="Arial"/>
                <a:cs typeface="Arial"/>
              </a:rPr>
              <a:t>16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23036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2085466"/>
            <a:ext cx="3285998" cy="25158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4753863"/>
            <a:ext cx="3295141" cy="24968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7403591"/>
            <a:ext cx="3228975" cy="24761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265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Formiche.net  28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9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5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spc="-5" b="1">
                <a:latin typeface="Arial"/>
                <a:cs typeface="Arial"/>
              </a:rPr>
              <a:t>16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23036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2085466"/>
            <a:ext cx="3228467" cy="24822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4720208"/>
            <a:ext cx="3346450" cy="25622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265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Formiche.net  28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9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6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spc="-5" b="1">
                <a:latin typeface="Arial"/>
                <a:cs typeface="Arial"/>
              </a:rPr>
              <a:t>16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23036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2085339"/>
            <a:ext cx="3378835" cy="25904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4829555"/>
            <a:ext cx="3352165" cy="25678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40257" y="687197"/>
          <a:ext cx="8562340" cy="53600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53895"/>
                <a:gridCol w="1022350"/>
                <a:gridCol w="1524000"/>
                <a:gridCol w="1504314"/>
                <a:gridCol w="2537460"/>
              </a:tblGrid>
              <a:tr h="7378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10" b="1">
                          <a:latin typeface="Arial"/>
                          <a:cs typeface="Arial"/>
                        </a:rPr>
                        <a:t>RAINEWS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29-apr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Alessandra</a:t>
                      </a:r>
                      <a:r>
                        <a:rPr dirty="0" sz="12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Forte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22225">
                        <a:lnSpc>
                          <a:spcPct val="102600"/>
                        </a:lnSpc>
                        <a:spcBef>
                          <a:spcPts val="610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Servizio sulla conferenza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stampa 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del festival,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con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interviste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ad Antonio 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Patuelli e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Antonio Campo</a:t>
                      </a:r>
                      <a:r>
                        <a:rPr dirty="0" sz="1200" spc="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Dall'Orto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774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532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b="1">
                          <a:latin typeface="Arial"/>
                          <a:cs typeface="Arial"/>
                        </a:rPr>
                        <a:t>RETE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 ORO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29-apr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TGR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 News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Redazione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37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Replica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del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servizio sulla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terza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7305" marR="302895">
                        <a:lnSpc>
                          <a:spcPct val="102499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edizione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del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festival, in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onda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alle 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19.30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901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20" b="1">
                          <a:latin typeface="Arial"/>
                          <a:cs typeface="Arial"/>
                        </a:rPr>
                        <a:t>RAI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TELEVIDEO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03-mag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Redazione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434340">
                        <a:lnSpc>
                          <a:spcPct val="102499"/>
                        </a:lnSpc>
                        <a:spcBef>
                          <a:spcPts val="76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Notizia della terza edizione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del 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festival alla pagina</a:t>
                      </a:r>
                      <a:r>
                        <a:rPr dirty="0" sz="1200" spc="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588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9715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8808"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dirty="0" sz="1200" spc="-10" b="1">
                          <a:latin typeface="Arial"/>
                          <a:cs typeface="Arial"/>
                        </a:rPr>
                        <a:t>VOCEDISTRADA.IT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82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03-mag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50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Luigi Maiale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50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38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Servizio sull'iniziativa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"Passeggiata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7305">
                        <a:lnSpc>
                          <a:spcPts val="1385"/>
                        </a:lnSpc>
                        <a:spcBef>
                          <a:spcPts val="3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Altavillese"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6080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20" b="1">
                          <a:latin typeface="Arial"/>
                          <a:cs typeface="Arial"/>
                        </a:rPr>
                        <a:t>RAI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TRE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04-mag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TGR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 Sicilia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Tiziana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Martorana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340995">
                        <a:lnSpc>
                          <a:spcPct val="102499"/>
                        </a:lnSpc>
                        <a:spcBef>
                          <a:spcPts val="10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Notizia sul festival e sull'evento  presso la Banca Sant'Angelo, in  onda alle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 19,30.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133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87222">
                <a:tc>
                  <a:txBody>
                    <a:bodyPr/>
                    <a:lstStyle/>
                    <a:p>
                      <a:pPr marL="27305" marR="78740">
                        <a:lnSpc>
                          <a:spcPts val="1510"/>
                        </a:lnSpc>
                        <a:spcBef>
                          <a:spcPts val="5"/>
                        </a:spcBef>
                      </a:pPr>
                      <a:r>
                        <a:rPr dirty="0" sz="1200" spc="-10" b="1">
                          <a:latin typeface="Arial"/>
                          <a:cs typeface="Arial"/>
                        </a:rPr>
                        <a:t>SICILIAINALTADEFINIZIO  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NE.IT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05-mag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946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Massimo 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Brizzi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946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114935">
                        <a:lnSpc>
                          <a:spcPts val="1480"/>
                        </a:lnSpc>
                        <a:spcBef>
                          <a:spcPts val="2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Servizio sul laboratorio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"Il mondo di  sotto immaginato dai</a:t>
                      </a:r>
                      <a:r>
                        <a:rPr dirty="0" sz="12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bambini"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991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b="1">
                          <a:latin typeface="Arial"/>
                          <a:cs typeface="Arial"/>
                        </a:rPr>
                        <a:t>VIDEOLINA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05-mag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Franco Ferrandu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337185">
                        <a:lnSpc>
                          <a:spcPct val="102499"/>
                        </a:lnSpc>
                        <a:spcBef>
                          <a:spcPts val="770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Servizio sul laboratorio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"Abitare:  Architetture tra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le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pagine"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977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532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5" b="1">
                          <a:latin typeface="Arial"/>
                          <a:cs typeface="Arial"/>
                        </a:rPr>
                        <a:t>CILENTO </a:t>
                      </a:r>
                      <a:r>
                        <a:rPr dirty="0" sz="1200" spc="-10" b="1">
                          <a:latin typeface="Arial"/>
                          <a:cs typeface="Arial"/>
                        </a:rPr>
                        <a:t>CHANNEL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06-mag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Telegiornale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Debora</a:t>
                      </a:r>
                      <a:r>
                        <a:rPr dirty="0" sz="12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Scotellaro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220345">
                        <a:lnSpc>
                          <a:spcPct val="102499"/>
                        </a:lnSpc>
                        <a:spcBef>
                          <a:spcPts val="62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Servizio sugli eventi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del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Festival  della Cultura Creativa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ad</a:t>
                      </a:r>
                      <a:r>
                        <a:rPr dirty="0" sz="1200" spc="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Agropoli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793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69188"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95"/>
                        </a:spcBef>
                      </a:pPr>
                      <a:r>
                        <a:rPr dirty="0" sz="1200" spc="-10" b="1">
                          <a:latin typeface="Arial"/>
                          <a:cs typeface="Arial"/>
                        </a:rPr>
                        <a:t>RAVENNA 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WEB</a:t>
                      </a:r>
                      <a:r>
                        <a:rPr dirty="0" sz="1200" spc="-4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TV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826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06-mag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50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Redazione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50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38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Servizio sull'iniziativa svoltasi</a:t>
                      </a:r>
                      <a:r>
                        <a:rPr dirty="0" sz="1200" spc="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ai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7305">
                        <a:lnSpc>
                          <a:spcPts val="1390"/>
                        </a:lnSpc>
                        <a:spcBef>
                          <a:spcPts val="3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Chiostri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Francescani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a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Ravenna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897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b="1">
                          <a:latin typeface="Arial"/>
                          <a:cs typeface="Arial"/>
                        </a:rPr>
                        <a:t>TV2000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06-mag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Terza Pagina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Saverio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Simonelli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 marR="368935">
                        <a:lnSpc>
                          <a:spcPct val="102499"/>
                        </a:lnSpc>
                        <a:spcBef>
                          <a:spcPts val="76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Servizio sulla terza edizione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del 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festival, in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onda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alle</a:t>
                      </a:r>
                      <a:r>
                        <a:rPr dirty="0" sz="1200" spc="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14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9715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265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Formiche.net  28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9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7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spc="-5" b="1">
                <a:latin typeface="Arial"/>
                <a:cs typeface="Arial"/>
              </a:rPr>
              <a:t>16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23036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2085466"/>
            <a:ext cx="3362198" cy="25806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4818887"/>
            <a:ext cx="3367404" cy="25901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265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Formiche.net  28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9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8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spc="-5" b="1">
                <a:latin typeface="Arial"/>
                <a:cs typeface="Arial"/>
              </a:rPr>
              <a:t>16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23036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2085466"/>
            <a:ext cx="3323590" cy="25577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4800599"/>
            <a:ext cx="3354070" cy="25901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265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Formiche.net  28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9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9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spc="-5" b="1">
                <a:latin typeface="Arial"/>
                <a:cs typeface="Arial"/>
              </a:rPr>
              <a:t>16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23036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2085466"/>
            <a:ext cx="3351529" cy="25811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4819395"/>
            <a:ext cx="3376295" cy="25904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265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Formiche.net  28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95"/>
              </a:spcBef>
            </a:pPr>
            <a:r>
              <a:rPr dirty="0" sz="1400" spc="-5" b="1">
                <a:latin typeface="Arial"/>
                <a:cs typeface="Arial"/>
              </a:rPr>
              <a:t>Pagina 10 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spc="-5" b="1">
                <a:latin typeface="Arial"/>
                <a:cs typeface="Arial"/>
              </a:rPr>
              <a:t>16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23036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2085466"/>
            <a:ext cx="3390900" cy="2543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4791455"/>
            <a:ext cx="3394710" cy="26280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265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Formiche.net  28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95"/>
              </a:spcBef>
            </a:pPr>
            <a:r>
              <a:rPr dirty="0" sz="1400" spc="-5" b="1">
                <a:latin typeface="Arial"/>
                <a:cs typeface="Arial"/>
              </a:rPr>
              <a:t>Pagina 11 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spc="-5" b="1">
                <a:latin typeface="Arial"/>
                <a:cs typeface="Arial"/>
              </a:rPr>
              <a:t>16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23036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2085339"/>
            <a:ext cx="3327400" cy="2552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4791455"/>
            <a:ext cx="3209544" cy="24046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7348727"/>
            <a:ext cx="3209925" cy="23621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265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Formiche.net  28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95"/>
              </a:spcBef>
            </a:pPr>
            <a:r>
              <a:rPr dirty="0" sz="1400" spc="-5" b="1">
                <a:latin typeface="Arial"/>
                <a:cs typeface="Arial"/>
              </a:rPr>
              <a:t>Pagina 12 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spc="-5" b="1">
                <a:latin typeface="Arial"/>
                <a:cs typeface="Arial"/>
              </a:rPr>
              <a:t>16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23036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2085466"/>
            <a:ext cx="3228975" cy="24796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4718303"/>
            <a:ext cx="3209544" cy="2321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7194803"/>
            <a:ext cx="3209925" cy="23808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265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Formiche.net  28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95"/>
              </a:spcBef>
            </a:pPr>
            <a:r>
              <a:rPr dirty="0" sz="1400" spc="-5" b="1">
                <a:latin typeface="Arial"/>
                <a:cs typeface="Arial"/>
              </a:rPr>
              <a:t>Pagina 13 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spc="-5" b="1">
                <a:latin typeface="Arial"/>
                <a:cs typeface="Arial"/>
              </a:rPr>
              <a:t>16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23036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2085466"/>
            <a:ext cx="3232150" cy="2285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4524755"/>
            <a:ext cx="3294888" cy="24827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7160094"/>
            <a:ext cx="3295269" cy="24536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265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Formiche.net  28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95"/>
              </a:spcBef>
            </a:pPr>
            <a:r>
              <a:rPr dirty="0" sz="1400" spc="-5" b="1">
                <a:latin typeface="Arial"/>
                <a:cs typeface="Arial"/>
              </a:rPr>
              <a:t>Pagina 14 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spc="-5" b="1">
                <a:latin typeface="Arial"/>
                <a:cs typeface="Arial"/>
              </a:rPr>
              <a:t>16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23036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2085466"/>
            <a:ext cx="3294888" cy="25253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4771643"/>
            <a:ext cx="3381375" cy="24860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7420355"/>
            <a:ext cx="3381248" cy="25134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265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Formiche.net  28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95"/>
              </a:spcBef>
            </a:pPr>
            <a:r>
              <a:rPr dirty="0" sz="1400" spc="-5" b="1">
                <a:latin typeface="Arial"/>
                <a:cs typeface="Arial"/>
              </a:rPr>
              <a:t>Pagina 15 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spc="-5" b="1">
                <a:latin typeface="Arial"/>
                <a:cs typeface="Arial"/>
              </a:rPr>
              <a:t>16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23036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2085466"/>
            <a:ext cx="3381375" cy="25336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4771643"/>
            <a:ext cx="3447923" cy="25869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265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Formiche.net  28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95"/>
              </a:spcBef>
            </a:pPr>
            <a:r>
              <a:rPr dirty="0" sz="1400" spc="-5" b="1">
                <a:latin typeface="Arial"/>
                <a:cs typeface="Arial"/>
              </a:rPr>
              <a:t>Pagina 16 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spc="-5" b="1">
                <a:latin typeface="Arial"/>
                <a:cs typeface="Arial"/>
              </a:rPr>
              <a:t>16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23036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5252745"/>
            <a:ext cx="6102985" cy="14160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2300"/>
              </a:lnSpc>
              <a:spcBef>
                <a:spcPts val="95"/>
              </a:spcBef>
            </a:pPr>
            <a:r>
              <a:rPr dirty="0" sz="1000" spc="-5">
                <a:solidFill>
                  <a:srgbClr val="3A3A3C"/>
                </a:solidFill>
                <a:latin typeface="Arial"/>
                <a:cs typeface="Arial"/>
              </a:rPr>
              <a:t>Il </a:t>
            </a:r>
            <a:r>
              <a:rPr dirty="0" sz="1000">
                <a:solidFill>
                  <a:srgbClr val="3A3A3C"/>
                </a:solidFill>
                <a:latin typeface="Arial"/>
                <a:cs typeface="Arial"/>
              </a:rPr>
              <a:t>27 </a:t>
            </a:r>
            <a:r>
              <a:rPr dirty="0" sz="1000" spc="-5">
                <a:solidFill>
                  <a:srgbClr val="3A3A3C"/>
                </a:solidFill>
                <a:latin typeface="Arial"/>
                <a:cs typeface="Arial"/>
              </a:rPr>
              <a:t>aprile è </a:t>
            </a:r>
            <a:r>
              <a:rPr dirty="0" sz="1000">
                <a:solidFill>
                  <a:srgbClr val="3A3A3C"/>
                </a:solidFill>
                <a:latin typeface="Arial"/>
                <a:cs typeface="Arial"/>
              </a:rPr>
              <a:t>stata </a:t>
            </a:r>
            <a:r>
              <a:rPr dirty="0" sz="1000" spc="-5">
                <a:solidFill>
                  <a:srgbClr val="3A3A3C"/>
                </a:solidFill>
                <a:latin typeface="Arial"/>
                <a:cs typeface="Arial"/>
              </a:rPr>
              <a:t>presentata, a palazzo Altieri a </a:t>
            </a:r>
            <a:r>
              <a:rPr dirty="0" sz="1000">
                <a:solidFill>
                  <a:srgbClr val="3A3A3C"/>
                </a:solidFill>
                <a:latin typeface="Arial"/>
                <a:cs typeface="Arial"/>
              </a:rPr>
              <a:t>Roma, </a:t>
            </a:r>
            <a:r>
              <a:rPr dirty="0" sz="1000" spc="-5">
                <a:solidFill>
                  <a:srgbClr val="3A3A3C"/>
                </a:solidFill>
                <a:latin typeface="Arial"/>
                <a:cs typeface="Arial"/>
              </a:rPr>
              <a:t>la </a:t>
            </a:r>
            <a:r>
              <a:rPr dirty="0" sz="1000">
                <a:solidFill>
                  <a:srgbClr val="3A3A3C"/>
                </a:solidFill>
                <a:latin typeface="Arial"/>
                <a:cs typeface="Arial"/>
              </a:rPr>
              <a:t>III </a:t>
            </a:r>
            <a:r>
              <a:rPr dirty="0" sz="1000" spc="-5">
                <a:solidFill>
                  <a:srgbClr val="3A3A3C"/>
                </a:solidFill>
                <a:latin typeface="Arial"/>
                <a:cs typeface="Arial"/>
              </a:rPr>
              <a:t>edizione del </a:t>
            </a:r>
            <a:r>
              <a:rPr dirty="0" sz="1000">
                <a:solidFill>
                  <a:srgbClr val="3A3A3C"/>
                </a:solidFill>
                <a:latin typeface="Arial"/>
                <a:cs typeface="Arial"/>
              </a:rPr>
              <a:t>Festival </a:t>
            </a:r>
            <a:r>
              <a:rPr dirty="0" sz="1000" spc="-5">
                <a:solidFill>
                  <a:srgbClr val="3A3A3C"/>
                </a:solidFill>
                <a:latin typeface="Arial"/>
                <a:cs typeface="Arial"/>
              </a:rPr>
              <a:t>della Cultura Creativa che  </a:t>
            </a:r>
            <a:r>
              <a:rPr dirty="0" sz="1000" spc="-10">
                <a:solidFill>
                  <a:srgbClr val="3A3A3C"/>
                </a:solidFill>
                <a:latin typeface="Arial"/>
                <a:cs typeface="Arial"/>
              </a:rPr>
              <a:t>prenderà </a:t>
            </a:r>
            <a:r>
              <a:rPr dirty="0" sz="1000">
                <a:solidFill>
                  <a:srgbClr val="3A3A3C"/>
                </a:solidFill>
                <a:latin typeface="Arial"/>
                <a:cs typeface="Arial"/>
              </a:rPr>
              <a:t>il </a:t>
            </a:r>
            <a:r>
              <a:rPr dirty="0" sz="1000" spc="-10">
                <a:solidFill>
                  <a:srgbClr val="3A3A3C"/>
                </a:solidFill>
                <a:latin typeface="Arial"/>
                <a:cs typeface="Arial"/>
              </a:rPr>
              <a:t>via </a:t>
            </a:r>
            <a:r>
              <a:rPr dirty="0" sz="1000" spc="-5">
                <a:solidFill>
                  <a:srgbClr val="3A3A3C"/>
                </a:solidFill>
                <a:latin typeface="Arial"/>
                <a:cs typeface="Arial"/>
              </a:rPr>
              <a:t>lunedì 2 maggio e proseguirà fino a domenica 8 maggio. L’iniziativa, promossa e realizzata  dalle banche italiane con il coordinamento dell’ABI (Associazione Bancaria Italiana), è dedicata a bambini e  ragazzi dai 6 </a:t>
            </a:r>
            <a:r>
              <a:rPr dirty="0" sz="1000">
                <a:solidFill>
                  <a:srgbClr val="3A3A3C"/>
                </a:solidFill>
                <a:latin typeface="Arial"/>
                <a:cs typeface="Arial"/>
              </a:rPr>
              <a:t>ai </a:t>
            </a:r>
            <a:r>
              <a:rPr dirty="0" sz="1000" spc="-5">
                <a:solidFill>
                  <a:srgbClr val="3A3A3C"/>
                </a:solidFill>
                <a:latin typeface="Arial"/>
                <a:cs typeface="Arial"/>
              </a:rPr>
              <a:t>13</a:t>
            </a:r>
            <a:r>
              <a:rPr dirty="0" sz="1000" spc="5">
                <a:solidFill>
                  <a:srgbClr val="3A3A3C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3A3A3C"/>
                </a:solidFill>
                <a:latin typeface="Arial"/>
                <a:cs typeface="Arial"/>
              </a:rPr>
              <a:t>anni.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000" spc="-5">
                <a:solidFill>
                  <a:srgbClr val="3A3A3C"/>
                </a:solidFill>
                <a:latin typeface="Arial"/>
                <a:cs typeface="Arial"/>
              </a:rPr>
              <a:t>Oltre ad </a:t>
            </a:r>
            <a:r>
              <a:rPr dirty="0" sz="1000" spc="-5" b="1">
                <a:solidFill>
                  <a:srgbClr val="333333"/>
                </a:solidFill>
                <a:latin typeface="Times New Roman"/>
                <a:cs typeface="Times New Roman"/>
              </a:rPr>
              <a:t>Antonio Patuelli</a:t>
            </a:r>
            <a:r>
              <a:rPr dirty="0" sz="1000" spc="-5">
                <a:solidFill>
                  <a:srgbClr val="3A3A3C"/>
                </a:solidFill>
                <a:latin typeface="Arial"/>
                <a:cs typeface="Arial"/>
              </a:rPr>
              <a:t>, presidente Abi, sono intervenuti </a:t>
            </a:r>
            <a:r>
              <a:rPr dirty="0" sz="1000" b="1">
                <a:solidFill>
                  <a:srgbClr val="333333"/>
                </a:solidFill>
                <a:latin typeface="Times New Roman"/>
                <a:cs typeface="Times New Roman"/>
              </a:rPr>
              <a:t>Antonio </a:t>
            </a:r>
            <a:r>
              <a:rPr dirty="0" sz="1000" spc="-5" b="1">
                <a:solidFill>
                  <a:srgbClr val="333333"/>
                </a:solidFill>
                <a:latin typeface="Times New Roman"/>
                <a:cs typeface="Times New Roman"/>
              </a:rPr>
              <a:t>Campo dell’Orto</a:t>
            </a:r>
            <a:r>
              <a:rPr dirty="0" sz="1000" spc="-5">
                <a:solidFill>
                  <a:srgbClr val="3A3A3C"/>
                </a:solidFill>
                <a:latin typeface="Arial"/>
                <a:cs typeface="Arial"/>
              </a:rPr>
              <a:t>, dg Rai,</a:t>
            </a:r>
            <a:r>
              <a:rPr dirty="0" sz="1000" spc="105">
                <a:solidFill>
                  <a:srgbClr val="3A3A3C"/>
                </a:solidFill>
                <a:latin typeface="Arial"/>
                <a:cs typeface="Arial"/>
              </a:rPr>
              <a:t> </a:t>
            </a:r>
            <a:r>
              <a:rPr dirty="0" sz="1000" b="1">
                <a:solidFill>
                  <a:srgbClr val="333333"/>
                </a:solidFill>
                <a:latin typeface="Times New Roman"/>
                <a:cs typeface="Times New Roman"/>
              </a:rPr>
              <a:t>Paolo</a:t>
            </a:r>
            <a:endParaRPr sz="1000">
              <a:latin typeface="Times New Roman"/>
              <a:cs typeface="Times New Roman"/>
            </a:endParaRPr>
          </a:p>
          <a:p>
            <a:pPr marL="12700" marR="152400">
              <a:lnSpc>
                <a:spcPts val="1360"/>
              </a:lnSpc>
              <a:spcBef>
                <a:spcPts val="55"/>
              </a:spcBef>
            </a:pPr>
            <a:r>
              <a:rPr dirty="0" sz="1000" spc="-5" b="1">
                <a:solidFill>
                  <a:srgbClr val="333333"/>
                </a:solidFill>
                <a:latin typeface="Times New Roman"/>
                <a:cs typeface="Times New Roman"/>
              </a:rPr>
              <a:t>Sciascia </a:t>
            </a:r>
            <a:r>
              <a:rPr dirty="0" sz="1000" spc="-5">
                <a:solidFill>
                  <a:srgbClr val="3A3A3C"/>
                </a:solidFill>
                <a:latin typeface="Arial"/>
                <a:cs typeface="Arial"/>
              </a:rPr>
              <a:t>del Miur, </a:t>
            </a:r>
            <a:r>
              <a:rPr dirty="0" sz="1000" spc="-5" b="1">
                <a:solidFill>
                  <a:srgbClr val="333333"/>
                </a:solidFill>
                <a:latin typeface="Times New Roman"/>
                <a:cs typeface="Times New Roman"/>
              </a:rPr>
              <a:t>Guido Guerzoni, </a:t>
            </a:r>
            <a:r>
              <a:rPr dirty="0" sz="1000" spc="-5">
                <a:solidFill>
                  <a:srgbClr val="3A3A3C"/>
                </a:solidFill>
                <a:latin typeface="Arial"/>
                <a:cs typeface="Arial"/>
              </a:rPr>
              <a:t>docente alla Bocconi </a:t>
            </a:r>
            <a:r>
              <a:rPr dirty="0" sz="1000">
                <a:solidFill>
                  <a:srgbClr val="3A3A3C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3A3A3C"/>
                </a:solidFill>
                <a:latin typeface="Arial"/>
                <a:cs typeface="Arial"/>
              </a:rPr>
              <a:t>Milano, e </a:t>
            </a:r>
            <a:r>
              <a:rPr dirty="0" sz="1000" spc="-5" b="1">
                <a:solidFill>
                  <a:srgbClr val="333333"/>
                </a:solidFill>
                <a:latin typeface="Times New Roman"/>
                <a:cs typeface="Times New Roman"/>
              </a:rPr>
              <a:t>Carlo </a:t>
            </a:r>
            <a:r>
              <a:rPr dirty="0" sz="1000" b="1">
                <a:solidFill>
                  <a:srgbClr val="333333"/>
                </a:solidFill>
                <a:latin typeface="Times New Roman"/>
                <a:cs typeface="Times New Roman"/>
              </a:rPr>
              <a:t>Capoccioni</a:t>
            </a:r>
            <a:r>
              <a:rPr dirty="0" sz="1000">
                <a:solidFill>
                  <a:srgbClr val="3A3A3C"/>
                </a:solidFill>
                <a:latin typeface="Arial"/>
                <a:cs typeface="Arial"/>
              </a:rPr>
              <a:t>, </a:t>
            </a:r>
            <a:r>
              <a:rPr dirty="0" sz="1000" spc="-5">
                <a:solidFill>
                  <a:srgbClr val="3A3A3C"/>
                </a:solidFill>
                <a:latin typeface="Arial"/>
                <a:cs typeface="Arial"/>
              </a:rPr>
              <a:t>responsabile ufficio  rapporti istituzionali Abi.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20090" y="2085466"/>
            <a:ext cx="3505835" cy="27045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47954" y="791288"/>
          <a:ext cx="6022340" cy="89928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05735"/>
                <a:gridCol w="746125"/>
                <a:gridCol w="788670"/>
                <a:gridCol w="1781810"/>
              </a:tblGrid>
              <a:tr h="204948">
                <a:tc>
                  <a:txBody>
                    <a:bodyPr/>
                    <a:lstStyle/>
                    <a:p>
                      <a:pPr marL="31750">
                        <a:lnSpc>
                          <a:spcPts val="1125"/>
                        </a:lnSpc>
                      </a:pPr>
                      <a:r>
                        <a:rPr dirty="0" sz="1000" spc="5" b="1">
                          <a:latin typeface="Arial"/>
                          <a:cs typeface="Arial"/>
                        </a:rPr>
                        <a:t>Indice </a:t>
                      </a:r>
                      <a:r>
                        <a:rPr dirty="0" sz="1000" spc="10" b="1">
                          <a:latin typeface="Arial"/>
                          <a:cs typeface="Arial"/>
                        </a:rPr>
                        <a:t>della </a:t>
                      </a:r>
                      <a:r>
                        <a:rPr dirty="0" sz="1000" spc="5" b="1">
                          <a:latin typeface="Arial"/>
                          <a:cs typeface="Arial"/>
                        </a:rPr>
                        <a:t>rassegna</a:t>
                      </a:r>
                      <a:r>
                        <a:rPr dirty="0" sz="1000" spc="-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 b="1">
                          <a:latin typeface="Arial"/>
                          <a:cs typeface="Arial"/>
                        </a:rPr>
                        <a:t>stampa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 gridSpan="3"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 rowSpan="3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3"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93192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dirty="0" sz="1000" spc="5" b="1" i="1">
                          <a:latin typeface="Arial"/>
                          <a:cs typeface="Arial"/>
                        </a:rPr>
                        <a:t>Festival </a:t>
                      </a:r>
                      <a:r>
                        <a:rPr dirty="0" sz="1000" spc="10" b="1" i="1">
                          <a:latin typeface="Arial"/>
                          <a:cs typeface="Arial"/>
                        </a:rPr>
                        <a:t>della </a:t>
                      </a:r>
                      <a:r>
                        <a:rPr dirty="0" sz="1000" spc="5" b="1" i="1">
                          <a:latin typeface="Arial"/>
                          <a:cs typeface="Arial"/>
                        </a:rPr>
                        <a:t>Cultura Creativa</a:t>
                      </a:r>
                      <a:r>
                        <a:rPr dirty="0" sz="1000" spc="-5" b="1" i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 b="1" i="1">
                          <a:latin typeface="Arial"/>
                          <a:cs typeface="Arial"/>
                        </a:rPr>
                        <a:t>2016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50165"/>
                </a:tc>
                <a:tc gridSpan="3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909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dirty="0" sz="1000" spc="5" b="1">
                          <a:latin typeface="Arial"/>
                          <a:cs typeface="Arial"/>
                        </a:rPr>
                        <a:t>Quotidiani </a:t>
                      </a:r>
                      <a:r>
                        <a:rPr dirty="0" sz="1000" spc="10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000" spc="5" b="1">
                          <a:latin typeface="Arial"/>
                          <a:cs typeface="Arial"/>
                        </a:rPr>
                        <a:t> Agenzie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3175"/>
                </a:tc>
                <a:tc gridSpan="3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377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u="sng" sz="1000" spc="5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Testata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778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u="sng" sz="1000" spc="5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giorno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u="sng" sz="1000" spc="1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mese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0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u="sng" sz="1000" spc="5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pagine in rassegna</a:t>
                      </a:r>
                      <a:r>
                        <a:rPr dirty="0" u="sng" sz="1000" spc="-3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dirty="0" u="sng" sz="1000" spc="1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stampa</a:t>
                      </a:r>
                      <a:r>
                        <a:rPr dirty="0" u="sng" sz="1000" spc="15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3793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MF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Dow</a:t>
                      </a:r>
                      <a:r>
                        <a:rPr dirty="0" sz="100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Jones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5400"/>
                </a:tc>
                <a:tc>
                  <a:txBody>
                    <a:bodyPr/>
                    <a:lstStyle/>
                    <a:p>
                      <a:pPr algn="ctr" marR="1778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540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540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25400"/>
                </a:tc>
              </a:tr>
              <a:tr h="26079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Radiocor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65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La Repubblica - ed.</a:t>
                      </a:r>
                      <a:r>
                        <a:rPr dirty="0" sz="100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Roma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65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MF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Dow</a:t>
                      </a:r>
                      <a:r>
                        <a:rPr dirty="0" sz="100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Jones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65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AdnKronos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65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Agi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65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Ansa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65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Askanews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65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Dea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Press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65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1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LaPresse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65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MF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Dow</a:t>
                      </a:r>
                      <a:r>
                        <a:rPr dirty="0" sz="100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Jones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65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Radiocor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65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Redattore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Sociale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65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Agenzia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Fuoritutto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65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MF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Dow</a:t>
                      </a:r>
                      <a:r>
                        <a:rPr dirty="0" sz="100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Jones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65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Corriere della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Sera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65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9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Giornale di Sicilia - ed. Palermo 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000" spc="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Provincia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65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02852">
                <a:tc>
                  <a:txBody>
                    <a:bodyPr/>
                    <a:lstStyle/>
                    <a:p>
                      <a:pPr marL="31750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Libero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6510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391697">
                <a:tc>
                  <a:txBody>
                    <a:bodyPr/>
                    <a:lstStyle/>
                    <a:p>
                      <a:pPr marL="31750" marR="353695">
                        <a:lnSpc>
                          <a:spcPct val="105000"/>
                        </a:lnSpc>
                        <a:spcBef>
                          <a:spcPts val="355"/>
                        </a:spcBef>
                      </a:pPr>
                      <a:r>
                        <a:rPr dirty="0" sz="1000" spc="15">
                          <a:latin typeface="Arial"/>
                          <a:cs typeface="Arial"/>
                        </a:rPr>
                        <a:t>QN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(La 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Nazione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- Il Resto del Carlino - Il  Giorno)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508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R="165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26098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ctr" marL="1257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2098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Dire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4604"/>
                </a:tc>
                <a:tc>
                  <a:txBody>
                    <a:bodyPr/>
                    <a:lstStyle/>
                    <a:p>
                      <a:pPr algn="ctr" marR="1651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4604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4604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14604"/>
                </a:tc>
              </a:tr>
              <a:tr h="254507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Il 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Tempo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1910"/>
                </a:tc>
                <a:tc>
                  <a:txBody>
                    <a:bodyPr/>
                    <a:lstStyle/>
                    <a:p>
                      <a:pPr algn="ctr" marR="1651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191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191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191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Prima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Pagina</a:t>
                      </a:r>
                      <a:r>
                        <a:rPr dirty="0" sz="10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News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65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Avvenire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65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30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Libero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65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30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4257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L'Unità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65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30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1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Giornale di Sicilia - ed. Palermo 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000" spc="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Provincia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778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La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 Nazione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778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La Repubblica - ed.</a:t>
                      </a:r>
                      <a:r>
                        <a:rPr dirty="0" sz="100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Torino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778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Giornale di Sicilia - ed. Palermo 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000" spc="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Provincia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778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02662">
                <a:tc>
                  <a:txBody>
                    <a:bodyPr/>
                    <a:lstStyle/>
                    <a:p>
                      <a:pPr marL="31750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La Repubblica - ed.</a:t>
                      </a:r>
                      <a:r>
                        <a:rPr dirty="0" sz="100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Torino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7780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40257" y="687197"/>
          <a:ext cx="8562340" cy="51955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53895"/>
                <a:gridCol w="1022350"/>
                <a:gridCol w="1524000"/>
                <a:gridCol w="1504314"/>
                <a:gridCol w="2537460"/>
              </a:tblGrid>
              <a:tr h="9222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15" b="1">
                          <a:latin typeface="Arial"/>
                          <a:cs typeface="Arial"/>
                        </a:rPr>
                        <a:t>ASKANEWS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07-mag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Alessandra</a:t>
                      </a:r>
                      <a:r>
                        <a:rPr dirty="0" sz="12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Velluto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345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Lancio sulla terza edizione</a:t>
                      </a:r>
                      <a:r>
                        <a:rPr dirty="0" sz="1200" spc="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del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festival con segnalazione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del</a:t>
                      </a:r>
                      <a:r>
                        <a:rPr dirty="0" sz="1200" spc="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video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7305" marR="256540">
                        <a:lnSpc>
                          <a:spcPct val="102499"/>
                        </a:lnSpc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"3domande3" presentato</a:t>
                      </a:r>
                      <a:r>
                        <a:rPr dirty="0" sz="1200" spc="-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durante 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l'evento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"Abitare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la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fantasia,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la  creatività e</a:t>
                      </a:r>
                      <a:r>
                        <a:rPr dirty="0" sz="1200" spc="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l'arte"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376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20" b="1">
                          <a:latin typeface="Arial"/>
                          <a:cs typeface="Arial"/>
                        </a:rPr>
                        <a:t>RAI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TRE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07-mag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TGR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 Lazio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Antonella Pallante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355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Servizio sull'evento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"Abitare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la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7305" marR="226695">
                        <a:lnSpc>
                          <a:spcPct val="102499"/>
                        </a:lnSpc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fantasia,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la creatività e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l'arte",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con  interviste a Carlo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Capoccioni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e  Paola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Zanini,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in onda alle</a:t>
                      </a:r>
                      <a:r>
                        <a:rPr dirty="0" sz="1200" spc="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14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094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20" b="1">
                          <a:latin typeface="Arial"/>
                          <a:cs typeface="Arial"/>
                        </a:rPr>
                        <a:t>RAI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TRE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08-mag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TGR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 Liguria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7305" marR="339725">
                        <a:lnSpc>
                          <a:spcPct val="102499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Luca Di 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F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r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an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cesca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200" spc="5">
                          <a:latin typeface="Arial"/>
                          <a:cs typeface="Arial"/>
                        </a:rPr>
                        <a:t>o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n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io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Servizio con varie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interviste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7305" marR="68580">
                        <a:lnSpc>
                          <a:spcPct val="102499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sull'evento “Abitare….. il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corpo,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le  emozioni, le relazioni" organizzato a  Genova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con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la collaborazione  dell'associazione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"Il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sogno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di  Tommi",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in onda alle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 19.30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8699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9108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20" b="1">
                          <a:latin typeface="Arial"/>
                          <a:cs typeface="Arial"/>
                        </a:rPr>
                        <a:t>RAI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TRE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08-mag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TGR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 Sicilia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Vicky</a:t>
                      </a:r>
                      <a:r>
                        <a:rPr dirty="0" sz="12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Sorci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32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Servizio in apertura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del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telegiornale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7305" marR="74930">
                        <a:lnSpc>
                          <a:spcPct val="102499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sull'evento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"Tappeto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volante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-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il 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mondo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e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l'arte  soprasotto/sottosopra",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con  interviste a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Mimmo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Cuticchio,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Laura 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Barreca e Anna Pironti, in onda alle 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19.30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210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spc="-20" b="1">
                          <a:latin typeface="Arial"/>
                          <a:cs typeface="Arial"/>
                        </a:rPr>
                        <a:t>RAI</a:t>
                      </a:r>
                      <a:r>
                        <a:rPr dirty="0" sz="1200" spc="-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b="1">
                          <a:latin typeface="Arial"/>
                          <a:cs typeface="Arial"/>
                        </a:rPr>
                        <a:t>GULP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21-mag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Gulp</a:t>
                      </a:r>
                      <a:r>
                        <a:rPr dirty="0" sz="12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Odeon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Daniela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 Attilini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7305">
                        <a:lnSpc>
                          <a:spcPts val="1345"/>
                        </a:lnSpc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Servizio sul festival,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con</a:t>
                      </a:r>
                      <a:r>
                        <a:rPr dirty="0" sz="1200" spc="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varie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730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dirty="0" sz="1200" spc="-5">
                          <a:latin typeface="Arial"/>
                          <a:cs typeface="Arial"/>
                        </a:rPr>
                        <a:t>interviste,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tra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cui a</a:t>
                      </a:r>
                      <a:r>
                        <a:rPr dirty="0" sz="1200" spc="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Carlo</a:t>
                      </a:r>
                      <a:endParaRPr sz="1200">
                        <a:latin typeface="Arial"/>
                        <a:cs typeface="Arial"/>
                      </a:endParaRPr>
                    </a:p>
                    <a:p>
                      <a:pPr marL="27305" marR="38100">
                        <a:lnSpc>
                          <a:spcPct val="102499"/>
                        </a:lnSpc>
                        <a:spcBef>
                          <a:spcPts val="5"/>
                        </a:spcBef>
                      </a:pPr>
                      <a:r>
                        <a:rPr dirty="0" sz="1200">
                          <a:latin typeface="Arial"/>
                          <a:cs typeface="Arial"/>
                        </a:rPr>
                        <a:t>Capoccioni,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Hubert Jaoui, Sabina  Colloredo e Valeria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Petrone, </a:t>
                      </a:r>
                      <a:r>
                        <a:rPr dirty="0" sz="1200" spc="-5">
                          <a:latin typeface="Arial"/>
                          <a:cs typeface="Arial"/>
                        </a:rPr>
                        <a:t>in onda  alle </a:t>
                      </a:r>
                      <a:r>
                        <a:rPr dirty="0" sz="1200">
                          <a:latin typeface="Arial"/>
                          <a:cs typeface="Arial"/>
                        </a:rPr>
                        <a:t>23.05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96659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G</a:t>
            </a:r>
            <a:r>
              <a:rPr dirty="0" sz="1600" spc="-5" b="1">
                <a:latin typeface="Arial"/>
                <a:cs typeface="Arial"/>
              </a:rPr>
              <a:t>az</a:t>
            </a:r>
            <a:r>
              <a:rPr dirty="0" sz="1600" spc="-5" b="1">
                <a:latin typeface="Arial"/>
                <a:cs typeface="Arial"/>
              </a:rPr>
              <a:t>z</a:t>
            </a:r>
            <a:r>
              <a:rPr dirty="0" sz="1600" spc="-5" b="1">
                <a:latin typeface="Arial"/>
                <a:cs typeface="Arial"/>
              </a:rPr>
              <a:t>et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dell</a:t>
            </a:r>
            <a:r>
              <a:rPr dirty="0" sz="1600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m</a:t>
            </a:r>
            <a:r>
              <a:rPr dirty="0" sz="1600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lia.it  </a:t>
            </a: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2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925825"/>
            <a:ext cx="5627370" cy="622300"/>
          </a:xfrm>
          <a:prstGeom prst="rect">
            <a:avLst/>
          </a:prstGeom>
        </p:spPr>
        <p:txBody>
          <a:bodyPr wrap="square" lIns="0" tIns="34290" rIns="0" bIns="0" rtlCol="0" vert="horz">
            <a:spAutoFit/>
          </a:bodyPr>
          <a:lstStyle/>
          <a:p>
            <a:pPr marL="12700" marR="5080">
              <a:lnSpc>
                <a:spcPts val="2290"/>
              </a:lnSpc>
              <a:spcBef>
                <a:spcPts val="270"/>
              </a:spcBef>
            </a:pPr>
            <a:r>
              <a:rPr dirty="0" sz="2000" spc="-5">
                <a:solidFill>
                  <a:srgbClr val="1A1A1A"/>
                </a:solidFill>
                <a:latin typeface="Arial"/>
                <a:cs typeface="Arial"/>
              </a:rPr>
              <a:t>UNICREDIT PER IL </a:t>
            </a:r>
            <a:r>
              <a:rPr dirty="0" sz="2000" spc="-20">
                <a:solidFill>
                  <a:srgbClr val="1A1A1A"/>
                </a:solidFill>
                <a:latin typeface="Arial"/>
                <a:cs typeface="Arial"/>
              </a:rPr>
              <a:t>FESTIVAL </a:t>
            </a:r>
            <a:r>
              <a:rPr dirty="0" sz="2000" spc="-5">
                <a:solidFill>
                  <a:srgbClr val="1A1A1A"/>
                </a:solidFill>
                <a:latin typeface="Arial"/>
                <a:cs typeface="Arial"/>
              </a:rPr>
              <a:t>DELLA</a:t>
            </a:r>
            <a:r>
              <a:rPr dirty="0" sz="2000" spc="-29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dirty="0" sz="2000" spc="-25">
                <a:solidFill>
                  <a:srgbClr val="1A1A1A"/>
                </a:solidFill>
                <a:latin typeface="Arial"/>
                <a:cs typeface="Arial"/>
              </a:rPr>
              <a:t>CULTURA  </a:t>
            </a:r>
            <a:r>
              <a:rPr dirty="0" sz="2000" spc="-40">
                <a:solidFill>
                  <a:srgbClr val="1A1A1A"/>
                </a:solidFill>
                <a:latin typeface="Arial"/>
                <a:cs typeface="Arial"/>
              </a:rPr>
              <a:t>CREATIVA </a:t>
            </a:r>
            <a:r>
              <a:rPr dirty="0" sz="2000" spc="-5">
                <a:solidFill>
                  <a:srgbClr val="1A1A1A"/>
                </a:solidFill>
                <a:latin typeface="Arial"/>
                <a:cs typeface="Arial"/>
              </a:rPr>
              <a:t>DI</a:t>
            </a:r>
            <a:r>
              <a:rPr dirty="0" sz="2000" spc="-210">
                <a:solidFill>
                  <a:srgbClr val="1A1A1A"/>
                </a:solidFill>
                <a:latin typeface="Arial"/>
                <a:cs typeface="Arial"/>
              </a:rPr>
              <a:t> </a:t>
            </a:r>
            <a:r>
              <a:rPr dirty="0" sz="2000" spc="-5">
                <a:solidFill>
                  <a:srgbClr val="1A1A1A"/>
                </a:solidFill>
                <a:latin typeface="Arial"/>
                <a:cs typeface="Arial"/>
              </a:rPr>
              <a:t>ABI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6083579"/>
            <a:ext cx="6097270" cy="36391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66370">
              <a:lnSpc>
                <a:spcPct val="146000"/>
              </a:lnSpc>
              <a:spcBef>
                <a:spcPts val="100"/>
              </a:spcBef>
            </a:pPr>
            <a:r>
              <a:rPr dirty="0" sz="100" spc="-15">
                <a:solidFill>
                  <a:srgbClr val="444444"/>
                </a:solidFill>
                <a:latin typeface="Arial"/>
                <a:cs typeface="Arial"/>
              </a:rPr>
              <a:t>0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dirty="0" sz="1000" spc="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00" spc="-10">
                <a:solidFill>
                  <a:srgbClr val="444444"/>
                </a:solidFill>
                <a:latin typeface="Arial"/>
                <a:cs typeface="Arial"/>
              </a:rPr>
              <a:t>B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dirty="0" sz="1000" spc="-10">
                <a:solidFill>
                  <a:srgbClr val="444444"/>
                </a:solidFill>
                <a:latin typeface="Arial"/>
                <a:cs typeface="Arial"/>
              </a:rPr>
              <a:t>l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g</a:t>
            </a:r>
            <a:r>
              <a:rPr dirty="0" sz="1000" spc="-1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a,</a:t>
            </a:r>
            <a:r>
              <a:rPr dirty="0" sz="1000" spc="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dirty="0" sz="1000" spc="-10">
                <a:solidFill>
                  <a:srgbClr val="444444"/>
                </a:solidFill>
                <a:latin typeface="Arial"/>
                <a:cs typeface="Arial"/>
              </a:rPr>
              <a:t>b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7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00" spc="15">
                <a:solidFill>
                  <a:srgbClr val="444444"/>
                </a:solidFill>
                <a:latin typeface="Arial"/>
                <a:cs typeface="Arial"/>
              </a:rPr>
              <a:t>m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dirty="0" sz="1000" spc="-10">
                <a:solidFill>
                  <a:srgbClr val="444444"/>
                </a:solidFill>
                <a:latin typeface="Arial"/>
                <a:cs typeface="Arial"/>
              </a:rPr>
              <a:t>g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gi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dirty="0" sz="1000" spc="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00" spc="-10">
                <a:solidFill>
                  <a:srgbClr val="444444"/>
                </a:solidFill>
                <a:latin typeface="Arial"/>
                <a:cs typeface="Arial"/>
              </a:rPr>
              <a:t>P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al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dirty="0" sz="1000" spc="-15">
                <a:solidFill>
                  <a:srgbClr val="444444"/>
                </a:solidFill>
                <a:latin typeface="Arial"/>
                <a:cs typeface="Arial"/>
              </a:rPr>
              <a:t>zz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dirty="0" sz="1000" spc="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M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g</a:t>
            </a:r>
            <a:r>
              <a:rPr dirty="0" sz="1000" spc="-10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ni</a:t>
            </a:r>
            <a:r>
              <a:rPr dirty="0" sz="1000" spc="-1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00" spc="10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dirty="0" sz="1000" spc="-10">
                <a:solidFill>
                  <a:srgbClr val="444444"/>
                </a:solidFill>
                <a:latin typeface="Arial"/>
                <a:cs typeface="Arial"/>
              </a:rPr>
              <a:t>d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dirty="0" sz="1000" spc="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di</a:t>
            </a:r>
            <a:r>
              <a:rPr dirty="0" sz="1000" spc="-1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00" spc="5">
                <a:solidFill>
                  <a:srgbClr val="444444"/>
                </a:solidFill>
                <a:latin typeface="Arial"/>
                <a:cs typeface="Arial"/>
              </a:rPr>
              <a:t>U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n</a:t>
            </a:r>
            <a:r>
              <a:rPr dirty="0" sz="1000" spc="-15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Cr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d</a:t>
            </a:r>
            <a:r>
              <a:rPr dirty="0" sz="1000" spc="-15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dirty="0" sz="1000" spc="5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,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l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dirty="0" sz="1000" spc="-10">
                <a:solidFill>
                  <a:srgbClr val="444444"/>
                </a:solidFill>
                <a:latin typeface="Arial"/>
                <a:cs typeface="Arial"/>
              </a:rPr>
              <a:t>b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or</a:t>
            </a:r>
            <a:r>
              <a:rPr dirty="0" sz="1000" spc="5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tori</a:t>
            </a:r>
            <a:r>
              <a:rPr dirty="0" sz="1000" spc="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p</a:t>
            </a:r>
            <a:r>
              <a:rPr dirty="0" sz="1000" spc="-1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r</a:t>
            </a:r>
            <a:r>
              <a:rPr dirty="0" sz="1000" spc="1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b</a:t>
            </a:r>
            <a:r>
              <a:rPr dirty="0" sz="1000" spc="-1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dirty="0" sz="1000" spc="15">
                <a:solidFill>
                  <a:srgbClr val="444444"/>
                </a:solidFill>
                <a:latin typeface="Arial"/>
                <a:cs typeface="Arial"/>
              </a:rPr>
              <a:t>m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b</a:t>
            </a:r>
            <a:r>
              <a:rPr dirty="0" sz="1000" spc="-15">
                <a:solidFill>
                  <a:srgbClr val="444444"/>
                </a:solidFill>
                <a:latin typeface="Arial"/>
                <a:cs typeface="Arial"/>
              </a:rPr>
              <a:t>i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ni</a:t>
            </a:r>
            <a:r>
              <a:rPr dirty="0" sz="1000" spc="-1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dirty="0" sz="1000" spc="-10">
                <a:solidFill>
                  <a:srgbClr val="444444"/>
                </a:solidFill>
                <a:latin typeface="Arial"/>
                <a:cs typeface="Arial"/>
              </a:rPr>
              <a:t>l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l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s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c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o</a:t>
            </a:r>
            <a:r>
              <a:rPr dirty="0" sz="1000" spc="-10">
                <a:solidFill>
                  <a:srgbClr val="444444"/>
                </a:solidFill>
                <a:latin typeface="Arial"/>
                <a:cs typeface="Arial"/>
              </a:rPr>
              <a:t>p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er</a:t>
            </a:r>
            <a:r>
              <a:rPr dirty="0" sz="1000" spc="5">
                <a:solidFill>
                  <a:srgbClr val="444444"/>
                </a:solidFill>
                <a:latin typeface="Arial"/>
                <a:cs typeface="Arial"/>
              </a:rPr>
              <a:t>t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a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d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i 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ABITARE SOTTOSOPRA – "Scoprire e sperimentare 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come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si sta dentro i luoghi, l'arte e le</a:t>
            </a:r>
            <a:r>
              <a:rPr dirty="0" sz="1000" spc="14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emozioni".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46000"/>
              </a:lnSpc>
              <a:spcBef>
                <a:spcPts val="370"/>
              </a:spcBef>
            </a:pPr>
            <a:r>
              <a:rPr dirty="0" sz="1000" spc="-5" b="1">
                <a:solidFill>
                  <a:srgbClr val="444444"/>
                </a:solidFill>
                <a:latin typeface="Arial"/>
                <a:cs typeface="Arial"/>
              </a:rPr>
              <a:t>Dal 2 all'8 maggio 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prossimi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è in 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programma </a:t>
            </a:r>
            <a:r>
              <a:rPr dirty="0" sz="1000" spc="-10">
                <a:solidFill>
                  <a:srgbClr val="444444"/>
                </a:solidFill>
                <a:latin typeface="Arial"/>
                <a:cs typeface="Arial"/>
              </a:rPr>
              <a:t>la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terza edizione del </a:t>
            </a:r>
            <a:r>
              <a:rPr dirty="0" sz="1000" spc="-5" b="1">
                <a:solidFill>
                  <a:srgbClr val="444444"/>
                </a:solidFill>
                <a:latin typeface="Arial"/>
                <a:cs typeface="Arial"/>
              </a:rPr>
              <a:t>Festival della Cultura Creativa dedicato  ai più giovani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(6-13 anni), 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promosso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da </a:t>
            </a:r>
            <a:r>
              <a:rPr dirty="0" sz="1000" spc="-10">
                <a:solidFill>
                  <a:srgbClr val="444444"/>
                </a:solidFill>
                <a:latin typeface="Arial"/>
                <a:cs typeface="Arial"/>
              </a:rPr>
              <a:t>ABI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con la partecipazione delle Banche italiane. </a:t>
            </a:r>
            <a:r>
              <a:rPr dirty="0" sz="1000" spc="-5">
                <a:solidFill>
                  <a:srgbClr val="0000FF"/>
                </a:solidFill>
                <a:latin typeface="Arial"/>
                <a:cs typeface="Arial"/>
                <a:hlinkClick r:id="rId3"/>
              </a:rPr>
              <a:t>UniCredit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  <a:hlinkClick r:id="rId3"/>
              </a:rPr>
              <a:t>,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anche  quest'anno, organizza </a:t>
            </a:r>
            <a:r>
              <a:rPr dirty="0" sz="1000" spc="-5" b="1">
                <a:solidFill>
                  <a:srgbClr val="444444"/>
                </a:solidFill>
                <a:latin typeface="Arial"/>
                <a:cs typeface="Arial"/>
              </a:rPr>
              <a:t>laboratori </a:t>
            </a:r>
            <a:r>
              <a:rPr dirty="0" sz="1000" b="1">
                <a:solidFill>
                  <a:srgbClr val="444444"/>
                </a:solidFill>
                <a:latin typeface="Arial"/>
                <a:cs typeface="Arial"/>
              </a:rPr>
              <a:t>gratuiti </a:t>
            </a:r>
            <a:r>
              <a:rPr dirty="0" sz="1000" spc="-5" b="1">
                <a:solidFill>
                  <a:srgbClr val="444444"/>
                </a:solidFill>
                <a:latin typeface="Arial"/>
                <a:cs typeface="Arial"/>
              </a:rPr>
              <a:t>in 6 città italiane tra cui</a:t>
            </a:r>
            <a:r>
              <a:rPr dirty="0" sz="1000" spc="80" b="1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00" spc="-5" b="1">
                <a:solidFill>
                  <a:srgbClr val="444444"/>
                </a:solidFill>
                <a:latin typeface="Arial"/>
                <a:cs typeface="Arial"/>
              </a:rPr>
              <a:t>Bologna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  <a:p>
            <a:pPr marL="12700" marR="55880">
              <a:lnSpc>
                <a:spcPct val="146400"/>
              </a:lnSpc>
              <a:spcBef>
                <a:spcPts val="10"/>
              </a:spcBef>
            </a:pPr>
            <a:r>
              <a:rPr dirty="0" sz="1000" spc="-5" b="1">
                <a:solidFill>
                  <a:srgbClr val="444444"/>
                </a:solidFill>
                <a:latin typeface="Arial"/>
                <a:cs typeface="Arial"/>
              </a:rPr>
              <a:t>ABITARE SOTTOSOPRA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- "Scoprire e sperimentare 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come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si sta dentro i luoghi, l'arte e le emozioni", è 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il  tema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dell'edizione 2016, 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filo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conduttore 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che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legherà 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tutte le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iniziative (laboratori, mostre, teatro, 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musica) 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organizzate dalle banche che operano in Italia. I ragazzi potranno interpretare questo concetto in libertà,  costruendo un percorso che sia espressione della propria creatività. 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Con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l'aiuto di operatori esperti, i  partecipanti potranno abitare epoche storiche, pianeti, ambienti reali o virtuali. 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UniCredit,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da 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sempre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attenta  allo sviluppo culturale e sociale del territorio, organizza laboratori</a:t>
            </a:r>
            <a:r>
              <a:rPr dirty="0" sz="1000" spc="4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artistico-musicali.</a:t>
            </a:r>
            <a:endParaRPr sz="1000">
              <a:latin typeface="Arial"/>
              <a:cs typeface="Arial"/>
            </a:endParaRPr>
          </a:p>
          <a:p>
            <a:pPr marL="12700" marR="61594">
              <a:lnSpc>
                <a:spcPts val="1750"/>
              </a:lnSpc>
              <a:spcBef>
                <a:spcPts val="140"/>
              </a:spcBef>
            </a:pP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A Bologna l'appuntamento è per </a:t>
            </a:r>
            <a:r>
              <a:rPr dirty="0" sz="1000" spc="-5" b="1">
                <a:solidFill>
                  <a:srgbClr val="444444"/>
                </a:solidFill>
                <a:latin typeface="Arial"/>
                <a:cs typeface="Arial"/>
              </a:rPr>
              <a:t>sabato 7 maggio a Palazzo </a:t>
            </a:r>
            <a:r>
              <a:rPr dirty="0" sz="1000" b="1">
                <a:solidFill>
                  <a:srgbClr val="444444"/>
                </a:solidFill>
                <a:latin typeface="Arial"/>
                <a:cs typeface="Arial"/>
              </a:rPr>
              <a:t>Magnani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,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sede UniCredit, dalle 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10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alle 17 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(in  programma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due laboratori dalle 10 alle 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12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e dalle 15 alle 17). 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Il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Gruppo A12 realizzerà </a:t>
            </a:r>
            <a:r>
              <a:rPr dirty="0" sz="1000" spc="-5" b="1">
                <a:solidFill>
                  <a:srgbClr val="444444"/>
                </a:solidFill>
                <a:latin typeface="Arial"/>
                <a:cs typeface="Arial"/>
              </a:rPr>
              <a:t>"Unità di</a:t>
            </a:r>
            <a:r>
              <a:rPr dirty="0" sz="1000" spc="185" b="1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00" b="1">
                <a:solidFill>
                  <a:srgbClr val="444444"/>
                </a:solidFill>
                <a:latin typeface="Arial"/>
                <a:cs typeface="Arial"/>
              </a:rPr>
              <a:t>Misura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dirty="0" sz="1000" spc="-5" b="1">
                <a:solidFill>
                  <a:srgbClr val="444444"/>
                </a:solidFill>
                <a:latin typeface="Arial"/>
                <a:cs typeface="Arial"/>
              </a:rPr>
              <a:t>Umana"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, progetto che insegna ai ragazzi a 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mettere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in relazione il proprio corpo con 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lo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spazio che</a:t>
            </a:r>
            <a:r>
              <a:rPr dirty="0" sz="1000" spc="15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questo</a:t>
            </a:r>
            <a:endParaRPr sz="1000">
              <a:latin typeface="Arial"/>
              <a:cs typeface="Arial"/>
            </a:endParaRPr>
          </a:p>
          <a:p>
            <a:pPr marL="12700" marR="313690">
              <a:lnSpc>
                <a:spcPct val="146000"/>
              </a:lnSpc>
              <a:spcBef>
                <a:spcPts val="10"/>
              </a:spcBef>
            </a:pP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occupa. 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Il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corpo visto 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come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un'unità 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di misura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che 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permette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di comprendere e di 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misurare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realmente le  dimensioni degli spazi in cui noi tutti ci 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muoviamo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ogni</a:t>
            </a:r>
            <a:r>
              <a:rPr dirty="0" sz="1000" spc="1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giorno.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98954" y="2119883"/>
            <a:ext cx="3959733" cy="6852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46504" y="3656202"/>
            <a:ext cx="4066413" cy="23272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96659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G</a:t>
            </a:r>
            <a:r>
              <a:rPr dirty="0" sz="1600" spc="-5" b="1">
                <a:latin typeface="Arial"/>
                <a:cs typeface="Arial"/>
              </a:rPr>
              <a:t>az</a:t>
            </a:r>
            <a:r>
              <a:rPr dirty="0" sz="1600" spc="-5" b="1">
                <a:latin typeface="Arial"/>
                <a:cs typeface="Arial"/>
              </a:rPr>
              <a:t>z</a:t>
            </a:r>
            <a:r>
              <a:rPr dirty="0" sz="1600" spc="-5" b="1">
                <a:latin typeface="Arial"/>
                <a:cs typeface="Arial"/>
              </a:rPr>
              <a:t>et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dell</a:t>
            </a:r>
            <a:r>
              <a:rPr dirty="0" sz="1600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m</a:t>
            </a:r>
            <a:r>
              <a:rPr dirty="0" sz="1600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lia.it  </a:t>
            </a: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2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102256"/>
            <a:ext cx="5996940" cy="1365250"/>
          </a:xfrm>
          <a:prstGeom prst="rect">
            <a:avLst/>
          </a:prstGeom>
        </p:spPr>
        <p:txBody>
          <a:bodyPr wrap="square" lIns="0" tIns="8445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dirty="0" sz="1000" spc="-5" b="1">
                <a:solidFill>
                  <a:srgbClr val="444444"/>
                </a:solidFill>
                <a:latin typeface="Arial"/>
                <a:cs typeface="Arial"/>
              </a:rPr>
              <a:t>Prenotazione obbligatoria fino a esaurimento posti disponibili</a:t>
            </a:r>
            <a:r>
              <a:rPr dirty="0" sz="1000" spc="60" b="1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scrivendo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a </a:t>
            </a:r>
            <a:r>
              <a:rPr dirty="0" sz="1000" spc="-5">
                <a:latin typeface="Arial"/>
                <a:cs typeface="Arial"/>
                <a:hlinkClick r:id="rId3"/>
              </a:rPr>
              <a:t>givingeventsartmgmt@unicredit.eu 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(la conferma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della prenotazione avverrà via</a:t>
            </a:r>
            <a:r>
              <a:rPr dirty="0" sz="1000" spc="4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email).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ts val="1750"/>
              </a:lnSpc>
              <a:spcBef>
                <a:spcPts val="140"/>
              </a:spcBef>
            </a:pP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Il Festival della Cultura Creativa è una delle iniziative presenti nel </a:t>
            </a:r>
            <a:r>
              <a:rPr dirty="0" sz="1000" spc="-5" b="1">
                <a:solidFill>
                  <a:srgbClr val="444444"/>
                </a:solidFill>
                <a:latin typeface="Arial"/>
                <a:cs typeface="Arial"/>
              </a:rPr>
              <a:t>"Piano </a:t>
            </a:r>
            <a:r>
              <a:rPr dirty="0" sz="1000" b="1">
                <a:solidFill>
                  <a:srgbClr val="444444"/>
                </a:solidFill>
                <a:latin typeface="Arial"/>
                <a:cs typeface="Arial"/>
              </a:rPr>
              <a:t>d'azione </a:t>
            </a:r>
            <a:r>
              <a:rPr dirty="0" sz="1000" spc="-5" b="1">
                <a:solidFill>
                  <a:srgbClr val="444444"/>
                </a:solidFill>
                <a:latin typeface="Arial"/>
                <a:cs typeface="Arial"/>
              </a:rPr>
              <a:t>a sostegno dell'arte e  della cultura"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ideato 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da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ABI e dalle banche associate per promuovere 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il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proprio impegno a favore</a:t>
            </a:r>
            <a:r>
              <a:rPr dirty="0" sz="1000" spc="21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della</a:t>
            </a:r>
            <a:endParaRPr sz="1000">
              <a:latin typeface="Arial"/>
              <a:cs typeface="Arial"/>
            </a:endParaRPr>
          </a:p>
          <a:p>
            <a:pPr marL="12700" marR="135890">
              <a:lnSpc>
                <a:spcPts val="1750"/>
              </a:lnSpc>
              <a:spcBef>
                <a:spcPts val="30"/>
              </a:spcBef>
            </a:pP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cultura e della crescita sociale e per 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mettere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a disposizione della comunità </a:t>
            </a:r>
            <a:r>
              <a:rPr dirty="0" sz="1000">
                <a:solidFill>
                  <a:srgbClr val="444444"/>
                </a:solidFill>
                <a:latin typeface="Arial"/>
                <a:cs typeface="Arial"/>
              </a:rPr>
              <a:t>il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proprio patrimonio storico e  artistico. Maggiori informazioni</a:t>
            </a:r>
            <a:r>
              <a:rPr dirty="0" sz="1000" spc="1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444444"/>
                </a:solidFill>
                <a:latin typeface="Arial"/>
                <a:cs typeface="Arial"/>
              </a:rPr>
              <a:t>su</a:t>
            </a:r>
            <a:r>
              <a:rPr dirty="0" sz="1000" spc="-5">
                <a:solidFill>
                  <a:srgbClr val="0000FF"/>
                </a:solidFill>
                <a:latin typeface="Arial"/>
                <a:cs typeface="Arial"/>
                <a:hlinkClick r:id="rId4"/>
              </a:rPr>
              <a:t>www.festivalculturacreativa.it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265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 marR="24765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G</a:t>
            </a:r>
            <a:r>
              <a:rPr dirty="0" sz="1600" spc="-5" b="1">
                <a:latin typeface="Arial"/>
                <a:cs typeface="Arial"/>
              </a:rPr>
              <a:t>i</a:t>
            </a:r>
            <a:r>
              <a:rPr dirty="0" sz="1600" spc="10" b="1">
                <a:latin typeface="Arial"/>
                <a:cs typeface="Arial"/>
              </a:rPr>
              <a:t>o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nig</a:t>
            </a:r>
            <a:r>
              <a:rPr dirty="0" sz="1600" spc="-5" b="1">
                <a:latin typeface="Arial"/>
                <a:cs typeface="Arial"/>
              </a:rPr>
              <a:t>en</a:t>
            </a:r>
            <a:r>
              <a:rPr dirty="0" sz="1600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t</a:t>
            </a:r>
            <a:r>
              <a:rPr dirty="0" sz="1600" spc="-15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ri</a:t>
            </a:r>
            <a:r>
              <a:rPr dirty="0" sz="1600" spc="5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it  </a:t>
            </a: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9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23036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02640" y="5465190"/>
            <a:ext cx="5945505" cy="4399915"/>
          </a:xfrm>
          <a:prstGeom prst="rect">
            <a:avLst/>
          </a:prstGeom>
        </p:spPr>
        <p:txBody>
          <a:bodyPr wrap="square" lIns="0" tIns="3175" rIns="0" bIns="0" rtlCol="0" vert="horz">
            <a:spAutoFit/>
          </a:bodyPr>
          <a:lstStyle/>
          <a:p>
            <a:pPr marL="12700" marR="207010">
              <a:lnSpc>
                <a:spcPct val="105000"/>
              </a:lnSpc>
              <a:spcBef>
                <a:spcPts val="25"/>
              </a:spcBef>
            </a:pP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Torna alla sua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terza edizione il </a:t>
            </a:r>
            <a:r>
              <a:rPr dirty="0" sz="1200" spc="-5" b="1">
                <a:solidFill>
                  <a:srgbClr val="333333"/>
                </a:solidFill>
                <a:latin typeface="Times New Roman"/>
                <a:cs typeface="Times New Roman"/>
              </a:rPr>
              <a:t>Festival della Cultura </a:t>
            </a:r>
            <a:r>
              <a:rPr dirty="0" sz="1200" b="1">
                <a:solidFill>
                  <a:srgbClr val="333333"/>
                </a:solidFill>
                <a:latin typeface="Times New Roman"/>
                <a:cs typeface="Times New Roman"/>
              </a:rPr>
              <a:t>Creativa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,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che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propone </a:t>
            </a:r>
            <a:r>
              <a:rPr dirty="0" sz="1200" spc="-5" b="1">
                <a:solidFill>
                  <a:srgbClr val="333333"/>
                </a:solidFill>
                <a:latin typeface="Times New Roman"/>
                <a:cs typeface="Times New Roman"/>
              </a:rPr>
              <a:t>oltre 70 eventi  tra mostre </a:t>
            </a:r>
            <a:r>
              <a:rPr dirty="0" sz="1200" b="1">
                <a:solidFill>
                  <a:srgbClr val="333333"/>
                </a:solidFill>
                <a:latin typeface="Times New Roman"/>
                <a:cs typeface="Times New Roman"/>
              </a:rPr>
              <a:t>e laboratori </a:t>
            </a:r>
            <a:r>
              <a:rPr dirty="0" sz="1200" spc="-5" b="1">
                <a:solidFill>
                  <a:srgbClr val="333333"/>
                </a:solidFill>
                <a:latin typeface="Times New Roman"/>
                <a:cs typeface="Times New Roman"/>
              </a:rPr>
              <a:t>in </a:t>
            </a:r>
            <a:r>
              <a:rPr dirty="0" sz="1200" b="1">
                <a:solidFill>
                  <a:srgbClr val="333333"/>
                </a:solidFill>
                <a:latin typeface="Times New Roman"/>
                <a:cs typeface="Times New Roman"/>
              </a:rPr>
              <a:t>50 </a:t>
            </a:r>
            <a:r>
              <a:rPr dirty="0" sz="1200" spc="-5" b="1">
                <a:solidFill>
                  <a:srgbClr val="333333"/>
                </a:solidFill>
                <a:latin typeface="Times New Roman"/>
                <a:cs typeface="Times New Roman"/>
              </a:rPr>
              <a:t>città </a:t>
            </a:r>
            <a:r>
              <a:rPr dirty="0" sz="1200" b="1">
                <a:solidFill>
                  <a:srgbClr val="333333"/>
                </a:solidFill>
                <a:latin typeface="Times New Roman"/>
                <a:cs typeface="Times New Roman"/>
              </a:rPr>
              <a:t>italiane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, il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tutto organizzato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dalle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banche</a:t>
            </a:r>
            <a:r>
              <a:rPr dirty="0" sz="1200" spc="8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(coordinate</a:t>
            </a:r>
            <a:endParaRPr sz="1200">
              <a:latin typeface="Times New Roman"/>
              <a:cs typeface="Times New Roman"/>
            </a:endParaRPr>
          </a:p>
          <a:p>
            <a:pPr marL="12700" marR="246379">
              <a:lnSpc>
                <a:spcPct val="104200"/>
              </a:lnSpc>
              <a:spcBef>
                <a:spcPts val="5"/>
              </a:spcBef>
            </a:pP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dall’Abi)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in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collaborazione con musei, scuole, ospedali, biblioteche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e altre istituzioni. </a:t>
            </a:r>
            <a:r>
              <a:rPr dirty="0" sz="1200" spc="-15">
                <a:solidFill>
                  <a:srgbClr val="333333"/>
                </a:solidFill>
                <a:latin typeface="Times New Roman"/>
                <a:cs typeface="Times New Roman"/>
              </a:rPr>
              <a:t>Il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tema 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2016 è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“Abitare sottosopra. Scoprire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sperimentare come si sta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dentro i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luoghi,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l’arte e le 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emozioni”: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i bambini da 6 a 13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anni si avvicinano alla cultura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mettendosi in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gioco</a:t>
            </a:r>
            <a:r>
              <a:rPr dirty="0" sz="1200" spc="4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  <a:p>
            <a:pPr marL="12700" marR="5080">
              <a:lnSpc>
                <a:spcPct val="104200"/>
              </a:lnSpc>
            </a:pP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sperimentando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la loro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creatività, quest’anno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in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particolare scoprendo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come </a:t>
            </a:r>
            <a:r>
              <a:rPr dirty="0" sz="1200" spc="5">
                <a:solidFill>
                  <a:srgbClr val="333333"/>
                </a:solidFill>
                <a:latin typeface="Times New Roman"/>
                <a:cs typeface="Times New Roman"/>
              </a:rPr>
              <a:t>si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vive, si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abita 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ci si  relaziona con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tutto ciò che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ci circonda.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A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Milano,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in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particolare,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il 4 maggio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c’è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il work in 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progress Abitanti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di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sottosopra, che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mette in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gioco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i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concetti d’identità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differenza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a realizzare  una nuova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famiglia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di “abitanti”: alla mostra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interattiva The Next Nest confluiranno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dunque</a:t>
            </a:r>
            <a:r>
              <a:rPr dirty="0" sz="1200" spc="5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oltre</a:t>
            </a:r>
            <a:endParaRPr sz="1200">
              <a:latin typeface="Times New Roman"/>
              <a:cs typeface="Times New Roman"/>
            </a:endParaRPr>
          </a:p>
          <a:p>
            <a:pPr marL="12700" marR="67945">
              <a:lnSpc>
                <a:spcPct val="104000"/>
              </a:lnSpc>
            </a:pP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8.000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personaggi realizzati con materiali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ecosostenibili e di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riciclo. </a:t>
            </a:r>
            <a:r>
              <a:rPr dirty="0" sz="1200" spc="-15">
                <a:solidFill>
                  <a:srgbClr val="333333"/>
                </a:solidFill>
                <a:latin typeface="Times New Roman"/>
                <a:cs typeface="Times New Roman"/>
              </a:rPr>
              <a:t>Il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Comitato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Scientifico della  manifestazione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è composto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dall’esperto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di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creatività applicata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Hubert Jaoui, dal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responsabile  Dipartimento Educazione Castello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di Rivoli </a:t>
            </a:r>
            <a:r>
              <a:rPr dirty="0" sz="1200" spc="-10">
                <a:solidFill>
                  <a:srgbClr val="333333"/>
                </a:solidFill>
                <a:latin typeface="Times New Roman"/>
                <a:cs typeface="Times New Roman"/>
              </a:rPr>
              <a:t>Museo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d’Arte Contemporanea Anna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Pironti 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dallo  scrittore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Aldo Tanchis. Consultando il sito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si trovano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tutte le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informazioni </a:t>
            </a:r>
            <a:r>
              <a:rPr dirty="0" sz="1200" spc="-10">
                <a:solidFill>
                  <a:srgbClr val="333333"/>
                </a:solidFill>
                <a:latin typeface="Times New Roman"/>
                <a:cs typeface="Times New Roman"/>
              </a:rPr>
              <a:t>su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date, location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e 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orari città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per</a:t>
            </a:r>
            <a:r>
              <a:rPr dirty="0" sz="1200" spc="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città.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200" spc="-5" i="1">
                <a:solidFill>
                  <a:srgbClr val="333333"/>
                </a:solidFill>
                <a:latin typeface="Times New Roman"/>
                <a:cs typeface="Times New Roman"/>
              </a:rPr>
              <a:t>Dal </a:t>
            </a:r>
            <a:r>
              <a:rPr dirty="0" sz="1200" i="1">
                <a:solidFill>
                  <a:srgbClr val="333333"/>
                </a:solidFill>
                <a:latin typeface="Times New Roman"/>
                <a:cs typeface="Times New Roman"/>
              </a:rPr>
              <a:t>2 all’8</a:t>
            </a:r>
            <a:r>
              <a:rPr dirty="0" sz="1200" spc="-75" i="1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200" spc="-5" i="1">
                <a:solidFill>
                  <a:srgbClr val="333333"/>
                </a:solidFill>
                <a:latin typeface="Times New Roman"/>
                <a:cs typeface="Times New Roman"/>
              </a:rPr>
              <a:t>maggio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1200" spc="-5" b="1">
                <a:solidFill>
                  <a:srgbClr val="333333"/>
                </a:solidFill>
                <a:latin typeface="Times New Roman"/>
                <a:cs typeface="Times New Roman"/>
              </a:rPr>
              <a:t>FESTIVAL </a:t>
            </a:r>
            <a:r>
              <a:rPr dirty="0" sz="1200" b="1">
                <a:solidFill>
                  <a:srgbClr val="333333"/>
                </a:solidFill>
                <a:latin typeface="Times New Roman"/>
                <a:cs typeface="Times New Roman"/>
              </a:rPr>
              <a:t>DELLA </a:t>
            </a:r>
            <a:r>
              <a:rPr dirty="0" sz="1200" spc="-5" b="1">
                <a:solidFill>
                  <a:srgbClr val="333333"/>
                </a:solidFill>
                <a:latin typeface="Times New Roman"/>
                <a:cs typeface="Times New Roman"/>
              </a:rPr>
              <a:t>CULTURA</a:t>
            </a:r>
            <a:r>
              <a:rPr dirty="0" sz="1200" b="1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200" spc="-5" b="1">
                <a:solidFill>
                  <a:srgbClr val="333333"/>
                </a:solidFill>
                <a:latin typeface="Times New Roman"/>
                <a:cs typeface="Times New Roman"/>
              </a:rPr>
              <a:t>CREATIVA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dirty="0" sz="1200" spc="-5" i="1">
                <a:solidFill>
                  <a:srgbClr val="333333"/>
                </a:solidFill>
                <a:latin typeface="Times New Roman"/>
                <a:cs typeface="Times New Roman"/>
              </a:rPr>
              <a:t>Mercoledì </a:t>
            </a:r>
            <a:r>
              <a:rPr dirty="0" sz="1200" i="1">
                <a:solidFill>
                  <a:srgbClr val="333333"/>
                </a:solidFill>
                <a:latin typeface="Times New Roman"/>
                <a:cs typeface="Times New Roman"/>
              </a:rPr>
              <a:t>4 maggio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z="1200" spc="-5" b="1">
                <a:solidFill>
                  <a:srgbClr val="333333"/>
                </a:solidFill>
                <a:latin typeface="Times New Roman"/>
                <a:cs typeface="Times New Roman"/>
              </a:rPr>
              <a:t>ABITANTI DI</a:t>
            </a:r>
            <a:r>
              <a:rPr dirty="0" sz="1200" b="1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200" spc="-5" b="1">
                <a:solidFill>
                  <a:srgbClr val="333333"/>
                </a:solidFill>
                <a:latin typeface="Times New Roman"/>
                <a:cs typeface="Times New Roman"/>
              </a:rPr>
              <a:t>SOTTOSOPRA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1200" spc="-5" i="1">
                <a:solidFill>
                  <a:srgbClr val="333333"/>
                </a:solidFill>
                <a:latin typeface="Times New Roman"/>
                <a:cs typeface="Times New Roman"/>
              </a:rPr>
              <a:t>Expo </a:t>
            </a:r>
            <a:r>
              <a:rPr dirty="0" sz="1200" i="1">
                <a:solidFill>
                  <a:srgbClr val="333333"/>
                </a:solidFill>
                <a:latin typeface="Times New Roman"/>
                <a:cs typeface="Times New Roman"/>
              </a:rPr>
              <a:t>Gate – </a:t>
            </a:r>
            <a:r>
              <a:rPr dirty="0" sz="1200" spc="-5" i="1">
                <a:solidFill>
                  <a:srgbClr val="333333"/>
                </a:solidFill>
                <a:latin typeface="Times New Roman"/>
                <a:cs typeface="Times New Roman"/>
              </a:rPr>
              <a:t>via </a:t>
            </a:r>
            <a:r>
              <a:rPr dirty="0" sz="1200" i="1">
                <a:solidFill>
                  <a:srgbClr val="333333"/>
                </a:solidFill>
                <a:latin typeface="Times New Roman"/>
                <a:cs typeface="Times New Roman"/>
              </a:rPr>
              <a:t>Beltrami, 1 –</a:t>
            </a:r>
            <a:r>
              <a:rPr dirty="0" sz="1200" spc="5" i="1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200" spc="-5" i="1">
                <a:solidFill>
                  <a:srgbClr val="333333"/>
                </a:solidFill>
                <a:latin typeface="Times New Roman"/>
                <a:cs typeface="Times New Roman"/>
              </a:rPr>
              <a:t>Milano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dirty="0" sz="1200" spc="-5" i="1">
                <a:solidFill>
                  <a:srgbClr val="3379B7"/>
                </a:solidFill>
                <a:latin typeface="Times New Roman"/>
                <a:cs typeface="Times New Roman"/>
                <a:hlinkClick r:id="rId3"/>
              </a:rPr>
              <a:t>www.festivalculturacreativa.it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75304" y="2085466"/>
            <a:ext cx="1400174" cy="685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2924555"/>
            <a:ext cx="2819019" cy="24173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82880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G</a:t>
            </a: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spc="5" b="1">
                <a:latin typeface="Arial"/>
                <a:cs typeface="Arial"/>
              </a:rPr>
              <a:t>u</a:t>
            </a:r>
            <a:r>
              <a:rPr dirty="0" sz="1600" spc="-5" b="1">
                <a:latin typeface="Arial"/>
                <a:cs typeface="Arial"/>
              </a:rPr>
              <a:t>p</a:t>
            </a:r>
            <a:r>
              <a:rPr dirty="0" sz="1600" spc="-15" b="1">
                <a:latin typeface="Arial"/>
                <a:cs typeface="Arial"/>
              </a:rPr>
              <a:t>p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carige.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t  </a:t>
            </a: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203193"/>
            <a:ext cx="6134735" cy="25209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0093AA"/>
                </a:solidFill>
                <a:latin typeface="Times New Roman"/>
                <a:cs typeface="Times New Roman"/>
              </a:rPr>
              <a:t>FESTIVAL DELLA CULTURA CREATIVA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00">
              <a:latin typeface="Times New Roman"/>
              <a:cs typeface="Times New Roman"/>
            </a:endParaRPr>
          </a:p>
          <a:p>
            <a:pPr marL="12700" marR="230504">
              <a:lnSpc>
                <a:spcPct val="133300"/>
              </a:lnSpc>
            </a:pP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Il Gruppo Banca Carige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partecipa, sin dalla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prima edizione nel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2014, al Festival della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Cultura Creativa,  </a:t>
            </a:r>
            <a:r>
              <a:rPr dirty="0" sz="900" spc="-10">
                <a:solidFill>
                  <a:srgbClr val="212121"/>
                </a:solidFill>
                <a:latin typeface="Verdana"/>
                <a:cs typeface="Verdana"/>
              </a:rPr>
              <a:t>una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manifestazione promossa dall’ABI (Associazione Bancaria Italiana)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per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avvicinare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i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bambini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e i 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ragazzi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alla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cultura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stimolarne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la</a:t>
            </a:r>
            <a:r>
              <a:rPr dirty="0" sz="900" spc="-2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creatività.</a:t>
            </a:r>
            <a:endParaRPr sz="900">
              <a:latin typeface="Verdana"/>
              <a:cs typeface="Verdana"/>
            </a:endParaRPr>
          </a:p>
          <a:p>
            <a:pPr marL="12700" marR="62230">
              <a:lnSpc>
                <a:spcPct val="133300"/>
              </a:lnSpc>
              <a:spcBef>
                <a:spcPts val="755"/>
              </a:spcBef>
            </a:pP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Il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Festival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vede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il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coinvolgimento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di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numerose banche presenti sul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territorio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nazionale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e la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partecipazione  diretta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di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scuole, associazioni culturali, musei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biblioteche.</a:t>
            </a:r>
            <a:endParaRPr sz="900">
              <a:latin typeface="Verdana"/>
              <a:cs typeface="Verdana"/>
            </a:endParaRPr>
          </a:p>
          <a:p>
            <a:pPr marL="12700" marR="5080">
              <a:lnSpc>
                <a:spcPct val="133300"/>
              </a:lnSpc>
              <a:spcBef>
                <a:spcPts val="745"/>
              </a:spcBef>
            </a:pP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Una settimana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ricca di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attività (laboratori, concerti, visite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a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musei, ecc.) che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si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sviluppano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su un tema 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generale, diverso ogni anno, che ogni banca interpreta secondo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le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proprie specificità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quelle del territorio 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in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cui</a:t>
            </a:r>
            <a:r>
              <a:rPr dirty="0" sz="900" spc="-15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opera.</a:t>
            </a:r>
            <a:endParaRPr sz="900">
              <a:latin typeface="Verdana"/>
              <a:cs typeface="Verdana"/>
            </a:endParaRPr>
          </a:p>
          <a:p>
            <a:pPr marL="12700" marR="53340">
              <a:lnSpc>
                <a:spcPct val="133300"/>
              </a:lnSpc>
              <a:spcBef>
                <a:spcPts val="755"/>
              </a:spcBef>
            </a:pP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L'obiettivo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è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incoraggiare un atteggiamento aperto, senza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troppi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vincoli,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in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un’ottica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di ricerca,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scambio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e 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condivisione, </a:t>
            </a:r>
            <a:r>
              <a:rPr dirty="0" sz="900" spc="-10">
                <a:solidFill>
                  <a:srgbClr val="212121"/>
                </a:solidFill>
                <a:latin typeface="Verdana"/>
                <a:cs typeface="Verdana"/>
              </a:rPr>
              <a:t>una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vera “Festa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della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cultura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della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creatività”.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8791575"/>
            <a:ext cx="5883275" cy="781050"/>
          </a:xfrm>
          <a:prstGeom prst="rect">
            <a:avLst/>
          </a:prstGeom>
        </p:spPr>
        <p:txBody>
          <a:bodyPr wrap="square" lIns="0" tIns="647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dirty="0" sz="1000" spc="-5" b="1">
                <a:solidFill>
                  <a:srgbClr val="0093AA"/>
                </a:solidFill>
                <a:latin typeface="Times New Roman"/>
                <a:cs typeface="Times New Roman"/>
              </a:rPr>
              <a:t>EDIZIONE</a:t>
            </a:r>
            <a:r>
              <a:rPr dirty="0" sz="1000" spc="-10" b="1">
                <a:solidFill>
                  <a:srgbClr val="0093AA"/>
                </a:solidFill>
                <a:latin typeface="Times New Roman"/>
                <a:cs typeface="Times New Roman"/>
              </a:rPr>
              <a:t> </a:t>
            </a:r>
            <a:r>
              <a:rPr dirty="0" sz="1000" b="1">
                <a:solidFill>
                  <a:srgbClr val="0093AA"/>
                </a:solidFill>
                <a:latin typeface="Times New Roman"/>
                <a:cs typeface="Times New Roman"/>
              </a:rPr>
              <a:t>2016</a:t>
            </a:r>
            <a:endParaRPr sz="1000">
              <a:latin typeface="Times New Roman"/>
              <a:cs typeface="Times New Roman"/>
            </a:endParaRPr>
          </a:p>
          <a:p>
            <a:pPr marL="12700" marR="5080">
              <a:lnSpc>
                <a:spcPct val="133300"/>
              </a:lnSpc>
              <a:spcBef>
                <a:spcPts val="20"/>
              </a:spcBef>
            </a:pP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Il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tema della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terza edizione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è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“Abitare sottosopra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– scoprire e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sperimentare </a:t>
            </a:r>
            <a:r>
              <a:rPr dirty="0" sz="900" spc="-10">
                <a:solidFill>
                  <a:srgbClr val="212121"/>
                </a:solidFill>
                <a:latin typeface="Verdana"/>
                <a:cs typeface="Verdana"/>
              </a:rPr>
              <a:t>come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si sta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dentro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l’arte i 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luoghi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e le cose”, per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accompagnare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i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bambini lungo un viaggio alla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scoperta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della relazione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con</a:t>
            </a:r>
            <a:r>
              <a:rPr dirty="0" sz="900" spc="3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se</a:t>
            </a:r>
            <a:endParaRPr sz="9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55"/>
              </a:spcBef>
            </a:pP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stessi, con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l’altro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e con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l’ambiente, stimolando l’immaginazione, l’emotività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e la</a:t>
            </a:r>
            <a:r>
              <a:rPr dirty="0" sz="900" spc="-35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creatività.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87217" y="2161548"/>
            <a:ext cx="1734650" cy="3999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656204" y="6140486"/>
            <a:ext cx="2206527" cy="25922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82880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G</a:t>
            </a: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spc="5" b="1">
                <a:latin typeface="Arial"/>
                <a:cs typeface="Arial"/>
              </a:rPr>
              <a:t>u</a:t>
            </a:r>
            <a:r>
              <a:rPr dirty="0" sz="1600" spc="-5" b="1">
                <a:latin typeface="Arial"/>
                <a:cs typeface="Arial"/>
              </a:rPr>
              <a:t>p</a:t>
            </a:r>
            <a:r>
              <a:rPr dirty="0" sz="1600" spc="-15" b="1">
                <a:latin typeface="Arial"/>
                <a:cs typeface="Arial"/>
              </a:rPr>
              <a:t>p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carige.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t  </a:t>
            </a: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105913"/>
            <a:ext cx="6130925" cy="18624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99060">
              <a:lnSpc>
                <a:spcPct val="133300"/>
              </a:lnSpc>
              <a:spcBef>
                <a:spcPts val="100"/>
              </a:spcBef>
            </a:pP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Banca Carige S.p.A. collabora anche quest’anno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con “Il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sogno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di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Tommi”, un’associazione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di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promozione 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sociale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genovese, iscritta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al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Registro Regionale del Terzo Settore accreditata come Ente collaboratore  dell’Istituto Giannina Gaslini.</a:t>
            </a:r>
            <a:endParaRPr sz="900">
              <a:latin typeface="Verdana"/>
              <a:cs typeface="Verdana"/>
            </a:endParaRPr>
          </a:p>
          <a:p>
            <a:pPr marL="12700" marR="334645">
              <a:lnSpc>
                <a:spcPct val="133300"/>
              </a:lnSpc>
              <a:spcBef>
                <a:spcPts val="745"/>
              </a:spcBef>
            </a:pP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Gli studenti genovesi coinvolti nella settimana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dal 2 all’ 8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maggio </a:t>
            </a:r>
            <a:r>
              <a:rPr dirty="0" sz="900" spc="5">
                <a:solidFill>
                  <a:srgbClr val="212121"/>
                </a:solidFill>
                <a:latin typeface="Verdana"/>
                <a:cs typeface="Verdana"/>
              </a:rPr>
              <a:t>sono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più di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trecento. Ogni classe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è 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coinvolta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in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“laboratori espressivi” che accompagnano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i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bambini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in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un’esperienza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in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cui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il corpo</a:t>
            </a:r>
            <a:r>
              <a:rPr dirty="0" sz="900" spc="75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è</a:t>
            </a:r>
            <a:endParaRPr sz="900">
              <a:latin typeface="Verdana"/>
              <a:cs typeface="Verdana"/>
            </a:endParaRPr>
          </a:p>
          <a:p>
            <a:pPr marL="12700" marR="5080">
              <a:lnSpc>
                <a:spcPct val="133300"/>
              </a:lnSpc>
            </a:pP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protagonista. Attraverso giochi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ed esercizi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teatrali,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gli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studenti sperimentano lo “spazio dentro”,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le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proprie  emozioni,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i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propri pensieri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e i propri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vissuti,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“lo spazio fuori”,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le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relazioni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con gli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altri,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i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luoghi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gli</a:t>
            </a:r>
            <a:r>
              <a:rPr dirty="0" sz="900" spc="75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spazi.</a:t>
            </a:r>
            <a:endParaRPr sz="900">
              <a:latin typeface="Verdana"/>
              <a:cs typeface="Verdana"/>
            </a:endParaRPr>
          </a:p>
          <a:p>
            <a:pPr marL="12700" marR="94615">
              <a:lnSpc>
                <a:spcPct val="133300"/>
              </a:lnSpc>
              <a:spcBef>
                <a:spcPts val="760"/>
              </a:spcBef>
            </a:pP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I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giovanissimi protagonisti sono invogliati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a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manifestare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la massima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libertà espressiva inventando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trame  e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protagonisti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di </a:t>
            </a:r>
            <a:r>
              <a:rPr dirty="0" sz="900" spc="-10">
                <a:solidFill>
                  <a:srgbClr val="212121"/>
                </a:solidFill>
                <a:latin typeface="Verdana"/>
                <a:cs typeface="Verdana"/>
              </a:rPr>
              <a:t>una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rappresentazione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teatrale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che culmina nella realizzazione </a:t>
            </a:r>
            <a:r>
              <a:rPr dirty="0" sz="900">
                <a:solidFill>
                  <a:srgbClr val="212121"/>
                </a:solidFill>
                <a:latin typeface="Verdana"/>
                <a:cs typeface="Verdana"/>
              </a:rPr>
              <a:t>di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un</a:t>
            </a:r>
            <a:r>
              <a:rPr dirty="0" sz="900" spc="35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900" spc="-5">
                <a:solidFill>
                  <a:srgbClr val="212121"/>
                </a:solidFill>
                <a:latin typeface="Verdana"/>
                <a:cs typeface="Verdana"/>
              </a:rPr>
              <a:t>filmato.</a:t>
            </a:r>
            <a:endParaRPr sz="9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5082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In</a:t>
            </a:r>
            <a:r>
              <a:rPr dirty="0" sz="1600" spc="-15" b="1">
                <a:latin typeface="Arial"/>
                <a:cs typeface="Arial"/>
              </a:rPr>
              <a:t>f</a:t>
            </a:r>
            <a:r>
              <a:rPr dirty="0" sz="1600" spc="-5" b="1">
                <a:latin typeface="Arial"/>
                <a:cs typeface="Arial"/>
              </a:rPr>
              <a:t>o</a:t>
            </a:r>
            <a:r>
              <a:rPr dirty="0" sz="1600" spc="5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mazi</a:t>
            </a:r>
            <a:r>
              <a:rPr dirty="0" sz="1600" spc="5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ne.it  </a:t>
            </a: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522854" y="2119883"/>
            <a:ext cx="2514599" cy="4566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67715" y="3195429"/>
            <a:ext cx="5810250" cy="1885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06883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Italy.s5.webdigital.hu  28 aprile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084704" y="2119883"/>
            <a:ext cx="3381375" cy="4757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2748152"/>
            <a:ext cx="4600321" cy="41935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39255" y="6985818"/>
            <a:ext cx="4417745" cy="23671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06883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Italy.s5.webdigital.hu  28 aprile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103780"/>
            <a:ext cx="6144895" cy="6697345"/>
          </a:xfrm>
          <a:prstGeom prst="rect">
            <a:avLst/>
          </a:prstGeom>
        </p:spPr>
        <p:txBody>
          <a:bodyPr wrap="square" lIns="0" tIns="5206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dirty="0" sz="1000" spc="-5" b="1">
                <a:solidFill>
                  <a:srgbClr val="444444"/>
                </a:solidFill>
                <a:latin typeface="Times New Roman"/>
                <a:cs typeface="Times New Roman"/>
              </a:rPr>
              <a:t>COMUNICATO</a:t>
            </a:r>
            <a:r>
              <a:rPr dirty="0" sz="1000" spc="5" b="1">
                <a:solidFill>
                  <a:srgbClr val="444444"/>
                </a:solidFill>
                <a:latin typeface="Times New Roman"/>
                <a:cs typeface="Times New Roman"/>
              </a:rPr>
              <a:t> </a:t>
            </a:r>
            <a:r>
              <a:rPr dirty="0" sz="1000" spc="-5" b="1">
                <a:solidFill>
                  <a:srgbClr val="444444"/>
                </a:solidFill>
                <a:latin typeface="Times New Roman"/>
                <a:cs typeface="Times New Roman"/>
              </a:rPr>
              <a:t>STAMPA:</a:t>
            </a:r>
            <a:endParaRPr sz="1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“Scoprire e sperimentare come si sta dentro i </a:t>
            </a:r>
            <a:r>
              <a:rPr dirty="0" sz="1000" i="1">
                <a:solidFill>
                  <a:srgbClr val="444444"/>
                </a:solidFill>
                <a:latin typeface="Verdana"/>
                <a:cs typeface="Verdana"/>
              </a:rPr>
              <a:t>luoghi,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l’arte e </a:t>
            </a:r>
            <a:r>
              <a:rPr dirty="0" sz="1000" i="1">
                <a:solidFill>
                  <a:srgbClr val="444444"/>
                </a:solidFill>
                <a:latin typeface="Verdana"/>
                <a:cs typeface="Verdana"/>
              </a:rPr>
              <a:t>le</a:t>
            </a:r>
            <a:r>
              <a:rPr dirty="0" sz="1000" spc="45" i="1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emozioni”</a:t>
            </a:r>
            <a:endParaRPr sz="10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12700" marR="5080">
              <a:lnSpc>
                <a:spcPct val="125000"/>
              </a:lnSpc>
              <a:spcBef>
                <a:spcPts val="5"/>
              </a:spcBef>
            </a:pP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Questo è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il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tema dell'edizione 2016 e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il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filo conduttore che legherà tutte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le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iniziative (laboratori,  mostre, teatro, musica, ecc.) organizzate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dalle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banche che operano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in</a:t>
            </a:r>
            <a:r>
              <a:rPr dirty="0" sz="1000" spc="35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Italia.</a:t>
            </a:r>
            <a:endParaRPr sz="1000">
              <a:latin typeface="Verdana"/>
              <a:cs typeface="Verdana"/>
            </a:endParaRPr>
          </a:p>
          <a:p>
            <a:pPr marL="12700" marR="16510">
              <a:lnSpc>
                <a:spcPct val="125000"/>
              </a:lnSpc>
            </a:pP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Abitare è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il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modo con cui </a:t>
            </a:r>
            <a:r>
              <a:rPr dirty="0" sz="1000" spc="-10">
                <a:solidFill>
                  <a:srgbClr val="444444"/>
                </a:solidFill>
                <a:latin typeface="Verdana"/>
                <a:cs typeface="Verdana"/>
              </a:rPr>
              <a:t>noi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uomini viviamo sulla terra. </a:t>
            </a:r>
            <a:r>
              <a:rPr dirty="0" sz="1000" spc="-10">
                <a:solidFill>
                  <a:srgbClr val="444444"/>
                </a:solidFill>
                <a:latin typeface="Verdana"/>
                <a:cs typeface="Verdana"/>
              </a:rPr>
              <a:t>Il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luogo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abitato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rappresenta  materialmente e simbolicamente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la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condizione di "stabilità". </a:t>
            </a:r>
            <a:r>
              <a:rPr dirty="0" sz="1000" spc="-10">
                <a:solidFill>
                  <a:srgbClr val="444444"/>
                </a:solidFill>
                <a:latin typeface="Verdana"/>
                <a:cs typeface="Verdana"/>
              </a:rPr>
              <a:t>Il </a:t>
            </a:r>
            <a:r>
              <a:rPr dirty="0" sz="1000" spc="5">
                <a:solidFill>
                  <a:srgbClr val="444444"/>
                </a:solidFill>
                <a:latin typeface="Verdana"/>
                <a:cs typeface="Verdana"/>
              </a:rPr>
              <a:t>luogo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abitato </a:t>
            </a:r>
            <a:r>
              <a:rPr dirty="0" sz="1000" spc="-10">
                <a:solidFill>
                  <a:srgbClr val="444444"/>
                </a:solidFill>
                <a:latin typeface="Verdana"/>
                <a:cs typeface="Verdana"/>
              </a:rPr>
              <a:t>si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può estendere</a:t>
            </a:r>
            <a:r>
              <a:rPr dirty="0" sz="1000" spc="17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al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vicinato, al quartiere,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alla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città, e rappresenta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lo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spazio dell'appartenenza</a:t>
            </a:r>
            <a:r>
              <a:rPr dirty="0" sz="1000" spc="2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collettiva.</a:t>
            </a:r>
            <a:endParaRPr sz="10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00">
              <a:latin typeface="Times New Roman"/>
              <a:cs typeface="Times New Roman"/>
            </a:endParaRPr>
          </a:p>
          <a:p>
            <a:pPr marL="12700" marR="127635">
              <a:lnSpc>
                <a:spcPct val="125000"/>
              </a:lnSpc>
            </a:pP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Abitare è stare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in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rapporto </a:t>
            </a:r>
            <a:r>
              <a:rPr dirty="0" sz="1000" spc="-10">
                <a:solidFill>
                  <a:srgbClr val="444444"/>
                </a:solidFill>
                <a:latin typeface="Verdana"/>
                <a:cs typeface="Verdana"/>
              </a:rPr>
              <a:t>con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sé e con ciò che ci </a:t>
            </a:r>
            <a:r>
              <a:rPr dirty="0" sz="1000" spc="-10">
                <a:solidFill>
                  <a:srgbClr val="444444"/>
                </a:solidFill>
                <a:latin typeface="Verdana"/>
                <a:cs typeface="Verdana"/>
              </a:rPr>
              <a:t>sta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intorno,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sia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esso un luogo,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uno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spazio, 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una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comunità. Abitare è costruirsi un luogo sicuro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in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cui stare, fatto di idee, persone e luoghi,  da cui partire e a cui ritornare. Ogni essere vivente ma anche ogni cosa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in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qualche</a:t>
            </a:r>
            <a:r>
              <a:rPr dirty="0" sz="1000" spc="11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modo</a:t>
            </a:r>
            <a:endParaRPr sz="1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“abita.” degli </a:t>
            </a:r>
            <a:r>
              <a:rPr dirty="0" sz="1000" spc="-10">
                <a:solidFill>
                  <a:srgbClr val="444444"/>
                </a:solidFill>
                <a:latin typeface="Verdana"/>
                <a:cs typeface="Verdana"/>
              </a:rPr>
              <a:t>spazi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e </a:t>
            </a:r>
            <a:r>
              <a:rPr dirty="0" sz="1000" spc="-10">
                <a:solidFill>
                  <a:srgbClr val="444444"/>
                </a:solidFill>
                <a:latin typeface="Verdana"/>
                <a:cs typeface="Verdana"/>
              </a:rPr>
              <a:t>si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esprime nel rapporto con il luogo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in </a:t>
            </a:r>
            <a:r>
              <a:rPr dirty="0" sz="1000" spc="-10">
                <a:solidFill>
                  <a:srgbClr val="444444"/>
                </a:solidFill>
                <a:latin typeface="Verdana"/>
                <a:cs typeface="Verdana"/>
              </a:rPr>
              <a:t>cui si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trova anche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se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di</a:t>
            </a:r>
            <a:r>
              <a:rPr dirty="0" sz="1000" spc="21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passaggio.</a:t>
            </a:r>
            <a:endParaRPr sz="10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00">
              <a:latin typeface="Times New Roman"/>
              <a:cs typeface="Times New Roman"/>
            </a:endParaRPr>
          </a:p>
          <a:p>
            <a:pPr marL="12700" marR="26670">
              <a:lnSpc>
                <a:spcPct val="125000"/>
              </a:lnSpc>
            </a:pP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Questo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il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tema scelto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dalle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banche italiane, fortemente legate al territorio e da sempre sensibili  al tema della cultura e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della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creatività, visti come espressione e possibilità di un </a:t>
            </a:r>
            <a:r>
              <a:rPr dirty="0" sz="1000" spc="-10">
                <a:solidFill>
                  <a:srgbClr val="444444"/>
                </a:solidFill>
                <a:latin typeface="Verdana"/>
                <a:cs typeface="Verdana"/>
              </a:rPr>
              <a:t>vivere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civile 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basato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sullo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sguardo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delle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giovani generazioni. Un tema col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quale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quest'anno </a:t>
            </a:r>
            <a:r>
              <a:rPr dirty="0" sz="1000" spc="-10">
                <a:solidFill>
                  <a:srgbClr val="444444"/>
                </a:solidFill>
                <a:latin typeface="Verdana"/>
                <a:cs typeface="Verdana"/>
              </a:rPr>
              <a:t>si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invitano i  bambini e i ragazzi ad allargare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il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concetto di casa e di luogo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abitato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per cercare, </a:t>
            </a:r>
            <a:r>
              <a:rPr dirty="0" sz="1000" spc="-10">
                <a:solidFill>
                  <a:srgbClr val="444444"/>
                </a:solidFill>
                <a:latin typeface="Verdana"/>
                <a:cs typeface="Verdana"/>
              </a:rPr>
              <a:t>con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l'aiuto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di  operatori culturali specializzati, di </a:t>
            </a:r>
            <a:r>
              <a:rPr dirty="0" sz="1000" spc="-10">
                <a:solidFill>
                  <a:srgbClr val="444444"/>
                </a:solidFill>
                <a:latin typeface="Verdana"/>
                <a:cs typeface="Verdana"/>
              </a:rPr>
              <a:t>superare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alcuni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stereotipi, </a:t>
            </a:r>
            <a:r>
              <a:rPr dirty="0" sz="1000" spc="-10">
                <a:solidFill>
                  <a:srgbClr val="444444"/>
                </a:solidFill>
                <a:latin typeface="Verdana"/>
                <a:cs typeface="Verdana"/>
              </a:rPr>
              <a:t>per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scoprire e sperimentare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in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che  modo ogni essere vivente e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ogni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cosa vive, abita e si relaziona, utilizzando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le modalità </a:t>
            </a:r>
            <a:r>
              <a:rPr dirty="0" sz="1000" spc="-10">
                <a:solidFill>
                  <a:srgbClr val="444444"/>
                </a:solidFill>
                <a:latin typeface="Verdana"/>
                <a:cs typeface="Verdana"/>
              </a:rPr>
              <a:t>più 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consone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alla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propria natura, con tutto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ciò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che </a:t>
            </a:r>
            <a:r>
              <a:rPr dirty="0" sz="1000">
                <a:solidFill>
                  <a:srgbClr val="444444"/>
                </a:solidFill>
                <a:latin typeface="Verdana"/>
                <a:cs typeface="Verdana"/>
              </a:rPr>
              <a:t>li</a:t>
            </a:r>
            <a:r>
              <a:rPr dirty="0" sz="1000" spc="-15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circonda.</a:t>
            </a:r>
            <a:endParaRPr sz="10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Si potranno sperimentare e considerare diverse dimensioni dell'abitare, come ad</a:t>
            </a:r>
            <a:r>
              <a:rPr dirty="0" sz="1000" spc="110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dirty="0" sz="1000" spc="-5">
                <a:solidFill>
                  <a:srgbClr val="444444"/>
                </a:solidFill>
                <a:latin typeface="Verdana"/>
                <a:cs typeface="Verdana"/>
              </a:rPr>
              <a:t>esempio:</a:t>
            </a:r>
            <a:endParaRPr sz="10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Times New Roman"/>
              <a:cs typeface="Times New Roman"/>
            </a:endParaRPr>
          </a:p>
          <a:p>
            <a:pPr marL="195580" indent="-182880">
              <a:lnSpc>
                <a:spcPct val="100000"/>
              </a:lnSpc>
              <a:buAutoNum type="arabicParenR"/>
              <a:tabLst>
                <a:tab pos="196215" algn="l"/>
              </a:tabLst>
            </a:pP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Abitare </a:t>
            </a:r>
            <a:r>
              <a:rPr dirty="0" sz="1000" i="1">
                <a:solidFill>
                  <a:srgbClr val="444444"/>
                </a:solidFill>
                <a:latin typeface="Verdana"/>
                <a:cs typeface="Verdana"/>
              </a:rPr>
              <a:t>le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emozioni, proprie e altrui, mettendosi nei panni degli</a:t>
            </a:r>
            <a:r>
              <a:rPr dirty="0" sz="1000" spc="55" i="1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altri.</a:t>
            </a:r>
            <a:endParaRPr sz="1000">
              <a:latin typeface="Verdana"/>
              <a:cs typeface="Verdana"/>
            </a:endParaRPr>
          </a:p>
          <a:p>
            <a:pPr marL="195580" indent="-182880">
              <a:lnSpc>
                <a:spcPct val="100000"/>
              </a:lnSpc>
              <a:spcBef>
                <a:spcPts val="300"/>
              </a:spcBef>
              <a:buAutoNum type="arabicParenR"/>
              <a:tabLst>
                <a:tab pos="196215" algn="l"/>
              </a:tabLst>
            </a:pP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Abitare </a:t>
            </a:r>
            <a:r>
              <a:rPr dirty="0" sz="1000" i="1">
                <a:solidFill>
                  <a:srgbClr val="444444"/>
                </a:solidFill>
                <a:latin typeface="Verdana"/>
                <a:cs typeface="Verdana"/>
              </a:rPr>
              <a:t>una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situazione, </a:t>
            </a:r>
            <a:r>
              <a:rPr dirty="0" sz="1000" i="1">
                <a:solidFill>
                  <a:srgbClr val="444444"/>
                </a:solidFill>
                <a:latin typeface="Verdana"/>
                <a:cs typeface="Verdana"/>
              </a:rPr>
              <a:t>un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quadro, </a:t>
            </a:r>
            <a:r>
              <a:rPr dirty="0" sz="1000" i="1">
                <a:solidFill>
                  <a:srgbClr val="444444"/>
                </a:solidFill>
                <a:latin typeface="Verdana"/>
                <a:cs typeface="Verdana"/>
              </a:rPr>
              <a:t>un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libro, </a:t>
            </a:r>
            <a:r>
              <a:rPr dirty="0" sz="1000" i="1">
                <a:solidFill>
                  <a:srgbClr val="444444"/>
                </a:solidFill>
                <a:latin typeface="Verdana"/>
                <a:cs typeface="Verdana"/>
              </a:rPr>
              <a:t>un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museo, </a:t>
            </a:r>
            <a:r>
              <a:rPr dirty="0" sz="1000" i="1">
                <a:solidFill>
                  <a:srgbClr val="444444"/>
                </a:solidFill>
                <a:latin typeface="Verdana"/>
                <a:cs typeface="Verdana"/>
              </a:rPr>
              <a:t>un</a:t>
            </a:r>
            <a:r>
              <a:rPr dirty="0" sz="1000" spc="35" i="1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palcoscenico.</a:t>
            </a:r>
            <a:endParaRPr sz="1000">
              <a:latin typeface="Verdana"/>
              <a:cs typeface="Verdana"/>
            </a:endParaRPr>
          </a:p>
          <a:p>
            <a:pPr marL="195580" indent="-182880">
              <a:lnSpc>
                <a:spcPct val="100000"/>
              </a:lnSpc>
              <a:spcBef>
                <a:spcPts val="300"/>
              </a:spcBef>
              <a:buAutoNum type="arabicParenR"/>
              <a:tabLst>
                <a:tab pos="196215" algn="l"/>
              </a:tabLst>
            </a:pP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Abitare </a:t>
            </a:r>
            <a:r>
              <a:rPr dirty="0" sz="1000" i="1">
                <a:solidFill>
                  <a:srgbClr val="444444"/>
                </a:solidFill>
                <a:latin typeface="Verdana"/>
                <a:cs typeface="Verdana"/>
              </a:rPr>
              <a:t>una struttura, una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casa, la scuola, la</a:t>
            </a:r>
            <a:r>
              <a:rPr dirty="0" sz="1000" spc="5" i="1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città.</a:t>
            </a:r>
            <a:endParaRPr sz="1000">
              <a:latin typeface="Verdana"/>
              <a:cs typeface="Verdana"/>
            </a:endParaRPr>
          </a:p>
          <a:p>
            <a:pPr marL="195580" indent="-182880">
              <a:lnSpc>
                <a:spcPct val="100000"/>
              </a:lnSpc>
              <a:spcBef>
                <a:spcPts val="300"/>
              </a:spcBef>
              <a:buAutoNum type="arabicParenR"/>
              <a:tabLst>
                <a:tab pos="196215" algn="l"/>
              </a:tabLst>
            </a:pP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Abitare spazi reali e</a:t>
            </a:r>
            <a:r>
              <a:rPr dirty="0" sz="1000" spc="25" i="1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virtuali.</a:t>
            </a:r>
            <a:endParaRPr sz="1000">
              <a:latin typeface="Verdana"/>
              <a:cs typeface="Verdana"/>
            </a:endParaRPr>
          </a:p>
          <a:p>
            <a:pPr marL="195580" indent="-182880">
              <a:lnSpc>
                <a:spcPct val="100000"/>
              </a:lnSpc>
              <a:spcBef>
                <a:spcPts val="300"/>
              </a:spcBef>
              <a:buAutoNum type="arabicParenR"/>
              <a:tabLst>
                <a:tab pos="196215" algn="l"/>
              </a:tabLst>
            </a:pP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Abitare tempi</a:t>
            </a:r>
            <a:r>
              <a:rPr dirty="0" sz="1000" spc="-10" i="1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storici.</a:t>
            </a:r>
            <a:endParaRPr sz="1000">
              <a:latin typeface="Verdana"/>
              <a:cs typeface="Verdana"/>
            </a:endParaRPr>
          </a:p>
          <a:p>
            <a:pPr marL="195580" indent="-182880">
              <a:lnSpc>
                <a:spcPct val="100000"/>
              </a:lnSpc>
              <a:spcBef>
                <a:spcPts val="300"/>
              </a:spcBef>
              <a:buAutoNum type="arabicParenR"/>
              <a:tabLst>
                <a:tab pos="196215" algn="l"/>
              </a:tabLst>
            </a:pP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Abitare altri</a:t>
            </a:r>
            <a:r>
              <a:rPr dirty="0" sz="1000" spc="-15" i="1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pianeti.</a:t>
            </a:r>
            <a:endParaRPr sz="1000">
              <a:latin typeface="Verdana"/>
              <a:cs typeface="Verdana"/>
            </a:endParaRPr>
          </a:p>
          <a:p>
            <a:pPr marL="195580" indent="-182880">
              <a:lnSpc>
                <a:spcPct val="100000"/>
              </a:lnSpc>
              <a:spcBef>
                <a:spcPts val="300"/>
              </a:spcBef>
              <a:buAutoNum type="arabicParenR"/>
              <a:tabLst>
                <a:tab pos="196215" algn="l"/>
              </a:tabLst>
            </a:pP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L'abitare di </a:t>
            </a:r>
            <a:r>
              <a:rPr dirty="0" sz="1000" i="1">
                <a:solidFill>
                  <a:srgbClr val="444444"/>
                </a:solidFill>
                <a:latin typeface="Verdana"/>
                <a:cs typeface="Verdana"/>
              </a:rPr>
              <a:t>una voce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e di </a:t>
            </a:r>
            <a:r>
              <a:rPr dirty="0" sz="1000" i="1">
                <a:solidFill>
                  <a:srgbClr val="444444"/>
                </a:solidFill>
                <a:latin typeface="Verdana"/>
                <a:cs typeface="Verdana"/>
              </a:rPr>
              <a:t>un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suono in </a:t>
            </a:r>
            <a:r>
              <a:rPr dirty="0" sz="1000" i="1">
                <a:solidFill>
                  <a:srgbClr val="444444"/>
                </a:solidFill>
                <a:latin typeface="Verdana"/>
                <a:cs typeface="Verdana"/>
              </a:rPr>
              <a:t>una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scatola, in </a:t>
            </a:r>
            <a:r>
              <a:rPr dirty="0" sz="1000" i="1">
                <a:solidFill>
                  <a:srgbClr val="444444"/>
                </a:solidFill>
                <a:latin typeface="Verdana"/>
                <a:cs typeface="Verdana"/>
              </a:rPr>
              <a:t>una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stanza, in</a:t>
            </a:r>
            <a:r>
              <a:rPr dirty="0" sz="1000" spc="25" i="1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un'arena.</a:t>
            </a:r>
            <a:endParaRPr sz="1000">
              <a:latin typeface="Verdana"/>
              <a:cs typeface="Verdana"/>
            </a:endParaRPr>
          </a:p>
          <a:p>
            <a:pPr marL="195580" indent="-182880">
              <a:lnSpc>
                <a:spcPct val="100000"/>
              </a:lnSpc>
              <a:spcBef>
                <a:spcPts val="300"/>
              </a:spcBef>
              <a:buAutoNum type="arabicParenR"/>
              <a:tabLst>
                <a:tab pos="196215" algn="l"/>
              </a:tabLst>
            </a:pP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L'abitare di un'opera d'arte all'interno di </a:t>
            </a:r>
            <a:r>
              <a:rPr dirty="0" sz="1000" i="1">
                <a:solidFill>
                  <a:srgbClr val="444444"/>
                </a:solidFill>
                <a:latin typeface="Verdana"/>
                <a:cs typeface="Verdana"/>
              </a:rPr>
              <a:t>un</a:t>
            </a:r>
            <a:r>
              <a:rPr dirty="0" sz="1000" spc="30" i="1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museo.</a:t>
            </a:r>
            <a:endParaRPr sz="1000">
              <a:latin typeface="Verdana"/>
              <a:cs typeface="Verdana"/>
            </a:endParaRPr>
          </a:p>
          <a:p>
            <a:pPr marL="195580" indent="-182880">
              <a:lnSpc>
                <a:spcPct val="100000"/>
              </a:lnSpc>
              <a:spcBef>
                <a:spcPts val="300"/>
              </a:spcBef>
              <a:buAutoNum type="arabicParenR"/>
              <a:tabLst>
                <a:tab pos="196215" algn="l"/>
              </a:tabLst>
            </a:pP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L'abitare di </a:t>
            </a:r>
            <a:r>
              <a:rPr dirty="0" sz="1000" i="1">
                <a:solidFill>
                  <a:srgbClr val="444444"/>
                </a:solidFill>
                <a:latin typeface="Verdana"/>
                <a:cs typeface="Verdana"/>
              </a:rPr>
              <a:t>un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segno grafico su di </a:t>
            </a:r>
            <a:r>
              <a:rPr dirty="0" sz="1000" i="1">
                <a:solidFill>
                  <a:srgbClr val="444444"/>
                </a:solidFill>
                <a:latin typeface="Verdana"/>
                <a:cs typeface="Verdana"/>
              </a:rPr>
              <a:t>un</a:t>
            </a:r>
            <a:r>
              <a:rPr dirty="0" sz="1000" spc="15" i="1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foglio.</a:t>
            </a:r>
            <a:endParaRPr sz="1000">
              <a:latin typeface="Verdana"/>
              <a:cs typeface="Verdana"/>
            </a:endParaRPr>
          </a:p>
          <a:p>
            <a:pPr marL="276225" indent="-263525">
              <a:lnSpc>
                <a:spcPct val="100000"/>
              </a:lnSpc>
              <a:spcBef>
                <a:spcPts val="305"/>
              </a:spcBef>
              <a:buAutoNum type="arabicParenR"/>
              <a:tabLst>
                <a:tab pos="276860" algn="l"/>
              </a:tabLst>
            </a:pP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L'abitare delle parole nelle</a:t>
            </a:r>
            <a:r>
              <a:rPr dirty="0" sz="1000" spc="-15" i="1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pagine.</a:t>
            </a:r>
            <a:endParaRPr sz="1000">
              <a:latin typeface="Verdana"/>
              <a:cs typeface="Verdana"/>
            </a:endParaRPr>
          </a:p>
          <a:p>
            <a:pPr marL="276225" indent="-263525">
              <a:lnSpc>
                <a:spcPct val="100000"/>
              </a:lnSpc>
              <a:spcBef>
                <a:spcPts val="300"/>
              </a:spcBef>
              <a:buAutoNum type="arabicParenR"/>
              <a:tabLst>
                <a:tab pos="276860" algn="l"/>
              </a:tabLst>
            </a:pP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L'abitare degli oggetti sempre più "intelligenti" tra di</a:t>
            </a:r>
            <a:r>
              <a:rPr dirty="0" sz="1000" spc="30" i="1">
                <a:solidFill>
                  <a:srgbClr val="444444"/>
                </a:solidFill>
                <a:latin typeface="Verdana"/>
                <a:cs typeface="Verdana"/>
              </a:rPr>
              <a:t> </a:t>
            </a:r>
            <a:r>
              <a:rPr dirty="0" sz="1000" spc="-5" i="1">
                <a:solidFill>
                  <a:srgbClr val="444444"/>
                </a:solidFill>
                <a:latin typeface="Verdana"/>
                <a:cs typeface="Verdana"/>
              </a:rPr>
              <a:t>noi.</a:t>
            </a:r>
            <a:endParaRPr sz="1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60020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L</a:t>
            </a:r>
            <a:r>
              <a:rPr dirty="0" sz="1600" spc="-5" b="1">
                <a:latin typeface="Arial"/>
                <a:cs typeface="Arial"/>
              </a:rPr>
              <a:t>e</a:t>
            </a:r>
            <a:r>
              <a:rPr dirty="0" sz="1600" b="1">
                <a:latin typeface="Arial"/>
                <a:cs typeface="Arial"/>
              </a:rPr>
              <a:t>g</a:t>
            </a:r>
            <a:r>
              <a:rPr dirty="0" sz="1600" spc="-5" b="1">
                <a:latin typeface="Arial"/>
                <a:cs typeface="Arial"/>
              </a:rPr>
              <a:t>gere</a:t>
            </a:r>
            <a:r>
              <a:rPr dirty="0" sz="1600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u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ti</a:t>
            </a:r>
            <a:r>
              <a:rPr dirty="0" sz="1600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t  </a:t>
            </a: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3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942590"/>
            <a:ext cx="559879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70">
                <a:solidFill>
                  <a:srgbClr val="545454"/>
                </a:solidFill>
                <a:latin typeface="Georgia"/>
                <a:cs typeface="Georgia"/>
              </a:rPr>
              <a:t>Festival</a:t>
            </a:r>
            <a:r>
              <a:rPr dirty="0" sz="1800" spc="-150">
                <a:solidFill>
                  <a:srgbClr val="545454"/>
                </a:solidFill>
                <a:latin typeface="Georgia"/>
                <a:cs typeface="Georgia"/>
              </a:rPr>
              <a:t> </a:t>
            </a:r>
            <a:r>
              <a:rPr dirty="0" sz="1800" spc="-65">
                <a:solidFill>
                  <a:srgbClr val="545454"/>
                </a:solidFill>
                <a:latin typeface="Georgia"/>
                <a:cs typeface="Georgia"/>
              </a:rPr>
              <a:t>della</a:t>
            </a:r>
            <a:r>
              <a:rPr dirty="0" sz="1800" spc="-145">
                <a:solidFill>
                  <a:srgbClr val="545454"/>
                </a:solidFill>
                <a:latin typeface="Georgia"/>
                <a:cs typeface="Georgia"/>
              </a:rPr>
              <a:t> </a:t>
            </a:r>
            <a:r>
              <a:rPr dirty="0" sz="1800" spc="-70">
                <a:solidFill>
                  <a:srgbClr val="545454"/>
                </a:solidFill>
                <a:latin typeface="Georgia"/>
                <a:cs typeface="Georgia"/>
              </a:rPr>
              <a:t>Cultura</a:t>
            </a:r>
            <a:r>
              <a:rPr dirty="0" sz="1800" spc="-145">
                <a:solidFill>
                  <a:srgbClr val="545454"/>
                </a:solidFill>
                <a:latin typeface="Georgia"/>
                <a:cs typeface="Georgia"/>
              </a:rPr>
              <a:t> </a:t>
            </a:r>
            <a:r>
              <a:rPr dirty="0" sz="1800" spc="-70">
                <a:solidFill>
                  <a:srgbClr val="545454"/>
                </a:solidFill>
                <a:latin typeface="Georgia"/>
                <a:cs typeface="Georgia"/>
              </a:rPr>
              <a:t>Creativa:</a:t>
            </a:r>
            <a:r>
              <a:rPr dirty="0" sz="1800" spc="-150">
                <a:solidFill>
                  <a:srgbClr val="545454"/>
                </a:solidFill>
                <a:latin typeface="Georgia"/>
                <a:cs typeface="Georgia"/>
              </a:rPr>
              <a:t> </a:t>
            </a:r>
            <a:r>
              <a:rPr dirty="0" sz="1800" spc="-55">
                <a:solidFill>
                  <a:srgbClr val="545454"/>
                </a:solidFill>
                <a:latin typeface="Georgia"/>
                <a:cs typeface="Georgia"/>
              </a:rPr>
              <a:t>III</a:t>
            </a:r>
            <a:r>
              <a:rPr dirty="0" sz="1800" spc="-160">
                <a:solidFill>
                  <a:srgbClr val="545454"/>
                </a:solidFill>
                <a:latin typeface="Georgia"/>
                <a:cs typeface="Georgia"/>
              </a:rPr>
              <a:t> </a:t>
            </a:r>
            <a:r>
              <a:rPr dirty="0" sz="1800" spc="-70">
                <a:solidFill>
                  <a:srgbClr val="545454"/>
                </a:solidFill>
                <a:latin typeface="Georgia"/>
                <a:cs typeface="Georgia"/>
              </a:rPr>
              <a:t>edizione</a:t>
            </a:r>
            <a:r>
              <a:rPr dirty="0" sz="1800" spc="-140">
                <a:solidFill>
                  <a:srgbClr val="545454"/>
                </a:solidFill>
                <a:latin typeface="Georgia"/>
                <a:cs typeface="Georgia"/>
              </a:rPr>
              <a:t> </a:t>
            </a:r>
            <a:r>
              <a:rPr dirty="0" sz="1800" spc="-55">
                <a:solidFill>
                  <a:srgbClr val="545454"/>
                </a:solidFill>
                <a:latin typeface="Georgia"/>
                <a:cs typeface="Georgia"/>
              </a:rPr>
              <a:t>dal</a:t>
            </a:r>
            <a:r>
              <a:rPr dirty="0" sz="1800" spc="-160">
                <a:solidFill>
                  <a:srgbClr val="545454"/>
                </a:solidFill>
                <a:latin typeface="Georgia"/>
                <a:cs typeface="Georgia"/>
              </a:rPr>
              <a:t> </a:t>
            </a:r>
            <a:r>
              <a:rPr dirty="0" sz="1800">
                <a:solidFill>
                  <a:srgbClr val="545454"/>
                </a:solidFill>
                <a:latin typeface="Georgia"/>
                <a:cs typeface="Georgia"/>
              </a:rPr>
              <a:t>2</a:t>
            </a:r>
            <a:r>
              <a:rPr dirty="0" sz="1800" spc="-145">
                <a:solidFill>
                  <a:srgbClr val="545454"/>
                </a:solidFill>
                <a:latin typeface="Georgia"/>
                <a:cs typeface="Georgia"/>
              </a:rPr>
              <a:t> </a:t>
            </a:r>
            <a:r>
              <a:rPr dirty="0" sz="1800" spc="-65">
                <a:solidFill>
                  <a:srgbClr val="545454"/>
                </a:solidFill>
                <a:latin typeface="Georgia"/>
                <a:cs typeface="Georgia"/>
              </a:rPr>
              <a:t>all’8</a:t>
            </a:r>
            <a:r>
              <a:rPr dirty="0" sz="1800" spc="-155">
                <a:solidFill>
                  <a:srgbClr val="545454"/>
                </a:solidFill>
                <a:latin typeface="Georgia"/>
                <a:cs typeface="Georgia"/>
              </a:rPr>
              <a:t> </a:t>
            </a:r>
            <a:r>
              <a:rPr dirty="0" sz="1800" spc="-65">
                <a:solidFill>
                  <a:srgbClr val="545454"/>
                </a:solidFill>
                <a:latin typeface="Georgia"/>
                <a:cs typeface="Georgia"/>
              </a:rPr>
              <a:t>maggio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837179" y="2119883"/>
            <a:ext cx="1895474" cy="6852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3313170"/>
            <a:ext cx="5934075" cy="51907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400" spc="-5" b="1">
                <a:latin typeface="Arial"/>
                <a:cs typeface="Arial"/>
              </a:rPr>
              <a:t>L</a:t>
            </a:r>
            <a:r>
              <a:rPr dirty="0" sz="1600" spc="-5" b="1">
                <a:latin typeface="Arial"/>
                <a:cs typeface="Arial"/>
              </a:rPr>
              <a:t>ibreriamo.it  28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800857"/>
            <a:ext cx="5381625" cy="622300"/>
          </a:xfrm>
          <a:prstGeom prst="rect">
            <a:avLst/>
          </a:prstGeom>
        </p:spPr>
        <p:txBody>
          <a:bodyPr wrap="square" lIns="0" tIns="34290" rIns="0" bIns="0" rtlCol="0" vert="horz">
            <a:spAutoFit/>
          </a:bodyPr>
          <a:lstStyle/>
          <a:p>
            <a:pPr marL="12700" marR="5080">
              <a:lnSpc>
                <a:spcPts val="2290"/>
              </a:lnSpc>
              <a:spcBef>
                <a:spcPts val="270"/>
              </a:spcBef>
            </a:pPr>
            <a:r>
              <a:rPr dirty="0" sz="2000" b="1">
                <a:solidFill>
                  <a:srgbClr val="1A1A1A"/>
                </a:solidFill>
                <a:latin typeface="Times New Roman"/>
                <a:cs typeface="Times New Roman"/>
              </a:rPr>
              <a:t>“Luoghi, </a:t>
            </a:r>
            <a:r>
              <a:rPr dirty="0" sz="2000" spc="-5" b="1">
                <a:solidFill>
                  <a:srgbClr val="1A1A1A"/>
                </a:solidFill>
                <a:latin typeface="Times New Roman"/>
                <a:cs typeface="Times New Roman"/>
              </a:rPr>
              <a:t>arte </a:t>
            </a:r>
            <a:r>
              <a:rPr dirty="0" sz="2000" b="1">
                <a:solidFill>
                  <a:srgbClr val="1A1A1A"/>
                </a:solidFill>
                <a:latin typeface="Times New Roman"/>
                <a:cs typeface="Times New Roman"/>
              </a:rPr>
              <a:t>ed </a:t>
            </a:r>
            <a:r>
              <a:rPr dirty="0" sz="2000" spc="-5" b="1">
                <a:solidFill>
                  <a:srgbClr val="1A1A1A"/>
                </a:solidFill>
                <a:latin typeface="Times New Roman"/>
                <a:cs typeface="Times New Roman"/>
              </a:rPr>
              <a:t>emozioni”, </a:t>
            </a:r>
            <a:r>
              <a:rPr dirty="0" sz="2000" b="1">
                <a:solidFill>
                  <a:srgbClr val="1A1A1A"/>
                </a:solidFill>
                <a:latin typeface="Times New Roman"/>
                <a:cs typeface="Times New Roman"/>
              </a:rPr>
              <a:t>parte il </a:t>
            </a:r>
            <a:r>
              <a:rPr dirty="0" sz="2000" spc="-5" b="1">
                <a:solidFill>
                  <a:srgbClr val="1A1A1A"/>
                </a:solidFill>
                <a:latin typeface="Times New Roman"/>
                <a:cs typeface="Times New Roman"/>
              </a:rPr>
              <a:t>Festival della  Cultura </a:t>
            </a:r>
            <a:r>
              <a:rPr dirty="0" sz="2000" spc="-10" b="1">
                <a:solidFill>
                  <a:srgbClr val="1A1A1A"/>
                </a:solidFill>
                <a:latin typeface="Times New Roman"/>
                <a:cs typeface="Times New Roman"/>
              </a:rPr>
              <a:t>Creativa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5756021"/>
            <a:ext cx="6146800" cy="3693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8890">
              <a:lnSpc>
                <a:spcPct val="116799"/>
              </a:lnSpc>
              <a:spcBef>
                <a:spcPts val="100"/>
              </a:spcBef>
            </a:pPr>
            <a:r>
              <a:rPr dirty="0" sz="1200" spc="-5" b="1">
                <a:latin typeface="Arial"/>
                <a:cs typeface="Arial"/>
              </a:rPr>
              <a:t>Dal </a:t>
            </a:r>
            <a:r>
              <a:rPr dirty="0" sz="1200" b="1">
                <a:latin typeface="Arial"/>
                <a:cs typeface="Arial"/>
              </a:rPr>
              <a:t>2 </a:t>
            </a:r>
            <a:r>
              <a:rPr dirty="0" sz="1200" spc="-5" b="1">
                <a:latin typeface="Arial"/>
                <a:cs typeface="Arial"/>
              </a:rPr>
              <a:t>all’8 maggio torna </a:t>
            </a:r>
            <a:r>
              <a:rPr dirty="0" sz="1200" b="1">
                <a:latin typeface="Arial"/>
                <a:cs typeface="Arial"/>
              </a:rPr>
              <a:t>la </a:t>
            </a:r>
            <a:r>
              <a:rPr dirty="0" sz="1200" spc="-5" b="1">
                <a:latin typeface="Arial"/>
                <a:cs typeface="Arial"/>
              </a:rPr>
              <a:t>manifestazione </a:t>
            </a:r>
            <a:r>
              <a:rPr dirty="0" sz="1200" b="1">
                <a:latin typeface="Arial"/>
                <a:cs typeface="Arial"/>
              </a:rPr>
              <a:t>per </a:t>
            </a:r>
            <a:r>
              <a:rPr dirty="0" sz="1200" spc="-5" b="1">
                <a:latin typeface="Arial"/>
                <a:cs typeface="Arial"/>
              </a:rPr>
              <a:t>ragazzi organizzata dalle banche col  coordinamento dell’Abi, </a:t>
            </a:r>
            <a:r>
              <a:rPr dirty="0" sz="1200" b="1">
                <a:latin typeface="Arial"/>
                <a:cs typeface="Arial"/>
              </a:rPr>
              <a:t>per </a:t>
            </a:r>
            <a:r>
              <a:rPr dirty="0" sz="1200" spc="-5" b="1">
                <a:latin typeface="Arial"/>
                <a:cs typeface="Arial"/>
              </a:rPr>
              <a:t>stimolare </a:t>
            </a:r>
            <a:r>
              <a:rPr dirty="0" sz="1200" b="1">
                <a:latin typeface="Arial"/>
                <a:cs typeface="Arial"/>
              </a:rPr>
              <a:t>la </a:t>
            </a:r>
            <a:r>
              <a:rPr dirty="0" sz="1200" spc="-5" b="1">
                <a:latin typeface="Arial"/>
                <a:cs typeface="Arial"/>
              </a:rPr>
              <a:t>creatività </a:t>
            </a:r>
            <a:r>
              <a:rPr dirty="0" sz="1200" b="1">
                <a:latin typeface="Arial"/>
                <a:cs typeface="Arial"/>
              </a:rPr>
              <a:t>dei più </a:t>
            </a:r>
            <a:r>
              <a:rPr dirty="0" sz="1200" spc="-5" b="1">
                <a:latin typeface="Arial"/>
                <a:cs typeface="Arial"/>
              </a:rPr>
              <a:t>giovani</a:t>
            </a:r>
            <a:r>
              <a:rPr dirty="0" sz="1200" spc="1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…</a:t>
            </a:r>
            <a:endParaRPr sz="1200">
              <a:latin typeface="Arial"/>
              <a:cs typeface="Arial"/>
            </a:endParaRPr>
          </a:p>
          <a:p>
            <a:pPr algn="just" marL="12700" marR="5080">
              <a:lnSpc>
                <a:spcPct val="149900"/>
              </a:lnSpc>
              <a:spcBef>
                <a:spcPts val="994"/>
              </a:spcBef>
            </a:pP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MILANO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–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Avvicinare alla cultura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i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giovani d’età compresa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tra 6 e 13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anni, grazie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a 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laboratori, iniziative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ed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eventi che spaziano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tra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arte, teatro, </a:t>
            </a:r>
            <a:r>
              <a:rPr dirty="0" sz="1200" spc="-10">
                <a:solidFill>
                  <a:srgbClr val="494949"/>
                </a:solidFill>
                <a:latin typeface="Georgia"/>
                <a:cs typeface="Georgia"/>
              </a:rPr>
              <a:t>musica,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tecnologie digitali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e  molto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altro. Nuovo appuntamento con il </a:t>
            </a:r>
            <a:r>
              <a:rPr dirty="0" sz="1200" spc="-5" b="1">
                <a:solidFill>
                  <a:srgbClr val="C60A0E"/>
                </a:solidFill>
                <a:latin typeface="Georgia"/>
                <a:cs typeface="Georgia"/>
                <a:hlinkClick r:id="rId3"/>
              </a:rPr>
              <a:t>Festival della Cultura Creativa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promosso  dall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  <a:hlinkClick r:id="rId4"/>
              </a:rPr>
              <a:t>’</a:t>
            </a:r>
            <a:r>
              <a:rPr dirty="0" sz="1200" spc="-5" b="1">
                <a:solidFill>
                  <a:srgbClr val="C60A0E"/>
                </a:solidFill>
                <a:latin typeface="Georgia"/>
                <a:cs typeface="Georgia"/>
                <a:hlinkClick r:id="rId4"/>
              </a:rPr>
              <a:t>Abi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dalle banche. La manifestazione, che l’anno scorso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ha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coinvolto oltre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15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mila  bambini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ragazzi,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si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svolgerà nella settimana che </a:t>
            </a:r>
            <a:r>
              <a:rPr dirty="0" sz="1200" spc="5">
                <a:solidFill>
                  <a:srgbClr val="494949"/>
                </a:solidFill>
                <a:latin typeface="Georgia"/>
                <a:cs typeface="Georgia"/>
              </a:rPr>
              <a:t>va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dal 2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all’8 maggio.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I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piccoli  protagonisti del festival avranno l’occasione di sperimentare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tutte le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sfumature della loro  creatività, conoscendo anche meglio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le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possibilità dei luoghi in cui</a:t>
            </a:r>
            <a:r>
              <a:rPr dirty="0" sz="1200" spc="25">
                <a:solidFill>
                  <a:srgbClr val="494949"/>
                </a:solidFill>
                <a:latin typeface="Georgia"/>
                <a:cs typeface="Georgia"/>
              </a:rPr>
              <a:t>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vivono.</a:t>
            </a:r>
            <a:endParaRPr sz="1200">
              <a:latin typeface="Georgia"/>
              <a:cs typeface="Georgia"/>
            </a:endParaRPr>
          </a:p>
          <a:p>
            <a:pPr algn="just" marL="12700" marR="6985">
              <a:lnSpc>
                <a:spcPct val="150000"/>
              </a:lnSpc>
              <a:spcBef>
                <a:spcPts val="770"/>
              </a:spcBef>
            </a:pPr>
            <a:r>
              <a:rPr dirty="0" sz="1200" spc="-5" b="1">
                <a:solidFill>
                  <a:srgbClr val="494949"/>
                </a:solidFill>
                <a:latin typeface="Georgia"/>
                <a:cs typeface="Georgia"/>
              </a:rPr>
              <a:t>ABITARE SOTTOSOPRA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–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Per questa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terza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edizione della manifestazione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è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stato scelto  come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“</a:t>
            </a:r>
            <a:r>
              <a:rPr dirty="0" sz="1200" i="1">
                <a:solidFill>
                  <a:srgbClr val="494949"/>
                </a:solidFill>
                <a:latin typeface="Georgia"/>
                <a:cs typeface="Georgia"/>
              </a:rPr>
              <a:t>fil </a:t>
            </a:r>
            <a:r>
              <a:rPr dirty="0" sz="1200" spc="-5" i="1">
                <a:solidFill>
                  <a:srgbClr val="494949"/>
                </a:solidFill>
                <a:latin typeface="Georgia"/>
                <a:cs typeface="Georgia"/>
              </a:rPr>
              <a:t>rouge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” delle iniziative il tema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“</a:t>
            </a:r>
            <a:r>
              <a:rPr dirty="0" sz="1200" i="1">
                <a:solidFill>
                  <a:srgbClr val="494949"/>
                </a:solidFill>
                <a:latin typeface="Georgia"/>
                <a:cs typeface="Georgia"/>
              </a:rPr>
              <a:t>Abitare </a:t>
            </a:r>
            <a:r>
              <a:rPr dirty="0" sz="1200" spc="-5" i="1">
                <a:solidFill>
                  <a:srgbClr val="494949"/>
                </a:solidFill>
                <a:latin typeface="Georgia"/>
                <a:cs typeface="Georgia"/>
              </a:rPr>
              <a:t>sottosopra. Scoprire </a:t>
            </a:r>
            <a:r>
              <a:rPr dirty="0" sz="1200" i="1">
                <a:solidFill>
                  <a:srgbClr val="494949"/>
                </a:solidFill>
                <a:latin typeface="Georgia"/>
                <a:cs typeface="Georgia"/>
              </a:rPr>
              <a:t>e </a:t>
            </a:r>
            <a:r>
              <a:rPr dirty="0" sz="1200" spc="-5" i="1">
                <a:solidFill>
                  <a:srgbClr val="494949"/>
                </a:solidFill>
                <a:latin typeface="Georgia"/>
                <a:cs typeface="Georgia"/>
              </a:rPr>
              <a:t>sperimentare come  </a:t>
            </a:r>
            <a:r>
              <a:rPr dirty="0" sz="1200" spc="-5" i="1">
                <a:solidFill>
                  <a:srgbClr val="494949"/>
                </a:solidFill>
                <a:latin typeface="Georgia"/>
                <a:cs typeface="Georgia"/>
              </a:rPr>
              <a:t>si sta </a:t>
            </a:r>
            <a:r>
              <a:rPr dirty="0" sz="1200" i="1">
                <a:solidFill>
                  <a:srgbClr val="494949"/>
                </a:solidFill>
                <a:latin typeface="Georgia"/>
                <a:cs typeface="Georgia"/>
              </a:rPr>
              <a:t>dentro i </a:t>
            </a:r>
            <a:r>
              <a:rPr dirty="0" sz="1200" spc="-5" i="1">
                <a:solidFill>
                  <a:srgbClr val="494949"/>
                </a:solidFill>
                <a:latin typeface="Georgia"/>
                <a:cs typeface="Georgia"/>
              </a:rPr>
              <a:t>luoghi, l’arte </a:t>
            </a:r>
            <a:r>
              <a:rPr dirty="0" sz="1200" i="1">
                <a:solidFill>
                  <a:srgbClr val="494949"/>
                </a:solidFill>
                <a:latin typeface="Georgia"/>
                <a:cs typeface="Georgia"/>
              </a:rPr>
              <a:t>e le emozioni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”.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L’obiettivo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è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invitare bambini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ragazzi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ad 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ampliare</a:t>
            </a:r>
            <a:r>
              <a:rPr dirty="0" sz="1200" spc="95">
                <a:solidFill>
                  <a:srgbClr val="494949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il</a:t>
            </a:r>
            <a:r>
              <a:rPr dirty="0" sz="1200" spc="105">
                <a:solidFill>
                  <a:srgbClr val="494949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concetto</a:t>
            </a:r>
            <a:r>
              <a:rPr dirty="0" sz="1200" spc="95">
                <a:solidFill>
                  <a:srgbClr val="494949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di</a:t>
            </a:r>
            <a:r>
              <a:rPr dirty="0" sz="1200" spc="25">
                <a:solidFill>
                  <a:srgbClr val="494949"/>
                </a:solidFill>
                <a:latin typeface="Georgia"/>
                <a:cs typeface="Georgia"/>
              </a:rPr>
              <a:t> </a:t>
            </a:r>
            <a:r>
              <a:rPr dirty="0" sz="1200" spc="-5" i="1">
                <a:solidFill>
                  <a:srgbClr val="494949"/>
                </a:solidFill>
                <a:latin typeface="Georgia"/>
                <a:cs typeface="Georgia"/>
              </a:rPr>
              <a:t>casa,</a:t>
            </a:r>
            <a:r>
              <a:rPr dirty="0" sz="1200" spc="5" i="1">
                <a:solidFill>
                  <a:srgbClr val="494949"/>
                </a:solidFill>
                <a:latin typeface="Georgia"/>
                <a:cs typeface="Georgia"/>
              </a:rPr>
              <a:t>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per</a:t>
            </a:r>
            <a:r>
              <a:rPr dirty="0" sz="1200" spc="90">
                <a:solidFill>
                  <a:srgbClr val="494949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scoprire</a:t>
            </a:r>
            <a:r>
              <a:rPr dirty="0" sz="1200" spc="100">
                <a:solidFill>
                  <a:srgbClr val="494949"/>
                </a:solidFill>
                <a:latin typeface="Georgia"/>
                <a:cs typeface="Georgia"/>
              </a:rPr>
              <a:t>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e</a:t>
            </a:r>
            <a:r>
              <a:rPr dirty="0" sz="1200" spc="95">
                <a:solidFill>
                  <a:srgbClr val="494949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sperimentare,</a:t>
            </a:r>
            <a:r>
              <a:rPr dirty="0" sz="1200" spc="90">
                <a:solidFill>
                  <a:srgbClr val="494949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con</a:t>
            </a:r>
            <a:r>
              <a:rPr dirty="0" sz="1200" spc="100">
                <a:solidFill>
                  <a:srgbClr val="494949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l’aiuto</a:t>
            </a:r>
            <a:r>
              <a:rPr dirty="0" sz="1200" spc="95">
                <a:solidFill>
                  <a:srgbClr val="494949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di</a:t>
            </a:r>
            <a:r>
              <a:rPr dirty="0" sz="1200" spc="95">
                <a:solidFill>
                  <a:srgbClr val="494949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operatori</a:t>
            </a:r>
            <a:r>
              <a:rPr dirty="0" sz="1200" spc="100">
                <a:solidFill>
                  <a:srgbClr val="494949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culturali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08554" y="2138913"/>
            <a:ext cx="2714624" cy="4472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798732" y="3605783"/>
            <a:ext cx="1978423" cy="19902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80589" y="4614545"/>
            <a:ext cx="3198495" cy="1666239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76225" marR="5080" indent="-264160">
              <a:lnSpc>
                <a:spcPct val="112100"/>
              </a:lnSpc>
              <a:spcBef>
                <a:spcPts val="100"/>
              </a:spcBef>
            </a:pPr>
            <a:r>
              <a:rPr dirty="0" spc="-5"/>
              <a:t>QUOTIDIANI  </a:t>
            </a:r>
            <a:r>
              <a:rPr dirty="0"/>
              <a:t>E</a:t>
            </a:r>
            <a:r>
              <a:rPr dirty="0" spc="-35"/>
              <a:t> </a:t>
            </a:r>
            <a:r>
              <a:rPr dirty="0"/>
              <a:t>AGENZIE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9340" cy="89319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796155">
              <a:lnSpc>
                <a:spcPts val="1839"/>
              </a:lnSpc>
            </a:pPr>
            <a:r>
              <a:rPr dirty="0" sz="1400" spc="-5" b="1">
                <a:latin typeface="Arial"/>
                <a:cs typeface="Arial"/>
              </a:rPr>
              <a:t>L</a:t>
            </a:r>
            <a:r>
              <a:rPr dirty="0" sz="1600" spc="-5" b="1">
                <a:latin typeface="Arial"/>
                <a:cs typeface="Arial"/>
              </a:rPr>
              <a:t>ibreriamo.it  28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2700" marR="8890">
              <a:lnSpc>
                <a:spcPct val="150000"/>
              </a:lnSpc>
              <a:spcBef>
                <a:spcPts val="975"/>
              </a:spcBef>
            </a:pP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specializzati, in che modo ogni persona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cosa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vive,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abita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si relaziona con tutto ciò che lo  circonda, utilizzando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le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modalità più consone alla propria</a:t>
            </a:r>
            <a:r>
              <a:rPr dirty="0" sz="1200" spc="15">
                <a:solidFill>
                  <a:srgbClr val="494949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natura.</a:t>
            </a:r>
            <a:endParaRPr sz="1200">
              <a:latin typeface="Georgia"/>
              <a:cs typeface="Georgia"/>
            </a:endParaRPr>
          </a:p>
          <a:p>
            <a:pPr algn="just" marL="12700" marR="6985">
              <a:lnSpc>
                <a:spcPct val="150000"/>
              </a:lnSpc>
            </a:pPr>
            <a:r>
              <a:rPr dirty="0" sz="1200" spc="-5" b="1">
                <a:solidFill>
                  <a:srgbClr val="494949"/>
                </a:solidFill>
                <a:latin typeface="Georgia"/>
                <a:cs typeface="Georgia"/>
              </a:rPr>
              <a:t>VALORIZZARE </a:t>
            </a:r>
            <a:r>
              <a:rPr dirty="0" sz="1200" b="1">
                <a:solidFill>
                  <a:srgbClr val="494949"/>
                </a:solidFill>
                <a:latin typeface="Georgia"/>
                <a:cs typeface="Georgia"/>
              </a:rPr>
              <a:t>IL </a:t>
            </a:r>
            <a:r>
              <a:rPr dirty="0" sz="1200" spc="-5" b="1">
                <a:solidFill>
                  <a:srgbClr val="494949"/>
                </a:solidFill>
                <a:latin typeface="Georgia"/>
                <a:cs typeface="Georgia"/>
              </a:rPr>
              <a:t>TALENTO DEI </a:t>
            </a:r>
            <a:r>
              <a:rPr dirty="0" sz="1200" b="1">
                <a:solidFill>
                  <a:srgbClr val="494949"/>
                </a:solidFill>
                <a:latin typeface="Georgia"/>
                <a:cs typeface="Georgia"/>
              </a:rPr>
              <a:t>GIOVANI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–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“Iniziative come il Festival della  Cultura Creativa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– ha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detto il Presidente dell’Abi, Antonio Patuelli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–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puntano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a valorizzare  la</a:t>
            </a:r>
            <a:r>
              <a:rPr dirty="0" sz="1200" spc="60">
                <a:solidFill>
                  <a:srgbClr val="494949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creatività</a:t>
            </a:r>
            <a:r>
              <a:rPr dirty="0" sz="1200" spc="65">
                <a:solidFill>
                  <a:srgbClr val="494949"/>
                </a:solidFill>
                <a:latin typeface="Georgia"/>
                <a:cs typeface="Georgia"/>
              </a:rPr>
              <a:t>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e</a:t>
            </a:r>
            <a:r>
              <a:rPr dirty="0" sz="1200" spc="60">
                <a:solidFill>
                  <a:srgbClr val="494949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il</a:t>
            </a:r>
            <a:r>
              <a:rPr dirty="0" sz="1200" spc="75">
                <a:solidFill>
                  <a:srgbClr val="494949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talento</a:t>
            </a:r>
            <a:r>
              <a:rPr dirty="0" sz="1200" spc="75">
                <a:solidFill>
                  <a:srgbClr val="494949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delle</a:t>
            </a:r>
            <a:r>
              <a:rPr dirty="0" sz="1200" spc="60">
                <a:solidFill>
                  <a:srgbClr val="494949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giovani</a:t>
            </a:r>
            <a:r>
              <a:rPr dirty="0" sz="1200" spc="70">
                <a:solidFill>
                  <a:srgbClr val="494949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generazioni</a:t>
            </a:r>
            <a:r>
              <a:rPr dirty="0" sz="1200" spc="70">
                <a:solidFill>
                  <a:srgbClr val="494949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attraverso</a:t>
            </a:r>
            <a:r>
              <a:rPr dirty="0" sz="1200" spc="65">
                <a:solidFill>
                  <a:srgbClr val="494949"/>
                </a:solidFill>
                <a:latin typeface="Georgia"/>
                <a:cs typeface="Georgia"/>
              </a:rPr>
              <a:t>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la</a:t>
            </a:r>
            <a:r>
              <a:rPr dirty="0" sz="1200" spc="65">
                <a:solidFill>
                  <a:srgbClr val="494949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promozione</a:t>
            </a:r>
            <a:r>
              <a:rPr dirty="0" sz="1200" spc="70">
                <a:solidFill>
                  <a:srgbClr val="494949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dell’arte</a:t>
            </a:r>
            <a:r>
              <a:rPr dirty="0" sz="1200" spc="60">
                <a:solidFill>
                  <a:srgbClr val="494949"/>
                </a:solidFill>
                <a:latin typeface="Georgia"/>
                <a:cs typeface="Georgia"/>
              </a:rPr>
              <a:t>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e</a:t>
            </a:r>
            <a:r>
              <a:rPr dirty="0" sz="1200" spc="65">
                <a:solidFill>
                  <a:srgbClr val="494949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della</a:t>
            </a:r>
            <a:endParaRPr sz="1200">
              <a:latin typeface="Georgia"/>
              <a:cs typeface="Georgia"/>
            </a:endParaRPr>
          </a:p>
          <a:p>
            <a:pPr algn="just" marL="12700" marR="5080">
              <a:lnSpc>
                <a:spcPct val="149900"/>
              </a:lnSpc>
            </a:pP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conoscenza. Oggi più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che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in passato, il contributo delle banche alla cultura si focalizza sulla  prima risorsa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del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Paese, ossia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i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giovani, per sollecitarne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lo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spirito critico, rendendoli così  protagonisti della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nostra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società civile. Sostenere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la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capacità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creativa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di bambini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ragazzi,  significa aiutarli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a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mettere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a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frutto capacità, potenzialità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e visoni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innovative, strumenti  indispensabili per costruire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un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futuro di crescita per loro stessi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e per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l’Italia”. Per Antonio  Campo Dall’Orto, Direttore generale Rai: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“La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Media Partnership stipulata con il Festival  della Cultura creativa risponde in pieno alla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nostra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missione di servizio pubblico universale  che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vuole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parlare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ed arrivare a tutti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gli italiani.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Da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questo punto di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vista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l’attenzione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per i 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più giovani rappresenta per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la Rai una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priorità assoluta come dimostra anche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la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decisione  di togliere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la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pubblicità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dal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canale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Rai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yo yo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a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partire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dal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primo maggio. La creatività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e lo 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sviluppo del talento,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la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ricerca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di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nuove forme di linguaggio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comunicazione  rappresentano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un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impegno su cui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la Rai vuole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essere sempre più protagonista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per 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accompagnare in maniera virtuosa l’educazione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l’istruzione dei ragazzi”.</a:t>
            </a:r>
            <a:endParaRPr sz="1200">
              <a:latin typeface="Georgia"/>
              <a:cs typeface="Georgia"/>
            </a:endParaRPr>
          </a:p>
          <a:p>
            <a:pPr algn="just" marL="12700" marR="10160">
              <a:lnSpc>
                <a:spcPct val="150000"/>
              </a:lnSpc>
              <a:spcBef>
                <a:spcPts val="760"/>
              </a:spcBef>
            </a:pPr>
            <a:r>
              <a:rPr dirty="0" sz="1200" spc="-5" b="1">
                <a:solidFill>
                  <a:srgbClr val="494949"/>
                </a:solidFill>
                <a:latin typeface="Georgia"/>
                <a:cs typeface="Georgia"/>
              </a:rPr>
              <a:t>LABORATORI ED ATTIVITA’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–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Oltre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80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eventi culturali in 50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città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italiane  svilupperanno il tema ispiratore, declinato da ciascuna banca con strumenti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punti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di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vista  differenti, alla luce delle proprie specificità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di </a:t>
            </a:r>
            <a:r>
              <a:rPr dirty="0" sz="1200" spc="5">
                <a:solidFill>
                  <a:srgbClr val="494949"/>
                </a:solidFill>
                <a:latin typeface="Georgia"/>
                <a:cs typeface="Georgia"/>
              </a:rPr>
              <a:t>quelle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del territorio di appartenenza.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I 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laboratori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e le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altre attività proposte vedranno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la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partecipazione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di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rappresentanti delle  banche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e la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collaborazione di scuole, musei, biblioteche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operatori culturali,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a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cui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si 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aggiungerà quest’anno anche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la Main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Media Partnership della RAI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e la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Media Partnership  del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TGR. Ad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ulteriore testimonianza del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valore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educativo, sociale </a:t>
            </a:r>
            <a:r>
              <a:rPr dirty="0" sz="1200">
                <a:solidFill>
                  <a:srgbClr val="494949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494949"/>
                </a:solidFill>
                <a:latin typeface="Georgia"/>
                <a:cs typeface="Georgia"/>
              </a:rPr>
              <a:t>culturale della  manifestazione.</a:t>
            </a:r>
            <a:endParaRPr sz="12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Lifestar.it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201669"/>
            <a:ext cx="5330190" cy="99568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ts val="2990"/>
              </a:lnSpc>
              <a:spcBef>
                <a:spcPts val="105"/>
              </a:spcBef>
            </a:pPr>
            <a:r>
              <a:rPr dirty="0" sz="2400" spc="-25">
                <a:solidFill>
                  <a:srgbClr val="212121"/>
                </a:solidFill>
                <a:latin typeface="Arial"/>
                <a:cs typeface="Arial"/>
              </a:rPr>
              <a:t>Festival della Cultura Creativa: </a:t>
            </a:r>
            <a:r>
              <a:rPr dirty="0" sz="2400" spc="-15">
                <a:solidFill>
                  <a:srgbClr val="212121"/>
                </a:solidFill>
                <a:latin typeface="Arial"/>
                <a:cs typeface="Arial"/>
              </a:rPr>
              <a:t>le </a:t>
            </a:r>
            <a:r>
              <a:rPr dirty="0" sz="2400" spc="-20">
                <a:solidFill>
                  <a:srgbClr val="212121"/>
                </a:solidFill>
                <a:latin typeface="Arial"/>
                <a:cs typeface="Arial"/>
              </a:rPr>
              <a:t>città</a:t>
            </a:r>
            <a:r>
              <a:rPr dirty="0" sz="2400" spc="-225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2400" spc="-15">
                <a:solidFill>
                  <a:srgbClr val="212121"/>
                </a:solidFill>
                <a:latin typeface="Arial"/>
                <a:cs typeface="Arial"/>
              </a:rPr>
              <a:t>in  </a:t>
            </a:r>
            <a:r>
              <a:rPr dirty="0" sz="2400" spc="-20">
                <a:solidFill>
                  <a:srgbClr val="212121"/>
                </a:solidFill>
                <a:latin typeface="Arial"/>
                <a:cs typeface="Arial"/>
              </a:rPr>
              <a:t>mano </a:t>
            </a:r>
            <a:r>
              <a:rPr dirty="0" sz="2400" spc="-15">
                <a:solidFill>
                  <a:srgbClr val="212121"/>
                </a:solidFill>
                <a:latin typeface="Arial"/>
                <a:cs typeface="Arial"/>
              </a:rPr>
              <a:t>ai</a:t>
            </a:r>
            <a:r>
              <a:rPr dirty="0" sz="2400" spc="-85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2400" spc="-25">
                <a:solidFill>
                  <a:srgbClr val="212121"/>
                </a:solidFill>
                <a:latin typeface="Arial"/>
                <a:cs typeface="Arial"/>
              </a:rPr>
              <a:t>bambini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0"/>
              </a:spcBef>
            </a:pPr>
            <a:r>
              <a:rPr dirty="0" sz="850" spc="-5" i="1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u="sng" sz="850" spc="-5" b="1" i="1">
                <a:solidFill>
                  <a:srgbClr val="212121"/>
                </a:solidFill>
                <a:uFill>
                  <a:solidFill>
                    <a:srgbClr val="212121"/>
                  </a:solidFill>
                </a:uFill>
                <a:latin typeface="Arial"/>
                <a:cs typeface="Arial"/>
                <a:hlinkClick r:id="rId3"/>
              </a:rPr>
              <a:t>Aurelio Vindigni</a:t>
            </a:r>
            <a:r>
              <a:rPr dirty="0" u="sng" sz="850" spc="10" b="1" i="1">
                <a:solidFill>
                  <a:srgbClr val="212121"/>
                </a:solidFill>
                <a:uFill>
                  <a:solidFill>
                    <a:srgbClr val="212121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dirty="0" u="sng" sz="850" spc="-5" b="1" i="1">
                <a:solidFill>
                  <a:srgbClr val="212121"/>
                </a:solidFill>
                <a:uFill>
                  <a:solidFill>
                    <a:srgbClr val="212121"/>
                  </a:solidFill>
                </a:uFill>
                <a:latin typeface="Arial"/>
                <a:cs typeface="Arial"/>
                <a:hlinkClick r:id="rId3"/>
              </a:rPr>
              <a:t>Ricca</a:t>
            </a:r>
            <a:endParaRPr sz="8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7168667"/>
            <a:ext cx="6148705" cy="27692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42900"/>
              </a:lnSpc>
              <a:spcBef>
                <a:spcPts val="95"/>
              </a:spcBef>
            </a:pP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È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il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primo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festival diffuso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pervasivo sul territorio italiano, ideato dall’ABI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con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l’intento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di  avvicinare i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bambini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e i ragazzi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alla cultura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e di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stimolarne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la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creatività, ricorrendo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a  energie attive nel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territorio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di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appartenenza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di ogni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banca aderente: scuole, associazioni 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culturali, musei,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biblioteche ecc. Parliamo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del </a:t>
            </a:r>
            <a:r>
              <a:rPr dirty="0" sz="1050" b="1">
                <a:solidFill>
                  <a:srgbClr val="212121"/>
                </a:solidFill>
                <a:latin typeface="Verdana"/>
                <a:cs typeface="Verdana"/>
              </a:rPr>
              <a:t>Festival </a:t>
            </a:r>
            <a:r>
              <a:rPr dirty="0" sz="1050" spc="-5" b="1">
                <a:solidFill>
                  <a:srgbClr val="212121"/>
                </a:solidFill>
                <a:latin typeface="Verdana"/>
                <a:cs typeface="Verdana"/>
              </a:rPr>
              <a:t>della Cultura </a:t>
            </a:r>
            <a:r>
              <a:rPr dirty="0" sz="1050" b="1">
                <a:solidFill>
                  <a:srgbClr val="212121"/>
                </a:solidFill>
                <a:latin typeface="Verdana"/>
                <a:cs typeface="Verdana"/>
              </a:rPr>
              <a:t>Creativa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, 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chiamato </a:t>
            </a:r>
            <a:r>
              <a:rPr dirty="0" sz="1050" b="1" i="1">
                <a:solidFill>
                  <a:srgbClr val="212121"/>
                </a:solidFill>
                <a:latin typeface="Verdana"/>
                <a:cs typeface="Verdana"/>
              </a:rPr>
              <a:t>diffuso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in quanto presente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sul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territorio nazionale, ovunque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una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banca aderirà, 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1050" b="1" i="1">
                <a:solidFill>
                  <a:srgbClr val="212121"/>
                </a:solidFill>
                <a:latin typeface="Verdana"/>
                <a:cs typeface="Verdana"/>
              </a:rPr>
              <a:t>pervasivo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perché coinvolgerà tutte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le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persone che ruotano intorno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ai bambini e ai </a:t>
            </a:r>
            <a:r>
              <a:rPr dirty="0" sz="1050" spc="10">
                <a:solidFill>
                  <a:srgbClr val="212121"/>
                </a:solidFill>
                <a:latin typeface="Verdana"/>
                <a:cs typeface="Verdana"/>
              </a:rPr>
              <a:t>pre- 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adolescenti: famiglie, operatori culturali, insegnanti, artisti, generando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un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coinvolgimento 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capillare.</a:t>
            </a:r>
            <a:endParaRPr sz="10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50">
              <a:latin typeface="Times New Roman"/>
              <a:cs typeface="Times New Roman"/>
            </a:endParaRPr>
          </a:p>
          <a:p>
            <a:pPr algn="just" marL="12700" marR="5080">
              <a:lnSpc>
                <a:spcPct val="142900"/>
              </a:lnSpc>
            </a:pP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Le azioni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durano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una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settimana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riguarderanno laboratori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e altre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attività </a:t>
            </a:r>
            <a:r>
              <a:rPr dirty="0" sz="1050" spc="-5" i="1">
                <a:solidFill>
                  <a:srgbClr val="212121"/>
                </a:solidFill>
                <a:latin typeface="Verdana"/>
                <a:cs typeface="Verdana"/>
              </a:rPr>
              <a:t>(concerti, visite  </a:t>
            </a:r>
            <a:r>
              <a:rPr dirty="0" sz="1050" i="1">
                <a:solidFill>
                  <a:srgbClr val="212121"/>
                </a:solidFill>
                <a:latin typeface="Verdana"/>
                <a:cs typeface="Verdana"/>
              </a:rPr>
              <a:t>a musei, </a:t>
            </a:r>
            <a:r>
              <a:rPr dirty="0" sz="1050" spc="-5" i="1">
                <a:solidFill>
                  <a:srgbClr val="212121"/>
                </a:solidFill>
                <a:latin typeface="Verdana"/>
                <a:cs typeface="Verdana"/>
              </a:rPr>
              <a:t>riflessioni, ecc.)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in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base al tema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generale,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scelto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ogni anno,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che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ogni banca </a:t>
            </a:r>
            <a:r>
              <a:rPr dirty="0" sz="1050" spc="-5" i="1">
                <a:solidFill>
                  <a:srgbClr val="212121"/>
                </a:solidFill>
                <a:latin typeface="Verdana"/>
                <a:cs typeface="Verdana"/>
              </a:rPr>
              <a:t>(in  </a:t>
            </a:r>
            <a:r>
              <a:rPr dirty="0" sz="1050" spc="-5" i="1">
                <a:solidFill>
                  <a:srgbClr val="212121"/>
                </a:solidFill>
                <a:latin typeface="Verdana"/>
                <a:cs typeface="Verdana"/>
              </a:rPr>
              <a:t>collaborazione </a:t>
            </a:r>
            <a:r>
              <a:rPr dirty="0" sz="1050" i="1">
                <a:solidFill>
                  <a:srgbClr val="212121"/>
                </a:solidFill>
                <a:latin typeface="Verdana"/>
                <a:cs typeface="Verdana"/>
              </a:rPr>
              <a:t>con </a:t>
            </a:r>
            <a:r>
              <a:rPr dirty="0" sz="1050" spc="-5" i="1">
                <a:solidFill>
                  <a:srgbClr val="212121"/>
                </a:solidFill>
                <a:latin typeface="Verdana"/>
                <a:cs typeface="Verdana"/>
              </a:rPr>
              <a:t>scuole, associazioni </a:t>
            </a:r>
            <a:r>
              <a:rPr dirty="0" sz="1050" i="1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1050" spc="-5" i="1">
                <a:solidFill>
                  <a:srgbClr val="212121"/>
                </a:solidFill>
                <a:latin typeface="Verdana"/>
                <a:cs typeface="Verdana"/>
              </a:rPr>
              <a:t>strutture culturali)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interpreterà secondo</a:t>
            </a:r>
            <a:r>
              <a:rPr dirty="0" sz="1050" spc="175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le</a:t>
            </a:r>
            <a:endParaRPr sz="105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27579" y="2184242"/>
            <a:ext cx="3094258" cy="5015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4338827"/>
            <a:ext cx="4647692" cy="26136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7435" cy="5593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algn="just"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Lifestar.it</a:t>
            </a:r>
            <a:endParaRPr sz="1600">
              <a:latin typeface="Arial"/>
              <a:cs typeface="Arial"/>
            </a:endParaRPr>
          </a:p>
          <a:p>
            <a:pPr algn="just"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b="1">
                <a:latin typeface="Arial"/>
                <a:cs typeface="Arial"/>
              </a:rPr>
              <a:t> 2016</a:t>
            </a:r>
            <a:endParaRPr sz="16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2700" marR="7620">
              <a:lnSpc>
                <a:spcPct val="142900"/>
              </a:lnSpc>
              <a:spcBef>
                <a:spcPts val="990"/>
              </a:spcBef>
            </a:pP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proprie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specificità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e quelle del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territorio in cui opera. Una delle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sue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cifre importanti 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è dunque la </a:t>
            </a:r>
            <a:r>
              <a:rPr dirty="0" sz="1050" spc="-5" b="1" i="1">
                <a:solidFill>
                  <a:srgbClr val="212121"/>
                </a:solidFill>
                <a:latin typeface="Verdana"/>
                <a:cs typeface="Verdana"/>
              </a:rPr>
              <a:t>molteplicità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delle esperienze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degli approcci, sempre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in base a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quelle  “grammatiche della fantasia” che occorrono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mettere in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campo per realizzare esperienza di 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vera</a:t>
            </a:r>
            <a:r>
              <a:rPr dirty="0" sz="1050" spc="-15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crescita.</a:t>
            </a:r>
            <a:endParaRPr sz="10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Times New Roman"/>
              <a:cs typeface="Times New Roman"/>
            </a:endParaRPr>
          </a:p>
          <a:p>
            <a:pPr algn="just" marL="12700" marR="5080">
              <a:lnSpc>
                <a:spcPct val="142900"/>
              </a:lnSpc>
            </a:pP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Altra caratteristica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che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il Festival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vuole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incoraggiare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è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il principio 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di </a:t>
            </a:r>
            <a:r>
              <a:rPr dirty="0" sz="1050" spc="-5" b="1" i="1">
                <a:solidFill>
                  <a:srgbClr val="212121"/>
                </a:solidFill>
                <a:latin typeface="Verdana"/>
                <a:cs typeface="Verdana"/>
              </a:rPr>
              <a:t>protagonismocollettivo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, ovvero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la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capacità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di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lavorare insieme sentendosi tutti  partecipi, dove l’accento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sarà posto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più sul </a:t>
            </a:r>
            <a:r>
              <a:rPr dirty="0" sz="1050" spc="-5" b="1" i="1">
                <a:solidFill>
                  <a:srgbClr val="212121"/>
                </a:solidFill>
                <a:latin typeface="Verdana"/>
                <a:cs typeface="Verdana"/>
              </a:rPr>
              <a:t>processo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che sul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risultato finale.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In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sostanza, 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si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incoraggia un atteggiamento </a:t>
            </a:r>
            <a:r>
              <a:rPr dirty="0" sz="1050" spc="-5" b="1" i="1">
                <a:solidFill>
                  <a:srgbClr val="212121"/>
                </a:solidFill>
                <a:latin typeface="Verdana"/>
                <a:cs typeface="Verdana"/>
              </a:rPr>
              <a:t>aperto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, senza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troppi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vincoli, con il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quale i diversi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attori del  Festival potranno interpretare il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tema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scelto in un’ottica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di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ricerca,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scambio e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condivisione, 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sino a superare i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tradizionali confini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di un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Festival verso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una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“Festa della cultura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della  creatività”.</a:t>
            </a:r>
            <a:endParaRPr sz="10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50">
              <a:latin typeface="Times New Roman"/>
              <a:cs typeface="Times New Roman"/>
            </a:endParaRPr>
          </a:p>
          <a:p>
            <a:pPr algn="just" marL="12700" marR="5080">
              <a:lnSpc>
                <a:spcPct val="142900"/>
              </a:lnSpc>
            </a:pP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Tema 2016 è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Abitare Sottosopra, </a:t>
            </a:r>
            <a:r>
              <a:rPr dirty="0" sz="1050" spc="-5" i="1">
                <a:solidFill>
                  <a:srgbClr val="212121"/>
                </a:solidFill>
                <a:latin typeface="Verdana"/>
                <a:cs typeface="Verdana"/>
              </a:rPr>
              <a:t>“Scoprire </a:t>
            </a:r>
            <a:r>
              <a:rPr dirty="0" sz="1050" i="1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1050" spc="-5" i="1">
                <a:solidFill>
                  <a:srgbClr val="212121"/>
                </a:solidFill>
                <a:latin typeface="Verdana"/>
                <a:cs typeface="Verdana"/>
              </a:rPr>
              <a:t>sperimentare </a:t>
            </a:r>
            <a:r>
              <a:rPr dirty="0" sz="1050" i="1">
                <a:solidFill>
                  <a:srgbClr val="212121"/>
                </a:solidFill>
                <a:latin typeface="Verdana"/>
                <a:cs typeface="Verdana"/>
              </a:rPr>
              <a:t>come si sta dentro i </a:t>
            </a:r>
            <a:r>
              <a:rPr dirty="0" sz="1050" spc="-5" i="1">
                <a:solidFill>
                  <a:srgbClr val="212121"/>
                </a:solidFill>
                <a:latin typeface="Verdana"/>
                <a:cs typeface="Verdana"/>
              </a:rPr>
              <a:t>luoghi,  </a:t>
            </a:r>
            <a:r>
              <a:rPr dirty="0" sz="1050" spc="-5" i="1">
                <a:solidFill>
                  <a:srgbClr val="212121"/>
                </a:solidFill>
                <a:latin typeface="Verdana"/>
                <a:cs typeface="Verdana"/>
              </a:rPr>
              <a:t>l’arte </a:t>
            </a:r>
            <a:r>
              <a:rPr dirty="0" sz="1050" i="1">
                <a:solidFill>
                  <a:srgbClr val="212121"/>
                </a:solidFill>
                <a:latin typeface="Verdana"/>
                <a:cs typeface="Verdana"/>
              </a:rPr>
              <a:t>e le </a:t>
            </a:r>
            <a:r>
              <a:rPr dirty="0" sz="1050" spc="-5" i="1">
                <a:solidFill>
                  <a:srgbClr val="212121"/>
                </a:solidFill>
                <a:latin typeface="Verdana"/>
                <a:cs typeface="Verdana"/>
              </a:rPr>
              <a:t>emozioni”,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il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filo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conduttore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che legherà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tutte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le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iniziative organizzate dalle  banche che operano in Italia.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Si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potranno sperimentare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considerare diverse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dimensioni 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dell’abitare,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come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ad</a:t>
            </a:r>
            <a:r>
              <a:rPr dirty="0" sz="1050" spc="-15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esempio:</a:t>
            </a:r>
            <a:endParaRPr sz="105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87809" y="8975597"/>
            <a:ext cx="1125855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15595" algn="l"/>
              </a:tabLst>
            </a:pP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vi	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rimandiamo</a:t>
            </a:r>
            <a:endParaRPr sz="10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74934" y="8975597"/>
            <a:ext cx="572135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17500" algn="l"/>
              </a:tabLst>
            </a:pP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al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	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sito</a:t>
            </a:r>
            <a:endParaRPr sz="105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07873" y="8975597"/>
            <a:ext cx="544195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uff</a:t>
            </a:r>
            <a:r>
              <a:rPr dirty="0" sz="1050" spc="-15">
                <a:solidFill>
                  <a:srgbClr val="212121"/>
                </a:solidFill>
                <a:latin typeface="Verdana"/>
                <a:cs typeface="Verdana"/>
              </a:rPr>
              <a:t>i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ciale</a:t>
            </a:r>
            <a:endParaRPr sz="10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6627" y="8907932"/>
            <a:ext cx="3419475" cy="4826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42900"/>
              </a:lnSpc>
              <a:spcBef>
                <a:spcPts val="95"/>
              </a:spcBef>
              <a:tabLst>
                <a:tab pos="417195" algn="l"/>
                <a:tab pos="1275080" algn="l"/>
                <a:tab pos="1783714" algn="l"/>
                <a:tab pos="2050414" algn="l"/>
                <a:tab pos="2599055" algn="l"/>
              </a:tabLst>
            </a:pP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P</a:t>
            </a:r>
            <a:r>
              <a:rPr dirty="0" sz="1050" spc="-10">
                <a:solidFill>
                  <a:srgbClr val="212121"/>
                </a:solidFill>
                <a:latin typeface="Verdana"/>
                <a:cs typeface="Verdana"/>
              </a:rPr>
              <a:t>e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r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	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c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o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n</a:t>
            </a:r>
            <a:r>
              <a:rPr dirty="0" sz="1050" spc="-20">
                <a:solidFill>
                  <a:srgbClr val="212121"/>
                </a:solidFill>
                <a:latin typeface="Verdana"/>
                <a:cs typeface="Verdana"/>
              </a:rPr>
              <a:t>o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sc</a:t>
            </a:r>
            <a:r>
              <a:rPr dirty="0" sz="1050" spc="-20">
                <a:solidFill>
                  <a:srgbClr val="212121"/>
                </a:solidFill>
                <a:latin typeface="Verdana"/>
                <a:cs typeface="Verdana"/>
              </a:rPr>
              <a:t>e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re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	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do</a:t>
            </a:r>
            <a:r>
              <a:rPr dirty="0" sz="1050" spc="-20">
                <a:solidFill>
                  <a:srgbClr val="212121"/>
                </a:solidFill>
                <a:latin typeface="Verdana"/>
                <a:cs typeface="Verdana"/>
              </a:rPr>
              <a:t>v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e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	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e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	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c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o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me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	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p</a:t>
            </a:r>
            <a:r>
              <a:rPr dirty="0" sz="1050" spc="-10">
                <a:solidFill>
                  <a:srgbClr val="212121"/>
                </a:solidFill>
                <a:latin typeface="Verdana"/>
                <a:cs typeface="Verdana"/>
              </a:rPr>
              <a:t>a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rt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e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c</a:t>
            </a:r>
            <a:r>
              <a:rPr dirty="0" sz="1050" spc="-15">
                <a:solidFill>
                  <a:srgbClr val="212121"/>
                </a:solidFill>
                <a:latin typeface="Verdana"/>
                <a:cs typeface="Verdana"/>
              </a:rPr>
              <a:t>i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p</a:t>
            </a:r>
            <a:r>
              <a:rPr dirty="0" sz="1050" spc="-10">
                <a:solidFill>
                  <a:srgbClr val="212121"/>
                </a:solidFill>
                <a:latin typeface="Verdana"/>
                <a:cs typeface="Verdana"/>
              </a:rPr>
              <a:t>a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r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e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, 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dell’iniziativa: </a:t>
            </a:r>
            <a:r>
              <a:rPr dirty="0" u="sng" sz="1050" spc="-5">
                <a:uFill>
                  <a:solidFill>
                    <a:srgbClr val="000000"/>
                  </a:solidFill>
                </a:uFill>
                <a:latin typeface="Verdana"/>
                <a:cs typeface="Verdana"/>
                <a:hlinkClick r:id="rId3"/>
              </a:rPr>
              <a:t>www.festivalculturacreativa.it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.</a:t>
            </a:r>
            <a:endParaRPr sz="105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20090" y="6263252"/>
            <a:ext cx="5381625" cy="24188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265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 marR="104139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L</a:t>
            </a:r>
            <a:r>
              <a:rPr dirty="0" sz="1600" spc="10" b="1">
                <a:latin typeface="Arial"/>
                <a:cs typeface="Arial"/>
              </a:rPr>
              <a:t>i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i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g.c</a:t>
            </a:r>
            <a:r>
              <a:rPr dirty="0" sz="1600" spc="-1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rr</a:t>
            </a:r>
            <a:r>
              <a:rPr dirty="0" sz="1600" spc="-5" b="1">
                <a:latin typeface="Arial"/>
                <a:cs typeface="Arial"/>
              </a:rPr>
              <a:t>iere.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t  </a:t>
            </a: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9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23036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613661"/>
            <a:ext cx="5624195" cy="958850"/>
          </a:xfrm>
          <a:prstGeom prst="rect">
            <a:avLst/>
          </a:prstGeom>
        </p:spPr>
        <p:txBody>
          <a:bodyPr wrap="square" lIns="0" tIns="698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50"/>
              </a:spcBef>
            </a:pPr>
            <a:r>
              <a:rPr dirty="0" sz="2700" spc="-5">
                <a:solidFill>
                  <a:srgbClr val="333333"/>
                </a:solidFill>
                <a:latin typeface="Times New Roman"/>
                <a:cs typeface="Times New Roman"/>
              </a:rPr>
              <a:t>Festival </a:t>
            </a:r>
            <a:r>
              <a:rPr dirty="0" sz="2700">
                <a:solidFill>
                  <a:srgbClr val="333333"/>
                </a:solidFill>
                <a:latin typeface="Times New Roman"/>
                <a:cs typeface="Times New Roman"/>
              </a:rPr>
              <a:t>della Cultura</a:t>
            </a:r>
            <a:r>
              <a:rPr dirty="0" sz="2700" spc="-3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700">
                <a:solidFill>
                  <a:srgbClr val="333333"/>
                </a:solidFill>
                <a:latin typeface="Times New Roman"/>
                <a:cs typeface="Times New Roman"/>
              </a:rPr>
              <a:t>Creativa</a:t>
            </a:r>
            <a:endParaRPr sz="2700">
              <a:latin typeface="Times New Roman"/>
              <a:cs typeface="Times New Roman"/>
            </a:endParaRPr>
          </a:p>
          <a:p>
            <a:pPr marL="12700" marR="5080">
              <a:lnSpc>
                <a:spcPct val="111100"/>
              </a:lnSpc>
              <a:spcBef>
                <a:spcPts val="55"/>
              </a:spcBef>
            </a:pPr>
            <a:r>
              <a:rPr dirty="0" sz="1350">
                <a:latin typeface="Arial"/>
                <a:cs typeface="Arial"/>
              </a:rPr>
              <a:t>Oltre </a:t>
            </a:r>
            <a:r>
              <a:rPr dirty="0" sz="1350" spc="-5">
                <a:latin typeface="Arial"/>
                <a:cs typeface="Arial"/>
              </a:rPr>
              <a:t>80 eventi </a:t>
            </a:r>
            <a:r>
              <a:rPr dirty="0" sz="1350">
                <a:latin typeface="Arial"/>
                <a:cs typeface="Arial"/>
              </a:rPr>
              <a:t>in 50 </a:t>
            </a:r>
            <a:r>
              <a:rPr dirty="0" sz="1350" spc="-5">
                <a:latin typeface="Arial"/>
                <a:cs typeface="Arial"/>
              </a:rPr>
              <a:t>città </a:t>
            </a:r>
            <a:r>
              <a:rPr dirty="0" sz="1350">
                <a:latin typeface="Arial"/>
                <a:cs typeface="Arial"/>
              </a:rPr>
              <a:t>dal </a:t>
            </a:r>
            <a:r>
              <a:rPr dirty="0" sz="1350" spc="-5">
                <a:latin typeface="Arial"/>
                <a:cs typeface="Arial"/>
              </a:rPr>
              <a:t>nord </a:t>
            </a:r>
            <a:r>
              <a:rPr dirty="0" sz="1350">
                <a:latin typeface="Arial"/>
                <a:cs typeface="Arial"/>
              </a:rPr>
              <a:t>al </a:t>
            </a:r>
            <a:r>
              <a:rPr dirty="0" sz="1350" spc="-5">
                <a:latin typeface="Arial"/>
                <a:cs typeface="Arial"/>
              </a:rPr>
              <a:t>sud Italia. </a:t>
            </a:r>
            <a:r>
              <a:rPr dirty="0" sz="1350">
                <a:latin typeface="Arial"/>
                <a:cs typeface="Arial"/>
              </a:rPr>
              <a:t>Dal 2 </a:t>
            </a:r>
            <a:r>
              <a:rPr dirty="0" sz="1350" spc="-5">
                <a:latin typeface="Arial"/>
                <a:cs typeface="Arial"/>
              </a:rPr>
              <a:t>all'8 </a:t>
            </a:r>
            <a:r>
              <a:rPr dirty="0" sz="1350">
                <a:latin typeface="Arial"/>
                <a:cs typeface="Arial"/>
              </a:rPr>
              <a:t>maggio, </a:t>
            </a:r>
            <a:r>
              <a:rPr dirty="0" sz="1350" spc="-5">
                <a:latin typeface="Arial"/>
                <a:cs typeface="Arial"/>
              </a:rPr>
              <a:t>torna </a:t>
            </a:r>
            <a:r>
              <a:rPr dirty="0" sz="1350" spc="-10">
                <a:latin typeface="Arial"/>
                <a:cs typeface="Arial"/>
              </a:rPr>
              <a:t>la  </a:t>
            </a:r>
            <a:r>
              <a:rPr dirty="0" sz="1350" spc="-5">
                <a:latin typeface="Arial"/>
                <a:cs typeface="Arial"/>
              </a:rPr>
              <a:t>manifestazione che avvicina </a:t>
            </a:r>
            <a:r>
              <a:rPr dirty="0" sz="1350">
                <a:latin typeface="Arial"/>
                <a:cs typeface="Arial"/>
              </a:rPr>
              <a:t>i bambini </a:t>
            </a:r>
            <a:r>
              <a:rPr dirty="0" sz="1350" spc="-5">
                <a:latin typeface="Arial"/>
                <a:cs typeface="Arial"/>
              </a:rPr>
              <a:t>alla</a:t>
            </a:r>
            <a:r>
              <a:rPr dirty="0" sz="1350" spc="-1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cultura</a:t>
            </a:r>
            <a:endParaRPr sz="13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92754" y="2127976"/>
            <a:ext cx="1332280" cy="4814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3887723"/>
            <a:ext cx="4428998" cy="30072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38192" y="7583271"/>
            <a:ext cx="5910428" cy="18916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894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</a:t>
            </a:r>
            <a:r>
              <a:rPr dirty="0" sz="1600" spc="-5" b="1">
                <a:latin typeface="Arial"/>
                <a:cs typeface="Arial"/>
              </a:rPr>
              <a:t>akem</a:t>
            </a:r>
            <a:r>
              <a:rPr dirty="0" sz="1600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feed</a:t>
            </a:r>
            <a:r>
              <a:rPr dirty="0" sz="1600" spc="-5" b="1">
                <a:latin typeface="Arial"/>
                <a:cs typeface="Arial"/>
              </a:rPr>
              <a:t>.c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m  </a:t>
            </a: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2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522854" y="2186506"/>
            <a:ext cx="2552699" cy="5234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3243452"/>
            <a:ext cx="5829300" cy="3619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3719702"/>
            <a:ext cx="6119114" cy="34639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53123" y="7672327"/>
            <a:ext cx="6358863" cy="18492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7241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</a:t>
            </a:r>
            <a:r>
              <a:rPr dirty="0" sz="1600" spc="-5" b="1">
                <a:latin typeface="Arial"/>
                <a:cs typeface="Arial"/>
              </a:rPr>
              <a:t>aste</a:t>
            </a:r>
            <a:r>
              <a:rPr dirty="0" sz="1600" spc="15" b="1">
                <a:latin typeface="Arial"/>
                <a:cs typeface="Arial"/>
              </a:rPr>
              <a:t>r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i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g</a:t>
            </a:r>
            <a:r>
              <a:rPr dirty="0" sz="1600" spc="-15" b="1">
                <a:latin typeface="Arial"/>
                <a:cs typeface="Arial"/>
              </a:rPr>
              <a:t>g</a:t>
            </a:r>
            <a:r>
              <a:rPr dirty="0" sz="1600" spc="-5" b="1">
                <a:latin typeface="Arial"/>
                <a:cs typeface="Arial"/>
              </a:rPr>
              <a:t>i.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t  </a:t>
            </a: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4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64540" y="2768244"/>
            <a:ext cx="4959350" cy="5988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3900"/>
              </a:lnSpc>
              <a:spcBef>
                <a:spcPts val="100"/>
              </a:spcBef>
            </a:pPr>
            <a:r>
              <a:rPr dirty="0" sz="1650" b="1">
                <a:latin typeface="Times New Roman"/>
                <a:cs typeface="Times New Roman"/>
              </a:rPr>
              <a:t>'ABITARE </a:t>
            </a:r>
            <a:r>
              <a:rPr dirty="0" sz="1650" spc="-5" b="1">
                <a:latin typeface="Times New Roman"/>
                <a:cs typeface="Times New Roman"/>
              </a:rPr>
              <a:t>SOTTOSOPRA'... AL FESTIVAL </a:t>
            </a:r>
            <a:r>
              <a:rPr dirty="0" sz="1650" b="1">
                <a:latin typeface="Times New Roman"/>
                <a:cs typeface="Times New Roman"/>
              </a:rPr>
              <a:t>DELLA  CULTURA</a:t>
            </a:r>
            <a:r>
              <a:rPr dirty="0" sz="1650" spc="-15" b="1">
                <a:latin typeface="Times New Roman"/>
                <a:cs typeface="Times New Roman"/>
              </a:rPr>
              <a:t> </a:t>
            </a:r>
            <a:r>
              <a:rPr dirty="0" sz="1650" spc="-5" b="1">
                <a:latin typeface="Times New Roman"/>
                <a:cs typeface="Times New Roman"/>
              </a:rPr>
              <a:t>CREATIVA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3631209"/>
            <a:ext cx="6029960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9000"/>
              </a:lnSpc>
              <a:spcBef>
                <a:spcPts val="100"/>
              </a:spcBef>
            </a:pPr>
            <a:r>
              <a:rPr dirty="0" sz="1050">
                <a:latin typeface="Verdana"/>
                <a:cs typeface="Verdana"/>
              </a:rPr>
              <a:t>LA III </a:t>
            </a:r>
            <a:r>
              <a:rPr dirty="0" sz="1050" spc="-5">
                <a:latin typeface="Verdana"/>
                <a:cs typeface="Verdana"/>
              </a:rPr>
              <a:t>edizione </a:t>
            </a:r>
            <a:r>
              <a:rPr dirty="0" sz="1050">
                <a:latin typeface="Verdana"/>
                <a:cs typeface="Verdana"/>
              </a:rPr>
              <a:t>del </a:t>
            </a:r>
            <a:r>
              <a:rPr dirty="0" sz="1050" spc="-5" b="1">
                <a:latin typeface="Verdana"/>
                <a:cs typeface="Verdana"/>
              </a:rPr>
              <a:t>Festival della Cultura </a:t>
            </a:r>
            <a:r>
              <a:rPr dirty="0" sz="1050" b="1">
                <a:latin typeface="Verdana"/>
                <a:cs typeface="Verdana"/>
              </a:rPr>
              <a:t>Creativa </a:t>
            </a:r>
            <a:r>
              <a:rPr dirty="0" sz="1050" spc="-5">
                <a:latin typeface="Verdana"/>
                <a:cs typeface="Verdana"/>
              </a:rPr>
              <a:t>prenderà il via lunedì </a:t>
            </a:r>
            <a:r>
              <a:rPr dirty="0" sz="1050">
                <a:latin typeface="Verdana"/>
                <a:cs typeface="Verdana"/>
              </a:rPr>
              <a:t>2 e </a:t>
            </a:r>
            <a:r>
              <a:rPr dirty="0" sz="1050" spc="-5">
                <a:latin typeface="Verdana"/>
                <a:cs typeface="Verdana"/>
              </a:rPr>
              <a:t>proseguirà  </a:t>
            </a:r>
            <a:r>
              <a:rPr dirty="0" sz="1050">
                <a:latin typeface="Verdana"/>
                <a:cs typeface="Verdana"/>
              </a:rPr>
              <a:t>fino a </a:t>
            </a:r>
            <a:r>
              <a:rPr dirty="0" sz="1050" spc="-5">
                <a:latin typeface="Verdana"/>
                <a:cs typeface="Verdana"/>
              </a:rPr>
              <a:t>domenica </a:t>
            </a:r>
            <a:r>
              <a:rPr dirty="0" sz="1050">
                <a:latin typeface="Verdana"/>
                <a:cs typeface="Verdana"/>
              </a:rPr>
              <a:t>8 </a:t>
            </a:r>
            <a:r>
              <a:rPr dirty="0" sz="1050" spc="-5">
                <a:latin typeface="Verdana"/>
                <a:cs typeface="Verdana"/>
              </a:rPr>
              <a:t>maggio</a:t>
            </a:r>
            <a:r>
              <a:rPr dirty="0" sz="1050" spc="-35">
                <a:latin typeface="Verdana"/>
                <a:cs typeface="Verdana"/>
              </a:rPr>
              <a:t> </a:t>
            </a:r>
            <a:r>
              <a:rPr dirty="0" sz="1050">
                <a:latin typeface="Verdana"/>
                <a:cs typeface="Verdana"/>
              </a:rPr>
              <a:t>2016.</a:t>
            </a:r>
            <a:endParaRPr sz="105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6627" y="6082664"/>
            <a:ext cx="6137275" cy="3836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18465">
              <a:lnSpc>
                <a:spcPct val="138900"/>
              </a:lnSpc>
              <a:spcBef>
                <a:spcPts val="100"/>
              </a:spcBef>
            </a:pPr>
            <a:r>
              <a:rPr dirty="0" sz="900" spc="-5">
                <a:latin typeface="Verdana"/>
                <a:cs typeface="Verdana"/>
              </a:rPr>
              <a:t>L’iniziativa, </a:t>
            </a:r>
            <a:r>
              <a:rPr dirty="0" sz="900">
                <a:latin typeface="Verdana"/>
                <a:cs typeface="Verdana"/>
              </a:rPr>
              <a:t>promossa e </a:t>
            </a:r>
            <a:r>
              <a:rPr dirty="0" sz="900" spc="-5">
                <a:latin typeface="Verdana"/>
                <a:cs typeface="Verdana"/>
              </a:rPr>
              <a:t>realizzata </a:t>
            </a:r>
            <a:r>
              <a:rPr dirty="0" sz="900">
                <a:latin typeface="Verdana"/>
                <a:cs typeface="Verdana"/>
              </a:rPr>
              <a:t>dalle </a:t>
            </a:r>
            <a:r>
              <a:rPr dirty="0" sz="900" spc="-5">
                <a:latin typeface="Verdana"/>
                <a:cs typeface="Verdana"/>
              </a:rPr>
              <a:t>banche italiane </a:t>
            </a:r>
            <a:r>
              <a:rPr dirty="0" sz="900">
                <a:latin typeface="Verdana"/>
                <a:cs typeface="Verdana"/>
              </a:rPr>
              <a:t>con il </a:t>
            </a:r>
            <a:r>
              <a:rPr dirty="0" sz="900" spc="-5">
                <a:latin typeface="Verdana"/>
                <a:cs typeface="Verdana"/>
              </a:rPr>
              <a:t>coordinamento dell’ABI (Associazione  Bancaria Italiana), </a:t>
            </a:r>
            <a:r>
              <a:rPr dirty="0" sz="900">
                <a:latin typeface="Verdana"/>
                <a:cs typeface="Verdana"/>
              </a:rPr>
              <a:t>è dedicata a </a:t>
            </a:r>
            <a:r>
              <a:rPr dirty="0" sz="900" spc="-5">
                <a:latin typeface="Verdana"/>
                <a:cs typeface="Verdana"/>
              </a:rPr>
              <a:t>bambini </a:t>
            </a:r>
            <a:r>
              <a:rPr dirty="0" sz="900">
                <a:latin typeface="Verdana"/>
                <a:cs typeface="Verdana"/>
              </a:rPr>
              <a:t>e </a:t>
            </a:r>
            <a:r>
              <a:rPr dirty="0" sz="900" spc="-5">
                <a:latin typeface="Verdana"/>
                <a:cs typeface="Verdana"/>
              </a:rPr>
              <a:t>ragazzi </a:t>
            </a:r>
            <a:r>
              <a:rPr dirty="0" sz="900">
                <a:latin typeface="Verdana"/>
                <a:cs typeface="Verdana"/>
              </a:rPr>
              <a:t>dai 6 ai 13</a:t>
            </a:r>
            <a:r>
              <a:rPr dirty="0" sz="900" spc="-25">
                <a:latin typeface="Verdana"/>
                <a:cs typeface="Verdana"/>
              </a:rPr>
              <a:t> </a:t>
            </a:r>
            <a:r>
              <a:rPr dirty="0" sz="900" spc="-5">
                <a:latin typeface="Verdana"/>
                <a:cs typeface="Verdana"/>
              </a:rPr>
              <a:t>anni.</a:t>
            </a:r>
            <a:endParaRPr sz="900">
              <a:latin typeface="Verdana"/>
              <a:cs typeface="Verdana"/>
            </a:endParaRPr>
          </a:p>
          <a:p>
            <a:pPr marL="12700" marR="5080">
              <a:lnSpc>
                <a:spcPct val="138900"/>
              </a:lnSpc>
            </a:pPr>
            <a:r>
              <a:rPr dirty="0" sz="900">
                <a:latin typeface="Verdana"/>
                <a:cs typeface="Verdana"/>
              </a:rPr>
              <a:t>Dopo </a:t>
            </a:r>
            <a:r>
              <a:rPr dirty="0" sz="900" spc="-5">
                <a:latin typeface="Verdana"/>
                <a:cs typeface="Verdana"/>
              </a:rPr>
              <a:t>aver coinvolto lo scorso anno </a:t>
            </a:r>
            <a:r>
              <a:rPr dirty="0" sz="900">
                <a:latin typeface="Verdana"/>
                <a:cs typeface="Verdana"/>
              </a:rPr>
              <a:t>più di </a:t>
            </a:r>
            <a:r>
              <a:rPr dirty="0" sz="900" spc="-5">
                <a:latin typeface="Verdana"/>
                <a:cs typeface="Verdana"/>
              </a:rPr>
              <a:t>15.000 giovani, quest’anno </a:t>
            </a:r>
            <a:r>
              <a:rPr dirty="0" sz="900">
                <a:latin typeface="Verdana"/>
                <a:cs typeface="Verdana"/>
              </a:rPr>
              <a:t>la </a:t>
            </a:r>
            <a:r>
              <a:rPr dirty="0" sz="900" spc="-5">
                <a:latin typeface="Verdana"/>
                <a:cs typeface="Verdana"/>
              </a:rPr>
              <a:t>manifestazione propone oltre </a:t>
            </a:r>
            <a:r>
              <a:rPr dirty="0" sz="900">
                <a:latin typeface="Verdana"/>
                <a:cs typeface="Verdana"/>
              </a:rPr>
              <a:t>80  </a:t>
            </a:r>
            <a:r>
              <a:rPr dirty="0" sz="900" spc="-5">
                <a:latin typeface="Verdana"/>
                <a:cs typeface="Verdana"/>
              </a:rPr>
              <a:t>eventi </a:t>
            </a:r>
            <a:r>
              <a:rPr dirty="0" sz="900">
                <a:latin typeface="Verdana"/>
                <a:cs typeface="Verdana"/>
              </a:rPr>
              <a:t>in 50 città </a:t>
            </a:r>
            <a:r>
              <a:rPr dirty="0" sz="900" spc="-5">
                <a:latin typeface="Verdana"/>
                <a:cs typeface="Verdana"/>
              </a:rPr>
              <a:t>italiane, tutti legati dallo stesso </a:t>
            </a:r>
            <a:r>
              <a:rPr dirty="0" sz="900" spc="-5" i="1">
                <a:latin typeface="Verdana"/>
                <a:cs typeface="Verdana"/>
              </a:rPr>
              <a:t>fil rouge</a:t>
            </a:r>
            <a:r>
              <a:rPr dirty="0" sz="900" spc="-5">
                <a:latin typeface="Verdana"/>
                <a:cs typeface="Verdana"/>
              </a:rPr>
              <a:t>: “</a:t>
            </a:r>
            <a:r>
              <a:rPr dirty="0" sz="900" spc="-5" b="1">
                <a:latin typeface="Verdana"/>
                <a:cs typeface="Verdana"/>
              </a:rPr>
              <a:t>Abitare sottosopra. Scoprire </a:t>
            </a:r>
            <a:r>
              <a:rPr dirty="0" sz="900" b="1">
                <a:latin typeface="Verdana"/>
                <a:cs typeface="Verdana"/>
              </a:rPr>
              <a:t>e  </a:t>
            </a:r>
            <a:r>
              <a:rPr dirty="0" sz="900" spc="-5" b="1">
                <a:latin typeface="Verdana"/>
                <a:cs typeface="Verdana"/>
              </a:rPr>
              <a:t>sperimentare come si sta dentro </a:t>
            </a:r>
            <a:r>
              <a:rPr dirty="0" sz="900" b="1">
                <a:latin typeface="Verdana"/>
                <a:cs typeface="Verdana"/>
              </a:rPr>
              <a:t>i </a:t>
            </a:r>
            <a:r>
              <a:rPr dirty="0" sz="900" spc="-5" b="1">
                <a:latin typeface="Verdana"/>
                <a:cs typeface="Verdana"/>
              </a:rPr>
              <a:t>luoghi, l’arte </a:t>
            </a:r>
            <a:r>
              <a:rPr dirty="0" sz="900" b="1">
                <a:latin typeface="Verdana"/>
                <a:cs typeface="Verdana"/>
              </a:rPr>
              <a:t>e le </a:t>
            </a:r>
            <a:r>
              <a:rPr dirty="0" sz="900" spc="-5" b="1">
                <a:latin typeface="Verdana"/>
                <a:cs typeface="Verdana"/>
              </a:rPr>
              <a:t>emozioni</a:t>
            </a:r>
            <a:r>
              <a:rPr dirty="0" sz="900" spc="-5">
                <a:latin typeface="Verdana"/>
                <a:cs typeface="Verdana"/>
              </a:rPr>
              <a:t>”, </a:t>
            </a:r>
            <a:r>
              <a:rPr dirty="0" sz="900">
                <a:latin typeface="Verdana"/>
                <a:cs typeface="Verdana"/>
              </a:rPr>
              <a:t>col </a:t>
            </a:r>
            <a:r>
              <a:rPr dirty="0" sz="900" spc="-5">
                <a:latin typeface="Verdana"/>
                <a:cs typeface="Verdana"/>
              </a:rPr>
              <a:t>quale </a:t>
            </a:r>
            <a:r>
              <a:rPr dirty="0" sz="900">
                <a:latin typeface="Verdana"/>
                <a:cs typeface="Verdana"/>
              </a:rPr>
              <a:t>i </a:t>
            </a:r>
            <a:r>
              <a:rPr dirty="0" sz="900" spc="-5">
                <a:latin typeface="Verdana"/>
                <a:cs typeface="Verdana"/>
              </a:rPr>
              <a:t>ragazzi saranno stimolati  </a:t>
            </a:r>
            <a:r>
              <a:rPr dirty="0" sz="900">
                <a:latin typeface="Verdana"/>
                <a:cs typeface="Verdana"/>
              </a:rPr>
              <a:t>a mettersi in gioco per </a:t>
            </a:r>
            <a:r>
              <a:rPr dirty="0" sz="900" spc="-5">
                <a:latin typeface="Verdana"/>
                <a:cs typeface="Verdana"/>
              </a:rPr>
              <a:t>riflettere sulle relazioni </a:t>
            </a:r>
            <a:r>
              <a:rPr dirty="0" sz="900">
                <a:latin typeface="Verdana"/>
                <a:cs typeface="Verdana"/>
              </a:rPr>
              <a:t>con le </a:t>
            </a:r>
            <a:r>
              <a:rPr dirty="0" sz="900" spc="-5">
                <a:latin typeface="Verdana"/>
                <a:cs typeface="Verdana"/>
              </a:rPr>
              <a:t>persone, </a:t>
            </a:r>
            <a:r>
              <a:rPr dirty="0" sz="900">
                <a:latin typeface="Verdana"/>
                <a:cs typeface="Verdana"/>
              </a:rPr>
              <a:t>gli </a:t>
            </a:r>
            <a:r>
              <a:rPr dirty="0" sz="900" spc="-5">
                <a:latin typeface="Verdana"/>
                <a:cs typeface="Verdana"/>
              </a:rPr>
              <a:t>oggetti </a:t>
            </a:r>
            <a:r>
              <a:rPr dirty="0" sz="900">
                <a:latin typeface="Verdana"/>
                <a:cs typeface="Verdana"/>
              </a:rPr>
              <a:t>e i </a:t>
            </a:r>
            <a:r>
              <a:rPr dirty="0" sz="900" spc="-5">
                <a:latin typeface="Verdana"/>
                <a:cs typeface="Verdana"/>
              </a:rPr>
              <a:t>luoghi che </a:t>
            </a:r>
            <a:r>
              <a:rPr dirty="0" sz="900">
                <a:latin typeface="Verdana"/>
                <a:cs typeface="Verdana"/>
              </a:rPr>
              <a:t>li</a:t>
            </a:r>
            <a:r>
              <a:rPr dirty="0" sz="900" spc="-40">
                <a:latin typeface="Verdana"/>
                <a:cs typeface="Verdana"/>
              </a:rPr>
              <a:t> </a:t>
            </a:r>
            <a:r>
              <a:rPr dirty="0" sz="900" spc="-5">
                <a:latin typeface="Verdana"/>
                <a:cs typeface="Verdana"/>
              </a:rPr>
              <a:t>circondano.</a:t>
            </a:r>
            <a:endParaRPr sz="900">
              <a:latin typeface="Verdana"/>
              <a:cs typeface="Verdana"/>
            </a:endParaRPr>
          </a:p>
          <a:p>
            <a:pPr marL="12700" marR="266065">
              <a:lnSpc>
                <a:spcPct val="138900"/>
              </a:lnSpc>
            </a:pPr>
            <a:r>
              <a:rPr dirty="0" sz="900" spc="-5">
                <a:latin typeface="Verdana"/>
                <a:cs typeface="Verdana"/>
              </a:rPr>
              <a:t>Laboratori, mostre, iniziative </a:t>
            </a:r>
            <a:r>
              <a:rPr dirty="0" sz="900">
                <a:latin typeface="Verdana"/>
                <a:cs typeface="Verdana"/>
              </a:rPr>
              <a:t>di </a:t>
            </a:r>
            <a:r>
              <a:rPr dirty="0" sz="900" spc="-5">
                <a:latin typeface="Verdana"/>
                <a:cs typeface="Verdana"/>
              </a:rPr>
              <a:t>teatro </a:t>
            </a:r>
            <a:r>
              <a:rPr dirty="0" sz="900">
                <a:latin typeface="Verdana"/>
                <a:cs typeface="Verdana"/>
              </a:rPr>
              <a:t>e </a:t>
            </a:r>
            <a:r>
              <a:rPr dirty="0" sz="900" spc="-5">
                <a:latin typeface="Verdana"/>
                <a:cs typeface="Verdana"/>
              </a:rPr>
              <a:t>musica che coinvolgeranno scuole, biblioteche, musei </a:t>
            </a:r>
            <a:r>
              <a:rPr dirty="0" sz="900">
                <a:latin typeface="Verdana"/>
                <a:cs typeface="Verdana"/>
              </a:rPr>
              <a:t>e altre  </a:t>
            </a:r>
            <a:r>
              <a:rPr dirty="0" sz="900" spc="-5">
                <a:latin typeface="Verdana"/>
                <a:cs typeface="Verdana"/>
              </a:rPr>
              <a:t>istituzioni, confermano </a:t>
            </a:r>
            <a:r>
              <a:rPr dirty="0" sz="900">
                <a:latin typeface="Verdana"/>
                <a:cs typeface="Verdana"/>
              </a:rPr>
              <a:t>il </a:t>
            </a:r>
            <a:r>
              <a:rPr dirty="0" sz="900" spc="-5">
                <a:latin typeface="Verdana"/>
                <a:cs typeface="Verdana"/>
              </a:rPr>
              <a:t>carattere distintivo </a:t>
            </a:r>
            <a:r>
              <a:rPr dirty="0" sz="900">
                <a:latin typeface="Verdana"/>
                <a:cs typeface="Verdana"/>
              </a:rPr>
              <a:t>di </a:t>
            </a:r>
            <a:r>
              <a:rPr dirty="0" sz="900" spc="-5">
                <a:latin typeface="Verdana"/>
                <a:cs typeface="Verdana"/>
              </a:rPr>
              <a:t>un festival che </a:t>
            </a:r>
            <a:r>
              <a:rPr dirty="0" sz="900">
                <a:latin typeface="Verdana"/>
                <a:cs typeface="Verdana"/>
              </a:rPr>
              <a:t>è </a:t>
            </a:r>
            <a:r>
              <a:rPr dirty="0" sz="900" spc="-5">
                <a:latin typeface="Verdana"/>
                <a:cs typeface="Verdana"/>
              </a:rPr>
              <a:t>diffuso </a:t>
            </a:r>
            <a:r>
              <a:rPr dirty="0" sz="900">
                <a:latin typeface="Verdana"/>
                <a:cs typeface="Verdana"/>
              </a:rPr>
              <a:t>su </a:t>
            </a:r>
            <a:r>
              <a:rPr dirty="0" sz="900" spc="-5">
                <a:latin typeface="Verdana"/>
                <a:cs typeface="Verdana"/>
              </a:rPr>
              <a:t>tutto </a:t>
            </a:r>
            <a:r>
              <a:rPr dirty="0" sz="900">
                <a:latin typeface="Verdana"/>
                <a:cs typeface="Verdana"/>
              </a:rPr>
              <a:t>il </a:t>
            </a:r>
            <a:r>
              <a:rPr dirty="0" sz="900" spc="-5">
                <a:latin typeface="Verdana"/>
                <a:cs typeface="Verdana"/>
              </a:rPr>
              <a:t>territorio</a:t>
            </a:r>
            <a:r>
              <a:rPr dirty="0" sz="900" spc="100">
                <a:latin typeface="Verdana"/>
                <a:cs typeface="Verdana"/>
              </a:rPr>
              <a:t> </a:t>
            </a:r>
            <a:r>
              <a:rPr dirty="0" sz="900" spc="-5">
                <a:latin typeface="Verdana"/>
                <a:cs typeface="Verdana"/>
              </a:rPr>
              <a:t>nazionale.</a:t>
            </a: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12700" marR="664210">
              <a:lnSpc>
                <a:spcPct val="138900"/>
              </a:lnSpc>
              <a:spcBef>
                <a:spcPts val="5"/>
              </a:spcBef>
            </a:pPr>
            <a:r>
              <a:rPr dirty="0" sz="900" spc="-5">
                <a:latin typeface="Verdana"/>
                <a:cs typeface="Verdana"/>
              </a:rPr>
              <a:t>Tre appuntamenti organizzati dall’ABI renderanno </a:t>
            </a:r>
            <a:r>
              <a:rPr dirty="0" sz="900">
                <a:latin typeface="Verdana"/>
                <a:cs typeface="Verdana"/>
              </a:rPr>
              <a:t>ancora più </a:t>
            </a:r>
            <a:r>
              <a:rPr dirty="0" sz="900" spc="-5">
                <a:latin typeface="Verdana"/>
                <a:cs typeface="Verdana"/>
              </a:rPr>
              <a:t>significativa </a:t>
            </a:r>
            <a:r>
              <a:rPr dirty="0" sz="900">
                <a:latin typeface="Verdana"/>
                <a:cs typeface="Verdana"/>
              </a:rPr>
              <a:t>la </a:t>
            </a:r>
            <a:r>
              <a:rPr dirty="0" sz="900" spc="-5">
                <a:latin typeface="Verdana"/>
                <a:cs typeface="Verdana"/>
              </a:rPr>
              <a:t>manifestazione </a:t>
            </a:r>
            <a:r>
              <a:rPr dirty="0" sz="900">
                <a:latin typeface="Verdana"/>
                <a:cs typeface="Verdana"/>
              </a:rPr>
              <a:t>di  </a:t>
            </a:r>
            <a:r>
              <a:rPr dirty="0" sz="900" spc="-5">
                <a:latin typeface="Verdana"/>
                <a:cs typeface="Verdana"/>
              </a:rPr>
              <a:t>quest’anno: </a:t>
            </a:r>
            <a:r>
              <a:rPr dirty="0" sz="900" spc="-5" b="1">
                <a:latin typeface="Verdana"/>
                <a:cs typeface="Verdana"/>
              </a:rPr>
              <a:t>Abitanti di Sottosopra </a:t>
            </a:r>
            <a:r>
              <a:rPr dirty="0" sz="900" spc="-5">
                <a:latin typeface="Verdana"/>
                <a:cs typeface="Verdana"/>
              </a:rPr>
              <a:t>(Milano, </a:t>
            </a:r>
            <a:r>
              <a:rPr dirty="0" sz="900">
                <a:latin typeface="Verdana"/>
                <a:cs typeface="Verdana"/>
              </a:rPr>
              <a:t>4 </a:t>
            </a:r>
            <a:r>
              <a:rPr dirty="0" sz="900" spc="-5">
                <a:latin typeface="Verdana"/>
                <a:cs typeface="Verdana"/>
              </a:rPr>
              <a:t>maggio);</a:t>
            </a:r>
            <a:r>
              <a:rPr dirty="0" sz="900" spc="-5" b="1">
                <a:latin typeface="Verdana"/>
                <a:cs typeface="Verdana"/>
              </a:rPr>
              <a:t>Abitare </a:t>
            </a:r>
            <a:r>
              <a:rPr dirty="0" sz="900" b="1">
                <a:latin typeface="Verdana"/>
                <a:cs typeface="Verdana"/>
              </a:rPr>
              <a:t>la </a:t>
            </a:r>
            <a:r>
              <a:rPr dirty="0" sz="900" spc="-5" b="1">
                <a:latin typeface="Verdana"/>
                <a:cs typeface="Verdana"/>
              </a:rPr>
              <a:t>fantasia, </a:t>
            </a:r>
            <a:r>
              <a:rPr dirty="0" sz="900" b="1">
                <a:latin typeface="Verdana"/>
                <a:cs typeface="Verdana"/>
              </a:rPr>
              <a:t>la </a:t>
            </a:r>
            <a:r>
              <a:rPr dirty="0" sz="900" spc="-5" b="1">
                <a:latin typeface="Verdana"/>
                <a:cs typeface="Verdana"/>
              </a:rPr>
              <a:t>creatività</a:t>
            </a:r>
            <a:r>
              <a:rPr dirty="0" sz="900" spc="105" b="1">
                <a:latin typeface="Verdana"/>
                <a:cs typeface="Verdana"/>
              </a:rPr>
              <a:t> </a:t>
            </a:r>
            <a:r>
              <a:rPr dirty="0" sz="900" b="1">
                <a:latin typeface="Verdana"/>
                <a:cs typeface="Verdana"/>
              </a:rPr>
              <a:t>e</a:t>
            </a:r>
            <a:endParaRPr sz="9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 spc="-5" b="1">
                <a:latin typeface="Verdana"/>
                <a:cs typeface="Verdana"/>
              </a:rPr>
              <a:t>l’arte </a:t>
            </a:r>
            <a:r>
              <a:rPr dirty="0" sz="900" spc="-5">
                <a:latin typeface="Verdana"/>
                <a:cs typeface="Verdana"/>
              </a:rPr>
              <a:t>(Roma, </a:t>
            </a:r>
            <a:r>
              <a:rPr dirty="0" sz="900">
                <a:latin typeface="Verdana"/>
                <a:cs typeface="Verdana"/>
              </a:rPr>
              <a:t>6 </a:t>
            </a:r>
            <a:r>
              <a:rPr dirty="0" sz="900" spc="-5">
                <a:latin typeface="Verdana"/>
                <a:cs typeface="Verdana"/>
              </a:rPr>
              <a:t>maggio); T</a:t>
            </a:r>
            <a:r>
              <a:rPr dirty="0" sz="900" spc="-5" b="1">
                <a:latin typeface="Verdana"/>
                <a:cs typeface="Verdana"/>
              </a:rPr>
              <a:t>appeto Volante </a:t>
            </a:r>
            <a:r>
              <a:rPr dirty="0" sz="900" b="1">
                <a:latin typeface="Verdana"/>
                <a:cs typeface="Verdana"/>
              </a:rPr>
              <a:t>- il </a:t>
            </a:r>
            <a:r>
              <a:rPr dirty="0" sz="900" spc="-10" b="1">
                <a:latin typeface="Verdana"/>
                <a:cs typeface="Verdana"/>
              </a:rPr>
              <a:t>mondo </a:t>
            </a:r>
            <a:r>
              <a:rPr dirty="0" sz="900" b="1">
                <a:latin typeface="Verdana"/>
                <a:cs typeface="Verdana"/>
              </a:rPr>
              <a:t>e </a:t>
            </a:r>
            <a:r>
              <a:rPr dirty="0" sz="900" spc="-5" b="1">
                <a:latin typeface="Verdana"/>
                <a:cs typeface="Verdana"/>
              </a:rPr>
              <a:t>l’arte soprasotto/sottosopra</a:t>
            </a:r>
            <a:r>
              <a:rPr dirty="0" sz="900" spc="145" b="1">
                <a:latin typeface="Verdana"/>
                <a:cs typeface="Verdana"/>
              </a:rPr>
              <a:t> </a:t>
            </a:r>
            <a:r>
              <a:rPr dirty="0" sz="900" spc="-5">
                <a:latin typeface="Verdana"/>
                <a:cs typeface="Verdana"/>
              </a:rPr>
              <a:t>(Castelbuono</a:t>
            </a:r>
            <a:endParaRPr sz="9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>
                <a:latin typeface="Verdana"/>
                <a:cs typeface="Verdana"/>
              </a:rPr>
              <a:t>– </a:t>
            </a:r>
            <a:r>
              <a:rPr dirty="0" sz="900" spc="-5">
                <a:latin typeface="Verdana"/>
                <a:cs typeface="Verdana"/>
              </a:rPr>
              <a:t>PA, </a:t>
            </a:r>
            <a:r>
              <a:rPr dirty="0" sz="900">
                <a:latin typeface="Verdana"/>
                <a:cs typeface="Verdana"/>
              </a:rPr>
              <a:t>8</a:t>
            </a:r>
            <a:r>
              <a:rPr dirty="0" sz="900" spc="-20">
                <a:latin typeface="Verdana"/>
                <a:cs typeface="Verdana"/>
              </a:rPr>
              <a:t> </a:t>
            </a:r>
            <a:r>
              <a:rPr dirty="0" sz="900" spc="-5">
                <a:latin typeface="Verdana"/>
                <a:cs typeface="Verdana"/>
              </a:rPr>
              <a:t>maggio).</a:t>
            </a: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00">
              <a:latin typeface="Times New Roman"/>
              <a:cs typeface="Times New Roman"/>
            </a:endParaRPr>
          </a:p>
          <a:p>
            <a:pPr marL="12700" marR="199390">
              <a:lnSpc>
                <a:spcPct val="138900"/>
              </a:lnSpc>
            </a:pPr>
            <a:r>
              <a:rPr dirty="0" sz="900">
                <a:latin typeface="Verdana"/>
                <a:cs typeface="Verdana"/>
              </a:rPr>
              <a:t>Per </a:t>
            </a:r>
            <a:r>
              <a:rPr dirty="0" sz="900" spc="-5">
                <a:latin typeface="Verdana"/>
                <a:cs typeface="Verdana"/>
              </a:rPr>
              <a:t>lasciare </a:t>
            </a:r>
            <a:r>
              <a:rPr dirty="0" sz="900" spc="-10">
                <a:latin typeface="Verdana"/>
                <a:cs typeface="Verdana"/>
              </a:rPr>
              <a:t>una </a:t>
            </a:r>
            <a:r>
              <a:rPr dirty="0" sz="900" spc="-5">
                <a:latin typeface="Verdana"/>
                <a:cs typeface="Verdana"/>
              </a:rPr>
              <a:t>traccia concreta </a:t>
            </a:r>
            <a:r>
              <a:rPr dirty="0" sz="900">
                <a:latin typeface="Verdana"/>
                <a:cs typeface="Verdana"/>
              </a:rPr>
              <a:t>e </a:t>
            </a:r>
            <a:r>
              <a:rPr dirty="0" sz="900" spc="-5">
                <a:latin typeface="Verdana"/>
                <a:cs typeface="Verdana"/>
              </a:rPr>
              <a:t>duratura anche </a:t>
            </a:r>
            <a:r>
              <a:rPr dirty="0" sz="900">
                <a:latin typeface="Verdana"/>
                <a:cs typeface="Verdana"/>
              </a:rPr>
              <a:t>oltre la </a:t>
            </a:r>
            <a:r>
              <a:rPr dirty="0" sz="900" spc="-5">
                <a:latin typeface="Verdana"/>
                <a:cs typeface="Verdana"/>
              </a:rPr>
              <a:t>manifestazione </a:t>
            </a:r>
            <a:r>
              <a:rPr dirty="0" sz="900">
                <a:latin typeface="Verdana"/>
                <a:cs typeface="Verdana"/>
              </a:rPr>
              <a:t>tra i </a:t>
            </a:r>
            <a:r>
              <a:rPr dirty="0" sz="900" spc="-5">
                <a:latin typeface="Verdana"/>
                <a:cs typeface="Verdana"/>
              </a:rPr>
              <a:t>ragazzi </a:t>
            </a:r>
            <a:r>
              <a:rPr dirty="0" sz="900">
                <a:latin typeface="Verdana"/>
                <a:cs typeface="Verdana"/>
              </a:rPr>
              <a:t>e gli esperti del  </a:t>
            </a:r>
            <a:r>
              <a:rPr dirty="0" sz="900" spc="-5">
                <a:latin typeface="Verdana"/>
                <a:cs typeface="Verdana"/>
              </a:rPr>
              <a:t>settore, ogni anno </a:t>
            </a:r>
            <a:r>
              <a:rPr dirty="0" sz="900">
                <a:latin typeface="Verdana"/>
                <a:cs typeface="Verdana"/>
              </a:rPr>
              <a:t>il tema del </a:t>
            </a:r>
            <a:r>
              <a:rPr dirty="0" sz="900" spc="-5">
                <a:latin typeface="Verdana"/>
                <a:cs typeface="Verdana"/>
              </a:rPr>
              <a:t>festival ispira un volume </a:t>
            </a:r>
            <a:r>
              <a:rPr dirty="0" sz="900">
                <a:latin typeface="Verdana"/>
                <a:cs typeface="Verdana"/>
              </a:rPr>
              <a:t>per </a:t>
            </a:r>
            <a:r>
              <a:rPr dirty="0" sz="900" spc="-5">
                <a:latin typeface="Verdana"/>
                <a:cs typeface="Verdana"/>
              </a:rPr>
              <a:t>bambini: dopo </a:t>
            </a:r>
            <a:r>
              <a:rPr dirty="0" sz="900" spc="-10">
                <a:latin typeface="Verdana"/>
                <a:cs typeface="Verdana"/>
              </a:rPr>
              <a:t>“Il </a:t>
            </a:r>
            <a:r>
              <a:rPr dirty="0" sz="900" spc="-5">
                <a:latin typeface="Verdana"/>
                <a:cs typeface="Verdana"/>
              </a:rPr>
              <a:t>museo immaginario” </a:t>
            </a:r>
            <a:r>
              <a:rPr dirty="0" sz="900">
                <a:latin typeface="Verdana"/>
                <a:cs typeface="Verdana"/>
              </a:rPr>
              <a:t>e  </a:t>
            </a:r>
            <a:r>
              <a:rPr dirty="0" sz="900" spc="-5">
                <a:latin typeface="Verdana"/>
                <a:cs typeface="Verdana"/>
              </a:rPr>
              <a:t>“L’alfabeto del mondo” esce </a:t>
            </a:r>
            <a:r>
              <a:rPr dirty="0" sz="900">
                <a:latin typeface="Verdana"/>
                <a:cs typeface="Verdana"/>
              </a:rPr>
              <a:t>per </a:t>
            </a:r>
            <a:r>
              <a:rPr dirty="0" sz="900" spc="-5">
                <a:latin typeface="Verdana"/>
                <a:cs typeface="Verdana"/>
              </a:rPr>
              <a:t>questa terza edizione “</a:t>
            </a:r>
            <a:r>
              <a:rPr dirty="0" sz="900" spc="-5" b="1">
                <a:latin typeface="Verdana"/>
                <a:cs typeface="Verdana"/>
              </a:rPr>
              <a:t>Abitare sottosopra</a:t>
            </a:r>
            <a:r>
              <a:rPr dirty="0" sz="900" spc="-5">
                <a:latin typeface="Verdana"/>
                <a:cs typeface="Verdana"/>
              </a:rPr>
              <a:t>” (Carthusia), </a:t>
            </a:r>
            <a:r>
              <a:rPr dirty="0" sz="900">
                <a:latin typeface="Verdana"/>
                <a:cs typeface="Verdana"/>
              </a:rPr>
              <a:t>con i testi di  </a:t>
            </a:r>
            <a:r>
              <a:rPr dirty="0" sz="900" spc="-5">
                <a:latin typeface="Verdana"/>
                <a:cs typeface="Verdana"/>
              </a:rPr>
              <a:t>Sabina Colloredo </a:t>
            </a:r>
            <a:r>
              <a:rPr dirty="0" sz="900">
                <a:latin typeface="Verdana"/>
                <a:cs typeface="Verdana"/>
              </a:rPr>
              <a:t>e le </a:t>
            </a:r>
            <a:r>
              <a:rPr dirty="0" sz="900" spc="-5">
                <a:latin typeface="Verdana"/>
                <a:cs typeface="Verdana"/>
              </a:rPr>
              <a:t>illustrazioni </a:t>
            </a:r>
            <a:r>
              <a:rPr dirty="0" sz="900">
                <a:latin typeface="Verdana"/>
                <a:cs typeface="Verdana"/>
              </a:rPr>
              <a:t>di </a:t>
            </a:r>
            <a:r>
              <a:rPr dirty="0" sz="900" spc="-5">
                <a:latin typeface="Verdana"/>
                <a:cs typeface="Verdana"/>
              </a:rPr>
              <a:t>Valeria</a:t>
            </a:r>
            <a:r>
              <a:rPr dirty="0" sz="900" spc="10">
                <a:latin typeface="Verdana"/>
                <a:cs typeface="Verdana"/>
              </a:rPr>
              <a:t> </a:t>
            </a:r>
            <a:r>
              <a:rPr dirty="0" sz="900" spc="-5">
                <a:latin typeface="Verdana"/>
                <a:cs typeface="Verdana"/>
              </a:rPr>
              <a:t>Petrone.</a:t>
            </a: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55"/>
              </a:spcBef>
            </a:pPr>
            <a:r>
              <a:rPr dirty="0" sz="900" spc="-5">
                <a:latin typeface="Verdana"/>
                <a:cs typeface="Verdana"/>
              </a:rPr>
              <a:t>Informazioni </a:t>
            </a:r>
            <a:r>
              <a:rPr dirty="0" sz="900">
                <a:latin typeface="Verdana"/>
                <a:cs typeface="Verdana"/>
              </a:rPr>
              <a:t>e </a:t>
            </a:r>
            <a:r>
              <a:rPr dirty="0" sz="900" spc="-5">
                <a:latin typeface="Verdana"/>
                <a:cs typeface="Verdana"/>
              </a:rPr>
              <a:t>dettagli </a:t>
            </a:r>
            <a:r>
              <a:rPr dirty="0" sz="900">
                <a:latin typeface="Verdana"/>
                <a:cs typeface="Verdana"/>
              </a:rPr>
              <a:t>su </a:t>
            </a:r>
            <a:r>
              <a:rPr dirty="0" sz="900" spc="-5">
                <a:latin typeface="Verdana"/>
                <a:cs typeface="Verdana"/>
              </a:rPr>
              <a:t>tutti gli eventi:</a:t>
            </a:r>
            <a:r>
              <a:rPr dirty="0" sz="900" spc="10">
                <a:latin typeface="Verdana"/>
                <a:cs typeface="Verdana"/>
              </a:rPr>
              <a:t> </a:t>
            </a:r>
            <a:r>
              <a:rPr dirty="0" sz="900" spc="-5">
                <a:latin typeface="Verdana"/>
                <a:cs typeface="Verdana"/>
                <a:hlinkClick r:id="rId3"/>
              </a:rPr>
              <a:t>www.festivalculturacreativa.it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728204" y="2202080"/>
            <a:ext cx="2184149" cy="4259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20090" y="4151629"/>
            <a:ext cx="1707514" cy="19427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720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Milanofi</a:t>
            </a:r>
            <a:r>
              <a:rPr dirty="0" sz="1600" spc="-15" b="1">
                <a:latin typeface="Arial"/>
                <a:cs typeface="Arial"/>
              </a:rPr>
              <a:t>n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nza.it  </a:t>
            </a: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058976" y="3494658"/>
            <a:ext cx="5438775" cy="79756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821814" marR="5080" indent="-1809750">
              <a:lnSpc>
                <a:spcPts val="2950"/>
              </a:lnSpc>
              <a:spcBef>
                <a:spcPts val="340"/>
              </a:spcBef>
            </a:pPr>
            <a:r>
              <a:rPr dirty="0" sz="2600" spc="-5">
                <a:latin typeface="Georgia"/>
                <a:cs typeface="Georgia"/>
              </a:rPr>
              <a:t>Unicredit: </a:t>
            </a:r>
            <a:r>
              <a:rPr dirty="0" sz="2600">
                <a:latin typeface="Georgia"/>
                <a:cs typeface="Georgia"/>
              </a:rPr>
              <a:t>aderisce a </a:t>
            </a:r>
            <a:r>
              <a:rPr dirty="0" sz="2600" spc="-5">
                <a:latin typeface="Georgia"/>
                <a:cs typeface="Georgia"/>
              </a:rPr>
              <a:t>Festival Cultura  Creativa </a:t>
            </a:r>
            <a:r>
              <a:rPr dirty="0" sz="2600" spc="-10">
                <a:latin typeface="Georgia"/>
                <a:cs typeface="Georgia"/>
              </a:rPr>
              <a:t>Abi</a:t>
            </a:r>
            <a:endParaRPr sz="26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4798593"/>
            <a:ext cx="4373245" cy="2961005"/>
          </a:xfrm>
          <a:prstGeom prst="rect">
            <a:avLst/>
          </a:prstGeom>
        </p:spPr>
        <p:txBody>
          <a:bodyPr wrap="square" lIns="0" tIns="628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dirty="0" sz="1050" spc="-5">
                <a:latin typeface="Arial"/>
                <a:cs typeface="Arial"/>
              </a:rPr>
              <a:t>MILANO (MF-DJ)- </a:t>
            </a:r>
            <a:r>
              <a:rPr dirty="0" sz="1050">
                <a:latin typeface="Arial"/>
                <a:cs typeface="Arial"/>
              </a:rPr>
              <a:t>organizza anche </a:t>
            </a:r>
            <a:r>
              <a:rPr dirty="0" sz="1050" spc="-5">
                <a:latin typeface="Arial"/>
                <a:cs typeface="Arial"/>
              </a:rPr>
              <a:t>quest'anno</a:t>
            </a:r>
            <a:r>
              <a:rPr dirty="0" sz="1050" spc="-25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laboratori</a:t>
            </a:r>
            <a:endParaRPr sz="1050">
              <a:latin typeface="Arial"/>
              <a:cs typeface="Arial"/>
            </a:endParaRPr>
          </a:p>
          <a:p>
            <a:pPr marL="12700" marR="5080">
              <a:lnSpc>
                <a:spcPct val="130800"/>
              </a:lnSpc>
              <a:spcBef>
                <a:spcPts val="5"/>
              </a:spcBef>
            </a:pPr>
            <a:r>
              <a:rPr dirty="0" sz="1050" spc="-5">
                <a:latin typeface="Arial"/>
                <a:cs typeface="Arial"/>
              </a:rPr>
              <a:t>artistico musicali </a:t>
            </a:r>
            <a:r>
              <a:rPr dirty="0" sz="1050">
                <a:latin typeface="Arial"/>
                <a:cs typeface="Arial"/>
              </a:rPr>
              <a:t>a </a:t>
            </a:r>
            <a:r>
              <a:rPr dirty="0" sz="1050" spc="-5">
                <a:latin typeface="Arial"/>
                <a:cs typeface="Arial"/>
              </a:rPr>
              <a:t>Torino, Milano, </a:t>
            </a:r>
            <a:r>
              <a:rPr dirty="0" sz="1050">
                <a:latin typeface="Arial"/>
                <a:cs typeface="Arial"/>
              </a:rPr>
              <a:t>Verona, </a:t>
            </a:r>
            <a:r>
              <a:rPr dirty="0" sz="1050" spc="-5">
                <a:latin typeface="Arial"/>
                <a:cs typeface="Arial"/>
              </a:rPr>
              <a:t>Bologna, </a:t>
            </a:r>
            <a:r>
              <a:rPr dirty="0" sz="1050">
                <a:latin typeface="Arial"/>
                <a:cs typeface="Arial"/>
              </a:rPr>
              <a:t>Roma e Palermo </a:t>
            </a:r>
            <a:r>
              <a:rPr dirty="0" sz="1050" spc="-5">
                <a:latin typeface="Arial"/>
                <a:cs typeface="Arial"/>
              </a:rPr>
              <a:t>nel  quadro </a:t>
            </a:r>
            <a:r>
              <a:rPr dirty="0" sz="1050">
                <a:latin typeface="Arial"/>
                <a:cs typeface="Arial"/>
              </a:rPr>
              <a:t>della </a:t>
            </a:r>
            <a:r>
              <a:rPr dirty="0" sz="1050" spc="-5">
                <a:latin typeface="Arial"/>
                <a:cs typeface="Arial"/>
              </a:rPr>
              <a:t>sua adesione </a:t>
            </a:r>
            <a:r>
              <a:rPr dirty="0" sz="1050">
                <a:latin typeface="Arial"/>
                <a:cs typeface="Arial"/>
              </a:rPr>
              <a:t>alla </a:t>
            </a:r>
            <a:r>
              <a:rPr dirty="0" sz="1050" spc="-5">
                <a:latin typeface="Arial"/>
                <a:cs typeface="Arial"/>
              </a:rPr>
              <a:t>terza edizione del Festival della </a:t>
            </a:r>
            <a:r>
              <a:rPr dirty="0" sz="1050">
                <a:latin typeface="Arial"/>
                <a:cs typeface="Arial"/>
              </a:rPr>
              <a:t>Cultura  </a:t>
            </a:r>
            <a:r>
              <a:rPr dirty="0" sz="1050" spc="-5">
                <a:latin typeface="Arial"/>
                <a:cs typeface="Arial"/>
              </a:rPr>
              <a:t>Creativa </a:t>
            </a:r>
            <a:r>
              <a:rPr dirty="0" sz="1050">
                <a:latin typeface="Arial"/>
                <a:cs typeface="Arial"/>
              </a:rPr>
              <a:t>promosso </a:t>
            </a:r>
            <a:r>
              <a:rPr dirty="0" sz="1050" spc="-5">
                <a:latin typeface="Arial"/>
                <a:cs typeface="Arial"/>
              </a:rPr>
              <a:t>dall'Abi </a:t>
            </a:r>
            <a:r>
              <a:rPr dirty="0" sz="1050">
                <a:latin typeface="Arial"/>
                <a:cs typeface="Arial"/>
              </a:rPr>
              <a:t>con </a:t>
            </a:r>
            <a:r>
              <a:rPr dirty="0" sz="1050" spc="-5">
                <a:latin typeface="Arial"/>
                <a:cs typeface="Arial"/>
              </a:rPr>
              <a:t>la partecipazione delle </a:t>
            </a:r>
            <a:r>
              <a:rPr dirty="0" sz="1050">
                <a:latin typeface="Arial"/>
                <a:cs typeface="Arial"/>
              </a:rPr>
              <a:t>banche </a:t>
            </a:r>
            <a:r>
              <a:rPr dirty="0" sz="1050" spc="-5">
                <a:latin typeface="Arial"/>
                <a:cs typeface="Arial"/>
              </a:rPr>
              <a:t>italiane dal  </a:t>
            </a:r>
            <a:r>
              <a:rPr dirty="0" sz="1050">
                <a:latin typeface="Arial"/>
                <a:cs typeface="Arial"/>
              </a:rPr>
              <a:t>2 all'8</a:t>
            </a:r>
            <a:r>
              <a:rPr dirty="0" sz="1050" spc="-25">
                <a:latin typeface="Arial"/>
                <a:cs typeface="Arial"/>
              </a:rPr>
              <a:t> </a:t>
            </a:r>
            <a:r>
              <a:rPr dirty="0" sz="1050">
                <a:latin typeface="Arial"/>
                <a:cs typeface="Arial"/>
              </a:rPr>
              <a:t>maggio.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 marR="213360">
              <a:lnSpc>
                <a:spcPct val="131000"/>
              </a:lnSpc>
              <a:spcBef>
                <a:spcPts val="5"/>
              </a:spcBef>
            </a:pPr>
            <a:r>
              <a:rPr dirty="0" sz="1050">
                <a:latin typeface="Arial"/>
                <a:cs typeface="Arial"/>
              </a:rPr>
              <a:t>"Scoprire e </a:t>
            </a:r>
            <a:r>
              <a:rPr dirty="0" sz="1050" spc="-5">
                <a:latin typeface="Arial"/>
                <a:cs typeface="Arial"/>
              </a:rPr>
              <a:t>sperimentare </a:t>
            </a:r>
            <a:r>
              <a:rPr dirty="0" sz="1050">
                <a:latin typeface="Arial"/>
                <a:cs typeface="Arial"/>
              </a:rPr>
              <a:t>come </a:t>
            </a:r>
            <a:r>
              <a:rPr dirty="0" sz="1050" spc="-10">
                <a:latin typeface="Arial"/>
                <a:cs typeface="Arial"/>
              </a:rPr>
              <a:t>si </a:t>
            </a:r>
            <a:r>
              <a:rPr dirty="0" sz="1050" spc="-5">
                <a:latin typeface="Arial"/>
                <a:cs typeface="Arial"/>
              </a:rPr>
              <a:t>sta </a:t>
            </a:r>
            <a:r>
              <a:rPr dirty="0" sz="1050">
                <a:latin typeface="Arial"/>
                <a:cs typeface="Arial"/>
              </a:rPr>
              <a:t>dentro i </a:t>
            </a:r>
            <a:r>
              <a:rPr dirty="0" sz="1050" spc="-5">
                <a:latin typeface="Arial"/>
                <a:cs typeface="Arial"/>
              </a:rPr>
              <a:t>luoghi, l'arte </a:t>
            </a:r>
            <a:r>
              <a:rPr dirty="0" sz="1050">
                <a:latin typeface="Arial"/>
                <a:cs typeface="Arial"/>
              </a:rPr>
              <a:t>e le  </a:t>
            </a:r>
            <a:r>
              <a:rPr dirty="0" sz="1050" spc="-5">
                <a:latin typeface="Arial"/>
                <a:cs typeface="Arial"/>
              </a:rPr>
              <a:t>emozioni", </a:t>
            </a:r>
            <a:r>
              <a:rPr dirty="0" sz="1050">
                <a:latin typeface="Arial"/>
                <a:cs typeface="Arial"/>
              </a:rPr>
              <a:t>spiega </a:t>
            </a:r>
            <a:r>
              <a:rPr dirty="0" sz="1050" spc="-5">
                <a:latin typeface="Arial"/>
                <a:cs typeface="Arial"/>
              </a:rPr>
              <a:t>una nota, </a:t>
            </a:r>
            <a:r>
              <a:rPr dirty="0" sz="1050">
                <a:latin typeface="Arial"/>
                <a:cs typeface="Arial"/>
              </a:rPr>
              <a:t>e' il </a:t>
            </a:r>
            <a:r>
              <a:rPr dirty="0" sz="1050" spc="-5">
                <a:latin typeface="Arial"/>
                <a:cs typeface="Arial"/>
              </a:rPr>
              <a:t>tema dell'edizione 2016 del festival. </a:t>
            </a:r>
            <a:r>
              <a:rPr dirty="0" sz="1050">
                <a:latin typeface="Arial"/>
                <a:cs typeface="Arial"/>
              </a:rPr>
              <a:t>I  </a:t>
            </a:r>
            <a:r>
              <a:rPr dirty="0" sz="1050" spc="-5">
                <a:latin typeface="Arial"/>
                <a:cs typeface="Arial"/>
              </a:rPr>
              <a:t>ragazzi </a:t>
            </a:r>
            <a:r>
              <a:rPr dirty="0" sz="1050">
                <a:latin typeface="Arial"/>
                <a:cs typeface="Arial"/>
              </a:rPr>
              <a:t>dai 6 ai </a:t>
            </a:r>
            <a:r>
              <a:rPr dirty="0" sz="1050" spc="-5">
                <a:latin typeface="Arial"/>
                <a:cs typeface="Arial"/>
              </a:rPr>
              <a:t>13 </a:t>
            </a:r>
            <a:r>
              <a:rPr dirty="0" sz="1050">
                <a:latin typeface="Arial"/>
                <a:cs typeface="Arial"/>
              </a:rPr>
              <a:t>anni </a:t>
            </a:r>
            <a:r>
              <a:rPr dirty="0" sz="1050" spc="-5">
                <a:latin typeface="Arial"/>
                <a:cs typeface="Arial"/>
              </a:rPr>
              <a:t>potranno </a:t>
            </a:r>
            <a:r>
              <a:rPr dirty="0" sz="1050">
                <a:latin typeface="Arial"/>
                <a:cs typeface="Arial"/>
              </a:rPr>
              <a:t>interpretare </a:t>
            </a:r>
            <a:r>
              <a:rPr dirty="0" sz="1050" spc="-5">
                <a:latin typeface="Arial"/>
                <a:cs typeface="Arial"/>
              </a:rPr>
              <a:t>questo </a:t>
            </a:r>
            <a:r>
              <a:rPr dirty="0" sz="1050">
                <a:latin typeface="Arial"/>
                <a:cs typeface="Arial"/>
              </a:rPr>
              <a:t>concetto in </a:t>
            </a:r>
            <a:r>
              <a:rPr dirty="0" sz="1050" spc="-5">
                <a:latin typeface="Arial"/>
                <a:cs typeface="Arial"/>
              </a:rPr>
              <a:t>totale  liberta', </a:t>
            </a:r>
            <a:r>
              <a:rPr dirty="0" sz="1050">
                <a:latin typeface="Arial"/>
                <a:cs typeface="Arial"/>
              </a:rPr>
              <a:t>costruendo </a:t>
            </a:r>
            <a:r>
              <a:rPr dirty="0" sz="1050" spc="-5">
                <a:latin typeface="Arial"/>
                <a:cs typeface="Arial"/>
              </a:rPr>
              <a:t>un </a:t>
            </a:r>
            <a:r>
              <a:rPr dirty="0" sz="1050">
                <a:latin typeface="Arial"/>
                <a:cs typeface="Arial"/>
              </a:rPr>
              <a:t>proprio percorso </a:t>
            </a:r>
            <a:r>
              <a:rPr dirty="0" sz="1050" spc="-5">
                <a:latin typeface="Arial"/>
                <a:cs typeface="Arial"/>
              </a:rPr>
              <a:t>che sia </a:t>
            </a:r>
            <a:r>
              <a:rPr dirty="0" sz="1050">
                <a:latin typeface="Arial"/>
                <a:cs typeface="Arial"/>
              </a:rPr>
              <a:t>espressione </a:t>
            </a:r>
            <a:r>
              <a:rPr dirty="0" sz="1050" spc="-5">
                <a:latin typeface="Arial"/>
                <a:cs typeface="Arial"/>
              </a:rPr>
              <a:t>della  creativita'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ciascuno. Con </a:t>
            </a:r>
            <a:r>
              <a:rPr dirty="0" sz="1050">
                <a:latin typeface="Arial"/>
                <a:cs typeface="Arial"/>
              </a:rPr>
              <a:t>l'aiuto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>
                <a:latin typeface="Arial"/>
                <a:cs typeface="Arial"/>
              </a:rPr>
              <a:t>operatori </a:t>
            </a:r>
            <a:r>
              <a:rPr dirty="0" sz="1050" spc="-5">
                <a:latin typeface="Arial"/>
                <a:cs typeface="Arial"/>
              </a:rPr>
              <a:t>esperti, attraverso  </a:t>
            </a:r>
            <a:r>
              <a:rPr dirty="0" sz="1050">
                <a:latin typeface="Arial"/>
                <a:cs typeface="Arial"/>
              </a:rPr>
              <a:t>laboratori, mostre, </a:t>
            </a:r>
            <a:r>
              <a:rPr dirty="0" sz="1050" spc="-5">
                <a:latin typeface="Arial"/>
                <a:cs typeface="Arial"/>
              </a:rPr>
              <a:t>teatro, musica, </a:t>
            </a:r>
            <a:r>
              <a:rPr dirty="0" sz="1050">
                <a:latin typeface="Arial"/>
                <a:cs typeface="Arial"/>
              </a:rPr>
              <a:t>ecc., sara' </a:t>
            </a:r>
            <a:r>
              <a:rPr dirty="0" sz="1050" spc="-5">
                <a:latin typeface="Arial"/>
                <a:cs typeface="Arial"/>
              </a:rPr>
              <a:t>possibile abitare epoche  </a:t>
            </a:r>
            <a:r>
              <a:rPr dirty="0" sz="1050">
                <a:latin typeface="Arial"/>
                <a:cs typeface="Arial"/>
              </a:rPr>
              <a:t>storiche, pianeti, </a:t>
            </a:r>
            <a:r>
              <a:rPr dirty="0" sz="1050" spc="-5">
                <a:latin typeface="Arial"/>
                <a:cs typeface="Arial"/>
              </a:rPr>
              <a:t>ambienti </a:t>
            </a:r>
            <a:r>
              <a:rPr dirty="0" sz="1050">
                <a:latin typeface="Arial"/>
                <a:cs typeface="Arial"/>
              </a:rPr>
              <a:t>reali o</a:t>
            </a:r>
            <a:r>
              <a:rPr dirty="0" sz="1050" spc="-25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virtuali.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dirty="0" sz="1050" spc="-5">
                <a:latin typeface="Arial"/>
                <a:cs typeface="Arial"/>
              </a:rPr>
              <a:t>com/mur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003804" y="2442971"/>
            <a:ext cx="1551305" cy="6148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906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 marR="160020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P</a:t>
            </a:r>
            <a:r>
              <a:rPr dirty="0" sz="1600" spc="-5" b="1">
                <a:latin typeface="Arial"/>
                <a:cs typeface="Arial"/>
              </a:rPr>
              <a:t>esar</a:t>
            </a:r>
            <a:r>
              <a:rPr dirty="0" sz="1600" spc="-5" b="1">
                <a:latin typeface="Arial"/>
                <a:cs typeface="Arial"/>
              </a:rPr>
              <a:t>of</a:t>
            </a:r>
            <a:r>
              <a:rPr dirty="0" sz="1600" spc="-5" b="1">
                <a:latin typeface="Arial"/>
                <a:cs typeface="Arial"/>
              </a:rPr>
              <a:t>orkids.</a:t>
            </a:r>
            <a:r>
              <a:rPr dirty="0" sz="1600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t  </a:t>
            </a: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8615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735450"/>
            <a:ext cx="5709285" cy="6464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600" spc="-135" b="1">
                <a:solidFill>
                  <a:srgbClr val="212121"/>
                </a:solidFill>
                <a:latin typeface="Arial"/>
                <a:cs typeface="Arial"/>
              </a:rPr>
              <a:t>FESTIVAL</a:t>
            </a:r>
            <a:r>
              <a:rPr dirty="0" sz="2600" spc="-310" b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2600" spc="-125" b="1">
                <a:solidFill>
                  <a:srgbClr val="212121"/>
                </a:solidFill>
                <a:latin typeface="Arial"/>
                <a:cs typeface="Arial"/>
              </a:rPr>
              <a:t>DELLA</a:t>
            </a:r>
            <a:r>
              <a:rPr dirty="0" sz="2600" spc="-320" b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2600" spc="-135" b="1">
                <a:solidFill>
                  <a:srgbClr val="212121"/>
                </a:solidFill>
                <a:latin typeface="Arial"/>
                <a:cs typeface="Arial"/>
              </a:rPr>
              <a:t>CULTURA</a:t>
            </a:r>
            <a:r>
              <a:rPr dirty="0" sz="2600" spc="-320" b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2600" spc="-135" b="1">
                <a:solidFill>
                  <a:srgbClr val="212121"/>
                </a:solidFill>
                <a:latin typeface="Arial"/>
                <a:cs typeface="Arial"/>
              </a:rPr>
              <a:t>CREATIVA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dirty="0" u="sng" sz="850" spc="60" b="1">
                <a:solidFill>
                  <a:srgbClr val="444444"/>
                </a:solidFill>
                <a:uFill>
                  <a:solidFill>
                    <a:srgbClr val="444444"/>
                  </a:solidFill>
                </a:uFill>
                <a:latin typeface="Times New Roman"/>
                <a:cs typeface="Times New Roman"/>
                <a:hlinkClick r:id="rId3"/>
              </a:rPr>
              <a:t>ALESSANDRA</a:t>
            </a:r>
            <a:r>
              <a:rPr dirty="0" u="sng" sz="850" spc="150" b="1">
                <a:solidFill>
                  <a:srgbClr val="444444"/>
                </a:solidFill>
                <a:uFill>
                  <a:solidFill>
                    <a:srgbClr val="444444"/>
                  </a:solidFill>
                </a:uFill>
                <a:latin typeface="Times New Roman"/>
                <a:cs typeface="Times New Roman"/>
                <a:hlinkClick r:id="rId3"/>
              </a:rPr>
              <a:t> </a:t>
            </a:r>
            <a:r>
              <a:rPr dirty="0" u="sng" sz="850" spc="55" b="1">
                <a:solidFill>
                  <a:srgbClr val="444444"/>
                </a:solidFill>
                <a:uFill>
                  <a:solidFill>
                    <a:srgbClr val="444444"/>
                  </a:solidFill>
                </a:uFill>
                <a:latin typeface="Times New Roman"/>
                <a:cs typeface="Times New Roman"/>
                <a:hlinkClick r:id="rId3"/>
              </a:rPr>
              <a:t>RENZI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4497450"/>
            <a:ext cx="6115050" cy="42843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31115">
              <a:lnSpc>
                <a:spcPct val="151100"/>
              </a:lnSpc>
              <a:spcBef>
                <a:spcPts val="95"/>
              </a:spcBef>
            </a:pP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Si svolge dal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2 al 8 maggio la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terza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edizione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del “festival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della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cultura creativa”,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il primo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festival  diffuso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e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pervasivo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sul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territorio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italiano. È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stato ideato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dall’ABI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con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l’intento di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avvicinare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i 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bambini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e i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ragazzi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alla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cultura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e di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stimolarne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la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creatività, ricorrendo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a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energie attive </a:t>
            </a:r>
            <a:r>
              <a:rPr dirty="0" sz="1200" spc="5">
                <a:solidFill>
                  <a:srgbClr val="444444"/>
                </a:solidFill>
                <a:latin typeface="Times New Roman"/>
                <a:cs typeface="Times New Roman"/>
              </a:rPr>
              <a:t>nel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territorio 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di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appartenenza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di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ogni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banca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aderente: scuole, associazioni culturali, musei, biblioteche</a:t>
            </a:r>
            <a:r>
              <a:rPr dirty="0" sz="1200" spc="114">
                <a:solidFill>
                  <a:srgbClr val="444444"/>
                </a:solidFill>
                <a:latin typeface="Times New Roman"/>
                <a:cs typeface="Times New Roman"/>
              </a:rPr>
              <a:t> </a:t>
            </a:r>
            <a:r>
              <a:rPr dirty="0" sz="1200" spc="5">
                <a:solidFill>
                  <a:srgbClr val="444444"/>
                </a:solidFill>
                <a:latin typeface="Times New Roman"/>
                <a:cs typeface="Times New Roman"/>
              </a:rPr>
              <a:t>ecc.</a:t>
            </a:r>
            <a:endParaRPr sz="1200">
              <a:latin typeface="Times New Roman"/>
              <a:cs typeface="Times New Roman"/>
            </a:endParaRPr>
          </a:p>
          <a:p>
            <a:pPr marL="12700" marR="166370">
              <a:lnSpc>
                <a:spcPts val="2170"/>
              </a:lnSpc>
              <a:spcBef>
                <a:spcPts val="195"/>
              </a:spcBef>
            </a:pPr>
            <a:r>
              <a:rPr dirty="0" sz="1200" spc="-10">
                <a:solidFill>
                  <a:srgbClr val="444444"/>
                </a:solidFill>
                <a:latin typeface="Times New Roman"/>
                <a:cs typeface="Times New Roman"/>
              </a:rPr>
              <a:t>Il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tema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di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quest’anno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è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ABITARE SOTTOSOPRA, “Scoprire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e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sperimentare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come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si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sta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dentro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i 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luoghi, l’arte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e le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emozioni”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e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sarà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il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filo conduttore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che legherà tutte le iniziative</a:t>
            </a:r>
            <a:r>
              <a:rPr dirty="0" sz="1200" spc="55">
                <a:solidFill>
                  <a:srgbClr val="444444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(laboratori,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55"/>
              </a:spcBef>
            </a:pP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mostre, teatro, musica, ecc.) organizzate dalle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banche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che operano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in</a:t>
            </a:r>
            <a:r>
              <a:rPr dirty="0" sz="1200" spc="60">
                <a:solidFill>
                  <a:srgbClr val="444444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Italia.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12700" marR="5080">
              <a:lnSpc>
                <a:spcPct val="150800"/>
              </a:lnSpc>
              <a:spcBef>
                <a:spcPts val="1135"/>
              </a:spcBef>
            </a:pP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Abitare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è il modo con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cui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noi uomini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viviamo sulla terra. </a:t>
            </a:r>
            <a:r>
              <a:rPr dirty="0" sz="1200" spc="-10">
                <a:solidFill>
                  <a:srgbClr val="444444"/>
                </a:solidFill>
                <a:latin typeface="Times New Roman"/>
                <a:cs typeface="Times New Roman"/>
              </a:rPr>
              <a:t>Il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luogo abitato rappresenta materialmente 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e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simbolicamente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la condizione di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“stabilità”.</a:t>
            </a:r>
            <a:endParaRPr sz="1200">
              <a:latin typeface="Times New Roman"/>
              <a:cs typeface="Times New Roman"/>
            </a:endParaRPr>
          </a:p>
          <a:p>
            <a:pPr marL="12700" marR="637540">
              <a:lnSpc>
                <a:spcPct val="150800"/>
              </a:lnSpc>
            </a:pPr>
            <a:r>
              <a:rPr dirty="0" sz="1200" spc="-10">
                <a:solidFill>
                  <a:srgbClr val="444444"/>
                </a:solidFill>
                <a:latin typeface="Times New Roman"/>
                <a:cs typeface="Times New Roman"/>
              </a:rPr>
              <a:t>Il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luogo abitato si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può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estendere al vicinato, al quartiere, alla città,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e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rappresenta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lo spazio 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dell’appartenenza collettiva.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12700" marR="1416685">
              <a:lnSpc>
                <a:spcPct val="151700"/>
              </a:lnSpc>
              <a:spcBef>
                <a:spcPts val="1120"/>
              </a:spcBef>
            </a:pP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Per conoscere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i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dettagli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e le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varie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iniziative è possibile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consultare </a:t>
            </a:r>
            <a:r>
              <a:rPr dirty="0" sz="1200">
                <a:solidFill>
                  <a:srgbClr val="444444"/>
                </a:solidFill>
                <a:latin typeface="Times New Roman"/>
                <a:cs typeface="Times New Roman"/>
              </a:rPr>
              <a:t>il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</a:rPr>
              <a:t>sito:http:  </a:t>
            </a:r>
            <a:r>
              <a:rPr dirty="0" sz="1200" spc="-5">
                <a:solidFill>
                  <a:srgbClr val="444444"/>
                </a:solidFill>
                <a:latin typeface="Times New Roman"/>
                <a:cs typeface="Times New Roman"/>
                <a:hlinkClick r:id="rId4"/>
              </a:rPr>
              <a:t>www.festivalculturacreativa.it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51354" y="2148839"/>
            <a:ext cx="2656459" cy="11567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906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 marR="69850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Q</a:t>
            </a:r>
            <a:r>
              <a:rPr dirty="0" sz="1600" b="1">
                <a:latin typeface="Arial"/>
                <a:cs typeface="Arial"/>
              </a:rPr>
              <a:t>u</a:t>
            </a:r>
            <a:r>
              <a:rPr dirty="0" sz="1600" spc="-5" b="1">
                <a:latin typeface="Arial"/>
                <a:cs typeface="Arial"/>
              </a:rPr>
              <a:t>o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dian</a:t>
            </a:r>
            <a:r>
              <a:rPr dirty="0" sz="1600" spc="-5" b="1">
                <a:latin typeface="Arial"/>
                <a:cs typeface="Arial"/>
              </a:rPr>
              <a:t>oarte.</a:t>
            </a:r>
            <a:r>
              <a:rPr dirty="0" sz="1600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t  </a:t>
            </a: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2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8615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6222872"/>
            <a:ext cx="6117590" cy="37395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100" spc="-5">
                <a:solidFill>
                  <a:srgbClr val="353537"/>
                </a:solidFill>
                <a:latin typeface="Georgia"/>
                <a:cs typeface="Georgia"/>
              </a:rPr>
              <a:t>Festival della cultura creativa: abitare</a:t>
            </a:r>
            <a:r>
              <a:rPr dirty="0" sz="2100" spc="15">
                <a:solidFill>
                  <a:srgbClr val="353537"/>
                </a:solidFill>
                <a:latin typeface="Georgia"/>
                <a:cs typeface="Georgia"/>
              </a:rPr>
              <a:t> </a:t>
            </a:r>
            <a:r>
              <a:rPr dirty="0" sz="2100" spc="-5">
                <a:solidFill>
                  <a:srgbClr val="353537"/>
                </a:solidFill>
                <a:latin typeface="Georgia"/>
                <a:cs typeface="Georgia"/>
              </a:rPr>
              <a:t>sottosopra</a:t>
            </a:r>
            <a:endParaRPr sz="21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455"/>
              </a:spcBef>
            </a:pPr>
            <a:r>
              <a:rPr dirty="0" sz="1050">
                <a:solidFill>
                  <a:srgbClr val="818181"/>
                </a:solidFill>
                <a:latin typeface="Arial"/>
                <a:cs typeface="Arial"/>
              </a:rPr>
              <a:t>Lorenzo </a:t>
            </a:r>
            <a:r>
              <a:rPr dirty="0" sz="1050" spc="-5">
                <a:solidFill>
                  <a:srgbClr val="818181"/>
                </a:solidFill>
                <a:latin typeface="Arial"/>
                <a:cs typeface="Arial"/>
              </a:rPr>
              <a:t>Maria</a:t>
            </a:r>
            <a:r>
              <a:rPr dirty="0" sz="1050" spc="-15">
                <a:solidFill>
                  <a:srgbClr val="818181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818181"/>
                </a:solidFill>
                <a:latin typeface="Arial"/>
                <a:cs typeface="Arial"/>
              </a:rPr>
              <a:t>Lucenti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00">
              <a:latin typeface="Times New Roman"/>
              <a:cs typeface="Times New Roman"/>
            </a:endParaRPr>
          </a:p>
          <a:p>
            <a:pPr marL="12700" marR="5080">
              <a:lnSpc>
                <a:spcPct val="119100"/>
              </a:lnSpc>
            </a:pP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Per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il terzo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anno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consecutivo,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il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Festival della Cultura Creativa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ritorna per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una settimana,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dal 2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all'8 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Maggio.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Manifestazione organizzata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dalle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banche col coordinamento dell'Associazione Bancaria  Italiana. Grazie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a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laboratori, iniziative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ed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eventi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che interessano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il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mondo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dell'arte,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della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musica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della  tecnologia,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si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cerca </a:t>
            </a:r>
            <a:r>
              <a:rPr dirty="0" sz="1050" spc="-10">
                <a:solidFill>
                  <a:srgbClr val="4E4E4E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avvicinare alla cultura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i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ragazzi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under quattordici.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Il tema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del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Festival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è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semplice 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quanto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complesso: "Abitare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sottosopra.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Scoprire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sperimentare come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si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sta dentro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i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luoghi, l'arte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e le 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emozioni". Oltre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a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stimolare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la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creatività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dei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giovani,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il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Festival ha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l'intento </a:t>
            </a:r>
            <a:r>
              <a:rPr dirty="0" sz="1050" spc="-10">
                <a:solidFill>
                  <a:srgbClr val="4E4E4E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estendere la loro idea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di  casa e </a:t>
            </a:r>
            <a:r>
              <a:rPr dirty="0" sz="1050" spc="-10">
                <a:solidFill>
                  <a:srgbClr val="4E4E4E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vita;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di abbattere le pareti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delle intolleranze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e dei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pregiudizi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infinite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quello </a:t>
            </a:r>
            <a:r>
              <a:rPr dirty="0" sz="1050" spc="-10">
                <a:solidFill>
                  <a:srgbClr val="4E4E4E"/>
                </a:solidFill>
                <a:latin typeface="Arial"/>
                <a:cs typeface="Arial"/>
              </a:rPr>
              <a:t>di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crescere, senza  perdere la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positività che contraddistingue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i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bambini. "Iniziative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come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il Festival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della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Cultura Creativa, 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puntano a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valorizzare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la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creatività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e il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talento delle giovani generazioni attraverso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la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promozione 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dell'arte 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della conoscenza."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Ha espresso il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Presidente dell'Abi, Antonio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Patuelli, 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continua: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"Oggi, </a:t>
            </a:r>
            <a:r>
              <a:rPr dirty="0" sz="1050" spc="-10">
                <a:solidFill>
                  <a:srgbClr val="4E4E4E"/>
                </a:solidFill>
                <a:latin typeface="Arial"/>
                <a:cs typeface="Arial"/>
              </a:rPr>
              <a:t>più 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che in passato, il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contributo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delle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banche alla cultura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si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focalizza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sulla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prima risorsa del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Paese,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ossia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i 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giovani,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per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sollecitarne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lo spirito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critico, rendendoli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così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protagonisti della nostra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società</a:t>
            </a:r>
            <a:r>
              <a:rPr dirty="0" sz="1050" spc="10">
                <a:solidFill>
                  <a:srgbClr val="4E4E4E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civile.</a:t>
            </a:r>
            <a:endParaRPr sz="1050">
              <a:latin typeface="Arial"/>
              <a:cs typeface="Arial"/>
            </a:endParaRPr>
          </a:p>
          <a:p>
            <a:pPr marL="12700" marR="247015">
              <a:lnSpc>
                <a:spcPct val="119000"/>
              </a:lnSpc>
            </a:pP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Sostenere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la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capacità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creativa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bambini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ragazzi, significa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aiutarli a mettere a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frutto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capacità, 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potenzialità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visioni innovative, strumenti indispensabili per costruire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un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futuro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crescita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per loro  stessi 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per l'Italia."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Sono cinquanta le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città italiane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nelle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quali questa manifestazione prenderà</a:t>
            </a:r>
            <a:r>
              <a:rPr dirty="0" sz="1050" spc="75">
                <a:solidFill>
                  <a:srgbClr val="4E4E4E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vita.</a:t>
            </a:r>
            <a:endParaRPr sz="10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65503" y="2148839"/>
            <a:ext cx="4825619" cy="6791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3444239"/>
            <a:ext cx="4609084" cy="27645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8615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39815" cy="59239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 marR="4494530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Q</a:t>
            </a:r>
            <a:r>
              <a:rPr dirty="0" sz="1600" b="1">
                <a:latin typeface="Arial"/>
                <a:cs typeface="Arial"/>
              </a:rPr>
              <a:t>u</a:t>
            </a:r>
            <a:r>
              <a:rPr dirty="0" sz="1600" spc="-5" b="1">
                <a:latin typeface="Arial"/>
                <a:cs typeface="Arial"/>
              </a:rPr>
              <a:t>o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dian</a:t>
            </a:r>
            <a:r>
              <a:rPr dirty="0" sz="1600" spc="-5" b="1">
                <a:latin typeface="Arial"/>
                <a:cs typeface="Arial"/>
              </a:rPr>
              <a:t>oarte.</a:t>
            </a:r>
            <a:r>
              <a:rPr dirty="0" sz="1600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t  </a:t>
            </a: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2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ct val="119100"/>
              </a:lnSpc>
              <a:spcBef>
                <a:spcPts val="965"/>
              </a:spcBef>
            </a:pP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Ben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oltre ottanta eventi che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sosterranno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il tema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primario,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affrontato sempre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in chiavi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differenti.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tre 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saranno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gli appuntamenti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che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renderanno il Festival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più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espressivo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incisivo,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grazie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alla collaborazione 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col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Dipartimento del Museo Castello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Rivoli. Il primo incontro avverrà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Mercoledì 4 Maggio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alla  Triennale </a:t>
            </a:r>
            <a:r>
              <a:rPr dirty="0" sz="1050" spc="-10">
                <a:solidFill>
                  <a:srgbClr val="4E4E4E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Milano,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con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"Abitanti </a:t>
            </a:r>
            <a:r>
              <a:rPr dirty="0" sz="1050" spc="-10">
                <a:solidFill>
                  <a:srgbClr val="4E4E4E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sottosopra", che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parte dal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concetto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Agorà (luogo </a:t>
            </a:r>
            <a:r>
              <a:rPr dirty="0" sz="1050" spc="-10">
                <a:solidFill>
                  <a:srgbClr val="4E4E4E"/>
                </a:solidFill>
                <a:latin typeface="Arial"/>
                <a:cs typeface="Arial"/>
              </a:rPr>
              <a:t>di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raduno e di  raffronto) e prenderà in esame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l'identità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le differenze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che ci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sono tra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le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persone. Il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secondo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incontro, 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che si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terrà Venerdì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6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Maggio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a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Roma,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presso il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Teatro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India, prende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il nome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di: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"Abitare la fantasia,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la 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creatività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l'arte".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Durante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quest'appuntamento, sarà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proiettato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il video "3domande3",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in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cui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artisti  come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Achille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Bonito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Oliva,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Hou Hanru, Max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Casacci, Michelangelo Pistoletto,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Pedro Cano,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Tanino 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Liberatore 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molti altri, parleranno della creatività.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La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creatività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che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può avere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diversi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punti </a:t>
            </a:r>
            <a:r>
              <a:rPr dirty="0" sz="1050" spc="-10">
                <a:solidFill>
                  <a:srgbClr val="4E4E4E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vista.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Per  finire,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Domenica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8 Maggio a Palermo, precisamente a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Castelbuono,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si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chiuderà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il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Festival con l'evento: 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"Tappeto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Volante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–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il mondo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l'arte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soprasotto/sottosopra".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"Il tappeto volante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è un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intreccio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di fili,  trame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che intessono storie, incontri tra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le persone". La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manifestazione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aiuterà anche la ricerca 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scientifica,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a cura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del Prof.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Guido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Guerzoni (autore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della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ricerca Effetto Festival)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che </a:t>
            </a:r>
            <a:r>
              <a:rPr dirty="0" sz="1050" spc="-10">
                <a:solidFill>
                  <a:srgbClr val="4E4E4E"/>
                </a:solidFill>
                <a:latin typeface="Arial"/>
                <a:cs typeface="Arial"/>
              </a:rPr>
              <a:t>si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incentrerà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sul  contributo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che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questi eventi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portano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alla crescita dei ragazzi.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I ragazzi crescono e, a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volte,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perdono  concetti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chiavi,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che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questo Festival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vuole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imprimere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nelle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loro memorie.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Ogni anno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prova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a farlo; vuole  lasciare il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segno,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anche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negli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anni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seguenti.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I disegni e le parole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aiutano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in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questo arduo compito. Dopo  "Il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Museo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immaginario"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"L'alfabeto del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mondo", è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arrivato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il libro per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bambini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"Abitare sottosopra"  (Carthusia); 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quest'anno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la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pubblicazione del libro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coincide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con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la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partenza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del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Festival. Il testo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è a  cura di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Sabina Collaredo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e le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illustrazioni sono state realizzate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da Valeria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Petrone. "Chissà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perchè i  grandi/ fanno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tante storie/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quando a stare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insieme/ basta poco:/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qualche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regola/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come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nel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gioco./ Basta 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trovarsi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uno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spazio/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uno </a:t>
            </a:r>
            <a:r>
              <a:rPr dirty="0" sz="1050" spc="-10">
                <a:solidFill>
                  <a:srgbClr val="4E4E4E"/>
                </a:solidFill>
                <a:latin typeface="Arial"/>
                <a:cs typeface="Arial"/>
              </a:rPr>
              <a:t>di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fianco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all'altro/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due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spazi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in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uno/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uno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in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due/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senza andare via/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la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vita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pedla  più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in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fretta/ se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sei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in </a:t>
            </a:r>
            <a:r>
              <a:rPr dirty="0" sz="1050" spc="-5">
                <a:solidFill>
                  <a:srgbClr val="4E4E4E"/>
                </a:solidFill>
                <a:latin typeface="Arial"/>
                <a:cs typeface="Arial"/>
              </a:rPr>
              <a:t>compagnia."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(da Abitare</a:t>
            </a:r>
            <a:r>
              <a:rPr dirty="0" sz="1050" spc="-45">
                <a:solidFill>
                  <a:srgbClr val="4E4E4E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4E4E4E"/>
                </a:solidFill>
                <a:latin typeface="Arial"/>
                <a:cs typeface="Arial"/>
              </a:rPr>
              <a:t>sottosopra)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4657725" cy="85337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21500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MF </a:t>
            </a:r>
            <a:r>
              <a:rPr dirty="0" sz="1600" spc="-10" b="1">
                <a:latin typeface="Arial"/>
                <a:cs typeface="Arial"/>
              </a:rPr>
              <a:t>Dow</a:t>
            </a:r>
            <a:r>
              <a:rPr dirty="0" sz="1600" spc="-5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Jones  1 aprile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1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ts val="1410"/>
              </a:lnSpc>
              <a:spcBef>
                <a:spcPts val="875"/>
              </a:spcBef>
            </a:pPr>
            <a:r>
              <a:rPr dirty="0" sz="1200" spc="-5">
                <a:latin typeface="Times New Roman"/>
                <a:cs typeface="Times New Roman"/>
              </a:rPr>
              <a:t>Bnl Gruppo </a:t>
            </a:r>
            <a:r>
              <a:rPr dirty="0" sz="1200" spc="-5">
                <a:solidFill>
                  <a:srgbClr val="1771B1"/>
                </a:solidFill>
                <a:latin typeface="Times New Roman"/>
                <a:cs typeface="Times New Roman"/>
                <a:hlinkClick r:id="rId3"/>
              </a:rPr>
              <a:t>Bnp Paribas </a:t>
            </a:r>
            <a:r>
              <a:rPr dirty="0" sz="1200">
                <a:latin typeface="Times New Roman"/>
                <a:cs typeface="Times New Roman"/>
              </a:rPr>
              <a:t>e </a:t>
            </a:r>
            <a:r>
              <a:rPr dirty="0" sz="1200" spc="-5">
                <a:solidFill>
                  <a:srgbClr val="1771B1"/>
                </a:solidFill>
                <a:latin typeface="Times New Roman"/>
                <a:cs typeface="Times New Roman"/>
                <a:hlinkClick r:id="rId3"/>
              </a:rPr>
              <a:t>Bnp Paribas </a:t>
            </a:r>
            <a:r>
              <a:rPr dirty="0" sz="1200" spc="-5">
                <a:latin typeface="Times New Roman"/>
                <a:cs typeface="Times New Roman"/>
              </a:rPr>
              <a:t>Real </a:t>
            </a:r>
            <a:r>
              <a:rPr dirty="0" sz="1200">
                <a:latin typeface="Times New Roman"/>
                <a:cs typeface="Times New Roman"/>
              </a:rPr>
              <a:t>Estate,</a:t>
            </a:r>
            <a:r>
              <a:rPr dirty="0" sz="1200" spc="5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la</a:t>
            </a:r>
            <a:endParaRPr sz="1200">
              <a:latin typeface="Times New Roman"/>
              <a:cs typeface="Times New Roman"/>
            </a:endParaRPr>
          </a:p>
          <a:p>
            <a:pPr marL="12700" marR="290830">
              <a:lnSpc>
                <a:spcPts val="1380"/>
              </a:lnSpc>
              <a:spcBef>
                <a:spcPts val="70"/>
              </a:spcBef>
            </a:pPr>
            <a:r>
              <a:rPr dirty="0" sz="1200" spc="-5">
                <a:latin typeface="Times New Roman"/>
                <a:cs typeface="Times New Roman"/>
              </a:rPr>
              <a:t>societa' del Gruppo </a:t>
            </a:r>
            <a:r>
              <a:rPr dirty="0" sz="1200">
                <a:latin typeface="Times New Roman"/>
                <a:cs typeface="Times New Roman"/>
              </a:rPr>
              <a:t>specializzata </a:t>
            </a:r>
            <a:r>
              <a:rPr dirty="0" sz="1200" spc="-5">
                <a:latin typeface="Times New Roman"/>
                <a:cs typeface="Times New Roman"/>
              </a:rPr>
              <a:t>nel </a:t>
            </a:r>
            <a:r>
              <a:rPr dirty="0" sz="1200">
                <a:latin typeface="Times New Roman"/>
                <a:cs typeface="Times New Roman"/>
              </a:rPr>
              <a:t>settore </a:t>
            </a:r>
            <a:r>
              <a:rPr dirty="0" sz="1200" spc="-5">
                <a:latin typeface="Times New Roman"/>
                <a:cs typeface="Times New Roman"/>
              </a:rPr>
              <a:t>immobiliare, </a:t>
            </a:r>
            <a:r>
              <a:rPr dirty="0" sz="1200">
                <a:latin typeface="Times New Roman"/>
                <a:cs typeface="Times New Roman"/>
              </a:rPr>
              <a:t>sono </a:t>
            </a:r>
            <a:r>
              <a:rPr dirty="0" sz="1200" spc="-5">
                <a:latin typeface="Times New Roman"/>
                <a:cs typeface="Times New Roman"/>
              </a:rPr>
              <a:t>gli  "Education Partner" della prestigiosa </a:t>
            </a:r>
            <a:r>
              <a:rPr dirty="0" sz="1200">
                <a:latin typeface="Times New Roman"/>
                <a:cs typeface="Times New Roman"/>
              </a:rPr>
              <a:t>istituzione </a:t>
            </a:r>
            <a:r>
              <a:rPr dirty="0" sz="1200" spc="-5">
                <a:latin typeface="Times New Roman"/>
                <a:cs typeface="Times New Roman"/>
              </a:rPr>
              <a:t>culturale milanese </a:t>
            </a:r>
            <a:r>
              <a:rPr dirty="0" sz="1200">
                <a:latin typeface="Times New Roman"/>
                <a:cs typeface="Times New Roman"/>
              </a:rPr>
              <a:t>per  le </a:t>
            </a:r>
            <a:r>
              <a:rPr dirty="0" sz="1200" spc="-5">
                <a:latin typeface="Times New Roman"/>
                <a:cs typeface="Times New Roman"/>
              </a:rPr>
              <a:t>attivita' formative </a:t>
            </a:r>
            <a:r>
              <a:rPr dirty="0" sz="1200">
                <a:latin typeface="Times New Roman"/>
                <a:cs typeface="Times New Roman"/>
              </a:rPr>
              <a:t>rivolte </a:t>
            </a:r>
            <a:r>
              <a:rPr dirty="0" sz="1200" spc="-5">
                <a:latin typeface="Times New Roman"/>
                <a:cs typeface="Times New Roman"/>
              </a:rPr>
              <a:t>ai piu' giovani, che si </a:t>
            </a:r>
            <a:r>
              <a:rPr dirty="0" sz="1200">
                <a:latin typeface="Times New Roman"/>
                <a:cs typeface="Times New Roman"/>
              </a:rPr>
              <a:t>svolgeranno </a:t>
            </a:r>
            <a:r>
              <a:rPr dirty="0" sz="1200" spc="-5">
                <a:latin typeface="Times New Roman"/>
                <a:cs typeface="Times New Roman"/>
              </a:rPr>
              <a:t>nel </a:t>
            </a:r>
            <a:r>
              <a:rPr dirty="0" sz="1200">
                <a:latin typeface="Times New Roman"/>
                <a:cs typeface="Times New Roman"/>
              </a:rPr>
              <a:t>2016  </a:t>
            </a:r>
            <a:r>
              <a:rPr dirty="0" sz="1200" spc="-5">
                <a:latin typeface="Times New Roman"/>
                <a:cs typeface="Times New Roman"/>
              </a:rPr>
              <a:t>e, </a:t>
            </a:r>
            <a:r>
              <a:rPr dirty="0" sz="1200">
                <a:latin typeface="Times New Roman"/>
                <a:cs typeface="Times New Roman"/>
              </a:rPr>
              <a:t>in </a:t>
            </a:r>
            <a:r>
              <a:rPr dirty="0" sz="1200" spc="-5">
                <a:latin typeface="Times New Roman"/>
                <a:cs typeface="Times New Roman"/>
              </a:rPr>
              <a:t>particolare, </a:t>
            </a:r>
            <a:r>
              <a:rPr dirty="0" sz="1200">
                <a:latin typeface="Times New Roman"/>
                <a:cs typeface="Times New Roman"/>
              </a:rPr>
              <a:t>nell'ambito </a:t>
            </a:r>
            <a:r>
              <a:rPr dirty="0" sz="1200" spc="-5">
                <a:latin typeface="Times New Roman"/>
                <a:cs typeface="Times New Roman"/>
              </a:rPr>
              <a:t>della </a:t>
            </a:r>
            <a:r>
              <a:rPr dirty="0" sz="1200">
                <a:latin typeface="Times New Roman"/>
                <a:cs typeface="Times New Roman"/>
              </a:rPr>
              <a:t>XXI Esposizione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Internazionale</a:t>
            </a:r>
            <a:endParaRPr sz="1200">
              <a:latin typeface="Times New Roman"/>
              <a:cs typeface="Times New Roman"/>
            </a:endParaRPr>
          </a:p>
          <a:p>
            <a:pPr marL="12700" marR="164465">
              <a:lnSpc>
                <a:spcPts val="1380"/>
              </a:lnSpc>
            </a:pPr>
            <a:r>
              <a:rPr dirty="0" sz="1200" spc="-5">
                <a:latin typeface="Times New Roman"/>
                <a:cs typeface="Times New Roman"/>
              </a:rPr>
              <a:t>Triennale </a:t>
            </a:r>
            <a:r>
              <a:rPr dirty="0" sz="1200">
                <a:latin typeface="Times New Roman"/>
                <a:cs typeface="Times New Roman"/>
              </a:rPr>
              <a:t>di Milano </a:t>
            </a:r>
            <a:r>
              <a:rPr dirty="0" sz="1200" spc="-5">
                <a:latin typeface="Times New Roman"/>
                <a:cs typeface="Times New Roman"/>
              </a:rPr>
              <a:t>dal </a:t>
            </a:r>
            <a:r>
              <a:rPr dirty="0" sz="1200">
                <a:latin typeface="Times New Roman"/>
                <a:cs typeface="Times New Roman"/>
              </a:rPr>
              <a:t>titolo </a:t>
            </a:r>
            <a:r>
              <a:rPr dirty="0" sz="1200" spc="-5">
                <a:latin typeface="Times New Roman"/>
                <a:cs typeface="Times New Roman"/>
              </a:rPr>
              <a:t>"21st Century. Design After Design" </a:t>
            </a:r>
            <a:r>
              <a:rPr dirty="0" sz="1200">
                <a:latin typeface="Times New Roman"/>
                <a:cs typeface="Times New Roman"/>
              </a:rPr>
              <a:t>(dal 2  </a:t>
            </a:r>
            <a:r>
              <a:rPr dirty="0" sz="1200" spc="-5">
                <a:latin typeface="Times New Roman"/>
                <a:cs typeface="Times New Roman"/>
              </a:rPr>
              <a:t>aprile al </a:t>
            </a:r>
            <a:r>
              <a:rPr dirty="0" sz="1200">
                <a:latin typeface="Times New Roman"/>
                <a:cs typeface="Times New Roman"/>
              </a:rPr>
              <a:t>19 </a:t>
            </a:r>
            <a:r>
              <a:rPr dirty="0" sz="1200" spc="-5">
                <a:latin typeface="Times New Roman"/>
                <a:cs typeface="Times New Roman"/>
              </a:rPr>
              <a:t>settembre </a:t>
            </a:r>
            <a:r>
              <a:rPr dirty="0" sz="1200">
                <a:latin typeface="Times New Roman"/>
                <a:cs typeface="Times New Roman"/>
              </a:rPr>
              <a:t>prossimi).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12700" marR="298450">
              <a:lnSpc>
                <a:spcPts val="1380"/>
              </a:lnSpc>
            </a:pPr>
            <a:r>
              <a:rPr dirty="0" sz="1200" spc="-5">
                <a:latin typeface="Times New Roman"/>
                <a:cs typeface="Times New Roman"/>
              </a:rPr>
              <a:t>Nel dettaglio, spiega </a:t>
            </a:r>
            <a:r>
              <a:rPr dirty="0" sz="1200">
                <a:latin typeface="Times New Roman"/>
                <a:cs typeface="Times New Roman"/>
              </a:rPr>
              <a:t>una nota, la Banca e </a:t>
            </a:r>
            <a:r>
              <a:rPr dirty="0" sz="1200" spc="-5">
                <a:solidFill>
                  <a:srgbClr val="1771B1"/>
                </a:solidFill>
                <a:latin typeface="Times New Roman"/>
                <a:cs typeface="Times New Roman"/>
                <a:hlinkClick r:id="rId3"/>
              </a:rPr>
              <a:t>Bnp Paribas </a:t>
            </a:r>
            <a:r>
              <a:rPr dirty="0" sz="1200" spc="-5">
                <a:latin typeface="Times New Roman"/>
                <a:cs typeface="Times New Roman"/>
              </a:rPr>
              <a:t>Real Estate  sostengono </a:t>
            </a:r>
            <a:r>
              <a:rPr dirty="0" sz="1200">
                <a:latin typeface="Times New Roman"/>
                <a:cs typeface="Times New Roman"/>
              </a:rPr>
              <a:t>lo spazio </a:t>
            </a:r>
            <a:r>
              <a:rPr dirty="0" sz="1200" spc="-10">
                <a:latin typeface="Times New Roman"/>
                <a:cs typeface="Times New Roman"/>
              </a:rPr>
              <a:t>"La </a:t>
            </a:r>
            <a:r>
              <a:rPr dirty="0" sz="1200" spc="-5">
                <a:latin typeface="Times New Roman"/>
                <a:cs typeface="Times New Roman"/>
              </a:rPr>
              <a:t>Balena", dedicato </a:t>
            </a:r>
            <a:r>
              <a:rPr dirty="0" sz="1200">
                <a:latin typeface="Times New Roman"/>
                <a:cs typeface="Times New Roman"/>
              </a:rPr>
              <a:t>in </a:t>
            </a:r>
            <a:r>
              <a:rPr dirty="0" sz="1200" spc="-5">
                <a:latin typeface="Times New Roman"/>
                <a:cs typeface="Times New Roman"/>
              </a:rPr>
              <a:t>maniera permanente alle  attivita' </a:t>
            </a:r>
            <a:r>
              <a:rPr dirty="0" sz="1200">
                <a:latin typeface="Times New Roman"/>
                <a:cs typeface="Times New Roman"/>
              </a:rPr>
              <a:t>di bambini </a:t>
            </a:r>
            <a:r>
              <a:rPr dirty="0" sz="1200" spc="-5">
                <a:latin typeface="Times New Roman"/>
                <a:cs typeface="Times New Roman"/>
              </a:rPr>
              <a:t>dai </a:t>
            </a:r>
            <a:r>
              <a:rPr dirty="0" sz="1200">
                <a:latin typeface="Times New Roman"/>
                <a:cs typeface="Times New Roman"/>
              </a:rPr>
              <a:t>3 ai 10 </a:t>
            </a:r>
            <a:r>
              <a:rPr dirty="0" sz="1200" spc="-5">
                <a:latin typeface="Times New Roman"/>
                <a:cs typeface="Times New Roman"/>
              </a:rPr>
              <a:t>anni: laboratori, </a:t>
            </a:r>
            <a:r>
              <a:rPr dirty="0" sz="1200">
                <a:latin typeface="Times New Roman"/>
                <a:cs typeface="Times New Roman"/>
              </a:rPr>
              <a:t>mostre, </a:t>
            </a:r>
            <a:r>
              <a:rPr dirty="0" sz="1200" spc="-5">
                <a:latin typeface="Times New Roman"/>
                <a:cs typeface="Times New Roman"/>
              </a:rPr>
              <a:t>rassegne, </a:t>
            </a:r>
            <a:r>
              <a:rPr dirty="0" sz="1200">
                <a:latin typeface="Times New Roman"/>
                <a:cs typeface="Times New Roman"/>
              </a:rPr>
              <a:t>video,  </a:t>
            </a:r>
            <a:r>
              <a:rPr dirty="0" sz="1200" spc="-5">
                <a:latin typeface="Times New Roman"/>
                <a:cs typeface="Times New Roman"/>
              </a:rPr>
              <a:t>incontri, </a:t>
            </a:r>
            <a:r>
              <a:rPr dirty="0" sz="1200">
                <a:latin typeface="Times New Roman"/>
                <a:cs typeface="Times New Roman"/>
              </a:rPr>
              <a:t>e </a:t>
            </a:r>
            <a:r>
              <a:rPr dirty="0" sz="1200" spc="-5">
                <a:latin typeface="Times New Roman"/>
                <a:cs typeface="Times New Roman"/>
              </a:rPr>
              <a:t>intrattenimento </a:t>
            </a:r>
            <a:r>
              <a:rPr dirty="0" sz="1200">
                <a:latin typeface="Times New Roman"/>
                <a:cs typeface="Times New Roman"/>
              </a:rPr>
              <a:t>per i bambini </a:t>
            </a:r>
            <a:r>
              <a:rPr dirty="0" sz="1200" spc="-5">
                <a:latin typeface="Times New Roman"/>
                <a:cs typeface="Times New Roman"/>
              </a:rPr>
              <a:t>che accompagnano </a:t>
            </a:r>
            <a:r>
              <a:rPr dirty="0" sz="1200">
                <a:latin typeface="Times New Roman"/>
                <a:cs typeface="Times New Roman"/>
              </a:rPr>
              <a:t>i genitori  </a:t>
            </a:r>
            <a:r>
              <a:rPr dirty="0" sz="1200" spc="-5">
                <a:latin typeface="Times New Roman"/>
                <a:cs typeface="Times New Roman"/>
              </a:rPr>
              <a:t>durante </a:t>
            </a:r>
            <a:r>
              <a:rPr dirty="0" sz="1200">
                <a:latin typeface="Times New Roman"/>
                <a:cs typeface="Times New Roman"/>
              </a:rPr>
              <a:t>le visite </a:t>
            </a:r>
            <a:r>
              <a:rPr dirty="0" sz="1200" spc="-5">
                <a:latin typeface="Times New Roman"/>
                <a:cs typeface="Times New Roman"/>
              </a:rPr>
              <a:t>alla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Triennale.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 marR="207645">
              <a:lnSpc>
                <a:spcPct val="95700"/>
              </a:lnSpc>
            </a:pPr>
            <a:r>
              <a:rPr dirty="0" sz="1200" spc="-5">
                <a:latin typeface="Times New Roman"/>
                <a:cs typeface="Times New Roman"/>
              </a:rPr>
              <a:t>Bnl </a:t>
            </a:r>
            <a:r>
              <a:rPr dirty="0" sz="1200">
                <a:latin typeface="Times New Roman"/>
                <a:cs typeface="Times New Roman"/>
              </a:rPr>
              <a:t>e </a:t>
            </a:r>
            <a:r>
              <a:rPr dirty="0" sz="1200" spc="-5">
                <a:solidFill>
                  <a:srgbClr val="1771B1"/>
                </a:solidFill>
                <a:latin typeface="Times New Roman"/>
                <a:cs typeface="Times New Roman"/>
                <a:hlinkClick r:id="rId3"/>
              </a:rPr>
              <a:t>Bnp Paribas</a:t>
            </a:r>
            <a:r>
              <a:rPr dirty="0" sz="1200" spc="-5">
                <a:solidFill>
                  <a:srgbClr val="1771B1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Real </a:t>
            </a:r>
            <a:r>
              <a:rPr dirty="0" sz="1200">
                <a:latin typeface="Times New Roman"/>
                <a:cs typeface="Times New Roman"/>
              </a:rPr>
              <a:t>Estate sono </a:t>
            </a:r>
            <a:r>
              <a:rPr dirty="0" sz="1200" spc="-5">
                <a:latin typeface="Times New Roman"/>
                <a:cs typeface="Times New Roman"/>
              </a:rPr>
              <a:t>al fianco </a:t>
            </a:r>
            <a:r>
              <a:rPr dirty="0" sz="1200">
                <a:latin typeface="Times New Roman"/>
                <a:cs typeface="Times New Roman"/>
              </a:rPr>
              <a:t>della XXI Esposizione  </a:t>
            </a:r>
            <a:r>
              <a:rPr dirty="0" sz="1200" spc="-5">
                <a:latin typeface="Times New Roman"/>
                <a:cs typeface="Times New Roman"/>
              </a:rPr>
              <a:t>Internazionale della </a:t>
            </a:r>
            <a:r>
              <a:rPr dirty="0" sz="1200">
                <a:latin typeface="Times New Roman"/>
                <a:cs typeface="Times New Roman"/>
              </a:rPr>
              <a:t>Triennale di Milano </a:t>
            </a:r>
            <a:r>
              <a:rPr dirty="0" sz="1200" spc="-5">
                <a:latin typeface="Times New Roman"/>
                <a:cs typeface="Times New Roman"/>
              </a:rPr>
              <a:t>anche </a:t>
            </a:r>
            <a:r>
              <a:rPr dirty="0" sz="1200" spc="5">
                <a:latin typeface="Times New Roman"/>
                <a:cs typeface="Times New Roman"/>
              </a:rPr>
              <a:t>per </a:t>
            </a:r>
            <a:r>
              <a:rPr dirty="0" sz="1200">
                <a:latin typeface="Times New Roman"/>
                <a:cs typeface="Times New Roman"/>
              </a:rPr>
              <a:t>le visite </a:t>
            </a:r>
            <a:r>
              <a:rPr dirty="0" sz="1200" spc="-5">
                <a:latin typeface="Times New Roman"/>
                <a:cs typeface="Times New Roman"/>
              </a:rPr>
              <a:t>guidate alle  </a:t>
            </a:r>
            <a:r>
              <a:rPr dirty="0" sz="1200">
                <a:latin typeface="Times New Roman"/>
                <a:cs typeface="Times New Roman"/>
              </a:rPr>
              <a:t>mostre </a:t>
            </a:r>
            <a:r>
              <a:rPr dirty="0" sz="1200" spc="-5">
                <a:latin typeface="Times New Roman"/>
                <a:cs typeface="Times New Roman"/>
              </a:rPr>
              <a:t>riservate ai visitatori piu' giovani </a:t>
            </a:r>
            <a:r>
              <a:rPr dirty="0" sz="1200">
                <a:latin typeface="Times New Roman"/>
                <a:cs typeface="Times New Roman"/>
              </a:rPr>
              <a:t>e </a:t>
            </a:r>
            <a:r>
              <a:rPr dirty="0" sz="1200" spc="-5">
                <a:latin typeface="Times New Roman"/>
                <a:cs typeface="Times New Roman"/>
              </a:rPr>
              <a:t>alle </a:t>
            </a:r>
            <a:r>
              <a:rPr dirty="0" sz="1200">
                <a:latin typeface="Times New Roman"/>
                <a:cs typeface="Times New Roman"/>
              </a:rPr>
              <a:t>scuole, </a:t>
            </a:r>
            <a:r>
              <a:rPr dirty="0" sz="1200" spc="-5">
                <a:latin typeface="Times New Roman"/>
                <a:cs typeface="Times New Roman"/>
              </a:rPr>
              <a:t>che si  svolgeranno </a:t>
            </a:r>
            <a:r>
              <a:rPr dirty="0" sz="1200">
                <a:latin typeface="Times New Roman"/>
                <a:cs typeface="Times New Roman"/>
              </a:rPr>
              <a:t>non solo in </a:t>
            </a:r>
            <a:r>
              <a:rPr dirty="0" sz="1200" spc="-5">
                <a:latin typeface="Times New Roman"/>
                <a:cs typeface="Times New Roman"/>
              </a:rPr>
              <a:t>Triennale </a:t>
            </a:r>
            <a:r>
              <a:rPr dirty="0" sz="1200">
                <a:latin typeface="Times New Roman"/>
                <a:cs typeface="Times New Roman"/>
              </a:rPr>
              <a:t>ma </a:t>
            </a:r>
            <a:r>
              <a:rPr dirty="0" sz="1200" spc="-5">
                <a:latin typeface="Times New Roman"/>
                <a:cs typeface="Times New Roman"/>
              </a:rPr>
              <a:t>anche </a:t>
            </a:r>
            <a:r>
              <a:rPr dirty="0" sz="1200">
                <a:latin typeface="Times New Roman"/>
                <a:cs typeface="Times New Roman"/>
              </a:rPr>
              <a:t>in </a:t>
            </a:r>
            <a:r>
              <a:rPr dirty="0" sz="1200" spc="-5">
                <a:latin typeface="Times New Roman"/>
                <a:cs typeface="Times New Roman"/>
              </a:rPr>
              <a:t>altre </a:t>
            </a:r>
            <a:r>
              <a:rPr dirty="0" sz="1200">
                <a:latin typeface="Times New Roman"/>
                <a:cs typeface="Times New Roman"/>
              </a:rPr>
              <a:t>sedi </a:t>
            </a:r>
            <a:r>
              <a:rPr dirty="0" sz="1200" spc="-5">
                <a:latin typeface="Times New Roman"/>
                <a:cs typeface="Times New Roman"/>
              </a:rPr>
              <a:t>all'interno della  citta' </a:t>
            </a:r>
            <a:r>
              <a:rPr dirty="0" sz="1200">
                <a:latin typeface="Times New Roman"/>
                <a:cs typeface="Times New Roman"/>
              </a:rPr>
              <a:t>di </a:t>
            </a:r>
            <a:r>
              <a:rPr dirty="0" sz="1200" spc="-5">
                <a:latin typeface="Times New Roman"/>
                <a:cs typeface="Times New Roman"/>
              </a:rPr>
              <a:t>Milano. </a:t>
            </a:r>
            <a:r>
              <a:rPr dirty="0" sz="1200">
                <a:latin typeface="Times New Roman"/>
                <a:cs typeface="Times New Roman"/>
              </a:rPr>
              <a:t>Con il </a:t>
            </a:r>
            <a:r>
              <a:rPr dirty="0" sz="1200" spc="-5">
                <a:latin typeface="Times New Roman"/>
                <a:cs typeface="Times New Roman"/>
              </a:rPr>
              <a:t>sostegno </a:t>
            </a:r>
            <a:r>
              <a:rPr dirty="0" sz="1200">
                <a:latin typeface="Times New Roman"/>
                <a:cs typeface="Times New Roman"/>
              </a:rPr>
              <a:t>a </a:t>
            </a:r>
            <a:r>
              <a:rPr dirty="0" sz="1200" spc="-5">
                <a:latin typeface="Times New Roman"/>
                <a:cs typeface="Times New Roman"/>
              </a:rPr>
              <a:t>questa </a:t>
            </a:r>
            <a:r>
              <a:rPr dirty="0" sz="1200">
                <a:latin typeface="Times New Roman"/>
                <a:cs typeface="Times New Roman"/>
              </a:rPr>
              <a:t>iniziativa, </a:t>
            </a:r>
            <a:r>
              <a:rPr dirty="0" sz="1200" spc="-5">
                <a:latin typeface="Times New Roman"/>
                <a:cs typeface="Times New Roman"/>
              </a:rPr>
              <a:t>Bnl </a:t>
            </a:r>
            <a:r>
              <a:rPr dirty="0" sz="1200">
                <a:latin typeface="Times New Roman"/>
                <a:cs typeface="Times New Roman"/>
              </a:rPr>
              <a:t>e </a:t>
            </a:r>
            <a:r>
              <a:rPr dirty="0" sz="1200" spc="-5">
                <a:solidFill>
                  <a:srgbClr val="1771B1"/>
                </a:solidFill>
                <a:latin typeface="Times New Roman"/>
                <a:cs typeface="Times New Roman"/>
                <a:hlinkClick r:id="rId3"/>
              </a:rPr>
              <a:t>Bnp Paribas </a:t>
            </a:r>
            <a:r>
              <a:rPr dirty="0" sz="1200" spc="-5">
                <a:solidFill>
                  <a:srgbClr val="1771B1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Real Estate vogliono </a:t>
            </a:r>
            <a:r>
              <a:rPr dirty="0" sz="1200">
                <a:latin typeface="Times New Roman"/>
                <a:cs typeface="Times New Roman"/>
              </a:rPr>
              <a:t>investire </a:t>
            </a:r>
            <a:r>
              <a:rPr dirty="0" sz="1200" spc="-5">
                <a:latin typeface="Times New Roman"/>
                <a:cs typeface="Times New Roman"/>
              </a:rPr>
              <a:t>sul futuro, </a:t>
            </a:r>
            <a:r>
              <a:rPr dirty="0" sz="1200">
                <a:latin typeface="Times New Roman"/>
                <a:cs typeface="Times New Roman"/>
              </a:rPr>
              <a:t>sulla creativita' e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sulla</a:t>
            </a:r>
            <a:endParaRPr sz="1200">
              <a:latin typeface="Times New Roman"/>
              <a:cs typeface="Times New Roman"/>
            </a:endParaRPr>
          </a:p>
          <a:p>
            <a:pPr marL="12700" marR="72390">
              <a:lnSpc>
                <a:spcPct val="95900"/>
              </a:lnSpc>
            </a:pPr>
            <a:r>
              <a:rPr dirty="0" sz="1200" spc="-5">
                <a:latin typeface="Times New Roman"/>
                <a:cs typeface="Times New Roman"/>
              </a:rPr>
              <a:t>conoscenza delle </a:t>
            </a:r>
            <a:r>
              <a:rPr dirty="0" sz="1200">
                <a:latin typeface="Times New Roman"/>
                <a:cs typeface="Times New Roman"/>
              </a:rPr>
              <a:t>nuove </a:t>
            </a:r>
            <a:r>
              <a:rPr dirty="0" sz="1200" spc="-5">
                <a:latin typeface="Times New Roman"/>
                <a:cs typeface="Times New Roman"/>
              </a:rPr>
              <a:t>generazioni, nella </a:t>
            </a:r>
            <a:r>
              <a:rPr dirty="0" sz="1200">
                <a:latin typeface="Times New Roman"/>
                <a:cs typeface="Times New Roman"/>
              </a:rPr>
              <a:t>convinzione </a:t>
            </a:r>
            <a:r>
              <a:rPr dirty="0" sz="1200" spc="-5">
                <a:latin typeface="Times New Roman"/>
                <a:cs typeface="Times New Roman"/>
              </a:rPr>
              <a:t>che </a:t>
            </a:r>
            <a:r>
              <a:rPr dirty="0" sz="1200">
                <a:latin typeface="Times New Roman"/>
                <a:cs typeface="Times New Roman"/>
              </a:rPr>
              <a:t>cio' </a:t>
            </a:r>
            <a:r>
              <a:rPr dirty="0" sz="1200" spc="-5">
                <a:latin typeface="Times New Roman"/>
                <a:cs typeface="Times New Roman"/>
              </a:rPr>
              <a:t>rappresenti  </a:t>
            </a:r>
            <a:r>
              <a:rPr dirty="0" sz="1200">
                <a:latin typeface="Times New Roman"/>
                <a:cs typeface="Times New Roman"/>
              </a:rPr>
              <a:t>un </a:t>
            </a:r>
            <a:r>
              <a:rPr dirty="0" sz="1200" spc="-5">
                <a:latin typeface="Times New Roman"/>
                <a:cs typeface="Times New Roman"/>
              </a:rPr>
              <a:t>fattore fondamentale per accrescere </a:t>
            </a:r>
            <a:r>
              <a:rPr dirty="0" sz="1200">
                <a:latin typeface="Times New Roman"/>
                <a:cs typeface="Times New Roman"/>
              </a:rPr>
              <a:t>non solo il </a:t>
            </a:r>
            <a:r>
              <a:rPr dirty="0" sz="1200" spc="-5">
                <a:latin typeface="Times New Roman"/>
                <a:cs typeface="Times New Roman"/>
              </a:rPr>
              <a:t>benessere </a:t>
            </a:r>
            <a:r>
              <a:rPr dirty="0" sz="1200">
                <a:latin typeface="Times New Roman"/>
                <a:cs typeface="Times New Roman"/>
              </a:rPr>
              <a:t>individuale  ma </a:t>
            </a:r>
            <a:r>
              <a:rPr dirty="0" sz="1200" spc="-5">
                <a:latin typeface="Times New Roman"/>
                <a:cs typeface="Times New Roman"/>
              </a:rPr>
              <a:t>anche </a:t>
            </a:r>
            <a:r>
              <a:rPr dirty="0" sz="1200">
                <a:latin typeface="Times New Roman"/>
                <a:cs typeface="Times New Roman"/>
              </a:rPr>
              <a:t>quello </a:t>
            </a:r>
            <a:r>
              <a:rPr dirty="0" sz="1200" spc="-5">
                <a:latin typeface="Times New Roman"/>
                <a:cs typeface="Times New Roman"/>
              </a:rPr>
              <a:t>della </a:t>
            </a:r>
            <a:r>
              <a:rPr dirty="0" sz="1200">
                <a:latin typeface="Times New Roman"/>
                <a:cs typeface="Times New Roman"/>
              </a:rPr>
              <a:t>societa' </a:t>
            </a:r>
            <a:r>
              <a:rPr dirty="0" sz="1200" spc="-5">
                <a:latin typeface="Times New Roman"/>
                <a:cs typeface="Times New Roman"/>
              </a:rPr>
              <a:t>nella </a:t>
            </a:r>
            <a:r>
              <a:rPr dirty="0" sz="1200">
                <a:latin typeface="Times New Roman"/>
                <a:cs typeface="Times New Roman"/>
              </a:rPr>
              <a:t>quale i </a:t>
            </a:r>
            <a:r>
              <a:rPr dirty="0" sz="1200" spc="-5">
                <a:latin typeface="Times New Roman"/>
                <a:cs typeface="Times New Roman"/>
              </a:rPr>
              <a:t>piu' </a:t>
            </a:r>
            <a:r>
              <a:rPr dirty="0" sz="1200">
                <a:latin typeface="Times New Roman"/>
                <a:cs typeface="Times New Roman"/>
              </a:rPr>
              <a:t>piccoli </a:t>
            </a:r>
            <a:r>
              <a:rPr dirty="0" sz="1200" spc="-5">
                <a:latin typeface="Times New Roman"/>
                <a:cs typeface="Times New Roman"/>
              </a:rPr>
              <a:t>saranno</a:t>
            </a:r>
            <a:r>
              <a:rPr dirty="0" sz="1200" spc="-2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i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1380"/>
              </a:lnSpc>
            </a:pPr>
            <a:r>
              <a:rPr dirty="0" sz="1200" spc="-5">
                <a:latin typeface="Times New Roman"/>
                <a:cs typeface="Times New Roman"/>
              </a:rPr>
              <a:t>cittadini </a:t>
            </a:r>
            <a:r>
              <a:rPr dirty="0" sz="1200">
                <a:latin typeface="Times New Roman"/>
                <a:cs typeface="Times New Roman"/>
              </a:rPr>
              <a:t>di domani.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ts val="1410"/>
              </a:lnSpc>
            </a:pPr>
            <a:r>
              <a:rPr dirty="0" sz="1200" spc="-5">
                <a:latin typeface="Times New Roman"/>
                <a:cs typeface="Times New Roman"/>
              </a:rPr>
              <a:t>A testimonianza del proprio impegno, inoltre, Bnl partecipa, </a:t>
            </a:r>
            <a:r>
              <a:rPr dirty="0" sz="1200">
                <a:latin typeface="Times New Roman"/>
                <a:cs typeface="Times New Roman"/>
              </a:rPr>
              <a:t>per</a:t>
            </a:r>
            <a:r>
              <a:rPr dirty="0" sz="1200" spc="8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il</a:t>
            </a:r>
            <a:endParaRPr sz="1200">
              <a:latin typeface="Times New Roman"/>
              <a:cs typeface="Times New Roman"/>
            </a:endParaRPr>
          </a:p>
          <a:p>
            <a:pPr marL="12700" marR="244475">
              <a:lnSpc>
                <a:spcPts val="1380"/>
              </a:lnSpc>
              <a:spcBef>
                <a:spcPts val="65"/>
              </a:spcBef>
            </a:pPr>
            <a:r>
              <a:rPr dirty="0" sz="1200" spc="-5">
                <a:latin typeface="Times New Roman"/>
                <a:cs typeface="Times New Roman"/>
              </a:rPr>
              <a:t>terzo anno consecutivo, </a:t>
            </a:r>
            <a:r>
              <a:rPr dirty="0" sz="1200">
                <a:latin typeface="Times New Roman"/>
                <a:cs typeface="Times New Roman"/>
              </a:rPr>
              <a:t>al </a:t>
            </a:r>
            <a:r>
              <a:rPr dirty="0" sz="1200" spc="-5">
                <a:latin typeface="Times New Roman"/>
                <a:cs typeface="Times New Roman"/>
              </a:rPr>
              <a:t>"Festival </a:t>
            </a:r>
            <a:r>
              <a:rPr dirty="0" sz="1200">
                <a:latin typeface="Times New Roman"/>
                <a:cs typeface="Times New Roman"/>
              </a:rPr>
              <a:t>della Cultura </a:t>
            </a:r>
            <a:r>
              <a:rPr dirty="0" sz="1200" spc="-5">
                <a:latin typeface="Times New Roman"/>
                <a:cs typeface="Times New Roman"/>
              </a:rPr>
              <a:t>Creativa", </a:t>
            </a:r>
            <a:r>
              <a:rPr dirty="0" sz="1200">
                <a:latin typeface="Times New Roman"/>
                <a:cs typeface="Times New Roman"/>
              </a:rPr>
              <a:t>promosso e  </a:t>
            </a:r>
            <a:r>
              <a:rPr dirty="0" sz="1200" spc="-5">
                <a:latin typeface="Times New Roman"/>
                <a:cs typeface="Times New Roman"/>
              </a:rPr>
              <a:t>realizzato, </a:t>
            </a:r>
            <a:r>
              <a:rPr dirty="0" sz="1200">
                <a:latin typeface="Times New Roman"/>
                <a:cs typeface="Times New Roman"/>
              </a:rPr>
              <a:t>con il </a:t>
            </a:r>
            <a:r>
              <a:rPr dirty="0" sz="1200" spc="-5">
                <a:latin typeface="Times New Roman"/>
                <a:cs typeface="Times New Roman"/>
              </a:rPr>
              <a:t>coordinamento </a:t>
            </a:r>
            <a:r>
              <a:rPr dirty="0" sz="1200">
                <a:latin typeface="Times New Roman"/>
                <a:cs typeface="Times New Roman"/>
              </a:rPr>
              <a:t>dell'Abi, </a:t>
            </a:r>
            <a:r>
              <a:rPr dirty="0" sz="1200" spc="-5">
                <a:latin typeface="Times New Roman"/>
                <a:cs typeface="Times New Roman"/>
              </a:rPr>
              <a:t>su </a:t>
            </a:r>
            <a:r>
              <a:rPr dirty="0" sz="1200">
                <a:latin typeface="Times New Roman"/>
                <a:cs typeface="Times New Roman"/>
              </a:rPr>
              <a:t>tutto il </a:t>
            </a:r>
            <a:r>
              <a:rPr dirty="0" sz="1200" spc="-5">
                <a:latin typeface="Times New Roman"/>
                <a:cs typeface="Times New Roman"/>
              </a:rPr>
              <a:t>territorio </a:t>
            </a:r>
            <a:r>
              <a:rPr dirty="0" sz="1200">
                <a:latin typeface="Times New Roman"/>
                <a:cs typeface="Times New Roman"/>
              </a:rPr>
              <a:t>italiano  </a:t>
            </a:r>
            <a:r>
              <a:rPr dirty="0" sz="1200" spc="-5">
                <a:latin typeface="Times New Roman"/>
                <a:cs typeface="Times New Roman"/>
              </a:rPr>
              <a:t>dal </a:t>
            </a:r>
            <a:r>
              <a:rPr dirty="0" sz="1200">
                <a:latin typeface="Times New Roman"/>
                <a:cs typeface="Times New Roman"/>
              </a:rPr>
              <a:t>2 </a:t>
            </a:r>
            <a:r>
              <a:rPr dirty="0" sz="1200" spc="-5">
                <a:latin typeface="Times New Roman"/>
                <a:cs typeface="Times New Roman"/>
              </a:rPr>
              <a:t>all'8 maggio </a:t>
            </a:r>
            <a:r>
              <a:rPr dirty="0" sz="1200">
                <a:latin typeface="Times New Roman"/>
                <a:cs typeface="Times New Roman"/>
              </a:rPr>
              <a:t>2016. </a:t>
            </a:r>
            <a:r>
              <a:rPr dirty="0" sz="1200" spc="-5">
                <a:latin typeface="Times New Roman"/>
                <a:cs typeface="Times New Roman"/>
              </a:rPr>
              <a:t>Bnl, </a:t>
            </a:r>
            <a:r>
              <a:rPr dirty="0" sz="1200">
                <a:latin typeface="Times New Roman"/>
                <a:cs typeface="Times New Roman"/>
              </a:rPr>
              <a:t>in </a:t>
            </a:r>
            <a:r>
              <a:rPr dirty="0" sz="1200" spc="-5">
                <a:latin typeface="Times New Roman"/>
                <a:cs typeface="Times New Roman"/>
              </a:rPr>
              <a:t>particolare, realizzera' attivita'  laboratoriali </a:t>
            </a:r>
            <a:r>
              <a:rPr dirty="0" sz="1200">
                <a:latin typeface="Times New Roman"/>
                <a:cs typeface="Times New Roman"/>
              </a:rPr>
              <a:t>in ben </a:t>
            </a:r>
            <a:r>
              <a:rPr dirty="0" sz="1200" spc="-5">
                <a:latin typeface="Times New Roman"/>
                <a:cs typeface="Times New Roman"/>
              </a:rPr>
              <a:t>sette citta': Bologna, </a:t>
            </a:r>
            <a:r>
              <a:rPr dirty="0" sz="1200">
                <a:latin typeface="Times New Roman"/>
                <a:cs typeface="Times New Roman"/>
              </a:rPr>
              <a:t>Milano, </a:t>
            </a:r>
            <a:r>
              <a:rPr dirty="0" sz="1200" spc="-5">
                <a:latin typeface="Times New Roman"/>
                <a:cs typeface="Times New Roman"/>
              </a:rPr>
              <a:t>Napoli, Padova,  Palermo, </a:t>
            </a:r>
            <a:r>
              <a:rPr dirty="0" sz="1200">
                <a:latin typeface="Times New Roman"/>
                <a:cs typeface="Times New Roman"/>
              </a:rPr>
              <a:t>Roma e</a:t>
            </a:r>
            <a:r>
              <a:rPr dirty="0" sz="1200" spc="-10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Torino.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12700" marR="490855">
              <a:lnSpc>
                <a:spcPts val="1380"/>
              </a:lnSpc>
            </a:pPr>
            <a:r>
              <a:rPr dirty="0" sz="1200" spc="-5">
                <a:latin typeface="Times New Roman"/>
                <a:cs typeface="Times New Roman"/>
              </a:rPr>
              <a:t>Sempre </a:t>
            </a:r>
            <a:r>
              <a:rPr dirty="0" sz="1200">
                <a:latin typeface="Times New Roman"/>
                <a:cs typeface="Times New Roman"/>
              </a:rPr>
              <a:t>in ambito </a:t>
            </a:r>
            <a:r>
              <a:rPr dirty="0" sz="1200" spc="-5">
                <a:latin typeface="Times New Roman"/>
                <a:cs typeface="Times New Roman"/>
              </a:rPr>
              <a:t>Education, Bnl </a:t>
            </a:r>
            <a:r>
              <a:rPr dirty="0" sz="1200">
                <a:latin typeface="Times New Roman"/>
                <a:cs typeface="Times New Roman"/>
              </a:rPr>
              <a:t>fin </a:t>
            </a:r>
            <a:r>
              <a:rPr dirty="0" sz="1200" spc="-5">
                <a:latin typeface="Times New Roman"/>
                <a:cs typeface="Times New Roman"/>
              </a:rPr>
              <a:t>dal </a:t>
            </a:r>
            <a:r>
              <a:rPr dirty="0" sz="1200">
                <a:latin typeface="Times New Roman"/>
                <a:cs typeface="Times New Roman"/>
              </a:rPr>
              <a:t>2008 porta in tutta </a:t>
            </a:r>
            <a:r>
              <a:rPr dirty="0" sz="1200" spc="-5">
                <a:latin typeface="Times New Roman"/>
                <a:cs typeface="Times New Roman"/>
              </a:rPr>
              <a:t>Italia  l'iniziativa "EduCare", </a:t>
            </a:r>
            <a:r>
              <a:rPr dirty="0" sz="1200">
                <a:latin typeface="Times New Roman"/>
                <a:cs typeface="Times New Roman"/>
              </a:rPr>
              <a:t>realizzando oltre 5.000 incontri </a:t>
            </a:r>
            <a:r>
              <a:rPr dirty="0" sz="1200" spc="-5">
                <a:latin typeface="Times New Roman"/>
                <a:cs typeface="Times New Roman"/>
              </a:rPr>
              <a:t>gratuiti  sull'educazione economico-finanziaria. Dal </a:t>
            </a:r>
            <a:r>
              <a:rPr dirty="0" sz="1200">
                <a:latin typeface="Times New Roman"/>
                <a:cs typeface="Times New Roman"/>
              </a:rPr>
              <a:t>2014, il </a:t>
            </a:r>
            <a:r>
              <a:rPr dirty="0" sz="1200" spc="-5">
                <a:latin typeface="Times New Roman"/>
                <a:cs typeface="Times New Roman"/>
              </a:rPr>
              <a:t>progetto </a:t>
            </a:r>
            <a:r>
              <a:rPr dirty="0" sz="1200">
                <a:latin typeface="Times New Roman"/>
                <a:cs typeface="Times New Roman"/>
              </a:rPr>
              <a:t>e'</a:t>
            </a:r>
            <a:r>
              <a:rPr dirty="0" sz="1200" spc="9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stato</a:t>
            </a:r>
            <a:endParaRPr sz="1200">
              <a:latin typeface="Times New Roman"/>
              <a:cs typeface="Times New Roman"/>
            </a:endParaRPr>
          </a:p>
          <a:p>
            <a:pPr marL="12700" marR="5080">
              <a:lnSpc>
                <a:spcPts val="1380"/>
              </a:lnSpc>
              <a:spcBef>
                <a:spcPts val="5"/>
              </a:spcBef>
            </a:pPr>
            <a:r>
              <a:rPr dirty="0" sz="1200" spc="-5">
                <a:latin typeface="Times New Roman"/>
                <a:cs typeface="Times New Roman"/>
              </a:rPr>
              <a:t>esteso </a:t>
            </a:r>
            <a:r>
              <a:rPr dirty="0" sz="1200">
                <a:latin typeface="Times New Roman"/>
                <a:cs typeface="Times New Roman"/>
              </a:rPr>
              <a:t>anche </a:t>
            </a:r>
            <a:r>
              <a:rPr dirty="0" sz="1200" spc="-5">
                <a:latin typeface="Times New Roman"/>
                <a:cs typeface="Times New Roman"/>
              </a:rPr>
              <a:t>ai </a:t>
            </a:r>
            <a:r>
              <a:rPr dirty="0" sz="1200">
                <a:latin typeface="Times New Roman"/>
                <a:cs typeface="Times New Roman"/>
              </a:rPr>
              <a:t>piu' piccoli, </a:t>
            </a:r>
            <a:r>
              <a:rPr dirty="0" sz="1200" spc="-5">
                <a:latin typeface="Times New Roman"/>
                <a:cs typeface="Times New Roman"/>
              </a:rPr>
              <a:t>promuovendo "EduCare Scuola", programma </a:t>
            </a:r>
            <a:r>
              <a:rPr dirty="0" sz="1200" spc="5">
                <a:latin typeface="Times New Roman"/>
                <a:cs typeface="Times New Roman"/>
              </a:rPr>
              <a:t>di  </a:t>
            </a:r>
            <a:r>
              <a:rPr dirty="0" sz="1200" spc="-5">
                <a:latin typeface="Times New Roman"/>
                <a:cs typeface="Times New Roman"/>
              </a:rPr>
              <a:t>informazione </a:t>
            </a:r>
            <a:r>
              <a:rPr dirty="0" sz="1200">
                <a:latin typeface="Times New Roman"/>
                <a:cs typeface="Times New Roman"/>
              </a:rPr>
              <a:t>e sensibilizzazione </a:t>
            </a:r>
            <a:r>
              <a:rPr dirty="0" sz="1200" spc="-5">
                <a:latin typeface="Times New Roman"/>
                <a:cs typeface="Times New Roman"/>
              </a:rPr>
              <a:t>ai concetti </a:t>
            </a:r>
            <a:r>
              <a:rPr dirty="0" sz="1200">
                <a:latin typeface="Times New Roman"/>
                <a:cs typeface="Times New Roman"/>
              </a:rPr>
              <a:t>base </a:t>
            </a:r>
            <a:r>
              <a:rPr dirty="0" sz="1200" spc="-5">
                <a:latin typeface="Times New Roman"/>
                <a:cs typeface="Times New Roman"/>
              </a:rPr>
              <a:t>dell'economia, del  risparmio </a:t>
            </a:r>
            <a:r>
              <a:rPr dirty="0" sz="1200">
                <a:latin typeface="Times New Roman"/>
                <a:cs typeface="Times New Roman"/>
              </a:rPr>
              <a:t>e </a:t>
            </a:r>
            <a:r>
              <a:rPr dirty="0" sz="1200" spc="-5">
                <a:latin typeface="Times New Roman"/>
                <a:cs typeface="Times New Roman"/>
              </a:rPr>
              <a:t>degli </a:t>
            </a:r>
            <a:r>
              <a:rPr dirty="0" sz="1200">
                <a:latin typeface="Times New Roman"/>
                <a:cs typeface="Times New Roman"/>
              </a:rPr>
              <a:t>investimenti, rivolto a tutte le </a:t>
            </a:r>
            <a:r>
              <a:rPr dirty="0" sz="1200" spc="-5">
                <a:latin typeface="Times New Roman"/>
                <a:cs typeface="Times New Roman"/>
              </a:rPr>
              <a:t>classi elementari</a:t>
            </a:r>
            <a:r>
              <a:rPr dirty="0" sz="1200" spc="1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a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1345"/>
              </a:lnSpc>
            </a:pPr>
            <a:r>
              <a:rPr dirty="0" sz="1200" spc="-5">
                <a:latin typeface="Times New Roman"/>
                <a:cs typeface="Times New Roman"/>
              </a:rPr>
              <a:t>livello nazionale.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720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adioco</a:t>
            </a:r>
            <a:r>
              <a:rPr dirty="0" sz="1600" b="1">
                <a:latin typeface="Arial"/>
                <a:cs typeface="Arial"/>
              </a:rPr>
              <a:t>l</a:t>
            </a:r>
            <a:r>
              <a:rPr dirty="0" sz="1600" spc="-5" b="1">
                <a:latin typeface="Arial"/>
                <a:cs typeface="Arial"/>
              </a:rPr>
              <a:t>o</a:t>
            </a:r>
            <a:r>
              <a:rPr dirty="0" sz="1600" spc="-15" b="1">
                <a:latin typeface="Arial"/>
                <a:cs typeface="Arial"/>
              </a:rPr>
              <a:t>n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a.it  </a:t>
            </a: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4105782"/>
            <a:ext cx="5623560" cy="762000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60"/>
              </a:spcBef>
            </a:pPr>
            <a:r>
              <a:rPr dirty="0" sz="2400" spc="-5" b="1">
                <a:latin typeface="Verdana"/>
                <a:cs typeface="Verdana"/>
              </a:rPr>
              <a:t>Festival </a:t>
            </a:r>
            <a:r>
              <a:rPr dirty="0" sz="2400" spc="-10" b="1">
                <a:latin typeface="Verdana"/>
                <a:cs typeface="Verdana"/>
              </a:rPr>
              <a:t>della </a:t>
            </a:r>
            <a:r>
              <a:rPr dirty="0" sz="2400" spc="-5" b="1">
                <a:latin typeface="Verdana"/>
                <a:cs typeface="Verdana"/>
              </a:rPr>
              <a:t>Cultura </a:t>
            </a:r>
            <a:r>
              <a:rPr dirty="0" sz="2400" b="1">
                <a:latin typeface="Verdana"/>
                <a:cs typeface="Verdana"/>
              </a:rPr>
              <a:t>Creativa. A  </a:t>
            </a:r>
            <a:r>
              <a:rPr dirty="0" sz="2400" spc="-10" b="1">
                <a:latin typeface="Verdana"/>
                <a:cs typeface="Verdana"/>
              </a:rPr>
              <a:t>Roma </a:t>
            </a:r>
            <a:r>
              <a:rPr dirty="0" sz="2400" spc="-5" b="1">
                <a:latin typeface="Verdana"/>
                <a:cs typeface="Verdana"/>
              </a:rPr>
              <a:t>il </a:t>
            </a:r>
            <a:r>
              <a:rPr dirty="0" sz="2400" b="1">
                <a:latin typeface="Verdana"/>
                <a:cs typeface="Verdana"/>
              </a:rPr>
              <a:t>6</a:t>
            </a:r>
            <a:r>
              <a:rPr dirty="0" sz="2400" spc="10" b="1">
                <a:latin typeface="Verdana"/>
                <a:cs typeface="Verdana"/>
              </a:rPr>
              <a:t> </a:t>
            </a:r>
            <a:r>
              <a:rPr dirty="0" sz="2400" b="1">
                <a:latin typeface="Verdana"/>
                <a:cs typeface="Verdana"/>
              </a:rPr>
              <a:t>Maggio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83634" y="5228970"/>
            <a:ext cx="3062605" cy="148399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30225">
              <a:lnSpc>
                <a:spcPct val="101299"/>
              </a:lnSpc>
              <a:spcBef>
                <a:spcPts val="85"/>
              </a:spcBef>
            </a:pPr>
            <a:r>
              <a:rPr dirty="0" sz="1350" i="1">
                <a:latin typeface="Verdana"/>
                <a:cs typeface="Verdana"/>
              </a:rPr>
              <a:t>Dal 2 </a:t>
            </a:r>
            <a:r>
              <a:rPr dirty="0" sz="1350" spc="-5" i="1">
                <a:latin typeface="Verdana"/>
                <a:cs typeface="Verdana"/>
              </a:rPr>
              <a:t>all’8 maggio torna la  </a:t>
            </a:r>
            <a:r>
              <a:rPr dirty="0" sz="1350" spc="-5" i="1">
                <a:latin typeface="Verdana"/>
                <a:cs typeface="Verdana"/>
              </a:rPr>
              <a:t>manifestazione per </a:t>
            </a:r>
            <a:r>
              <a:rPr dirty="0" sz="1350" i="1">
                <a:latin typeface="Verdana"/>
                <a:cs typeface="Verdana"/>
              </a:rPr>
              <a:t>ragazzi  </a:t>
            </a:r>
            <a:r>
              <a:rPr dirty="0" sz="1350" spc="-5" i="1">
                <a:latin typeface="Verdana"/>
                <a:cs typeface="Verdana"/>
              </a:rPr>
              <a:t>organizzata dalle </a:t>
            </a:r>
            <a:r>
              <a:rPr dirty="0" sz="1350" i="1">
                <a:latin typeface="Verdana"/>
                <a:cs typeface="Verdana"/>
              </a:rPr>
              <a:t>banche </a:t>
            </a:r>
            <a:r>
              <a:rPr dirty="0" sz="1350" spc="-5" i="1">
                <a:latin typeface="Verdana"/>
                <a:cs typeface="Verdana"/>
              </a:rPr>
              <a:t>col  coordinamento dell’Abi, per  stimolare la creatività dei</a:t>
            </a:r>
            <a:r>
              <a:rPr dirty="0" sz="1350" spc="-20" i="1">
                <a:latin typeface="Verdana"/>
                <a:cs typeface="Verdana"/>
              </a:rPr>
              <a:t> </a:t>
            </a:r>
            <a:r>
              <a:rPr dirty="0" sz="1350" spc="-5" i="1">
                <a:latin typeface="Verdana"/>
                <a:cs typeface="Verdana"/>
              </a:rPr>
              <a:t>più</a:t>
            </a:r>
            <a:endParaRPr sz="1350">
              <a:latin typeface="Verdana"/>
              <a:cs typeface="Verdana"/>
            </a:endParaRPr>
          </a:p>
          <a:p>
            <a:pPr marL="12700" marR="5080">
              <a:lnSpc>
                <a:spcPct val="101499"/>
              </a:lnSpc>
            </a:pPr>
            <a:r>
              <a:rPr dirty="0" sz="1350" spc="-5" i="1">
                <a:latin typeface="Verdana"/>
                <a:cs typeface="Verdana"/>
              </a:rPr>
              <a:t>giovani. </a:t>
            </a:r>
            <a:r>
              <a:rPr dirty="0" sz="1350" spc="-5" b="1" i="1">
                <a:latin typeface="Verdana"/>
                <a:cs typeface="Verdana"/>
              </a:rPr>
              <a:t>Oltre </a:t>
            </a:r>
            <a:r>
              <a:rPr dirty="0" sz="1350" b="1" i="1">
                <a:latin typeface="Verdana"/>
                <a:cs typeface="Verdana"/>
              </a:rPr>
              <a:t>80 </a:t>
            </a:r>
            <a:r>
              <a:rPr dirty="0" sz="1350" spc="-5" b="1" i="1">
                <a:latin typeface="Verdana"/>
                <a:cs typeface="Verdana"/>
              </a:rPr>
              <a:t>eventi culturali  </a:t>
            </a:r>
            <a:r>
              <a:rPr dirty="0" sz="1350" b="1" i="1">
                <a:latin typeface="Verdana"/>
                <a:cs typeface="Verdana"/>
              </a:rPr>
              <a:t>in 50 </a:t>
            </a:r>
            <a:r>
              <a:rPr dirty="0" sz="1350" spc="-5" b="1" i="1">
                <a:latin typeface="Verdana"/>
                <a:cs typeface="Verdana"/>
              </a:rPr>
              <a:t>città dal nord </a:t>
            </a:r>
            <a:r>
              <a:rPr dirty="0" sz="1350" b="1" i="1">
                <a:latin typeface="Verdana"/>
                <a:cs typeface="Verdana"/>
              </a:rPr>
              <a:t>al</a:t>
            </a:r>
            <a:r>
              <a:rPr dirty="0" sz="1350" spc="-55" b="1" i="1">
                <a:latin typeface="Verdana"/>
                <a:cs typeface="Verdana"/>
              </a:rPr>
              <a:t> </a:t>
            </a:r>
            <a:r>
              <a:rPr dirty="0" sz="1350" spc="-5" b="1" i="1">
                <a:latin typeface="Verdana"/>
                <a:cs typeface="Verdana"/>
              </a:rPr>
              <a:t>sud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6627" y="6687692"/>
            <a:ext cx="5965190" cy="314960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350" spc="-5" b="1" i="1">
                <a:latin typeface="Verdana"/>
                <a:cs typeface="Verdana"/>
              </a:rPr>
              <a:t>d'Italia.</a:t>
            </a:r>
            <a:endParaRPr sz="13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 marR="5080">
              <a:lnSpc>
                <a:spcPct val="101299"/>
              </a:lnSpc>
            </a:pPr>
            <a:r>
              <a:rPr dirty="0" sz="1350" spc="-5">
                <a:latin typeface="Verdana"/>
                <a:cs typeface="Verdana"/>
              </a:rPr>
              <a:t>Nuovo appuntamento con </a:t>
            </a:r>
            <a:r>
              <a:rPr dirty="0" sz="1350" spc="-10">
                <a:latin typeface="Verdana"/>
                <a:cs typeface="Verdana"/>
              </a:rPr>
              <a:t>il </a:t>
            </a:r>
            <a:r>
              <a:rPr dirty="0" sz="1350" spc="-5" b="1">
                <a:latin typeface="Verdana"/>
                <a:cs typeface="Verdana"/>
              </a:rPr>
              <a:t>Festival della Cultura </a:t>
            </a:r>
            <a:r>
              <a:rPr dirty="0" sz="1350" b="1">
                <a:latin typeface="Verdana"/>
                <a:cs typeface="Verdana"/>
              </a:rPr>
              <a:t>Creativa  </a:t>
            </a:r>
            <a:r>
              <a:rPr dirty="0" sz="1350" spc="-5" b="1">
                <a:latin typeface="Verdana"/>
                <a:cs typeface="Verdana"/>
              </a:rPr>
              <a:t>promosso dall’Abi </a:t>
            </a:r>
            <a:r>
              <a:rPr dirty="0" sz="1350" b="1">
                <a:latin typeface="Verdana"/>
                <a:cs typeface="Verdana"/>
              </a:rPr>
              <a:t>e </a:t>
            </a:r>
            <a:r>
              <a:rPr dirty="0" sz="1350" spc="-5" b="1">
                <a:latin typeface="Verdana"/>
                <a:cs typeface="Verdana"/>
              </a:rPr>
              <a:t>dalle banche per avvicinare </a:t>
            </a:r>
            <a:r>
              <a:rPr dirty="0" sz="1350" b="1">
                <a:latin typeface="Verdana"/>
                <a:cs typeface="Verdana"/>
              </a:rPr>
              <a:t>alla </a:t>
            </a:r>
            <a:r>
              <a:rPr dirty="0" sz="1350" spc="-5" b="1">
                <a:latin typeface="Verdana"/>
                <a:cs typeface="Verdana"/>
              </a:rPr>
              <a:t>cultura </a:t>
            </a:r>
            <a:r>
              <a:rPr dirty="0" sz="1350" b="1">
                <a:latin typeface="Verdana"/>
                <a:cs typeface="Verdana"/>
              </a:rPr>
              <a:t>i  </a:t>
            </a:r>
            <a:r>
              <a:rPr dirty="0" sz="1350" spc="-5" b="1">
                <a:latin typeface="Verdana"/>
                <a:cs typeface="Verdana"/>
              </a:rPr>
              <a:t>giovani d’età compresa tra </a:t>
            </a:r>
            <a:r>
              <a:rPr dirty="0" sz="1350" b="1">
                <a:latin typeface="Verdana"/>
                <a:cs typeface="Verdana"/>
              </a:rPr>
              <a:t>6 e 13 </a:t>
            </a:r>
            <a:r>
              <a:rPr dirty="0" sz="1350" spc="-5" b="1">
                <a:latin typeface="Verdana"/>
                <a:cs typeface="Verdana"/>
              </a:rPr>
              <a:t>anni, </a:t>
            </a:r>
            <a:r>
              <a:rPr dirty="0" sz="1350" spc="-5">
                <a:latin typeface="Verdana"/>
                <a:cs typeface="Verdana"/>
              </a:rPr>
              <a:t>grazie </a:t>
            </a:r>
            <a:r>
              <a:rPr dirty="0" sz="1350">
                <a:latin typeface="Verdana"/>
                <a:cs typeface="Verdana"/>
              </a:rPr>
              <a:t>a </a:t>
            </a:r>
            <a:r>
              <a:rPr dirty="0" sz="1350" spc="-5">
                <a:latin typeface="Verdana"/>
                <a:cs typeface="Verdana"/>
              </a:rPr>
              <a:t>laboratori,  iniziative </a:t>
            </a:r>
            <a:r>
              <a:rPr dirty="0" sz="1350">
                <a:latin typeface="Verdana"/>
                <a:cs typeface="Verdana"/>
              </a:rPr>
              <a:t>ed </a:t>
            </a:r>
            <a:r>
              <a:rPr dirty="0" sz="1350" spc="-5">
                <a:latin typeface="Verdana"/>
                <a:cs typeface="Verdana"/>
              </a:rPr>
              <a:t>eventi </a:t>
            </a:r>
            <a:r>
              <a:rPr dirty="0" sz="1350">
                <a:latin typeface="Verdana"/>
                <a:cs typeface="Verdana"/>
              </a:rPr>
              <a:t>che </a:t>
            </a:r>
            <a:r>
              <a:rPr dirty="0" sz="1350" spc="-5">
                <a:latin typeface="Verdana"/>
                <a:cs typeface="Verdana"/>
              </a:rPr>
              <a:t>spaziano tra arte, teatro, musica, tecnologie  digitali </a:t>
            </a:r>
            <a:r>
              <a:rPr dirty="0" sz="1350">
                <a:latin typeface="Verdana"/>
                <a:cs typeface="Verdana"/>
              </a:rPr>
              <a:t>e </a:t>
            </a:r>
            <a:r>
              <a:rPr dirty="0" sz="1350" spc="-5">
                <a:latin typeface="Verdana"/>
                <a:cs typeface="Verdana"/>
              </a:rPr>
              <a:t>molto </a:t>
            </a:r>
            <a:r>
              <a:rPr dirty="0" sz="1350">
                <a:latin typeface="Verdana"/>
                <a:cs typeface="Verdana"/>
              </a:rPr>
              <a:t>altro. </a:t>
            </a:r>
            <a:r>
              <a:rPr dirty="0" sz="1350" spc="-5">
                <a:latin typeface="Verdana"/>
                <a:cs typeface="Verdana"/>
              </a:rPr>
              <a:t>La manifestazione, </a:t>
            </a:r>
            <a:r>
              <a:rPr dirty="0" sz="1350">
                <a:latin typeface="Verdana"/>
                <a:cs typeface="Verdana"/>
              </a:rPr>
              <a:t>che </a:t>
            </a:r>
            <a:r>
              <a:rPr dirty="0" sz="1350" spc="-5">
                <a:latin typeface="Verdana"/>
                <a:cs typeface="Verdana"/>
              </a:rPr>
              <a:t>l’anno scorso </a:t>
            </a:r>
            <a:r>
              <a:rPr dirty="0" sz="1350">
                <a:latin typeface="Verdana"/>
                <a:cs typeface="Verdana"/>
              </a:rPr>
              <a:t>ha  </a:t>
            </a:r>
            <a:r>
              <a:rPr dirty="0" sz="1350" spc="-5">
                <a:latin typeface="Verdana"/>
                <a:cs typeface="Verdana"/>
              </a:rPr>
              <a:t>coinvolto oltre </a:t>
            </a:r>
            <a:r>
              <a:rPr dirty="0" sz="1350">
                <a:latin typeface="Verdana"/>
                <a:cs typeface="Verdana"/>
              </a:rPr>
              <a:t>15 </a:t>
            </a:r>
            <a:r>
              <a:rPr dirty="0" sz="1350" spc="-5">
                <a:latin typeface="Verdana"/>
                <a:cs typeface="Verdana"/>
              </a:rPr>
              <a:t>mila bambini </a:t>
            </a:r>
            <a:r>
              <a:rPr dirty="0" sz="1350">
                <a:latin typeface="Verdana"/>
                <a:cs typeface="Verdana"/>
              </a:rPr>
              <a:t>e </a:t>
            </a:r>
            <a:r>
              <a:rPr dirty="0" sz="1350" spc="-5">
                <a:latin typeface="Verdana"/>
                <a:cs typeface="Verdana"/>
              </a:rPr>
              <a:t>ragazzi, </a:t>
            </a:r>
            <a:r>
              <a:rPr dirty="0" sz="1350">
                <a:latin typeface="Verdana"/>
                <a:cs typeface="Verdana"/>
              </a:rPr>
              <a:t>si </a:t>
            </a:r>
            <a:r>
              <a:rPr dirty="0" sz="1350" spc="-5">
                <a:latin typeface="Verdana"/>
                <a:cs typeface="Verdana"/>
              </a:rPr>
              <a:t>svolgerà nella settimana  </a:t>
            </a:r>
            <a:r>
              <a:rPr dirty="0" sz="1350" spc="5">
                <a:latin typeface="Verdana"/>
                <a:cs typeface="Verdana"/>
              </a:rPr>
              <a:t>che </a:t>
            </a:r>
            <a:r>
              <a:rPr dirty="0" sz="1350">
                <a:latin typeface="Verdana"/>
                <a:cs typeface="Verdana"/>
              </a:rPr>
              <a:t>va </a:t>
            </a:r>
            <a:r>
              <a:rPr dirty="0" sz="1350" spc="-5">
                <a:latin typeface="Verdana"/>
                <a:cs typeface="Verdana"/>
              </a:rPr>
              <a:t>dal </a:t>
            </a:r>
            <a:r>
              <a:rPr dirty="0" sz="1350">
                <a:latin typeface="Verdana"/>
                <a:cs typeface="Verdana"/>
              </a:rPr>
              <a:t>2 </a:t>
            </a:r>
            <a:r>
              <a:rPr dirty="0" sz="1350" spc="-5">
                <a:latin typeface="Verdana"/>
                <a:cs typeface="Verdana"/>
              </a:rPr>
              <a:t>all’8 maggio. </a:t>
            </a:r>
            <a:r>
              <a:rPr dirty="0" sz="1350">
                <a:latin typeface="Verdana"/>
                <a:cs typeface="Verdana"/>
              </a:rPr>
              <a:t>I </a:t>
            </a:r>
            <a:r>
              <a:rPr dirty="0" sz="1350" spc="-5">
                <a:latin typeface="Verdana"/>
                <a:cs typeface="Verdana"/>
              </a:rPr>
              <a:t>piccoli protagonisti del festival avranno  l’occasione </a:t>
            </a:r>
            <a:r>
              <a:rPr dirty="0" sz="1350">
                <a:latin typeface="Verdana"/>
                <a:cs typeface="Verdana"/>
              </a:rPr>
              <a:t>di </a:t>
            </a:r>
            <a:r>
              <a:rPr dirty="0" sz="1350" spc="-5">
                <a:latin typeface="Verdana"/>
                <a:cs typeface="Verdana"/>
              </a:rPr>
              <a:t>sperimentare tutte le sfumature </a:t>
            </a:r>
            <a:r>
              <a:rPr dirty="0" sz="1350" spc="-10">
                <a:latin typeface="Verdana"/>
                <a:cs typeface="Verdana"/>
              </a:rPr>
              <a:t>della </a:t>
            </a:r>
            <a:r>
              <a:rPr dirty="0" sz="1350">
                <a:latin typeface="Verdana"/>
                <a:cs typeface="Verdana"/>
              </a:rPr>
              <a:t>loro </a:t>
            </a:r>
            <a:r>
              <a:rPr dirty="0" sz="1350" spc="-5">
                <a:latin typeface="Verdana"/>
                <a:cs typeface="Verdana"/>
              </a:rPr>
              <a:t>creatività,  conoscendo anche meglio le possibilità dei luoghi in </a:t>
            </a:r>
            <a:r>
              <a:rPr dirty="0" sz="1350">
                <a:latin typeface="Verdana"/>
                <a:cs typeface="Verdana"/>
              </a:rPr>
              <a:t>cui </a:t>
            </a:r>
            <a:r>
              <a:rPr dirty="0" sz="1350" spc="-5">
                <a:latin typeface="Verdana"/>
                <a:cs typeface="Verdana"/>
              </a:rPr>
              <a:t>vivono. Per  questa terza edizione </a:t>
            </a:r>
            <a:r>
              <a:rPr dirty="0" sz="1350" spc="-10">
                <a:latin typeface="Verdana"/>
                <a:cs typeface="Verdana"/>
              </a:rPr>
              <a:t>della </a:t>
            </a:r>
            <a:r>
              <a:rPr dirty="0" sz="1350" spc="-5">
                <a:latin typeface="Verdana"/>
                <a:cs typeface="Verdana"/>
              </a:rPr>
              <a:t>manifestazione </a:t>
            </a:r>
            <a:r>
              <a:rPr dirty="0" sz="1350">
                <a:latin typeface="Verdana"/>
                <a:cs typeface="Verdana"/>
              </a:rPr>
              <a:t>è </a:t>
            </a:r>
            <a:r>
              <a:rPr dirty="0" sz="1350" spc="-5">
                <a:latin typeface="Verdana"/>
                <a:cs typeface="Verdana"/>
              </a:rPr>
              <a:t>stato scelto come </a:t>
            </a:r>
            <a:r>
              <a:rPr dirty="0" sz="1350">
                <a:latin typeface="Verdana"/>
                <a:cs typeface="Verdana"/>
              </a:rPr>
              <a:t>“</a:t>
            </a:r>
            <a:r>
              <a:rPr dirty="0" sz="1350" i="1">
                <a:latin typeface="Verdana"/>
                <a:cs typeface="Verdana"/>
              </a:rPr>
              <a:t>fil  </a:t>
            </a:r>
            <a:r>
              <a:rPr dirty="0" sz="1350" i="1">
                <a:latin typeface="Verdana"/>
                <a:cs typeface="Verdana"/>
              </a:rPr>
              <a:t>rouge</a:t>
            </a:r>
            <a:r>
              <a:rPr dirty="0" sz="1350">
                <a:latin typeface="Verdana"/>
                <a:cs typeface="Verdana"/>
              </a:rPr>
              <a:t>” </a:t>
            </a:r>
            <a:r>
              <a:rPr dirty="0" sz="1350" spc="-10">
                <a:latin typeface="Verdana"/>
                <a:cs typeface="Verdana"/>
              </a:rPr>
              <a:t>delle </a:t>
            </a:r>
            <a:r>
              <a:rPr dirty="0" sz="1350" spc="-5">
                <a:latin typeface="Verdana"/>
                <a:cs typeface="Verdana"/>
              </a:rPr>
              <a:t>iniziative </a:t>
            </a:r>
            <a:r>
              <a:rPr dirty="0" sz="1350" spc="-10">
                <a:latin typeface="Verdana"/>
                <a:cs typeface="Verdana"/>
              </a:rPr>
              <a:t>il </a:t>
            </a:r>
            <a:r>
              <a:rPr dirty="0" sz="1350">
                <a:latin typeface="Verdana"/>
                <a:cs typeface="Verdana"/>
              </a:rPr>
              <a:t>tema </a:t>
            </a:r>
            <a:r>
              <a:rPr dirty="0" sz="1350" spc="-5">
                <a:latin typeface="Verdana"/>
                <a:cs typeface="Verdana"/>
              </a:rPr>
              <a:t>“</a:t>
            </a:r>
            <a:r>
              <a:rPr dirty="0" sz="1350" spc="-5" i="1">
                <a:latin typeface="Verdana"/>
                <a:cs typeface="Verdana"/>
              </a:rPr>
              <a:t>Abitare sottosopra. Scoprire</a:t>
            </a:r>
            <a:r>
              <a:rPr dirty="0" sz="1350" spc="25" i="1">
                <a:latin typeface="Verdana"/>
                <a:cs typeface="Verdana"/>
              </a:rPr>
              <a:t> </a:t>
            </a:r>
            <a:r>
              <a:rPr dirty="0" sz="1350" i="1">
                <a:latin typeface="Verdana"/>
                <a:cs typeface="Verdana"/>
              </a:rPr>
              <a:t>e</a:t>
            </a:r>
            <a:endParaRPr sz="1350">
              <a:latin typeface="Verdana"/>
              <a:cs typeface="Verdana"/>
            </a:endParaRPr>
          </a:p>
          <a:p>
            <a:pPr marL="12700" marR="543560">
              <a:lnSpc>
                <a:spcPct val="100699"/>
              </a:lnSpc>
              <a:spcBef>
                <a:spcPts val="15"/>
              </a:spcBef>
            </a:pPr>
            <a:r>
              <a:rPr dirty="0" sz="1350" i="1">
                <a:latin typeface="Verdana"/>
                <a:cs typeface="Verdana"/>
              </a:rPr>
              <a:t>sperimentare come si </a:t>
            </a:r>
            <a:r>
              <a:rPr dirty="0" sz="1350" spc="-5" i="1">
                <a:latin typeface="Verdana"/>
                <a:cs typeface="Verdana"/>
              </a:rPr>
              <a:t>sta dentro </a:t>
            </a:r>
            <a:r>
              <a:rPr dirty="0" sz="1350" i="1">
                <a:latin typeface="Verdana"/>
                <a:cs typeface="Verdana"/>
              </a:rPr>
              <a:t>i </a:t>
            </a:r>
            <a:r>
              <a:rPr dirty="0" sz="1350" spc="-5" i="1">
                <a:latin typeface="Verdana"/>
                <a:cs typeface="Verdana"/>
              </a:rPr>
              <a:t>luoghi, l’arte </a:t>
            </a:r>
            <a:r>
              <a:rPr dirty="0" sz="1350" i="1">
                <a:latin typeface="Verdana"/>
                <a:cs typeface="Verdana"/>
              </a:rPr>
              <a:t>e le emozioni</a:t>
            </a:r>
            <a:r>
              <a:rPr dirty="0" sz="1350">
                <a:latin typeface="Verdana"/>
                <a:cs typeface="Verdana"/>
              </a:rPr>
              <a:t>”.  </a:t>
            </a:r>
            <a:r>
              <a:rPr dirty="0" sz="1350" spc="-5">
                <a:latin typeface="Verdana"/>
                <a:cs typeface="Verdana"/>
              </a:rPr>
              <a:t>L’obiettivo </a:t>
            </a:r>
            <a:r>
              <a:rPr dirty="0" sz="1350">
                <a:latin typeface="Verdana"/>
                <a:cs typeface="Verdana"/>
              </a:rPr>
              <a:t>è </a:t>
            </a:r>
            <a:r>
              <a:rPr dirty="0" sz="1350" spc="-5">
                <a:latin typeface="Verdana"/>
                <a:cs typeface="Verdana"/>
              </a:rPr>
              <a:t>invitare bambini </a:t>
            </a:r>
            <a:r>
              <a:rPr dirty="0" sz="1350">
                <a:latin typeface="Verdana"/>
                <a:cs typeface="Verdana"/>
              </a:rPr>
              <a:t>e </a:t>
            </a:r>
            <a:r>
              <a:rPr dirty="0" sz="1350" spc="-5">
                <a:latin typeface="Verdana"/>
                <a:cs typeface="Verdana"/>
              </a:rPr>
              <a:t>ragazzi </a:t>
            </a:r>
            <a:r>
              <a:rPr dirty="0" sz="1350">
                <a:latin typeface="Verdana"/>
                <a:cs typeface="Verdana"/>
              </a:rPr>
              <a:t>ad </a:t>
            </a:r>
            <a:r>
              <a:rPr dirty="0" sz="1350" spc="-5">
                <a:latin typeface="Verdana"/>
                <a:cs typeface="Verdana"/>
              </a:rPr>
              <a:t>ampliare il</a:t>
            </a:r>
            <a:r>
              <a:rPr dirty="0" sz="1350" spc="55">
                <a:latin typeface="Verdana"/>
                <a:cs typeface="Verdana"/>
              </a:rPr>
              <a:t> </a:t>
            </a:r>
            <a:r>
              <a:rPr dirty="0" sz="1350" spc="-5">
                <a:latin typeface="Verdana"/>
                <a:cs typeface="Verdana"/>
              </a:rPr>
              <a:t>concetto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41779" y="2442971"/>
            <a:ext cx="3475990" cy="11463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23900" y="5239384"/>
            <a:ext cx="2847975" cy="1435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32830" cy="94138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5897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adioco</a:t>
            </a:r>
            <a:r>
              <a:rPr dirty="0" sz="1600" b="1">
                <a:latin typeface="Arial"/>
                <a:cs typeface="Arial"/>
              </a:rPr>
              <a:t>l</a:t>
            </a:r>
            <a:r>
              <a:rPr dirty="0" sz="1600" spc="-5" b="1">
                <a:latin typeface="Arial"/>
                <a:cs typeface="Arial"/>
              </a:rPr>
              <a:t>o</a:t>
            </a:r>
            <a:r>
              <a:rPr dirty="0" sz="1600" spc="-15" b="1">
                <a:latin typeface="Arial"/>
                <a:cs typeface="Arial"/>
              </a:rPr>
              <a:t>n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a.it  </a:t>
            </a: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4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182880">
              <a:lnSpc>
                <a:spcPct val="101200"/>
              </a:lnSpc>
              <a:spcBef>
                <a:spcPts val="969"/>
              </a:spcBef>
            </a:pPr>
            <a:r>
              <a:rPr dirty="0" sz="1350">
                <a:latin typeface="Verdana"/>
                <a:cs typeface="Verdana"/>
              </a:rPr>
              <a:t>di </a:t>
            </a:r>
            <a:r>
              <a:rPr dirty="0" sz="1350" i="1">
                <a:latin typeface="Verdana"/>
                <a:cs typeface="Verdana"/>
              </a:rPr>
              <a:t>casa, </a:t>
            </a:r>
            <a:r>
              <a:rPr dirty="0" sz="1350" spc="-5">
                <a:latin typeface="Verdana"/>
                <a:cs typeface="Verdana"/>
              </a:rPr>
              <a:t>per scoprire </a:t>
            </a:r>
            <a:r>
              <a:rPr dirty="0" sz="1350">
                <a:latin typeface="Verdana"/>
                <a:cs typeface="Verdana"/>
              </a:rPr>
              <a:t>e </a:t>
            </a:r>
            <a:r>
              <a:rPr dirty="0" sz="1350" spc="-5">
                <a:latin typeface="Verdana"/>
                <a:cs typeface="Verdana"/>
              </a:rPr>
              <a:t>sperimentare, </a:t>
            </a:r>
            <a:r>
              <a:rPr dirty="0" sz="1350">
                <a:latin typeface="Verdana"/>
                <a:cs typeface="Verdana"/>
              </a:rPr>
              <a:t>con </a:t>
            </a:r>
            <a:r>
              <a:rPr dirty="0" sz="1350" spc="-5">
                <a:latin typeface="Verdana"/>
                <a:cs typeface="Verdana"/>
              </a:rPr>
              <a:t>l'aiuto </a:t>
            </a:r>
            <a:r>
              <a:rPr dirty="0" sz="1350">
                <a:latin typeface="Verdana"/>
                <a:cs typeface="Verdana"/>
              </a:rPr>
              <a:t>di </a:t>
            </a:r>
            <a:r>
              <a:rPr dirty="0" sz="1350" spc="-5">
                <a:latin typeface="Verdana"/>
                <a:cs typeface="Verdana"/>
              </a:rPr>
              <a:t>operatori culturali  specializzati, in </a:t>
            </a:r>
            <a:r>
              <a:rPr dirty="0" sz="1350">
                <a:latin typeface="Verdana"/>
                <a:cs typeface="Verdana"/>
              </a:rPr>
              <a:t>che </a:t>
            </a:r>
            <a:r>
              <a:rPr dirty="0" sz="1350" spc="-5">
                <a:latin typeface="Verdana"/>
                <a:cs typeface="Verdana"/>
              </a:rPr>
              <a:t>modo ogni persona </a:t>
            </a:r>
            <a:r>
              <a:rPr dirty="0" sz="1350">
                <a:latin typeface="Verdana"/>
                <a:cs typeface="Verdana"/>
              </a:rPr>
              <a:t>e cosa vive, abita e si  </a:t>
            </a:r>
            <a:r>
              <a:rPr dirty="0" sz="1350" spc="-5">
                <a:latin typeface="Verdana"/>
                <a:cs typeface="Verdana"/>
              </a:rPr>
              <a:t>relaziona con tutto ciò </a:t>
            </a:r>
            <a:r>
              <a:rPr dirty="0" sz="1350">
                <a:latin typeface="Verdana"/>
                <a:cs typeface="Verdana"/>
              </a:rPr>
              <a:t>che </a:t>
            </a:r>
            <a:r>
              <a:rPr dirty="0" sz="1350" spc="-5">
                <a:latin typeface="Verdana"/>
                <a:cs typeface="Verdana"/>
              </a:rPr>
              <a:t>lo circonda, utilizzando le modalità più  consone alla propria</a:t>
            </a:r>
            <a:r>
              <a:rPr dirty="0" sz="1350" spc="-10">
                <a:latin typeface="Verdana"/>
                <a:cs typeface="Verdana"/>
              </a:rPr>
              <a:t> </a:t>
            </a:r>
            <a:r>
              <a:rPr dirty="0" sz="1350">
                <a:latin typeface="Verdana"/>
                <a:cs typeface="Verdana"/>
              </a:rPr>
              <a:t>natura.</a:t>
            </a:r>
            <a:endParaRPr sz="1350">
              <a:latin typeface="Verdana"/>
              <a:cs typeface="Verdana"/>
            </a:endParaRPr>
          </a:p>
          <a:p>
            <a:pPr algn="just" marL="12700" marR="790575">
              <a:lnSpc>
                <a:spcPct val="101099"/>
              </a:lnSpc>
              <a:spcBef>
                <a:spcPts val="10"/>
              </a:spcBef>
            </a:pPr>
            <a:r>
              <a:rPr dirty="0" sz="1350" spc="-5">
                <a:latin typeface="Verdana"/>
                <a:cs typeface="Verdana"/>
              </a:rPr>
              <a:t>“Iniziative </a:t>
            </a:r>
            <a:r>
              <a:rPr dirty="0" sz="1350">
                <a:latin typeface="Verdana"/>
                <a:cs typeface="Verdana"/>
              </a:rPr>
              <a:t>come </a:t>
            </a:r>
            <a:r>
              <a:rPr dirty="0" sz="1350" spc="-10">
                <a:latin typeface="Verdana"/>
                <a:cs typeface="Verdana"/>
              </a:rPr>
              <a:t>il </a:t>
            </a:r>
            <a:r>
              <a:rPr dirty="0" sz="1350" spc="-5">
                <a:latin typeface="Verdana"/>
                <a:cs typeface="Verdana"/>
              </a:rPr>
              <a:t>Festival della Cultura Creativa </a:t>
            </a:r>
            <a:r>
              <a:rPr dirty="0" sz="1350">
                <a:latin typeface="Verdana"/>
                <a:cs typeface="Verdana"/>
              </a:rPr>
              <a:t>– </a:t>
            </a:r>
            <a:r>
              <a:rPr dirty="0" sz="1350" spc="-5">
                <a:latin typeface="Verdana"/>
                <a:cs typeface="Verdana"/>
              </a:rPr>
              <a:t>ha detto </a:t>
            </a:r>
            <a:r>
              <a:rPr dirty="0" sz="1350" spc="-10">
                <a:latin typeface="Verdana"/>
                <a:cs typeface="Verdana"/>
              </a:rPr>
              <a:t>il  </a:t>
            </a:r>
            <a:r>
              <a:rPr dirty="0" sz="1350" spc="-5">
                <a:latin typeface="Verdana"/>
                <a:cs typeface="Verdana"/>
              </a:rPr>
              <a:t>Presidente dell’Abi, Antonio Patuelli </a:t>
            </a:r>
            <a:r>
              <a:rPr dirty="0" sz="1350">
                <a:latin typeface="Verdana"/>
                <a:cs typeface="Verdana"/>
              </a:rPr>
              <a:t>- </a:t>
            </a:r>
            <a:r>
              <a:rPr dirty="0" sz="1350" spc="-5">
                <a:latin typeface="Verdana"/>
                <a:cs typeface="Verdana"/>
              </a:rPr>
              <a:t>puntano </a:t>
            </a:r>
            <a:r>
              <a:rPr dirty="0" sz="1350">
                <a:latin typeface="Verdana"/>
                <a:cs typeface="Verdana"/>
              </a:rPr>
              <a:t>a </a:t>
            </a:r>
            <a:r>
              <a:rPr dirty="0" sz="1350" spc="-5">
                <a:latin typeface="Verdana"/>
                <a:cs typeface="Verdana"/>
              </a:rPr>
              <a:t>valorizzare la  creatività </a:t>
            </a:r>
            <a:r>
              <a:rPr dirty="0" sz="1350">
                <a:latin typeface="Verdana"/>
                <a:cs typeface="Verdana"/>
              </a:rPr>
              <a:t>e </a:t>
            </a:r>
            <a:r>
              <a:rPr dirty="0" sz="1350" spc="-10">
                <a:latin typeface="Verdana"/>
                <a:cs typeface="Verdana"/>
              </a:rPr>
              <a:t>il </a:t>
            </a:r>
            <a:r>
              <a:rPr dirty="0" sz="1350" spc="-5">
                <a:latin typeface="Verdana"/>
                <a:cs typeface="Verdana"/>
              </a:rPr>
              <a:t>talento </a:t>
            </a:r>
            <a:r>
              <a:rPr dirty="0" sz="1350" spc="-10">
                <a:latin typeface="Verdana"/>
                <a:cs typeface="Verdana"/>
              </a:rPr>
              <a:t>delle </a:t>
            </a:r>
            <a:r>
              <a:rPr dirty="0" sz="1350">
                <a:latin typeface="Verdana"/>
                <a:cs typeface="Verdana"/>
              </a:rPr>
              <a:t>giovani </a:t>
            </a:r>
            <a:r>
              <a:rPr dirty="0" sz="1350" spc="-5">
                <a:latin typeface="Verdana"/>
                <a:cs typeface="Verdana"/>
              </a:rPr>
              <a:t>generazioni </a:t>
            </a:r>
            <a:r>
              <a:rPr dirty="0" sz="1350">
                <a:latin typeface="Verdana"/>
                <a:cs typeface="Verdana"/>
              </a:rPr>
              <a:t>attraverso</a:t>
            </a:r>
            <a:r>
              <a:rPr dirty="0" sz="1350" spc="-5">
                <a:latin typeface="Verdana"/>
                <a:cs typeface="Verdana"/>
              </a:rPr>
              <a:t> la</a:t>
            </a:r>
            <a:endParaRPr sz="1350">
              <a:latin typeface="Verdana"/>
              <a:cs typeface="Verdana"/>
            </a:endParaRPr>
          </a:p>
          <a:p>
            <a:pPr marL="12700" marR="24130">
              <a:lnSpc>
                <a:spcPct val="101200"/>
              </a:lnSpc>
              <a:spcBef>
                <a:spcPts val="5"/>
              </a:spcBef>
            </a:pPr>
            <a:r>
              <a:rPr dirty="0" sz="1350" spc="-5">
                <a:latin typeface="Verdana"/>
                <a:cs typeface="Verdana"/>
              </a:rPr>
              <a:t>promozione dell’arte </a:t>
            </a:r>
            <a:r>
              <a:rPr dirty="0" sz="1350">
                <a:latin typeface="Verdana"/>
                <a:cs typeface="Verdana"/>
              </a:rPr>
              <a:t>e </a:t>
            </a:r>
            <a:r>
              <a:rPr dirty="0" sz="1350" spc="-10">
                <a:latin typeface="Verdana"/>
                <a:cs typeface="Verdana"/>
              </a:rPr>
              <a:t>della </a:t>
            </a:r>
            <a:r>
              <a:rPr dirty="0" sz="1350" spc="-5">
                <a:latin typeface="Verdana"/>
                <a:cs typeface="Verdana"/>
              </a:rPr>
              <a:t>conoscenza. Oggi più che in passato, </a:t>
            </a:r>
            <a:r>
              <a:rPr dirty="0" sz="1350" spc="-10">
                <a:latin typeface="Verdana"/>
                <a:cs typeface="Verdana"/>
              </a:rPr>
              <a:t>il  </a:t>
            </a:r>
            <a:r>
              <a:rPr dirty="0" sz="1350" spc="-5">
                <a:latin typeface="Verdana"/>
                <a:cs typeface="Verdana"/>
              </a:rPr>
              <a:t>contributo </a:t>
            </a:r>
            <a:r>
              <a:rPr dirty="0" sz="1350" spc="-10">
                <a:latin typeface="Verdana"/>
                <a:cs typeface="Verdana"/>
              </a:rPr>
              <a:t>delle </a:t>
            </a:r>
            <a:r>
              <a:rPr dirty="0" sz="1350">
                <a:latin typeface="Verdana"/>
                <a:cs typeface="Verdana"/>
              </a:rPr>
              <a:t>banche </a:t>
            </a:r>
            <a:r>
              <a:rPr dirty="0" sz="1350" spc="-5">
                <a:latin typeface="Verdana"/>
                <a:cs typeface="Verdana"/>
              </a:rPr>
              <a:t>alla cultura </a:t>
            </a:r>
            <a:r>
              <a:rPr dirty="0" sz="1350">
                <a:latin typeface="Verdana"/>
                <a:cs typeface="Verdana"/>
              </a:rPr>
              <a:t>si </a:t>
            </a:r>
            <a:r>
              <a:rPr dirty="0" sz="1350" spc="-5">
                <a:latin typeface="Verdana"/>
                <a:cs typeface="Verdana"/>
              </a:rPr>
              <a:t>focalizza sulla prima </a:t>
            </a:r>
            <a:r>
              <a:rPr dirty="0" sz="1350">
                <a:latin typeface="Verdana"/>
                <a:cs typeface="Verdana"/>
              </a:rPr>
              <a:t>risorsa </a:t>
            </a:r>
            <a:r>
              <a:rPr dirty="0" sz="1350" spc="-5">
                <a:latin typeface="Verdana"/>
                <a:cs typeface="Verdana"/>
              </a:rPr>
              <a:t>del  </a:t>
            </a:r>
            <a:r>
              <a:rPr dirty="0" sz="1350">
                <a:latin typeface="Verdana"/>
                <a:cs typeface="Verdana"/>
              </a:rPr>
              <a:t>Paese, </a:t>
            </a:r>
            <a:r>
              <a:rPr dirty="0" sz="1350" spc="-5">
                <a:latin typeface="Verdana"/>
                <a:cs typeface="Verdana"/>
              </a:rPr>
              <a:t>ossia </a:t>
            </a:r>
            <a:r>
              <a:rPr dirty="0" sz="1350">
                <a:latin typeface="Verdana"/>
                <a:cs typeface="Verdana"/>
              </a:rPr>
              <a:t>i </a:t>
            </a:r>
            <a:r>
              <a:rPr dirty="0" sz="1350" spc="-5">
                <a:latin typeface="Verdana"/>
                <a:cs typeface="Verdana"/>
              </a:rPr>
              <a:t>giovani, per sollecitarne lo spirito critico, rendendoli </a:t>
            </a:r>
            <a:r>
              <a:rPr dirty="0" sz="1350">
                <a:latin typeface="Verdana"/>
                <a:cs typeface="Verdana"/>
              </a:rPr>
              <a:t>così  </a:t>
            </a:r>
            <a:r>
              <a:rPr dirty="0" sz="1350" spc="-5">
                <a:latin typeface="Verdana"/>
                <a:cs typeface="Verdana"/>
              </a:rPr>
              <a:t>protagonisti </a:t>
            </a:r>
            <a:r>
              <a:rPr dirty="0" sz="1350" spc="-10">
                <a:latin typeface="Verdana"/>
                <a:cs typeface="Verdana"/>
              </a:rPr>
              <a:t>della </a:t>
            </a:r>
            <a:r>
              <a:rPr dirty="0" sz="1350">
                <a:latin typeface="Verdana"/>
                <a:cs typeface="Verdana"/>
              </a:rPr>
              <a:t>nostra </a:t>
            </a:r>
            <a:r>
              <a:rPr dirty="0" sz="1350" spc="-5">
                <a:latin typeface="Verdana"/>
                <a:cs typeface="Verdana"/>
              </a:rPr>
              <a:t>società civile. </a:t>
            </a:r>
            <a:r>
              <a:rPr dirty="0" sz="1350">
                <a:latin typeface="Verdana"/>
                <a:cs typeface="Verdana"/>
              </a:rPr>
              <a:t>Sostenere </a:t>
            </a:r>
            <a:r>
              <a:rPr dirty="0" sz="1350" spc="-5">
                <a:latin typeface="Verdana"/>
                <a:cs typeface="Verdana"/>
              </a:rPr>
              <a:t>la </a:t>
            </a:r>
            <a:r>
              <a:rPr dirty="0" sz="1350">
                <a:latin typeface="Verdana"/>
                <a:cs typeface="Verdana"/>
              </a:rPr>
              <a:t>capacità </a:t>
            </a:r>
            <a:r>
              <a:rPr dirty="0" sz="1350" spc="-5">
                <a:latin typeface="Verdana"/>
                <a:cs typeface="Verdana"/>
              </a:rPr>
              <a:t>creativa  di bambini </a:t>
            </a:r>
            <a:r>
              <a:rPr dirty="0" sz="1350">
                <a:latin typeface="Verdana"/>
                <a:cs typeface="Verdana"/>
              </a:rPr>
              <a:t>e </a:t>
            </a:r>
            <a:r>
              <a:rPr dirty="0" sz="1350" spc="-5">
                <a:latin typeface="Verdana"/>
                <a:cs typeface="Verdana"/>
              </a:rPr>
              <a:t>ragazzi, significa aiutarli </a:t>
            </a:r>
            <a:r>
              <a:rPr dirty="0" sz="1350">
                <a:latin typeface="Verdana"/>
                <a:cs typeface="Verdana"/>
              </a:rPr>
              <a:t>a mettere a frutto capacità,  </a:t>
            </a:r>
            <a:r>
              <a:rPr dirty="0" sz="1350" spc="-5">
                <a:latin typeface="Verdana"/>
                <a:cs typeface="Verdana"/>
              </a:rPr>
              <a:t>potenzialità </a:t>
            </a:r>
            <a:r>
              <a:rPr dirty="0" sz="1350">
                <a:latin typeface="Verdana"/>
                <a:cs typeface="Verdana"/>
              </a:rPr>
              <a:t>e </a:t>
            </a:r>
            <a:r>
              <a:rPr dirty="0" sz="1350" spc="-5">
                <a:latin typeface="Verdana"/>
                <a:cs typeface="Verdana"/>
              </a:rPr>
              <a:t>visoni innovative, strumenti indispensabili per </a:t>
            </a:r>
            <a:r>
              <a:rPr dirty="0" sz="1350">
                <a:latin typeface="Verdana"/>
                <a:cs typeface="Verdana"/>
              </a:rPr>
              <a:t>costruire  </a:t>
            </a:r>
            <a:r>
              <a:rPr dirty="0" sz="1350" spc="-5">
                <a:latin typeface="Verdana"/>
                <a:cs typeface="Verdana"/>
              </a:rPr>
              <a:t>un futuro </a:t>
            </a:r>
            <a:r>
              <a:rPr dirty="0" sz="1350">
                <a:latin typeface="Verdana"/>
                <a:cs typeface="Verdana"/>
              </a:rPr>
              <a:t>di </a:t>
            </a:r>
            <a:r>
              <a:rPr dirty="0" sz="1350" spc="-5">
                <a:latin typeface="Verdana"/>
                <a:cs typeface="Verdana"/>
              </a:rPr>
              <a:t>crescita per loro stessi </a:t>
            </a:r>
            <a:r>
              <a:rPr dirty="0" sz="1350">
                <a:latin typeface="Verdana"/>
                <a:cs typeface="Verdana"/>
              </a:rPr>
              <a:t>e </a:t>
            </a:r>
            <a:r>
              <a:rPr dirty="0" sz="1350" spc="-5">
                <a:latin typeface="Verdana"/>
                <a:cs typeface="Verdana"/>
              </a:rPr>
              <a:t>per</a:t>
            </a:r>
            <a:r>
              <a:rPr dirty="0" sz="1350">
                <a:latin typeface="Verdana"/>
                <a:cs typeface="Verdana"/>
              </a:rPr>
              <a:t> </a:t>
            </a:r>
            <a:r>
              <a:rPr dirty="0" sz="1350" spc="-5">
                <a:latin typeface="Verdana"/>
                <a:cs typeface="Verdana"/>
              </a:rPr>
              <a:t>l’Italia”.</a:t>
            </a:r>
            <a:endParaRPr sz="1350">
              <a:latin typeface="Verdana"/>
              <a:cs typeface="Verdana"/>
            </a:endParaRPr>
          </a:p>
          <a:p>
            <a:pPr marL="12700" marR="180975">
              <a:lnSpc>
                <a:spcPct val="101200"/>
              </a:lnSpc>
              <a:spcBef>
                <a:spcPts val="5"/>
              </a:spcBef>
            </a:pPr>
            <a:r>
              <a:rPr dirty="0" sz="1350" spc="-5">
                <a:latin typeface="Verdana"/>
                <a:cs typeface="Verdana"/>
              </a:rPr>
              <a:t>Per Antonio Campo Dall’Orto, Direttore generale Rai: </a:t>
            </a:r>
            <a:r>
              <a:rPr dirty="0" sz="1350">
                <a:latin typeface="Verdana"/>
                <a:cs typeface="Verdana"/>
              </a:rPr>
              <a:t>“La </a:t>
            </a:r>
            <a:r>
              <a:rPr dirty="0" sz="1350" spc="-5">
                <a:latin typeface="Verdana"/>
                <a:cs typeface="Verdana"/>
              </a:rPr>
              <a:t>Media  Partnership stipulata con </a:t>
            </a:r>
            <a:r>
              <a:rPr dirty="0" sz="1350" spc="-10">
                <a:latin typeface="Verdana"/>
                <a:cs typeface="Verdana"/>
              </a:rPr>
              <a:t>il </a:t>
            </a:r>
            <a:r>
              <a:rPr dirty="0" sz="1350">
                <a:latin typeface="Verdana"/>
                <a:cs typeface="Verdana"/>
              </a:rPr>
              <a:t>Festival </a:t>
            </a:r>
            <a:r>
              <a:rPr dirty="0" sz="1350" spc="-10">
                <a:latin typeface="Verdana"/>
                <a:cs typeface="Verdana"/>
              </a:rPr>
              <a:t>della </a:t>
            </a:r>
            <a:r>
              <a:rPr dirty="0" sz="1350">
                <a:latin typeface="Verdana"/>
                <a:cs typeface="Verdana"/>
              </a:rPr>
              <a:t>Cultura </a:t>
            </a:r>
            <a:r>
              <a:rPr dirty="0" sz="1350" spc="-5">
                <a:latin typeface="Verdana"/>
                <a:cs typeface="Verdana"/>
              </a:rPr>
              <a:t>creativa </a:t>
            </a:r>
            <a:r>
              <a:rPr dirty="0" sz="1350">
                <a:latin typeface="Verdana"/>
                <a:cs typeface="Verdana"/>
              </a:rPr>
              <a:t>risponde </a:t>
            </a:r>
            <a:r>
              <a:rPr dirty="0" sz="1350" spc="-5">
                <a:latin typeface="Verdana"/>
                <a:cs typeface="Verdana"/>
              </a:rPr>
              <a:t>in  pieno alla nostra </a:t>
            </a:r>
            <a:r>
              <a:rPr dirty="0" sz="1350">
                <a:latin typeface="Verdana"/>
                <a:cs typeface="Verdana"/>
              </a:rPr>
              <a:t>missione di </a:t>
            </a:r>
            <a:r>
              <a:rPr dirty="0" sz="1350" spc="-5">
                <a:latin typeface="Verdana"/>
                <a:cs typeface="Verdana"/>
              </a:rPr>
              <a:t>servizio pubblico universale </a:t>
            </a:r>
            <a:r>
              <a:rPr dirty="0" sz="1350">
                <a:latin typeface="Verdana"/>
                <a:cs typeface="Verdana"/>
              </a:rPr>
              <a:t>che </a:t>
            </a:r>
            <a:r>
              <a:rPr dirty="0" sz="1350" spc="-5">
                <a:latin typeface="Verdana"/>
                <a:cs typeface="Verdana"/>
              </a:rPr>
              <a:t>vuole  parlare </a:t>
            </a:r>
            <a:r>
              <a:rPr dirty="0" sz="1350">
                <a:latin typeface="Verdana"/>
                <a:cs typeface="Verdana"/>
              </a:rPr>
              <a:t>ed </a:t>
            </a:r>
            <a:r>
              <a:rPr dirty="0" sz="1350" spc="-5">
                <a:latin typeface="Verdana"/>
                <a:cs typeface="Verdana"/>
              </a:rPr>
              <a:t>arrivare </a:t>
            </a:r>
            <a:r>
              <a:rPr dirty="0" sz="1350">
                <a:latin typeface="Verdana"/>
                <a:cs typeface="Verdana"/>
              </a:rPr>
              <a:t>a </a:t>
            </a:r>
            <a:r>
              <a:rPr dirty="0" sz="1350" spc="-5">
                <a:latin typeface="Verdana"/>
                <a:cs typeface="Verdana"/>
              </a:rPr>
              <a:t>tutti gli italiani. </a:t>
            </a:r>
            <a:r>
              <a:rPr dirty="0" sz="1350">
                <a:latin typeface="Verdana"/>
                <a:cs typeface="Verdana"/>
              </a:rPr>
              <a:t>Da </a:t>
            </a:r>
            <a:r>
              <a:rPr dirty="0" sz="1350" spc="-5">
                <a:latin typeface="Verdana"/>
                <a:cs typeface="Verdana"/>
              </a:rPr>
              <a:t>questo punto </a:t>
            </a:r>
            <a:r>
              <a:rPr dirty="0" sz="1350">
                <a:latin typeface="Verdana"/>
                <a:cs typeface="Verdana"/>
              </a:rPr>
              <a:t>di</a:t>
            </a:r>
            <a:r>
              <a:rPr dirty="0" sz="1350" spc="15">
                <a:latin typeface="Verdana"/>
                <a:cs typeface="Verdana"/>
              </a:rPr>
              <a:t> </a:t>
            </a:r>
            <a:r>
              <a:rPr dirty="0" sz="1350" spc="-5">
                <a:latin typeface="Verdana"/>
                <a:cs typeface="Verdana"/>
              </a:rPr>
              <a:t>vista</a:t>
            </a:r>
            <a:endParaRPr sz="1350">
              <a:latin typeface="Verdana"/>
              <a:cs typeface="Verdana"/>
            </a:endParaRPr>
          </a:p>
          <a:p>
            <a:pPr marL="12700" marR="5080">
              <a:lnSpc>
                <a:spcPct val="101200"/>
              </a:lnSpc>
              <a:spcBef>
                <a:spcPts val="5"/>
              </a:spcBef>
            </a:pPr>
            <a:r>
              <a:rPr dirty="0" sz="1350" spc="-5">
                <a:latin typeface="Verdana"/>
                <a:cs typeface="Verdana"/>
              </a:rPr>
              <a:t>l’attenzione per </a:t>
            </a:r>
            <a:r>
              <a:rPr dirty="0" sz="1350">
                <a:latin typeface="Verdana"/>
                <a:cs typeface="Verdana"/>
              </a:rPr>
              <a:t>i </a:t>
            </a:r>
            <a:r>
              <a:rPr dirty="0" sz="1350" spc="-5">
                <a:latin typeface="Verdana"/>
                <a:cs typeface="Verdana"/>
              </a:rPr>
              <a:t>più giovani </a:t>
            </a:r>
            <a:r>
              <a:rPr dirty="0" sz="1350">
                <a:latin typeface="Verdana"/>
                <a:cs typeface="Verdana"/>
              </a:rPr>
              <a:t>rappresenta </a:t>
            </a:r>
            <a:r>
              <a:rPr dirty="0" sz="1350" spc="-5">
                <a:latin typeface="Verdana"/>
                <a:cs typeface="Verdana"/>
              </a:rPr>
              <a:t>per la </a:t>
            </a:r>
            <a:r>
              <a:rPr dirty="0" sz="1350">
                <a:latin typeface="Verdana"/>
                <a:cs typeface="Verdana"/>
              </a:rPr>
              <a:t>Rai una </a:t>
            </a:r>
            <a:r>
              <a:rPr dirty="0" sz="1350" spc="-5">
                <a:latin typeface="Verdana"/>
                <a:cs typeface="Verdana"/>
              </a:rPr>
              <a:t>priorità  assoluta </a:t>
            </a:r>
            <a:r>
              <a:rPr dirty="0" sz="1350">
                <a:latin typeface="Verdana"/>
                <a:cs typeface="Verdana"/>
              </a:rPr>
              <a:t>come </a:t>
            </a:r>
            <a:r>
              <a:rPr dirty="0" sz="1350" spc="-5">
                <a:latin typeface="Verdana"/>
                <a:cs typeface="Verdana"/>
              </a:rPr>
              <a:t>dimostra anche la decisione </a:t>
            </a:r>
            <a:r>
              <a:rPr dirty="0" sz="1350">
                <a:latin typeface="Verdana"/>
                <a:cs typeface="Verdana"/>
              </a:rPr>
              <a:t>di </a:t>
            </a:r>
            <a:r>
              <a:rPr dirty="0" sz="1350" spc="-5">
                <a:latin typeface="Verdana"/>
                <a:cs typeface="Verdana"/>
              </a:rPr>
              <a:t>togliere la pubblicità dal  canale Rai </a:t>
            </a:r>
            <a:r>
              <a:rPr dirty="0" sz="1350">
                <a:latin typeface="Verdana"/>
                <a:cs typeface="Verdana"/>
              </a:rPr>
              <a:t>yo </a:t>
            </a:r>
            <a:r>
              <a:rPr dirty="0" sz="1350" spc="-5">
                <a:latin typeface="Verdana"/>
                <a:cs typeface="Verdana"/>
              </a:rPr>
              <a:t>yo </a:t>
            </a:r>
            <a:r>
              <a:rPr dirty="0" sz="1350">
                <a:latin typeface="Verdana"/>
                <a:cs typeface="Verdana"/>
              </a:rPr>
              <a:t>a </a:t>
            </a:r>
            <a:r>
              <a:rPr dirty="0" sz="1350" spc="-5">
                <a:latin typeface="Verdana"/>
                <a:cs typeface="Verdana"/>
              </a:rPr>
              <a:t>partire dal primo maggio. </a:t>
            </a:r>
            <a:r>
              <a:rPr dirty="0" sz="1350">
                <a:latin typeface="Verdana"/>
                <a:cs typeface="Verdana"/>
              </a:rPr>
              <a:t>La </a:t>
            </a:r>
            <a:r>
              <a:rPr dirty="0" sz="1350" spc="-5">
                <a:latin typeface="Verdana"/>
                <a:cs typeface="Verdana"/>
              </a:rPr>
              <a:t>creatività </a:t>
            </a:r>
            <a:r>
              <a:rPr dirty="0" sz="1350">
                <a:latin typeface="Verdana"/>
                <a:cs typeface="Verdana"/>
              </a:rPr>
              <a:t>e </a:t>
            </a:r>
            <a:r>
              <a:rPr dirty="0" sz="1350" spc="-5">
                <a:latin typeface="Verdana"/>
                <a:cs typeface="Verdana"/>
              </a:rPr>
              <a:t>lo sviluppo  del talento, la ricerca </a:t>
            </a:r>
            <a:r>
              <a:rPr dirty="0" sz="1350">
                <a:latin typeface="Verdana"/>
                <a:cs typeface="Verdana"/>
              </a:rPr>
              <a:t>di nuove </a:t>
            </a:r>
            <a:r>
              <a:rPr dirty="0" sz="1350" spc="-5">
                <a:latin typeface="Verdana"/>
                <a:cs typeface="Verdana"/>
              </a:rPr>
              <a:t>forme di linguaggio </a:t>
            </a:r>
            <a:r>
              <a:rPr dirty="0" sz="1350">
                <a:latin typeface="Verdana"/>
                <a:cs typeface="Verdana"/>
              </a:rPr>
              <a:t>e </a:t>
            </a:r>
            <a:r>
              <a:rPr dirty="0" sz="1350" spc="-5">
                <a:latin typeface="Verdana"/>
                <a:cs typeface="Verdana"/>
              </a:rPr>
              <a:t>comunicazione  rappresentano un impegno su cui </a:t>
            </a:r>
            <a:r>
              <a:rPr dirty="0" sz="1350">
                <a:latin typeface="Verdana"/>
                <a:cs typeface="Verdana"/>
              </a:rPr>
              <a:t>la Rai </a:t>
            </a:r>
            <a:r>
              <a:rPr dirty="0" sz="1350" spc="-5">
                <a:latin typeface="Verdana"/>
                <a:cs typeface="Verdana"/>
              </a:rPr>
              <a:t>vuole essere </a:t>
            </a:r>
            <a:r>
              <a:rPr dirty="0" sz="1350">
                <a:latin typeface="Verdana"/>
                <a:cs typeface="Verdana"/>
              </a:rPr>
              <a:t>sempre </a:t>
            </a:r>
            <a:r>
              <a:rPr dirty="0" sz="1350" spc="-5">
                <a:latin typeface="Verdana"/>
                <a:cs typeface="Verdana"/>
              </a:rPr>
              <a:t>più  protagonista per accompagnare in maniera virtuosa l’educazione</a:t>
            </a:r>
            <a:r>
              <a:rPr dirty="0" sz="1350" spc="40">
                <a:latin typeface="Verdana"/>
                <a:cs typeface="Verdana"/>
              </a:rPr>
              <a:t> </a:t>
            </a:r>
            <a:r>
              <a:rPr dirty="0" sz="1350">
                <a:latin typeface="Verdana"/>
                <a:cs typeface="Verdana"/>
              </a:rPr>
              <a:t>e</a:t>
            </a:r>
            <a:endParaRPr sz="1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1350" spc="-5">
                <a:latin typeface="Verdana"/>
                <a:cs typeface="Verdana"/>
              </a:rPr>
              <a:t>l’istruzione dei</a:t>
            </a:r>
            <a:r>
              <a:rPr dirty="0" sz="1350" spc="-30">
                <a:latin typeface="Verdana"/>
                <a:cs typeface="Verdana"/>
              </a:rPr>
              <a:t> </a:t>
            </a:r>
            <a:r>
              <a:rPr dirty="0" sz="1350" spc="-5">
                <a:latin typeface="Verdana"/>
                <a:cs typeface="Verdana"/>
              </a:rPr>
              <a:t>ragazzi”.</a:t>
            </a:r>
            <a:endParaRPr sz="1350">
              <a:latin typeface="Verdana"/>
              <a:cs typeface="Verdana"/>
            </a:endParaRPr>
          </a:p>
          <a:p>
            <a:pPr marL="12700" marR="140970">
              <a:lnSpc>
                <a:spcPct val="101299"/>
              </a:lnSpc>
              <a:spcBef>
                <a:spcPts val="5"/>
              </a:spcBef>
            </a:pPr>
            <a:r>
              <a:rPr dirty="0" sz="1350" spc="-5">
                <a:latin typeface="Verdana"/>
                <a:cs typeface="Verdana"/>
              </a:rPr>
              <a:t>Oltre 80 eventi culturali in </a:t>
            </a:r>
            <a:r>
              <a:rPr dirty="0" sz="1350">
                <a:latin typeface="Verdana"/>
                <a:cs typeface="Verdana"/>
              </a:rPr>
              <a:t>50 </a:t>
            </a:r>
            <a:r>
              <a:rPr dirty="0" sz="1350" spc="-5">
                <a:latin typeface="Verdana"/>
                <a:cs typeface="Verdana"/>
              </a:rPr>
              <a:t>città italiane svilupperanno </a:t>
            </a:r>
            <a:r>
              <a:rPr dirty="0" sz="1350" spc="-10">
                <a:latin typeface="Verdana"/>
                <a:cs typeface="Verdana"/>
              </a:rPr>
              <a:t>il </a:t>
            </a:r>
            <a:r>
              <a:rPr dirty="0" sz="1350">
                <a:latin typeface="Verdana"/>
                <a:cs typeface="Verdana"/>
              </a:rPr>
              <a:t>tema  </a:t>
            </a:r>
            <a:r>
              <a:rPr dirty="0" sz="1350" spc="-5">
                <a:latin typeface="Verdana"/>
                <a:cs typeface="Verdana"/>
              </a:rPr>
              <a:t>ispiratore, declinato </a:t>
            </a:r>
            <a:r>
              <a:rPr dirty="0" sz="1350">
                <a:latin typeface="Verdana"/>
                <a:cs typeface="Verdana"/>
              </a:rPr>
              <a:t>da </a:t>
            </a:r>
            <a:r>
              <a:rPr dirty="0" sz="1350" spc="-5">
                <a:latin typeface="Verdana"/>
                <a:cs typeface="Verdana"/>
              </a:rPr>
              <a:t>ciascuna banca con strumenti </a:t>
            </a:r>
            <a:r>
              <a:rPr dirty="0" sz="1350">
                <a:latin typeface="Verdana"/>
                <a:cs typeface="Verdana"/>
              </a:rPr>
              <a:t>e </a:t>
            </a:r>
            <a:r>
              <a:rPr dirty="0" sz="1350" spc="-5">
                <a:latin typeface="Verdana"/>
                <a:cs typeface="Verdana"/>
              </a:rPr>
              <a:t>punti </a:t>
            </a:r>
            <a:r>
              <a:rPr dirty="0" sz="1350">
                <a:latin typeface="Verdana"/>
                <a:cs typeface="Verdana"/>
              </a:rPr>
              <a:t>di vista  </a:t>
            </a:r>
            <a:r>
              <a:rPr dirty="0" sz="1350" spc="-5">
                <a:latin typeface="Verdana"/>
                <a:cs typeface="Verdana"/>
              </a:rPr>
              <a:t>differenti, alla luce </a:t>
            </a:r>
            <a:r>
              <a:rPr dirty="0" sz="1350" spc="-10">
                <a:latin typeface="Verdana"/>
                <a:cs typeface="Verdana"/>
              </a:rPr>
              <a:t>delle </a:t>
            </a:r>
            <a:r>
              <a:rPr dirty="0" sz="1350" spc="-5">
                <a:latin typeface="Verdana"/>
                <a:cs typeface="Verdana"/>
              </a:rPr>
              <a:t>proprie </a:t>
            </a:r>
            <a:r>
              <a:rPr dirty="0" sz="1350">
                <a:latin typeface="Verdana"/>
                <a:cs typeface="Verdana"/>
              </a:rPr>
              <a:t>specificità e di </a:t>
            </a:r>
            <a:r>
              <a:rPr dirty="0" sz="1350" spc="-5">
                <a:latin typeface="Verdana"/>
                <a:cs typeface="Verdana"/>
              </a:rPr>
              <a:t>quelle del territorio di  appartenenza. </a:t>
            </a:r>
            <a:r>
              <a:rPr dirty="0" sz="1350">
                <a:latin typeface="Verdana"/>
                <a:cs typeface="Verdana"/>
              </a:rPr>
              <a:t>I </a:t>
            </a:r>
            <a:r>
              <a:rPr dirty="0" sz="1350" spc="-5">
                <a:latin typeface="Verdana"/>
                <a:cs typeface="Verdana"/>
              </a:rPr>
              <a:t>laboratori </a:t>
            </a:r>
            <a:r>
              <a:rPr dirty="0" sz="1350">
                <a:latin typeface="Verdana"/>
                <a:cs typeface="Verdana"/>
              </a:rPr>
              <a:t>e </a:t>
            </a:r>
            <a:r>
              <a:rPr dirty="0" sz="1350" spc="-5">
                <a:latin typeface="Verdana"/>
                <a:cs typeface="Verdana"/>
              </a:rPr>
              <a:t>le altre attività </a:t>
            </a:r>
            <a:r>
              <a:rPr dirty="0" sz="1350" spc="-10">
                <a:latin typeface="Verdana"/>
                <a:cs typeface="Verdana"/>
              </a:rPr>
              <a:t>proposte </a:t>
            </a:r>
            <a:r>
              <a:rPr dirty="0" sz="1350" spc="-5">
                <a:latin typeface="Verdana"/>
                <a:cs typeface="Verdana"/>
              </a:rPr>
              <a:t>vedranno la  partecipazione </a:t>
            </a:r>
            <a:r>
              <a:rPr dirty="0" sz="1350">
                <a:latin typeface="Verdana"/>
                <a:cs typeface="Verdana"/>
              </a:rPr>
              <a:t>di </a:t>
            </a:r>
            <a:r>
              <a:rPr dirty="0" sz="1350" spc="-5">
                <a:latin typeface="Verdana"/>
                <a:cs typeface="Verdana"/>
              </a:rPr>
              <a:t>rappresentanti delle banche </a:t>
            </a:r>
            <a:r>
              <a:rPr dirty="0" sz="1350">
                <a:latin typeface="Verdana"/>
                <a:cs typeface="Verdana"/>
              </a:rPr>
              <a:t>e </a:t>
            </a:r>
            <a:r>
              <a:rPr dirty="0" sz="1350" spc="-5">
                <a:latin typeface="Verdana"/>
                <a:cs typeface="Verdana"/>
              </a:rPr>
              <a:t>la collaborazione di  scuole, musei, biblioteche </a:t>
            </a:r>
            <a:r>
              <a:rPr dirty="0" sz="1350">
                <a:latin typeface="Verdana"/>
                <a:cs typeface="Verdana"/>
              </a:rPr>
              <a:t>e </a:t>
            </a:r>
            <a:r>
              <a:rPr dirty="0" sz="1350" spc="-5">
                <a:latin typeface="Verdana"/>
                <a:cs typeface="Verdana"/>
              </a:rPr>
              <a:t>operatori culturali, </a:t>
            </a:r>
            <a:r>
              <a:rPr dirty="0" sz="1350">
                <a:latin typeface="Verdana"/>
                <a:cs typeface="Verdana"/>
              </a:rPr>
              <a:t>a </a:t>
            </a:r>
            <a:r>
              <a:rPr dirty="0" sz="1350" spc="-5">
                <a:latin typeface="Verdana"/>
                <a:cs typeface="Verdana"/>
              </a:rPr>
              <a:t>cui </a:t>
            </a:r>
            <a:r>
              <a:rPr dirty="0" sz="1350">
                <a:latin typeface="Verdana"/>
                <a:cs typeface="Verdana"/>
              </a:rPr>
              <a:t>si </a:t>
            </a:r>
            <a:r>
              <a:rPr dirty="0" sz="1350" spc="-5">
                <a:latin typeface="Verdana"/>
                <a:cs typeface="Verdana"/>
              </a:rPr>
              <a:t>aggiungerà  quest’anno anche la Main Media Partnership della </a:t>
            </a:r>
            <a:r>
              <a:rPr dirty="0" sz="1350">
                <a:latin typeface="Verdana"/>
                <a:cs typeface="Verdana"/>
              </a:rPr>
              <a:t>RAI e </a:t>
            </a:r>
            <a:r>
              <a:rPr dirty="0" sz="1350" spc="-5">
                <a:latin typeface="Verdana"/>
                <a:cs typeface="Verdana"/>
              </a:rPr>
              <a:t>la Media  Partnership del TGR. </a:t>
            </a:r>
            <a:r>
              <a:rPr dirty="0" sz="1350">
                <a:latin typeface="Verdana"/>
                <a:cs typeface="Verdana"/>
              </a:rPr>
              <a:t>Ad </a:t>
            </a:r>
            <a:r>
              <a:rPr dirty="0" sz="1350" spc="-5">
                <a:latin typeface="Verdana"/>
                <a:cs typeface="Verdana"/>
              </a:rPr>
              <a:t>ulteriore testimonianza del </a:t>
            </a:r>
            <a:r>
              <a:rPr dirty="0" sz="1350">
                <a:latin typeface="Verdana"/>
                <a:cs typeface="Verdana"/>
              </a:rPr>
              <a:t>valore </a:t>
            </a:r>
            <a:r>
              <a:rPr dirty="0" sz="1350" spc="-5">
                <a:latin typeface="Verdana"/>
                <a:cs typeface="Verdana"/>
              </a:rPr>
              <a:t>educativo,  </a:t>
            </a:r>
            <a:r>
              <a:rPr dirty="0" sz="1350">
                <a:latin typeface="Verdana"/>
                <a:cs typeface="Verdana"/>
              </a:rPr>
              <a:t>sociale e </a:t>
            </a:r>
            <a:r>
              <a:rPr dirty="0" sz="1350" spc="-5">
                <a:latin typeface="Verdana"/>
                <a:cs typeface="Verdana"/>
              </a:rPr>
              <a:t>culturale </a:t>
            </a:r>
            <a:r>
              <a:rPr dirty="0" sz="1350" spc="-10">
                <a:latin typeface="Verdana"/>
                <a:cs typeface="Verdana"/>
              </a:rPr>
              <a:t>della</a:t>
            </a:r>
            <a:r>
              <a:rPr dirty="0" sz="1350" spc="-5">
                <a:latin typeface="Verdana"/>
                <a:cs typeface="Verdana"/>
              </a:rPr>
              <a:t> manifestazione.</a:t>
            </a:r>
            <a:endParaRPr sz="1350">
              <a:latin typeface="Verdana"/>
              <a:cs typeface="Verdana"/>
            </a:endParaRPr>
          </a:p>
          <a:p>
            <a:pPr marL="12700" marR="103505">
              <a:lnSpc>
                <a:spcPts val="1639"/>
              </a:lnSpc>
              <a:spcBef>
                <a:spcPts val="50"/>
              </a:spcBef>
            </a:pPr>
            <a:r>
              <a:rPr dirty="0" sz="1350">
                <a:latin typeface="Verdana"/>
                <a:cs typeface="Verdana"/>
              </a:rPr>
              <a:t>Tre </a:t>
            </a:r>
            <a:r>
              <a:rPr dirty="0" sz="1350" spc="-5">
                <a:latin typeface="Verdana"/>
                <a:cs typeface="Verdana"/>
              </a:rPr>
              <a:t>appuntamenti, organizzati dall’Abi in collaborazione col  Dipartimento educazione del Museo Castello </a:t>
            </a:r>
            <a:r>
              <a:rPr dirty="0" sz="1350">
                <a:latin typeface="Verdana"/>
                <a:cs typeface="Verdana"/>
              </a:rPr>
              <a:t>di </a:t>
            </a:r>
            <a:r>
              <a:rPr dirty="0" sz="1350" spc="-5">
                <a:latin typeface="Verdana"/>
                <a:cs typeface="Verdana"/>
              </a:rPr>
              <a:t>Rivoli, </a:t>
            </a:r>
            <a:r>
              <a:rPr dirty="0" sz="1350">
                <a:latin typeface="Verdana"/>
                <a:cs typeface="Verdana"/>
              </a:rPr>
              <a:t>a </a:t>
            </a:r>
            <a:r>
              <a:rPr dirty="0" sz="1350" spc="-5">
                <a:latin typeface="Verdana"/>
                <a:cs typeface="Verdana"/>
              </a:rPr>
              <a:t>Milano, Roma  </a:t>
            </a:r>
            <a:r>
              <a:rPr dirty="0" sz="1350">
                <a:latin typeface="Verdana"/>
                <a:cs typeface="Verdana"/>
              </a:rPr>
              <a:t>e Palermo, </a:t>
            </a:r>
            <a:r>
              <a:rPr dirty="0" sz="1350" spc="-5">
                <a:latin typeface="Verdana"/>
                <a:cs typeface="Verdana"/>
              </a:rPr>
              <a:t>renderanno </a:t>
            </a:r>
            <a:r>
              <a:rPr dirty="0" sz="1350">
                <a:latin typeface="Verdana"/>
                <a:cs typeface="Verdana"/>
              </a:rPr>
              <a:t>ancora </a:t>
            </a:r>
            <a:r>
              <a:rPr dirty="0" sz="1350" spc="-5">
                <a:latin typeface="Verdana"/>
                <a:cs typeface="Verdana"/>
              </a:rPr>
              <a:t>più significativa la manifestazione</a:t>
            </a:r>
            <a:r>
              <a:rPr dirty="0" sz="1350" spc="5">
                <a:latin typeface="Verdana"/>
                <a:cs typeface="Verdana"/>
              </a:rPr>
              <a:t> </a:t>
            </a:r>
            <a:r>
              <a:rPr dirty="0" sz="1350" spc="-5">
                <a:latin typeface="Verdana"/>
                <a:cs typeface="Verdana"/>
              </a:rPr>
              <a:t>di</a:t>
            </a:r>
            <a:endParaRPr sz="13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1720" cy="94138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59867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adioco</a:t>
            </a:r>
            <a:r>
              <a:rPr dirty="0" sz="1600" b="1">
                <a:latin typeface="Arial"/>
                <a:cs typeface="Arial"/>
              </a:rPr>
              <a:t>l</a:t>
            </a:r>
            <a:r>
              <a:rPr dirty="0" sz="1600" spc="-5" b="1">
                <a:latin typeface="Arial"/>
                <a:cs typeface="Arial"/>
              </a:rPr>
              <a:t>o</a:t>
            </a:r>
            <a:r>
              <a:rPr dirty="0" sz="1600" spc="-15" b="1">
                <a:latin typeface="Arial"/>
                <a:cs typeface="Arial"/>
              </a:rPr>
              <a:t>n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a.it  </a:t>
            </a: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3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4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90"/>
              </a:spcBef>
            </a:pPr>
            <a:r>
              <a:rPr dirty="0" sz="1350" spc="-5">
                <a:latin typeface="Verdana"/>
                <a:cs typeface="Verdana"/>
              </a:rPr>
              <a:t>quest’anno:</a:t>
            </a:r>
            <a:endParaRPr sz="1350">
              <a:latin typeface="Verdana"/>
              <a:cs typeface="Verdana"/>
            </a:endParaRPr>
          </a:p>
          <a:p>
            <a:pPr marL="12700" marR="131445">
              <a:lnSpc>
                <a:spcPts val="1639"/>
              </a:lnSpc>
              <a:spcBef>
                <a:spcPts val="50"/>
              </a:spcBef>
              <a:tabLst>
                <a:tab pos="694055" algn="l"/>
              </a:tabLst>
            </a:pPr>
            <a:r>
              <a:rPr dirty="0" sz="1350">
                <a:latin typeface="Verdana"/>
                <a:cs typeface="Verdana"/>
              </a:rPr>
              <a:t>-	</a:t>
            </a:r>
            <a:r>
              <a:rPr dirty="0" sz="1350" spc="-5">
                <a:latin typeface="Verdana"/>
                <a:cs typeface="Verdana"/>
              </a:rPr>
              <a:t>Mercoledì </a:t>
            </a:r>
            <a:r>
              <a:rPr dirty="0" sz="1350">
                <a:latin typeface="Verdana"/>
                <a:cs typeface="Verdana"/>
              </a:rPr>
              <a:t>4 </a:t>
            </a:r>
            <a:r>
              <a:rPr dirty="0" sz="1350" spc="-5">
                <a:latin typeface="Verdana"/>
                <a:cs typeface="Verdana"/>
              </a:rPr>
              <a:t>maggio alla Triennale </a:t>
            </a:r>
            <a:r>
              <a:rPr dirty="0" sz="1350">
                <a:latin typeface="Verdana"/>
                <a:cs typeface="Verdana"/>
              </a:rPr>
              <a:t>di Milano </a:t>
            </a:r>
            <a:r>
              <a:rPr dirty="0" sz="1350" spc="-5">
                <a:latin typeface="Verdana"/>
                <a:cs typeface="Verdana"/>
              </a:rPr>
              <a:t>l’evento </a:t>
            </a:r>
            <a:r>
              <a:rPr dirty="0" sz="1350" i="1">
                <a:latin typeface="Verdana"/>
                <a:cs typeface="Verdana"/>
              </a:rPr>
              <a:t>The </a:t>
            </a:r>
            <a:r>
              <a:rPr dirty="0" sz="1350" spc="-5" i="1">
                <a:latin typeface="Verdana"/>
                <a:cs typeface="Verdana"/>
              </a:rPr>
              <a:t>Next  </a:t>
            </a:r>
            <a:r>
              <a:rPr dirty="0" sz="1350" spc="-5" i="1">
                <a:latin typeface="Verdana"/>
                <a:cs typeface="Verdana"/>
              </a:rPr>
              <a:t>Nest, </a:t>
            </a:r>
            <a:r>
              <a:rPr dirty="0" sz="1350" spc="-5">
                <a:latin typeface="Verdana"/>
                <a:cs typeface="Verdana"/>
              </a:rPr>
              <a:t>in collaborazione con OfficineMultiplo. </a:t>
            </a:r>
            <a:r>
              <a:rPr dirty="0" sz="1350">
                <a:latin typeface="Verdana"/>
                <a:cs typeface="Verdana"/>
              </a:rPr>
              <a:t>La </a:t>
            </a:r>
            <a:r>
              <a:rPr dirty="0" sz="1350" spc="-5">
                <a:latin typeface="Verdana"/>
                <a:cs typeface="Verdana"/>
              </a:rPr>
              <a:t>mostra  interdisciplinare </a:t>
            </a:r>
            <a:r>
              <a:rPr dirty="0" sz="1350">
                <a:latin typeface="Verdana"/>
                <a:cs typeface="Verdana"/>
              </a:rPr>
              <a:t>e </a:t>
            </a:r>
            <a:r>
              <a:rPr dirty="0" sz="1350" spc="-5">
                <a:latin typeface="Verdana"/>
                <a:cs typeface="Verdana"/>
              </a:rPr>
              <a:t>interattiva </a:t>
            </a:r>
            <a:r>
              <a:rPr dirty="0" sz="1350" spc="-10">
                <a:latin typeface="Verdana"/>
                <a:cs typeface="Verdana"/>
              </a:rPr>
              <a:t>(a </a:t>
            </a:r>
            <a:r>
              <a:rPr dirty="0" sz="1350" spc="-5">
                <a:latin typeface="Verdana"/>
                <a:cs typeface="Verdana"/>
              </a:rPr>
              <a:t>cura </a:t>
            </a:r>
            <a:r>
              <a:rPr dirty="0" sz="1350">
                <a:latin typeface="Verdana"/>
                <a:cs typeface="Verdana"/>
              </a:rPr>
              <a:t>di Luca </a:t>
            </a:r>
            <a:r>
              <a:rPr dirty="0" sz="1350" spc="-5">
                <a:latin typeface="Verdana"/>
                <a:cs typeface="Verdana"/>
              </a:rPr>
              <a:t>Berardo, </a:t>
            </a:r>
            <a:r>
              <a:rPr dirty="0" sz="1350">
                <a:latin typeface="Verdana"/>
                <a:cs typeface="Verdana"/>
              </a:rPr>
              <a:t>Mario</a:t>
            </a:r>
            <a:r>
              <a:rPr dirty="0" sz="1350" spc="50">
                <a:latin typeface="Verdana"/>
                <a:cs typeface="Verdana"/>
              </a:rPr>
              <a:t> </a:t>
            </a:r>
            <a:r>
              <a:rPr dirty="0" sz="1350" spc="-5">
                <a:latin typeface="Verdana"/>
                <a:cs typeface="Verdana"/>
              </a:rPr>
              <a:t>Cipriano,</a:t>
            </a:r>
            <a:endParaRPr sz="1350">
              <a:latin typeface="Verdana"/>
              <a:cs typeface="Verdana"/>
            </a:endParaRPr>
          </a:p>
          <a:p>
            <a:pPr marL="12700" marR="450215">
              <a:lnSpc>
                <a:spcPts val="1630"/>
              </a:lnSpc>
              <a:spcBef>
                <a:spcPts val="20"/>
              </a:spcBef>
            </a:pPr>
            <a:r>
              <a:rPr dirty="0" sz="1350">
                <a:latin typeface="Verdana"/>
                <a:cs typeface="Verdana"/>
              </a:rPr>
              <a:t>Francesca Di </a:t>
            </a:r>
            <a:r>
              <a:rPr dirty="0" sz="1350" spc="-5">
                <a:latin typeface="Verdana"/>
                <a:cs typeface="Verdana"/>
              </a:rPr>
              <a:t>Noia, in collaborazione </a:t>
            </a:r>
            <a:r>
              <a:rPr dirty="0" sz="1350">
                <a:latin typeface="Verdana"/>
                <a:cs typeface="Verdana"/>
              </a:rPr>
              <a:t>con </a:t>
            </a:r>
            <a:r>
              <a:rPr dirty="0" sz="1350" spc="-5">
                <a:latin typeface="Verdana"/>
                <a:cs typeface="Verdana"/>
              </a:rPr>
              <a:t>Daniele Galliano </a:t>
            </a:r>
            <a:r>
              <a:rPr dirty="0" sz="1350">
                <a:latin typeface="Verdana"/>
                <a:cs typeface="Verdana"/>
              </a:rPr>
              <a:t>e </a:t>
            </a:r>
            <a:r>
              <a:rPr dirty="0" sz="1350" spc="-5">
                <a:latin typeface="Verdana"/>
                <a:cs typeface="Verdana"/>
              </a:rPr>
              <a:t>Ettore  Balbo) rivolta </a:t>
            </a:r>
            <a:r>
              <a:rPr dirty="0" sz="1350">
                <a:latin typeface="Verdana"/>
                <a:cs typeface="Verdana"/>
              </a:rPr>
              <a:t>a </a:t>
            </a:r>
            <a:r>
              <a:rPr dirty="0" sz="1350" spc="-5">
                <a:latin typeface="Verdana"/>
                <a:cs typeface="Verdana"/>
              </a:rPr>
              <a:t>bambini </a:t>
            </a:r>
            <a:r>
              <a:rPr dirty="0" sz="1350">
                <a:latin typeface="Verdana"/>
                <a:cs typeface="Verdana"/>
              </a:rPr>
              <a:t>e ai </a:t>
            </a:r>
            <a:r>
              <a:rPr dirty="0" sz="1350" spc="-5">
                <a:latin typeface="Verdana"/>
                <a:cs typeface="Verdana"/>
              </a:rPr>
              <a:t>ragazzi, </a:t>
            </a:r>
            <a:r>
              <a:rPr dirty="0" sz="1350">
                <a:latin typeface="Verdana"/>
                <a:cs typeface="Verdana"/>
              </a:rPr>
              <a:t>sarà </a:t>
            </a:r>
            <a:r>
              <a:rPr dirty="0" sz="1350" spc="-5">
                <a:latin typeface="Verdana"/>
                <a:cs typeface="Verdana"/>
              </a:rPr>
              <a:t>correlata </a:t>
            </a:r>
            <a:r>
              <a:rPr dirty="0" sz="1350">
                <a:latin typeface="Verdana"/>
                <a:cs typeface="Verdana"/>
              </a:rPr>
              <a:t>ad </a:t>
            </a:r>
            <a:r>
              <a:rPr dirty="0" sz="1350" spc="-5">
                <a:latin typeface="Verdana"/>
                <a:cs typeface="Verdana"/>
              </a:rPr>
              <a:t>eventi</a:t>
            </a:r>
            <a:r>
              <a:rPr dirty="0" sz="1350" spc="25">
                <a:latin typeface="Verdana"/>
                <a:cs typeface="Verdana"/>
              </a:rPr>
              <a:t> </a:t>
            </a:r>
            <a:r>
              <a:rPr dirty="0" sz="1350">
                <a:latin typeface="Verdana"/>
                <a:cs typeface="Verdana"/>
              </a:rPr>
              <a:t>e</a:t>
            </a:r>
            <a:endParaRPr sz="1350">
              <a:latin typeface="Verdana"/>
              <a:cs typeface="Verdana"/>
            </a:endParaRPr>
          </a:p>
          <a:p>
            <a:pPr marL="12700">
              <a:lnSpc>
                <a:spcPts val="1590"/>
              </a:lnSpc>
            </a:pPr>
            <a:r>
              <a:rPr dirty="0" sz="1350" spc="-5">
                <a:latin typeface="Verdana"/>
                <a:cs typeface="Verdana"/>
              </a:rPr>
              <a:t>workshops aperti </a:t>
            </a:r>
            <a:r>
              <a:rPr dirty="0" sz="1350">
                <a:latin typeface="Verdana"/>
                <a:cs typeface="Verdana"/>
              </a:rPr>
              <a:t>al </a:t>
            </a:r>
            <a:r>
              <a:rPr dirty="0" sz="1350" spc="-5">
                <a:latin typeface="Verdana"/>
                <a:cs typeface="Verdana"/>
              </a:rPr>
              <a:t>pubblico. In </a:t>
            </a:r>
            <a:r>
              <a:rPr dirty="0" sz="1350">
                <a:latin typeface="Verdana"/>
                <a:cs typeface="Verdana"/>
              </a:rPr>
              <a:t>questo </a:t>
            </a:r>
            <a:r>
              <a:rPr dirty="0" sz="1350" spc="-5">
                <a:latin typeface="Verdana"/>
                <a:cs typeface="Verdana"/>
              </a:rPr>
              <a:t>contesto </a:t>
            </a:r>
            <a:r>
              <a:rPr dirty="0" sz="1350" spc="-10">
                <a:latin typeface="Verdana"/>
                <a:cs typeface="Verdana"/>
              </a:rPr>
              <a:t>il</a:t>
            </a:r>
            <a:r>
              <a:rPr dirty="0" sz="1350" spc="10">
                <a:latin typeface="Verdana"/>
                <a:cs typeface="Verdana"/>
              </a:rPr>
              <a:t> </a:t>
            </a:r>
            <a:r>
              <a:rPr dirty="0" sz="1350" spc="-5">
                <a:latin typeface="Verdana"/>
                <a:cs typeface="Verdana"/>
              </a:rPr>
              <a:t>Dipartimento</a:t>
            </a:r>
            <a:endParaRPr sz="1350">
              <a:latin typeface="Verdana"/>
              <a:cs typeface="Verdana"/>
            </a:endParaRPr>
          </a:p>
          <a:p>
            <a:pPr algn="just" marL="12700" marR="439420">
              <a:lnSpc>
                <a:spcPct val="101099"/>
              </a:lnSpc>
              <a:spcBef>
                <a:spcPts val="10"/>
              </a:spcBef>
            </a:pPr>
            <a:r>
              <a:rPr dirty="0" sz="1350" spc="-5">
                <a:latin typeface="Verdana"/>
                <a:cs typeface="Verdana"/>
              </a:rPr>
              <a:t>Educazione Castello </a:t>
            </a:r>
            <a:r>
              <a:rPr dirty="0" sz="1350">
                <a:latin typeface="Verdana"/>
                <a:cs typeface="Verdana"/>
              </a:rPr>
              <a:t>di </a:t>
            </a:r>
            <a:r>
              <a:rPr dirty="0" sz="1350" spc="-5">
                <a:latin typeface="Verdana"/>
                <a:cs typeface="Verdana"/>
              </a:rPr>
              <a:t>Rivoli porterà il progetto Abitanti, un vasto  </a:t>
            </a:r>
            <a:r>
              <a:rPr dirty="0" sz="1350">
                <a:latin typeface="Verdana"/>
                <a:cs typeface="Verdana"/>
              </a:rPr>
              <a:t>work </a:t>
            </a:r>
            <a:r>
              <a:rPr dirty="0" sz="1350" spc="-5">
                <a:latin typeface="Verdana"/>
                <a:cs typeface="Verdana"/>
              </a:rPr>
              <a:t>in progress collettivo itinerante </a:t>
            </a:r>
            <a:r>
              <a:rPr dirty="0" sz="1350">
                <a:latin typeface="Verdana"/>
                <a:cs typeface="Verdana"/>
              </a:rPr>
              <a:t>che </a:t>
            </a:r>
            <a:r>
              <a:rPr dirty="0" sz="1350" spc="-5">
                <a:latin typeface="Verdana"/>
                <a:cs typeface="Verdana"/>
              </a:rPr>
              <a:t>parte </a:t>
            </a:r>
            <a:r>
              <a:rPr dirty="0" sz="1350" spc="-10">
                <a:latin typeface="Verdana"/>
                <a:cs typeface="Verdana"/>
              </a:rPr>
              <a:t>dalla </a:t>
            </a:r>
            <a:r>
              <a:rPr dirty="0" sz="1350" spc="-5">
                <a:latin typeface="Verdana"/>
                <a:cs typeface="Verdana"/>
              </a:rPr>
              <a:t>piazza intesa  </a:t>
            </a:r>
            <a:r>
              <a:rPr dirty="0" sz="1350">
                <a:latin typeface="Verdana"/>
                <a:cs typeface="Verdana"/>
              </a:rPr>
              <a:t>come </a:t>
            </a:r>
            <a:r>
              <a:rPr dirty="0" sz="1350" spc="-5">
                <a:latin typeface="Verdana"/>
                <a:cs typeface="Verdana"/>
              </a:rPr>
              <a:t>Agorà (luogo dell’incontro </a:t>
            </a:r>
            <a:r>
              <a:rPr dirty="0" sz="1350">
                <a:latin typeface="Verdana"/>
                <a:cs typeface="Verdana"/>
              </a:rPr>
              <a:t>e </a:t>
            </a:r>
            <a:r>
              <a:rPr dirty="0" sz="1350" spc="-5">
                <a:latin typeface="Verdana"/>
                <a:cs typeface="Verdana"/>
              </a:rPr>
              <a:t>del confronto), per </a:t>
            </a:r>
            <a:r>
              <a:rPr dirty="0" sz="1350">
                <a:latin typeface="Verdana"/>
                <a:cs typeface="Verdana"/>
              </a:rPr>
              <a:t>rimettere</a:t>
            </a:r>
            <a:r>
              <a:rPr dirty="0" sz="1350" spc="-20">
                <a:latin typeface="Verdana"/>
                <a:cs typeface="Verdana"/>
              </a:rPr>
              <a:t> </a:t>
            </a:r>
            <a:r>
              <a:rPr dirty="0" sz="1350" spc="-5">
                <a:latin typeface="Verdana"/>
                <a:cs typeface="Verdana"/>
              </a:rPr>
              <a:t>in</a:t>
            </a:r>
            <a:endParaRPr sz="1350">
              <a:latin typeface="Verdana"/>
              <a:cs typeface="Verdana"/>
            </a:endParaRPr>
          </a:p>
          <a:p>
            <a:pPr marL="12700" marR="124460">
              <a:lnSpc>
                <a:spcPct val="101099"/>
              </a:lnSpc>
              <a:spcBef>
                <a:spcPts val="5"/>
              </a:spcBef>
            </a:pPr>
            <a:r>
              <a:rPr dirty="0" sz="1350" spc="-5">
                <a:latin typeface="Verdana"/>
                <a:cs typeface="Verdana"/>
              </a:rPr>
              <a:t>gioco </a:t>
            </a:r>
            <a:r>
              <a:rPr dirty="0" sz="1350">
                <a:latin typeface="Verdana"/>
                <a:cs typeface="Verdana"/>
              </a:rPr>
              <a:t>i </a:t>
            </a:r>
            <a:r>
              <a:rPr dirty="0" sz="1350" spc="-5">
                <a:latin typeface="Verdana"/>
                <a:cs typeface="Verdana"/>
              </a:rPr>
              <a:t>concetti d’identità </a:t>
            </a:r>
            <a:r>
              <a:rPr dirty="0" sz="1350">
                <a:latin typeface="Verdana"/>
                <a:cs typeface="Verdana"/>
              </a:rPr>
              <a:t>e </a:t>
            </a:r>
            <a:r>
              <a:rPr dirty="0" sz="1350" spc="-5">
                <a:latin typeface="Verdana"/>
                <a:cs typeface="Verdana"/>
              </a:rPr>
              <a:t>differenza, incontro con l’altro, l’estraneo,  strano in quanto straniero, lo sconosciuto proveniente </a:t>
            </a:r>
            <a:r>
              <a:rPr dirty="0" sz="1350">
                <a:latin typeface="Verdana"/>
                <a:cs typeface="Verdana"/>
              </a:rPr>
              <a:t>da un </a:t>
            </a:r>
            <a:r>
              <a:rPr dirty="0" sz="1350" spc="-5">
                <a:latin typeface="Verdana"/>
                <a:cs typeface="Verdana"/>
              </a:rPr>
              <a:t>altro  mondo.</a:t>
            </a:r>
            <a:endParaRPr sz="1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  <a:tabLst>
                <a:tab pos="695325" algn="l"/>
              </a:tabLst>
            </a:pPr>
            <a:r>
              <a:rPr dirty="0" sz="1350">
                <a:latin typeface="Verdana"/>
                <a:cs typeface="Verdana"/>
              </a:rPr>
              <a:t>-	</a:t>
            </a:r>
            <a:r>
              <a:rPr dirty="0" sz="1350" spc="-5" b="1">
                <a:latin typeface="Verdana"/>
                <a:cs typeface="Verdana"/>
              </a:rPr>
              <a:t>Venerdì </a:t>
            </a:r>
            <a:r>
              <a:rPr dirty="0" sz="1350" b="1">
                <a:latin typeface="Verdana"/>
                <a:cs typeface="Verdana"/>
              </a:rPr>
              <a:t>6 </a:t>
            </a:r>
            <a:r>
              <a:rPr dirty="0" sz="1350" spc="-5" b="1">
                <a:latin typeface="Verdana"/>
                <a:cs typeface="Verdana"/>
              </a:rPr>
              <a:t>maggio, </a:t>
            </a:r>
            <a:r>
              <a:rPr dirty="0" sz="1350" b="1">
                <a:latin typeface="Verdana"/>
                <a:cs typeface="Verdana"/>
              </a:rPr>
              <a:t>a Roma </a:t>
            </a:r>
            <a:r>
              <a:rPr dirty="0" sz="1350" spc="-5" b="1">
                <a:latin typeface="Verdana"/>
                <a:cs typeface="Verdana"/>
              </a:rPr>
              <a:t>presso il</a:t>
            </a:r>
            <a:r>
              <a:rPr dirty="0" sz="1350" spc="-30" b="1">
                <a:latin typeface="Verdana"/>
                <a:cs typeface="Verdana"/>
              </a:rPr>
              <a:t> </a:t>
            </a:r>
            <a:r>
              <a:rPr dirty="0" sz="1350" spc="-10" b="1">
                <a:latin typeface="Verdana"/>
                <a:cs typeface="Verdana"/>
              </a:rPr>
              <a:t>teatro</a:t>
            </a:r>
            <a:endParaRPr sz="1350">
              <a:latin typeface="Verdana"/>
              <a:cs typeface="Verdana"/>
            </a:endParaRPr>
          </a:p>
          <a:p>
            <a:pPr marL="12700" marR="147320">
              <a:lnSpc>
                <a:spcPct val="101099"/>
              </a:lnSpc>
              <a:spcBef>
                <a:spcPts val="5"/>
              </a:spcBef>
            </a:pPr>
            <a:r>
              <a:rPr dirty="0" sz="1350" b="1">
                <a:latin typeface="Verdana"/>
                <a:cs typeface="Verdana"/>
              </a:rPr>
              <a:t>India, </a:t>
            </a:r>
            <a:r>
              <a:rPr dirty="0" sz="1350" spc="-5" b="1" i="1">
                <a:latin typeface="Verdana"/>
                <a:cs typeface="Verdana"/>
              </a:rPr>
              <a:t>Abitare la fantasia, </a:t>
            </a:r>
            <a:r>
              <a:rPr dirty="0" sz="1350" b="1" i="1">
                <a:latin typeface="Verdana"/>
                <a:cs typeface="Verdana"/>
              </a:rPr>
              <a:t>la </a:t>
            </a:r>
            <a:r>
              <a:rPr dirty="0" sz="1350" spc="-5" b="1" i="1">
                <a:latin typeface="Verdana"/>
                <a:cs typeface="Verdana"/>
              </a:rPr>
              <a:t>creatività </a:t>
            </a:r>
            <a:r>
              <a:rPr dirty="0" sz="1350" b="1" i="1">
                <a:latin typeface="Verdana"/>
                <a:cs typeface="Verdana"/>
              </a:rPr>
              <a:t>e l’arte</a:t>
            </a:r>
            <a:r>
              <a:rPr dirty="0" sz="1350" i="1">
                <a:latin typeface="Verdana"/>
                <a:cs typeface="Verdana"/>
              </a:rPr>
              <a:t>, </a:t>
            </a:r>
            <a:r>
              <a:rPr dirty="0" sz="1350" spc="-5">
                <a:latin typeface="Verdana"/>
                <a:cs typeface="Verdana"/>
              </a:rPr>
              <a:t>in collaborazione  </a:t>
            </a:r>
            <a:r>
              <a:rPr dirty="0" sz="1350">
                <a:latin typeface="Verdana"/>
                <a:cs typeface="Verdana"/>
              </a:rPr>
              <a:t>Associazione Aperta </a:t>
            </a:r>
            <a:r>
              <a:rPr dirty="0" sz="1350" spc="-5">
                <a:latin typeface="Verdana"/>
                <a:cs typeface="Verdana"/>
              </a:rPr>
              <a:t>Parentesi </a:t>
            </a:r>
            <a:r>
              <a:rPr dirty="0" sz="1350">
                <a:latin typeface="Verdana"/>
                <a:cs typeface="Verdana"/>
              </a:rPr>
              <a:t>e </a:t>
            </a:r>
            <a:r>
              <a:rPr dirty="0" sz="1350" spc="-5">
                <a:latin typeface="Verdana"/>
                <a:cs typeface="Verdana"/>
              </a:rPr>
              <a:t>Artivazione </a:t>
            </a:r>
            <a:r>
              <a:rPr dirty="0" sz="1350">
                <a:latin typeface="Verdana"/>
                <a:cs typeface="Verdana"/>
              </a:rPr>
              <a:t>e con RAM  </a:t>
            </a:r>
            <a:r>
              <a:rPr dirty="0" sz="1350" spc="-5">
                <a:latin typeface="Verdana"/>
                <a:cs typeface="Verdana"/>
              </a:rPr>
              <a:t>radioartemobile. L’evento </a:t>
            </a:r>
            <a:r>
              <a:rPr dirty="0" sz="1350">
                <a:latin typeface="Verdana"/>
                <a:cs typeface="Verdana"/>
              </a:rPr>
              <a:t>sarà </a:t>
            </a:r>
            <a:r>
              <a:rPr dirty="0" sz="1350" spc="-5">
                <a:latin typeface="Verdana"/>
                <a:cs typeface="Verdana"/>
              </a:rPr>
              <a:t>l’occasione per proiettare </a:t>
            </a:r>
            <a:r>
              <a:rPr dirty="0" sz="1350" spc="-10">
                <a:latin typeface="Verdana"/>
                <a:cs typeface="Verdana"/>
              </a:rPr>
              <a:t>il</a:t>
            </a:r>
            <a:r>
              <a:rPr dirty="0" sz="1350" spc="10">
                <a:latin typeface="Verdana"/>
                <a:cs typeface="Verdana"/>
              </a:rPr>
              <a:t> </a:t>
            </a:r>
            <a:r>
              <a:rPr dirty="0" sz="1350" spc="-5">
                <a:latin typeface="Verdana"/>
                <a:cs typeface="Verdana"/>
              </a:rPr>
              <a:t>video</a:t>
            </a:r>
            <a:endParaRPr sz="1350">
              <a:latin typeface="Verdana"/>
              <a:cs typeface="Verdana"/>
            </a:endParaRPr>
          </a:p>
          <a:p>
            <a:pPr marL="12700" marR="116205">
              <a:lnSpc>
                <a:spcPct val="101200"/>
              </a:lnSpc>
              <a:spcBef>
                <a:spcPts val="5"/>
              </a:spcBef>
            </a:pPr>
            <a:r>
              <a:rPr dirty="0" sz="1350" spc="-5">
                <a:latin typeface="Verdana"/>
                <a:cs typeface="Verdana"/>
              </a:rPr>
              <a:t>“3domande3”, in </a:t>
            </a:r>
            <a:r>
              <a:rPr dirty="0" sz="1350">
                <a:latin typeface="Verdana"/>
                <a:cs typeface="Verdana"/>
              </a:rPr>
              <a:t>cui </a:t>
            </a:r>
            <a:r>
              <a:rPr dirty="0" sz="1350" spc="-5">
                <a:latin typeface="Verdana"/>
                <a:cs typeface="Verdana"/>
              </a:rPr>
              <a:t>artisti </a:t>
            </a:r>
            <a:r>
              <a:rPr dirty="0" sz="1350">
                <a:latin typeface="Verdana"/>
                <a:cs typeface="Verdana"/>
              </a:rPr>
              <a:t>come </a:t>
            </a:r>
            <a:r>
              <a:rPr dirty="0" sz="1350" spc="-5">
                <a:latin typeface="Verdana"/>
                <a:cs typeface="Verdana"/>
              </a:rPr>
              <a:t>Michelangelo Pistoletto, Achille  Bonito Oliva, </a:t>
            </a:r>
            <a:r>
              <a:rPr dirty="0" sz="1350">
                <a:latin typeface="Verdana"/>
                <a:cs typeface="Verdana"/>
              </a:rPr>
              <a:t>Hou </a:t>
            </a:r>
            <a:r>
              <a:rPr dirty="0" sz="1350" spc="-5">
                <a:latin typeface="Verdana"/>
                <a:cs typeface="Verdana"/>
              </a:rPr>
              <a:t>Hanru, Tanino Liberatore, Pedro Cano, </a:t>
            </a:r>
            <a:r>
              <a:rPr dirty="0" sz="1350">
                <a:latin typeface="Verdana"/>
                <a:cs typeface="Verdana"/>
              </a:rPr>
              <a:t>Max Casacci  e </a:t>
            </a:r>
            <a:r>
              <a:rPr dirty="0" sz="1350" spc="-5">
                <a:latin typeface="Verdana"/>
                <a:cs typeface="Verdana"/>
              </a:rPr>
              <a:t>molti altri, racconteranno la creatività dal loro punto </a:t>
            </a:r>
            <a:r>
              <a:rPr dirty="0" sz="1350">
                <a:latin typeface="Verdana"/>
                <a:cs typeface="Verdana"/>
              </a:rPr>
              <a:t>di</a:t>
            </a:r>
            <a:r>
              <a:rPr dirty="0" sz="1350" spc="15">
                <a:latin typeface="Verdana"/>
                <a:cs typeface="Verdana"/>
              </a:rPr>
              <a:t> </a:t>
            </a:r>
            <a:r>
              <a:rPr dirty="0" sz="1350">
                <a:latin typeface="Verdana"/>
                <a:cs typeface="Verdana"/>
              </a:rPr>
              <a:t>vista.</a:t>
            </a:r>
            <a:endParaRPr sz="1350">
              <a:latin typeface="Verdana"/>
              <a:cs typeface="Verdana"/>
            </a:endParaRPr>
          </a:p>
          <a:p>
            <a:pPr marL="12700" marR="5080">
              <a:lnSpc>
                <a:spcPct val="101299"/>
              </a:lnSpc>
              <a:spcBef>
                <a:spcPts val="5"/>
              </a:spcBef>
            </a:pPr>
            <a:r>
              <a:rPr dirty="0" sz="1350">
                <a:latin typeface="Verdana"/>
                <a:cs typeface="Verdana"/>
              </a:rPr>
              <a:t>All’evento </a:t>
            </a:r>
            <a:r>
              <a:rPr dirty="0" sz="1350" spc="-5">
                <a:latin typeface="Verdana"/>
                <a:cs typeface="Verdana"/>
              </a:rPr>
              <a:t>parteciperanno le scuole del territorio </a:t>
            </a:r>
            <a:r>
              <a:rPr dirty="0" sz="1350">
                <a:latin typeface="Verdana"/>
                <a:cs typeface="Verdana"/>
              </a:rPr>
              <a:t>e </a:t>
            </a:r>
            <a:r>
              <a:rPr dirty="0" sz="1350" spc="-5">
                <a:latin typeface="Verdana"/>
                <a:cs typeface="Verdana"/>
              </a:rPr>
              <a:t>gli adulti per  un'esperienza laboratoriale </a:t>
            </a:r>
            <a:r>
              <a:rPr dirty="0" sz="1350">
                <a:latin typeface="Verdana"/>
                <a:cs typeface="Verdana"/>
              </a:rPr>
              <a:t>che </a:t>
            </a:r>
            <a:r>
              <a:rPr dirty="0" sz="1350" spc="-5">
                <a:latin typeface="Verdana"/>
                <a:cs typeface="Verdana"/>
              </a:rPr>
              <a:t>parte </a:t>
            </a:r>
            <a:r>
              <a:rPr dirty="0" sz="1350" spc="-10">
                <a:latin typeface="Verdana"/>
                <a:cs typeface="Verdana"/>
              </a:rPr>
              <a:t>dalla </a:t>
            </a:r>
            <a:r>
              <a:rPr dirty="0" sz="1350" spc="-5">
                <a:latin typeface="Verdana"/>
                <a:cs typeface="Verdana"/>
              </a:rPr>
              <a:t>visione </a:t>
            </a:r>
            <a:r>
              <a:rPr dirty="0" sz="1350">
                <a:latin typeface="Verdana"/>
                <a:cs typeface="Verdana"/>
              </a:rPr>
              <a:t>e </a:t>
            </a:r>
            <a:r>
              <a:rPr dirty="0" sz="1350" spc="-5">
                <a:latin typeface="Verdana"/>
                <a:cs typeface="Verdana"/>
              </a:rPr>
              <a:t>prosegue con un  dibattito aperto sul </a:t>
            </a:r>
            <a:r>
              <a:rPr dirty="0" sz="1350">
                <a:latin typeface="Verdana"/>
                <a:cs typeface="Verdana"/>
              </a:rPr>
              <a:t>tema </a:t>
            </a:r>
            <a:r>
              <a:rPr dirty="0" sz="1350" spc="-5">
                <a:latin typeface="Verdana"/>
                <a:cs typeface="Verdana"/>
              </a:rPr>
              <a:t>dell’abitare la fantasia. Un momento </a:t>
            </a:r>
            <a:r>
              <a:rPr dirty="0" sz="1350" spc="-10">
                <a:latin typeface="Verdana"/>
                <a:cs typeface="Verdana"/>
              </a:rPr>
              <a:t>utile </a:t>
            </a:r>
            <a:r>
              <a:rPr dirty="0" sz="1350">
                <a:latin typeface="Verdana"/>
                <a:cs typeface="Verdana"/>
              </a:rPr>
              <a:t>per  </a:t>
            </a:r>
            <a:r>
              <a:rPr dirty="0" sz="1350" spc="-5">
                <a:latin typeface="Verdana"/>
                <a:cs typeface="Verdana"/>
              </a:rPr>
              <a:t>le riflessioni </a:t>
            </a:r>
            <a:r>
              <a:rPr dirty="0" sz="1350">
                <a:latin typeface="Verdana"/>
                <a:cs typeface="Verdana"/>
              </a:rPr>
              <a:t>sul </a:t>
            </a:r>
            <a:r>
              <a:rPr dirty="0" sz="1350" spc="-5">
                <a:latin typeface="Verdana"/>
                <a:cs typeface="Verdana"/>
              </a:rPr>
              <a:t>tema </a:t>
            </a:r>
            <a:r>
              <a:rPr dirty="0" sz="1350" spc="-10">
                <a:latin typeface="Verdana"/>
                <a:cs typeface="Verdana"/>
              </a:rPr>
              <a:t>della </a:t>
            </a:r>
            <a:r>
              <a:rPr dirty="0" sz="1350" spc="-5">
                <a:latin typeface="Verdana"/>
                <a:cs typeface="Verdana"/>
              </a:rPr>
              <a:t>creatività </a:t>
            </a:r>
            <a:r>
              <a:rPr dirty="0" sz="1350">
                <a:latin typeface="Verdana"/>
                <a:cs typeface="Verdana"/>
              </a:rPr>
              <a:t>e </a:t>
            </a:r>
            <a:r>
              <a:rPr dirty="0" sz="1350" spc="-5">
                <a:latin typeface="Verdana"/>
                <a:cs typeface="Verdana"/>
              </a:rPr>
              <a:t>dell’abitare sottosopra, </a:t>
            </a:r>
            <a:r>
              <a:rPr dirty="0" sz="1350">
                <a:latin typeface="Verdana"/>
                <a:cs typeface="Verdana"/>
              </a:rPr>
              <a:t>sarà </a:t>
            </a:r>
            <a:r>
              <a:rPr dirty="0" sz="1350" spc="-5">
                <a:latin typeface="Verdana"/>
                <a:cs typeface="Verdana"/>
              </a:rPr>
              <a:t>la  presentazione dell’Associazione Bancaria </a:t>
            </a:r>
            <a:r>
              <a:rPr dirty="0" sz="1350">
                <a:latin typeface="Verdana"/>
                <a:cs typeface="Verdana"/>
              </a:rPr>
              <a:t>Italiana, </a:t>
            </a:r>
            <a:r>
              <a:rPr dirty="0" sz="1350" spc="-5">
                <a:latin typeface="Verdana"/>
                <a:cs typeface="Verdana"/>
              </a:rPr>
              <a:t>dei libri illustrati del  </a:t>
            </a:r>
            <a:r>
              <a:rPr dirty="0" sz="1350">
                <a:latin typeface="Verdana"/>
                <a:cs typeface="Verdana"/>
              </a:rPr>
              <a:t>Festival </a:t>
            </a:r>
            <a:r>
              <a:rPr dirty="0" sz="1350" spc="-10">
                <a:latin typeface="Verdana"/>
                <a:cs typeface="Verdana"/>
              </a:rPr>
              <a:t>della </a:t>
            </a:r>
            <a:r>
              <a:rPr dirty="0" sz="1350" spc="-5">
                <a:latin typeface="Verdana"/>
                <a:cs typeface="Verdana"/>
              </a:rPr>
              <a:t>Cultura Creativa, </a:t>
            </a:r>
            <a:r>
              <a:rPr dirty="0" sz="1350" spc="-5" i="1">
                <a:latin typeface="Verdana"/>
                <a:cs typeface="Verdana"/>
              </a:rPr>
              <a:t>L’alfabeto del mondo</a:t>
            </a:r>
            <a:r>
              <a:rPr dirty="0" sz="1350" spc="-5">
                <a:latin typeface="Verdana"/>
                <a:cs typeface="Verdana"/>
              </a:rPr>
              <a:t>” </a:t>
            </a:r>
            <a:r>
              <a:rPr dirty="0" sz="1350">
                <a:latin typeface="Verdana"/>
                <a:cs typeface="Verdana"/>
              </a:rPr>
              <a:t>e“</a:t>
            </a:r>
            <a:r>
              <a:rPr dirty="0" sz="1350" i="1">
                <a:latin typeface="Verdana"/>
                <a:cs typeface="Verdana"/>
              </a:rPr>
              <a:t>Abitare  </a:t>
            </a:r>
            <a:r>
              <a:rPr dirty="0" sz="1350" spc="-5" i="1">
                <a:latin typeface="Verdana"/>
                <a:cs typeface="Verdana"/>
              </a:rPr>
              <a:t>sottosopra</a:t>
            </a:r>
            <a:r>
              <a:rPr dirty="0" sz="1350" spc="-5">
                <a:latin typeface="Verdana"/>
                <a:cs typeface="Verdana"/>
              </a:rPr>
              <a:t>”, insieme </a:t>
            </a:r>
            <a:r>
              <a:rPr dirty="0" sz="1350">
                <a:latin typeface="Verdana"/>
                <a:cs typeface="Verdana"/>
              </a:rPr>
              <a:t>a </a:t>
            </a:r>
            <a:r>
              <a:rPr dirty="0" sz="1350" spc="-5">
                <a:latin typeface="Verdana"/>
                <a:cs typeface="Verdana"/>
              </a:rPr>
              <a:t>Patrizia Zerbi della </a:t>
            </a:r>
            <a:r>
              <a:rPr dirty="0" sz="1350">
                <a:latin typeface="Verdana"/>
                <a:cs typeface="Verdana"/>
              </a:rPr>
              <a:t>casa </a:t>
            </a:r>
            <a:r>
              <a:rPr dirty="0" sz="1350" spc="-5">
                <a:latin typeface="Verdana"/>
                <a:cs typeface="Verdana"/>
              </a:rPr>
              <a:t>editrice Carthusia </a:t>
            </a:r>
            <a:r>
              <a:rPr dirty="0" sz="1350">
                <a:latin typeface="Verdana"/>
                <a:cs typeface="Verdana"/>
              </a:rPr>
              <a:t>e  </a:t>
            </a:r>
            <a:r>
              <a:rPr dirty="0" sz="1350" spc="-5">
                <a:latin typeface="Verdana"/>
                <a:cs typeface="Verdana"/>
              </a:rPr>
              <a:t>agli </a:t>
            </a:r>
            <a:r>
              <a:rPr dirty="0" sz="1350">
                <a:latin typeface="Verdana"/>
                <a:cs typeface="Verdana"/>
              </a:rPr>
              <a:t>autori Eva </a:t>
            </a:r>
            <a:r>
              <a:rPr dirty="0" sz="1350" spc="-5">
                <a:latin typeface="Verdana"/>
                <a:cs typeface="Verdana"/>
              </a:rPr>
              <a:t>Montanari, Sabina Colloredo </a:t>
            </a:r>
            <a:r>
              <a:rPr dirty="0" sz="1350">
                <a:latin typeface="Verdana"/>
                <a:cs typeface="Verdana"/>
              </a:rPr>
              <a:t>e </a:t>
            </a:r>
            <a:r>
              <a:rPr dirty="0" sz="1350" spc="-5">
                <a:latin typeface="Verdana"/>
                <a:cs typeface="Verdana"/>
              </a:rPr>
              <a:t>Valeria</a:t>
            </a:r>
            <a:r>
              <a:rPr dirty="0" sz="1350" spc="10">
                <a:latin typeface="Verdana"/>
                <a:cs typeface="Verdana"/>
              </a:rPr>
              <a:t> </a:t>
            </a:r>
            <a:r>
              <a:rPr dirty="0" sz="1350" spc="-5">
                <a:latin typeface="Verdana"/>
                <a:cs typeface="Verdana"/>
              </a:rPr>
              <a:t>Petrone.</a:t>
            </a:r>
            <a:endParaRPr sz="1350">
              <a:latin typeface="Verdana"/>
              <a:cs typeface="Verdana"/>
            </a:endParaRPr>
          </a:p>
          <a:p>
            <a:pPr marL="12700" marR="567690">
              <a:lnSpc>
                <a:spcPct val="101299"/>
              </a:lnSpc>
              <a:tabLst>
                <a:tab pos="694055" algn="l"/>
              </a:tabLst>
            </a:pPr>
            <a:r>
              <a:rPr dirty="0" sz="1350">
                <a:latin typeface="Verdana"/>
                <a:cs typeface="Verdana"/>
              </a:rPr>
              <a:t>-	</a:t>
            </a:r>
            <a:r>
              <a:rPr dirty="0" sz="1350" spc="-5">
                <a:latin typeface="Verdana"/>
                <a:cs typeface="Verdana"/>
              </a:rPr>
              <a:t>Domenica </a:t>
            </a:r>
            <a:r>
              <a:rPr dirty="0" sz="1350">
                <a:latin typeface="Verdana"/>
                <a:cs typeface="Verdana"/>
              </a:rPr>
              <a:t>8 </a:t>
            </a:r>
            <a:r>
              <a:rPr dirty="0" sz="1350" spc="-5">
                <a:latin typeface="Verdana"/>
                <a:cs typeface="Verdana"/>
              </a:rPr>
              <a:t>maggio </a:t>
            </a:r>
            <a:r>
              <a:rPr dirty="0" sz="1350">
                <a:latin typeface="Verdana"/>
                <a:cs typeface="Verdana"/>
              </a:rPr>
              <a:t>a </a:t>
            </a:r>
            <a:r>
              <a:rPr dirty="0" sz="1350" spc="-5">
                <a:latin typeface="Verdana"/>
                <a:cs typeface="Verdana"/>
              </a:rPr>
              <a:t>Castelbuono (Palermo) l’evento di  chiusura del Festival </a:t>
            </a:r>
            <a:r>
              <a:rPr dirty="0" sz="1350" spc="-5" i="1">
                <a:latin typeface="Verdana"/>
                <a:cs typeface="Verdana"/>
              </a:rPr>
              <a:t>Tappeto Volante </a:t>
            </a:r>
            <a:r>
              <a:rPr dirty="0" sz="1350" i="1">
                <a:latin typeface="Verdana"/>
                <a:cs typeface="Verdana"/>
              </a:rPr>
              <a:t>- </a:t>
            </a:r>
            <a:r>
              <a:rPr dirty="0" sz="1350" spc="-5" i="1">
                <a:latin typeface="Verdana"/>
                <a:cs typeface="Verdana"/>
              </a:rPr>
              <a:t>il mondo </a:t>
            </a:r>
            <a:r>
              <a:rPr dirty="0" sz="1350" i="1">
                <a:latin typeface="Verdana"/>
                <a:cs typeface="Verdana"/>
              </a:rPr>
              <a:t>e </a:t>
            </a:r>
            <a:r>
              <a:rPr dirty="0" sz="1350" spc="-5" i="1">
                <a:latin typeface="Verdana"/>
                <a:cs typeface="Verdana"/>
              </a:rPr>
              <a:t>l’arte  </a:t>
            </a:r>
            <a:r>
              <a:rPr dirty="0" sz="1350" spc="-5" i="1">
                <a:latin typeface="Verdana"/>
                <a:cs typeface="Verdana"/>
              </a:rPr>
              <a:t>soprasotto/sottosopra</a:t>
            </a:r>
            <a:r>
              <a:rPr dirty="0" sz="1350" spc="-5">
                <a:latin typeface="Verdana"/>
                <a:cs typeface="Verdana"/>
              </a:rPr>
              <a:t>, in collaborazione con Museo Civico di  Castelbuono (PA), Ecomuseo Urbano del </a:t>
            </a:r>
            <a:r>
              <a:rPr dirty="0" sz="1350">
                <a:latin typeface="Verdana"/>
                <a:cs typeface="Verdana"/>
              </a:rPr>
              <a:t>Mare </a:t>
            </a:r>
            <a:r>
              <a:rPr dirty="0" sz="1350" spc="-5">
                <a:latin typeface="Verdana"/>
                <a:cs typeface="Verdana"/>
              </a:rPr>
              <a:t>Memoria Viva di  </a:t>
            </a:r>
            <a:r>
              <a:rPr dirty="0" sz="1350">
                <a:latin typeface="Verdana"/>
                <a:cs typeface="Verdana"/>
              </a:rPr>
              <a:t>Palermo, </a:t>
            </a:r>
            <a:r>
              <a:rPr dirty="0" sz="1350" spc="-5">
                <a:latin typeface="Verdana"/>
                <a:cs typeface="Verdana"/>
              </a:rPr>
              <a:t>Accademia </a:t>
            </a:r>
            <a:r>
              <a:rPr dirty="0" sz="1350">
                <a:latin typeface="Verdana"/>
                <a:cs typeface="Verdana"/>
              </a:rPr>
              <a:t>di </a:t>
            </a:r>
            <a:r>
              <a:rPr dirty="0" sz="1350" spc="-5">
                <a:latin typeface="Verdana"/>
                <a:cs typeface="Verdana"/>
              </a:rPr>
              <a:t>Belle </a:t>
            </a:r>
            <a:r>
              <a:rPr dirty="0" sz="1350">
                <a:latin typeface="Verdana"/>
                <a:cs typeface="Verdana"/>
              </a:rPr>
              <a:t>Arti di Palermo. Il Tappeto</a:t>
            </a:r>
            <a:r>
              <a:rPr dirty="0" sz="1350" spc="-60">
                <a:latin typeface="Verdana"/>
                <a:cs typeface="Verdana"/>
              </a:rPr>
              <a:t> </a:t>
            </a:r>
            <a:r>
              <a:rPr dirty="0" sz="1350" spc="-5">
                <a:latin typeface="Verdana"/>
                <a:cs typeface="Verdana"/>
              </a:rPr>
              <a:t>Volante</a:t>
            </a:r>
            <a:endParaRPr sz="1350">
              <a:latin typeface="Verdana"/>
              <a:cs typeface="Verdana"/>
            </a:endParaRPr>
          </a:p>
          <a:p>
            <a:pPr marL="12700" marR="139700">
              <a:lnSpc>
                <a:spcPct val="101099"/>
              </a:lnSpc>
              <a:spcBef>
                <a:spcPts val="10"/>
              </a:spcBef>
            </a:pPr>
            <a:r>
              <a:rPr dirty="0" sz="1350">
                <a:latin typeface="Verdana"/>
                <a:cs typeface="Verdana"/>
              </a:rPr>
              <a:t>diventerà </a:t>
            </a:r>
            <a:r>
              <a:rPr dirty="0" sz="1350" spc="-5">
                <a:latin typeface="Verdana"/>
                <a:cs typeface="Verdana"/>
              </a:rPr>
              <a:t>l’occasione per </a:t>
            </a:r>
            <a:r>
              <a:rPr dirty="0" sz="1350">
                <a:latin typeface="Verdana"/>
                <a:cs typeface="Verdana"/>
              </a:rPr>
              <a:t>creare </a:t>
            </a:r>
            <a:r>
              <a:rPr dirty="0" sz="1350" spc="-5">
                <a:latin typeface="Verdana"/>
                <a:cs typeface="Verdana"/>
              </a:rPr>
              <a:t>una prospettiva inedita, </a:t>
            </a:r>
            <a:r>
              <a:rPr dirty="0" sz="1350">
                <a:latin typeface="Verdana"/>
                <a:cs typeface="Verdana"/>
              </a:rPr>
              <a:t>nel vedere </a:t>
            </a:r>
            <a:r>
              <a:rPr dirty="0" sz="1350" spc="-10">
                <a:latin typeface="Verdana"/>
                <a:cs typeface="Verdana"/>
              </a:rPr>
              <a:t>il  </a:t>
            </a:r>
            <a:r>
              <a:rPr dirty="0" sz="1350" spc="-5">
                <a:latin typeface="Verdana"/>
                <a:cs typeface="Verdana"/>
              </a:rPr>
              <a:t>mondo. Il tappeto </a:t>
            </a:r>
            <a:r>
              <a:rPr dirty="0" sz="1350">
                <a:latin typeface="Verdana"/>
                <a:cs typeface="Verdana"/>
              </a:rPr>
              <a:t>è un </a:t>
            </a:r>
            <a:r>
              <a:rPr dirty="0" sz="1350" spc="-5">
                <a:latin typeface="Verdana"/>
                <a:cs typeface="Verdana"/>
              </a:rPr>
              <a:t>intreccio </a:t>
            </a:r>
            <a:r>
              <a:rPr dirty="0" sz="1350">
                <a:latin typeface="Verdana"/>
                <a:cs typeface="Verdana"/>
              </a:rPr>
              <a:t>di </a:t>
            </a:r>
            <a:r>
              <a:rPr dirty="0" sz="1350" spc="-10">
                <a:latin typeface="Verdana"/>
                <a:cs typeface="Verdana"/>
              </a:rPr>
              <a:t>fili, </a:t>
            </a:r>
            <a:r>
              <a:rPr dirty="0" sz="1350">
                <a:latin typeface="Verdana"/>
                <a:cs typeface="Verdana"/>
              </a:rPr>
              <a:t>trame </a:t>
            </a:r>
            <a:r>
              <a:rPr dirty="0" sz="1350" spc="-5">
                <a:latin typeface="Verdana"/>
                <a:cs typeface="Verdana"/>
              </a:rPr>
              <a:t>che intessono storie,  incontri </a:t>
            </a:r>
            <a:r>
              <a:rPr dirty="0" sz="1350">
                <a:latin typeface="Verdana"/>
                <a:cs typeface="Verdana"/>
              </a:rPr>
              <a:t>tra </a:t>
            </a:r>
            <a:r>
              <a:rPr dirty="0" sz="1350" spc="-5">
                <a:latin typeface="Verdana"/>
                <a:cs typeface="Verdana"/>
              </a:rPr>
              <a:t>le persone. Intrecciare fili </a:t>
            </a:r>
            <a:r>
              <a:rPr dirty="0" sz="1350">
                <a:latin typeface="Verdana"/>
                <a:cs typeface="Verdana"/>
              </a:rPr>
              <a:t>colorati </a:t>
            </a:r>
            <a:r>
              <a:rPr dirty="0" sz="1350" spc="-5">
                <a:latin typeface="Verdana"/>
                <a:cs typeface="Verdana"/>
              </a:rPr>
              <a:t>equivale quindi</a:t>
            </a:r>
            <a:r>
              <a:rPr dirty="0" sz="1350" spc="-35">
                <a:latin typeface="Verdana"/>
                <a:cs typeface="Verdana"/>
              </a:rPr>
              <a:t> </a:t>
            </a:r>
            <a:r>
              <a:rPr dirty="0" sz="1350">
                <a:latin typeface="Verdana"/>
                <a:cs typeface="Verdana"/>
              </a:rPr>
              <a:t>ad</a:t>
            </a:r>
            <a:endParaRPr sz="1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1350" spc="-5">
                <a:latin typeface="Verdana"/>
                <a:cs typeface="Verdana"/>
              </a:rPr>
              <a:t>intrecciare testi </a:t>
            </a:r>
            <a:r>
              <a:rPr dirty="0" sz="1350">
                <a:latin typeface="Verdana"/>
                <a:cs typeface="Verdana"/>
              </a:rPr>
              <a:t>e </a:t>
            </a:r>
            <a:r>
              <a:rPr dirty="0" sz="1350" spc="-5">
                <a:latin typeface="Verdana"/>
                <a:cs typeface="Verdana"/>
              </a:rPr>
              <a:t>narrazioni. L’attività coinvolgerà mille studenti</a:t>
            </a:r>
            <a:r>
              <a:rPr dirty="0" sz="1350" spc="40">
                <a:latin typeface="Verdana"/>
                <a:cs typeface="Verdana"/>
              </a:rPr>
              <a:t> </a:t>
            </a:r>
            <a:r>
              <a:rPr dirty="0" sz="1350" spc="-5">
                <a:latin typeface="Verdana"/>
                <a:cs typeface="Verdana"/>
              </a:rPr>
              <a:t>della</a:t>
            </a:r>
            <a:endParaRPr sz="13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37275" cy="58705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59359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adioco</a:t>
            </a:r>
            <a:r>
              <a:rPr dirty="0" sz="1600" b="1">
                <a:latin typeface="Arial"/>
                <a:cs typeface="Arial"/>
              </a:rPr>
              <a:t>l</a:t>
            </a:r>
            <a:r>
              <a:rPr dirty="0" sz="1600" spc="-5" b="1">
                <a:latin typeface="Arial"/>
                <a:cs typeface="Arial"/>
              </a:rPr>
              <a:t>o</a:t>
            </a:r>
            <a:r>
              <a:rPr dirty="0" sz="1600" spc="-15" b="1">
                <a:latin typeface="Arial"/>
                <a:cs typeface="Arial"/>
              </a:rPr>
              <a:t>n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a.it  </a:t>
            </a: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4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4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84455">
              <a:lnSpc>
                <a:spcPct val="100699"/>
              </a:lnSpc>
              <a:spcBef>
                <a:spcPts val="980"/>
              </a:spcBef>
            </a:pPr>
            <a:r>
              <a:rPr dirty="0" sz="1350" spc="-5">
                <a:latin typeface="Verdana"/>
                <a:cs typeface="Verdana"/>
              </a:rPr>
              <a:t>scuola, dall’Infanzia alle Superiori </a:t>
            </a:r>
            <a:r>
              <a:rPr dirty="0" sz="1350">
                <a:latin typeface="Verdana"/>
                <a:cs typeface="Verdana"/>
              </a:rPr>
              <a:t>oltre </a:t>
            </a:r>
            <a:r>
              <a:rPr dirty="0" sz="1350" spc="-5">
                <a:latin typeface="Verdana"/>
                <a:cs typeface="Verdana"/>
              </a:rPr>
              <a:t>agli studenti </a:t>
            </a:r>
            <a:r>
              <a:rPr dirty="0" sz="1350">
                <a:latin typeface="Verdana"/>
                <a:cs typeface="Verdana"/>
              </a:rPr>
              <a:t>dell’Accademia </a:t>
            </a:r>
            <a:r>
              <a:rPr dirty="0" sz="1350" spc="-5">
                <a:latin typeface="Verdana"/>
                <a:cs typeface="Verdana"/>
              </a:rPr>
              <a:t>di  Belle </a:t>
            </a:r>
            <a:r>
              <a:rPr dirty="0" sz="1350">
                <a:latin typeface="Verdana"/>
                <a:cs typeface="Verdana"/>
              </a:rPr>
              <a:t>Arti di</a:t>
            </a:r>
            <a:r>
              <a:rPr dirty="0" sz="1350" spc="-30">
                <a:latin typeface="Verdana"/>
                <a:cs typeface="Verdana"/>
              </a:rPr>
              <a:t> </a:t>
            </a:r>
            <a:r>
              <a:rPr dirty="0" sz="1350">
                <a:latin typeface="Verdana"/>
                <a:cs typeface="Verdana"/>
              </a:rPr>
              <a:t>Palermo.</a:t>
            </a:r>
            <a:endParaRPr sz="1350">
              <a:latin typeface="Verdana"/>
              <a:cs typeface="Verdana"/>
            </a:endParaRPr>
          </a:p>
          <a:p>
            <a:pPr marL="12700" marR="982980">
              <a:lnSpc>
                <a:spcPct val="101499"/>
              </a:lnSpc>
            </a:pPr>
            <a:r>
              <a:rPr dirty="0" sz="1350" spc="-5">
                <a:latin typeface="Verdana"/>
                <a:cs typeface="Verdana"/>
              </a:rPr>
              <a:t>Tutte le informazioni </a:t>
            </a:r>
            <a:r>
              <a:rPr dirty="0" sz="1350">
                <a:latin typeface="Verdana"/>
                <a:cs typeface="Verdana"/>
              </a:rPr>
              <a:t>e i </a:t>
            </a:r>
            <a:r>
              <a:rPr dirty="0" sz="1350" spc="-5">
                <a:latin typeface="Verdana"/>
                <a:cs typeface="Verdana"/>
              </a:rPr>
              <a:t>dettagli </a:t>
            </a:r>
            <a:r>
              <a:rPr dirty="0" sz="1350">
                <a:latin typeface="Verdana"/>
                <a:cs typeface="Verdana"/>
              </a:rPr>
              <a:t>su </a:t>
            </a:r>
            <a:r>
              <a:rPr dirty="0" sz="1350" spc="-5">
                <a:latin typeface="Verdana"/>
                <a:cs typeface="Verdana"/>
              </a:rPr>
              <a:t>eventi, città </a:t>
            </a:r>
            <a:r>
              <a:rPr dirty="0" sz="1350">
                <a:latin typeface="Verdana"/>
                <a:cs typeface="Verdana"/>
              </a:rPr>
              <a:t>e </a:t>
            </a:r>
            <a:r>
              <a:rPr dirty="0" sz="1350" spc="-5">
                <a:latin typeface="Verdana"/>
                <a:cs typeface="Verdana"/>
              </a:rPr>
              <a:t>sedi della  manifestazione saranno disponibili</a:t>
            </a:r>
            <a:r>
              <a:rPr dirty="0" sz="1350" spc="-15">
                <a:latin typeface="Verdana"/>
                <a:cs typeface="Verdana"/>
              </a:rPr>
              <a:t> </a:t>
            </a:r>
            <a:r>
              <a:rPr dirty="0" sz="1350">
                <a:latin typeface="Verdana"/>
                <a:cs typeface="Verdana"/>
              </a:rPr>
              <a:t>sul</a:t>
            </a:r>
            <a:endParaRPr sz="13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1350">
                <a:latin typeface="Verdana"/>
                <a:cs typeface="Verdana"/>
              </a:rPr>
              <a:t>sito</a:t>
            </a:r>
            <a:r>
              <a:rPr dirty="0" sz="1350" spc="-5">
                <a:latin typeface="Verdana"/>
                <a:cs typeface="Verdana"/>
              </a:rPr>
              <a:t> </a:t>
            </a:r>
            <a:r>
              <a:rPr dirty="0" sz="1350" spc="-5" b="1">
                <a:solidFill>
                  <a:srgbClr val="8B1C1C"/>
                </a:solidFill>
                <a:latin typeface="Verdana"/>
                <a:cs typeface="Verdana"/>
                <a:hlinkClick r:id="rId3"/>
              </a:rPr>
              <a:t>www.festivalculturacreativa.it</a:t>
            </a:r>
            <a:r>
              <a:rPr dirty="0" sz="1350" spc="-5">
                <a:latin typeface="Verdana"/>
                <a:cs typeface="Verdana"/>
              </a:rPr>
              <a:t>.</a:t>
            </a:r>
            <a:endParaRPr sz="1350">
              <a:latin typeface="Verdana"/>
              <a:cs typeface="Verdana"/>
            </a:endParaRPr>
          </a:p>
          <a:p>
            <a:pPr marL="12700" marR="116839">
              <a:lnSpc>
                <a:spcPts val="1639"/>
              </a:lnSpc>
              <a:spcBef>
                <a:spcPts val="50"/>
              </a:spcBef>
            </a:pPr>
            <a:r>
              <a:rPr dirty="0" sz="1350">
                <a:latin typeface="Verdana"/>
                <a:cs typeface="Verdana"/>
              </a:rPr>
              <a:t>La terza </a:t>
            </a:r>
            <a:r>
              <a:rPr dirty="0" sz="1350" spc="-5">
                <a:latin typeface="Verdana"/>
                <a:cs typeface="Verdana"/>
              </a:rPr>
              <a:t>edizione del </a:t>
            </a:r>
            <a:r>
              <a:rPr dirty="0" sz="1350">
                <a:latin typeface="Verdana"/>
                <a:cs typeface="Verdana"/>
              </a:rPr>
              <a:t>Festival, </a:t>
            </a:r>
            <a:r>
              <a:rPr dirty="0" sz="1350" spc="-5">
                <a:latin typeface="Verdana"/>
                <a:cs typeface="Verdana"/>
              </a:rPr>
              <a:t>sarà occasione anche per concretizzare  </a:t>
            </a:r>
            <a:r>
              <a:rPr dirty="0" sz="1350">
                <a:latin typeface="Verdana"/>
                <a:cs typeface="Verdana"/>
              </a:rPr>
              <a:t>una </a:t>
            </a:r>
            <a:r>
              <a:rPr dirty="0" sz="1350" spc="-5">
                <a:latin typeface="Verdana"/>
                <a:cs typeface="Verdana"/>
              </a:rPr>
              <a:t>ricerca scientifica </a:t>
            </a:r>
            <a:r>
              <a:rPr dirty="0" sz="1350">
                <a:latin typeface="Verdana"/>
                <a:cs typeface="Verdana"/>
              </a:rPr>
              <a:t>con </a:t>
            </a:r>
            <a:r>
              <a:rPr dirty="0" sz="1350" spc="-10">
                <a:latin typeface="Verdana"/>
                <a:cs typeface="Verdana"/>
              </a:rPr>
              <a:t>il </a:t>
            </a:r>
            <a:r>
              <a:rPr dirty="0" sz="1350" spc="-5">
                <a:latin typeface="Verdana"/>
                <a:cs typeface="Verdana"/>
              </a:rPr>
              <a:t>prof. Guido Guerzoni, autore già</a:t>
            </a:r>
            <a:r>
              <a:rPr dirty="0" sz="1350" spc="35">
                <a:latin typeface="Verdana"/>
                <a:cs typeface="Verdana"/>
              </a:rPr>
              <a:t> </a:t>
            </a:r>
            <a:r>
              <a:rPr dirty="0" sz="1350" spc="-10">
                <a:latin typeface="Verdana"/>
                <a:cs typeface="Verdana"/>
              </a:rPr>
              <a:t>della</a:t>
            </a:r>
            <a:endParaRPr sz="1350">
              <a:latin typeface="Verdana"/>
              <a:cs typeface="Verdana"/>
            </a:endParaRPr>
          </a:p>
          <a:p>
            <a:pPr marL="12700" marR="648970">
              <a:lnSpc>
                <a:spcPts val="1630"/>
              </a:lnSpc>
              <a:spcBef>
                <a:spcPts val="15"/>
              </a:spcBef>
            </a:pPr>
            <a:r>
              <a:rPr dirty="0" sz="1350" spc="-5">
                <a:latin typeface="Verdana"/>
                <a:cs typeface="Verdana"/>
              </a:rPr>
              <a:t>ricerca Effetto Festival, per comprendere meglio </a:t>
            </a:r>
            <a:r>
              <a:rPr dirty="0" sz="1350">
                <a:latin typeface="Verdana"/>
                <a:cs typeface="Verdana"/>
              </a:rPr>
              <a:t>insieme </a:t>
            </a:r>
            <a:r>
              <a:rPr dirty="0" sz="1350" spc="-5">
                <a:latin typeface="Verdana"/>
                <a:cs typeface="Verdana"/>
              </a:rPr>
              <a:t>agli  educatori, </a:t>
            </a:r>
            <a:r>
              <a:rPr dirty="0" sz="1350">
                <a:latin typeface="Verdana"/>
                <a:cs typeface="Verdana"/>
              </a:rPr>
              <a:t>ai </a:t>
            </a:r>
            <a:r>
              <a:rPr dirty="0" sz="1350" spc="-5">
                <a:latin typeface="Verdana"/>
                <a:cs typeface="Verdana"/>
              </a:rPr>
              <a:t>bambini </a:t>
            </a:r>
            <a:r>
              <a:rPr dirty="0" sz="1350">
                <a:latin typeface="Verdana"/>
                <a:cs typeface="Verdana"/>
              </a:rPr>
              <a:t>e agli </a:t>
            </a:r>
            <a:r>
              <a:rPr dirty="0" sz="1350" spc="-5">
                <a:latin typeface="Verdana"/>
                <a:cs typeface="Verdana"/>
              </a:rPr>
              <a:t>operatori culturali, quale</a:t>
            </a:r>
            <a:r>
              <a:rPr dirty="0" sz="1350" spc="10">
                <a:latin typeface="Verdana"/>
                <a:cs typeface="Verdana"/>
              </a:rPr>
              <a:t> </a:t>
            </a:r>
            <a:r>
              <a:rPr dirty="0" sz="1350" spc="-5">
                <a:latin typeface="Verdana"/>
                <a:cs typeface="Verdana"/>
              </a:rPr>
              <a:t>contributo</a:t>
            </a:r>
            <a:endParaRPr sz="1350">
              <a:latin typeface="Verdana"/>
              <a:cs typeface="Verdana"/>
            </a:endParaRPr>
          </a:p>
          <a:p>
            <a:pPr marL="12700" marR="40005">
              <a:lnSpc>
                <a:spcPts val="1639"/>
              </a:lnSpc>
              <a:spcBef>
                <a:spcPts val="10"/>
              </a:spcBef>
            </a:pPr>
            <a:r>
              <a:rPr dirty="0" sz="1350" spc="-5">
                <a:latin typeface="Verdana"/>
                <a:cs typeface="Verdana"/>
              </a:rPr>
              <a:t>possono </a:t>
            </a:r>
            <a:r>
              <a:rPr dirty="0" sz="1350">
                <a:latin typeface="Verdana"/>
                <a:cs typeface="Verdana"/>
              </a:rPr>
              <a:t>dare </a:t>
            </a:r>
            <a:r>
              <a:rPr dirty="0" sz="1350" spc="-5">
                <a:latin typeface="Verdana"/>
                <a:cs typeface="Verdana"/>
              </a:rPr>
              <a:t>manifestazioni </a:t>
            </a:r>
            <a:r>
              <a:rPr dirty="0" sz="1350">
                <a:latin typeface="Verdana"/>
                <a:cs typeface="Verdana"/>
              </a:rPr>
              <a:t>di </a:t>
            </a:r>
            <a:r>
              <a:rPr dirty="0" sz="1350" spc="-5">
                <a:latin typeface="Verdana"/>
                <a:cs typeface="Verdana"/>
              </a:rPr>
              <a:t>questo genere, alla </a:t>
            </a:r>
            <a:r>
              <a:rPr dirty="0" sz="1350">
                <a:latin typeface="Verdana"/>
                <a:cs typeface="Verdana"/>
              </a:rPr>
              <a:t>crescita </a:t>
            </a:r>
            <a:r>
              <a:rPr dirty="0" sz="1350" spc="-5">
                <a:latin typeface="Verdana"/>
                <a:cs typeface="Verdana"/>
              </a:rPr>
              <a:t>culturale </a:t>
            </a:r>
            <a:r>
              <a:rPr dirty="0" sz="1350">
                <a:latin typeface="Verdana"/>
                <a:cs typeface="Verdana"/>
              </a:rPr>
              <a:t>e  creativa </a:t>
            </a:r>
            <a:r>
              <a:rPr dirty="0" sz="1350" spc="-5">
                <a:latin typeface="Verdana"/>
                <a:cs typeface="Verdana"/>
              </a:rPr>
              <a:t>dei </a:t>
            </a:r>
            <a:r>
              <a:rPr dirty="0" sz="1350">
                <a:latin typeface="Verdana"/>
                <a:cs typeface="Verdana"/>
              </a:rPr>
              <a:t>nostri</a:t>
            </a:r>
            <a:r>
              <a:rPr dirty="0" sz="1350" spc="-40">
                <a:latin typeface="Verdana"/>
                <a:cs typeface="Verdana"/>
              </a:rPr>
              <a:t> </a:t>
            </a:r>
            <a:r>
              <a:rPr dirty="0" sz="1350" spc="-5">
                <a:latin typeface="Verdana"/>
                <a:cs typeface="Verdana"/>
              </a:rPr>
              <a:t>ragazzi.</a:t>
            </a:r>
            <a:endParaRPr sz="1350">
              <a:latin typeface="Verdana"/>
              <a:cs typeface="Verdana"/>
            </a:endParaRPr>
          </a:p>
          <a:p>
            <a:pPr marL="12700" marR="8255">
              <a:lnSpc>
                <a:spcPts val="1630"/>
              </a:lnSpc>
              <a:spcBef>
                <a:spcPts val="15"/>
              </a:spcBef>
            </a:pPr>
            <a:r>
              <a:rPr dirty="0" sz="1350">
                <a:latin typeface="Verdana"/>
                <a:cs typeface="Verdana"/>
              </a:rPr>
              <a:t>La </a:t>
            </a:r>
            <a:r>
              <a:rPr dirty="0" sz="1350" spc="-5">
                <a:latin typeface="Verdana"/>
                <a:cs typeface="Verdana"/>
              </a:rPr>
              <a:t>manifestazione </a:t>
            </a:r>
            <a:r>
              <a:rPr dirty="0" sz="1350">
                <a:latin typeface="Verdana"/>
                <a:cs typeface="Verdana"/>
              </a:rPr>
              <a:t>ha </a:t>
            </a:r>
            <a:r>
              <a:rPr dirty="0" sz="1350" spc="-10">
                <a:latin typeface="Verdana"/>
                <a:cs typeface="Verdana"/>
              </a:rPr>
              <a:t>il </a:t>
            </a:r>
            <a:r>
              <a:rPr dirty="0" sz="1350" spc="-5">
                <a:latin typeface="Verdana"/>
                <a:cs typeface="Verdana"/>
              </a:rPr>
              <a:t>Patrocinio dell’UNESCO </a:t>
            </a:r>
            <a:r>
              <a:rPr dirty="0" sz="1350">
                <a:latin typeface="Verdana"/>
                <a:cs typeface="Verdana"/>
              </a:rPr>
              <a:t>e </a:t>
            </a:r>
            <a:r>
              <a:rPr dirty="0" sz="1350" spc="-5">
                <a:latin typeface="Verdana"/>
                <a:cs typeface="Verdana"/>
              </a:rPr>
              <a:t>del Ministero dei Beni  </a:t>
            </a:r>
            <a:r>
              <a:rPr dirty="0" sz="1350">
                <a:latin typeface="Verdana"/>
                <a:cs typeface="Verdana"/>
              </a:rPr>
              <a:t>e </a:t>
            </a:r>
            <a:r>
              <a:rPr dirty="0" sz="1350" spc="-10">
                <a:latin typeface="Verdana"/>
                <a:cs typeface="Verdana"/>
              </a:rPr>
              <a:t>delle </a:t>
            </a:r>
            <a:r>
              <a:rPr dirty="0" sz="1350" spc="-5">
                <a:latin typeface="Verdana"/>
                <a:cs typeface="Verdana"/>
              </a:rPr>
              <a:t>Attività Culturali </a:t>
            </a:r>
            <a:r>
              <a:rPr dirty="0" sz="1350">
                <a:latin typeface="Verdana"/>
                <a:cs typeface="Verdana"/>
              </a:rPr>
              <a:t>e </a:t>
            </a:r>
            <a:r>
              <a:rPr dirty="0" sz="1350" spc="-5">
                <a:latin typeface="Verdana"/>
                <a:cs typeface="Verdana"/>
              </a:rPr>
              <a:t>del </a:t>
            </a:r>
            <a:r>
              <a:rPr dirty="0" sz="1350">
                <a:latin typeface="Verdana"/>
                <a:cs typeface="Verdana"/>
              </a:rPr>
              <a:t>Turismo, </a:t>
            </a:r>
            <a:r>
              <a:rPr dirty="0" sz="1350" spc="-5">
                <a:latin typeface="Verdana"/>
                <a:cs typeface="Verdana"/>
              </a:rPr>
              <a:t>del Ministero della</a:t>
            </a:r>
            <a:r>
              <a:rPr dirty="0" sz="1350" spc="-20">
                <a:latin typeface="Verdana"/>
                <a:cs typeface="Verdana"/>
              </a:rPr>
              <a:t> </a:t>
            </a:r>
            <a:r>
              <a:rPr dirty="0" sz="1350" spc="-5">
                <a:latin typeface="Verdana"/>
                <a:cs typeface="Verdana"/>
              </a:rPr>
              <a:t>Pubblica</a:t>
            </a:r>
            <a:endParaRPr sz="1350">
              <a:latin typeface="Verdana"/>
              <a:cs typeface="Verdana"/>
            </a:endParaRPr>
          </a:p>
          <a:p>
            <a:pPr marL="12700" marR="261620">
              <a:lnSpc>
                <a:spcPts val="1639"/>
              </a:lnSpc>
              <a:spcBef>
                <a:spcPts val="10"/>
              </a:spcBef>
            </a:pPr>
            <a:r>
              <a:rPr dirty="0" sz="1350" spc="-5">
                <a:latin typeface="Verdana"/>
                <a:cs typeface="Verdana"/>
              </a:rPr>
              <a:t>Istruzione, dell’Università </a:t>
            </a:r>
            <a:r>
              <a:rPr dirty="0" sz="1350">
                <a:latin typeface="Verdana"/>
                <a:cs typeface="Verdana"/>
              </a:rPr>
              <a:t>e </a:t>
            </a:r>
            <a:r>
              <a:rPr dirty="0" sz="1350" spc="-10">
                <a:latin typeface="Verdana"/>
                <a:cs typeface="Verdana"/>
              </a:rPr>
              <a:t>della </a:t>
            </a:r>
            <a:r>
              <a:rPr dirty="0" sz="1350" spc="-5">
                <a:latin typeface="Verdana"/>
                <a:cs typeface="Verdana"/>
              </a:rPr>
              <a:t>Ricerca, la Main </a:t>
            </a:r>
            <a:r>
              <a:rPr dirty="0" sz="1350" spc="-10">
                <a:latin typeface="Verdana"/>
                <a:cs typeface="Verdana"/>
              </a:rPr>
              <a:t>Media </a:t>
            </a:r>
            <a:r>
              <a:rPr dirty="0" sz="1350" spc="-5">
                <a:latin typeface="Verdana"/>
                <a:cs typeface="Verdana"/>
              </a:rPr>
              <a:t>Partnership  della </a:t>
            </a:r>
            <a:r>
              <a:rPr dirty="0" sz="1350" spc="5">
                <a:latin typeface="Verdana"/>
                <a:cs typeface="Verdana"/>
              </a:rPr>
              <a:t>RAI </a:t>
            </a:r>
            <a:r>
              <a:rPr dirty="0" sz="1350">
                <a:latin typeface="Verdana"/>
                <a:cs typeface="Verdana"/>
              </a:rPr>
              <a:t>e </a:t>
            </a:r>
            <a:r>
              <a:rPr dirty="0" sz="1350" spc="-5">
                <a:latin typeface="Verdana"/>
                <a:cs typeface="Verdana"/>
              </a:rPr>
              <a:t>la </a:t>
            </a:r>
            <a:r>
              <a:rPr dirty="0" sz="1350" spc="-10">
                <a:latin typeface="Verdana"/>
                <a:cs typeface="Verdana"/>
              </a:rPr>
              <a:t>Media </a:t>
            </a:r>
            <a:r>
              <a:rPr dirty="0" sz="1350" spc="-5">
                <a:latin typeface="Verdana"/>
                <a:cs typeface="Verdana"/>
              </a:rPr>
              <a:t>Partnership del </a:t>
            </a:r>
            <a:r>
              <a:rPr dirty="0" sz="1350">
                <a:latin typeface="Verdana"/>
                <a:cs typeface="Verdana"/>
              </a:rPr>
              <a:t>TGR</a:t>
            </a:r>
            <a:r>
              <a:rPr dirty="0" sz="1350" spc="10">
                <a:latin typeface="Verdana"/>
                <a:cs typeface="Verdana"/>
              </a:rPr>
              <a:t> </a:t>
            </a:r>
            <a:r>
              <a:rPr dirty="0" sz="1350">
                <a:latin typeface="Verdana"/>
                <a:cs typeface="Verdana"/>
              </a:rPr>
              <a:t>.</a:t>
            </a:r>
            <a:endParaRPr sz="1350">
              <a:latin typeface="Verdana"/>
              <a:cs typeface="Verdana"/>
            </a:endParaRPr>
          </a:p>
          <a:p>
            <a:pPr marL="12700" marR="5080">
              <a:lnSpc>
                <a:spcPts val="1630"/>
              </a:lnSpc>
              <a:spcBef>
                <a:spcPts val="15"/>
              </a:spcBef>
            </a:pPr>
            <a:r>
              <a:rPr dirty="0" sz="1350" spc="-5">
                <a:latin typeface="Verdana"/>
                <a:cs typeface="Verdana"/>
              </a:rPr>
              <a:t>Il </a:t>
            </a:r>
            <a:r>
              <a:rPr dirty="0" sz="1350">
                <a:latin typeface="Verdana"/>
                <a:cs typeface="Verdana"/>
              </a:rPr>
              <a:t>Festival si </a:t>
            </a:r>
            <a:r>
              <a:rPr dirty="0" sz="1350" spc="-5">
                <a:latin typeface="Verdana"/>
                <a:cs typeface="Verdana"/>
              </a:rPr>
              <a:t>avvale del contributo di </a:t>
            </a:r>
            <a:r>
              <a:rPr dirty="0" sz="1350" spc="5">
                <a:latin typeface="Verdana"/>
                <a:cs typeface="Verdana"/>
              </a:rPr>
              <a:t>un </a:t>
            </a:r>
            <a:r>
              <a:rPr dirty="0" sz="1350" spc="-5">
                <a:latin typeface="Verdana"/>
                <a:cs typeface="Verdana"/>
              </a:rPr>
              <a:t>Comitato scientifico, composto  dall’esperto </a:t>
            </a:r>
            <a:r>
              <a:rPr dirty="0" sz="1350">
                <a:latin typeface="Verdana"/>
                <a:cs typeface="Verdana"/>
              </a:rPr>
              <a:t>di </a:t>
            </a:r>
            <a:r>
              <a:rPr dirty="0" sz="1350" spc="-5">
                <a:latin typeface="Verdana"/>
                <a:cs typeface="Verdana"/>
              </a:rPr>
              <a:t>creatività applicata Hubert Jaoui, dal Responsabile</a:t>
            </a:r>
            <a:r>
              <a:rPr dirty="0" sz="1350" spc="70">
                <a:latin typeface="Verdana"/>
                <a:cs typeface="Verdana"/>
              </a:rPr>
              <a:t> </a:t>
            </a:r>
            <a:r>
              <a:rPr dirty="0" sz="1350">
                <a:latin typeface="Verdana"/>
                <a:cs typeface="Verdana"/>
              </a:rPr>
              <a:t>Capo</a:t>
            </a:r>
            <a:endParaRPr sz="1350">
              <a:latin typeface="Verdana"/>
              <a:cs typeface="Verdana"/>
            </a:endParaRPr>
          </a:p>
          <a:p>
            <a:pPr marL="12700">
              <a:lnSpc>
                <a:spcPts val="1590"/>
              </a:lnSpc>
            </a:pPr>
            <a:r>
              <a:rPr dirty="0" sz="1350" spc="-5">
                <a:latin typeface="Verdana"/>
                <a:cs typeface="Verdana"/>
              </a:rPr>
              <a:t>del Dipartimento educazione Castello </a:t>
            </a:r>
            <a:r>
              <a:rPr dirty="0" sz="1350">
                <a:latin typeface="Verdana"/>
                <a:cs typeface="Verdana"/>
              </a:rPr>
              <a:t>di </a:t>
            </a:r>
            <a:r>
              <a:rPr dirty="0" sz="1350" spc="-5">
                <a:latin typeface="Verdana"/>
                <a:cs typeface="Verdana"/>
              </a:rPr>
              <a:t>Rivoli </a:t>
            </a:r>
            <a:r>
              <a:rPr dirty="0" sz="1350">
                <a:latin typeface="Verdana"/>
                <a:cs typeface="Verdana"/>
              </a:rPr>
              <a:t>Museo</a:t>
            </a:r>
            <a:r>
              <a:rPr dirty="0" sz="1350" spc="-20">
                <a:latin typeface="Verdana"/>
                <a:cs typeface="Verdana"/>
              </a:rPr>
              <a:t> </a:t>
            </a:r>
            <a:r>
              <a:rPr dirty="0" sz="1350" spc="-5">
                <a:latin typeface="Verdana"/>
                <a:cs typeface="Verdana"/>
              </a:rPr>
              <a:t>d’Arte</a:t>
            </a:r>
            <a:endParaRPr sz="1350">
              <a:latin typeface="Verdana"/>
              <a:cs typeface="Verdana"/>
            </a:endParaRPr>
          </a:p>
          <a:p>
            <a:pPr marL="12700" marR="1075055">
              <a:lnSpc>
                <a:spcPct val="100699"/>
              </a:lnSpc>
              <a:spcBef>
                <a:spcPts val="15"/>
              </a:spcBef>
            </a:pPr>
            <a:r>
              <a:rPr dirty="0" sz="1350" spc="-5">
                <a:latin typeface="Verdana"/>
                <a:cs typeface="Verdana"/>
              </a:rPr>
              <a:t>contemporanea Anna Pironti </a:t>
            </a:r>
            <a:r>
              <a:rPr dirty="0" sz="1350">
                <a:latin typeface="Verdana"/>
                <a:cs typeface="Verdana"/>
              </a:rPr>
              <a:t>e </a:t>
            </a:r>
            <a:r>
              <a:rPr dirty="0" sz="1350" spc="-10">
                <a:latin typeface="Verdana"/>
                <a:cs typeface="Verdana"/>
              </a:rPr>
              <a:t>dallo </a:t>
            </a:r>
            <a:r>
              <a:rPr dirty="0" sz="1350">
                <a:latin typeface="Verdana"/>
                <a:cs typeface="Verdana"/>
              </a:rPr>
              <a:t>scrittore ed </a:t>
            </a:r>
            <a:r>
              <a:rPr dirty="0" sz="1350" spc="-5">
                <a:latin typeface="Verdana"/>
                <a:cs typeface="Verdana"/>
              </a:rPr>
              <a:t>esperto di  comunicazione Aldo</a:t>
            </a:r>
            <a:r>
              <a:rPr dirty="0" sz="1350" spc="-10">
                <a:latin typeface="Verdana"/>
                <a:cs typeface="Verdana"/>
              </a:rPr>
              <a:t> </a:t>
            </a:r>
            <a:r>
              <a:rPr dirty="0" sz="1350" spc="-5">
                <a:latin typeface="Verdana"/>
                <a:cs typeface="Verdana"/>
              </a:rPr>
              <a:t>Tanchis.</a:t>
            </a:r>
            <a:endParaRPr sz="13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92214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o</a:t>
            </a:r>
            <a:r>
              <a:rPr dirty="0" sz="1600" spc="-15" b="1">
                <a:latin typeface="Arial"/>
                <a:cs typeface="Arial"/>
              </a:rPr>
              <a:t>m</a:t>
            </a:r>
            <a:r>
              <a:rPr dirty="0" sz="1600" spc="-20" b="1">
                <a:latin typeface="Arial"/>
                <a:cs typeface="Arial"/>
              </a:rPr>
              <a:t>a</a:t>
            </a:r>
            <a:r>
              <a:rPr dirty="0" sz="1600" spc="35" b="1">
                <a:latin typeface="Arial"/>
                <a:cs typeface="Arial"/>
              </a:rPr>
              <a:t>w</a:t>
            </a:r>
            <a:r>
              <a:rPr dirty="0" sz="1600" spc="-5" b="1">
                <a:latin typeface="Arial"/>
                <a:cs typeface="Arial"/>
              </a:rPr>
              <a:t>eekend</a:t>
            </a:r>
            <a:r>
              <a:rPr dirty="0" sz="1600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com  </a:t>
            </a: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2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284729" y="2442971"/>
            <a:ext cx="2989834" cy="7589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3371087"/>
            <a:ext cx="3593680" cy="23444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47473" y="5895418"/>
            <a:ext cx="5704843" cy="38245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59385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S</a:t>
            </a:r>
            <a:r>
              <a:rPr dirty="0" sz="1600" spc="-5" b="1">
                <a:latin typeface="Arial"/>
                <a:cs typeface="Arial"/>
              </a:rPr>
              <a:t>assuo</a:t>
            </a:r>
            <a:r>
              <a:rPr dirty="0" sz="1600" b="1">
                <a:latin typeface="Arial"/>
                <a:cs typeface="Arial"/>
              </a:rPr>
              <a:t>l</a:t>
            </a:r>
            <a:r>
              <a:rPr dirty="0" sz="1600" spc="-5" b="1">
                <a:latin typeface="Arial"/>
                <a:cs typeface="Arial"/>
              </a:rPr>
              <a:t>o200</a:t>
            </a:r>
            <a:r>
              <a:rPr dirty="0" sz="1600" b="1">
                <a:latin typeface="Arial"/>
                <a:cs typeface="Arial"/>
              </a:rPr>
              <a:t>0</a:t>
            </a:r>
            <a:r>
              <a:rPr dirty="0" sz="1600" spc="-5" b="1">
                <a:latin typeface="Arial"/>
                <a:cs typeface="Arial"/>
              </a:rPr>
              <a:t>.it  </a:t>
            </a: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418458"/>
            <a:ext cx="4006215" cy="2324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350" b="1">
                <a:latin typeface="Times New Roman"/>
                <a:cs typeface="Times New Roman"/>
              </a:rPr>
              <a:t>UniCredit per </a:t>
            </a:r>
            <a:r>
              <a:rPr dirty="0" sz="1350" spc="-5" b="1">
                <a:latin typeface="Times New Roman"/>
                <a:cs typeface="Times New Roman"/>
              </a:rPr>
              <a:t>il Festival della Cultura Creativa </a:t>
            </a:r>
            <a:r>
              <a:rPr dirty="0" sz="1350" b="1">
                <a:latin typeface="Times New Roman"/>
                <a:cs typeface="Times New Roman"/>
              </a:rPr>
              <a:t>di</a:t>
            </a:r>
            <a:r>
              <a:rPr dirty="0" sz="1350" spc="10" b="1">
                <a:latin typeface="Times New Roman"/>
                <a:cs typeface="Times New Roman"/>
              </a:rPr>
              <a:t> </a:t>
            </a:r>
            <a:r>
              <a:rPr dirty="0" sz="1350" spc="-5" b="1">
                <a:latin typeface="Times New Roman"/>
                <a:cs typeface="Times New Roman"/>
              </a:rPr>
              <a:t>Abi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1040" y="3895978"/>
            <a:ext cx="6158230" cy="0"/>
          </a:xfrm>
          <a:custGeom>
            <a:avLst/>
            <a:gdLst/>
            <a:ahLst/>
            <a:cxnLst/>
            <a:rect l="l" t="t" r="r" b="b"/>
            <a:pathLst>
              <a:path w="6158230" h="0">
                <a:moveTo>
                  <a:pt x="0" y="0"/>
                </a:moveTo>
                <a:lnTo>
                  <a:pt x="6158230" y="0"/>
                </a:lnTo>
              </a:path>
            </a:pathLst>
          </a:custGeom>
          <a:ln w="9144">
            <a:solidFill>
              <a:srgbClr val="DDDDD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06627" y="3886327"/>
            <a:ext cx="6122670" cy="38646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40335">
              <a:lnSpc>
                <a:spcPct val="116700"/>
              </a:lnSpc>
              <a:spcBef>
                <a:spcPts val="100"/>
              </a:spcBef>
            </a:pP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Dal </a:t>
            </a:r>
            <a:r>
              <a:rPr dirty="0" sz="900">
                <a:solidFill>
                  <a:srgbClr val="444444"/>
                </a:solidFill>
                <a:latin typeface="Arial"/>
                <a:cs typeface="Arial"/>
              </a:rPr>
              <a:t>2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all’8 maggio prossimi </a:t>
            </a:r>
            <a:r>
              <a:rPr dirty="0" sz="900">
                <a:solidFill>
                  <a:srgbClr val="444444"/>
                </a:solidFill>
                <a:latin typeface="Arial"/>
                <a:cs typeface="Arial"/>
              </a:rPr>
              <a:t>è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in programma la terza edizione </a:t>
            </a:r>
            <a:r>
              <a:rPr dirty="0" sz="900">
                <a:solidFill>
                  <a:srgbClr val="444444"/>
                </a:solidFill>
                <a:latin typeface="Arial"/>
                <a:cs typeface="Arial"/>
              </a:rPr>
              <a:t>del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Festival della Cultura Creativa dedicato </a:t>
            </a:r>
            <a:r>
              <a:rPr dirty="0" sz="900">
                <a:solidFill>
                  <a:srgbClr val="444444"/>
                </a:solidFill>
                <a:latin typeface="Arial"/>
                <a:cs typeface="Arial"/>
              </a:rPr>
              <a:t>ai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più giovani  (6-13 anni), promosso da </a:t>
            </a:r>
            <a:r>
              <a:rPr dirty="0" sz="900">
                <a:solidFill>
                  <a:srgbClr val="444444"/>
                </a:solidFill>
                <a:latin typeface="Arial"/>
                <a:cs typeface="Arial"/>
              </a:rPr>
              <a:t>ABI con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la partecipazione delle Banche italiane. UniCredit, anche quest’anno, organizza  laboratori gratuiti in 6 città italiane </a:t>
            </a:r>
            <a:r>
              <a:rPr dirty="0" sz="900">
                <a:solidFill>
                  <a:srgbClr val="444444"/>
                </a:solidFill>
                <a:latin typeface="Arial"/>
                <a:cs typeface="Arial"/>
              </a:rPr>
              <a:t>tra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cui</a:t>
            </a:r>
            <a:r>
              <a:rPr dirty="0" sz="900" spc="-1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Bologna.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marR="74930">
              <a:lnSpc>
                <a:spcPct val="117100"/>
              </a:lnSpc>
            </a:pPr>
            <a:r>
              <a:rPr dirty="0" sz="900" spc="-5" b="1">
                <a:solidFill>
                  <a:srgbClr val="444444"/>
                </a:solidFill>
                <a:latin typeface="Arial"/>
                <a:cs typeface="Arial"/>
              </a:rPr>
              <a:t>ABITARE </a:t>
            </a:r>
            <a:r>
              <a:rPr dirty="0" sz="900" b="1">
                <a:solidFill>
                  <a:srgbClr val="444444"/>
                </a:solidFill>
                <a:latin typeface="Arial"/>
                <a:cs typeface="Arial"/>
              </a:rPr>
              <a:t>SOTTOSOPRA –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“Scoprire </a:t>
            </a:r>
            <a:r>
              <a:rPr dirty="0" sz="900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sperimentare </a:t>
            </a:r>
            <a:r>
              <a:rPr dirty="0" sz="900">
                <a:solidFill>
                  <a:srgbClr val="444444"/>
                </a:solidFill>
                <a:latin typeface="Arial"/>
                <a:cs typeface="Arial"/>
              </a:rPr>
              <a:t>come si sta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dentro </a:t>
            </a:r>
            <a:r>
              <a:rPr dirty="0" sz="900">
                <a:solidFill>
                  <a:srgbClr val="444444"/>
                </a:solidFill>
                <a:latin typeface="Arial"/>
                <a:cs typeface="Arial"/>
              </a:rPr>
              <a:t>i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luoghi, l’arte </a:t>
            </a:r>
            <a:r>
              <a:rPr dirty="0" sz="900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le emozioni”, </a:t>
            </a:r>
            <a:r>
              <a:rPr dirty="0" sz="900">
                <a:solidFill>
                  <a:srgbClr val="444444"/>
                </a:solidFill>
                <a:latin typeface="Arial"/>
                <a:cs typeface="Arial"/>
              </a:rPr>
              <a:t>è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il tema  dell’edizione 2016, filo </a:t>
            </a:r>
            <a:r>
              <a:rPr dirty="0" sz="900">
                <a:solidFill>
                  <a:srgbClr val="444444"/>
                </a:solidFill>
                <a:latin typeface="Arial"/>
                <a:cs typeface="Arial"/>
              </a:rPr>
              <a:t>conduttore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che legherà tutte </a:t>
            </a:r>
            <a:r>
              <a:rPr dirty="0" sz="900" spc="-10">
                <a:solidFill>
                  <a:srgbClr val="444444"/>
                </a:solidFill>
                <a:latin typeface="Arial"/>
                <a:cs typeface="Arial"/>
              </a:rPr>
              <a:t>le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iniziative (laboratori, mostre, teatro, musica) organizzate dalle  banche </a:t>
            </a:r>
            <a:r>
              <a:rPr dirty="0" sz="900">
                <a:solidFill>
                  <a:srgbClr val="444444"/>
                </a:solidFill>
                <a:latin typeface="Arial"/>
                <a:cs typeface="Arial"/>
              </a:rPr>
              <a:t>che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operano in Italia. </a:t>
            </a:r>
            <a:r>
              <a:rPr dirty="0" sz="900">
                <a:solidFill>
                  <a:srgbClr val="444444"/>
                </a:solidFill>
                <a:latin typeface="Arial"/>
                <a:cs typeface="Arial"/>
              </a:rPr>
              <a:t>I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ragazzi potranno interpretare questo concetto </a:t>
            </a:r>
            <a:r>
              <a:rPr dirty="0" sz="900">
                <a:solidFill>
                  <a:srgbClr val="444444"/>
                </a:solidFill>
                <a:latin typeface="Arial"/>
                <a:cs typeface="Arial"/>
              </a:rPr>
              <a:t>in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libertà, costruendo un percorso che </a:t>
            </a:r>
            <a:r>
              <a:rPr dirty="0" sz="900">
                <a:solidFill>
                  <a:srgbClr val="444444"/>
                </a:solidFill>
                <a:latin typeface="Arial"/>
                <a:cs typeface="Arial"/>
              </a:rPr>
              <a:t>sia 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espressione della propria creatività. </a:t>
            </a:r>
            <a:r>
              <a:rPr dirty="0" sz="900">
                <a:solidFill>
                  <a:srgbClr val="444444"/>
                </a:solidFill>
                <a:latin typeface="Arial"/>
                <a:cs typeface="Arial"/>
              </a:rPr>
              <a:t>Con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l’aiuto </a:t>
            </a:r>
            <a:r>
              <a:rPr dirty="0" sz="900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operatori esperti, </a:t>
            </a:r>
            <a:r>
              <a:rPr dirty="0" sz="900">
                <a:solidFill>
                  <a:srgbClr val="444444"/>
                </a:solidFill>
                <a:latin typeface="Arial"/>
                <a:cs typeface="Arial"/>
              </a:rPr>
              <a:t>i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partecipanti potranno abitare epoche storiche,  pianeti, ambienti reali o virtuali. UniCredit, </a:t>
            </a:r>
            <a:r>
              <a:rPr dirty="0" sz="900" spc="-10">
                <a:solidFill>
                  <a:srgbClr val="444444"/>
                </a:solidFill>
                <a:latin typeface="Arial"/>
                <a:cs typeface="Arial"/>
              </a:rPr>
              <a:t>da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sempre attenta allo sviluppo culturale e sociale del territorio, organizza  laboratori</a:t>
            </a:r>
            <a:r>
              <a:rPr dirty="0" sz="900" spc="-1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artistico-musicali.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marR="5080">
              <a:lnSpc>
                <a:spcPct val="116700"/>
              </a:lnSpc>
            </a:pPr>
            <a:r>
              <a:rPr dirty="0" sz="900">
                <a:solidFill>
                  <a:srgbClr val="444444"/>
                </a:solidFill>
                <a:latin typeface="Arial"/>
                <a:cs typeface="Arial"/>
              </a:rPr>
              <a:t>A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Bologna l’appuntamento è per sabato 7 maggio a </a:t>
            </a:r>
            <a:r>
              <a:rPr dirty="0" sz="900" spc="-10">
                <a:solidFill>
                  <a:srgbClr val="444444"/>
                </a:solidFill>
                <a:latin typeface="Arial"/>
                <a:cs typeface="Arial"/>
              </a:rPr>
              <a:t>Palazzo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Magnani, sede UniCredit, dalle 10 alle 17 (in programma  </a:t>
            </a:r>
            <a:r>
              <a:rPr dirty="0" sz="900">
                <a:solidFill>
                  <a:srgbClr val="444444"/>
                </a:solidFill>
                <a:latin typeface="Arial"/>
                <a:cs typeface="Arial"/>
              </a:rPr>
              <a:t>due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laboratori dalle 10 alle </a:t>
            </a:r>
            <a:r>
              <a:rPr dirty="0" sz="900">
                <a:solidFill>
                  <a:srgbClr val="444444"/>
                </a:solidFill>
                <a:latin typeface="Arial"/>
                <a:cs typeface="Arial"/>
              </a:rPr>
              <a:t>12 e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dalle 15 alle </a:t>
            </a:r>
            <a:r>
              <a:rPr dirty="0" sz="900">
                <a:solidFill>
                  <a:srgbClr val="444444"/>
                </a:solidFill>
                <a:latin typeface="Arial"/>
                <a:cs typeface="Arial"/>
              </a:rPr>
              <a:t>17).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Il Gruppo A12 realizzerà “Unità </a:t>
            </a:r>
            <a:r>
              <a:rPr dirty="0" sz="900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Misura Umana”, progetto che  insegna ai ragazzi a mettere </a:t>
            </a:r>
            <a:r>
              <a:rPr dirty="0" sz="900" spc="-10">
                <a:solidFill>
                  <a:srgbClr val="444444"/>
                </a:solidFill>
                <a:latin typeface="Arial"/>
                <a:cs typeface="Arial"/>
              </a:rPr>
              <a:t>in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relazione </a:t>
            </a:r>
            <a:r>
              <a:rPr dirty="0" sz="900" spc="-10">
                <a:solidFill>
                  <a:srgbClr val="444444"/>
                </a:solidFill>
                <a:latin typeface="Arial"/>
                <a:cs typeface="Arial"/>
              </a:rPr>
              <a:t>il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proprio corpo con lo spazio che questo occupa. </a:t>
            </a:r>
            <a:r>
              <a:rPr dirty="0" sz="900">
                <a:solidFill>
                  <a:srgbClr val="444444"/>
                </a:solidFill>
                <a:latin typeface="Arial"/>
                <a:cs typeface="Arial"/>
              </a:rPr>
              <a:t>Il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corpo </a:t>
            </a:r>
            <a:r>
              <a:rPr dirty="0" sz="900">
                <a:solidFill>
                  <a:srgbClr val="444444"/>
                </a:solidFill>
                <a:latin typeface="Arial"/>
                <a:cs typeface="Arial"/>
              </a:rPr>
              <a:t>visto come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un’unità </a:t>
            </a:r>
            <a:r>
              <a:rPr dirty="0" sz="900">
                <a:solidFill>
                  <a:srgbClr val="444444"/>
                </a:solidFill>
                <a:latin typeface="Arial"/>
                <a:cs typeface="Arial"/>
              </a:rPr>
              <a:t>di 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misura </a:t>
            </a:r>
            <a:r>
              <a:rPr dirty="0" sz="900">
                <a:solidFill>
                  <a:srgbClr val="444444"/>
                </a:solidFill>
                <a:latin typeface="Arial"/>
                <a:cs typeface="Arial"/>
              </a:rPr>
              <a:t>che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permette di comprendere e </a:t>
            </a:r>
            <a:r>
              <a:rPr dirty="0" sz="900" spc="-10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misurare realmente </a:t>
            </a:r>
            <a:r>
              <a:rPr dirty="0" sz="900">
                <a:solidFill>
                  <a:srgbClr val="444444"/>
                </a:solidFill>
                <a:latin typeface="Arial"/>
                <a:cs typeface="Arial"/>
              </a:rPr>
              <a:t>le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dimensioni degli spazi </a:t>
            </a:r>
            <a:r>
              <a:rPr dirty="0" sz="900">
                <a:solidFill>
                  <a:srgbClr val="444444"/>
                </a:solidFill>
                <a:latin typeface="Arial"/>
                <a:cs typeface="Arial"/>
              </a:rPr>
              <a:t>in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cui noi tutti </a:t>
            </a:r>
            <a:r>
              <a:rPr dirty="0" sz="900">
                <a:solidFill>
                  <a:srgbClr val="444444"/>
                </a:solidFill>
                <a:latin typeface="Arial"/>
                <a:cs typeface="Arial"/>
              </a:rPr>
              <a:t>ci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muoviamo ogni  giorno.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marR="459740">
              <a:lnSpc>
                <a:spcPct val="116700"/>
              </a:lnSpc>
            </a:pP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Prenotazione obbligatoria fino a esaurimento posti disponibili scrivendo a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  <a:hlinkClick r:id="rId3"/>
              </a:rPr>
              <a:t>givingeventsartmgmt@unicredit.eu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(la  conferma della prenotazione avverrà via</a:t>
            </a:r>
            <a:r>
              <a:rPr dirty="0" sz="90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444444"/>
                </a:solidFill>
                <a:latin typeface="Arial"/>
                <a:cs typeface="Arial"/>
              </a:rPr>
              <a:t>email).</a:t>
            </a:r>
            <a:endParaRPr sz="900">
              <a:latin typeface="Arial"/>
              <a:cs typeface="Arial"/>
            </a:endParaRPr>
          </a:p>
          <a:p>
            <a:pPr marL="3006090">
              <a:lnSpc>
                <a:spcPct val="100000"/>
              </a:lnSpc>
              <a:spcBef>
                <a:spcPts val="180"/>
              </a:spcBef>
            </a:pPr>
            <a:r>
              <a:rPr dirty="0" sz="900" spc="-10">
                <a:solidFill>
                  <a:srgbClr val="444444"/>
                </a:solidFill>
                <a:latin typeface="Arial"/>
                <a:cs typeface="Arial"/>
              </a:rPr>
              <a:t>***</a:t>
            </a:r>
            <a:endParaRPr sz="900">
              <a:latin typeface="Arial"/>
              <a:cs typeface="Arial"/>
            </a:endParaRPr>
          </a:p>
          <a:p>
            <a:pPr marL="12700" marR="67945">
              <a:lnSpc>
                <a:spcPts val="1260"/>
              </a:lnSpc>
              <a:spcBef>
                <a:spcPts val="60"/>
              </a:spcBef>
            </a:pPr>
            <a:r>
              <a:rPr dirty="0" sz="900" spc="-5" i="1">
                <a:solidFill>
                  <a:srgbClr val="444444"/>
                </a:solidFill>
                <a:latin typeface="Arial"/>
                <a:cs typeface="Arial"/>
              </a:rPr>
              <a:t>Il Festival della Cultura Creativa è una delle iniziative presenti nel “Piano d’azione a sostegno dell’arte e della cultura”  </a:t>
            </a:r>
            <a:r>
              <a:rPr dirty="0" sz="900" spc="-5" i="1">
                <a:solidFill>
                  <a:srgbClr val="444444"/>
                </a:solidFill>
                <a:latin typeface="Arial"/>
                <a:cs typeface="Arial"/>
              </a:rPr>
              <a:t>ideato da ABI e dalle banche associate per promuovere il proprio impegno a favore della cultura e della crescita sociale  e per mettere a disposizione della comunità il proprio patrimonio storico e artistico. Maggiori informazioni </a:t>
            </a:r>
            <a:r>
              <a:rPr dirty="0" sz="900" i="1">
                <a:solidFill>
                  <a:srgbClr val="444444"/>
                </a:solidFill>
                <a:latin typeface="Arial"/>
                <a:cs typeface="Arial"/>
              </a:rPr>
              <a:t>su  </a:t>
            </a:r>
            <a:r>
              <a:rPr dirty="0" sz="900" spc="-5" i="1">
                <a:solidFill>
                  <a:srgbClr val="444444"/>
                </a:solidFill>
                <a:latin typeface="Arial"/>
                <a:cs typeface="Arial"/>
                <a:hlinkClick r:id="rId4"/>
              </a:rPr>
              <a:t>www.festivalculturacreativa.it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778082" y="2477104"/>
            <a:ext cx="1981371" cy="4209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3101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Sociale.</a:t>
            </a:r>
            <a:r>
              <a:rPr dirty="0" sz="1600" spc="5" b="1">
                <a:latin typeface="Arial"/>
                <a:cs typeface="Arial"/>
              </a:rPr>
              <a:t>c</a:t>
            </a:r>
            <a:r>
              <a:rPr dirty="0" sz="1600" spc="-5" b="1">
                <a:latin typeface="Arial"/>
                <a:cs typeface="Arial"/>
              </a:rPr>
              <a:t>orrie</a:t>
            </a:r>
            <a:r>
              <a:rPr dirty="0" sz="1600" b="1">
                <a:latin typeface="Arial"/>
                <a:cs typeface="Arial"/>
              </a:rPr>
              <a:t>r</a:t>
            </a:r>
            <a:r>
              <a:rPr dirty="0" sz="1600" spc="5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.it  </a:t>
            </a: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132516" y="2151764"/>
            <a:ext cx="3254324" cy="5866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2923031"/>
            <a:ext cx="4262628" cy="28864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5971031"/>
            <a:ext cx="4311783" cy="7271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92084" y="7042403"/>
            <a:ext cx="5021646" cy="28031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3101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Sociale.</a:t>
            </a:r>
            <a:r>
              <a:rPr dirty="0" sz="1600" spc="5" b="1">
                <a:latin typeface="Arial"/>
                <a:cs typeface="Arial"/>
              </a:rPr>
              <a:t>c</a:t>
            </a:r>
            <a:r>
              <a:rPr dirty="0" sz="1600" spc="-5" b="1">
                <a:latin typeface="Arial"/>
                <a:cs typeface="Arial"/>
              </a:rPr>
              <a:t>orrie</a:t>
            </a:r>
            <a:r>
              <a:rPr dirty="0" sz="1600" b="1">
                <a:latin typeface="Arial"/>
                <a:cs typeface="Arial"/>
              </a:rPr>
              <a:t>r</a:t>
            </a:r>
            <a:r>
              <a:rPr dirty="0" sz="1600" spc="5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.it  </a:t>
            </a: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37596" y="2128633"/>
            <a:ext cx="4359099" cy="14525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3738752"/>
            <a:ext cx="5172069" cy="39057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71507" y="7834883"/>
            <a:ext cx="5470841" cy="13778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3101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Sociale.</a:t>
            </a:r>
            <a:r>
              <a:rPr dirty="0" sz="1600" spc="5" b="1">
                <a:latin typeface="Arial"/>
                <a:cs typeface="Arial"/>
              </a:rPr>
              <a:t>c</a:t>
            </a:r>
            <a:r>
              <a:rPr dirty="0" sz="1600" spc="-5" b="1">
                <a:latin typeface="Arial"/>
                <a:cs typeface="Arial"/>
              </a:rPr>
              <a:t>orrie</a:t>
            </a:r>
            <a:r>
              <a:rPr dirty="0" sz="1600" b="1">
                <a:latin typeface="Arial"/>
                <a:cs typeface="Arial"/>
              </a:rPr>
              <a:t>r</a:t>
            </a:r>
            <a:r>
              <a:rPr dirty="0" sz="1600" spc="5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.it  </a:t>
            </a: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3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77240" y="2177024"/>
            <a:ext cx="5324475" cy="29236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63220">
              <a:lnSpc>
                <a:spcPts val="1839"/>
              </a:lnSpc>
            </a:pPr>
            <a:r>
              <a:rPr dirty="0" sz="1400" spc="-5" b="1">
                <a:latin typeface="Arial"/>
                <a:cs typeface="Arial"/>
              </a:rPr>
              <a:t>S</a:t>
            </a:r>
            <a:r>
              <a:rPr dirty="0" sz="1600" spc="-5" b="1">
                <a:latin typeface="Arial"/>
                <a:cs typeface="Arial"/>
              </a:rPr>
              <a:t>tadio24.com  28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7008647"/>
            <a:ext cx="6139815" cy="29597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9700"/>
              </a:lnSpc>
              <a:spcBef>
                <a:spcPts val="95"/>
              </a:spcBef>
            </a:pPr>
            <a:r>
              <a:rPr dirty="0" sz="1350">
                <a:solidFill>
                  <a:srgbClr val="3D3D3D"/>
                </a:solidFill>
                <a:latin typeface="Arial"/>
                <a:cs typeface="Arial"/>
              </a:rPr>
              <a:t>Dal 2 all'8 </a:t>
            </a:r>
            <a:r>
              <a:rPr dirty="0" sz="1350" spc="-5">
                <a:solidFill>
                  <a:srgbClr val="3D3D3D"/>
                </a:solidFill>
                <a:latin typeface="Arial"/>
                <a:cs typeface="Arial"/>
              </a:rPr>
              <a:t>maggio torna </a:t>
            </a:r>
            <a:r>
              <a:rPr dirty="0" sz="1350">
                <a:solidFill>
                  <a:srgbClr val="3D3D3D"/>
                </a:solidFill>
                <a:latin typeface="Arial"/>
                <a:cs typeface="Arial"/>
              </a:rPr>
              <a:t>il </a:t>
            </a:r>
            <a:r>
              <a:rPr dirty="0" sz="1350" spc="-5">
                <a:solidFill>
                  <a:srgbClr val="3D3D3D"/>
                </a:solidFill>
                <a:latin typeface="Arial"/>
                <a:cs typeface="Arial"/>
              </a:rPr>
              <a:t>'Festival </a:t>
            </a:r>
            <a:r>
              <a:rPr dirty="0" sz="1350">
                <a:solidFill>
                  <a:srgbClr val="3D3D3D"/>
                </a:solidFill>
                <a:latin typeface="Arial"/>
                <a:cs typeface="Arial"/>
              </a:rPr>
              <a:t>della Cultura </a:t>
            </a:r>
            <a:r>
              <a:rPr dirty="0" sz="1350" spc="-5">
                <a:solidFill>
                  <a:srgbClr val="3D3D3D"/>
                </a:solidFill>
                <a:latin typeface="Arial"/>
                <a:cs typeface="Arial"/>
              </a:rPr>
              <a:t>Creativa' </a:t>
            </a:r>
            <a:r>
              <a:rPr dirty="0" sz="1350">
                <a:solidFill>
                  <a:srgbClr val="3D3D3D"/>
                </a:solidFill>
                <a:latin typeface="Arial"/>
                <a:cs typeface="Arial"/>
              </a:rPr>
              <a:t>dedicato ai </a:t>
            </a:r>
            <a:r>
              <a:rPr dirty="0" sz="1350" spc="-5">
                <a:solidFill>
                  <a:srgbClr val="3D3D3D"/>
                </a:solidFill>
                <a:latin typeface="Arial"/>
                <a:cs typeface="Arial"/>
              </a:rPr>
              <a:t>ragazzi dai  </a:t>
            </a:r>
            <a:r>
              <a:rPr dirty="0" sz="1350">
                <a:solidFill>
                  <a:srgbClr val="3D3D3D"/>
                </a:solidFill>
                <a:latin typeface="Arial"/>
                <a:cs typeface="Arial"/>
              </a:rPr>
              <a:t>6 ai 13 anni. </a:t>
            </a:r>
            <a:r>
              <a:rPr dirty="0" sz="1350" spc="-5">
                <a:solidFill>
                  <a:srgbClr val="3D3D3D"/>
                </a:solidFill>
                <a:latin typeface="Arial"/>
                <a:cs typeface="Arial"/>
              </a:rPr>
              <a:t>La terza edizione </a:t>
            </a:r>
            <a:r>
              <a:rPr dirty="0" sz="1350">
                <a:solidFill>
                  <a:srgbClr val="3D3D3D"/>
                </a:solidFill>
                <a:latin typeface="Arial"/>
                <a:cs typeface="Arial"/>
              </a:rPr>
              <a:t>della </a:t>
            </a:r>
            <a:r>
              <a:rPr dirty="0" sz="1350" spc="-5">
                <a:solidFill>
                  <a:srgbClr val="3D3D3D"/>
                </a:solidFill>
                <a:latin typeface="Arial"/>
                <a:cs typeface="Arial"/>
              </a:rPr>
              <a:t>manifestazione vede </a:t>
            </a:r>
            <a:r>
              <a:rPr dirty="0" sz="1350">
                <a:solidFill>
                  <a:srgbClr val="3D3D3D"/>
                </a:solidFill>
                <a:latin typeface="Arial"/>
                <a:cs typeface="Arial"/>
              </a:rPr>
              <a:t>come </a:t>
            </a:r>
            <a:r>
              <a:rPr dirty="0" sz="1350" spc="-5">
                <a:solidFill>
                  <a:srgbClr val="3D3D3D"/>
                </a:solidFill>
                <a:latin typeface="Arial"/>
                <a:cs typeface="Arial"/>
              </a:rPr>
              <a:t>titolo "Abitare  Sottosopra-Scoprire </a:t>
            </a:r>
            <a:r>
              <a:rPr dirty="0" sz="1350">
                <a:solidFill>
                  <a:srgbClr val="3D3D3D"/>
                </a:solidFill>
                <a:latin typeface="Arial"/>
                <a:cs typeface="Arial"/>
              </a:rPr>
              <a:t>e </a:t>
            </a:r>
            <a:r>
              <a:rPr dirty="0" sz="1350" spc="-5">
                <a:solidFill>
                  <a:srgbClr val="3D3D3D"/>
                </a:solidFill>
                <a:latin typeface="Arial"/>
                <a:cs typeface="Arial"/>
              </a:rPr>
              <a:t>sperimentare </a:t>
            </a:r>
            <a:r>
              <a:rPr dirty="0" sz="1350">
                <a:solidFill>
                  <a:srgbClr val="3D3D3D"/>
                </a:solidFill>
                <a:latin typeface="Arial"/>
                <a:cs typeface="Arial"/>
              </a:rPr>
              <a:t>come si </a:t>
            </a:r>
            <a:r>
              <a:rPr dirty="0" sz="1350" spc="-5">
                <a:solidFill>
                  <a:srgbClr val="3D3D3D"/>
                </a:solidFill>
                <a:latin typeface="Arial"/>
                <a:cs typeface="Arial"/>
              </a:rPr>
              <a:t>sta dentro </a:t>
            </a:r>
            <a:r>
              <a:rPr dirty="0" sz="1350">
                <a:solidFill>
                  <a:srgbClr val="3D3D3D"/>
                </a:solidFill>
                <a:latin typeface="Arial"/>
                <a:cs typeface="Arial"/>
              </a:rPr>
              <a:t>i luoghi, </a:t>
            </a:r>
            <a:r>
              <a:rPr dirty="0" sz="1350" spc="-5">
                <a:solidFill>
                  <a:srgbClr val="3D3D3D"/>
                </a:solidFill>
                <a:latin typeface="Arial"/>
                <a:cs typeface="Arial"/>
              </a:rPr>
              <a:t>l'arte </a:t>
            </a:r>
            <a:r>
              <a:rPr dirty="0" sz="1350">
                <a:solidFill>
                  <a:srgbClr val="3D3D3D"/>
                </a:solidFill>
                <a:latin typeface="Arial"/>
                <a:cs typeface="Arial"/>
              </a:rPr>
              <a:t>e le  emozioni". Un </a:t>
            </a:r>
            <a:r>
              <a:rPr dirty="0" sz="1350" spc="-5">
                <a:solidFill>
                  <a:srgbClr val="3D3D3D"/>
                </a:solidFill>
                <a:latin typeface="Arial"/>
                <a:cs typeface="Arial"/>
              </a:rPr>
              <a:t>tema </a:t>
            </a:r>
            <a:r>
              <a:rPr dirty="0" sz="1350">
                <a:solidFill>
                  <a:srgbClr val="3D3D3D"/>
                </a:solidFill>
                <a:latin typeface="Arial"/>
                <a:cs typeface="Arial"/>
              </a:rPr>
              <a:t>col </a:t>
            </a:r>
            <a:r>
              <a:rPr dirty="0" sz="1350" spc="-5">
                <a:solidFill>
                  <a:srgbClr val="3D3D3D"/>
                </a:solidFill>
                <a:latin typeface="Arial"/>
                <a:cs typeface="Arial"/>
              </a:rPr>
              <a:t>quale quest'anno </a:t>
            </a:r>
            <a:r>
              <a:rPr dirty="0" sz="1350">
                <a:solidFill>
                  <a:srgbClr val="3D3D3D"/>
                </a:solidFill>
                <a:latin typeface="Arial"/>
                <a:cs typeface="Arial"/>
              </a:rPr>
              <a:t>si </a:t>
            </a:r>
            <a:r>
              <a:rPr dirty="0" sz="1350" spc="-5">
                <a:solidFill>
                  <a:srgbClr val="3D3D3D"/>
                </a:solidFill>
                <a:latin typeface="Arial"/>
                <a:cs typeface="Arial"/>
              </a:rPr>
              <a:t>invitano </a:t>
            </a:r>
            <a:r>
              <a:rPr dirty="0" sz="1350">
                <a:solidFill>
                  <a:srgbClr val="3D3D3D"/>
                </a:solidFill>
                <a:latin typeface="Arial"/>
                <a:cs typeface="Arial"/>
              </a:rPr>
              <a:t>i </a:t>
            </a:r>
            <a:r>
              <a:rPr dirty="0" sz="1200" spc="-5" b="1">
                <a:solidFill>
                  <a:srgbClr val="3D3D3D"/>
                </a:solidFill>
                <a:latin typeface="Times New Roman"/>
                <a:cs typeface="Times New Roman"/>
              </a:rPr>
              <a:t>bambini </a:t>
            </a:r>
            <a:r>
              <a:rPr dirty="0" sz="1350">
                <a:solidFill>
                  <a:srgbClr val="3D3D3D"/>
                </a:solidFill>
                <a:latin typeface="Arial"/>
                <a:cs typeface="Arial"/>
              </a:rPr>
              <a:t>e i ragazzi </a:t>
            </a:r>
            <a:r>
              <a:rPr dirty="0" sz="1350" spc="-5">
                <a:solidFill>
                  <a:srgbClr val="3D3D3D"/>
                </a:solidFill>
                <a:latin typeface="Arial"/>
                <a:cs typeface="Arial"/>
              </a:rPr>
              <a:t>ad  </a:t>
            </a:r>
            <a:r>
              <a:rPr dirty="0" sz="1350">
                <a:solidFill>
                  <a:srgbClr val="3D3D3D"/>
                </a:solidFill>
                <a:latin typeface="Arial"/>
                <a:cs typeface="Arial"/>
              </a:rPr>
              <a:t>allargare il </a:t>
            </a:r>
            <a:r>
              <a:rPr dirty="0" sz="1350" spc="-5">
                <a:solidFill>
                  <a:srgbClr val="3D3D3D"/>
                </a:solidFill>
                <a:latin typeface="Arial"/>
                <a:cs typeface="Arial"/>
              </a:rPr>
              <a:t>concetto </a:t>
            </a:r>
            <a:r>
              <a:rPr dirty="0" sz="1350">
                <a:solidFill>
                  <a:srgbClr val="3D3D3D"/>
                </a:solidFill>
                <a:latin typeface="Arial"/>
                <a:cs typeface="Arial"/>
              </a:rPr>
              <a:t>di </a:t>
            </a:r>
            <a:r>
              <a:rPr dirty="0" sz="1350" spc="-5" i="1">
                <a:solidFill>
                  <a:srgbClr val="3D3D3D"/>
                </a:solidFill>
                <a:latin typeface="Arial"/>
                <a:cs typeface="Arial"/>
              </a:rPr>
              <a:t>casa </a:t>
            </a:r>
            <a:r>
              <a:rPr dirty="0" sz="1350">
                <a:solidFill>
                  <a:srgbClr val="3D3D3D"/>
                </a:solidFill>
                <a:latin typeface="Arial"/>
                <a:cs typeface="Arial"/>
              </a:rPr>
              <a:t>e di luogo </a:t>
            </a:r>
            <a:r>
              <a:rPr dirty="0" sz="1350" spc="-5">
                <a:solidFill>
                  <a:srgbClr val="3D3D3D"/>
                </a:solidFill>
                <a:latin typeface="Arial"/>
                <a:cs typeface="Arial"/>
              </a:rPr>
              <a:t>abitato per cercare, con </a:t>
            </a:r>
            <a:r>
              <a:rPr dirty="0" sz="1350">
                <a:solidFill>
                  <a:srgbClr val="3D3D3D"/>
                </a:solidFill>
                <a:latin typeface="Arial"/>
                <a:cs typeface="Arial"/>
              </a:rPr>
              <a:t>l'aiuto di </a:t>
            </a:r>
            <a:r>
              <a:rPr dirty="0" sz="1350" spc="-5">
                <a:solidFill>
                  <a:srgbClr val="3D3D3D"/>
                </a:solidFill>
                <a:latin typeface="Arial"/>
                <a:cs typeface="Arial"/>
              </a:rPr>
              <a:t>operatori  </a:t>
            </a:r>
            <a:r>
              <a:rPr dirty="0" sz="1350">
                <a:solidFill>
                  <a:srgbClr val="3D3D3D"/>
                </a:solidFill>
                <a:latin typeface="Arial"/>
                <a:cs typeface="Arial"/>
              </a:rPr>
              <a:t>culturali </a:t>
            </a:r>
            <a:r>
              <a:rPr dirty="0" sz="1350" spc="-5">
                <a:solidFill>
                  <a:srgbClr val="3D3D3D"/>
                </a:solidFill>
                <a:latin typeface="Arial"/>
                <a:cs typeface="Arial"/>
              </a:rPr>
              <a:t>specializzati, </a:t>
            </a:r>
            <a:r>
              <a:rPr dirty="0" sz="1350">
                <a:solidFill>
                  <a:srgbClr val="3D3D3D"/>
                </a:solidFill>
                <a:latin typeface="Arial"/>
                <a:cs typeface="Arial"/>
              </a:rPr>
              <a:t>di </a:t>
            </a:r>
            <a:r>
              <a:rPr dirty="0" sz="1350" spc="-5">
                <a:solidFill>
                  <a:srgbClr val="3D3D3D"/>
                </a:solidFill>
                <a:latin typeface="Arial"/>
                <a:cs typeface="Arial"/>
              </a:rPr>
              <a:t>superare alcuni stereotipi. </a:t>
            </a:r>
            <a:r>
              <a:rPr dirty="0" sz="1350">
                <a:solidFill>
                  <a:srgbClr val="3D3D3D"/>
                </a:solidFill>
                <a:latin typeface="Arial"/>
                <a:cs typeface="Arial"/>
              </a:rPr>
              <a:t>Al </a:t>
            </a:r>
            <a:r>
              <a:rPr dirty="0" sz="1350" spc="-5">
                <a:solidFill>
                  <a:srgbClr val="3D3D3D"/>
                </a:solidFill>
                <a:latin typeface="Arial"/>
                <a:cs typeface="Arial"/>
              </a:rPr>
              <a:t>tema, </a:t>
            </a:r>
            <a:r>
              <a:rPr dirty="0" sz="1350">
                <a:solidFill>
                  <a:srgbClr val="3D3D3D"/>
                </a:solidFill>
                <a:latin typeface="Arial"/>
                <a:cs typeface="Arial"/>
              </a:rPr>
              <a:t>per </a:t>
            </a:r>
            <a:r>
              <a:rPr dirty="0" sz="1350" spc="-10">
                <a:solidFill>
                  <a:srgbClr val="3D3D3D"/>
                </a:solidFill>
                <a:latin typeface="Arial"/>
                <a:cs typeface="Arial"/>
              </a:rPr>
              <a:t>la </a:t>
            </a:r>
            <a:r>
              <a:rPr dirty="0" sz="1350">
                <a:solidFill>
                  <a:srgbClr val="3D3D3D"/>
                </a:solidFill>
                <a:latin typeface="Arial"/>
                <a:cs typeface="Arial"/>
              </a:rPr>
              <a:t>prima </a:t>
            </a:r>
            <a:r>
              <a:rPr dirty="0" sz="1350" spc="-5">
                <a:solidFill>
                  <a:srgbClr val="3D3D3D"/>
                </a:solidFill>
                <a:latin typeface="Arial"/>
                <a:cs typeface="Arial"/>
              </a:rPr>
              <a:t>volta, </a:t>
            </a:r>
            <a:r>
              <a:rPr dirty="0" sz="1350">
                <a:solidFill>
                  <a:srgbClr val="3D3D3D"/>
                </a:solidFill>
                <a:latin typeface="Arial"/>
                <a:cs typeface="Arial"/>
              </a:rPr>
              <a:t>è  stato </a:t>
            </a:r>
            <a:r>
              <a:rPr dirty="0" sz="1350" spc="-5">
                <a:solidFill>
                  <a:srgbClr val="3D3D3D"/>
                </a:solidFill>
                <a:latin typeface="Arial"/>
                <a:cs typeface="Arial"/>
              </a:rPr>
              <a:t>dedicato anche </a:t>
            </a:r>
            <a:r>
              <a:rPr dirty="0" sz="1350">
                <a:solidFill>
                  <a:srgbClr val="3D3D3D"/>
                </a:solidFill>
                <a:latin typeface="Arial"/>
                <a:cs typeface="Arial"/>
              </a:rPr>
              <a:t>un </a:t>
            </a:r>
            <a:r>
              <a:rPr dirty="0" sz="1350" spc="-5">
                <a:solidFill>
                  <a:srgbClr val="3D3D3D"/>
                </a:solidFill>
                <a:latin typeface="Arial"/>
                <a:cs typeface="Arial"/>
              </a:rPr>
              <a:t>libro </a:t>
            </a:r>
            <a:r>
              <a:rPr dirty="0" sz="1350">
                <a:solidFill>
                  <a:srgbClr val="3D3D3D"/>
                </a:solidFill>
                <a:latin typeface="Arial"/>
                <a:cs typeface="Arial"/>
              </a:rPr>
              <a:t>di </a:t>
            </a:r>
            <a:r>
              <a:rPr dirty="0" sz="1350" spc="-5">
                <a:solidFill>
                  <a:srgbClr val="3D3D3D"/>
                </a:solidFill>
                <a:latin typeface="Arial"/>
                <a:cs typeface="Arial"/>
              </a:rPr>
              <a:t>Sabina Colloredo </a:t>
            </a:r>
            <a:r>
              <a:rPr dirty="0" sz="1350">
                <a:solidFill>
                  <a:srgbClr val="3D3D3D"/>
                </a:solidFill>
                <a:latin typeface="Arial"/>
                <a:cs typeface="Arial"/>
              </a:rPr>
              <a:t>e </a:t>
            </a:r>
            <a:r>
              <a:rPr dirty="0" sz="1350" spc="-5">
                <a:solidFill>
                  <a:srgbClr val="3D3D3D"/>
                </a:solidFill>
                <a:latin typeface="Arial"/>
                <a:cs typeface="Arial"/>
              </a:rPr>
              <a:t>Valeria </a:t>
            </a:r>
            <a:r>
              <a:rPr dirty="0" sz="1350">
                <a:solidFill>
                  <a:srgbClr val="3D3D3D"/>
                </a:solidFill>
                <a:latin typeface="Arial"/>
                <a:cs typeface="Arial"/>
              </a:rPr>
              <a:t>Petrone, pubblicato  da</a:t>
            </a:r>
            <a:r>
              <a:rPr dirty="0" sz="1350" spc="-1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dirty="0" sz="1350" spc="-5">
                <a:solidFill>
                  <a:srgbClr val="3D3D3D"/>
                </a:solidFill>
                <a:latin typeface="Arial"/>
                <a:cs typeface="Arial"/>
              </a:rPr>
              <a:t>Carthusia.</a:t>
            </a:r>
            <a:endParaRPr sz="1350">
              <a:latin typeface="Arial"/>
              <a:cs typeface="Arial"/>
            </a:endParaRPr>
          </a:p>
          <a:p>
            <a:pPr marL="12700" marR="436245">
              <a:lnSpc>
                <a:spcPct val="129600"/>
              </a:lnSpc>
            </a:pPr>
            <a:r>
              <a:rPr dirty="0" sz="1350" spc="-5">
                <a:solidFill>
                  <a:srgbClr val="3D3D3D"/>
                </a:solidFill>
                <a:latin typeface="Arial"/>
                <a:cs typeface="Arial"/>
              </a:rPr>
              <a:t>Ma </a:t>
            </a:r>
            <a:r>
              <a:rPr dirty="0" sz="1350">
                <a:solidFill>
                  <a:srgbClr val="3D3D3D"/>
                </a:solidFill>
                <a:latin typeface="Arial"/>
                <a:cs typeface="Arial"/>
              </a:rPr>
              <a:t>le </a:t>
            </a:r>
            <a:r>
              <a:rPr dirty="0" sz="1350" spc="-5">
                <a:solidFill>
                  <a:srgbClr val="3D3D3D"/>
                </a:solidFill>
                <a:latin typeface="Arial"/>
                <a:cs typeface="Arial"/>
              </a:rPr>
              <a:t>novità </a:t>
            </a:r>
            <a:r>
              <a:rPr dirty="0" sz="1350">
                <a:solidFill>
                  <a:srgbClr val="3D3D3D"/>
                </a:solidFill>
                <a:latin typeface="Arial"/>
                <a:cs typeface="Arial"/>
              </a:rPr>
              <a:t>del </a:t>
            </a:r>
            <a:r>
              <a:rPr dirty="0" sz="1200" spc="-5" b="1">
                <a:solidFill>
                  <a:srgbClr val="3D3D3D"/>
                </a:solidFill>
                <a:latin typeface="Times New Roman"/>
                <a:cs typeface="Times New Roman"/>
              </a:rPr>
              <a:t>Festival della Cultura Creativa </a:t>
            </a:r>
            <a:r>
              <a:rPr dirty="0" sz="1350">
                <a:solidFill>
                  <a:srgbClr val="3D3D3D"/>
                </a:solidFill>
                <a:latin typeface="Arial"/>
                <a:cs typeface="Arial"/>
              </a:rPr>
              <a:t>non sono </a:t>
            </a:r>
            <a:r>
              <a:rPr dirty="0" sz="1350" spc="-5">
                <a:solidFill>
                  <a:srgbClr val="3D3D3D"/>
                </a:solidFill>
                <a:latin typeface="Arial"/>
                <a:cs typeface="Arial"/>
              </a:rPr>
              <a:t>finite: </a:t>
            </a:r>
            <a:r>
              <a:rPr dirty="0" sz="1350">
                <a:solidFill>
                  <a:srgbClr val="3D3D3D"/>
                </a:solidFill>
                <a:latin typeface="Arial"/>
                <a:cs typeface="Arial"/>
              </a:rPr>
              <a:t>i giovanissimi  saranno priorità </a:t>
            </a:r>
            <a:r>
              <a:rPr dirty="0" sz="1350" spc="-5">
                <a:solidFill>
                  <a:srgbClr val="3D3D3D"/>
                </a:solidFill>
                <a:latin typeface="Arial"/>
                <a:cs typeface="Arial"/>
              </a:rPr>
              <a:t>assoluta, tanto che </a:t>
            </a:r>
            <a:r>
              <a:rPr dirty="0" sz="1350">
                <a:solidFill>
                  <a:srgbClr val="3D3D3D"/>
                </a:solidFill>
                <a:latin typeface="Arial"/>
                <a:cs typeface="Arial"/>
              </a:rPr>
              <a:t>dal 1 maggio, </a:t>
            </a:r>
            <a:r>
              <a:rPr dirty="0" sz="1350" spc="-5">
                <a:solidFill>
                  <a:srgbClr val="3D3D3D"/>
                </a:solidFill>
                <a:latin typeface="Arial"/>
                <a:cs typeface="Arial"/>
              </a:rPr>
              <a:t>sul canale </a:t>
            </a:r>
            <a:r>
              <a:rPr dirty="0" sz="1200" spc="-5" b="1">
                <a:solidFill>
                  <a:srgbClr val="3D3D3D"/>
                </a:solidFill>
                <a:latin typeface="Times New Roman"/>
                <a:cs typeface="Times New Roman"/>
              </a:rPr>
              <a:t>Rai Yo Yo </a:t>
            </a:r>
            <a:r>
              <a:rPr dirty="0" sz="1350">
                <a:solidFill>
                  <a:srgbClr val="3D3D3D"/>
                </a:solidFill>
                <a:latin typeface="Arial"/>
                <a:cs typeface="Arial"/>
              </a:rPr>
              <a:t>sarà  bandita la</a:t>
            </a:r>
            <a:r>
              <a:rPr dirty="0" sz="1350" spc="-10">
                <a:solidFill>
                  <a:srgbClr val="3D3D3D"/>
                </a:solidFill>
                <a:latin typeface="Arial"/>
                <a:cs typeface="Arial"/>
              </a:rPr>
              <a:t> </a:t>
            </a:r>
            <a:r>
              <a:rPr dirty="0" sz="1350" spc="-5">
                <a:solidFill>
                  <a:srgbClr val="3D3D3D"/>
                </a:solidFill>
                <a:latin typeface="Arial"/>
                <a:cs typeface="Arial"/>
              </a:rPr>
              <a:t>pubblicità.</a:t>
            </a:r>
            <a:endParaRPr sz="13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75229" y="2119883"/>
            <a:ext cx="2607183" cy="5728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3653027"/>
            <a:ext cx="4740910" cy="32186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6301" y="3174853"/>
            <a:ext cx="5106228" cy="4094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5892165" cy="26409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Radiocor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25 aprile</a:t>
            </a:r>
            <a:r>
              <a:rPr dirty="0" sz="1600" b="1">
                <a:latin typeface="Arial"/>
                <a:cs typeface="Arial"/>
              </a:rPr>
              <a:t> 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1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130810">
              <a:lnSpc>
                <a:spcPct val="103299"/>
              </a:lnSpc>
              <a:spcBef>
                <a:spcPts val="985"/>
              </a:spcBef>
            </a:pPr>
            <a:r>
              <a:rPr dirty="0" sz="1200">
                <a:latin typeface="Arial"/>
                <a:cs typeface="Arial"/>
              </a:rPr>
              <a:t>Roma: </a:t>
            </a:r>
            <a:r>
              <a:rPr dirty="0" sz="1200" spc="-5">
                <a:latin typeface="Arial"/>
                <a:cs typeface="Arial"/>
              </a:rPr>
              <a:t>conferenza stampa Abi di presentazione della terza edizione </a:t>
            </a:r>
            <a:r>
              <a:rPr dirty="0" sz="1200">
                <a:latin typeface="Arial"/>
                <a:cs typeface="Arial"/>
              </a:rPr>
              <a:t>del </a:t>
            </a:r>
            <a:r>
              <a:rPr dirty="0" sz="1200" spc="-5">
                <a:latin typeface="Arial"/>
                <a:cs typeface="Arial"/>
              </a:rPr>
              <a:t>Festival della  </a:t>
            </a:r>
            <a:r>
              <a:rPr dirty="0" sz="1200">
                <a:latin typeface="Arial"/>
                <a:cs typeface="Arial"/>
              </a:rPr>
              <a:t>Cultura </a:t>
            </a:r>
            <a:r>
              <a:rPr dirty="0" sz="1200" spc="-5">
                <a:latin typeface="Arial"/>
                <a:cs typeface="Arial"/>
              </a:rPr>
              <a:t>Creativa. </a:t>
            </a:r>
            <a:r>
              <a:rPr dirty="0" sz="1200">
                <a:latin typeface="Arial"/>
                <a:cs typeface="Arial"/>
              </a:rPr>
              <a:t>Ore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15,30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5080">
              <a:lnSpc>
                <a:spcPct val="103299"/>
              </a:lnSpc>
            </a:pPr>
            <a:r>
              <a:rPr dirty="0" sz="1200" spc="-5">
                <a:latin typeface="Arial"/>
                <a:cs typeface="Arial"/>
              </a:rPr>
              <a:t>Partecipano, </a:t>
            </a:r>
            <a:r>
              <a:rPr dirty="0" sz="1200">
                <a:latin typeface="Arial"/>
                <a:cs typeface="Arial"/>
              </a:rPr>
              <a:t>fra </a:t>
            </a:r>
            <a:r>
              <a:rPr dirty="0" sz="1200" spc="-5">
                <a:latin typeface="Arial"/>
                <a:cs typeface="Arial"/>
              </a:rPr>
              <a:t>gli </a:t>
            </a:r>
            <a:r>
              <a:rPr dirty="0" sz="1200">
                <a:latin typeface="Arial"/>
                <a:cs typeface="Arial"/>
              </a:rPr>
              <a:t>altri, </a:t>
            </a:r>
            <a:r>
              <a:rPr dirty="0" sz="1200" spc="-5">
                <a:latin typeface="Arial"/>
                <a:cs typeface="Arial"/>
              </a:rPr>
              <a:t>Antonio Patuelli, presidente </a:t>
            </a:r>
            <a:r>
              <a:rPr dirty="0" sz="1200">
                <a:latin typeface="Arial"/>
                <a:cs typeface="Arial"/>
              </a:rPr>
              <a:t>Abi; </a:t>
            </a:r>
            <a:r>
              <a:rPr dirty="0" sz="1200" spc="-5">
                <a:latin typeface="Arial"/>
                <a:cs typeface="Arial"/>
              </a:rPr>
              <a:t>Antonio Campo Dall'Orto, d.g.  Rai. Palazzo Altieri, piazza </a:t>
            </a:r>
            <a:r>
              <a:rPr dirty="0" sz="1200">
                <a:latin typeface="Arial"/>
                <a:cs typeface="Arial"/>
              </a:rPr>
              <a:t>del </a:t>
            </a:r>
            <a:r>
              <a:rPr dirty="0" sz="1200" spc="-5">
                <a:latin typeface="Arial"/>
                <a:cs typeface="Arial"/>
              </a:rPr>
              <a:t>Gesu',</a:t>
            </a:r>
            <a:r>
              <a:rPr dirty="0" sz="1200" spc="2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49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7355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1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spc="20" b="1">
                <a:latin typeface="Arial"/>
                <a:cs typeface="Arial"/>
              </a:rPr>
              <a:t>a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el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ost</a:t>
            </a:r>
            <a:r>
              <a:rPr dirty="0" sz="1600" spc="-5" b="1">
                <a:latin typeface="Arial"/>
                <a:cs typeface="Arial"/>
              </a:rPr>
              <a:t>o</a:t>
            </a:r>
            <a:r>
              <a:rPr dirty="0" sz="1600" spc="-15" b="1">
                <a:latin typeface="Arial"/>
                <a:cs typeface="Arial"/>
              </a:rPr>
              <a:t>p</a:t>
            </a:r>
            <a:r>
              <a:rPr dirty="0" sz="1600" spc="-5" b="1">
                <a:latin typeface="Arial"/>
                <a:cs typeface="Arial"/>
              </a:rPr>
              <a:t>.</a:t>
            </a:r>
            <a:r>
              <a:rPr dirty="0" sz="1600" spc="5" b="1">
                <a:latin typeface="Arial"/>
                <a:cs typeface="Arial"/>
              </a:rPr>
              <a:t>c</a:t>
            </a:r>
            <a:r>
              <a:rPr dirty="0" sz="1600" spc="-5" b="1">
                <a:latin typeface="Arial"/>
                <a:cs typeface="Arial"/>
              </a:rPr>
              <a:t>om  </a:t>
            </a: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346830"/>
            <a:ext cx="5753100" cy="685165"/>
          </a:xfrm>
          <a:prstGeom prst="rect">
            <a:avLst/>
          </a:prstGeom>
        </p:spPr>
        <p:txBody>
          <a:bodyPr wrap="square" lIns="0" tIns="31115" rIns="0" bIns="0" rtlCol="0" vert="horz">
            <a:spAutoFit/>
          </a:bodyPr>
          <a:lstStyle/>
          <a:p>
            <a:pPr marL="12700" marR="5080">
              <a:lnSpc>
                <a:spcPts val="2560"/>
              </a:lnSpc>
              <a:spcBef>
                <a:spcPts val="245"/>
              </a:spcBef>
            </a:pPr>
            <a:r>
              <a:rPr dirty="0" sz="2200" spc="-5">
                <a:latin typeface="Arial"/>
                <a:cs typeface="Arial"/>
              </a:rPr>
              <a:t>Al via terzo festival della cultura creativa: </a:t>
            </a:r>
            <a:r>
              <a:rPr dirty="0" sz="2200">
                <a:latin typeface="Arial"/>
                <a:cs typeface="Arial"/>
              </a:rPr>
              <a:t>in </a:t>
            </a:r>
            <a:r>
              <a:rPr dirty="0" sz="2200" spc="-5">
                <a:latin typeface="Arial"/>
                <a:cs typeface="Arial"/>
              </a:rPr>
              <a:t>50  città 80 </a:t>
            </a:r>
            <a:r>
              <a:rPr dirty="0" sz="2200" spc="-10">
                <a:latin typeface="Arial"/>
                <a:cs typeface="Arial"/>
              </a:rPr>
              <a:t>eventi </a:t>
            </a:r>
            <a:r>
              <a:rPr dirty="0" sz="2200" spc="-5">
                <a:latin typeface="Arial"/>
                <a:cs typeface="Arial"/>
              </a:rPr>
              <a:t>per i</a:t>
            </a:r>
            <a:r>
              <a:rPr dirty="0" sz="2200" spc="20">
                <a:latin typeface="Arial"/>
                <a:cs typeface="Arial"/>
              </a:rPr>
              <a:t> </a:t>
            </a:r>
            <a:r>
              <a:rPr dirty="0" sz="2200" spc="-5">
                <a:latin typeface="Arial"/>
                <a:cs typeface="Arial"/>
              </a:rPr>
              <a:t>ragazzi</a:t>
            </a:r>
            <a:endParaRPr sz="2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5811138"/>
            <a:ext cx="6148070" cy="3829050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algn="just" marL="12700" marR="6350">
              <a:lnSpc>
                <a:spcPct val="104200"/>
              </a:lnSpc>
              <a:spcBef>
                <a:spcPts val="40"/>
              </a:spcBef>
            </a:pP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Laboratori, iniziative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ed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eventi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che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spaziano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tra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arte, teatro, musica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tecnologie </a:t>
            </a:r>
            <a:r>
              <a:rPr dirty="0" sz="1200" spc="-10">
                <a:solidFill>
                  <a:srgbClr val="1A1A1A"/>
                </a:solidFill>
                <a:latin typeface="Georgia"/>
                <a:cs typeface="Georgia"/>
              </a:rPr>
              <a:t>digitali. 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Torna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il Festival della Cultura Creativa promosso dall’Abi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dalle banche per avvicinare alla  cultura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i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giovani d’età compresa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tra 6 e 13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anni.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La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manifestazione,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che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l’anno scorso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ha 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coinvolto oltre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15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mila bambini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ragazzi,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si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svolgerà nella settimana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che va dal 2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all’8  maggio.</a:t>
            </a:r>
            <a:endParaRPr sz="1200">
              <a:latin typeface="Georgia"/>
              <a:cs typeface="Georgia"/>
            </a:endParaRPr>
          </a:p>
          <a:p>
            <a:pPr algn="just" marL="12700" marR="8255">
              <a:lnSpc>
                <a:spcPct val="104200"/>
              </a:lnSpc>
            </a:pP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I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piccoli protagonisti del festival avranno l’occasione di sperimentare tutte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le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sfumature  della loro creatività, conoscendo anche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meglio le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possibilità dei luoghi in cui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vivono.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Per  questa terza edizione della manifestazione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è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stato scelto come “fil rouge” delle iniziative il  tema “Abitare sottosopra. Scoprire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sperimentare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come si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sta dentro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i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luoghi,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l’arte e le  </a:t>
            </a:r>
            <a:r>
              <a:rPr dirty="0" sz="1200" spc="-10">
                <a:solidFill>
                  <a:srgbClr val="1A1A1A"/>
                </a:solidFill>
                <a:latin typeface="Georgia"/>
                <a:cs typeface="Georgia"/>
              </a:rPr>
              <a:t>emozioni”.</a:t>
            </a:r>
            <a:endParaRPr sz="1200">
              <a:latin typeface="Georgia"/>
              <a:cs typeface="Georgia"/>
            </a:endParaRPr>
          </a:p>
          <a:p>
            <a:pPr algn="just" marL="12700" marR="5080">
              <a:lnSpc>
                <a:spcPct val="104200"/>
              </a:lnSpc>
            </a:pP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L’obiettivo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è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invitare bambini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ragazzi ad ampliare il concetto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di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casa, per scoprire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e 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sperimentare, con l'aiuto di operatori culturali specializzati, in che modo ogni persona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e 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cosa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vive,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abita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si relaziona con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tutto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ciò che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lo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circonda, utilizzando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le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modalità </a:t>
            </a:r>
            <a:r>
              <a:rPr dirty="0" sz="1200" spc="15">
                <a:solidFill>
                  <a:srgbClr val="1A1A1A"/>
                </a:solidFill>
                <a:latin typeface="Georgia"/>
                <a:cs typeface="Georgia"/>
              </a:rPr>
              <a:t>più 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consone alla propria natura. Oltre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80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eventi culturali in 50 città italiane svilupperanno il  tema ispiratore, declinato da ciascuna banca con strumenti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punti di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vista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differenti, alla  luce delle proprie specificità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e di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quelle del territorio di</a:t>
            </a:r>
            <a:r>
              <a:rPr dirty="0" sz="1200" spc="-30">
                <a:solidFill>
                  <a:srgbClr val="1A1A1A"/>
                </a:solidFill>
                <a:latin typeface="Georgia"/>
                <a:cs typeface="Georgia"/>
              </a:rPr>
              <a:t>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appartenenza.</a:t>
            </a:r>
            <a:endParaRPr sz="1200">
              <a:latin typeface="Georgia"/>
              <a:cs typeface="Georgia"/>
            </a:endParaRPr>
          </a:p>
          <a:p>
            <a:pPr algn="just" marL="12700" marR="9525">
              <a:lnSpc>
                <a:spcPct val="104200"/>
              </a:lnSpc>
            </a:pP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“Iniziative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come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il Festival della Cultura Creativa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– ha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detto il </a:t>
            </a:r>
            <a:r>
              <a:rPr dirty="0" sz="1200" spc="-10">
                <a:solidFill>
                  <a:srgbClr val="1A1A1A"/>
                </a:solidFill>
                <a:latin typeface="Georgia"/>
                <a:cs typeface="Georgia"/>
              </a:rPr>
              <a:t>presidente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dell’Abi, Antonio  Patuelli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-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puntano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a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valorizzare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la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creatività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il talento delle giovani generazioni attraverso 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la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promozione dell’arte </a:t>
            </a:r>
            <a:r>
              <a:rPr dirty="0" sz="1200">
                <a:solidFill>
                  <a:srgbClr val="1A1A1A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della</a:t>
            </a:r>
            <a:r>
              <a:rPr dirty="0" sz="1200" spc="-15">
                <a:solidFill>
                  <a:srgbClr val="1A1A1A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1A1A1A"/>
                </a:solidFill>
                <a:latin typeface="Georgia"/>
                <a:cs typeface="Georgia"/>
              </a:rPr>
              <a:t>conoscenza”.</a:t>
            </a:r>
            <a:endParaRPr sz="1200">
              <a:latin typeface="Georgia"/>
              <a:cs typeface="Georgia"/>
            </a:endParaRPr>
          </a:p>
          <a:p>
            <a:pPr algn="just" marL="12700">
              <a:lnSpc>
                <a:spcPct val="100000"/>
              </a:lnSpc>
              <a:spcBef>
                <a:spcPts val="180"/>
              </a:spcBef>
            </a:pPr>
            <a:r>
              <a:rPr dirty="0" sz="1100" spc="-5" b="1">
                <a:latin typeface="Georgia"/>
                <a:cs typeface="Georgia"/>
                <a:hlinkClick r:id="rId3"/>
              </a:rPr>
              <a:t>www.festivalculturacreativa.it</a:t>
            </a:r>
            <a:endParaRPr sz="1100">
              <a:latin typeface="Georgia"/>
              <a:cs typeface="Georg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03879" y="2520132"/>
            <a:ext cx="1298846" cy="3395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4023867"/>
            <a:ext cx="2405380" cy="15714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906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  <a:spcBef>
                <a:spcPts val="5"/>
              </a:spcBef>
            </a:pPr>
            <a:r>
              <a:rPr dirty="0" sz="1600" spc="-5" b="1">
                <a:latin typeface="Arial"/>
                <a:cs typeface="Arial"/>
              </a:rPr>
              <a:t>Ucsi.it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8615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2148839"/>
            <a:ext cx="6118352" cy="4175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63236" y="3507686"/>
            <a:ext cx="4633942" cy="7587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4653125"/>
            <a:ext cx="6074457" cy="32611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Udite-udite.it  28 aprile</a:t>
            </a:r>
            <a:r>
              <a:rPr dirty="0" sz="1600" spc="-7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6899528"/>
            <a:ext cx="6146800" cy="30365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88265">
              <a:lnSpc>
                <a:spcPct val="100000"/>
              </a:lnSpc>
              <a:spcBef>
                <a:spcPts val="105"/>
              </a:spcBef>
            </a:pPr>
            <a:r>
              <a:rPr dirty="0" sz="2250">
                <a:solidFill>
                  <a:srgbClr val="212121"/>
                </a:solidFill>
                <a:latin typeface="Times New Roman"/>
                <a:cs typeface="Times New Roman"/>
              </a:rPr>
              <a:t>ABI: al via la terza </a:t>
            </a:r>
            <a:r>
              <a:rPr dirty="0" sz="2250" spc="-5">
                <a:solidFill>
                  <a:srgbClr val="212121"/>
                </a:solidFill>
                <a:latin typeface="Times New Roman"/>
                <a:cs typeface="Times New Roman"/>
              </a:rPr>
              <a:t>edizione </a:t>
            </a:r>
            <a:r>
              <a:rPr dirty="0" sz="2250">
                <a:solidFill>
                  <a:srgbClr val="212121"/>
                </a:solidFill>
                <a:latin typeface="Times New Roman"/>
                <a:cs typeface="Times New Roman"/>
              </a:rPr>
              <a:t>del festival della</a:t>
            </a:r>
            <a:r>
              <a:rPr dirty="0" sz="2250" spc="-9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250">
                <a:solidFill>
                  <a:srgbClr val="212121"/>
                </a:solidFill>
                <a:latin typeface="Times New Roman"/>
                <a:cs typeface="Times New Roman"/>
              </a:rPr>
              <a:t>cultura  creativa</a:t>
            </a:r>
            <a:endParaRPr sz="2250">
              <a:latin typeface="Times New Roman"/>
              <a:cs typeface="Times New Roman"/>
            </a:endParaRPr>
          </a:p>
          <a:p>
            <a:pPr algn="ctr" marL="60960" marR="20955">
              <a:lnSpc>
                <a:spcPct val="104200"/>
              </a:lnSpc>
              <a:spcBef>
                <a:spcPts val="750"/>
              </a:spcBef>
            </a:pPr>
            <a:r>
              <a:rPr dirty="0" sz="1200" spc="-5">
                <a:solidFill>
                  <a:srgbClr val="212121"/>
                </a:solidFill>
                <a:latin typeface="Times New Roman"/>
                <a:cs typeface="Times New Roman"/>
              </a:rPr>
              <a:t>“Abitare sottosopra. </a:t>
            </a:r>
            <a:r>
              <a:rPr dirty="0" sz="1200">
                <a:solidFill>
                  <a:srgbClr val="212121"/>
                </a:solidFill>
                <a:latin typeface="Times New Roman"/>
                <a:cs typeface="Times New Roman"/>
              </a:rPr>
              <a:t>Scoprire e </a:t>
            </a:r>
            <a:r>
              <a:rPr dirty="0" sz="1200" spc="-5">
                <a:solidFill>
                  <a:srgbClr val="212121"/>
                </a:solidFill>
                <a:latin typeface="Times New Roman"/>
                <a:cs typeface="Times New Roman"/>
              </a:rPr>
              <a:t>sperimentare </a:t>
            </a:r>
            <a:r>
              <a:rPr dirty="0" sz="1200">
                <a:solidFill>
                  <a:srgbClr val="212121"/>
                </a:solidFill>
                <a:latin typeface="Times New Roman"/>
                <a:cs typeface="Times New Roman"/>
              </a:rPr>
              <a:t>come </a:t>
            </a:r>
            <a:r>
              <a:rPr dirty="0" sz="1200" spc="-5">
                <a:solidFill>
                  <a:srgbClr val="212121"/>
                </a:solidFill>
                <a:latin typeface="Times New Roman"/>
                <a:cs typeface="Times New Roman"/>
              </a:rPr>
              <a:t>si </a:t>
            </a:r>
            <a:r>
              <a:rPr dirty="0" sz="1200">
                <a:solidFill>
                  <a:srgbClr val="212121"/>
                </a:solidFill>
                <a:latin typeface="Times New Roman"/>
                <a:cs typeface="Times New Roman"/>
              </a:rPr>
              <a:t>sta </a:t>
            </a:r>
            <a:r>
              <a:rPr dirty="0" sz="1200" spc="-5">
                <a:solidFill>
                  <a:srgbClr val="212121"/>
                </a:solidFill>
                <a:latin typeface="Times New Roman"/>
                <a:cs typeface="Times New Roman"/>
              </a:rPr>
              <a:t>dentro </a:t>
            </a:r>
            <a:r>
              <a:rPr dirty="0" sz="1200">
                <a:solidFill>
                  <a:srgbClr val="212121"/>
                </a:solidFill>
                <a:latin typeface="Times New Roman"/>
                <a:cs typeface="Times New Roman"/>
              </a:rPr>
              <a:t>i </a:t>
            </a:r>
            <a:r>
              <a:rPr dirty="0" sz="1200" spc="-5">
                <a:solidFill>
                  <a:srgbClr val="212121"/>
                </a:solidFill>
                <a:latin typeface="Times New Roman"/>
                <a:cs typeface="Times New Roman"/>
              </a:rPr>
              <a:t>luoghi, </a:t>
            </a:r>
            <a:r>
              <a:rPr dirty="0" sz="1200">
                <a:solidFill>
                  <a:srgbClr val="212121"/>
                </a:solidFill>
                <a:latin typeface="Times New Roman"/>
                <a:cs typeface="Times New Roman"/>
              </a:rPr>
              <a:t>l’arte e le emozioni” </a:t>
            </a:r>
            <a:r>
              <a:rPr dirty="0" sz="1200" spc="-5">
                <a:solidFill>
                  <a:srgbClr val="212121"/>
                </a:solidFill>
                <a:latin typeface="Times New Roman"/>
                <a:cs typeface="Times New Roman"/>
              </a:rPr>
              <a:t>Dal </a:t>
            </a:r>
            <a:r>
              <a:rPr dirty="0" sz="1200">
                <a:solidFill>
                  <a:srgbClr val="212121"/>
                </a:solidFill>
                <a:latin typeface="Times New Roman"/>
                <a:cs typeface="Times New Roman"/>
              </a:rPr>
              <a:t>2  </a:t>
            </a:r>
            <a:r>
              <a:rPr dirty="0" sz="1200" spc="-5">
                <a:solidFill>
                  <a:srgbClr val="212121"/>
                </a:solidFill>
                <a:latin typeface="Times New Roman"/>
                <a:cs typeface="Times New Roman"/>
              </a:rPr>
              <a:t>all’8 maggio </a:t>
            </a:r>
            <a:r>
              <a:rPr dirty="0" sz="1200">
                <a:solidFill>
                  <a:srgbClr val="212121"/>
                </a:solidFill>
                <a:latin typeface="Times New Roman"/>
                <a:cs typeface="Times New Roman"/>
              </a:rPr>
              <a:t>torna la </a:t>
            </a:r>
            <a:r>
              <a:rPr dirty="0" sz="1200" spc="-5">
                <a:solidFill>
                  <a:srgbClr val="212121"/>
                </a:solidFill>
                <a:latin typeface="Times New Roman"/>
                <a:cs typeface="Times New Roman"/>
              </a:rPr>
              <a:t>manifestazione per ragazzi organizzata dalle banche col</a:t>
            </a:r>
            <a:r>
              <a:rPr dirty="0" sz="1200" spc="13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Times New Roman"/>
                <a:cs typeface="Times New Roman"/>
              </a:rPr>
              <a:t>coordinamento</a:t>
            </a:r>
            <a:endParaRPr sz="1200">
              <a:latin typeface="Times New Roman"/>
              <a:cs typeface="Times New Roman"/>
            </a:endParaRPr>
          </a:p>
          <a:p>
            <a:pPr algn="ctr" marL="91440" marR="85725">
              <a:lnSpc>
                <a:spcPct val="103499"/>
              </a:lnSpc>
              <a:spcBef>
                <a:spcPts val="10"/>
              </a:spcBef>
            </a:pPr>
            <a:r>
              <a:rPr dirty="0" sz="1200" spc="-5">
                <a:solidFill>
                  <a:srgbClr val="212121"/>
                </a:solidFill>
                <a:latin typeface="Times New Roman"/>
                <a:cs typeface="Times New Roman"/>
              </a:rPr>
              <a:t>dell’Abi, </a:t>
            </a:r>
            <a:r>
              <a:rPr dirty="0" sz="1200">
                <a:solidFill>
                  <a:srgbClr val="212121"/>
                </a:solidFill>
                <a:latin typeface="Times New Roman"/>
                <a:cs typeface="Times New Roman"/>
              </a:rPr>
              <a:t>per </a:t>
            </a:r>
            <a:r>
              <a:rPr dirty="0" sz="1200" spc="-5">
                <a:solidFill>
                  <a:srgbClr val="212121"/>
                </a:solidFill>
                <a:latin typeface="Times New Roman"/>
                <a:cs typeface="Times New Roman"/>
              </a:rPr>
              <a:t>stimolare </a:t>
            </a:r>
            <a:r>
              <a:rPr dirty="0" sz="1200">
                <a:solidFill>
                  <a:srgbClr val="212121"/>
                </a:solidFill>
                <a:latin typeface="Times New Roman"/>
                <a:cs typeface="Times New Roman"/>
              </a:rPr>
              <a:t>la </a:t>
            </a:r>
            <a:r>
              <a:rPr dirty="0" sz="1200" spc="-5">
                <a:solidFill>
                  <a:srgbClr val="212121"/>
                </a:solidFill>
                <a:latin typeface="Times New Roman"/>
                <a:cs typeface="Times New Roman"/>
              </a:rPr>
              <a:t>creatività dei </a:t>
            </a:r>
            <a:r>
              <a:rPr dirty="0" sz="1200">
                <a:solidFill>
                  <a:srgbClr val="212121"/>
                </a:solidFill>
                <a:latin typeface="Times New Roman"/>
                <a:cs typeface="Times New Roman"/>
              </a:rPr>
              <a:t>più </a:t>
            </a:r>
            <a:r>
              <a:rPr dirty="0" sz="1200" spc="-5">
                <a:solidFill>
                  <a:srgbClr val="212121"/>
                </a:solidFill>
                <a:latin typeface="Times New Roman"/>
                <a:cs typeface="Times New Roman"/>
              </a:rPr>
              <a:t>giovani. Oltre </a:t>
            </a:r>
            <a:r>
              <a:rPr dirty="0" sz="1200" spc="10">
                <a:solidFill>
                  <a:srgbClr val="212121"/>
                </a:solidFill>
                <a:latin typeface="Times New Roman"/>
                <a:cs typeface="Times New Roman"/>
              </a:rPr>
              <a:t>80 </a:t>
            </a:r>
            <a:r>
              <a:rPr dirty="0" sz="1200" spc="-5">
                <a:solidFill>
                  <a:srgbClr val="212121"/>
                </a:solidFill>
                <a:latin typeface="Times New Roman"/>
                <a:cs typeface="Times New Roman"/>
              </a:rPr>
              <a:t>eventi culturali </a:t>
            </a:r>
            <a:r>
              <a:rPr dirty="0" sz="1200">
                <a:solidFill>
                  <a:srgbClr val="212121"/>
                </a:solidFill>
                <a:latin typeface="Times New Roman"/>
                <a:cs typeface="Times New Roman"/>
              </a:rPr>
              <a:t>in 50 città </a:t>
            </a:r>
            <a:r>
              <a:rPr dirty="0" sz="1200" spc="-5">
                <a:solidFill>
                  <a:srgbClr val="212121"/>
                </a:solidFill>
                <a:latin typeface="Times New Roman"/>
                <a:cs typeface="Times New Roman"/>
              </a:rPr>
              <a:t>dal </a:t>
            </a:r>
            <a:r>
              <a:rPr dirty="0" sz="1200">
                <a:solidFill>
                  <a:srgbClr val="212121"/>
                </a:solidFill>
                <a:latin typeface="Times New Roman"/>
                <a:cs typeface="Times New Roman"/>
              </a:rPr>
              <a:t>nord </a:t>
            </a:r>
            <a:r>
              <a:rPr dirty="0" sz="1200" spc="-5">
                <a:solidFill>
                  <a:srgbClr val="212121"/>
                </a:solidFill>
                <a:latin typeface="Times New Roman"/>
                <a:cs typeface="Times New Roman"/>
              </a:rPr>
              <a:t>al  sud</a:t>
            </a:r>
            <a:r>
              <a:rPr dirty="0" sz="1200" spc="-1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solidFill>
                  <a:srgbClr val="212121"/>
                </a:solidFill>
                <a:latin typeface="Times New Roman"/>
                <a:cs typeface="Times New Roman"/>
              </a:rPr>
              <a:t>d’Italia</a:t>
            </a:r>
            <a:endParaRPr sz="12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42700"/>
              </a:lnSpc>
              <a:spcBef>
                <a:spcPts val="775"/>
              </a:spcBef>
            </a:pP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Nuovo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appuntamento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con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il Festival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della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Cultura Creativa promosso dall’Abi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dalle banche per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avvicinare alla  cultura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giovani d’età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compresa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tra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6 e 13 anni,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grazie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a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laboratori, iniziative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ed eventi che spaziano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tra arte,  teatro, musica, tecnologie digitali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</a:t>
            </a:r>
            <a:r>
              <a:rPr dirty="0" sz="1050" spc="-10">
                <a:solidFill>
                  <a:srgbClr val="5C5C5C"/>
                </a:solidFill>
                <a:latin typeface="Times New Roman"/>
                <a:cs typeface="Times New Roman"/>
              </a:rPr>
              <a:t>molto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altro. </a:t>
            </a:r>
            <a:r>
              <a:rPr dirty="0" sz="1050" spc="-10">
                <a:solidFill>
                  <a:srgbClr val="5C5C5C"/>
                </a:solidFill>
                <a:latin typeface="Times New Roman"/>
                <a:cs typeface="Times New Roman"/>
              </a:rPr>
              <a:t>La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manifestazione,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che l’anno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scorso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ha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coinvolto oltre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15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mila  bambini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ragazzi, si svolgerà nella settimana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che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va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dal 2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all’8 maggio.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piccoli protagonisti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del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festival avranno  l’occasione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sperimentare tutte le sfumature della loro creatività,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conoscendo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anche meglio le possibilità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dei  luoghi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in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cui</a:t>
            </a:r>
            <a:r>
              <a:rPr dirty="0" sz="1050" spc="-10">
                <a:solidFill>
                  <a:srgbClr val="5C5C5C"/>
                </a:solidFill>
                <a:latin typeface="Times New Roman"/>
                <a:cs typeface="Times New Roman"/>
              </a:rPr>
              <a:t>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vivono.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59754" y="2509529"/>
            <a:ext cx="2405850" cy="6655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3900" y="3982084"/>
            <a:ext cx="2638425" cy="2857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8705" cy="95027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79615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Udite-udite.it  28 aprile</a:t>
            </a:r>
            <a:r>
              <a:rPr dirty="0" sz="1600" spc="-7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4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2700" marR="6985">
              <a:lnSpc>
                <a:spcPct val="142600"/>
              </a:lnSpc>
              <a:spcBef>
                <a:spcPts val="960"/>
              </a:spcBef>
            </a:pPr>
            <a:r>
              <a:rPr dirty="0" sz="1050" spc="5">
                <a:solidFill>
                  <a:srgbClr val="5C5C5C"/>
                </a:solidFill>
                <a:latin typeface="Times New Roman"/>
                <a:cs typeface="Times New Roman"/>
              </a:rPr>
              <a:t>Per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questa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terza edizione della manifestazione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è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stato scelto come “fil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rouge”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delle iniziative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il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tema “Abitare  sottosopra. Scoprire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sperimentare come si sta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dentro 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luoghi, l’arte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le emozioni”. L’obiettivo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è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invitare  bambini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ragazzi ad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ampliare il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concetto di casa, per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scoprire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sperimentare,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con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l’aiuto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di operatori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culturali  specializzati, in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che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modo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ogni persona e cosa </a:t>
            </a:r>
            <a:r>
              <a:rPr dirty="0" sz="1050" spc="-10">
                <a:solidFill>
                  <a:srgbClr val="5C5C5C"/>
                </a:solidFill>
                <a:latin typeface="Times New Roman"/>
                <a:cs typeface="Times New Roman"/>
              </a:rPr>
              <a:t>vive,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abita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si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relaziona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con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tutto ciò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che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lo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circonda,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utilizzando  le modalità più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consone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alla propria</a:t>
            </a:r>
            <a:r>
              <a:rPr dirty="0" sz="1050" spc="15">
                <a:solidFill>
                  <a:srgbClr val="5C5C5C"/>
                </a:solidFill>
                <a:latin typeface="Times New Roman"/>
                <a:cs typeface="Times New Roman"/>
              </a:rPr>
              <a:t>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natura.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Times New Roman"/>
              <a:cs typeface="Times New Roman"/>
            </a:endParaRPr>
          </a:p>
          <a:p>
            <a:pPr algn="just" marL="12700" marR="6350">
              <a:lnSpc>
                <a:spcPct val="142700"/>
              </a:lnSpc>
            </a:pP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“Iniziative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come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il Festival della Cultura Creativa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– ha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detto il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Presidente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dell’Abi,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Antonio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Patuelli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–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puntano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a 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valorizzare la creatività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il talento delle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giovani generazioni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attraverso la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promozione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dell’arte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della  conoscenza. Oggi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più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che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in passato, il contributo delle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banche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alla cultura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si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focalizza sulla prima risorsa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del  Paese,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ossia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giovani,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per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sollecitarne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lo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spirito critico,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rendendoli così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protagonisti della nostra società civile. 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Sostenere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la capacità creativa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bambini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ragazzi, significa aiutarli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a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mettere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a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frutto capacità, potenzialità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visoni innovative, strumenti indispensabili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per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costruire un futuro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crescita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per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loro stessi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per</a:t>
            </a:r>
            <a:r>
              <a:rPr dirty="0" sz="1050" spc="100">
                <a:solidFill>
                  <a:srgbClr val="5C5C5C"/>
                </a:solidFill>
                <a:latin typeface="Times New Roman"/>
                <a:cs typeface="Times New Roman"/>
              </a:rPr>
              <a:t>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l’Italia”.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>
              <a:latin typeface="Times New Roman"/>
              <a:cs typeface="Times New Roman"/>
            </a:endParaRPr>
          </a:p>
          <a:p>
            <a:pPr algn="just" marL="12700" marR="5080">
              <a:lnSpc>
                <a:spcPct val="142700"/>
              </a:lnSpc>
              <a:spcBef>
                <a:spcPts val="5"/>
              </a:spcBef>
            </a:pPr>
            <a:r>
              <a:rPr dirty="0" sz="1050" spc="5">
                <a:solidFill>
                  <a:srgbClr val="5C5C5C"/>
                </a:solidFill>
                <a:latin typeface="Times New Roman"/>
                <a:cs typeface="Times New Roman"/>
              </a:rPr>
              <a:t>Per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Antonio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Campo Dall’Orto, Direttore generale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Rai: </a:t>
            </a:r>
            <a:r>
              <a:rPr dirty="0" sz="1050" spc="-10">
                <a:solidFill>
                  <a:srgbClr val="5C5C5C"/>
                </a:solidFill>
                <a:latin typeface="Times New Roman"/>
                <a:cs typeface="Times New Roman"/>
              </a:rPr>
              <a:t>“La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Media Partnership stipulata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con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il Festival della  Cultura creativa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risponde </a:t>
            </a:r>
            <a:r>
              <a:rPr dirty="0" sz="1050" spc="-10">
                <a:solidFill>
                  <a:srgbClr val="5C5C5C"/>
                </a:solidFill>
                <a:latin typeface="Times New Roman"/>
                <a:cs typeface="Times New Roman"/>
              </a:rPr>
              <a:t>in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pieno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alla nostra missione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servizio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pubblico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universale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che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vuole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parlare ed 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arrivare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a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tutti gli italiani.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Da questo punto di </a:t>
            </a:r>
            <a:r>
              <a:rPr dirty="0" sz="1050" spc="-10">
                <a:solidFill>
                  <a:srgbClr val="5C5C5C"/>
                </a:solidFill>
                <a:latin typeface="Times New Roman"/>
                <a:cs typeface="Times New Roman"/>
              </a:rPr>
              <a:t>vista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l’attenzione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per 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più giovani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rappresenta per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la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Rai una 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priorità assoluta come dimostra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anche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la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decisione di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togliere la pubblicità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dal canale Rai </a:t>
            </a:r>
            <a:r>
              <a:rPr dirty="0" sz="1050" spc="-10">
                <a:solidFill>
                  <a:srgbClr val="5C5C5C"/>
                </a:solidFill>
                <a:latin typeface="Times New Roman"/>
                <a:cs typeface="Times New Roman"/>
              </a:rPr>
              <a:t>yo yo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a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partire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dal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primo  maggio. </a:t>
            </a:r>
            <a:r>
              <a:rPr dirty="0" sz="1050" spc="-10">
                <a:solidFill>
                  <a:srgbClr val="5C5C5C"/>
                </a:solidFill>
                <a:latin typeface="Times New Roman"/>
                <a:cs typeface="Times New Roman"/>
              </a:rPr>
              <a:t>La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creatività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lo sviluppo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del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talento, la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ricerca di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nuove forme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di linguaggio 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comunicazione 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rappresentano un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impegno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su cui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la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Rai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vuole essere sempre più protagonista </a:t>
            </a:r>
            <a:r>
              <a:rPr dirty="0" sz="1050" spc="5">
                <a:solidFill>
                  <a:srgbClr val="5C5C5C"/>
                </a:solidFill>
                <a:latin typeface="Times New Roman"/>
                <a:cs typeface="Times New Roman"/>
              </a:rPr>
              <a:t>per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accompagnare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in maniera  virtuosa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l’educazione 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l’istruzione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dei</a:t>
            </a:r>
            <a:r>
              <a:rPr dirty="0" sz="1050" spc="-20">
                <a:solidFill>
                  <a:srgbClr val="5C5C5C"/>
                </a:solidFill>
                <a:latin typeface="Times New Roman"/>
                <a:cs typeface="Times New Roman"/>
              </a:rPr>
              <a:t>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ragazzi”.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>
              <a:latin typeface="Times New Roman"/>
              <a:cs typeface="Times New Roman"/>
            </a:endParaRPr>
          </a:p>
          <a:p>
            <a:pPr algn="just" marL="12700" marR="5080">
              <a:lnSpc>
                <a:spcPct val="142700"/>
              </a:lnSpc>
              <a:spcBef>
                <a:spcPts val="5"/>
              </a:spcBef>
            </a:pP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Oltre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80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eventi culturali in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50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città italiane svilupperanno il tema ispiratore,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declinato da ciascuna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banca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con 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strumenti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punti di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vista differenti, alla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luce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delle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proprie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specificità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di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quelle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del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territorio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di appartenenza. I 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laboratori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le altre attività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proposte vedranno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la partecipazione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rappresentanti delle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banche 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la collaborazione 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scuole, musei, biblioteche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operatori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culturali,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a cui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si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aggiungerà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quest’anno anche la Main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Media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Partnership  della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RAI 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la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Media Partnership del TGR. Ad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ulteriore testimonianza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del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valore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educativo,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sociale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culturale  della manifestazione.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50">
              <a:latin typeface="Times New Roman"/>
              <a:cs typeface="Times New Roman"/>
            </a:endParaRPr>
          </a:p>
          <a:p>
            <a:pPr algn="just" marL="12700" marR="6985">
              <a:lnSpc>
                <a:spcPct val="142100"/>
              </a:lnSpc>
            </a:pP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Tre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appuntamenti,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organizzati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dall’Abi in collaborazione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col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Dipartimento educazione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del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Museo Castello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di 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Rivoli,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a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Milano, Roma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Palermo,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renderanno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ancora più significativa la manifestazione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di</a:t>
            </a:r>
            <a:r>
              <a:rPr dirty="0" sz="1050" spc="90">
                <a:solidFill>
                  <a:srgbClr val="5C5C5C"/>
                </a:solidFill>
                <a:latin typeface="Times New Roman"/>
                <a:cs typeface="Times New Roman"/>
              </a:rPr>
              <a:t>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quest’anno: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imes New Roman"/>
              <a:cs typeface="Times New Roman"/>
            </a:endParaRPr>
          </a:p>
          <a:p>
            <a:pPr algn="just" marL="12700" marR="6985">
              <a:lnSpc>
                <a:spcPct val="142800"/>
              </a:lnSpc>
              <a:tabLst>
                <a:tab pos="473075" algn="l"/>
              </a:tabLst>
            </a:pP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–	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Mercoledì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4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maggio alla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Triennale di Milano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l’evento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The Next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Nest, in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collaborazione con 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OfficineMultiplo. </a:t>
            </a:r>
            <a:r>
              <a:rPr dirty="0" sz="1050" spc="-10">
                <a:solidFill>
                  <a:srgbClr val="5C5C5C"/>
                </a:solidFill>
                <a:latin typeface="Times New Roman"/>
                <a:cs typeface="Times New Roman"/>
              </a:rPr>
              <a:t>La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mostra interdisciplinare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interattiva (a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cura di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Luca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Berardo,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Mario Cipriano, Francesca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Di  Noia,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in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collaborazione con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Daniele Galliano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Ettore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Balbo)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rivolta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a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bambini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ai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ragazzi, sarà correlata ad  eventi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workshops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aperti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al pubblico. </a:t>
            </a:r>
            <a:r>
              <a:rPr dirty="0" sz="1050" spc="-10">
                <a:solidFill>
                  <a:srgbClr val="5C5C5C"/>
                </a:solidFill>
                <a:latin typeface="Times New Roman"/>
                <a:cs typeface="Times New Roman"/>
              </a:rPr>
              <a:t>In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questo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contesto il Dipartimento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Educazione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Castello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Rivoli porterà il  progetto</a:t>
            </a:r>
            <a:r>
              <a:rPr dirty="0" sz="1050" spc="45">
                <a:solidFill>
                  <a:srgbClr val="5C5C5C"/>
                </a:solidFill>
                <a:latin typeface="Times New Roman"/>
                <a:cs typeface="Times New Roman"/>
              </a:rPr>
              <a:t>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Abitanti,</a:t>
            </a:r>
            <a:r>
              <a:rPr dirty="0" sz="1050" spc="45">
                <a:solidFill>
                  <a:srgbClr val="5C5C5C"/>
                </a:solidFill>
                <a:latin typeface="Times New Roman"/>
                <a:cs typeface="Times New Roman"/>
              </a:rPr>
              <a:t>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un</a:t>
            </a:r>
            <a:r>
              <a:rPr dirty="0" sz="1050" spc="45">
                <a:solidFill>
                  <a:srgbClr val="5C5C5C"/>
                </a:solidFill>
                <a:latin typeface="Times New Roman"/>
                <a:cs typeface="Times New Roman"/>
              </a:rPr>
              <a:t>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vasto</a:t>
            </a:r>
            <a:r>
              <a:rPr dirty="0" sz="1050" spc="55">
                <a:solidFill>
                  <a:srgbClr val="5C5C5C"/>
                </a:solidFill>
                <a:latin typeface="Times New Roman"/>
                <a:cs typeface="Times New Roman"/>
              </a:rPr>
              <a:t>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work</a:t>
            </a:r>
            <a:r>
              <a:rPr dirty="0" sz="1050" spc="50">
                <a:solidFill>
                  <a:srgbClr val="5C5C5C"/>
                </a:solidFill>
                <a:latin typeface="Times New Roman"/>
                <a:cs typeface="Times New Roman"/>
              </a:rPr>
              <a:t>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in</a:t>
            </a:r>
            <a:r>
              <a:rPr dirty="0" sz="1050" spc="45">
                <a:solidFill>
                  <a:srgbClr val="5C5C5C"/>
                </a:solidFill>
                <a:latin typeface="Times New Roman"/>
                <a:cs typeface="Times New Roman"/>
              </a:rPr>
              <a:t>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progress</a:t>
            </a:r>
            <a:r>
              <a:rPr dirty="0" sz="1050" spc="40">
                <a:solidFill>
                  <a:srgbClr val="5C5C5C"/>
                </a:solidFill>
                <a:latin typeface="Times New Roman"/>
                <a:cs typeface="Times New Roman"/>
              </a:rPr>
              <a:t>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collettivo</a:t>
            </a:r>
            <a:r>
              <a:rPr dirty="0" sz="1050" spc="45">
                <a:solidFill>
                  <a:srgbClr val="5C5C5C"/>
                </a:solidFill>
                <a:latin typeface="Times New Roman"/>
                <a:cs typeface="Times New Roman"/>
              </a:rPr>
              <a:t>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itinerante</a:t>
            </a:r>
            <a:r>
              <a:rPr dirty="0" sz="1050" spc="50">
                <a:solidFill>
                  <a:srgbClr val="5C5C5C"/>
                </a:solidFill>
                <a:latin typeface="Times New Roman"/>
                <a:cs typeface="Times New Roman"/>
              </a:rPr>
              <a:t>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che</a:t>
            </a:r>
            <a:r>
              <a:rPr dirty="0" sz="1050" spc="40">
                <a:solidFill>
                  <a:srgbClr val="5C5C5C"/>
                </a:solidFill>
                <a:latin typeface="Times New Roman"/>
                <a:cs typeface="Times New Roman"/>
              </a:rPr>
              <a:t>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parte</a:t>
            </a:r>
            <a:r>
              <a:rPr dirty="0" sz="1050" spc="45">
                <a:solidFill>
                  <a:srgbClr val="5C5C5C"/>
                </a:solidFill>
                <a:latin typeface="Times New Roman"/>
                <a:cs typeface="Times New Roman"/>
              </a:rPr>
              <a:t>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dalla</a:t>
            </a:r>
            <a:r>
              <a:rPr dirty="0" sz="1050" spc="45">
                <a:solidFill>
                  <a:srgbClr val="5C5C5C"/>
                </a:solidFill>
                <a:latin typeface="Times New Roman"/>
                <a:cs typeface="Times New Roman"/>
              </a:rPr>
              <a:t>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piazza</a:t>
            </a:r>
            <a:r>
              <a:rPr dirty="0" sz="1050" spc="40">
                <a:solidFill>
                  <a:srgbClr val="5C5C5C"/>
                </a:solidFill>
                <a:latin typeface="Times New Roman"/>
                <a:cs typeface="Times New Roman"/>
              </a:rPr>
              <a:t>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intesa</a:t>
            </a:r>
            <a:r>
              <a:rPr dirty="0" sz="1050" spc="50">
                <a:solidFill>
                  <a:srgbClr val="5C5C5C"/>
                </a:solidFill>
                <a:latin typeface="Times New Roman"/>
                <a:cs typeface="Times New Roman"/>
              </a:rPr>
              <a:t>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come</a:t>
            </a:r>
            <a:r>
              <a:rPr dirty="0" sz="1050" spc="55">
                <a:solidFill>
                  <a:srgbClr val="5C5C5C"/>
                </a:solidFill>
                <a:latin typeface="Times New Roman"/>
                <a:cs typeface="Times New Roman"/>
              </a:rPr>
              <a:t>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Agorà</a:t>
            </a:r>
            <a:r>
              <a:rPr dirty="0" sz="1050" spc="45">
                <a:solidFill>
                  <a:srgbClr val="5C5C5C"/>
                </a:solidFill>
                <a:latin typeface="Times New Roman"/>
                <a:cs typeface="Times New Roman"/>
              </a:rPr>
              <a:t>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(luogo</a:t>
            </a:r>
            <a:endParaRPr sz="10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9340" cy="95008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79615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Udite-udite.it  28 aprile</a:t>
            </a:r>
            <a:r>
              <a:rPr dirty="0" sz="1600" spc="-7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3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4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2700" marR="9525">
              <a:lnSpc>
                <a:spcPct val="141900"/>
              </a:lnSpc>
              <a:spcBef>
                <a:spcPts val="965"/>
              </a:spcBef>
            </a:pP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dell’incontro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del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confronto),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per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rimettere in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gioco 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concetti d’identità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differenza,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incontro con l’altro,  l’estraneo, strano in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quanto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straniero, lo sconosciuto proveniente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da un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altro</a:t>
            </a:r>
            <a:r>
              <a:rPr dirty="0" sz="1050" spc="30">
                <a:solidFill>
                  <a:srgbClr val="5C5C5C"/>
                </a:solidFill>
                <a:latin typeface="Times New Roman"/>
                <a:cs typeface="Times New Roman"/>
              </a:rPr>
              <a:t>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mondo.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imes New Roman"/>
              <a:cs typeface="Times New Roman"/>
            </a:endParaRPr>
          </a:p>
          <a:p>
            <a:pPr algn="just" marL="12700" marR="5080">
              <a:lnSpc>
                <a:spcPct val="142800"/>
              </a:lnSpc>
              <a:spcBef>
                <a:spcPts val="5"/>
              </a:spcBef>
            </a:pP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–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Venerdì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6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maggio,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a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Roma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presso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il teatro India, Abitare la fantasia, la creatività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l’arte, in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collaborazione  Associazione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Aperta Parentesi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Artivazione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con RAM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radioartemobile. L’evento sarà l’occasione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per 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proiettare il video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“3domande3”,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in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cui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artisti come Michelangelo Pistoletto, Achille Bonito Oliva,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Hou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Hanru, 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Tanino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Liberatore,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Pedro Cano, Max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Casacci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molti altri,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racconteranno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la creatività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dal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loro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punto di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vista.  All’evento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parteciperanno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le scuole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del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territorio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gli adulti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per un’esperienza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laboratoriale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che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parte dalla  visione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prosegue con un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dibattito aperto sul tema dell’abitare la fantasia.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Un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momento utile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per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le riflessioni sul  tema della creatività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dell’abitare sottosopra, sarà la presentazione dell’Associazione Bancaria Italiana,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dei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libri  illustrati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del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Festival della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Cultura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Creativa, L’alfabeto </a:t>
            </a:r>
            <a:r>
              <a:rPr dirty="0" sz="1050" spc="5">
                <a:solidFill>
                  <a:srgbClr val="5C5C5C"/>
                </a:solidFill>
                <a:latin typeface="Times New Roman"/>
                <a:cs typeface="Times New Roman"/>
              </a:rPr>
              <a:t>del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mondo”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e“Abitare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sottosopra”, insieme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a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Patrizia Zerbi  della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casa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editrice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Carthusia 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agli autori Eva Montanari,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Sabina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Colloredo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Valeria</a:t>
            </a:r>
            <a:r>
              <a:rPr dirty="0" sz="1050" spc="-15">
                <a:solidFill>
                  <a:srgbClr val="5C5C5C"/>
                </a:solidFill>
                <a:latin typeface="Times New Roman"/>
                <a:cs typeface="Times New Roman"/>
              </a:rPr>
              <a:t>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Petrone.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>
              <a:latin typeface="Times New Roman"/>
              <a:cs typeface="Times New Roman"/>
            </a:endParaRPr>
          </a:p>
          <a:p>
            <a:pPr algn="just" marL="2989580" marR="5715">
              <a:lnSpc>
                <a:spcPct val="142900"/>
              </a:lnSpc>
              <a:tabLst>
                <a:tab pos="3440429" algn="l"/>
              </a:tabLst>
            </a:pP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–	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Domenica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8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maggio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a Castelbuono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(Palermo)  l’evento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di chiusura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del Festival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Tappeto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Volante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– </a:t>
            </a:r>
            <a:r>
              <a:rPr dirty="0" sz="1050" spc="-10">
                <a:solidFill>
                  <a:srgbClr val="5C5C5C"/>
                </a:solidFill>
                <a:latin typeface="Times New Roman"/>
                <a:cs typeface="Times New Roman"/>
              </a:rPr>
              <a:t>il 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mondo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l’arte soprasotto/sottosopra, in collaborazione 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con Museo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Civico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di Castelbuono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(PA),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Ecomuseo 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Urbano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del Mare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Memoria Viva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Palermo, Accademia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di 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Belle Arti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Palermo. </a:t>
            </a:r>
            <a:r>
              <a:rPr dirty="0" sz="1050" spc="-10">
                <a:solidFill>
                  <a:srgbClr val="5C5C5C"/>
                </a:solidFill>
                <a:latin typeface="Times New Roman"/>
                <a:cs typeface="Times New Roman"/>
              </a:rPr>
              <a:t>Il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Tappeto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Volante diventerà  l’occasione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per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creare una prospettiva inedita,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nel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vedere il  mondo. Il tappeto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è un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intreccio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fili, trame</a:t>
            </a:r>
            <a:r>
              <a:rPr dirty="0" sz="1050" spc="10">
                <a:solidFill>
                  <a:srgbClr val="5C5C5C"/>
                </a:solidFill>
                <a:latin typeface="Times New Roman"/>
                <a:cs typeface="Times New Roman"/>
              </a:rPr>
              <a:t> </a:t>
            </a:r>
            <a:r>
              <a:rPr dirty="0" sz="1050" spc="5">
                <a:solidFill>
                  <a:srgbClr val="5C5C5C"/>
                </a:solidFill>
                <a:latin typeface="Times New Roman"/>
                <a:cs typeface="Times New Roman"/>
              </a:rPr>
              <a:t>che</a:t>
            </a:r>
            <a:endParaRPr sz="1050">
              <a:latin typeface="Times New Roman"/>
              <a:cs typeface="Times New Roman"/>
            </a:endParaRPr>
          </a:p>
          <a:p>
            <a:pPr algn="just" marL="12700" marR="9525">
              <a:lnSpc>
                <a:spcPct val="142400"/>
              </a:lnSpc>
              <a:spcBef>
                <a:spcPts val="5"/>
              </a:spcBef>
            </a:pP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intessono storie, incontri tra le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persone.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Intrecciare fili colorati equivale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quindi ad intrecciare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testi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narrazioni.  L’attività coinvolgerà </a:t>
            </a:r>
            <a:r>
              <a:rPr dirty="0" sz="1050" spc="-10">
                <a:solidFill>
                  <a:srgbClr val="5C5C5C"/>
                </a:solidFill>
                <a:latin typeface="Times New Roman"/>
                <a:cs typeface="Times New Roman"/>
              </a:rPr>
              <a:t>mille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studenti della scuola, dall’Infanzia alle Superiori oltre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agli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studenti dell’Accademia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di 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Belle Arti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di</a:t>
            </a:r>
            <a:r>
              <a:rPr dirty="0" sz="1050" spc="-20">
                <a:solidFill>
                  <a:srgbClr val="5C5C5C"/>
                </a:solidFill>
                <a:latin typeface="Times New Roman"/>
                <a:cs typeface="Times New Roman"/>
              </a:rPr>
              <a:t>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Palermo.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 algn="just" marL="12700" marR="11430">
              <a:lnSpc>
                <a:spcPct val="141900"/>
              </a:lnSpc>
              <a:spcBef>
                <a:spcPts val="5"/>
              </a:spcBef>
            </a:pP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Tutte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le informazioni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dettagli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su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eventi, città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sedi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della manifestazione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saranno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disponibili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sul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sito 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  <a:hlinkClick r:id="rId3"/>
              </a:rPr>
              <a:t>www.festivalculturacreativa.it.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Times New Roman"/>
              <a:cs typeface="Times New Roman"/>
            </a:endParaRPr>
          </a:p>
          <a:p>
            <a:pPr algn="just" marL="12700" marR="7620">
              <a:lnSpc>
                <a:spcPct val="142600"/>
              </a:lnSpc>
            </a:pPr>
            <a:r>
              <a:rPr dirty="0" sz="1050" spc="-10">
                <a:solidFill>
                  <a:srgbClr val="5C5C5C"/>
                </a:solidFill>
                <a:latin typeface="Times New Roman"/>
                <a:cs typeface="Times New Roman"/>
              </a:rPr>
              <a:t>La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terza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edizione del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Festival, sarà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occasione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anche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per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concretizzare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una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ricerca scientifica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con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il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prof. Guido 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Guerzoni,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autore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già della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ricerca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Effetto Festival,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per comprendere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meglio insieme agli educatori,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ai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bambini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agli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operatori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culturali,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quale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contributo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possono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dare manifestazioni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di questo genere,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alla crescita culturale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creativa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dei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nostri</a:t>
            </a:r>
            <a:r>
              <a:rPr dirty="0" sz="1050" spc="-15">
                <a:solidFill>
                  <a:srgbClr val="5C5C5C"/>
                </a:solidFill>
                <a:latin typeface="Times New Roman"/>
                <a:cs typeface="Times New Roman"/>
              </a:rPr>
              <a:t>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ragazzi.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950">
              <a:latin typeface="Times New Roman"/>
              <a:cs typeface="Times New Roman"/>
            </a:endParaRPr>
          </a:p>
          <a:p>
            <a:pPr algn="just" marL="12700" marR="6350">
              <a:lnSpc>
                <a:spcPct val="142400"/>
              </a:lnSpc>
            </a:pPr>
            <a:r>
              <a:rPr dirty="0" sz="1050" spc="-10">
                <a:solidFill>
                  <a:srgbClr val="5C5C5C"/>
                </a:solidFill>
                <a:latin typeface="Times New Roman"/>
                <a:cs typeface="Times New Roman"/>
              </a:rPr>
              <a:t>La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manifestazione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ha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il Patrocinio dell’UNESCO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del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Ministero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dei Beni 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delle Attività Culturali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del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Turismo, 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del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Ministero della Pubblica Istruzione, dell’Università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della Ricerca, la Main Media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Partnership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della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RAI 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la 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Media Partnership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del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TGR</a:t>
            </a:r>
            <a:r>
              <a:rPr dirty="0" sz="1050" spc="-25">
                <a:solidFill>
                  <a:srgbClr val="5C5C5C"/>
                </a:solidFill>
                <a:latin typeface="Times New Roman"/>
                <a:cs typeface="Times New Roman"/>
              </a:rPr>
              <a:t>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.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23900" y="5153024"/>
            <a:ext cx="2857500" cy="1400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8705" cy="23863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79552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Udite-udite.it  28 aprile</a:t>
            </a:r>
            <a:r>
              <a:rPr dirty="0" sz="1600" spc="-7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4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4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42400"/>
              </a:lnSpc>
              <a:spcBef>
                <a:spcPts val="960"/>
              </a:spcBef>
            </a:pPr>
            <a:r>
              <a:rPr dirty="0" sz="1050" spc="-10">
                <a:solidFill>
                  <a:srgbClr val="5C5C5C"/>
                </a:solidFill>
                <a:latin typeface="Times New Roman"/>
                <a:cs typeface="Times New Roman"/>
              </a:rPr>
              <a:t>Il </a:t>
            </a:r>
            <a:r>
              <a:rPr dirty="0" u="sng" sz="1050" spc="-5">
                <a:solidFill>
                  <a:srgbClr val="212121"/>
                </a:solidFill>
                <a:uFill>
                  <a:solidFill>
                    <a:srgbClr val="212121"/>
                  </a:solidFill>
                </a:uFill>
                <a:latin typeface="Times New Roman"/>
                <a:cs typeface="Times New Roman"/>
                <a:hlinkClick r:id="rId3"/>
              </a:rPr>
              <a:t>Festival</a:t>
            </a:r>
            <a:r>
              <a:rPr dirty="0" sz="1050" spc="-5">
                <a:solidFill>
                  <a:srgbClr val="212121"/>
                </a:solidFill>
                <a:latin typeface="Times New Roman"/>
                <a:cs typeface="Times New Roman"/>
                <a:hlinkClick r:id="rId3"/>
              </a:rPr>
              <a:t>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si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avvale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del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contributo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di un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Comitato scientifico, composto dall’esperto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creatività applicata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Hubert 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Jaoui,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dal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Responsabile Capo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del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Dipartimento educazione Castello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Rivoli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Museo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d’Arte contemporanea Anna 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Pironti e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dallo scrittore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ed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esperto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di </a:t>
            </a:r>
            <a:r>
              <a:rPr dirty="0" sz="1050" spc="-5">
                <a:solidFill>
                  <a:srgbClr val="5C5C5C"/>
                </a:solidFill>
                <a:latin typeface="Times New Roman"/>
                <a:cs typeface="Times New Roman"/>
              </a:rPr>
              <a:t>comunicazione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Aldo</a:t>
            </a:r>
            <a:r>
              <a:rPr dirty="0" sz="1050" spc="-20">
                <a:solidFill>
                  <a:srgbClr val="5C5C5C"/>
                </a:solidFill>
                <a:latin typeface="Times New Roman"/>
                <a:cs typeface="Times New Roman"/>
              </a:rPr>
              <a:t> </a:t>
            </a:r>
            <a:r>
              <a:rPr dirty="0" sz="1050">
                <a:solidFill>
                  <a:srgbClr val="5C5C5C"/>
                </a:solidFill>
                <a:latin typeface="Times New Roman"/>
                <a:cs typeface="Times New Roman"/>
              </a:rPr>
              <a:t>Tanchis.</a:t>
            </a:r>
            <a:endParaRPr sz="10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7482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1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Unicre</a:t>
            </a:r>
            <a:r>
              <a:rPr dirty="0" sz="1600" b="1">
                <a:latin typeface="Arial"/>
                <a:cs typeface="Arial"/>
              </a:rPr>
              <a:t>d</a:t>
            </a:r>
            <a:r>
              <a:rPr dirty="0" sz="1600" spc="-5" b="1">
                <a:latin typeface="Arial"/>
                <a:cs typeface="Arial"/>
              </a:rPr>
              <a:t>it</a:t>
            </a:r>
            <a:r>
              <a:rPr dirty="0" sz="1600" spc="-15" b="1">
                <a:latin typeface="Arial"/>
                <a:cs typeface="Arial"/>
              </a:rPr>
              <a:t>g</a:t>
            </a:r>
            <a:r>
              <a:rPr dirty="0" sz="1600" spc="5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oup</a:t>
            </a:r>
            <a:r>
              <a:rPr dirty="0" sz="1600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eu  </a:t>
            </a: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030981"/>
            <a:ext cx="5629910" cy="1505585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ctr" marL="542925" marR="22225">
              <a:lnSpc>
                <a:spcPts val="3100"/>
              </a:lnSpc>
              <a:spcBef>
                <a:spcPts val="320"/>
              </a:spcBef>
            </a:pPr>
            <a:r>
              <a:rPr dirty="0" sz="2700">
                <a:latin typeface="Times New Roman"/>
                <a:cs typeface="Times New Roman"/>
              </a:rPr>
              <a:t>UniCredit per il </a:t>
            </a:r>
            <a:r>
              <a:rPr dirty="0" sz="2700" spc="-5">
                <a:latin typeface="Times New Roman"/>
                <a:cs typeface="Times New Roman"/>
              </a:rPr>
              <a:t>festival della</a:t>
            </a:r>
            <a:r>
              <a:rPr dirty="0" sz="2700" spc="-5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cultura  creativa </a:t>
            </a:r>
            <a:r>
              <a:rPr dirty="0" sz="2700" spc="-5">
                <a:latin typeface="Times New Roman"/>
                <a:cs typeface="Times New Roman"/>
              </a:rPr>
              <a:t>di</a:t>
            </a:r>
            <a:r>
              <a:rPr dirty="0" sz="2700" spc="-165">
                <a:latin typeface="Times New Roman"/>
                <a:cs typeface="Times New Roman"/>
              </a:rPr>
              <a:t> </a:t>
            </a:r>
            <a:r>
              <a:rPr dirty="0" sz="2700" spc="-5">
                <a:latin typeface="Times New Roman"/>
                <a:cs typeface="Times New Roman"/>
              </a:rPr>
              <a:t>ABI</a:t>
            </a:r>
            <a:endParaRPr sz="2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5"/>
              </a:spcBef>
            </a:pPr>
            <a:r>
              <a:rPr dirty="0" sz="1050" spc="-5">
                <a:latin typeface="Times New Roman"/>
                <a:cs typeface="Times New Roman"/>
              </a:rPr>
              <a:t>Cultura </a:t>
            </a:r>
            <a:r>
              <a:rPr dirty="0" sz="1050">
                <a:latin typeface="Times New Roman"/>
                <a:cs typeface="Times New Roman"/>
              </a:rPr>
              <a:t>&amp;</a:t>
            </a:r>
            <a:r>
              <a:rPr dirty="0" sz="1050" spc="-5">
                <a:latin typeface="Times New Roman"/>
                <a:cs typeface="Times New Roman"/>
              </a:rPr>
              <a:t> società</a:t>
            </a:r>
            <a:endParaRPr sz="1050">
              <a:latin typeface="Times New Roman"/>
              <a:cs typeface="Times New Roman"/>
            </a:endParaRPr>
          </a:p>
          <a:p>
            <a:pPr algn="ctr" marL="514350">
              <a:lnSpc>
                <a:spcPct val="100000"/>
              </a:lnSpc>
              <a:spcBef>
                <a:spcPts val="439"/>
              </a:spcBef>
            </a:pPr>
            <a:r>
              <a:rPr dirty="0" sz="900" spc="-5" i="1">
                <a:latin typeface="Arial"/>
                <a:cs typeface="Arial"/>
              </a:rPr>
              <a:t>Dal 2 all'8 maggio, in </a:t>
            </a:r>
            <a:r>
              <a:rPr dirty="0" sz="900" i="1">
                <a:latin typeface="Arial"/>
                <a:cs typeface="Arial"/>
              </a:rPr>
              <a:t>sei </a:t>
            </a:r>
            <a:r>
              <a:rPr dirty="0" sz="900" spc="-5" i="1">
                <a:latin typeface="Arial"/>
                <a:cs typeface="Arial"/>
              </a:rPr>
              <a:t>città, laboratori creativi per bambini, alla scoperta</a:t>
            </a:r>
            <a:r>
              <a:rPr dirty="0" sz="900" spc="40" i="1">
                <a:latin typeface="Arial"/>
                <a:cs typeface="Arial"/>
              </a:rPr>
              <a:t> </a:t>
            </a:r>
            <a:r>
              <a:rPr dirty="0" sz="900" spc="-5" i="1">
                <a:latin typeface="Arial"/>
                <a:cs typeface="Arial"/>
              </a:rPr>
              <a:t>di:</a:t>
            </a:r>
            <a:endParaRPr sz="900">
              <a:latin typeface="Arial"/>
              <a:cs typeface="Arial"/>
            </a:endParaRPr>
          </a:p>
          <a:p>
            <a:pPr algn="ctr" marL="514984">
              <a:lnSpc>
                <a:spcPct val="100000"/>
              </a:lnSpc>
              <a:spcBef>
                <a:spcPts val="420"/>
              </a:spcBef>
            </a:pPr>
            <a:r>
              <a:rPr dirty="0" sz="900" i="1">
                <a:latin typeface="Arial"/>
                <a:cs typeface="Arial"/>
              </a:rPr>
              <a:t>ABITARE </a:t>
            </a:r>
            <a:r>
              <a:rPr dirty="0" sz="900" spc="-5" i="1">
                <a:latin typeface="Arial"/>
                <a:cs typeface="Arial"/>
              </a:rPr>
              <a:t>SOTTOSOPRA </a:t>
            </a:r>
            <a:r>
              <a:rPr dirty="0" sz="900" i="1">
                <a:latin typeface="Arial"/>
                <a:cs typeface="Arial"/>
              </a:rPr>
              <a:t>- </a:t>
            </a:r>
            <a:r>
              <a:rPr dirty="0" sz="900" spc="-5" i="1">
                <a:latin typeface="Arial"/>
                <a:cs typeface="Arial"/>
              </a:rPr>
              <a:t>"Scoprire e sperimentare come si </a:t>
            </a:r>
            <a:r>
              <a:rPr dirty="0" sz="900" i="1">
                <a:latin typeface="Arial"/>
                <a:cs typeface="Arial"/>
              </a:rPr>
              <a:t>sta dentro </a:t>
            </a:r>
            <a:r>
              <a:rPr dirty="0" sz="900" spc="-5" i="1">
                <a:latin typeface="Arial"/>
                <a:cs typeface="Arial"/>
              </a:rPr>
              <a:t>i luoghi, l'arte e </a:t>
            </a:r>
            <a:r>
              <a:rPr dirty="0" sz="900" spc="-10" i="1">
                <a:latin typeface="Arial"/>
                <a:cs typeface="Arial"/>
              </a:rPr>
              <a:t>le</a:t>
            </a:r>
            <a:r>
              <a:rPr dirty="0" sz="900" spc="85" i="1">
                <a:latin typeface="Arial"/>
                <a:cs typeface="Arial"/>
              </a:rPr>
              <a:t> </a:t>
            </a:r>
            <a:r>
              <a:rPr dirty="0" sz="900" spc="-5" i="1">
                <a:latin typeface="Arial"/>
                <a:cs typeface="Arial"/>
              </a:rPr>
              <a:t>emozioni"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4890642"/>
            <a:ext cx="6137910" cy="231203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72390">
              <a:lnSpc>
                <a:spcPct val="139600"/>
              </a:lnSpc>
              <a:spcBef>
                <a:spcPts val="90"/>
              </a:spcBef>
            </a:pPr>
            <a:r>
              <a:rPr dirty="0" sz="900" spc="-5">
                <a:latin typeface="Arial"/>
                <a:cs typeface="Arial"/>
              </a:rPr>
              <a:t>Dal 2 all'8 maggio è </a:t>
            </a:r>
            <a:r>
              <a:rPr dirty="0" sz="900">
                <a:latin typeface="Arial"/>
                <a:cs typeface="Arial"/>
              </a:rPr>
              <a:t>in </a:t>
            </a:r>
            <a:r>
              <a:rPr dirty="0" sz="900" spc="-5">
                <a:latin typeface="Arial"/>
                <a:cs typeface="Arial"/>
              </a:rPr>
              <a:t>programma la terza edizione del Festival della Cultura Creativa dedicato ai più giovani </a:t>
            </a:r>
            <a:r>
              <a:rPr dirty="0" sz="900">
                <a:latin typeface="Arial"/>
                <a:cs typeface="Arial"/>
              </a:rPr>
              <a:t>(6-13  </a:t>
            </a:r>
            <a:r>
              <a:rPr dirty="0" sz="900" spc="-5">
                <a:latin typeface="Arial"/>
                <a:cs typeface="Arial"/>
              </a:rPr>
              <a:t>anni), promosso da </a:t>
            </a:r>
            <a:r>
              <a:rPr dirty="0" sz="900">
                <a:latin typeface="Arial"/>
                <a:cs typeface="Arial"/>
              </a:rPr>
              <a:t>ABI con la </a:t>
            </a:r>
            <a:r>
              <a:rPr dirty="0" sz="900" spc="-5">
                <a:latin typeface="Arial"/>
                <a:cs typeface="Arial"/>
              </a:rPr>
              <a:t>partecipazione delle Banche italiane. UniCredit, da sempre attenta allo sviluppo culturale  e sociale del territorio, organizza anche quest'anno laboratori artistico musicali </a:t>
            </a:r>
            <a:r>
              <a:rPr dirty="0" sz="900" spc="-10">
                <a:latin typeface="Arial"/>
                <a:cs typeface="Arial"/>
              </a:rPr>
              <a:t>in </a:t>
            </a:r>
            <a:r>
              <a:rPr dirty="0" sz="900" spc="-5">
                <a:latin typeface="Arial"/>
                <a:cs typeface="Arial"/>
              </a:rPr>
              <a:t>6 città italiane, </a:t>
            </a:r>
            <a:r>
              <a:rPr dirty="0" sz="900" spc="-10">
                <a:latin typeface="Arial"/>
                <a:cs typeface="Arial"/>
              </a:rPr>
              <a:t>da </a:t>
            </a:r>
            <a:r>
              <a:rPr dirty="0" sz="900" spc="-5">
                <a:latin typeface="Arial"/>
                <a:cs typeface="Arial"/>
              </a:rPr>
              <a:t>nord a sud: Torino,  Milano, Verona, Bologna, </a:t>
            </a:r>
            <a:r>
              <a:rPr dirty="0" sz="900" spc="-10">
                <a:latin typeface="Arial"/>
                <a:cs typeface="Arial"/>
              </a:rPr>
              <a:t>Roma </a:t>
            </a:r>
            <a:r>
              <a:rPr dirty="0" sz="900" spc="-5">
                <a:latin typeface="Arial"/>
                <a:cs typeface="Arial"/>
              </a:rPr>
              <a:t>e</a:t>
            </a:r>
            <a:r>
              <a:rPr dirty="0" sz="900" spc="25">
                <a:latin typeface="Arial"/>
                <a:cs typeface="Arial"/>
              </a:rPr>
              <a:t> </a:t>
            </a:r>
            <a:r>
              <a:rPr dirty="0" sz="900" spc="-5">
                <a:latin typeface="Arial"/>
                <a:cs typeface="Arial"/>
              </a:rPr>
              <a:t>Palermo.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 spc="-5">
                <a:latin typeface="Arial"/>
                <a:cs typeface="Arial"/>
              </a:rPr>
              <a:t>ABITARE SOTTOSOPRA </a:t>
            </a:r>
            <a:r>
              <a:rPr dirty="0" sz="900">
                <a:latin typeface="Arial"/>
                <a:cs typeface="Arial"/>
              </a:rPr>
              <a:t>- </a:t>
            </a:r>
            <a:r>
              <a:rPr dirty="0" sz="900" spc="-5">
                <a:latin typeface="Arial"/>
                <a:cs typeface="Arial"/>
              </a:rPr>
              <a:t>"Scoprire e sperimentare come si </a:t>
            </a:r>
            <a:r>
              <a:rPr dirty="0" sz="900">
                <a:latin typeface="Arial"/>
                <a:cs typeface="Arial"/>
              </a:rPr>
              <a:t>sta </a:t>
            </a:r>
            <a:r>
              <a:rPr dirty="0" sz="900" spc="-5">
                <a:latin typeface="Arial"/>
                <a:cs typeface="Arial"/>
              </a:rPr>
              <a:t>dentro i luoghi, l'arte e </a:t>
            </a:r>
            <a:r>
              <a:rPr dirty="0" sz="900" spc="-10">
                <a:latin typeface="Arial"/>
                <a:cs typeface="Arial"/>
              </a:rPr>
              <a:t>le </a:t>
            </a:r>
            <a:r>
              <a:rPr dirty="0" sz="900" spc="-5">
                <a:latin typeface="Arial"/>
                <a:cs typeface="Arial"/>
              </a:rPr>
              <a:t>emozioni" è </a:t>
            </a:r>
            <a:r>
              <a:rPr dirty="0" sz="900">
                <a:latin typeface="Arial"/>
                <a:cs typeface="Arial"/>
              </a:rPr>
              <a:t>il</a:t>
            </a:r>
            <a:r>
              <a:rPr dirty="0" sz="900" spc="110">
                <a:latin typeface="Arial"/>
                <a:cs typeface="Arial"/>
              </a:rPr>
              <a:t> </a:t>
            </a:r>
            <a:r>
              <a:rPr dirty="0" sz="900" spc="-5">
                <a:latin typeface="Arial"/>
                <a:cs typeface="Arial"/>
              </a:rPr>
              <a:t>tema</a:t>
            </a:r>
            <a:endParaRPr sz="900">
              <a:latin typeface="Arial"/>
              <a:cs typeface="Arial"/>
            </a:endParaRPr>
          </a:p>
          <a:p>
            <a:pPr marL="12700" marR="5080">
              <a:lnSpc>
                <a:spcPct val="138900"/>
              </a:lnSpc>
              <a:spcBef>
                <a:spcPts val="5"/>
              </a:spcBef>
            </a:pPr>
            <a:r>
              <a:rPr dirty="0" sz="900" spc="-5">
                <a:latin typeface="Arial"/>
                <a:cs typeface="Arial"/>
              </a:rPr>
              <a:t>dell'edizione 2016, </a:t>
            </a:r>
            <a:r>
              <a:rPr dirty="0" sz="900" spc="-10">
                <a:latin typeface="Arial"/>
                <a:cs typeface="Arial"/>
              </a:rPr>
              <a:t>il </a:t>
            </a:r>
            <a:r>
              <a:rPr dirty="0" sz="900" spc="-5">
                <a:latin typeface="Arial"/>
                <a:cs typeface="Arial"/>
              </a:rPr>
              <a:t>filo conduttore </a:t>
            </a:r>
            <a:r>
              <a:rPr dirty="0" sz="900">
                <a:latin typeface="Arial"/>
                <a:cs typeface="Arial"/>
              </a:rPr>
              <a:t>che </a:t>
            </a:r>
            <a:r>
              <a:rPr dirty="0" sz="900" spc="-5">
                <a:latin typeface="Arial"/>
                <a:cs typeface="Arial"/>
              </a:rPr>
              <a:t>legherà tutte le iniziative organizzate dalle banche che operano </a:t>
            </a:r>
            <a:r>
              <a:rPr dirty="0" sz="900">
                <a:latin typeface="Arial"/>
                <a:cs typeface="Arial"/>
              </a:rPr>
              <a:t>in </a:t>
            </a:r>
            <a:r>
              <a:rPr dirty="0" sz="900" spc="-5">
                <a:latin typeface="Arial"/>
                <a:cs typeface="Arial"/>
              </a:rPr>
              <a:t>Italia. </a:t>
            </a:r>
            <a:r>
              <a:rPr dirty="0" sz="900">
                <a:latin typeface="Arial"/>
                <a:cs typeface="Arial"/>
              </a:rPr>
              <a:t>I </a:t>
            </a:r>
            <a:r>
              <a:rPr dirty="0" sz="900" spc="5">
                <a:latin typeface="Arial"/>
                <a:cs typeface="Arial"/>
              </a:rPr>
              <a:t>ragazzi  </a:t>
            </a:r>
            <a:r>
              <a:rPr dirty="0" sz="900" spc="-5">
                <a:latin typeface="Arial"/>
                <a:cs typeface="Arial"/>
              </a:rPr>
              <a:t>potranno interpretare questo concetto </a:t>
            </a:r>
            <a:r>
              <a:rPr dirty="0" sz="900" spc="-10">
                <a:latin typeface="Arial"/>
                <a:cs typeface="Arial"/>
              </a:rPr>
              <a:t>in </a:t>
            </a:r>
            <a:r>
              <a:rPr dirty="0" sz="900" spc="-5">
                <a:latin typeface="Arial"/>
                <a:cs typeface="Arial"/>
              </a:rPr>
              <a:t>totale libertà, </a:t>
            </a:r>
            <a:r>
              <a:rPr dirty="0" sz="900">
                <a:latin typeface="Arial"/>
                <a:cs typeface="Arial"/>
              </a:rPr>
              <a:t>costruendo </a:t>
            </a:r>
            <a:r>
              <a:rPr dirty="0" sz="900" spc="-5">
                <a:latin typeface="Arial"/>
                <a:cs typeface="Arial"/>
              </a:rPr>
              <a:t>un proprio percorso </a:t>
            </a:r>
            <a:r>
              <a:rPr dirty="0" sz="900">
                <a:latin typeface="Arial"/>
                <a:cs typeface="Arial"/>
              </a:rPr>
              <a:t>che sia </a:t>
            </a:r>
            <a:r>
              <a:rPr dirty="0" sz="900" spc="-5">
                <a:latin typeface="Arial"/>
                <a:cs typeface="Arial"/>
              </a:rPr>
              <a:t>espressione della  creatività </a:t>
            </a:r>
            <a:r>
              <a:rPr dirty="0" sz="900" spc="-10">
                <a:latin typeface="Arial"/>
                <a:cs typeface="Arial"/>
              </a:rPr>
              <a:t>di </a:t>
            </a:r>
            <a:r>
              <a:rPr dirty="0" sz="900" spc="-5">
                <a:latin typeface="Arial"/>
                <a:cs typeface="Arial"/>
              </a:rPr>
              <a:t>ciascuno. Con l'aiuto </a:t>
            </a:r>
            <a:r>
              <a:rPr dirty="0" sz="900" spc="-10">
                <a:latin typeface="Arial"/>
                <a:cs typeface="Arial"/>
              </a:rPr>
              <a:t>di </a:t>
            </a:r>
            <a:r>
              <a:rPr dirty="0" sz="900" spc="-5">
                <a:latin typeface="Arial"/>
                <a:cs typeface="Arial"/>
              </a:rPr>
              <a:t>operatori esperti, attraverso laboratori, mostre, teatro, musica, </a:t>
            </a:r>
            <a:r>
              <a:rPr dirty="0" sz="900">
                <a:latin typeface="Arial"/>
                <a:cs typeface="Arial"/>
              </a:rPr>
              <a:t>ecc., </a:t>
            </a:r>
            <a:r>
              <a:rPr dirty="0" sz="900" spc="-5">
                <a:latin typeface="Arial"/>
                <a:cs typeface="Arial"/>
              </a:rPr>
              <a:t>sarà possibile  abitare epoche storiche, pianeti, ambienti reali o</a:t>
            </a:r>
            <a:r>
              <a:rPr dirty="0" sz="900" spc="25">
                <a:latin typeface="Arial"/>
                <a:cs typeface="Arial"/>
              </a:rPr>
              <a:t> </a:t>
            </a:r>
            <a:r>
              <a:rPr dirty="0" sz="900" spc="-5">
                <a:latin typeface="Arial"/>
                <a:cs typeface="Arial"/>
              </a:rPr>
              <a:t>virtuali.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>
                <a:latin typeface="Arial"/>
                <a:cs typeface="Arial"/>
              </a:rPr>
              <a:t>Questo </a:t>
            </a:r>
            <a:r>
              <a:rPr dirty="0" sz="900" spc="-5">
                <a:latin typeface="Arial"/>
                <a:cs typeface="Arial"/>
              </a:rPr>
              <a:t>il calendario degli</a:t>
            </a:r>
            <a:r>
              <a:rPr dirty="0" sz="900" spc="-10">
                <a:latin typeface="Arial"/>
                <a:cs typeface="Arial"/>
              </a:rPr>
              <a:t> </a:t>
            </a:r>
            <a:r>
              <a:rPr dirty="0" sz="900" spc="-5">
                <a:latin typeface="Arial"/>
                <a:cs typeface="Arial"/>
              </a:rPr>
              <a:t>appuntamenti:</a:t>
            </a:r>
            <a:endParaRPr sz="900">
              <a:latin typeface="Arial"/>
              <a:cs typeface="Arial"/>
            </a:endParaRPr>
          </a:p>
          <a:p>
            <a:pPr marL="12700" marR="59690">
              <a:lnSpc>
                <a:spcPct val="136700"/>
              </a:lnSpc>
              <a:spcBef>
                <a:spcPts val="20"/>
              </a:spcBef>
            </a:pPr>
            <a:r>
              <a:rPr dirty="0" sz="900">
                <a:latin typeface="Arial"/>
                <a:cs typeface="Arial"/>
              </a:rPr>
              <a:t>A </a:t>
            </a:r>
            <a:r>
              <a:rPr dirty="0" sz="900" spc="-5">
                <a:latin typeface="Arial"/>
                <a:cs typeface="Arial"/>
              </a:rPr>
              <a:t>Torino, lunedì 2 maggio, presso la sede di UniManagement, </a:t>
            </a:r>
            <a:r>
              <a:rPr dirty="0" sz="900">
                <a:latin typeface="Arial"/>
                <a:cs typeface="Arial"/>
              </a:rPr>
              <a:t>il </a:t>
            </a:r>
            <a:r>
              <a:rPr dirty="0" sz="900" spc="-5">
                <a:latin typeface="Arial"/>
                <a:cs typeface="Arial"/>
              </a:rPr>
              <a:t>Dipartimento Educazione Castello </a:t>
            </a:r>
            <a:r>
              <a:rPr dirty="0" sz="900" spc="-10">
                <a:latin typeface="Arial"/>
                <a:cs typeface="Arial"/>
              </a:rPr>
              <a:t>di </a:t>
            </a:r>
            <a:r>
              <a:rPr dirty="0" sz="900" spc="-5">
                <a:latin typeface="Arial"/>
                <a:cs typeface="Arial"/>
              </a:rPr>
              <a:t>Rivoli coordinerà il  progetto </a:t>
            </a:r>
            <a:r>
              <a:rPr dirty="0" sz="900" spc="-5" b="1">
                <a:latin typeface="Arial"/>
                <a:cs typeface="Arial"/>
              </a:rPr>
              <a:t>Abitare </a:t>
            </a:r>
            <a:r>
              <a:rPr dirty="0" sz="900" b="1">
                <a:latin typeface="Arial"/>
                <a:cs typeface="Arial"/>
              </a:rPr>
              <a:t>un </a:t>
            </a:r>
            <a:r>
              <a:rPr dirty="0" sz="900" spc="-5" b="1">
                <a:latin typeface="Arial"/>
                <a:cs typeface="Arial"/>
              </a:rPr>
              <a:t>angolo del</a:t>
            </a:r>
            <a:r>
              <a:rPr dirty="0" sz="900" spc="10" b="1">
                <a:latin typeface="Arial"/>
                <a:cs typeface="Arial"/>
              </a:rPr>
              <a:t> </a:t>
            </a:r>
            <a:r>
              <a:rPr dirty="0" sz="900" b="1">
                <a:latin typeface="Arial"/>
                <a:cs typeface="Arial"/>
              </a:rPr>
              <a:t>tetto.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5532" y="7547228"/>
            <a:ext cx="5891530" cy="209550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41300" marR="30480" indent="-228600">
              <a:lnSpc>
                <a:spcPct val="138500"/>
              </a:lnSpc>
              <a:spcBef>
                <a:spcPts val="105"/>
              </a:spcBef>
              <a:buSzPct val="111111"/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dirty="0" sz="900">
                <a:latin typeface="Arial"/>
                <a:cs typeface="Arial"/>
              </a:rPr>
              <a:t>A </a:t>
            </a:r>
            <a:r>
              <a:rPr dirty="0" sz="900" spc="-5">
                <a:latin typeface="Arial"/>
                <a:cs typeface="Arial"/>
              </a:rPr>
              <a:t>Palermo, a Palazzo Branciforte, UniCredit </a:t>
            </a:r>
            <a:r>
              <a:rPr dirty="0" sz="900" spc="-10">
                <a:latin typeface="Arial"/>
                <a:cs typeface="Arial"/>
              </a:rPr>
              <a:t>rinnova </a:t>
            </a:r>
            <a:r>
              <a:rPr dirty="0" sz="900">
                <a:latin typeface="Arial"/>
                <a:cs typeface="Arial"/>
              </a:rPr>
              <a:t>la sua </a:t>
            </a:r>
            <a:r>
              <a:rPr dirty="0" sz="900" spc="-5">
                <a:latin typeface="Arial"/>
                <a:cs typeface="Arial"/>
              </a:rPr>
              <a:t>collaborazione con Fondazione Sicilia e  l'Associazione Civita che realizzerà una serie di laboratori rivolti alle scuole </a:t>
            </a:r>
            <a:r>
              <a:rPr dirty="0" sz="900" spc="-10">
                <a:latin typeface="Arial"/>
                <a:cs typeface="Arial"/>
              </a:rPr>
              <a:t>di </a:t>
            </a:r>
            <a:r>
              <a:rPr dirty="0" sz="900" spc="-5">
                <a:latin typeface="Arial"/>
                <a:cs typeface="Arial"/>
              </a:rPr>
              <a:t>ogni ordine e grado ispirati </a:t>
            </a:r>
            <a:r>
              <a:rPr dirty="0" sz="900" spc="-10">
                <a:latin typeface="Arial"/>
                <a:cs typeface="Arial"/>
              </a:rPr>
              <a:t>al  </a:t>
            </a:r>
            <a:r>
              <a:rPr dirty="0" sz="900">
                <a:latin typeface="Arial"/>
                <a:cs typeface="Arial"/>
              </a:rPr>
              <a:t>tema </a:t>
            </a:r>
            <a:r>
              <a:rPr dirty="0" sz="900" spc="-5">
                <a:latin typeface="Arial"/>
                <a:cs typeface="Arial"/>
              </a:rPr>
              <a:t>del Festival: </a:t>
            </a:r>
            <a:r>
              <a:rPr dirty="0" sz="900" spc="-5" b="1">
                <a:latin typeface="Arial"/>
                <a:cs typeface="Arial"/>
              </a:rPr>
              <a:t>Abitare tra le </a:t>
            </a:r>
            <a:r>
              <a:rPr dirty="0" sz="900" b="1">
                <a:latin typeface="Arial"/>
                <a:cs typeface="Arial"/>
              </a:rPr>
              <a:t>nubi</a:t>
            </a:r>
            <a:r>
              <a:rPr dirty="0" sz="900">
                <a:latin typeface="Arial"/>
                <a:cs typeface="Arial"/>
              </a:rPr>
              <a:t>, </a:t>
            </a:r>
            <a:r>
              <a:rPr dirty="0" sz="900" spc="-5" b="1">
                <a:latin typeface="Arial"/>
                <a:cs typeface="Arial"/>
              </a:rPr>
              <a:t>Com'è fatta la città </a:t>
            </a:r>
            <a:r>
              <a:rPr dirty="0" sz="900" spc="-5">
                <a:latin typeface="Arial"/>
                <a:cs typeface="Arial"/>
              </a:rPr>
              <a:t>e </a:t>
            </a:r>
            <a:r>
              <a:rPr dirty="0" sz="900" spc="-5" b="1">
                <a:latin typeface="Arial"/>
                <a:cs typeface="Arial"/>
              </a:rPr>
              <a:t>Città immaginate </a:t>
            </a:r>
            <a:r>
              <a:rPr dirty="0" sz="900" spc="-5">
                <a:latin typeface="Arial"/>
                <a:cs typeface="Arial"/>
              </a:rPr>
              <a:t>i titoli delle attività proposte nei  giorni 2-3-4-5-6-7</a:t>
            </a:r>
            <a:r>
              <a:rPr dirty="0" sz="900">
                <a:latin typeface="Arial"/>
                <a:cs typeface="Arial"/>
              </a:rPr>
              <a:t> </a:t>
            </a:r>
            <a:r>
              <a:rPr dirty="0" sz="900" spc="-5">
                <a:latin typeface="Arial"/>
                <a:cs typeface="Arial"/>
              </a:rPr>
              <a:t>maggio.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Symbol"/>
              <a:buChar char=""/>
            </a:pPr>
            <a:endParaRPr sz="1200">
              <a:latin typeface="Times New Roman"/>
              <a:cs typeface="Times New Roman"/>
            </a:endParaRPr>
          </a:p>
          <a:p>
            <a:pPr marL="241300" marR="5080" indent="-228600">
              <a:lnSpc>
                <a:spcPct val="140000"/>
              </a:lnSpc>
              <a:buSzPct val="111111"/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dirty="0" sz="900">
                <a:latin typeface="Arial"/>
                <a:cs typeface="Arial"/>
              </a:rPr>
              <a:t>A </a:t>
            </a:r>
            <a:r>
              <a:rPr dirty="0" sz="900" spc="-5">
                <a:latin typeface="Arial"/>
                <a:cs typeface="Arial"/>
              </a:rPr>
              <a:t>Bologna, sabato 7 maggio, a Palazzo Magnani il Gruppo A12 realizzerà </a:t>
            </a:r>
            <a:r>
              <a:rPr dirty="0" sz="900" spc="-5" b="1">
                <a:latin typeface="Arial"/>
                <a:cs typeface="Arial"/>
              </a:rPr>
              <a:t>Unità </a:t>
            </a:r>
            <a:r>
              <a:rPr dirty="0" sz="900" b="1">
                <a:latin typeface="Arial"/>
                <a:cs typeface="Arial"/>
              </a:rPr>
              <a:t>di </a:t>
            </a:r>
            <a:r>
              <a:rPr dirty="0" sz="900" spc="-5" b="1">
                <a:latin typeface="Arial"/>
                <a:cs typeface="Arial"/>
              </a:rPr>
              <a:t>Misura Umana</a:t>
            </a:r>
            <a:r>
              <a:rPr dirty="0" sz="900" spc="-5">
                <a:latin typeface="Arial"/>
                <a:cs typeface="Arial"/>
              </a:rPr>
              <a:t>: un progetto  </a:t>
            </a:r>
            <a:r>
              <a:rPr dirty="0" sz="900">
                <a:latin typeface="Arial"/>
                <a:cs typeface="Arial"/>
              </a:rPr>
              <a:t>che </a:t>
            </a:r>
            <a:r>
              <a:rPr dirty="0" sz="900" spc="-5">
                <a:latin typeface="Arial"/>
                <a:cs typeface="Arial"/>
              </a:rPr>
              <a:t>insegna ai ragazzi a mettere </a:t>
            </a:r>
            <a:r>
              <a:rPr dirty="0" sz="900">
                <a:latin typeface="Arial"/>
                <a:cs typeface="Arial"/>
              </a:rPr>
              <a:t>in </a:t>
            </a:r>
            <a:r>
              <a:rPr dirty="0" sz="900" spc="-5">
                <a:latin typeface="Arial"/>
                <a:cs typeface="Arial"/>
              </a:rPr>
              <a:t>relazione </a:t>
            </a:r>
            <a:r>
              <a:rPr dirty="0" sz="900" spc="5">
                <a:latin typeface="Arial"/>
                <a:cs typeface="Arial"/>
              </a:rPr>
              <a:t>il </a:t>
            </a:r>
            <a:r>
              <a:rPr dirty="0" sz="900" spc="-5">
                <a:latin typeface="Arial"/>
                <a:cs typeface="Arial"/>
              </a:rPr>
              <a:t>proprio corpo </a:t>
            </a:r>
            <a:r>
              <a:rPr dirty="0" sz="900">
                <a:latin typeface="Arial"/>
                <a:cs typeface="Arial"/>
              </a:rPr>
              <a:t>con </a:t>
            </a:r>
            <a:r>
              <a:rPr dirty="0" sz="900" spc="-5">
                <a:latin typeface="Arial"/>
                <a:cs typeface="Arial"/>
              </a:rPr>
              <a:t>lo spazio </a:t>
            </a:r>
            <a:r>
              <a:rPr dirty="0" sz="900">
                <a:latin typeface="Arial"/>
                <a:cs typeface="Arial"/>
              </a:rPr>
              <a:t>che </a:t>
            </a:r>
            <a:r>
              <a:rPr dirty="0" sz="900" spc="-5">
                <a:latin typeface="Arial"/>
                <a:cs typeface="Arial"/>
              </a:rPr>
              <a:t>questo</a:t>
            </a:r>
            <a:r>
              <a:rPr dirty="0" sz="900" spc="-15">
                <a:latin typeface="Arial"/>
                <a:cs typeface="Arial"/>
              </a:rPr>
              <a:t> </a:t>
            </a:r>
            <a:r>
              <a:rPr dirty="0" sz="900" spc="-5">
                <a:latin typeface="Arial"/>
                <a:cs typeface="Arial"/>
              </a:rPr>
              <a:t>occupa.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Symbol"/>
              <a:buChar char=""/>
            </a:pPr>
            <a:endParaRPr sz="1200">
              <a:latin typeface="Times New Roman"/>
              <a:cs typeface="Times New Roman"/>
            </a:endParaRPr>
          </a:p>
          <a:p>
            <a:pPr marL="241300" marR="65405" indent="-228600">
              <a:lnSpc>
                <a:spcPct val="139400"/>
              </a:lnSpc>
              <a:buSzPct val="111111"/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dirty="0" sz="900">
                <a:latin typeface="Arial"/>
                <a:cs typeface="Arial"/>
              </a:rPr>
              <a:t>A </a:t>
            </a:r>
            <a:r>
              <a:rPr dirty="0" sz="900" spc="-5">
                <a:latin typeface="Arial"/>
                <a:cs typeface="Arial"/>
              </a:rPr>
              <a:t>Milano, sabato 7 maggio, in piazza </a:t>
            </a:r>
            <a:r>
              <a:rPr dirty="0" sz="900">
                <a:latin typeface="Arial"/>
                <a:cs typeface="Arial"/>
              </a:rPr>
              <a:t>Gae </a:t>
            </a:r>
            <a:r>
              <a:rPr dirty="0" sz="900" spc="-5">
                <a:latin typeface="Arial"/>
                <a:cs typeface="Arial"/>
              </a:rPr>
              <a:t>Aulenti sotto l'UniCredit Tower, ArtCityLab realizzerà </a:t>
            </a:r>
            <a:r>
              <a:rPr dirty="0" sz="900" spc="-5" b="1">
                <a:latin typeface="Arial"/>
                <a:cs typeface="Arial"/>
              </a:rPr>
              <a:t>#UPGIOTTO</a:t>
            </a:r>
            <a:r>
              <a:rPr dirty="0" sz="900" spc="-5">
                <a:latin typeface="Arial"/>
                <a:cs typeface="Arial"/>
              </a:rPr>
              <a:t>,  un originale gioco </a:t>
            </a:r>
            <a:r>
              <a:rPr dirty="0" sz="900" spc="-10">
                <a:latin typeface="Arial"/>
                <a:cs typeface="Arial"/>
              </a:rPr>
              <a:t>di </a:t>
            </a:r>
            <a:r>
              <a:rPr dirty="0" sz="900" spc="-5">
                <a:latin typeface="Arial"/>
                <a:cs typeface="Arial"/>
              </a:rPr>
              <a:t>strada di gruppo che, con l'aiuto di oggetti semplici e tanta immaginazione </a:t>
            </a:r>
            <a:r>
              <a:rPr dirty="0" sz="900" spc="5">
                <a:latin typeface="Arial"/>
                <a:cs typeface="Arial"/>
              </a:rPr>
              <a:t>darà </a:t>
            </a:r>
            <a:r>
              <a:rPr dirty="0" sz="900" spc="-5">
                <a:latin typeface="Arial"/>
                <a:cs typeface="Arial"/>
              </a:rPr>
              <a:t>vita a una  gara </a:t>
            </a:r>
            <a:r>
              <a:rPr dirty="0" sz="900" spc="-10">
                <a:latin typeface="Arial"/>
                <a:cs typeface="Arial"/>
              </a:rPr>
              <a:t>di </a:t>
            </a:r>
            <a:r>
              <a:rPr dirty="0" sz="900" spc="-5">
                <a:latin typeface="Arial"/>
                <a:cs typeface="Arial"/>
              </a:rPr>
              <a:t>disegno</a:t>
            </a:r>
            <a:r>
              <a:rPr dirty="0" sz="900">
                <a:latin typeface="Arial"/>
                <a:cs typeface="Arial"/>
              </a:rPr>
              <a:t> </a:t>
            </a:r>
            <a:r>
              <a:rPr dirty="0" sz="900" spc="-5">
                <a:latin typeface="Arial"/>
                <a:cs typeface="Arial"/>
              </a:rPr>
              <a:t>"dettato".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61506" y="2262811"/>
            <a:ext cx="1627772" cy="3227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7482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1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Unicre</a:t>
            </a:r>
            <a:r>
              <a:rPr dirty="0" sz="1600" b="1">
                <a:latin typeface="Arial"/>
                <a:cs typeface="Arial"/>
              </a:rPr>
              <a:t>d</a:t>
            </a:r>
            <a:r>
              <a:rPr dirty="0" sz="1600" spc="-5" b="1">
                <a:latin typeface="Arial"/>
                <a:cs typeface="Arial"/>
              </a:rPr>
              <a:t>it</a:t>
            </a:r>
            <a:r>
              <a:rPr dirty="0" sz="1600" spc="-15" b="1">
                <a:latin typeface="Arial"/>
                <a:cs typeface="Arial"/>
              </a:rPr>
              <a:t>g</a:t>
            </a:r>
            <a:r>
              <a:rPr dirty="0" sz="1600" spc="5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oup</a:t>
            </a:r>
            <a:r>
              <a:rPr dirty="0" sz="1600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eu  </a:t>
            </a: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935532" y="2110485"/>
            <a:ext cx="5853430" cy="13392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marR="179705" indent="-228600">
              <a:lnSpc>
                <a:spcPct val="135600"/>
              </a:lnSpc>
              <a:spcBef>
                <a:spcPts val="100"/>
              </a:spcBef>
              <a:buSzPct val="111111"/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dirty="0" sz="900">
                <a:latin typeface="Arial"/>
                <a:cs typeface="Arial"/>
              </a:rPr>
              <a:t>A Roma, </a:t>
            </a:r>
            <a:r>
              <a:rPr dirty="0" sz="900" spc="-5">
                <a:latin typeface="Arial"/>
                <a:cs typeface="Arial"/>
              </a:rPr>
              <a:t>domenica 8 maggio, all'interno di Palazzo de Carolis, il Dipartimento Educazione Castello </a:t>
            </a:r>
            <a:r>
              <a:rPr dirty="0" sz="900" spc="-10">
                <a:latin typeface="Arial"/>
                <a:cs typeface="Arial"/>
              </a:rPr>
              <a:t>di </a:t>
            </a:r>
            <a:r>
              <a:rPr dirty="0" sz="900" spc="-5">
                <a:latin typeface="Arial"/>
                <a:cs typeface="Arial"/>
              </a:rPr>
              <a:t>Rivoli  proporrà, come a Torino, il progetto </a:t>
            </a:r>
            <a:r>
              <a:rPr dirty="0" sz="900" spc="-5" b="1">
                <a:latin typeface="Arial"/>
                <a:cs typeface="Arial"/>
              </a:rPr>
              <a:t>Abitare </a:t>
            </a:r>
            <a:r>
              <a:rPr dirty="0" sz="900" b="1">
                <a:latin typeface="Arial"/>
                <a:cs typeface="Arial"/>
              </a:rPr>
              <a:t>un </a:t>
            </a:r>
            <a:r>
              <a:rPr dirty="0" sz="900" spc="-5" b="1">
                <a:latin typeface="Arial"/>
                <a:cs typeface="Arial"/>
              </a:rPr>
              <a:t>angolo del</a:t>
            </a:r>
            <a:r>
              <a:rPr dirty="0" sz="900" spc="35" b="1">
                <a:latin typeface="Arial"/>
                <a:cs typeface="Arial"/>
              </a:rPr>
              <a:t> </a:t>
            </a:r>
            <a:r>
              <a:rPr dirty="0" sz="900" spc="-5" b="1">
                <a:latin typeface="Arial"/>
                <a:cs typeface="Arial"/>
              </a:rPr>
              <a:t>tetto</a:t>
            </a:r>
            <a:r>
              <a:rPr dirty="0" sz="900" spc="-5">
                <a:latin typeface="Arial"/>
                <a:cs typeface="Arial"/>
              </a:rPr>
              <a:t>.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Symbol"/>
              <a:buChar char=""/>
            </a:pPr>
            <a:endParaRPr sz="1200">
              <a:latin typeface="Times New Roman"/>
              <a:cs typeface="Times New Roman"/>
            </a:endParaRPr>
          </a:p>
          <a:p>
            <a:pPr marL="241300" marR="5080" indent="-228600">
              <a:lnSpc>
                <a:spcPct val="139300"/>
              </a:lnSpc>
              <a:spcBef>
                <a:spcPts val="5"/>
              </a:spcBef>
              <a:buSzPct val="111111"/>
              <a:buFont typeface="Symbol"/>
              <a:buChar char=""/>
              <a:tabLst>
                <a:tab pos="240665" algn="l"/>
                <a:tab pos="241300" algn="l"/>
              </a:tabLst>
            </a:pPr>
            <a:r>
              <a:rPr dirty="0" sz="900">
                <a:latin typeface="Arial"/>
                <a:cs typeface="Arial"/>
              </a:rPr>
              <a:t>A Verona, </a:t>
            </a:r>
            <a:r>
              <a:rPr dirty="0" sz="900" spc="-5">
                <a:latin typeface="Arial"/>
                <a:cs typeface="Arial"/>
              </a:rPr>
              <a:t>domenica 8 maggio, negli spazi del museo </a:t>
            </a:r>
            <a:r>
              <a:rPr dirty="0" sz="900" spc="-10">
                <a:latin typeface="Arial"/>
                <a:cs typeface="Arial"/>
              </a:rPr>
              <a:t>AMO, </a:t>
            </a:r>
            <a:r>
              <a:rPr dirty="0" sz="900" spc="-5">
                <a:latin typeface="Arial"/>
                <a:cs typeface="Arial"/>
              </a:rPr>
              <a:t>l'Associazione La Foglia e </a:t>
            </a:r>
            <a:r>
              <a:rPr dirty="0" sz="900" spc="-10">
                <a:latin typeface="Arial"/>
                <a:cs typeface="Arial"/>
              </a:rPr>
              <a:t>il </a:t>
            </a:r>
            <a:r>
              <a:rPr dirty="0" sz="900" spc="-5">
                <a:latin typeface="Arial"/>
                <a:cs typeface="Arial"/>
              </a:rPr>
              <a:t>Vento realizzerà </a:t>
            </a:r>
            <a:r>
              <a:rPr dirty="0" sz="900" spc="-5" b="1">
                <a:latin typeface="Arial"/>
                <a:cs typeface="Arial"/>
              </a:rPr>
              <a:t>Gira  l'opera gira</a:t>
            </a:r>
            <a:r>
              <a:rPr dirty="0" sz="900" spc="-5">
                <a:latin typeface="Arial"/>
                <a:cs typeface="Arial"/>
              </a:rPr>
              <a:t>, </a:t>
            </a:r>
            <a:r>
              <a:rPr dirty="0" sz="900" spc="-10">
                <a:latin typeface="Arial"/>
                <a:cs typeface="Arial"/>
              </a:rPr>
              <a:t>un </a:t>
            </a:r>
            <a:r>
              <a:rPr dirty="0" sz="900" spc="-5">
                <a:latin typeface="Arial"/>
                <a:cs typeface="Arial"/>
              </a:rPr>
              <a:t>viaggio artistico e musicale </a:t>
            </a:r>
            <a:r>
              <a:rPr dirty="0" sz="900">
                <a:latin typeface="Arial"/>
                <a:cs typeface="Arial"/>
              </a:rPr>
              <a:t>che, </a:t>
            </a:r>
            <a:r>
              <a:rPr dirty="0" sz="900" spc="-5">
                <a:latin typeface="Arial"/>
                <a:cs typeface="Arial"/>
              </a:rPr>
              <a:t>attraverso i personaggi </a:t>
            </a:r>
            <a:r>
              <a:rPr dirty="0" sz="900" spc="-10">
                <a:latin typeface="Arial"/>
                <a:cs typeface="Arial"/>
              </a:rPr>
              <a:t>di </a:t>
            </a:r>
            <a:r>
              <a:rPr dirty="0" sz="900" spc="-5">
                <a:latin typeface="Arial"/>
                <a:cs typeface="Arial"/>
              </a:rPr>
              <a:t>opere liriche famose ed elementi  legati all'ambiente </a:t>
            </a:r>
            <a:r>
              <a:rPr dirty="0" sz="900">
                <a:latin typeface="Arial"/>
                <a:cs typeface="Arial"/>
              </a:rPr>
              <a:t>che </a:t>
            </a:r>
            <a:r>
              <a:rPr dirty="0" sz="900" spc="-5">
                <a:latin typeface="Arial"/>
                <a:cs typeface="Arial"/>
              </a:rPr>
              <a:t>li ospita, accompagnerà i ragazzi nella creazione </a:t>
            </a:r>
            <a:r>
              <a:rPr dirty="0" sz="900" spc="-10">
                <a:latin typeface="Arial"/>
                <a:cs typeface="Arial"/>
              </a:rPr>
              <a:t>di </a:t>
            </a:r>
            <a:r>
              <a:rPr dirty="0" sz="900" spc="5">
                <a:latin typeface="Arial"/>
                <a:cs typeface="Arial"/>
              </a:rPr>
              <a:t>una </a:t>
            </a:r>
            <a:r>
              <a:rPr dirty="0" sz="900" spc="-5">
                <a:latin typeface="Arial"/>
                <a:cs typeface="Arial"/>
              </a:rPr>
              <a:t>storia che coinvolgerà anche gli  spazi </a:t>
            </a:r>
            <a:r>
              <a:rPr dirty="0" sz="900">
                <a:latin typeface="Arial"/>
                <a:cs typeface="Arial"/>
              </a:rPr>
              <a:t>che </a:t>
            </a:r>
            <a:r>
              <a:rPr dirty="0" sz="900" spc="-5">
                <a:latin typeface="Arial"/>
                <a:cs typeface="Arial"/>
              </a:rPr>
              <a:t>li</a:t>
            </a:r>
            <a:r>
              <a:rPr dirty="0" sz="900" spc="-30">
                <a:latin typeface="Arial"/>
                <a:cs typeface="Arial"/>
              </a:rPr>
              <a:t> </a:t>
            </a:r>
            <a:r>
              <a:rPr dirty="0" sz="900" spc="-5">
                <a:latin typeface="Arial"/>
                <a:cs typeface="Arial"/>
              </a:rPr>
              <a:t>circondano.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3791838"/>
            <a:ext cx="6134735" cy="60007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40000"/>
              </a:lnSpc>
              <a:spcBef>
                <a:spcPts val="85"/>
              </a:spcBef>
            </a:pPr>
            <a:r>
              <a:rPr dirty="0" sz="900">
                <a:latin typeface="Arial"/>
                <a:cs typeface="Arial"/>
              </a:rPr>
              <a:t>Il </a:t>
            </a:r>
            <a:r>
              <a:rPr dirty="0" sz="900" spc="-5">
                <a:latin typeface="Arial"/>
                <a:cs typeface="Arial"/>
              </a:rPr>
              <a:t>Festival della Cultura Creativa è una delle iniziative presenti nel </a:t>
            </a:r>
            <a:r>
              <a:rPr dirty="0" sz="900" spc="-5" b="1">
                <a:latin typeface="Arial"/>
                <a:cs typeface="Arial"/>
              </a:rPr>
              <a:t>"Piano d'azione a sostegno dell'arte e della  cultura" </a:t>
            </a:r>
            <a:r>
              <a:rPr dirty="0" sz="900" spc="-5">
                <a:latin typeface="Arial"/>
                <a:cs typeface="Arial"/>
              </a:rPr>
              <a:t>ideato da </a:t>
            </a:r>
            <a:r>
              <a:rPr dirty="0" sz="900">
                <a:latin typeface="Arial"/>
                <a:cs typeface="Arial"/>
              </a:rPr>
              <a:t>ABI </a:t>
            </a:r>
            <a:r>
              <a:rPr dirty="0" sz="900" spc="-5">
                <a:latin typeface="Arial"/>
                <a:cs typeface="Arial"/>
              </a:rPr>
              <a:t>e dalle banche associate per promuovere </a:t>
            </a:r>
            <a:r>
              <a:rPr dirty="0" sz="900">
                <a:latin typeface="Arial"/>
                <a:cs typeface="Arial"/>
              </a:rPr>
              <a:t>il </a:t>
            </a:r>
            <a:r>
              <a:rPr dirty="0" sz="900" spc="-5">
                <a:latin typeface="Arial"/>
                <a:cs typeface="Arial"/>
              </a:rPr>
              <a:t>proprio </a:t>
            </a:r>
            <a:r>
              <a:rPr dirty="0" sz="900">
                <a:latin typeface="Arial"/>
                <a:cs typeface="Arial"/>
              </a:rPr>
              <a:t>impegno </a:t>
            </a:r>
            <a:r>
              <a:rPr dirty="0" sz="900" spc="-5">
                <a:latin typeface="Arial"/>
                <a:cs typeface="Arial"/>
              </a:rPr>
              <a:t>a favore della cultura e della crescita  sociale e per mettere a disposizione della comunità il proprio patrimonio storico e</a:t>
            </a:r>
            <a:r>
              <a:rPr dirty="0" sz="900" spc="45">
                <a:latin typeface="Arial"/>
                <a:cs typeface="Arial"/>
              </a:rPr>
              <a:t> </a:t>
            </a:r>
            <a:r>
              <a:rPr dirty="0" sz="900" spc="-5">
                <a:latin typeface="Arial"/>
                <a:cs typeface="Arial"/>
              </a:rPr>
              <a:t>artistico.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6627" y="4741290"/>
            <a:ext cx="3753485" cy="1746250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 marR="890269">
              <a:lnSpc>
                <a:spcPct val="139400"/>
              </a:lnSpc>
              <a:spcBef>
                <a:spcPts val="114"/>
              </a:spcBef>
            </a:pPr>
            <a:r>
              <a:rPr dirty="0" sz="900" spc="-5" b="1">
                <a:latin typeface="Arial"/>
                <a:cs typeface="Arial"/>
              </a:rPr>
              <a:t>Le sedi dove si svolgeranno le attività:  </a:t>
            </a:r>
            <a:r>
              <a:rPr dirty="0" sz="900" spc="-5">
                <a:latin typeface="Arial"/>
                <a:cs typeface="Arial"/>
              </a:rPr>
              <a:t>UniManagement, Via </a:t>
            </a:r>
            <a:r>
              <a:rPr dirty="0" sz="900" spc="-10">
                <a:latin typeface="Arial"/>
                <a:cs typeface="Arial"/>
              </a:rPr>
              <a:t>XX </a:t>
            </a:r>
            <a:r>
              <a:rPr dirty="0" sz="900">
                <a:latin typeface="Arial"/>
                <a:cs typeface="Arial"/>
              </a:rPr>
              <a:t>Settembre, </a:t>
            </a:r>
            <a:r>
              <a:rPr dirty="0" sz="900" spc="-5">
                <a:latin typeface="Arial"/>
                <a:cs typeface="Arial"/>
              </a:rPr>
              <a:t>29 </a:t>
            </a:r>
            <a:r>
              <a:rPr dirty="0" sz="900">
                <a:latin typeface="Arial"/>
                <a:cs typeface="Arial"/>
              </a:rPr>
              <a:t>- </a:t>
            </a:r>
            <a:r>
              <a:rPr dirty="0" sz="900" spc="-5">
                <a:latin typeface="Arial"/>
                <a:cs typeface="Arial"/>
              </a:rPr>
              <a:t>Torino  </a:t>
            </a:r>
            <a:r>
              <a:rPr dirty="0" sz="900">
                <a:latin typeface="Arial"/>
                <a:cs typeface="Arial"/>
              </a:rPr>
              <a:t>UniCredit </a:t>
            </a:r>
            <a:r>
              <a:rPr dirty="0" sz="900" spc="-5">
                <a:latin typeface="Arial"/>
                <a:cs typeface="Arial"/>
              </a:rPr>
              <a:t>Tower, Torre </a:t>
            </a:r>
            <a:r>
              <a:rPr dirty="0" sz="900">
                <a:latin typeface="Arial"/>
                <a:cs typeface="Arial"/>
              </a:rPr>
              <a:t>A, </a:t>
            </a:r>
            <a:r>
              <a:rPr dirty="0" sz="900" spc="-5">
                <a:latin typeface="Arial"/>
                <a:cs typeface="Arial"/>
              </a:rPr>
              <a:t>Piazza </a:t>
            </a:r>
            <a:r>
              <a:rPr dirty="0" sz="900">
                <a:latin typeface="Arial"/>
                <a:cs typeface="Arial"/>
              </a:rPr>
              <a:t>Gae </a:t>
            </a:r>
            <a:r>
              <a:rPr dirty="0" sz="900" spc="-5">
                <a:latin typeface="Arial"/>
                <a:cs typeface="Arial"/>
              </a:rPr>
              <a:t>Aulenti </a:t>
            </a:r>
            <a:r>
              <a:rPr dirty="0" sz="900">
                <a:latin typeface="Arial"/>
                <a:cs typeface="Arial"/>
              </a:rPr>
              <a:t>- </a:t>
            </a:r>
            <a:r>
              <a:rPr dirty="0" sz="900" spc="-5">
                <a:latin typeface="Arial"/>
                <a:cs typeface="Arial"/>
              </a:rPr>
              <a:t>Milano  Museo AMO, Palazzo </a:t>
            </a:r>
            <a:r>
              <a:rPr dirty="0" sz="900">
                <a:latin typeface="Arial"/>
                <a:cs typeface="Arial"/>
              </a:rPr>
              <a:t>Forti, </a:t>
            </a:r>
            <a:r>
              <a:rPr dirty="0" sz="900" spc="-5">
                <a:latin typeface="Arial"/>
                <a:cs typeface="Arial"/>
              </a:rPr>
              <a:t>Via Massalongo, 7 </a:t>
            </a:r>
            <a:r>
              <a:rPr dirty="0" sz="900">
                <a:latin typeface="Arial"/>
                <a:cs typeface="Arial"/>
              </a:rPr>
              <a:t>- </a:t>
            </a:r>
            <a:r>
              <a:rPr dirty="0" sz="900" spc="-5">
                <a:latin typeface="Arial"/>
                <a:cs typeface="Arial"/>
              </a:rPr>
              <a:t>Verona  Palazzo Magnani, Via Zamboni, 20 </a:t>
            </a:r>
            <a:r>
              <a:rPr dirty="0" sz="900">
                <a:latin typeface="Arial"/>
                <a:cs typeface="Arial"/>
              </a:rPr>
              <a:t>-</a:t>
            </a:r>
            <a:r>
              <a:rPr dirty="0" sz="900" spc="30">
                <a:latin typeface="Arial"/>
                <a:cs typeface="Arial"/>
              </a:rPr>
              <a:t> </a:t>
            </a:r>
            <a:r>
              <a:rPr dirty="0" sz="900" spc="-5">
                <a:latin typeface="Arial"/>
                <a:cs typeface="Arial"/>
              </a:rPr>
              <a:t>Bologna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900" spc="-5">
                <a:latin typeface="Arial"/>
                <a:cs typeface="Arial"/>
              </a:rPr>
              <a:t>Palazzo de Carolis, Via Lata, 3 </a:t>
            </a:r>
            <a:r>
              <a:rPr dirty="0" sz="900">
                <a:latin typeface="Arial"/>
                <a:cs typeface="Arial"/>
              </a:rPr>
              <a:t>-</a:t>
            </a:r>
            <a:r>
              <a:rPr dirty="0" sz="900" spc="30">
                <a:latin typeface="Arial"/>
                <a:cs typeface="Arial"/>
              </a:rPr>
              <a:t> </a:t>
            </a:r>
            <a:r>
              <a:rPr dirty="0" sz="900" spc="-5">
                <a:latin typeface="Arial"/>
                <a:cs typeface="Arial"/>
              </a:rPr>
              <a:t>Roma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dirty="0" sz="900" spc="-5">
                <a:latin typeface="Arial"/>
                <a:cs typeface="Arial"/>
              </a:rPr>
              <a:t>Palazzo Branciforte (Fondazione Sicilia), Via Bara all'Olivella, 2 </a:t>
            </a:r>
            <a:r>
              <a:rPr dirty="0" sz="900">
                <a:latin typeface="Arial"/>
                <a:cs typeface="Arial"/>
              </a:rPr>
              <a:t>-</a:t>
            </a:r>
            <a:r>
              <a:rPr dirty="0" sz="900" spc="125">
                <a:latin typeface="Arial"/>
                <a:cs typeface="Arial"/>
              </a:rPr>
              <a:t> </a:t>
            </a:r>
            <a:r>
              <a:rPr dirty="0" sz="900" spc="-5">
                <a:latin typeface="Arial"/>
                <a:cs typeface="Arial"/>
              </a:rPr>
              <a:t>Palermo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</a:pPr>
            <a:r>
              <a:rPr dirty="0" sz="900" spc="-5">
                <a:latin typeface="Arial"/>
                <a:cs typeface="Arial"/>
              </a:rPr>
              <a:t>Maggiori informazioni </a:t>
            </a:r>
            <a:r>
              <a:rPr dirty="0" sz="900">
                <a:latin typeface="Arial"/>
                <a:cs typeface="Arial"/>
              </a:rPr>
              <a:t>su</a:t>
            </a:r>
            <a:r>
              <a:rPr dirty="0" sz="900" spc="20">
                <a:latin typeface="Arial"/>
                <a:cs typeface="Arial"/>
              </a:rPr>
              <a:t> </a:t>
            </a:r>
            <a:r>
              <a:rPr dirty="0" u="sng" sz="900" spc="-5">
                <a:uFill>
                  <a:solidFill>
                    <a:srgbClr val="000000"/>
                  </a:solidFill>
                </a:uFill>
                <a:latin typeface="Arial"/>
                <a:cs typeface="Arial"/>
                <a:hlinkClick r:id="rId3"/>
              </a:rPr>
              <a:t>www.festivalculturacreativa.it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49225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icinidi</a:t>
            </a:r>
            <a:r>
              <a:rPr dirty="0" sz="1600" b="1">
                <a:latin typeface="Arial"/>
                <a:cs typeface="Arial"/>
              </a:rPr>
              <a:t>s</a:t>
            </a:r>
            <a:r>
              <a:rPr dirty="0" sz="1600" spc="-5" b="1">
                <a:latin typeface="Arial"/>
                <a:cs typeface="Arial"/>
              </a:rPr>
              <a:t>cu</a:t>
            </a:r>
            <a:r>
              <a:rPr dirty="0" sz="1600" spc="-15" b="1">
                <a:latin typeface="Arial"/>
                <a:cs typeface="Arial"/>
              </a:rPr>
              <a:t>o</a:t>
            </a:r>
            <a:r>
              <a:rPr dirty="0" sz="1600" spc="5" b="1">
                <a:latin typeface="Arial"/>
                <a:cs typeface="Arial"/>
              </a:rPr>
              <a:t>l</a:t>
            </a:r>
            <a:r>
              <a:rPr dirty="0" sz="1600" spc="-5" b="1">
                <a:latin typeface="Arial"/>
                <a:cs typeface="Arial"/>
              </a:rPr>
              <a:t>a.it  </a:t>
            </a: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6245732"/>
            <a:ext cx="6136005" cy="30626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b="1">
                <a:solidFill>
                  <a:srgbClr val="757575"/>
                </a:solidFill>
                <a:latin typeface="Times New Roman"/>
                <a:cs typeface="Times New Roman"/>
              </a:rPr>
              <a:t>80 eventi per under 14 </a:t>
            </a:r>
            <a:r>
              <a:rPr dirty="0" sz="1050" spc="-5" b="1">
                <a:solidFill>
                  <a:srgbClr val="757575"/>
                </a:solidFill>
                <a:latin typeface="Times New Roman"/>
                <a:cs typeface="Times New Roman"/>
              </a:rPr>
              <a:t>in 50 città </a:t>
            </a:r>
            <a:r>
              <a:rPr dirty="0" sz="1050" b="1">
                <a:solidFill>
                  <a:srgbClr val="757575"/>
                </a:solidFill>
                <a:latin typeface="Times New Roman"/>
                <a:cs typeface="Times New Roman"/>
              </a:rPr>
              <a:t>dal 2 al 8 </a:t>
            </a:r>
            <a:r>
              <a:rPr dirty="0" sz="1050" spc="-5" b="1">
                <a:solidFill>
                  <a:srgbClr val="757575"/>
                </a:solidFill>
                <a:latin typeface="Times New Roman"/>
                <a:cs typeface="Times New Roman"/>
              </a:rPr>
              <a:t>Maggio</a:t>
            </a:r>
            <a:r>
              <a:rPr dirty="0" sz="1050" spc="-35" b="1">
                <a:solidFill>
                  <a:srgbClr val="757575"/>
                </a:solidFill>
                <a:latin typeface="Times New Roman"/>
                <a:cs typeface="Times New Roman"/>
              </a:rPr>
              <a:t> </a:t>
            </a:r>
            <a:r>
              <a:rPr dirty="0" sz="1050" spc="-5">
                <a:solidFill>
                  <a:srgbClr val="757575"/>
                </a:solidFill>
                <a:latin typeface="Times New Roman"/>
                <a:cs typeface="Times New Roman"/>
              </a:rPr>
              <a:t>2016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50">
              <a:latin typeface="Times New Roman"/>
              <a:cs typeface="Times New Roman"/>
            </a:endParaRPr>
          </a:p>
          <a:p>
            <a:pPr marL="12700" marR="45720">
              <a:lnSpc>
                <a:spcPct val="131000"/>
              </a:lnSpc>
            </a:pPr>
            <a:r>
              <a:rPr dirty="0" sz="1050">
                <a:solidFill>
                  <a:srgbClr val="757575"/>
                </a:solidFill>
                <a:latin typeface="Times New Roman"/>
                <a:cs typeface="Times New Roman"/>
              </a:rPr>
              <a:t>Al </a:t>
            </a:r>
            <a:r>
              <a:rPr dirty="0" sz="1050" spc="-10">
                <a:solidFill>
                  <a:srgbClr val="757575"/>
                </a:solidFill>
                <a:latin typeface="Times New Roman"/>
                <a:cs typeface="Times New Roman"/>
              </a:rPr>
              <a:t>via </a:t>
            </a:r>
            <a:r>
              <a:rPr dirty="0" sz="1050" spc="-5">
                <a:solidFill>
                  <a:srgbClr val="757575"/>
                </a:solidFill>
                <a:latin typeface="Times New Roman"/>
                <a:cs typeface="Times New Roman"/>
              </a:rPr>
              <a:t>in </a:t>
            </a:r>
            <a:r>
              <a:rPr dirty="0" sz="1050">
                <a:solidFill>
                  <a:srgbClr val="757575"/>
                </a:solidFill>
                <a:latin typeface="Times New Roman"/>
                <a:cs typeface="Times New Roman"/>
              </a:rPr>
              <a:t>50 </a:t>
            </a:r>
            <a:r>
              <a:rPr dirty="0" sz="1050" spc="-5">
                <a:solidFill>
                  <a:srgbClr val="757575"/>
                </a:solidFill>
                <a:latin typeface="Times New Roman"/>
                <a:cs typeface="Times New Roman"/>
              </a:rPr>
              <a:t>città d'Italia la </a:t>
            </a:r>
            <a:r>
              <a:rPr dirty="0" sz="1050">
                <a:solidFill>
                  <a:srgbClr val="757575"/>
                </a:solidFill>
                <a:latin typeface="Times New Roman"/>
                <a:cs typeface="Times New Roman"/>
              </a:rPr>
              <a:t>terza edizione del </a:t>
            </a:r>
            <a:r>
              <a:rPr dirty="0" sz="1050" spc="-5">
                <a:solidFill>
                  <a:srgbClr val="757575"/>
                </a:solidFill>
                <a:latin typeface="Times New Roman"/>
                <a:cs typeface="Times New Roman"/>
              </a:rPr>
              <a:t>"Festival della cultura creativa". L'iniziativa promossa dall'ABI </a:t>
            </a:r>
            <a:r>
              <a:rPr dirty="0" sz="1050">
                <a:solidFill>
                  <a:srgbClr val="757575"/>
                </a:solidFill>
                <a:latin typeface="Times New Roman"/>
                <a:cs typeface="Times New Roman"/>
              </a:rPr>
              <a:t>-  Associazione Banche </a:t>
            </a:r>
            <a:r>
              <a:rPr dirty="0" sz="1050" spc="-5">
                <a:solidFill>
                  <a:srgbClr val="757575"/>
                </a:solidFill>
                <a:latin typeface="Times New Roman"/>
                <a:cs typeface="Times New Roman"/>
              </a:rPr>
              <a:t>Italiane </a:t>
            </a:r>
            <a:r>
              <a:rPr dirty="0" sz="1050">
                <a:solidFill>
                  <a:srgbClr val="757575"/>
                </a:solidFill>
                <a:latin typeface="Times New Roman"/>
                <a:cs typeface="Times New Roman"/>
              </a:rPr>
              <a:t>ha, </a:t>
            </a:r>
            <a:r>
              <a:rPr dirty="0" sz="1050" spc="-5">
                <a:solidFill>
                  <a:srgbClr val="757575"/>
                </a:solidFill>
                <a:latin typeface="Times New Roman"/>
                <a:cs typeface="Times New Roman"/>
              </a:rPr>
              <a:t>secondo </a:t>
            </a:r>
            <a:r>
              <a:rPr dirty="0" sz="1050">
                <a:solidFill>
                  <a:srgbClr val="757575"/>
                </a:solidFill>
                <a:latin typeface="Times New Roman"/>
                <a:cs typeface="Times New Roman"/>
              </a:rPr>
              <a:t>i </a:t>
            </a:r>
            <a:r>
              <a:rPr dirty="0" sz="1050" spc="-5">
                <a:solidFill>
                  <a:srgbClr val="757575"/>
                </a:solidFill>
                <a:latin typeface="Times New Roman"/>
                <a:cs typeface="Times New Roman"/>
              </a:rPr>
              <a:t>suoi promotori, lo </a:t>
            </a:r>
            <a:r>
              <a:rPr dirty="0" sz="1050">
                <a:solidFill>
                  <a:srgbClr val="757575"/>
                </a:solidFill>
                <a:latin typeface="Times New Roman"/>
                <a:cs typeface="Times New Roman"/>
              </a:rPr>
              <a:t>scopo di </a:t>
            </a:r>
            <a:r>
              <a:rPr dirty="0" sz="1050" spc="-5">
                <a:solidFill>
                  <a:srgbClr val="757575"/>
                </a:solidFill>
                <a:latin typeface="Times New Roman"/>
                <a:cs typeface="Times New Roman"/>
              </a:rPr>
              <a:t>"avvicinare </a:t>
            </a:r>
            <a:r>
              <a:rPr dirty="0" sz="1050">
                <a:solidFill>
                  <a:srgbClr val="757575"/>
                </a:solidFill>
                <a:latin typeface="Times New Roman"/>
                <a:cs typeface="Times New Roman"/>
              </a:rPr>
              <a:t>alla </a:t>
            </a:r>
            <a:r>
              <a:rPr dirty="0" sz="1050" spc="-5">
                <a:solidFill>
                  <a:srgbClr val="757575"/>
                </a:solidFill>
                <a:latin typeface="Times New Roman"/>
                <a:cs typeface="Times New Roman"/>
              </a:rPr>
              <a:t>cultura </a:t>
            </a:r>
            <a:r>
              <a:rPr dirty="0" sz="1050">
                <a:solidFill>
                  <a:srgbClr val="757575"/>
                </a:solidFill>
                <a:latin typeface="Times New Roman"/>
                <a:cs typeface="Times New Roman"/>
              </a:rPr>
              <a:t>i </a:t>
            </a:r>
            <a:r>
              <a:rPr dirty="0" sz="1050" spc="-5">
                <a:solidFill>
                  <a:srgbClr val="757575"/>
                </a:solidFill>
                <a:latin typeface="Times New Roman"/>
                <a:cs typeface="Times New Roman"/>
              </a:rPr>
              <a:t>giovani tra </a:t>
            </a:r>
            <a:r>
              <a:rPr dirty="0" sz="1050">
                <a:solidFill>
                  <a:srgbClr val="757575"/>
                </a:solidFill>
                <a:latin typeface="Times New Roman"/>
                <a:cs typeface="Times New Roman"/>
              </a:rPr>
              <a:t>i 6 e i  13</a:t>
            </a:r>
            <a:r>
              <a:rPr dirty="0" sz="1050" spc="-5">
                <a:solidFill>
                  <a:srgbClr val="757575"/>
                </a:solidFill>
                <a:latin typeface="Times New Roman"/>
                <a:cs typeface="Times New Roman"/>
              </a:rPr>
              <a:t> anni".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950">
              <a:latin typeface="Times New Roman"/>
              <a:cs typeface="Times New Roman"/>
            </a:endParaRPr>
          </a:p>
          <a:p>
            <a:pPr marL="12700" marR="5080">
              <a:lnSpc>
                <a:spcPct val="131000"/>
              </a:lnSpc>
            </a:pPr>
            <a:r>
              <a:rPr dirty="0" sz="1050" spc="-10">
                <a:solidFill>
                  <a:srgbClr val="757575"/>
                </a:solidFill>
                <a:latin typeface="Times New Roman"/>
                <a:cs typeface="Times New Roman"/>
              </a:rPr>
              <a:t>Il </a:t>
            </a:r>
            <a:r>
              <a:rPr dirty="0" sz="1050" spc="-5">
                <a:solidFill>
                  <a:srgbClr val="757575"/>
                </a:solidFill>
                <a:latin typeface="Times New Roman"/>
                <a:cs typeface="Times New Roman"/>
              </a:rPr>
              <a:t>progetto, </a:t>
            </a:r>
            <a:r>
              <a:rPr dirty="0" sz="1050">
                <a:solidFill>
                  <a:srgbClr val="757575"/>
                </a:solidFill>
                <a:latin typeface="Times New Roman"/>
                <a:cs typeface="Times New Roman"/>
              </a:rPr>
              <a:t>che </a:t>
            </a:r>
            <a:r>
              <a:rPr dirty="0" sz="1050" spc="-5">
                <a:solidFill>
                  <a:srgbClr val="757575"/>
                </a:solidFill>
                <a:latin typeface="Times New Roman"/>
                <a:cs typeface="Times New Roman"/>
              </a:rPr>
              <a:t>l'anno </a:t>
            </a:r>
            <a:r>
              <a:rPr dirty="0" sz="1050">
                <a:solidFill>
                  <a:srgbClr val="757575"/>
                </a:solidFill>
                <a:latin typeface="Times New Roman"/>
                <a:cs typeface="Times New Roman"/>
              </a:rPr>
              <a:t>scorso ha </a:t>
            </a:r>
            <a:r>
              <a:rPr dirty="0" sz="1050" spc="-5">
                <a:solidFill>
                  <a:srgbClr val="757575"/>
                </a:solidFill>
                <a:latin typeface="Times New Roman"/>
                <a:cs typeface="Times New Roman"/>
              </a:rPr>
              <a:t>coinvolto 15mila bambini </a:t>
            </a:r>
            <a:r>
              <a:rPr dirty="0" sz="1050">
                <a:solidFill>
                  <a:srgbClr val="757575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757575"/>
                </a:solidFill>
                <a:latin typeface="Times New Roman"/>
                <a:cs typeface="Times New Roman"/>
              </a:rPr>
              <a:t>ragazzi, prevede oltre </a:t>
            </a:r>
            <a:r>
              <a:rPr dirty="0" sz="1050">
                <a:solidFill>
                  <a:srgbClr val="757575"/>
                </a:solidFill>
                <a:latin typeface="Times New Roman"/>
                <a:cs typeface="Times New Roman"/>
              </a:rPr>
              <a:t>80 </a:t>
            </a:r>
            <a:r>
              <a:rPr dirty="0" sz="1050" spc="-5">
                <a:solidFill>
                  <a:srgbClr val="757575"/>
                </a:solidFill>
                <a:latin typeface="Times New Roman"/>
                <a:cs typeface="Times New Roman"/>
              </a:rPr>
              <a:t>eventi culturali </a:t>
            </a:r>
            <a:r>
              <a:rPr dirty="0" sz="1050">
                <a:solidFill>
                  <a:srgbClr val="757575"/>
                </a:solidFill>
                <a:latin typeface="Times New Roman"/>
                <a:cs typeface="Times New Roman"/>
              </a:rPr>
              <a:t>che spaziano  </a:t>
            </a:r>
            <a:r>
              <a:rPr dirty="0" sz="1050" spc="-5">
                <a:solidFill>
                  <a:srgbClr val="757575"/>
                </a:solidFill>
                <a:latin typeface="Times New Roman"/>
                <a:cs typeface="Times New Roman"/>
              </a:rPr>
              <a:t>tra arte, teatro, musica, tecnologie digitali </a:t>
            </a:r>
            <a:r>
              <a:rPr dirty="0" sz="1050">
                <a:solidFill>
                  <a:srgbClr val="757575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757575"/>
                </a:solidFill>
                <a:latin typeface="Times New Roman"/>
                <a:cs typeface="Times New Roman"/>
              </a:rPr>
              <a:t>molto altro. </a:t>
            </a:r>
            <a:r>
              <a:rPr dirty="0" sz="1050" spc="-10">
                <a:solidFill>
                  <a:srgbClr val="757575"/>
                </a:solidFill>
                <a:latin typeface="Times New Roman"/>
                <a:cs typeface="Times New Roman"/>
              </a:rPr>
              <a:t>Il </a:t>
            </a:r>
            <a:r>
              <a:rPr dirty="0" sz="1050" spc="-5">
                <a:solidFill>
                  <a:srgbClr val="757575"/>
                </a:solidFill>
                <a:latin typeface="Times New Roman"/>
                <a:cs typeface="Times New Roman"/>
              </a:rPr>
              <a:t>tema dell'edizione </a:t>
            </a:r>
            <a:r>
              <a:rPr dirty="0" sz="1050">
                <a:solidFill>
                  <a:srgbClr val="757575"/>
                </a:solidFill>
                <a:latin typeface="Times New Roman"/>
                <a:cs typeface="Times New Roman"/>
              </a:rPr>
              <a:t>di </a:t>
            </a:r>
            <a:r>
              <a:rPr dirty="0" sz="1050" spc="-5">
                <a:solidFill>
                  <a:srgbClr val="757575"/>
                </a:solidFill>
                <a:latin typeface="Times New Roman"/>
                <a:cs typeface="Times New Roman"/>
              </a:rPr>
              <a:t>quest'anno sarà </a:t>
            </a:r>
            <a:r>
              <a:rPr dirty="0" sz="1050" b="1">
                <a:solidFill>
                  <a:srgbClr val="757575"/>
                </a:solidFill>
                <a:latin typeface="Times New Roman"/>
                <a:cs typeface="Times New Roman"/>
              </a:rPr>
              <a:t>Abitare  sottosopra. </a:t>
            </a:r>
            <a:r>
              <a:rPr dirty="0" sz="1050" spc="-5" b="1">
                <a:solidFill>
                  <a:srgbClr val="757575"/>
                </a:solidFill>
                <a:latin typeface="Times New Roman"/>
                <a:cs typeface="Times New Roman"/>
              </a:rPr>
              <a:t>Scoprire </a:t>
            </a:r>
            <a:r>
              <a:rPr dirty="0" sz="1050" b="1">
                <a:solidFill>
                  <a:srgbClr val="757575"/>
                </a:solidFill>
                <a:latin typeface="Times New Roman"/>
                <a:cs typeface="Times New Roman"/>
              </a:rPr>
              <a:t>e </a:t>
            </a:r>
            <a:r>
              <a:rPr dirty="0" sz="1050" spc="-5" b="1">
                <a:solidFill>
                  <a:srgbClr val="757575"/>
                </a:solidFill>
                <a:latin typeface="Times New Roman"/>
                <a:cs typeface="Times New Roman"/>
              </a:rPr>
              <a:t>sperimentare come si sta </a:t>
            </a:r>
            <a:r>
              <a:rPr dirty="0" sz="1050" b="1">
                <a:solidFill>
                  <a:srgbClr val="757575"/>
                </a:solidFill>
                <a:latin typeface="Times New Roman"/>
                <a:cs typeface="Times New Roman"/>
              </a:rPr>
              <a:t>dentro i luoghi, </a:t>
            </a:r>
            <a:r>
              <a:rPr dirty="0" sz="1050" spc="-5" b="1">
                <a:solidFill>
                  <a:srgbClr val="757575"/>
                </a:solidFill>
                <a:latin typeface="Times New Roman"/>
                <a:cs typeface="Times New Roman"/>
              </a:rPr>
              <a:t>l'arte </a:t>
            </a:r>
            <a:r>
              <a:rPr dirty="0" sz="1050" b="1">
                <a:solidFill>
                  <a:srgbClr val="757575"/>
                </a:solidFill>
                <a:latin typeface="Times New Roman"/>
                <a:cs typeface="Times New Roman"/>
              </a:rPr>
              <a:t>e </a:t>
            </a:r>
            <a:r>
              <a:rPr dirty="0" sz="1050" spc="-5" b="1">
                <a:solidFill>
                  <a:srgbClr val="757575"/>
                </a:solidFill>
                <a:latin typeface="Times New Roman"/>
                <a:cs typeface="Times New Roman"/>
              </a:rPr>
              <a:t>le</a:t>
            </a:r>
            <a:r>
              <a:rPr dirty="0" sz="1050" spc="10" b="1">
                <a:solidFill>
                  <a:srgbClr val="757575"/>
                </a:solidFill>
                <a:latin typeface="Times New Roman"/>
                <a:cs typeface="Times New Roman"/>
              </a:rPr>
              <a:t> </a:t>
            </a:r>
            <a:r>
              <a:rPr dirty="0" sz="1050" spc="-5" b="1">
                <a:solidFill>
                  <a:srgbClr val="757575"/>
                </a:solidFill>
                <a:latin typeface="Times New Roman"/>
                <a:cs typeface="Times New Roman"/>
              </a:rPr>
              <a:t>emozioni</a:t>
            </a:r>
            <a:r>
              <a:rPr dirty="0" sz="1050" spc="-5">
                <a:solidFill>
                  <a:srgbClr val="757575"/>
                </a:solidFill>
                <a:latin typeface="Times New Roman"/>
                <a:cs typeface="Times New Roman"/>
              </a:rPr>
              <a:t>.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950">
              <a:latin typeface="Times New Roman"/>
              <a:cs typeface="Times New Roman"/>
            </a:endParaRPr>
          </a:p>
          <a:p>
            <a:pPr marL="12700" marR="60325">
              <a:lnSpc>
                <a:spcPct val="130900"/>
              </a:lnSpc>
            </a:pPr>
            <a:r>
              <a:rPr dirty="0" sz="1050">
                <a:solidFill>
                  <a:srgbClr val="757575"/>
                </a:solidFill>
                <a:latin typeface="Times New Roman"/>
                <a:cs typeface="Times New Roman"/>
              </a:rPr>
              <a:t>Durante </a:t>
            </a:r>
            <a:r>
              <a:rPr dirty="0" sz="1050" spc="-5">
                <a:solidFill>
                  <a:srgbClr val="757575"/>
                </a:solidFill>
                <a:latin typeface="Times New Roman"/>
                <a:cs typeface="Times New Roman"/>
              </a:rPr>
              <a:t>la conferenza stampa, svoltasi </a:t>
            </a:r>
            <a:r>
              <a:rPr dirty="0" sz="1050">
                <a:solidFill>
                  <a:srgbClr val="757575"/>
                </a:solidFill>
                <a:latin typeface="Times New Roman"/>
                <a:cs typeface="Times New Roman"/>
              </a:rPr>
              <a:t>presso </a:t>
            </a:r>
            <a:r>
              <a:rPr dirty="0" sz="1050" spc="-5">
                <a:solidFill>
                  <a:srgbClr val="757575"/>
                </a:solidFill>
                <a:latin typeface="Times New Roman"/>
                <a:cs typeface="Times New Roman"/>
              </a:rPr>
              <a:t>la </a:t>
            </a:r>
            <a:r>
              <a:rPr dirty="0" sz="1050">
                <a:solidFill>
                  <a:srgbClr val="757575"/>
                </a:solidFill>
                <a:latin typeface="Times New Roman"/>
                <a:cs typeface="Times New Roman"/>
              </a:rPr>
              <a:t>sede </a:t>
            </a:r>
            <a:r>
              <a:rPr dirty="0" sz="1050" spc="-5">
                <a:solidFill>
                  <a:srgbClr val="757575"/>
                </a:solidFill>
                <a:latin typeface="Times New Roman"/>
                <a:cs typeface="Times New Roman"/>
              </a:rPr>
              <a:t>romana dell'ABI, interventi </a:t>
            </a:r>
            <a:r>
              <a:rPr dirty="0" sz="1050">
                <a:solidFill>
                  <a:srgbClr val="757575"/>
                </a:solidFill>
                <a:latin typeface="Times New Roman"/>
                <a:cs typeface="Times New Roman"/>
              </a:rPr>
              <a:t>del </a:t>
            </a:r>
            <a:r>
              <a:rPr dirty="0" sz="1050" spc="-5">
                <a:solidFill>
                  <a:srgbClr val="757575"/>
                </a:solidFill>
                <a:latin typeface="Times New Roman"/>
                <a:cs typeface="Times New Roman"/>
              </a:rPr>
              <a:t>Direttore Generale </a:t>
            </a:r>
            <a:r>
              <a:rPr dirty="0" sz="1050">
                <a:solidFill>
                  <a:srgbClr val="757575"/>
                </a:solidFill>
                <a:latin typeface="Times New Roman"/>
                <a:cs typeface="Times New Roman"/>
              </a:rPr>
              <a:t>Rai,  </a:t>
            </a:r>
            <a:r>
              <a:rPr dirty="0" sz="1050" spc="-5">
                <a:solidFill>
                  <a:srgbClr val="757575"/>
                </a:solidFill>
                <a:latin typeface="Times New Roman"/>
                <a:cs typeface="Times New Roman"/>
              </a:rPr>
              <a:t>Antonio Campo dall'Orto, </a:t>
            </a:r>
            <a:r>
              <a:rPr dirty="0" sz="1050">
                <a:solidFill>
                  <a:srgbClr val="757575"/>
                </a:solidFill>
                <a:latin typeface="Times New Roman"/>
                <a:cs typeface="Times New Roman"/>
              </a:rPr>
              <a:t>del Presidente </a:t>
            </a:r>
            <a:r>
              <a:rPr dirty="0" sz="1050" spc="-5">
                <a:solidFill>
                  <a:srgbClr val="757575"/>
                </a:solidFill>
                <a:latin typeface="Times New Roman"/>
                <a:cs typeface="Times New Roman"/>
              </a:rPr>
              <a:t>dell'ABI, Antonio Patuelli, </a:t>
            </a:r>
            <a:r>
              <a:rPr dirty="0" sz="1050">
                <a:solidFill>
                  <a:srgbClr val="757575"/>
                </a:solidFill>
                <a:latin typeface="Times New Roman"/>
                <a:cs typeface="Times New Roman"/>
              </a:rPr>
              <a:t>di Paolo </a:t>
            </a:r>
            <a:r>
              <a:rPr dirty="0" sz="1050" spc="-5">
                <a:solidFill>
                  <a:srgbClr val="757575"/>
                </a:solidFill>
                <a:latin typeface="Times New Roman"/>
                <a:cs typeface="Times New Roman"/>
              </a:rPr>
              <a:t>Sciascia, della </a:t>
            </a:r>
            <a:r>
              <a:rPr dirty="0" sz="1050">
                <a:solidFill>
                  <a:srgbClr val="757575"/>
                </a:solidFill>
                <a:latin typeface="Times New Roman"/>
                <a:cs typeface="Times New Roman"/>
              </a:rPr>
              <a:t>D. G. </a:t>
            </a:r>
            <a:r>
              <a:rPr dirty="0" sz="1050" spc="-5">
                <a:solidFill>
                  <a:srgbClr val="757575"/>
                </a:solidFill>
                <a:latin typeface="Times New Roman"/>
                <a:cs typeface="Times New Roman"/>
              </a:rPr>
              <a:t>per lo </a:t>
            </a:r>
            <a:r>
              <a:rPr dirty="0" sz="1050">
                <a:solidFill>
                  <a:srgbClr val="757575"/>
                </a:solidFill>
                <a:latin typeface="Times New Roman"/>
                <a:cs typeface="Times New Roman"/>
              </a:rPr>
              <a:t>studente  del </a:t>
            </a:r>
            <a:r>
              <a:rPr dirty="0" sz="1050" spc="-5">
                <a:solidFill>
                  <a:srgbClr val="757575"/>
                </a:solidFill>
                <a:latin typeface="Times New Roman"/>
                <a:cs typeface="Times New Roman"/>
              </a:rPr>
              <a:t>MIUR, </a:t>
            </a:r>
            <a:r>
              <a:rPr dirty="0" sz="1050">
                <a:solidFill>
                  <a:srgbClr val="757575"/>
                </a:solidFill>
                <a:latin typeface="Times New Roman"/>
                <a:cs typeface="Times New Roman"/>
              </a:rPr>
              <a:t>di </a:t>
            </a:r>
            <a:r>
              <a:rPr dirty="0" sz="1050" spc="-5">
                <a:solidFill>
                  <a:srgbClr val="757575"/>
                </a:solidFill>
                <a:latin typeface="Times New Roman"/>
                <a:cs typeface="Times New Roman"/>
              </a:rPr>
              <a:t>Vincenzo Morgante, direttore </a:t>
            </a:r>
            <a:r>
              <a:rPr dirty="0" sz="1050">
                <a:solidFill>
                  <a:srgbClr val="757575"/>
                </a:solidFill>
                <a:latin typeface="Times New Roman"/>
                <a:cs typeface="Times New Roman"/>
              </a:rPr>
              <a:t>del </a:t>
            </a:r>
            <a:r>
              <a:rPr dirty="0" sz="1050" spc="-5">
                <a:solidFill>
                  <a:srgbClr val="757575"/>
                </a:solidFill>
                <a:latin typeface="Times New Roman"/>
                <a:cs typeface="Times New Roman"/>
              </a:rPr>
              <a:t>TGR Rai </a:t>
            </a:r>
            <a:r>
              <a:rPr dirty="0" sz="1050">
                <a:solidFill>
                  <a:srgbClr val="757575"/>
                </a:solidFill>
                <a:latin typeface="Times New Roman"/>
                <a:cs typeface="Times New Roman"/>
              </a:rPr>
              <a:t>e di </a:t>
            </a:r>
            <a:r>
              <a:rPr dirty="0" sz="1050" spc="-5">
                <a:solidFill>
                  <a:srgbClr val="757575"/>
                </a:solidFill>
                <a:latin typeface="Times New Roman"/>
                <a:cs typeface="Times New Roman"/>
              </a:rPr>
              <a:t>Guido </a:t>
            </a:r>
            <a:r>
              <a:rPr dirty="0" sz="1050">
                <a:solidFill>
                  <a:srgbClr val="757575"/>
                </a:solidFill>
                <a:latin typeface="Times New Roman"/>
                <a:cs typeface="Times New Roman"/>
              </a:rPr>
              <a:t>Guerzoni, </a:t>
            </a:r>
            <a:r>
              <a:rPr dirty="0" sz="1050" spc="-5">
                <a:solidFill>
                  <a:srgbClr val="757575"/>
                </a:solidFill>
                <a:latin typeface="Times New Roman"/>
                <a:cs typeface="Times New Roman"/>
              </a:rPr>
              <a:t>docente </a:t>
            </a:r>
            <a:r>
              <a:rPr dirty="0" sz="1050">
                <a:solidFill>
                  <a:srgbClr val="757575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757575"/>
                </a:solidFill>
                <a:latin typeface="Times New Roman"/>
                <a:cs typeface="Times New Roman"/>
              </a:rPr>
              <a:t>ricercatore in storia  economica dell'Università</a:t>
            </a:r>
            <a:r>
              <a:rPr dirty="0" sz="1050" spc="5">
                <a:solidFill>
                  <a:srgbClr val="757575"/>
                </a:solidFill>
                <a:latin typeface="Times New Roman"/>
                <a:cs typeface="Times New Roman"/>
              </a:rPr>
              <a:t> </a:t>
            </a:r>
            <a:r>
              <a:rPr dirty="0" sz="1050">
                <a:solidFill>
                  <a:srgbClr val="757575"/>
                </a:solidFill>
                <a:latin typeface="Times New Roman"/>
                <a:cs typeface="Times New Roman"/>
              </a:rPr>
              <a:t>Bocconi.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050" spc="-5">
                <a:solidFill>
                  <a:srgbClr val="757575"/>
                </a:solidFill>
                <a:latin typeface="Times New Roman"/>
                <a:cs typeface="Times New Roman"/>
              </a:rPr>
              <a:t>Informazioni </a:t>
            </a:r>
            <a:r>
              <a:rPr dirty="0" sz="1050">
                <a:solidFill>
                  <a:srgbClr val="757575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757575"/>
                </a:solidFill>
                <a:latin typeface="Times New Roman"/>
                <a:cs typeface="Times New Roman"/>
              </a:rPr>
              <a:t>dettagli </a:t>
            </a:r>
            <a:r>
              <a:rPr dirty="0" sz="1050">
                <a:solidFill>
                  <a:srgbClr val="757575"/>
                </a:solidFill>
                <a:latin typeface="Times New Roman"/>
                <a:cs typeface="Times New Roman"/>
              </a:rPr>
              <a:t>su </a:t>
            </a:r>
            <a:r>
              <a:rPr dirty="0" sz="1050" spc="-5">
                <a:solidFill>
                  <a:srgbClr val="212121"/>
                </a:solidFill>
                <a:latin typeface="Times New Roman"/>
                <a:cs typeface="Times New Roman"/>
                <a:hlinkClick r:id="rId3"/>
              </a:rPr>
              <a:t>www.festivalculturacreativa.it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846168" y="2632625"/>
            <a:ext cx="2004596" cy="3911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05815" y="3395669"/>
            <a:ext cx="3295650" cy="1616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3757040"/>
            <a:ext cx="4786630" cy="23614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894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V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er</a:t>
            </a:r>
            <a:r>
              <a:rPr dirty="0" sz="1600" spc="5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mil</a:t>
            </a:r>
            <a:r>
              <a:rPr dirty="0" sz="1600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15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.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fo  </a:t>
            </a: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4273422"/>
            <a:ext cx="5935345" cy="1169670"/>
          </a:xfrm>
          <a:prstGeom prst="rect">
            <a:avLst/>
          </a:prstGeom>
        </p:spPr>
        <p:txBody>
          <a:bodyPr wrap="square" lIns="0" tIns="41275" rIns="0" bIns="0" rtlCol="0" vert="horz">
            <a:spAutoFit/>
          </a:bodyPr>
          <a:lstStyle/>
          <a:p>
            <a:pPr marL="12700" marR="421640">
              <a:lnSpc>
                <a:spcPts val="2540"/>
              </a:lnSpc>
              <a:spcBef>
                <a:spcPts val="325"/>
              </a:spcBef>
            </a:pPr>
            <a:r>
              <a:rPr dirty="0" sz="2250">
                <a:solidFill>
                  <a:srgbClr val="221F1F"/>
                </a:solidFill>
                <a:latin typeface="Georgia"/>
                <a:cs typeface="Georgia"/>
              </a:rPr>
              <a:t>TERZA EDIZIONE DEL </a:t>
            </a:r>
            <a:r>
              <a:rPr dirty="0" sz="2250" spc="-5">
                <a:solidFill>
                  <a:srgbClr val="221F1F"/>
                </a:solidFill>
                <a:latin typeface="Georgia"/>
                <a:cs typeface="Georgia"/>
              </a:rPr>
              <a:t>FESTIVAL DELLA  CULTURA</a:t>
            </a:r>
            <a:r>
              <a:rPr dirty="0" sz="2250" spc="-25">
                <a:solidFill>
                  <a:srgbClr val="221F1F"/>
                </a:solidFill>
                <a:latin typeface="Georgia"/>
                <a:cs typeface="Georgia"/>
              </a:rPr>
              <a:t> </a:t>
            </a:r>
            <a:r>
              <a:rPr dirty="0" sz="2250" spc="-5">
                <a:solidFill>
                  <a:srgbClr val="221F1F"/>
                </a:solidFill>
                <a:latin typeface="Georgia"/>
                <a:cs typeface="Georgia"/>
              </a:rPr>
              <a:t>CREATIVA</a:t>
            </a:r>
            <a:endParaRPr sz="2250">
              <a:latin typeface="Georgia"/>
              <a:cs typeface="Georgia"/>
            </a:endParaRPr>
          </a:p>
          <a:p>
            <a:pPr marL="12700" marR="5080">
              <a:lnSpc>
                <a:spcPct val="118100"/>
              </a:lnSpc>
              <a:spcBef>
                <a:spcPts val="725"/>
              </a:spcBef>
            </a:pPr>
            <a:r>
              <a:rPr dirty="0" sz="1050" spc="-5" i="1">
                <a:solidFill>
                  <a:srgbClr val="333333"/>
                </a:solidFill>
                <a:latin typeface="Arial"/>
                <a:cs typeface="Arial"/>
              </a:rPr>
              <a:t>Dal </a:t>
            </a:r>
            <a:r>
              <a:rPr dirty="0" sz="1050" i="1">
                <a:solidFill>
                  <a:srgbClr val="333333"/>
                </a:solidFill>
                <a:latin typeface="Arial"/>
                <a:cs typeface="Arial"/>
              </a:rPr>
              <a:t>2 </a:t>
            </a:r>
            <a:r>
              <a:rPr dirty="0" sz="1050" spc="-5" i="1">
                <a:solidFill>
                  <a:srgbClr val="333333"/>
                </a:solidFill>
                <a:latin typeface="Arial"/>
                <a:cs typeface="Arial"/>
              </a:rPr>
              <a:t>all’8 maggio </a:t>
            </a:r>
            <a:r>
              <a:rPr dirty="0" sz="1050" i="1">
                <a:solidFill>
                  <a:srgbClr val="333333"/>
                </a:solidFill>
                <a:latin typeface="Arial"/>
                <a:cs typeface="Arial"/>
              </a:rPr>
              <a:t>si </a:t>
            </a:r>
            <a:r>
              <a:rPr dirty="0" sz="1050" spc="-5" i="1">
                <a:solidFill>
                  <a:srgbClr val="333333"/>
                </a:solidFill>
                <a:latin typeface="Arial"/>
                <a:cs typeface="Arial"/>
              </a:rPr>
              <a:t>svolge </a:t>
            </a:r>
            <a:r>
              <a:rPr dirty="0" sz="1050" i="1">
                <a:solidFill>
                  <a:srgbClr val="333333"/>
                </a:solidFill>
                <a:latin typeface="Arial"/>
                <a:cs typeface="Arial"/>
              </a:rPr>
              <a:t>la </a:t>
            </a:r>
            <a:r>
              <a:rPr dirty="0" sz="1050" spc="-10" i="1">
                <a:solidFill>
                  <a:srgbClr val="333333"/>
                </a:solidFill>
                <a:latin typeface="Arial"/>
                <a:cs typeface="Arial"/>
              </a:rPr>
              <a:t>terza </a:t>
            </a:r>
            <a:r>
              <a:rPr dirty="0" sz="1050" spc="-5" i="1">
                <a:solidFill>
                  <a:srgbClr val="333333"/>
                </a:solidFill>
                <a:latin typeface="Arial"/>
                <a:cs typeface="Arial"/>
              </a:rPr>
              <a:t>edizione del Festival della Cultura Creativa  </a:t>
            </a:r>
            <a:r>
              <a:rPr dirty="0" sz="1050" spc="-5" i="1">
                <a:solidFill>
                  <a:srgbClr val="333333"/>
                </a:solidFill>
                <a:latin typeface="Arial"/>
                <a:cs typeface="Arial"/>
              </a:rPr>
              <a:t>(www.festivalculturacreativa.it) promosso dall’Abi </a:t>
            </a:r>
            <a:r>
              <a:rPr dirty="0" sz="1050" i="1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 i="1">
                <a:solidFill>
                  <a:srgbClr val="333333"/>
                </a:solidFill>
                <a:latin typeface="Arial"/>
                <a:cs typeface="Arial"/>
              </a:rPr>
              <a:t>dalle banche per avvicinare </a:t>
            </a:r>
            <a:r>
              <a:rPr dirty="0" sz="1050" i="1">
                <a:solidFill>
                  <a:srgbClr val="333333"/>
                </a:solidFill>
                <a:latin typeface="Arial"/>
                <a:cs typeface="Arial"/>
              </a:rPr>
              <a:t>i </a:t>
            </a:r>
            <a:r>
              <a:rPr dirty="0" sz="1050" spc="-5" i="1">
                <a:solidFill>
                  <a:srgbClr val="333333"/>
                </a:solidFill>
                <a:latin typeface="Arial"/>
                <a:cs typeface="Arial"/>
              </a:rPr>
              <a:t>giovani alla</a:t>
            </a:r>
            <a:r>
              <a:rPr dirty="0" sz="1050" spc="125" i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spc="-5" i="1">
                <a:solidFill>
                  <a:srgbClr val="333333"/>
                </a:solidFill>
                <a:latin typeface="Arial"/>
                <a:cs typeface="Arial"/>
              </a:rPr>
              <a:t>cultura.</a:t>
            </a:r>
            <a:endParaRPr sz="10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5848883"/>
            <a:ext cx="6151245" cy="2883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056764" marR="8890">
              <a:lnSpc>
                <a:spcPct val="119000"/>
              </a:lnSpc>
              <a:spcBef>
                <a:spcPts val="100"/>
              </a:spcBef>
            </a:pP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Bambini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ragazzi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dai 6 ai 13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anni diventano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protagonisti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di 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laboratori,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iniziative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ed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eventi che spaziano dall’arte alla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musica,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dal  teatro alle tecnologie digitali. Quest’anno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la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manifestazione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ha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come 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filo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conduttore il tema “Abitare sottosopra. Scoprire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sperimentare 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come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si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sta dentro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luoghi, l’arte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le</a:t>
            </a:r>
            <a:r>
              <a:rPr dirty="0" sz="10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emozioni”.</a:t>
            </a:r>
            <a:endParaRPr sz="1050">
              <a:latin typeface="Arial"/>
              <a:cs typeface="Arial"/>
            </a:endParaRPr>
          </a:p>
          <a:p>
            <a:pPr algn="just" marL="2056764" marR="5080">
              <a:lnSpc>
                <a:spcPct val="119000"/>
              </a:lnSpc>
            </a:pP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Per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questa terza edizione l’Associazione bancaria,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in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collaborazione 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con il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Dipartimento educazione del Museo Castello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Rivoli,  organizza tre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appuntamenti in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tre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diverse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città italiane. Il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primo,  mercoledì</a:t>
            </a:r>
            <a:r>
              <a:rPr dirty="0" sz="1050" spc="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4</a:t>
            </a:r>
            <a:r>
              <a:rPr dirty="0" sz="1050" spc="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maggio,</a:t>
            </a:r>
            <a:r>
              <a:rPr dirty="0" sz="1050" spc="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a</a:t>
            </a:r>
            <a:r>
              <a:rPr dirty="0" sz="1050" spc="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Milano:</a:t>
            </a:r>
            <a:r>
              <a:rPr dirty="0" sz="1050" spc="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Abitanti</a:t>
            </a:r>
            <a:r>
              <a:rPr dirty="0" sz="1050" spc="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di</a:t>
            </a:r>
            <a:r>
              <a:rPr dirty="0" sz="1050" spc="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Sottosopra</a:t>
            </a:r>
            <a:r>
              <a:rPr dirty="0" sz="1050" spc="7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-</a:t>
            </a:r>
            <a:r>
              <a:rPr dirty="0" sz="1050" spc="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Per</a:t>
            </a:r>
            <a:r>
              <a:rPr dirty="0" sz="1050" spc="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The</a:t>
            </a:r>
            <a:r>
              <a:rPr dirty="0" sz="1050" spc="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Next</a:t>
            </a:r>
            <a:endParaRPr sz="1050">
              <a:latin typeface="Arial"/>
              <a:cs typeface="Arial"/>
            </a:endParaRPr>
          </a:p>
          <a:p>
            <a:pPr marL="12700" marR="10795">
              <a:lnSpc>
                <a:spcPct val="119000"/>
              </a:lnSpc>
            </a:pP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Nest, è una mostra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interdisciplinare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interattiva rivolta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a bambini 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ragazzi,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dedicata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al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tema 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dell’abitare, correlata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eventi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workshop aperti al</a:t>
            </a:r>
            <a:r>
              <a:rPr dirty="0" sz="10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pubblico.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Luogo 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orario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svolgimento: Expo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Gate, Via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Beltrami</a:t>
            </a:r>
            <a:r>
              <a:rPr dirty="0" sz="105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1.</a:t>
            </a:r>
            <a:endParaRPr sz="1050">
              <a:latin typeface="Arial"/>
              <a:cs typeface="Arial"/>
            </a:endParaRPr>
          </a:p>
          <a:p>
            <a:pPr marL="12700" marR="11430">
              <a:lnSpc>
                <a:spcPts val="1500"/>
              </a:lnSpc>
              <a:spcBef>
                <a:spcPts val="90"/>
              </a:spcBef>
            </a:pP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Mattina: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laboratorio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per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le classi con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la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costruzione dei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nuovi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Abitanti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inserimento nell’installazione  collettiva.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Pomeriggio: apertura dell’installazione al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pubblico.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08380" y="2442971"/>
            <a:ext cx="5543550" cy="10663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05992" y="6239027"/>
            <a:ext cx="1806041" cy="6567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93745" y="660336"/>
            <a:ext cx="991463" cy="11351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303396" y="1867560"/>
            <a:ext cx="972324" cy="14338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121780" y="8805214"/>
            <a:ext cx="952119" cy="12799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121780" y="8793860"/>
            <a:ext cx="952500" cy="1347470"/>
          </a:xfrm>
          <a:custGeom>
            <a:avLst/>
            <a:gdLst/>
            <a:ahLst/>
            <a:cxnLst/>
            <a:rect l="l" t="t" r="r" b="b"/>
            <a:pathLst>
              <a:path w="952500" h="1347470">
                <a:moveTo>
                  <a:pt x="0" y="1347088"/>
                </a:moveTo>
                <a:lnTo>
                  <a:pt x="952500" y="1347088"/>
                </a:lnTo>
                <a:lnTo>
                  <a:pt x="952500" y="0"/>
                </a:lnTo>
                <a:lnTo>
                  <a:pt x="0" y="0"/>
                </a:lnTo>
                <a:lnTo>
                  <a:pt x="0" y="13470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02418" y="37460"/>
            <a:ext cx="6699250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520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905">
              <a:lnSpc>
                <a:spcPts val="1050"/>
              </a:lnSpc>
              <a:tabLst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Tiratura: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n.d.	</a:t>
            </a:r>
            <a:r>
              <a:rPr dirty="0" baseline="17543" sz="1425" spc="15" b="1">
                <a:latin typeface="Times New Roman"/>
                <a:cs typeface="Times New Roman"/>
              </a:rPr>
              <a:t>26-APR-2016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885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12/2013:    61.488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270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13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    Ed. </a:t>
            </a:r>
            <a:r>
              <a:rPr dirty="0" sz="800" spc="5" b="1">
                <a:latin typeface="Times New Roman"/>
                <a:cs typeface="Times New Roman"/>
              </a:rPr>
              <a:t>I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2015: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413.000	foglio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Quotidiano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-2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5" b="1">
                <a:latin typeface="Times New Roman"/>
                <a:cs typeface="Times New Roman"/>
              </a:rPr>
              <a:t>Roma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Mario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Calabresi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5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32100" y="30480"/>
            <a:ext cx="2112264" cy="2438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0"/>
            <a:ext cx="7556500" cy="10693400"/>
          </a:xfrm>
          <a:custGeom>
            <a:avLst/>
            <a:gdLst/>
            <a:ahLst/>
            <a:cxnLst/>
            <a:rect l="l" t="t" r="r" b="b"/>
            <a:pathLst>
              <a:path w="7556500" h="10693400">
                <a:moveTo>
                  <a:pt x="0" y="10693400"/>
                </a:moveTo>
                <a:lnTo>
                  <a:pt x="7556500" y="10693400"/>
                </a:lnTo>
                <a:lnTo>
                  <a:pt x="75565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322320" y="3069335"/>
            <a:ext cx="335280" cy="88900"/>
          </a:xfrm>
          <a:custGeom>
            <a:avLst/>
            <a:gdLst/>
            <a:ahLst/>
            <a:cxnLst/>
            <a:rect l="l" t="t" r="r" b="b"/>
            <a:pathLst>
              <a:path w="335279" h="88900">
                <a:moveTo>
                  <a:pt x="0" y="88900"/>
                </a:moveTo>
                <a:lnTo>
                  <a:pt x="335279" y="88900"/>
                </a:lnTo>
                <a:lnTo>
                  <a:pt x="335279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685032" y="3066288"/>
            <a:ext cx="299085" cy="95250"/>
          </a:xfrm>
          <a:custGeom>
            <a:avLst/>
            <a:gdLst/>
            <a:ahLst/>
            <a:cxnLst/>
            <a:rect l="l" t="t" r="r" b="b"/>
            <a:pathLst>
              <a:path w="299085" h="95250">
                <a:moveTo>
                  <a:pt x="0" y="94996"/>
                </a:moveTo>
                <a:lnTo>
                  <a:pt x="298703" y="94996"/>
                </a:lnTo>
                <a:lnTo>
                  <a:pt x="298703" y="0"/>
                </a:lnTo>
                <a:lnTo>
                  <a:pt x="0" y="0"/>
                </a:lnTo>
                <a:lnTo>
                  <a:pt x="0" y="94996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322320" y="2118360"/>
            <a:ext cx="113030" cy="88900"/>
          </a:xfrm>
          <a:custGeom>
            <a:avLst/>
            <a:gdLst/>
            <a:ahLst/>
            <a:cxnLst/>
            <a:rect l="l" t="t" r="r" b="b"/>
            <a:pathLst>
              <a:path w="113029" h="88900">
                <a:moveTo>
                  <a:pt x="0" y="88900"/>
                </a:moveTo>
                <a:lnTo>
                  <a:pt x="112775" y="88900"/>
                </a:lnTo>
                <a:lnTo>
                  <a:pt x="112775" y="0"/>
                </a:lnTo>
                <a:lnTo>
                  <a:pt x="0" y="0"/>
                </a:lnTo>
                <a:lnTo>
                  <a:pt x="0" y="88900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791711" y="2944367"/>
            <a:ext cx="307975" cy="95250"/>
          </a:xfrm>
          <a:custGeom>
            <a:avLst/>
            <a:gdLst/>
            <a:ahLst/>
            <a:cxnLst/>
            <a:rect l="l" t="t" r="r" b="b"/>
            <a:pathLst>
              <a:path w="307975" h="95250">
                <a:moveTo>
                  <a:pt x="0" y="94996"/>
                </a:moveTo>
                <a:lnTo>
                  <a:pt x="307848" y="94996"/>
                </a:lnTo>
                <a:lnTo>
                  <a:pt x="307848" y="0"/>
                </a:lnTo>
                <a:lnTo>
                  <a:pt x="0" y="0"/>
                </a:lnTo>
                <a:lnTo>
                  <a:pt x="0" y="94996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322320" y="3151632"/>
            <a:ext cx="335280" cy="12700"/>
          </a:xfrm>
          <a:custGeom>
            <a:avLst/>
            <a:gdLst/>
            <a:ahLst/>
            <a:cxnLst/>
            <a:rect l="l" t="t" r="r" b="b"/>
            <a:pathLst>
              <a:path w="335279" h="12700">
                <a:moveTo>
                  <a:pt x="0" y="12700"/>
                </a:moveTo>
                <a:lnTo>
                  <a:pt x="335279" y="12700"/>
                </a:lnTo>
                <a:lnTo>
                  <a:pt x="335279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685032" y="3154679"/>
            <a:ext cx="299085" cy="12700"/>
          </a:xfrm>
          <a:custGeom>
            <a:avLst/>
            <a:gdLst/>
            <a:ahLst/>
            <a:cxnLst/>
            <a:rect l="l" t="t" r="r" b="b"/>
            <a:pathLst>
              <a:path w="299085" h="12700">
                <a:moveTo>
                  <a:pt x="0" y="12700"/>
                </a:moveTo>
                <a:lnTo>
                  <a:pt x="298703" y="12700"/>
                </a:lnTo>
                <a:lnTo>
                  <a:pt x="298703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685032" y="3154679"/>
            <a:ext cx="299085" cy="12700"/>
          </a:xfrm>
          <a:custGeom>
            <a:avLst/>
            <a:gdLst/>
            <a:ahLst/>
            <a:cxnLst/>
            <a:rect l="l" t="t" r="r" b="b"/>
            <a:pathLst>
              <a:path w="299085" h="12700">
                <a:moveTo>
                  <a:pt x="0" y="12700"/>
                </a:moveTo>
                <a:lnTo>
                  <a:pt x="298703" y="12700"/>
                </a:lnTo>
                <a:lnTo>
                  <a:pt x="298703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322320" y="2200655"/>
            <a:ext cx="113030" cy="12700"/>
          </a:xfrm>
          <a:custGeom>
            <a:avLst/>
            <a:gdLst/>
            <a:ahLst/>
            <a:cxnLst/>
            <a:rect l="l" t="t" r="r" b="b"/>
            <a:pathLst>
              <a:path w="113029" h="12700">
                <a:moveTo>
                  <a:pt x="0" y="12700"/>
                </a:moveTo>
                <a:lnTo>
                  <a:pt x="112775" y="12700"/>
                </a:lnTo>
                <a:lnTo>
                  <a:pt x="112775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791711" y="3032760"/>
            <a:ext cx="307975" cy="12700"/>
          </a:xfrm>
          <a:custGeom>
            <a:avLst/>
            <a:gdLst/>
            <a:ahLst/>
            <a:cxnLst/>
            <a:rect l="l" t="t" r="r" b="b"/>
            <a:pathLst>
              <a:path w="307975" h="12700">
                <a:moveTo>
                  <a:pt x="0" y="12700"/>
                </a:moveTo>
                <a:lnTo>
                  <a:pt x="307848" y="12700"/>
                </a:lnTo>
                <a:lnTo>
                  <a:pt x="307848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38760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oce</a:t>
            </a:r>
            <a:r>
              <a:rPr dirty="0" sz="1600" spc="-10" b="1">
                <a:latin typeface="Arial"/>
                <a:cs typeface="Arial"/>
              </a:rPr>
              <a:t>d</a:t>
            </a:r>
            <a:r>
              <a:rPr dirty="0" sz="1600" spc="-5" b="1">
                <a:latin typeface="Arial"/>
                <a:cs typeface="Arial"/>
              </a:rPr>
              <a:t>i</a:t>
            </a:r>
            <a:r>
              <a:rPr dirty="0" sz="1600" spc="5" b="1">
                <a:latin typeface="Arial"/>
                <a:cs typeface="Arial"/>
              </a:rPr>
              <a:t>s</a:t>
            </a:r>
            <a:r>
              <a:rPr dirty="0" sz="1600" spc="-5" b="1">
                <a:latin typeface="Arial"/>
                <a:cs typeface="Arial"/>
              </a:rPr>
              <a:t>trada</a:t>
            </a:r>
            <a:r>
              <a:rPr dirty="0" sz="1600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it  </a:t>
            </a: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265679" y="2119883"/>
            <a:ext cx="3028949" cy="4757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3394455"/>
            <a:ext cx="6533515" cy="2679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4138040"/>
            <a:ext cx="6247892" cy="36207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Zero.eu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1040" y="3407993"/>
            <a:ext cx="6158230" cy="991235"/>
          </a:xfrm>
          <a:prstGeom prst="rect">
            <a:avLst/>
          </a:prstGeom>
          <a:solidFill>
            <a:srgbClr val="DDDDDD"/>
          </a:solidFill>
        </p:spPr>
        <p:txBody>
          <a:bodyPr wrap="square" lIns="0" tIns="0" rIns="0" bIns="0" rtlCol="0" vert="horz">
            <a:spAutoFit/>
          </a:bodyPr>
          <a:lstStyle/>
          <a:p>
            <a:pPr marL="17780">
              <a:lnSpc>
                <a:spcPts val="2700"/>
              </a:lnSpc>
            </a:pPr>
            <a:r>
              <a:rPr dirty="0" sz="2400" spc="-5">
                <a:solidFill>
                  <a:srgbClr val="343434"/>
                </a:solidFill>
                <a:latin typeface="Arial"/>
                <a:cs typeface="Arial"/>
              </a:rPr>
              <a:t>Festival della Cultura</a:t>
            </a:r>
            <a:r>
              <a:rPr dirty="0" sz="2400" spc="10">
                <a:solidFill>
                  <a:srgbClr val="343434"/>
                </a:solidFill>
                <a:latin typeface="Arial"/>
                <a:cs typeface="Arial"/>
              </a:rPr>
              <a:t> </a:t>
            </a:r>
            <a:r>
              <a:rPr dirty="0" sz="2400" spc="-5">
                <a:solidFill>
                  <a:srgbClr val="343434"/>
                </a:solidFill>
                <a:latin typeface="Arial"/>
                <a:cs typeface="Arial"/>
              </a:rPr>
              <a:t>Creativa</a:t>
            </a:r>
            <a:endParaRPr sz="2400">
              <a:latin typeface="Arial"/>
              <a:cs typeface="Arial"/>
            </a:endParaRPr>
          </a:p>
          <a:p>
            <a:pPr marL="17780">
              <a:lnSpc>
                <a:spcPct val="100000"/>
              </a:lnSpc>
              <a:spcBef>
                <a:spcPts val="2110"/>
              </a:spcBef>
            </a:pPr>
            <a:r>
              <a:rPr dirty="0" sz="1200" spc="-5">
                <a:solidFill>
                  <a:srgbClr val="343434"/>
                </a:solidFill>
                <a:latin typeface="Times New Roman"/>
                <a:cs typeface="Times New Roman"/>
              </a:rPr>
              <a:t>ROMA LUOGHI</a:t>
            </a:r>
            <a:r>
              <a:rPr dirty="0" sz="1200">
                <a:solidFill>
                  <a:srgbClr val="343434"/>
                </a:solidFill>
                <a:latin typeface="Times New Roman"/>
                <a:cs typeface="Times New Roman"/>
              </a:rPr>
              <a:t> VARI</a:t>
            </a:r>
            <a:endParaRPr sz="1200">
              <a:latin typeface="Times New Roman"/>
              <a:cs typeface="Times New Roman"/>
            </a:endParaRPr>
          </a:p>
          <a:p>
            <a:pPr marL="17780">
              <a:lnSpc>
                <a:spcPct val="100000"/>
              </a:lnSpc>
              <a:spcBef>
                <a:spcPts val="60"/>
              </a:spcBef>
            </a:pPr>
            <a:r>
              <a:rPr dirty="0" sz="1200">
                <a:solidFill>
                  <a:srgbClr val="343434"/>
                </a:solidFill>
                <a:latin typeface="Times New Roman"/>
                <a:cs typeface="Times New Roman"/>
              </a:rPr>
              <a:t>da lunedì 2 </a:t>
            </a:r>
            <a:r>
              <a:rPr dirty="0" sz="1200" spc="-5">
                <a:solidFill>
                  <a:srgbClr val="343434"/>
                </a:solidFill>
                <a:latin typeface="Times New Roman"/>
                <a:cs typeface="Times New Roman"/>
              </a:rPr>
              <a:t>maggio </a:t>
            </a:r>
            <a:r>
              <a:rPr dirty="0" sz="1200">
                <a:solidFill>
                  <a:srgbClr val="343434"/>
                </a:solidFill>
                <a:latin typeface="Times New Roman"/>
                <a:cs typeface="Times New Roman"/>
              </a:rPr>
              <a:t>a domenica 8 </a:t>
            </a:r>
            <a:r>
              <a:rPr dirty="0" sz="1200" spc="-5">
                <a:solidFill>
                  <a:srgbClr val="343434"/>
                </a:solidFill>
                <a:latin typeface="Times New Roman"/>
                <a:cs typeface="Times New Roman"/>
              </a:rPr>
              <a:t>maggio</a:t>
            </a:r>
            <a:r>
              <a:rPr dirty="0" sz="1200" spc="-1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dirty="0" sz="1200">
                <a:solidFill>
                  <a:srgbClr val="343434"/>
                </a:solidFill>
                <a:latin typeface="Times New Roman"/>
                <a:cs typeface="Times New Roman"/>
              </a:rPr>
              <a:t>2016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4507509"/>
            <a:ext cx="6136640" cy="5969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9000"/>
              </a:lnSpc>
              <a:spcBef>
                <a:spcPts val="100"/>
              </a:spcBef>
            </a:pPr>
            <a:r>
              <a:rPr dirty="0" sz="1050" spc="-5">
                <a:solidFill>
                  <a:srgbClr val="343434"/>
                </a:solidFill>
                <a:latin typeface="Times New Roman"/>
                <a:cs typeface="Times New Roman"/>
              </a:rPr>
              <a:t>Festival </a:t>
            </a:r>
            <a:r>
              <a:rPr dirty="0" sz="1050">
                <a:solidFill>
                  <a:srgbClr val="343434"/>
                </a:solidFill>
                <a:latin typeface="Times New Roman"/>
                <a:cs typeface="Times New Roman"/>
              </a:rPr>
              <a:t>dedicato ai </a:t>
            </a:r>
            <a:r>
              <a:rPr dirty="0" sz="1050" spc="-5">
                <a:solidFill>
                  <a:srgbClr val="343434"/>
                </a:solidFill>
                <a:latin typeface="Times New Roman"/>
                <a:cs typeface="Times New Roman"/>
              </a:rPr>
              <a:t>bambini </a:t>
            </a:r>
            <a:r>
              <a:rPr dirty="0" sz="1050">
                <a:solidFill>
                  <a:srgbClr val="343434"/>
                </a:solidFill>
                <a:latin typeface="Times New Roman"/>
                <a:cs typeface="Times New Roman"/>
              </a:rPr>
              <a:t>e ai </a:t>
            </a:r>
            <a:r>
              <a:rPr dirty="0" sz="1050" spc="-5">
                <a:solidFill>
                  <a:srgbClr val="343434"/>
                </a:solidFill>
                <a:latin typeface="Times New Roman"/>
                <a:cs typeface="Times New Roman"/>
              </a:rPr>
              <a:t>pre-adolescenti: famiglie, </a:t>
            </a:r>
            <a:r>
              <a:rPr dirty="0" sz="1050">
                <a:solidFill>
                  <a:srgbClr val="343434"/>
                </a:solidFill>
                <a:latin typeface="Times New Roman"/>
                <a:cs typeface="Times New Roman"/>
              </a:rPr>
              <a:t>operatori </a:t>
            </a:r>
            <a:r>
              <a:rPr dirty="0" sz="1050" spc="-5">
                <a:solidFill>
                  <a:srgbClr val="343434"/>
                </a:solidFill>
                <a:latin typeface="Times New Roman"/>
                <a:cs typeface="Times New Roman"/>
              </a:rPr>
              <a:t>culturali, insegnanti, artisti sul tema “Abitare  sottosopra. Scoprire </a:t>
            </a:r>
            <a:r>
              <a:rPr dirty="0" sz="1050">
                <a:solidFill>
                  <a:srgbClr val="343434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343434"/>
                </a:solidFill>
                <a:latin typeface="Times New Roman"/>
                <a:cs typeface="Times New Roman"/>
              </a:rPr>
              <a:t>sperimentare come si sta </a:t>
            </a:r>
            <a:r>
              <a:rPr dirty="0" sz="1050">
                <a:solidFill>
                  <a:srgbClr val="343434"/>
                </a:solidFill>
                <a:latin typeface="Times New Roman"/>
                <a:cs typeface="Times New Roman"/>
              </a:rPr>
              <a:t>dentro i </a:t>
            </a:r>
            <a:r>
              <a:rPr dirty="0" sz="1050" spc="-5">
                <a:solidFill>
                  <a:srgbClr val="343434"/>
                </a:solidFill>
                <a:latin typeface="Times New Roman"/>
                <a:cs typeface="Times New Roman"/>
              </a:rPr>
              <a:t>luoghi, l’arte </a:t>
            </a:r>
            <a:r>
              <a:rPr dirty="0" sz="1050">
                <a:solidFill>
                  <a:srgbClr val="343434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343434"/>
                </a:solidFill>
                <a:latin typeface="Times New Roman"/>
                <a:cs typeface="Times New Roman"/>
              </a:rPr>
              <a:t>le emozioni”. Eventi, mostre </a:t>
            </a:r>
            <a:r>
              <a:rPr dirty="0" sz="1050">
                <a:solidFill>
                  <a:srgbClr val="343434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343434"/>
                </a:solidFill>
                <a:latin typeface="Times New Roman"/>
                <a:cs typeface="Times New Roman"/>
              </a:rPr>
              <a:t>laboratori in  </a:t>
            </a:r>
            <a:r>
              <a:rPr dirty="0" sz="1050">
                <a:solidFill>
                  <a:srgbClr val="343434"/>
                </a:solidFill>
                <a:latin typeface="Times New Roman"/>
                <a:cs typeface="Times New Roman"/>
              </a:rPr>
              <a:t>collaborazione </a:t>
            </a:r>
            <a:r>
              <a:rPr dirty="0" sz="1050" spc="-5">
                <a:solidFill>
                  <a:srgbClr val="343434"/>
                </a:solidFill>
                <a:latin typeface="Times New Roman"/>
                <a:cs typeface="Times New Roman"/>
              </a:rPr>
              <a:t>con musei, </a:t>
            </a:r>
            <a:r>
              <a:rPr dirty="0" sz="1050">
                <a:solidFill>
                  <a:srgbClr val="343434"/>
                </a:solidFill>
                <a:latin typeface="Times New Roman"/>
                <a:cs typeface="Times New Roman"/>
              </a:rPr>
              <a:t>scuole, </a:t>
            </a:r>
            <a:r>
              <a:rPr dirty="0" sz="1050" spc="-5">
                <a:solidFill>
                  <a:srgbClr val="343434"/>
                </a:solidFill>
                <a:latin typeface="Times New Roman"/>
                <a:cs typeface="Times New Roman"/>
              </a:rPr>
              <a:t>biblioteche </a:t>
            </a:r>
            <a:r>
              <a:rPr dirty="0" sz="1050">
                <a:solidFill>
                  <a:srgbClr val="343434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343434"/>
                </a:solidFill>
                <a:latin typeface="Times New Roman"/>
                <a:cs typeface="Times New Roman"/>
              </a:rPr>
              <a:t>altre</a:t>
            </a:r>
            <a:r>
              <a:rPr dirty="0" sz="1050" spc="10">
                <a:solidFill>
                  <a:srgbClr val="343434"/>
                </a:solidFill>
                <a:latin typeface="Times New Roman"/>
                <a:cs typeface="Times New Roman"/>
              </a:rPr>
              <a:t> </a:t>
            </a:r>
            <a:r>
              <a:rPr dirty="0" sz="1050" spc="-5">
                <a:solidFill>
                  <a:srgbClr val="343434"/>
                </a:solidFill>
                <a:latin typeface="Times New Roman"/>
                <a:cs typeface="Times New Roman"/>
              </a:rPr>
              <a:t>istituzioni.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22904" y="2119883"/>
            <a:ext cx="1704974" cy="7614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5419978"/>
            <a:ext cx="3038475" cy="3228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Bancaforte.it  29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3900" y="3486428"/>
            <a:ext cx="2986404" cy="26438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797934" y="3404742"/>
            <a:ext cx="3059430" cy="1398270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L="12700" marR="392430">
              <a:lnSpc>
                <a:spcPts val="1739"/>
              </a:lnSpc>
              <a:spcBef>
                <a:spcPts val="204"/>
              </a:spcBef>
            </a:pPr>
            <a:r>
              <a:rPr dirty="0" sz="1500" spc="-5" b="1">
                <a:solidFill>
                  <a:srgbClr val="B81517"/>
                </a:solidFill>
                <a:latin typeface="Trebuchet MS"/>
                <a:cs typeface="Trebuchet MS"/>
              </a:rPr>
              <a:t>Torna il Festival </a:t>
            </a:r>
            <a:r>
              <a:rPr dirty="0" sz="1500" b="1">
                <a:solidFill>
                  <a:srgbClr val="B81517"/>
                </a:solidFill>
                <a:latin typeface="Trebuchet MS"/>
                <a:cs typeface="Trebuchet MS"/>
              </a:rPr>
              <a:t>della</a:t>
            </a:r>
            <a:r>
              <a:rPr dirty="0" sz="1500" spc="-70" b="1">
                <a:solidFill>
                  <a:srgbClr val="B81517"/>
                </a:solidFill>
                <a:latin typeface="Trebuchet MS"/>
                <a:cs typeface="Trebuchet MS"/>
              </a:rPr>
              <a:t> </a:t>
            </a:r>
            <a:r>
              <a:rPr dirty="0" sz="1500" b="1">
                <a:solidFill>
                  <a:srgbClr val="B81517"/>
                </a:solidFill>
                <a:latin typeface="Trebuchet MS"/>
                <a:cs typeface="Trebuchet MS"/>
              </a:rPr>
              <a:t>Cultura  </a:t>
            </a:r>
            <a:r>
              <a:rPr dirty="0" sz="1500" spc="-5" b="1">
                <a:solidFill>
                  <a:srgbClr val="B81517"/>
                </a:solidFill>
                <a:latin typeface="Trebuchet MS"/>
                <a:cs typeface="Trebuchet MS"/>
              </a:rPr>
              <a:t>Creativa</a:t>
            </a:r>
            <a:endParaRPr sz="1500">
              <a:latin typeface="Trebuchet MS"/>
              <a:cs typeface="Trebuchet MS"/>
            </a:endParaRPr>
          </a:p>
          <a:p>
            <a:pPr algn="just" marL="12700" marR="5080">
              <a:lnSpc>
                <a:spcPct val="114300"/>
              </a:lnSpc>
              <a:spcBef>
                <a:spcPts val="20"/>
              </a:spcBef>
            </a:pPr>
            <a:r>
              <a:rPr dirty="0" sz="1050" b="1">
                <a:solidFill>
                  <a:srgbClr val="335D77"/>
                </a:solidFill>
                <a:latin typeface="Arial"/>
                <a:cs typeface="Arial"/>
              </a:rPr>
              <a:t>Si </a:t>
            </a:r>
            <a:r>
              <a:rPr dirty="0" sz="1050" spc="-5" b="1">
                <a:solidFill>
                  <a:srgbClr val="335D77"/>
                </a:solidFill>
                <a:latin typeface="Arial"/>
                <a:cs typeface="Arial"/>
              </a:rPr>
              <a:t>svolgerà dal </a:t>
            </a:r>
            <a:r>
              <a:rPr dirty="0" sz="1050" b="1">
                <a:solidFill>
                  <a:srgbClr val="335D77"/>
                </a:solidFill>
                <a:latin typeface="Arial"/>
                <a:cs typeface="Arial"/>
              </a:rPr>
              <a:t>2 </a:t>
            </a:r>
            <a:r>
              <a:rPr dirty="0" sz="1050" spc="-5" b="1">
                <a:solidFill>
                  <a:srgbClr val="335D77"/>
                </a:solidFill>
                <a:latin typeface="Arial"/>
                <a:cs typeface="Arial"/>
              </a:rPr>
              <a:t>all’8 maggio la terza edizione  della manifestazione per </a:t>
            </a:r>
            <a:r>
              <a:rPr dirty="0" sz="1050" b="1">
                <a:solidFill>
                  <a:srgbClr val="335D77"/>
                </a:solidFill>
                <a:latin typeface="Arial"/>
                <a:cs typeface="Arial"/>
              </a:rPr>
              <a:t>bambini e </a:t>
            </a:r>
            <a:r>
              <a:rPr dirty="0" sz="1050" spc="-5" b="1">
                <a:solidFill>
                  <a:srgbClr val="335D77"/>
                </a:solidFill>
                <a:latin typeface="Arial"/>
                <a:cs typeface="Arial"/>
              </a:rPr>
              <a:t>ragazzi  </a:t>
            </a:r>
            <a:r>
              <a:rPr dirty="0" sz="1050" b="1">
                <a:solidFill>
                  <a:srgbClr val="335D77"/>
                </a:solidFill>
                <a:latin typeface="Arial"/>
                <a:cs typeface="Arial"/>
              </a:rPr>
              <a:t>organizzata </a:t>
            </a:r>
            <a:r>
              <a:rPr dirty="0" sz="1050" spc="-5" b="1">
                <a:solidFill>
                  <a:srgbClr val="335D77"/>
                </a:solidFill>
                <a:latin typeface="Arial"/>
                <a:cs typeface="Arial"/>
              </a:rPr>
              <a:t>dall'ABI </a:t>
            </a:r>
            <a:r>
              <a:rPr dirty="0" sz="1050" b="1">
                <a:solidFill>
                  <a:srgbClr val="335D77"/>
                </a:solidFill>
                <a:latin typeface="Arial"/>
                <a:cs typeface="Arial"/>
              </a:rPr>
              <a:t>e </a:t>
            </a:r>
            <a:r>
              <a:rPr dirty="0" sz="1050" spc="-5" b="1">
                <a:solidFill>
                  <a:srgbClr val="335D77"/>
                </a:solidFill>
                <a:latin typeface="Arial"/>
                <a:cs typeface="Arial"/>
              </a:rPr>
              <a:t>dalle </a:t>
            </a:r>
            <a:r>
              <a:rPr dirty="0" sz="1050" b="1">
                <a:solidFill>
                  <a:srgbClr val="335D77"/>
                </a:solidFill>
                <a:latin typeface="Arial"/>
                <a:cs typeface="Arial"/>
              </a:rPr>
              <a:t>banche. </a:t>
            </a:r>
            <a:r>
              <a:rPr dirty="0" sz="1050" spc="-5" b="1">
                <a:solidFill>
                  <a:srgbClr val="335D77"/>
                </a:solidFill>
                <a:latin typeface="Arial"/>
                <a:cs typeface="Arial"/>
              </a:rPr>
              <a:t>In </a:t>
            </a:r>
            <a:r>
              <a:rPr dirty="0" sz="1050" b="1">
                <a:solidFill>
                  <a:srgbClr val="335D77"/>
                </a:solidFill>
                <a:latin typeface="Arial"/>
                <a:cs typeface="Arial"/>
              </a:rPr>
              <a:t>50 </a:t>
            </a:r>
            <a:r>
              <a:rPr dirty="0" sz="1050" spc="-5" b="1">
                <a:solidFill>
                  <a:srgbClr val="335D77"/>
                </a:solidFill>
                <a:latin typeface="Arial"/>
                <a:cs typeface="Arial"/>
              </a:rPr>
              <a:t>città  italiane </a:t>
            </a:r>
            <a:r>
              <a:rPr dirty="0" sz="1050" b="1">
                <a:solidFill>
                  <a:srgbClr val="335D77"/>
                </a:solidFill>
                <a:latin typeface="Arial"/>
                <a:cs typeface="Arial"/>
              </a:rPr>
              <a:t>oltre 80 </a:t>
            </a:r>
            <a:r>
              <a:rPr dirty="0" sz="1050" spc="-5" b="1">
                <a:solidFill>
                  <a:srgbClr val="335D77"/>
                </a:solidFill>
                <a:latin typeface="Arial"/>
                <a:cs typeface="Arial"/>
              </a:rPr>
              <a:t>eventi, </a:t>
            </a:r>
            <a:r>
              <a:rPr dirty="0" sz="1050" b="1">
                <a:solidFill>
                  <a:srgbClr val="335D77"/>
                </a:solidFill>
                <a:latin typeface="Arial"/>
                <a:cs typeface="Arial"/>
              </a:rPr>
              <a:t>laboratori e </a:t>
            </a:r>
            <a:r>
              <a:rPr dirty="0" sz="1050" spc="-5" b="1">
                <a:solidFill>
                  <a:srgbClr val="335D77"/>
                </a:solidFill>
                <a:latin typeface="Arial"/>
                <a:cs typeface="Arial"/>
              </a:rPr>
              <a:t>iniziative  artistiche </a:t>
            </a:r>
            <a:r>
              <a:rPr dirty="0" sz="1050" b="1">
                <a:solidFill>
                  <a:srgbClr val="335D77"/>
                </a:solidFill>
                <a:latin typeface="Arial"/>
                <a:cs typeface="Arial"/>
              </a:rPr>
              <a:t>e </a:t>
            </a:r>
            <a:r>
              <a:rPr dirty="0" sz="1050" spc="-5" b="1">
                <a:solidFill>
                  <a:srgbClr val="335D77"/>
                </a:solidFill>
                <a:latin typeface="Arial"/>
                <a:cs typeface="Arial"/>
              </a:rPr>
              <a:t>culturali</a:t>
            </a:r>
            <a:r>
              <a:rPr dirty="0" sz="1050" spc="-20" b="1">
                <a:solidFill>
                  <a:srgbClr val="335D77"/>
                </a:solidFill>
                <a:latin typeface="Arial"/>
                <a:cs typeface="Arial"/>
              </a:rPr>
              <a:t> </a:t>
            </a:r>
            <a:r>
              <a:rPr dirty="0" sz="1050" spc="-5" b="1">
                <a:solidFill>
                  <a:srgbClr val="335D77"/>
                </a:solidFill>
                <a:latin typeface="Arial"/>
                <a:cs typeface="Arial"/>
              </a:rPr>
              <a:t>...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6627" y="6233540"/>
            <a:ext cx="3014980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tra </a:t>
            </a:r>
            <a:r>
              <a:rPr dirty="0" sz="1050" b="1">
                <a:solidFill>
                  <a:srgbClr val="6B6B6B"/>
                </a:solidFill>
                <a:latin typeface="Arial"/>
                <a:cs typeface="Arial"/>
              </a:rPr>
              <a:t>arte, teatro, </a:t>
            </a:r>
            <a:r>
              <a:rPr dirty="0" sz="1050" spc="-5" b="1">
                <a:solidFill>
                  <a:srgbClr val="6B6B6B"/>
                </a:solidFill>
                <a:latin typeface="Arial"/>
                <a:cs typeface="Arial"/>
              </a:rPr>
              <a:t>musica, </a:t>
            </a:r>
            <a:r>
              <a:rPr dirty="0" sz="1050" b="1">
                <a:solidFill>
                  <a:srgbClr val="6B6B6B"/>
                </a:solidFill>
                <a:latin typeface="Arial"/>
                <a:cs typeface="Arial"/>
              </a:rPr>
              <a:t>tecnologie </a:t>
            </a:r>
            <a:r>
              <a:rPr dirty="0" sz="1050" spc="-5" b="1">
                <a:solidFill>
                  <a:srgbClr val="6B6B6B"/>
                </a:solidFill>
                <a:latin typeface="Arial"/>
                <a:cs typeface="Arial"/>
              </a:rPr>
              <a:t>digitali</a:t>
            </a:r>
            <a:r>
              <a:rPr dirty="0" sz="1050" spc="215" b="1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e</a:t>
            </a:r>
            <a:endParaRPr sz="10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96301" y="4931181"/>
            <a:ext cx="3060700" cy="14890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 indent="1270">
              <a:lnSpc>
                <a:spcPct val="114300"/>
              </a:lnSpc>
              <a:spcBef>
                <a:spcPts val="95"/>
              </a:spcBef>
            </a:pP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Da lunedì per una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settimana torna il </a:t>
            </a:r>
            <a:r>
              <a:rPr dirty="0" u="sng" sz="1050" spc="-5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  <a:hlinkClick r:id="rId4"/>
              </a:rPr>
              <a:t>Festival della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u="sng" sz="1050" spc="-5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  <a:hlinkClick r:id="rId4"/>
              </a:rPr>
              <a:t>Cultura Creativa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,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la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manifestazione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promossa e 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organizzata dall’ABI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dalle banche per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i </a:t>
            </a:r>
            <a:r>
              <a:rPr dirty="0" sz="1050" spc="-10">
                <a:solidFill>
                  <a:srgbClr val="6B6B6B"/>
                </a:solidFill>
                <a:latin typeface="Arial"/>
                <a:cs typeface="Arial"/>
              </a:rPr>
              <a:t>ragazzi 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dai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6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ai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13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anni che quest’anno giunge alla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sua 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terza edizione. Più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di 80 gli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eventi, le iniziative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e i 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laboratori artistici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culturali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a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cui bambini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ragazzi 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potranno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partecipare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in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50 città italiane, spaziando  molto altro. </a:t>
            </a:r>
            <a:r>
              <a:rPr dirty="0" sz="1050" spc="-5" b="1">
                <a:solidFill>
                  <a:srgbClr val="6B6B6B"/>
                </a:solidFill>
                <a:latin typeface="Arial"/>
                <a:cs typeface="Arial"/>
              </a:rPr>
              <a:t>“Abitare sotto </a:t>
            </a:r>
            <a:r>
              <a:rPr dirty="0" sz="1050" b="1">
                <a:solidFill>
                  <a:srgbClr val="6B6B6B"/>
                </a:solidFill>
                <a:latin typeface="Arial"/>
                <a:cs typeface="Arial"/>
              </a:rPr>
              <a:t>sopra. </a:t>
            </a:r>
            <a:r>
              <a:rPr dirty="0" sz="1050" spc="-5" b="1">
                <a:solidFill>
                  <a:srgbClr val="6B6B6B"/>
                </a:solidFill>
                <a:latin typeface="Arial"/>
                <a:cs typeface="Arial"/>
              </a:rPr>
              <a:t>Scoprire</a:t>
            </a:r>
            <a:r>
              <a:rPr dirty="0" sz="1050" spc="185" b="1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dirty="0" sz="1050" b="1">
                <a:solidFill>
                  <a:srgbClr val="6B6B6B"/>
                </a:solidFill>
                <a:latin typeface="Arial"/>
                <a:cs typeface="Arial"/>
              </a:rPr>
              <a:t>e</a:t>
            </a:r>
            <a:endParaRPr sz="10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6627" y="6394475"/>
            <a:ext cx="6148705" cy="29508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6985">
              <a:lnSpc>
                <a:spcPct val="114300"/>
              </a:lnSpc>
              <a:spcBef>
                <a:spcPts val="95"/>
              </a:spcBef>
            </a:pPr>
            <a:r>
              <a:rPr dirty="0" sz="1050" spc="-5" b="1">
                <a:solidFill>
                  <a:srgbClr val="6B6B6B"/>
                </a:solidFill>
                <a:latin typeface="Arial"/>
                <a:cs typeface="Arial"/>
              </a:rPr>
              <a:t>sperimentare come </a:t>
            </a:r>
            <a:r>
              <a:rPr dirty="0" sz="1050" b="1">
                <a:solidFill>
                  <a:srgbClr val="6B6B6B"/>
                </a:solidFill>
                <a:latin typeface="Arial"/>
                <a:cs typeface="Arial"/>
              </a:rPr>
              <a:t>si </a:t>
            </a:r>
            <a:r>
              <a:rPr dirty="0" sz="1050" spc="-5" b="1">
                <a:solidFill>
                  <a:srgbClr val="6B6B6B"/>
                </a:solidFill>
                <a:latin typeface="Arial"/>
                <a:cs typeface="Arial"/>
              </a:rPr>
              <a:t>sta </a:t>
            </a:r>
            <a:r>
              <a:rPr dirty="0" sz="1050" b="1">
                <a:solidFill>
                  <a:srgbClr val="6B6B6B"/>
                </a:solidFill>
                <a:latin typeface="Arial"/>
                <a:cs typeface="Arial"/>
              </a:rPr>
              <a:t>dentro i </a:t>
            </a:r>
            <a:r>
              <a:rPr dirty="0" sz="1050" spc="-5" b="1">
                <a:solidFill>
                  <a:srgbClr val="6B6B6B"/>
                </a:solidFill>
                <a:latin typeface="Arial"/>
                <a:cs typeface="Arial"/>
              </a:rPr>
              <a:t>luoghi, l’arte </a:t>
            </a:r>
            <a:r>
              <a:rPr dirty="0" sz="1050" b="1">
                <a:solidFill>
                  <a:srgbClr val="6B6B6B"/>
                </a:solidFill>
                <a:latin typeface="Arial"/>
                <a:cs typeface="Arial"/>
              </a:rPr>
              <a:t>e </a:t>
            </a:r>
            <a:r>
              <a:rPr dirty="0" sz="1050" spc="-5" b="1">
                <a:solidFill>
                  <a:srgbClr val="6B6B6B"/>
                </a:solidFill>
                <a:latin typeface="Arial"/>
                <a:cs typeface="Arial"/>
              </a:rPr>
              <a:t>le </a:t>
            </a:r>
            <a:r>
              <a:rPr dirty="0" sz="1050" b="1">
                <a:solidFill>
                  <a:srgbClr val="6B6B6B"/>
                </a:solidFill>
                <a:latin typeface="Arial"/>
                <a:cs typeface="Arial"/>
              </a:rPr>
              <a:t>emozioni”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,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il tema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scelto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quest’anno come </a:t>
            </a:r>
            <a:r>
              <a:rPr dirty="0" sz="1050" spc="-10">
                <a:solidFill>
                  <a:srgbClr val="6B6B6B"/>
                </a:solidFill>
                <a:latin typeface="Arial"/>
                <a:cs typeface="Arial"/>
              </a:rPr>
              <a:t>fil 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rouge della manifestazione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che ha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l’obiettivo </a:t>
            </a:r>
            <a:r>
              <a:rPr dirty="0" sz="1050" spc="-10">
                <a:solidFill>
                  <a:srgbClr val="6B6B6B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stimolare la creatività,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la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sensibilità culturale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e lo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spirito 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critico dei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più</a:t>
            </a:r>
            <a:r>
              <a:rPr dirty="0" sz="1050" spc="-3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piccoli.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>
              <a:latin typeface="Times New Roman"/>
              <a:cs typeface="Times New Roman"/>
            </a:endParaRPr>
          </a:p>
          <a:p>
            <a:pPr algn="just" marL="12700" marR="1941195">
              <a:lnSpc>
                <a:spcPct val="114300"/>
              </a:lnSpc>
            </a:pP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Nelle prime due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edizioni,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il Festival della Cultura Creativa ha coinvolto 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oltre 50 mila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bambini che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hanno preso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parte alle iniziative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e ai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progetti 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culturali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realizzati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in 90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città</a:t>
            </a:r>
            <a:r>
              <a:rPr dirty="0" sz="1050" spc="-15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italiane.</a:t>
            </a:r>
            <a:endParaRPr sz="1050">
              <a:latin typeface="Arial"/>
              <a:cs typeface="Arial"/>
            </a:endParaRPr>
          </a:p>
          <a:p>
            <a:pPr algn="just" marL="12700" marR="5080">
              <a:lnSpc>
                <a:spcPct val="114300"/>
              </a:lnSpc>
            </a:pP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Ricca e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diversificata anche l’offerta culturale di quest’anno,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a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partire dai tre appuntamenti, organizzati  dall’ABI</a:t>
            </a:r>
            <a:r>
              <a:rPr dirty="0" sz="1050" spc="135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in</a:t>
            </a:r>
            <a:r>
              <a:rPr dirty="0" sz="1050" spc="135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collaborazione</a:t>
            </a:r>
            <a:r>
              <a:rPr dirty="0" sz="1050" spc="135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col</a:t>
            </a:r>
            <a:r>
              <a:rPr dirty="0" sz="1050" spc="14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Dipartimento</a:t>
            </a:r>
            <a:r>
              <a:rPr dirty="0" sz="1050" spc="13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Educazione</a:t>
            </a:r>
            <a:r>
              <a:rPr dirty="0" sz="1050" spc="145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del</a:t>
            </a:r>
            <a:r>
              <a:rPr dirty="0" sz="1050" spc="15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Museo</a:t>
            </a:r>
            <a:r>
              <a:rPr dirty="0" sz="1050" spc="135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Castello</a:t>
            </a:r>
            <a:r>
              <a:rPr dirty="0" sz="1050" spc="135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di</a:t>
            </a:r>
            <a:r>
              <a:rPr dirty="0" sz="1050" spc="14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Rivoli,</a:t>
            </a:r>
            <a:r>
              <a:rPr dirty="0" sz="1050" spc="135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che</a:t>
            </a:r>
            <a:r>
              <a:rPr dirty="0" sz="1050" spc="145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renderanno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ancora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più significativa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la</a:t>
            </a:r>
            <a:r>
              <a:rPr dirty="0" sz="1050" spc="-25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manifestazione: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50">
              <a:latin typeface="Times New Roman"/>
              <a:cs typeface="Times New Roman"/>
            </a:endParaRPr>
          </a:p>
          <a:p>
            <a:pPr marL="469900" indent="-228600">
              <a:lnSpc>
                <a:spcPct val="100000"/>
              </a:lnSpc>
              <a:buSzPct val="95238"/>
              <a:buFont typeface="Symbol"/>
              <a:buChar char=""/>
              <a:tabLst>
                <a:tab pos="469900" algn="l"/>
                <a:tab pos="470534" algn="l"/>
              </a:tabLst>
            </a:pP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“</a:t>
            </a:r>
            <a:r>
              <a:rPr dirty="0" sz="1050" b="1">
                <a:solidFill>
                  <a:srgbClr val="6B6B6B"/>
                </a:solidFill>
                <a:latin typeface="Arial"/>
                <a:cs typeface="Arial"/>
              </a:rPr>
              <a:t>The Next Nest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”,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mercoledì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4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maggio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a</a:t>
            </a:r>
            <a:r>
              <a:rPr dirty="0" sz="1050" spc="-85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Milano;</a:t>
            </a:r>
            <a:endParaRPr sz="1050">
              <a:latin typeface="Arial"/>
              <a:cs typeface="Arial"/>
            </a:endParaRPr>
          </a:p>
          <a:p>
            <a:pPr marL="469900" indent="-228600">
              <a:lnSpc>
                <a:spcPct val="100000"/>
              </a:lnSpc>
              <a:spcBef>
                <a:spcPts val="180"/>
              </a:spcBef>
              <a:buSzPct val="95238"/>
              <a:buFont typeface="Symbol"/>
              <a:buChar char=""/>
              <a:tabLst>
                <a:tab pos="469900" algn="l"/>
                <a:tab pos="470534" algn="l"/>
              </a:tabLst>
            </a:pP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“</a:t>
            </a:r>
            <a:r>
              <a:rPr dirty="0" sz="1050" spc="-5" b="1">
                <a:solidFill>
                  <a:srgbClr val="6B6B6B"/>
                </a:solidFill>
                <a:latin typeface="Arial"/>
                <a:cs typeface="Arial"/>
              </a:rPr>
              <a:t>Abitare la fantasia, la creatività </a:t>
            </a:r>
            <a:r>
              <a:rPr dirty="0" sz="1050" b="1">
                <a:solidFill>
                  <a:srgbClr val="6B6B6B"/>
                </a:solidFill>
                <a:latin typeface="Arial"/>
                <a:cs typeface="Arial"/>
              </a:rPr>
              <a:t>e </a:t>
            </a:r>
            <a:r>
              <a:rPr dirty="0" sz="1050" spc="-5" b="1">
                <a:solidFill>
                  <a:srgbClr val="6B6B6B"/>
                </a:solidFill>
                <a:latin typeface="Arial"/>
                <a:cs typeface="Arial"/>
              </a:rPr>
              <a:t>l’arte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”, venerdì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6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maggio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a</a:t>
            </a:r>
            <a:r>
              <a:rPr dirty="0" sz="1050" spc="-15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Roma;</a:t>
            </a:r>
            <a:endParaRPr sz="1050">
              <a:latin typeface="Arial"/>
              <a:cs typeface="Arial"/>
            </a:endParaRPr>
          </a:p>
          <a:p>
            <a:pPr marL="469900" marR="6350" indent="-228600">
              <a:lnSpc>
                <a:spcPct val="114300"/>
              </a:lnSpc>
              <a:buSzPct val="95238"/>
              <a:buFont typeface="Symbol"/>
              <a:buChar char=""/>
              <a:tabLst>
                <a:tab pos="469900" algn="l"/>
                <a:tab pos="470534" algn="l"/>
              </a:tabLst>
            </a:pP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“</a:t>
            </a:r>
            <a:r>
              <a:rPr dirty="0" sz="1050" spc="-5" b="1">
                <a:solidFill>
                  <a:srgbClr val="6B6B6B"/>
                </a:solidFill>
                <a:latin typeface="Arial"/>
                <a:cs typeface="Arial"/>
              </a:rPr>
              <a:t>Il </a:t>
            </a:r>
            <a:r>
              <a:rPr dirty="0" sz="1050" b="1">
                <a:solidFill>
                  <a:srgbClr val="6B6B6B"/>
                </a:solidFill>
                <a:latin typeface="Arial"/>
                <a:cs typeface="Arial"/>
              </a:rPr>
              <a:t>Tappeto Volante- </a:t>
            </a:r>
            <a:r>
              <a:rPr dirty="0" sz="1050" spc="-5" b="1">
                <a:solidFill>
                  <a:srgbClr val="6B6B6B"/>
                </a:solidFill>
                <a:latin typeface="Arial"/>
                <a:cs typeface="Arial"/>
              </a:rPr>
              <a:t>il mondo </a:t>
            </a:r>
            <a:r>
              <a:rPr dirty="0" sz="1050" b="1">
                <a:solidFill>
                  <a:srgbClr val="6B6B6B"/>
                </a:solidFill>
                <a:latin typeface="Arial"/>
                <a:cs typeface="Arial"/>
              </a:rPr>
              <a:t>e </a:t>
            </a:r>
            <a:r>
              <a:rPr dirty="0" sz="1050" spc="-5" b="1">
                <a:solidFill>
                  <a:srgbClr val="6B6B6B"/>
                </a:solidFill>
                <a:latin typeface="Arial"/>
                <a:cs typeface="Arial"/>
              </a:rPr>
              <a:t>l’arte soprasotto/sottosopra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”, domenica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8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maggio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a 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Castelbuono</a:t>
            </a:r>
            <a:r>
              <a:rPr dirty="0" sz="1050" spc="-1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(Palermo).</a:t>
            </a:r>
            <a:endParaRPr sz="10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89429" y="2119883"/>
            <a:ext cx="3971925" cy="8757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057775" y="7140575"/>
            <a:ext cx="1743075" cy="7143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8705" cy="2799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79552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Bancaforte.it  29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14300"/>
              </a:lnSpc>
              <a:spcBef>
                <a:spcPts val="955"/>
              </a:spcBef>
            </a:pP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Ogni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anno, Il Festival della Cultura Creativa, pubblica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un l</a:t>
            </a:r>
            <a:r>
              <a:rPr dirty="0" sz="1050" b="1">
                <a:solidFill>
                  <a:srgbClr val="6B6B6B"/>
                </a:solidFill>
                <a:latin typeface="Arial"/>
                <a:cs typeface="Arial"/>
              </a:rPr>
              <a:t>ibro tutto </a:t>
            </a:r>
            <a:r>
              <a:rPr dirty="0" sz="1050" spc="-5" b="1">
                <a:solidFill>
                  <a:srgbClr val="6B6B6B"/>
                </a:solidFill>
                <a:latin typeface="Arial"/>
                <a:cs typeface="Arial"/>
              </a:rPr>
              <a:t>speciale rivolto </a:t>
            </a:r>
            <a:r>
              <a:rPr dirty="0" sz="1050" b="1">
                <a:solidFill>
                  <a:srgbClr val="6B6B6B"/>
                </a:solidFill>
                <a:latin typeface="Arial"/>
                <a:cs typeface="Arial"/>
              </a:rPr>
              <a:t>ai bambini.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Un 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libro che lascia traccia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della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meravigliosa esperienza del festival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che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diventa un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mezzo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per  permettere a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chiunque </a:t>
            </a:r>
            <a:r>
              <a:rPr dirty="0" sz="1050" spc="-10">
                <a:solidFill>
                  <a:srgbClr val="6B6B6B"/>
                </a:solidFill>
                <a:latin typeface="Arial"/>
                <a:cs typeface="Arial"/>
              </a:rPr>
              <a:t>di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confrontarsi con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tematiche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sempre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attuali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e</a:t>
            </a:r>
            <a:r>
              <a:rPr dirty="0" sz="1050" spc="-25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costruttive.</a:t>
            </a:r>
            <a:endParaRPr sz="1050">
              <a:latin typeface="Arial"/>
              <a:cs typeface="Arial"/>
            </a:endParaRPr>
          </a:p>
          <a:p>
            <a:pPr algn="just" marL="12700" marR="8890">
              <a:lnSpc>
                <a:spcPct val="114300"/>
              </a:lnSpc>
            </a:pP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La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manifestazione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ha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il Patrocinio dell’</a:t>
            </a:r>
            <a:r>
              <a:rPr dirty="0" sz="1050" spc="-5" b="1">
                <a:solidFill>
                  <a:srgbClr val="6B6B6B"/>
                </a:solidFill>
                <a:latin typeface="Arial"/>
                <a:cs typeface="Arial"/>
              </a:rPr>
              <a:t>UNESCO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e del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Ministero dei Beni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delle Attività Culturali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e </a:t>
            </a:r>
            <a:r>
              <a:rPr dirty="0" sz="1050" spc="-10">
                <a:solidFill>
                  <a:srgbClr val="6B6B6B"/>
                </a:solidFill>
                <a:latin typeface="Arial"/>
                <a:cs typeface="Arial"/>
              </a:rPr>
              <a:t>del 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Turismo, del Ministero della Pubblica Istruzione, dell’Università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della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Ricerca, la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Main Media  Partnership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della RAI e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la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Media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Partnership del</a:t>
            </a:r>
            <a:r>
              <a:rPr dirty="0" sz="1050" spc="-40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TGR.</a:t>
            </a:r>
            <a:endParaRPr sz="10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6627" y="5992139"/>
            <a:ext cx="6146800" cy="1122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14300"/>
              </a:lnSpc>
              <a:spcBef>
                <a:spcPts val="95"/>
              </a:spcBef>
            </a:pP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Il Festival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si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avvale del contributo </a:t>
            </a:r>
            <a:r>
              <a:rPr dirty="0" sz="1050" spc="-10">
                <a:solidFill>
                  <a:srgbClr val="6B6B6B"/>
                </a:solidFill>
                <a:latin typeface="Arial"/>
                <a:cs typeface="Arial"/>
              </a:rPr>
              <a:t>di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un </a:t>
            </a:r>
            <a:r>
              <a:rPr dirty="0" sz="1050" spc="-5" b="1">
                <a:solidFill>
                  <a:srgbClr val="6B6B6B"/>
                </a:solidFill>
                <a:latin typeface="Arial"/>
                <a:cs typeface="Arial"/>
              </a:rPr>
              <a:t>Comitato scientifico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, composto dall’esperto di creatività  applicata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Hubert Jaoui,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dal Responsabile Capo del Dipartimento Educazione Castello </a:t>
            </a:r>
            <a:r>
              <a:rPr dirty="0" sz="1050" spc="-10">
                <a:solidFill>
                  <a:srgbClr val="6B6B6B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Rivoli Museo  d’Arte contemporanea Anna Pironti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dallo scrittore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ed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esperto di comunicazione Aldo</a:t>
            </a:r>
            <a:r>
              <a:rPr dirty="0" sz="1050" spc="35">
                <a:solidFill>
                  <a:srgbClr val="6B6B6B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Tanchis.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50">
              <a:latin typeface="Times New Roman"/>
              <a:cs typeface="Times New Roman"/>
            </a:endParaRPr>
          </a:p>
          <a:p>
            <a:pPr algn="just" marL="12700" marR="6350">
              <a:lnSpc>
                <a:spcPct val="114300"/>
              </a:lnSpc>
            </a:pP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Tutte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le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informazioni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e i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dettagli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su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eventi, città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e sedi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della </a:t>
            </a:r>
            <a:r>
              <a:rPr dirty="0" sz="1050">
                <a:solidFill>
                  <a:srgbClr val="6B6B6B"/>
                </a:solidFill>
                <a:latin typeface="Arial"/>
                <a:cs typeface="Arial"/>
              </a:rPr>
              <a:t>manifestazione sono 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disponibili sul sito  </a:t>
            </a:r>
            <a:r>
              <a:rPr dirty="0" u="sng" sz="1050" spc="-5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  <a:hlinkClick r:id="rId3"/>
              </a:rPr>
              <a:t>www.festivalculturacreativa.it</a:t>
            </a:r>
            <a:r>
              <a:rPr dirty="0" sz="1050" spc="-5">
                <a:solidFill>
                  <a:srgbClr val="6B6B6B"/>
                </a:solidFill>
                <a:latin typeface="Arial"/>
                <a:cs typeface="Arial"/>
              </a:rPr>
              <a:t>.</a:t>
            </a:r>
            <a:endParaRPr sz="10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13130" y="3400043"/>
            <a:ext cx="5428107" cy="24262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Baritoday.it  29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6113144"/>
            <a:ext cx="6067425" cy="3596004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5" b="1">
                <a:latin typeface="Arial"/>
                <a:cs typeface="Arial"/>
              </a:rPr>
              <a:t>Festival della Cultura Creativa il </a:t>
            </a:r>
            <a:r>
              <a:rPr dirty="0" sz="1050" b="1">
                <a:latin typeface="Arial"/>
                <a:cs typeface="Arial"/>
              </a:rPr>
              <a:t>5 maggio</a:t>
            </a:r>
            <a:r>
              <a:rPr dirty="0" sz="1050" spc="-15" b="1">
                <a:latin typeface="Arial"/>
                <a:cs typeface="Arial"/>
              </a:rPr>
              <a:t> </a:t>
            </a:r>
            <a:r>
              <a:rPr dirty="0" sz="1050" b="1">
                <a:latin typeface="Arial"/>
                <a:cs typeface="Arial"/>
              </a:rPr>
              <a:t>2016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050" b="1">
                <a:solidFill>
                  <a:srgbClr val="202020"/>
                </a:solidFill>
                <a:latin typeface="Georgia"/>
                <a:cs typeface="Georgia"/>
              </a:rPr>
              <a:t>LE </a:t>
            </a:r>
            <a:r>
              <a:rPr dirty="0" sz="1050" spc="-5" b="1">
                <a:solidFill>
                  <a:srgbClr val="202020"/>
                </a:solidFill>
                <a:latin typeface="Georgia"/>
                <a:cs typeface="Georgia"/>
              </a:rPr>
              <a:t>CITTA’</a:t>
            </a:r>
            <a:r>
              <a:rPr dirty="0" sz="1050" spc="-15" b="1">
                <a:solidFill>
                  <a:srgbClr val="202020"/>
                </a:solidFill>
                <a:latin typeface="Georgia"/>
                <a:cs typeface="Georgia"/>
              </a:rPr>
              <a:t> </a:t>
            </a:r>
            <a:r>
              <a:rPr dirty="0" sz="1050" spc="-5" b="1">
                <a:solidFill>
                  <a:srgbClr val="202020"/>
                </a:solidFill>
                <a:latin typeface="Georgia"/>
                <a:cs typeface="Georgia"/>
              </a:rPr>
              <a:t>INVISIBILI</a:t>
            </a:r>
            <a:endParaRPr sz="105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1050" b="1">
                <a:solidFill>
                  <a:srgbClr val="202020"/>
                </a:solidFill>
                <a:latin typeface="Georgia"/>
                <a:cs typeface="Georgia"/>
              </a:rPr>
              <a:t>Festival </a:t>
            </a:r>
            <a:r>
              <a:rPr dirty="0" sz="1050" spc="-5" b="1">
                <a:solidFill>
                  <a:srgbClr val="202020"/>
                </a:solidFill>
                <a:latin typeface="Georgia"/>
                <a:cs typeface="Georgia"/>
              </a:rPr>
              <a:t>della Cultura Creativa</a:t>
            </a:r>
            <a:r>
              <a:rPr dirty="0" sz="1050" spc="-40" b="1">
                <a:solidFill>
                  <a:srgbClr val="202020"/>
                </a:solidFill>
                <a:latin typeface="Georgia"/>
                <a:cs typeface="Georgia"/>
              </a:rPr>
              <a:t> </a:t>
            </a:r>
            <a:r>
              <a:rPr dirty="0" sz="1050" b="1">
                <a:solidFill>
                  <a:srgbClr val="202020"/>
                </a:solidFill>
                <a:latin typeface="Georgia"/>
                <a:cs typeface="Georgia"/>
              </a:rPr>
              <a:t>2016</a:t>
            </a:r>
            <a:endParaRPr sz="105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225"/>
              </a:spcBef>
            </a:pPr>
            <a:r>
              <a:rPr dirty="0" sz="1050" b="1">
                <a:solidFill>
                  <a:srgbClr val="202020"/>
                </a:solidFill>
                <a:latin typeface="Georgia"/>
                <a:cs typeface="Georgia"/>
              </a:rPr>
              <a:t>Abitare </a:t>
            </a:r>
            <a:r>
              <a:rPr dirty="0" sz="1050" spc="-5" b="1">
                <a:solidFill>
                  <a:srgbClr val="202020"/>
                </a:solidFill>
                <a:latin typeface="Georgia"/>
                <a:cs typeface="Georgia"/>
              </a:rPr>
              <a:t>Sottosopra </a:t>
            </a:r>
            <a:r>
              <a:rPr dirty="0" sz="1050" b="1">
                <a:solidFill>
                  <a:srgbClr val="202020"/>
                </a:solidFill>
                <a:latin typeface="Georgia"/>
                <a:cs typeface="Georgia"/>
              </a:rPr>
              <a:t>– </a:t>
            </a:r>
            <a:r>
              <a:rPr dirty="0" sz="1050" spc="-5" b="1">
                <a:solidFill>
                  <a:srgbClr val="202020"/>
                </a:solidFill>
                <a:latin typeface="Georgia"/>
                <a:cs typeface="Georgia"/>
              </a:rPr>
              <a:t>Scoprire </a:t>
            </a:r>
            <a:r>
              <a:rPr dirty="0" sz="1050" b="1">
                <a:solidFill>
                  <a:srgbClr val="202020"/>
                </a:solidFill>
                <a:latin typeface="Georgia"/>
                <a:cs typeface="Georgia"/>
              </a:rPr>
              <a:t>e </a:t>
            </a:r>
            <a:r>
              <a:rPr dirty="0" sz="1050" spc="-5" b="1">
                <a:solidFill>
                  <a:srgbClr val="202020"/>
                </a:solidFill>
                <a:latin typeface="Georgia"/>
                <a:cs typeface="Georgia"/>
              </a:rPr>
              <a:t>sperimentare </a:t>
            </a:r>
            <a:r>
              <a:rPr dirty="0" sz="1050" b="1">
                <a:solidFill>
                  <a:srgbClr val="202020"/>
                </a:solidFill>
                <a:latin typeface="Georgia"/>
                <a:cs typeface="Georgia"/>
              </a:rPr>
              <a:t>come si sta </a:t>
            </a:r>
            <a:r>
              <a:rPr dirty="0" sz="1050" spc="-5" b="1">
                <a:solidFill>
                  <a:srgbClr val="202020"/>
                </a:solidFill>
                <a:latin typeface="Georgia"/>
                <a:cs typeface="Georgia"/>
              </a:rPr>
              <a:t>dentro l’arte, </a:t>
            </a:r>
            <a:r>
              <a:rPr dirty="0" sz="1050" b="1">
                <a:solidFill>
                  <a:srgbClr val="202020"/>
                </a:solidFill>
                <a:latin typeface="Georgia"/>
                <a:cs typeface="Georgia"/>
              </a:rPr>
              <a:t>i </a:t>
            </a:r>
            <a:r>
              <a:rPr dirty="0" sz="1050" spc="-5" b="1">
                <a:solidFill>
                  <a:srgbClr val="202020"/>
                </a:solidFill>
                <a:latin typeface="Georgia"/>
                <a:cs typeface="Georgia"/>
              </a:rPr>
              <a:t>luoghi </a:t>
            </a:r>
            <a:r>
              <a:rPr dirty="0" sz="1050" b="1">
                <a:solidFill>
                  <a:srgbClr val="202020"/>
                </a:solidFill>
                <a:latin typeface="Georgia"/>
                <a:cs typeface="Georgia"/>
              </a:rPr>
              <a:t>e le</a:t>
            </a:r>
            <a:r>
              <a:rPr dirty="0" sz="1050" spc="25" b="1">
                <a:solidFill>
                  <a:srgbClr val="202020"/>
                </a:solidFill>
                <a:latin typeface="Georgia"/>
                <a:cs typeface="Georgia"/>
              </a:rPr>
              <a:t> </a:t>
            </a:r>
            <a:r>
              <a:rPr dirty="0" sz="1050" b="1">
                <a:solidFill>
                  <a:srgbClr val="202020"/>
                </a:solidFill>
                <a:latin typeface="Georgia"/>
                <a:cs typeface="Georgia"/>
              </a:rPr>
              <a:t>cose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050" b="1">
                <a:solidFill>
                  <a:srgbClr val="202020"/>
                </a:solidFill>
                <a:latin typeface="Georgia"/>
                <a:cs typeface="Georgia"/>
              </a:rPr>
              <a:t>5 </a:t>
            </a:r>
            <a:r>
              <a:rPr dirty="0" sz="1050" spc="-5" b="1">
                <a:solidFill>
                  <a:srgbClr val="202020"/>
                </a:solidFill>
                <a:latin typeface="Georgia"/>
                <a:cs typeface="Georgia"/>
              </a:rPr>
              <a:t>MAGGIO ORE</a:t>
            </a:r>
            <a:r>
              <a:rPr dirty="0" sz="1050" spc="-25" b="1">
                <a:solidFill>
                  <a:srgbClr val="202020"/>
                </a:solidFill>
                <a:latin typeface="Georgia"/>
                <a:cs typeface="Georgia"/>
              </a:rPr>
              <a:t> </a:t>
            </a:r>
            <a:r>
              <a:rPr dirty="0" sz="1050" b="1">
                <a:solidFill>
                  <a:srgbClr val="202020"/>
                </a:solidFill>
                <a:latin typeface="Georgia"/>
                <a:cs typeface="Georgia"/>
              </a:rPr>
              <a:t>16.30</a:t>
            </a:r>
            <a:endParaRPr sz="1050">
              <a:latin typeface="Georgia"/>
              <a:cs typeface="Georgia"/>
            </a:endParaRPr>
          </a:p>
          <a:p>
            <a:pPr marL="12700" marR="3023870">
              <a:lnSpc>
                <a:spcPct val="118100"/>
              </a:lnSpc>
              <a:spcBef>
                <a:spcPts val="10"/>
              </a:spcBef>
            </a:pPr>
            <a:r>
              <a:rPr dirty="0" sz="1050" b="1">
                <a:solidFill>
                  <a:srgbClr val="202020"/>
                </a:solidFill>
                <a:latin typeface="Georgia"/>
                <a:cs typeface="Georgia"/>
              </a:rPr>
              <a:t>Ubi </a:t>
            </a:r>
            <a:r>
              <a:rPr dirty="0" sz="1050" spc="-5" b="1">
                <a:solidFill>
                  <a:srgbClr val="202020"/>
                </a:solidFill>
                <a:latin typeface="Georgia"/>
                <a:cs typeface="Georgia"/>
              </a:rPr>
              <a:t>Banca Carime </a:t>
            </a:r>
            <a:r>
              <a:rPr dirty="0" sz="1050" b="1">
                <a:solidFill>
                  <a:srgbClr val="202020"/>
                </a:solidFill>
                <a:latin typeface="Georgia"/>
                <a:cs typeface="Georgia"/>
              </a:rPr>
              <a:t>- </a:t>
            </a:r>
            <a:r>
              <a:rPr dirty="0" sz="1050" spc="-5" b="1">
                <a:solidFill>
                  <a:srgbClr val="202020"/>
                </a:solidFill>
                <a:latin typeface="Georgia"/>
                <a:cs typeface="Georgia"/>
              </a:rPr>
              <a:t>Agenzia Centrale </a:t>
            </a:r>
            <a:r>
              <a:rPr dirty="0" sz="1050" b="1">
                <a:solidFill>
                  <a:srgbClr val="202020"/>
                </a:solidFill>
                <a:latin typeface="Georgia"/>
                <a:cs typeface="Georgia"/>
              </a:rPr>
              <a:t>di Bari  Via </a:t>
            </a:r>
            <a:r>
              <a:rPr dirty="0" sz="1050" spc="-5" b="1">
                <a:solidFill>
                  <a:srgbClr val="202020"/>
                </a:solidFill>
                <a:latin typeface="Georgia"/>
                <a:cs typeface="Georgia"/>
              </a:rPr>
              <a:t>Calefati,</a:t>
            </a:r>
            <a:r>
              <a:rPr dirty="0" sz="1050" spc="-25" b="1">
                <a:solidFill>
                  <a:srgbClr val="202020"/>
                </a:solidFill>
                <a:latin typeface="Georgia"/>
                <a:cs typeface="Georgia"/>
              </a:rPr>
              <a:t> </a:t>
            </a:r>
            <a:r>
              <a:rPr dirty="0" sz="1050" spc="-5" b="1">
                <a:solidFill>
                  <a:srgbClr val="202020"/>
                </a:solidFill>
                <a:latin typeface="Georgia"/>
                <a:cs typeface="Georgia"/>
              </a:rPr>
              <a:t>100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Progetto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a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cura del</a:t>
            </a:r>
            <a:r>
              <a:rPr dirty="0" sz="1050" spc="-25">
                <a:solidFill>
                  <a:srgbClr val="202020"/>
                </a:solidFill>
                <a:latin typeface="Georgia"/>
                <a:cs typeface="Georgia"/>
              </a:rPr>
              <a:t>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Granteatrino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21590">
              <a:lnSpc>
                <a:spcPct val="119000"/>
              </a:lnSpc>
            </a:pP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Italo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Calvino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nel suo romanzo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“Le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città invisibili” racconta che “Le città, </a:t>
            </a:r>
            <a:r>
              <a:rPr dirty="0" sz="1050" spc="-10">
                <a:solidFill>
                  <a:srgbClr val="202020"/>
                </a:solidFill>
                <a:latin typeface="Georgia"/>
                <a:cs typeface="Georgia"/>
              </a:rPr>
              <a:t>come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i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sogni, sono costruite </a:t>
            </a:r>
            <a:r>
              <a:rPr dirty="0" sz="1050" spc="5">
                <a:solidFill>
                  <a:srgbClr val="202020"/>
                </a:solidFill>
                <a:latin typeface="Georgia"/>
                <a:cs typeface="Georgia"/>
              </a:rPr>
              <a:t>di 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desideri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e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di paure anche se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il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filo del loro discorso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è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segreto, </a:t>
            </a:r>
            <a:r>
              <a:rPr dirty="0" sz="1050" spc="-10">
                <a:solidFill>
                  <a:srgbClr val="202020"/>
                </a:solidFill>
                <a:latin typeface="Georgia"/>
                <a:cs typeface="Georgia"/>
              </a:rPr>
              <a:t>le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loro regole assurde, </a:t>
            </a:r>
            <a:r>
              <a:rPr dirty="0" sz="1050" spc="-10">
                <a:solidFill>
                  <a:srgbClr val="202020"/>
                </a:solidFill>
                <a:latin typeface="Georgia"/>
                <a:cs typeface="Georgia"/>
              </a:rPr>
              <a:t>le</a:t>
            </a:r>
            <a:r>
              <a:rPr dirty="0" sz="1050" spc="160">
                <a:solidFill>
                  <a:srgbClr val="202020"/>
                </a:solidFill>
                <a:latin typeface="Georgia"/>
                <a:cs typeface="Georgia"/>
              </a:rPr>
              <a:t>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prospettive</a:t>
            </a:r>
            <a:endParaRPr sz="1050">
              <a:latin typeface="Georgia"/>
              <a:cs typeface="Georgia"/>
            </a:endParaRPr>
          </a:p>
          <a:p>
            <a:pPr marL="12700" marR="5080">
              <a:lnSpc>
                <a:spcPct val="119000"/>
              </a:lnSpc>
            </a:pP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ingannevoli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e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ogni cosa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ne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nasconde un’altra”; spazi, edifici, strade </a:t>
            </a:r>
            <a:r>
              <a:rPr dirty="0" sz="1050" spc="-10">
                <a:solidFill>
                  <a:srgbClr val="202020"/>
                </a:solidFill>
                <a:latin typeface="Georgia"/>
                <a:cs typeface="Georgia"/>
              </a:rPr>
              <a:t>che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diventano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materiali, forme,  colori, immagini; questa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è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l’architettura: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un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grande laboratorio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dove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sperimentare, ascoltare,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osservare  non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solo le stratificazioni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del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passato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ma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costruire utopie per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il</a:t>
            </a:r>
            <a:r>
              <a:rPr dirty="0" sz="1050" spc="5">
                <a:solidFill>
                  <a:srgbClr val="202020"/>
                </a:solidFill>
                <a:latin typeface="Georgia"/>
                <a:cs typeface="Georgia"/>
              </a:rPr>
              <a:t>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futuro.</a:t>
            </a:r>
            <a:endParaRPr sz="105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“Architettare”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vuol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soprattutto dire progettare, rendere vivibile la quotidianità, coltivare le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diversità</a:t>
            </a:r>
            <a:r>
              <a:rPr dirty="0" sz="1050" spc="120">
                <a:solidFill>
                  <a:srgbClr val="202020"/>
                </a:solidFill>
                <a:latin typeface="Georgia"/>
                <a:cs typeface="Georgia"/>
              </a:rPr>
              <a:t>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e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27679" y="2528619"/>
            <a:ext cx="1485899" cy="2664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3489959"/>
            <a:ext cx="6119749" cy="24876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28385" cy="8269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77520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Baritoday.it  29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3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366395">
              <a:lnSpc>
                <a:spcPct val="118100"/>
              </a:lnSpc>
              <a:spcBef>
                <a:spcPts val="990"/>
              </a:spcBef>
            </a:pP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costruire relazioni: </a:t>
            </a:r>
            <a:r>
              <a:rPr dirty="0" sz="1050" spc="5">
                <a:solidFill>
                  <a:srgbClr val="202020"/>
                </a:solidFill>
                <a:latin typeface="Georgia"/>
                <a:cs typeface="Georgia"/>
              </a:rPr>
              <a:t>da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qui si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è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partiti per progettare l’iniziativa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che il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Granteatrino propone all’Ubi 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Banca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Carime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in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occasione della III edizione del Festival della Cultura Creativa</a:t>
            </a:r>
            <a:r>
              <a:rPr dirty="0" sz="1050" spc="50">
                <a:solidFill>
                  <a:srgbClr val="202020"/>
                </a:solidFill>
                <a:latin typeface="Georgia"/>
                <a:cs typeface="Georgia"/>
              </a:rPr>
              <a:t>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dedicato.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Times New Roman"/>
              <a:cs typeface="Times New Roman"/>
            </a:endParaRPr>
          </a:p>
          <a:p>
            <a:pPr algn="just" marL="12700" marR="218440">
              <a:lnSpc>
                <a:spcPct val="118600"/>
              </a:lnSpc>
            </a:pP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Il punto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di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partenza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è il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dialogo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tra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Marco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Polo e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l’imperatore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dei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Tartari </a:t>
            </a:r>
            <a:r>
              <a:rPr dirty="0" sz="1050" spc="-10">
                <a:solidFill>
                  <a:srgbClr val="202020"/>
                </a:solidFill>
                <a:latin typeface="Georgia"/>
                <a:cs typeface="Georgia"/>
              </a:rPr>
              <a:t>Kublai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Khan,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che interroga  l’esploratore </a:t>
            </a:r>
            <a:r>
              <a:rPr dirty="0" sz="1050" spc="-10">
                <a:solidFill>
                  <a:srgbClr val="202020"/>
                </a:solidFill>
                <a:latin typeface="Georgia"/>
                <a:cs typeface="Georgia"/>
              </a:rPr>
              <a:t>sulle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città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del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suo immenso impero. Marco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Polo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descrive città reali, immaginarie, frutto 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della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sua fantasia, </a:t>
            </a:r>
            <a:r>
              <a:rPr dirty="0" sz="1050" spc="-10">
                <a:solidFill>
                  <a:srgbClr val="202020"/>
                </a:solidFill>
                <a:latin typeface="Georgia"/>
                <a:cs typeface="Georgia"/>
              </a:rPr>
              <a:t>che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colpiscono sempre più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il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Gran</a:t>
            </a:r>
            <a:r>
              <a:rPr dirty="0" sz="1050" spc="15">
                <a:solidFill>
                  <a:srgbClr val="202020"/>
                </a:solidFill>
                <a:latin typeface="Georgia"/>
                <a:cs typeface="Georgia"/>
              </a:rPr>
              <a:t>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Khan.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050" spc="-5" b="1">
                <a:solidFill>
                  <a:srgbClr val="202020"/>
                </a:solidFill>
                <a:latin typeface="Georgia"/>
                <a:cs typeface="Georgia"/>
              </a:rPr>
              <a:t>l’animazione</a:t>
            </a:r>
            <a:r>
              <a:rPr dirty="0" sz="1050" spc="-15" b="1">
                <a:solidFill>
                  <a:srgbClr val="202020"/>
                </a:solidFill>
                <a:latin typeface="Georgia"/>
                <a:cs typeface="Georgia"/>
              </a:rPr>
              <a:t> </a:t>
            </a:r>
            <a:r>
              <a:rPr dirty="0" sz="1050" spc="-5" b="1">
                <a:solidFill>
                  <a:srgbClr val="202020"/>
                </a:solidFill>
                <a:latin typeface="Georgia"/>
                <a:cs typeface="Georgia"/>
              </a:rPr>
              <a:t>teatrale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Attraverso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il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kamishibai saranno raccontate alcune brevi storie tratte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dal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libro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di</a:t>
            </a:r>
            <a:r>
              <a:rPr dirty="0" sz="1050" spc="45">
                <a:solidFill>
                  <a:srgbClr val="202020"/>
                </a:solidFill>
                <a:latin typeface="Georgia"/>
                <a:cs typeface="Georgia"/>
              </a:rPr>
              <a:t>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Calvino.</a:t>
            </a:r>
            <a:endParaRPr sz="1050">
              <a:latin typeface="Georgia"/>
              <a:cs typeface="Georgia"/>
            </a:endParaRPr>
          </a:p>
          <a:p>
            <a:pPr marL="12700" marR="95250">
              <a:lnSpc>
                <a:spcPct val="119000"/>
              </a:lnSpc>
            </a:pP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Il Kamishibai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è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un originale ed efficace strumento per l'animazione alla lettura,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è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un teatro d’immagini  </a:t>
            </a:r>
            <a:r>
              <a:rPr dirty="0" sz="1050" spc="5">
                <a:solidFill>
                  <a:srgbClr val="202020"/>
                </a:solidFill>
                <a:latin typeface="Georgia"/>
                <a:cs typeface="Georgia"/>
              </a:rPr>
              <a:t>di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origine giapponese utilizzato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dai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cantastorie.</a:t>
            </a:r>
            <a:endParaRPr sz="1050">
              <a:latin typeface="Georgia"/>
              <a:cs typeface="Georgia"/>
            </a:endParaRPr>
          </a:p>
          <a:p>
            <a:pPr marL="12700" marR="30480">
              <a:lnSpc>
                <a:spcPct val="118700"/>
              </a:lnSpc>
              <a:spcBef>
                <a:spcPts val="5"/>
              </a:spcBef>
            </a:pP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Una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valigetta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in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legno </a:t>
            </a:r>
            <a:r>
              <a:rPr dirty="0" sz="1050" spc="-10">
                <a:solidFill>
                  <a:srgbClr val="202020"/>
                </a:solidFill>
                <a:latin typeface="Georgia"/>
                <a:cs typeface="Georgia"/>
              </a:rPr>
              <a:t>nella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quale vengono inserite delle tavole stampate sia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davanti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che dietro: </a:t>
            </a:r>
            <a:r>
              <a:rPr dirty="0" sz="1050" spc="5">
                <a:solidFill>
                  <a:srgbClr val="202020"/>
                </a:solidFill>
                <a:latin typeface="Georgia"/>
                <a:cs typeface="Georgia"/>
              </a:rPr>
              <a:t>da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una  parte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il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disegno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e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dall’altra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il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testo.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Lo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spettatore vede l’immagine mentre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il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narratore legge la storia. Il  Kamishibai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invita a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raccontare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e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fare teatro,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un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teatro che sale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in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cattedra, usandola come luogo scenico  per creare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un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forte coinvolgimento tra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narratore e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pubblico.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050" b="1">
                <a:solidFill>
                  <a:srgbClr val="202020"/>
                </a:solidFill>
                <a:latin typeface="Georgia"/>
                <a:cs typeface="Georgia"/>
              </a:rPr>
              <a:t>il</a:t>
            </a:r>
            <a:r>
              <a:rPr dirty="0" sz="1050" spc="-15" b="1">
                <a:solidFill>
                  <a:srgbClr val="202020"/>
                </a:solidFill>
                <a:latin typeface="Georgia"/>
                <a:cs typeface="Georgia"/>
              </a:rPr>
              <a:t> </a:t>
            </a:r>
            <a:r>
              <a:rPr dirty="0" sz="1050" b="1">
                <a:solidFill>
                  <a:srgbClr val="202020"/>
                </a:solidFill>
                <a:latin typeface="Georgia"/>
                <a:cs typeface="Georgia"/>
              </a:rPr>
              <a:t>laboratorio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188595">
              <a:lnSpc>
                <a:spcPct val="119200"/>
              </a:lnSpc>
            </a:pP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A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partire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dalle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suggestioni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di Calvino i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bambini saranno invitati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a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immaginare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e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costruire la loro città  invisibile,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per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poi raccontarla.</a:t>
            </a:r>
            <a:endParaRPr sz="1050">
              <a:latin typeface="Georgia"/>
              <a:cs typeface="Georgia"/>
            </a:endParaRPr>
          </a:p>
          <a:p>
            <a:pPr marL="12700" marR="387985">
              <a:lnSpc>
                <a:spcPct val="118100"/>
              </a:lnSpc>
              <a:spcBef>
                <a:spcPts val="10"/>
              </a:spcBef>
            </a:pP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E chissà, i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racconti delle città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invisibili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dei bambini potrebbero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diventare...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paesaggi immaginifici,  sollecitando originali rivisitazioni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dei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paesaggi culturali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e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patrimoni del proprio</a:t>
            </a:r>
            <a:r>
              <a:rPr dirty="0" sz="1050" spc="60">
                <a:solidFill>
                  <a:srgbClr val="202020"/>
                </a:solidFill>
                <a:latin typeface="Georgia"/>
                <a:cs typeface="Georgia"/>
              </a:rPr>
              <a:t>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territorio.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534035">
              <a:lnSpc>
                <a:spcPct val="119000"/>
              </a:lnSpc>
            </a:pP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L’idea è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di sollecitare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un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percorso </a:t>
            </a:r>
            <a:r>
              <a:rPr dirty="0" sz="1050" spc="5">
                <a:solidFill>
                  <a:srgbClr val="202020"/>
                </a:solidFill>
                <a:latin typeface="Georgia"/>
                <a:cs typeface="Georgia"/>
              </a:rPr>
              <a:t>di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conoscenza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e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un processo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di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valorizzazione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del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patrimonio  culturale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e artistico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della città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in modo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originale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e</a:t>
            </a:r>
            <a:r>
              <a:rPr dirty="0" sz="1050" spc="-25">
                <a:solidFill>
                  <a:srgbClr val="202020"/>
                </a:solidFill>
                <a:latin typeface="Georgia"/>
                <a:cs typeface="Georgia"/>
              </a:rPr>
              <a:t>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moderno.</a:t>
            </a:r>
            <a:endParaRPr sz="1050">
              <a:latin typeface="Georgia"/>
              <a:cs typeface="Georgia"/>
            </a:endParaRPr>
          </a:p>
          <a:p>
            <a:pPr marL="12700" marR="5080">
              <a:lnSpc>
                <a:spcPct val="118600"/>
              </a:lnSpc>
              <a:spcBef>
                <a:spcPts val="5"/>
              </a:spcBef>
            </a:pP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I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bambini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saranno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stimolati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ad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osservare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il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paese dove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vivono e </a:t>
            </a:r>
            <a:r>
              <a:rPr dirty="0" sz="1050" spc="-10">
                <a:solidFill>
                  <a:srgbClr val="202020"/>
                </a:solidFill>
                <a:latin typeface="Georgia"/>
                <a:cs typeface="Georgia"/>
              </a:rPr>
              <a:t>ad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inventare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una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propria città ideale,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un 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luogo fantastico dove sognare, dettare le </a:t>
            </a:r>
            <a:r>
              <a:rPr dirty="0" sz="1050" spc="-10">
                <a:solidFill>
                  <a:srgbClr val="202020"/>
                </a:solidFill>
                <a:latin typeface="Georgia"/>
                <a:cs typeface="Georgia"/>
              </a:rPr>
              <a:t>proprie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regole trovando la propria libertà,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un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posto che non  esiste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in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nessun atlante,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uno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spazio riservato al sogno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e</a:t>
            </a:r>
            <a:r>
              <a:rPr dirty="0" sz="1050" spc="5">
                <a:solidFill>
                  <a:srgbClr val="202020"/>
                </a:solidFill>
                <a:latin typeface="Georgia"/>
                <a:cs typeface="Georgia"/>
              </a:rPr>
              <a:t>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all’immaginario.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70485">
              <a:lnSpc>
                <a:spcPct val="118100"/>
              </a:lnSpc>
            </a:pP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Un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pomeriggio per leggere, ideare, costruire con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il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linguaggio proprio del teatro le nostre città invisibili 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e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un'occasione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rara </a:t>
            </a:r>
            <a:r>
              <a:rPr dirty="0" sz="1050" spc="5">
                <a:solidFill>
                  <a:srgbClr val="202020"/>
                </a:solidFill>
                <a:latin typeface="Georgia"/>
                <a:cs typeface="Georgia"/>
              </a:rPr>
              <a:t>di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condividere, con grandi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e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bambini,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un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tempo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ludico e </a:t>
            </a:r>
            <a:r>
              <a:rPr dirty="0" sz="1050" spc="-5">
                <a:solidFill>
                  <a:srgbClr val="202020"/>
                </a:solidFill>
                <a:latin typeface="Georgia"/>
                <a:cs typeface="Georgia"/>
              </a:rPr>
              <a:t>creativo </a:t>
            </a:r>
            <a:r>
              <a:rPr dirty="0" sz="1050">
                <a:solidFill>
                  <a:srgbClr val="202020"/>
                </a:solidFill>
                <a:latin typeface="Georgia"/>
                <a:cs typeface="Georgia"/>
              </a:rPr>
              <a:t>INSIEME.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u="sng" sz="1050" spc="-5" b="1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Georgia"/>
                <a:cs typeface="Georgia"/>
              </a:rPr>
              <a:t>INGRESSO</a:t>
            </a:r>
            <a:r>
              <a:rPr dirty="0" u="sng" sz="1050" spc="-10" b="1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Georgia"/>
                <a:cs typeface="Georgia"/>
              </a:rPr>
              <a:t> </a:t>
            </a:r>
            <a:r>
              <a:rPr dirty="0" u="sng" sz="1050" b="1">
                <a:solidFill>
                  <a:srgbClr val="202020"/>
                </a:solidFill>
                <a:uFill>
                  <a:solidFill>
                    <a:srgbClr val="202020"/>
                  </a:solidFill>
                </a:uFill>
                <a:latin typeface="Georgia"/>
                <a:cs typeface="Georgia"/>
              </a:rPr>
              <a:t>LIBERO</a:t>
            </a:r>
            <a:endParaRPr sz="105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Baritoday.it  29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3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4841875"/>
            <a:ext cx="2813685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5">
                <a:latin typeface="Arial"/>
                <a:cs typeface="Arial"/>
              </a:rPr>
              <a:t>Via Alessandro </a:t>
            </a:r>
            <a:r>
              <a:rPr dirty="0" sz="1050">
                <a:latin typeface="Arial"/>
                <a:cs typeface="Arial"/>
              </a:rPr>
              <a:t>Maria </a:t>
            </a:r>
            <a:r>
              <a:rPr dirty="0" sz="1050" spc="-5">
                <a:latin typeface="Arial"/>
                <a:cs typeface="Arial"/>
              </a:rPr>
              <a:t>Calefati, </a:t>
            </a:r>
            <a:r>
              <a:rPr dirty="0" sz="1050">
                <a:latin typeface="Arial"/>
                <a:cs typeface="Arial"/>
              </a:rPr>
              <a:t>100 · </a:t>
            </a:r>
            <a:r>
              <a:rPr dirty="0" sz="1050" spc="-5">
                <a:latin typeface="Arial"/>
                <a:cs typeface="Arial"/>
              </a:rPr>
              <a:t>Bari </a:t>
            </a:r>
            <a:r>
              <a:rPr dirty="0" sz="1050">
                <a:latin typeface="Arial"/>
                <a:cs typeface="Arial"/>
              </a:rPr>
              <a:t>Murat</a:t>
            </a:r>
            <a:endParaRPr sz="10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20090" y="2119883"/>
            <a:ext cx="4333240" cy="27077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809114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1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Blast</a:t>
            </a:r>
            <a:r>
              <a:rPr dirty="0" sz="1600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15" b="1">
                <a:latin typeface="Arial"/>
                <a:cs typeface="Arial"/>
              </a:rPr>
              <a:t>g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20" b="1">
                <a:latin typeface="Arial"/>
                <a:cs typeface="Arial"/>
              </a:rPr>
              <a:t>e</a:t>
            </a:r>
            <a:r>
              <a:rPr dirty="0" sz="1600" spc="35" b="1">
                <a:latin typeface="Arial"/>
                <a:cs typeface="Arial"/>
              </a:rPr>
              <a:t>w</a:t>
            </a:r>
            <a:r>
              <a:rPr dirty="0" sz="1600" spc="-5" b="1">
                <a:latin typeface="Arial"/>
                <a:cs typeface="Arial"/>
              </a:rPr>
              <a:t>s.</a:t>
            </a:r>
            <a:r>
              <a:rPr dirty="0" sz="1600" spc="-20" b="1">
                <a:latin typeface="Arial"/>
                <a:cs typeface="Arial"/>
              </a:rPr>
              <a:t>c</a:t>
            </a:r>
            <a:r>
              <a:rPr dirty="0" sz="1600" spc="-5" b="1">
                <a:latin typeface="Arial"/>
                <a:cs typeface="Arial"/>
              </a:rPr>
              <a:t>om  </a:t>
            </a:r>
            <a:r>
              <a:rPr dirty="0" sz="1600" spc="-5" b="1">
                <a:latin typeface="Arial"/>
                <a:cs typeface="Arial"/>
              </a:rPr>
              <a:t>29 aprile</a:t>
            </a:r>
            <a:r>
              <a:rPr dirty="0" sz="1600" spc="-2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130575"/>
            <a:ext cx="5693410" cy="181228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400"/>
              </a:lnSpc>
              <a:spcBef>
                <a:spcPts val="100"/>
              </a:spcBef>
            </a:pPr>
            <a:r>
              <a:rPr dirty="0" sz="2800" spc="-445" b="1">
                <a:latin typeface="Times New Roman"/>
                <a:cs typeface="Times New Roman"/>
              </a:rPr>
              <a:t>P</a:t>
            </a:r>
            <a:r>
              <a:rPr dirty="0" sz="2800" spc="-225" b="1">
                <a:latin typeface="Times New Roman"/>
                <a:cs typeface="Times New Roman"/>
              </a:rPr>
              <a:t>A</a:t>
            </a:r>
            <a:r>
              <a:rPr dirty="0" sz="2800" spc="-325" b="1">
                <a:latin typeface="Times New Roman"/>
                <a:cs typeface="Times New Roman"/>
              </a:rPr>
              <a:t>R</a:t>
            </a:r>
            <a:r>
              <a:rPr dirty="0" sz="2800" spc="-229" b="1">
                <a:latin typeface="Times New Roman"/>
                <a:cs typeface="Times New Roman"/>
              </a:rPr>
              <a:t>T</a:t>
            </a:r>
            <a:r>
              <a:rPr dirty="0" sz="2800" spc="225" b="1">
                <a:latin typeface="Times New Roman"/>
                <a:cs typeface="Times New Roman"/>
              </a:rPr>
              <a:t>E</a:t>
            </a:r>
            <a:r>
              <a:rPr dirty="0" sz="2800" spc="-220" b="1">
                <a:latin typeface="Times New Roman"/>
                <a:cs typeface="Times New Roman"/>
              </a:rPr>
              <a:t>I</a:t>
            </a:r>
            <a:r>
              <a:rPr dirty="0" sz="2800" spc="95" b="1">
                <a:latin typeface="Times New Roman"/>
                <a:cs typeface="Times New Roman"/>
              </a:rPr>
              <a:t>L</a:t>
            </a:r>
            <a:r>
              <a:rPr dirty="0" sz="2800" spc="-229" b="1">
                <a:latin typeface="Times New Roman"/>
                <a:cs typeface="Times New Roman"/>
              </a:rPr>
              <a:t>F</a:t>
            </a:r>
            <a:r>
              <a:rPr dirty="0" sz="2800" spc="-240" b="1">
                <a:latin typeface="Times New Roman"/>
                <a:cs typeface="Times New Roman"/>
              </a:rPr>
              <a:t>E</a:t>
            </a:r>
            <a:r>
              <a:rPr dirty="0" sz="2800" spc="-215" b="1">
                <a:latin typeface="Times New Roman"/>
                <a:cs typeface="Times New Roman"/>
              </a:rPr>
              <a:t>S</a:t>
            </a:r>
            <a:r>
              <a:rPr dirty="0" sz="2800" spc="-240" b="1">
                <a:latin typeface="Times New Roman"/>
                <a:cs typeface="Times New Roman"/>
              </a:rPr>
              <a:t>T</a:t>
            </a:r>
            <a:r>
              <a:rPr dirty="0" sz="2800" spc="-229" b="1">
                <a:latin typeface="Times New Roman"/>
                <a:cs typeface="Times New Roman"/>
              </a:rPr>
              <a:t>I</a:t>
            </a:r>
            <a:r>
              <a:rPr dirty="0" sz="2800" spc="-585" b="1">
                <a:latin typeface="Times New Roman"/>
                <a:cs typeface="Times New Roman"/>
              </a:rPr>
              <a:t>V</a:t>
            </a:r>
            <a:r>
              <a:rPr dirty="0" sz="2800" spc="-225" b="1">
                <a:latin typeface="Times New Roman"/>
                <a:cs typeface="Times New Roman"/>
              </a:rPr>
              <a:t>A</a:t>
            </a:r>
            <a:r>
              <a:rPr dirty="0" sz="2800" spc="95" b="1">
                <a:latin typeface="Times New Roman"/>
                <a:cs typeface="Times New Roman"/>
              </a:rPr>
              <a:t>L</a:t>
            </a:r>
            <a:r>
              <a:rPr dirty="0" sz="2800" spc="-225" b="1">
                <a:latin typeface="Times New Roman"/>
                <a:cs typeface="Times New Roman"/>
              </a:rPr>
              <a:t>D</a:t>
            </a:r>
            <a:r>
              <a:rPr dirty="0" sz="2800" spc="-225" b="1">
                <a:latin typeface="Times New Roman"/>
                <a:cs typeface="Times New Roman"/>
              </a:rPr>
              <a:t>E</a:t>
            </a:r>
            <a:r>
              <a:rPr dirty="0" sz="2800" spc="-240" b="1">
                <a:latin typeface="Times New Roman"/>
                <a:cs typeface="Times New Roman"/>
              </a:rPr>
              <a:t>L</a:t>
            </a:r>
            <a:r>
              <a:rPr dirty="0" sz="2800" spc="-229" b="1">
                <a:latin typeface="Times New Roman"/>
                <a:cs typeface="Times New Roman"/>
              </a:rPr>
              <a:t>L</a:t>
            </a:r>
            <a:r>
              <a:rPr dirty="0" sz="2800" spc="100" b="1">
                <a:latin typeface="Times New Roman"/>
                <a:cs typeface="Times New Roman"/>
              </a:rPr>
              <a:t>A</a:t>
            </a:r>
            <a:r>
              <a:rPr dirty="0" sz="2800" spc="-225" b="1">
                <a:latin typeface="Times New Roman"/>
                <a:cs typeface="Times New Roman"/>
              </a:rPr>
              <a:t>C</a:t>
            </a:r>
            <a:r>
              <a:rPr dirty="0" sz="2800" spc="-240" b="1">
                <a:latin typeface="Times New Roman"/>
                <a:cs typeface="Times New Roman"/>
              </a:rPr>
              <a:t>U</a:t>
            </a:r>
            <a:r>
              <a:rPr dirty="0" sz="2800" spc="-480" b="1">
                <a:latin typeface="Times New Roman"/>
                <a:cs typeface="Times New Roman"/>
              </a:rPr>
              <a:t>L</a:t>
            </a:r>
            <a:r>
              <a:rPr dirty="0" sz="2800" spc="-229" b="1">
                <a:latin typeface="Times New Roman"/>
                <a:cs typeface="Times New Roman"/>
              </a:rPr>
              <a:t>T</a:t>
            </a:r>
            <a:r>
              <a:rPr dirty="0" sz="2800" spc="-225" b="1">
                <a:latin typeface="Times New Roman"/>
                <a:cs typeface="Times New Roman"/>
              </a:rPr>
              <a:t>UR</a:t>
            </a:r>
            <a:r>
              <a:rPr dirty="0" sz="2800" spc="-5" b="1">
                <a:latin typeface="Times New Roman"/>
                <a:cs typeface="Times New Roman"/>
              </a:rPr>
              <a:t>A  </a:t>
            </a:r>
            <a:r>
              <a:rPr dirty="0" sz="2800" spc="-235" b="1">
                <a:latin typeface="Times New Roman"/>
                <a:cs typeface="Times New Roman"/>
              </a:rPr>
              <a:t>CREATIVA2016</a:t>
            </a:r>
            <a:r>
              <a:rPr dirty="0" sz="2800" spc="-450" b="1">
                <a:latin typeface="Times New Roman"/>
                <a:cs typeface="Times New Roman"/>
              </a:rPr>
              <a:t> </a:t>
            </a:r>
            <a:r>
              <a:rPr dirty="0" sz="2800" spc="-185" b="1">
                <a:latin typeface="Times New Roman"/>
                <a:cs typeface="Times New Roman"/>
              </a:rPr>
              <a:t>INTUTTAITALIA</a:t>
            </a:r>
            <a:endParaRPr sz="2800">
              <a:latin typeface="Times New Roman"/>
              <a:cs typeface="Times New Roman"/>
            </a:endParaRPr>
          </a:p>
          <a:p>
            <a:pPr marL="12700" marR="190500">
              <a:lnSpc>
                <a:spcPct val="113300"/>
              </a:lnSpc>
              <a:spcBef>
                <a:spcPts val="1490"/>
              </a:spcBef>
            </a:pPr>
            <a:r>
              <a:rPr dirty="0" sz="1650" spc="-70" i="1">
                <a:latin typeface="Times New Roman"/>
                <a:cs typeface="Times New Roman"/>
              </a:rPr>
              <a:t>Organizzato</a:t>
            </a:r>
            <a:r>
              <a:rPr dirty="0" sz="1650" spc="-150" i="1">
                <a:latin typeface="Times New Roman"/>
                <a:cs typeface="Times New Roman"/>
              </a:rPr>
              <a:t> </a:t>
            </a:r>
            <a:r>
              <a:rPr dirty="0" sz="1650" spc="-70" i="1">
                <a:latin typeface="Times New Roman"/>
                <a:cs typeface="Times New Roman"/>
              </a:rPr>
              <a:t>dall'Abi,</a:t>
            </a:r>
            <a:r>
              <a:rPr dirty="0" sz="1650" spc="-145" i="1">
                <a:latin typeface="Times New Roman"/>
                <a:cs typeface="Times New Roman"/>
              </a:rPr>
              <a:t> </a:t>
            </a:r>
            <a:r>
              <a:rPr dirty="0" sz="1650" spc="-40" i="1">
                <a:latin typeface="Times New Roman"/>
                <a:cs typeface="Times New Roman"/>
              </a:rPr>
              <a:t>il</a:t>
            </a:r>
            <a:r>
              <a:rPr dirty="0" sz="1650" spc="-150" i="1">
                <a:latin typeface="Times New Roman"/>
                <a:cs typeface="Times New Roman"/>
              </a:rPr>
              <a:t> </a:t>
            </a:r>
            <a:r>
              <a:rPr dirty="0" sz="1650" spc="-70" i="1">
                <a:latin typeface="Times New Roman"/>
                <a:cs typeface="Times New Roman"/>
              </a:rPr>
              <a:t>Festival</a:t>
            </a:r>
            <a:r>
              <a:rPr dirty="0" sz="1650" spc="-155" i="1">
                <a:latin typeface="Times New Roman"/>
                <a:cs typeface="Times New Roman"/>
              </a:rPr>
              <a:t> </a:t>
            </a:r>
            <a:r>
              <a:rPr dirty="0" sz="1650" spc="-65" i="1">
                <a:latin typeface="Times New Roman"/>
                <a:cs typeface="Times New Roman"/>
              </a:rPr>
              <a:t>della</a:t>
            </a:r>
            <a:r>
              <a:rPr dirty="0" sz="1650" spc="-145" i="1">
                <a:latin typeface="Times New Roman"/>
                <a:cs typeface="Times New Roman"/>
              </a:rPr>
              <a:t> </a:t>
            </a:r>
            <a:r>
              <a:rPr dirty="0" sz="1650" spc="-70" i="1">
                <a:latin typeface="Times New Roman"/>
                <a:cs typeface="Times New Roman"/>
              </a:rPr>
              <a:t>Cultura</a:t>
            </a:r>
            <a:r>
              <a:rPr dirty="0" sz="1650" spc="-150" i="1">
                <a:latin typeface="Times New Roman"/>
                <a:cs typeface="Times New Roman"/>
              </a:rPr>
              <a:t> </a:t>
            </a:r>
            <a:r>
              <a:rPr dirty="0" sz="1650" spc="-70" i="1">
                <a:latin typeface="Times New Roman"/>
                <a:cs typeface="Times New Roman"/>
              </a:rPr>
              <a:t>Creativa</a:t>
            </a:r>
            <a:r>
              <a:rPr dirty="0" sz="1650" spc="-160" i="1">
                <a:latin typeface="Times New Roman"/>
                <a:cs typeface="Times New Roman"/>
              </a:rPr>
              <a:t> </a:t>
            </a:r>
            <a:r>
              <a:rPr dirty="0" sz="1650" spc="-65" i="1">
                <a:latin typeface="Times New Roman"/>
                <a:cs typeface="Times New Roman"/>
              </a:rPr>
              <a:t>durerà</a:t>
            </a:r>
            <a:r>
              <a:rPr dirty="0" sz="1650" spc="-150" i="1">
                <a:latin typeface="Times New Roman"/>
                <a:cs typeface="Times New Roman"/>
              </a:rPr>
              <a:t> </a:t>
            </a:r>
            <a:r>
              <a:rPr dirty="0" sz="1650" spc="-50" i="1">
                <a:latin typeface="Times New Roman"/>
                <a:cs typeface="Times New Roman"/>
              </a:rPr>
              <a:t>dal</a:t>
            </a:r>
            <a:r>
              <a:rPr dirty="0" sz="1650" spc="-160" i="1">
                <a:latin typeface="Times New Roman"/>
                <a:cs typeface="Times New Roman"/>
              </a:rPr>
              <a:t> </a:t>
            </a:r>
            <a:r>
              <a:rPr dirty="0" sz="1650" i="1">
                <a:latin typeface="Times New Roman"/>
                <a:cs typeface="Times New Roman"/>
              </a:rPr>
              <a:t>2</a:t>
            </a:r>
            <a:r>
              <a:rPr dirty="0" sz="1650" spc="-150" i="1">
                <a:latin typeface="Times New Roman"/>
                <a:cs typeface="Times New Roman"/>
              </a:rPr>
              <a:t> </a:t>
            </a:r>
            <a:r>
              <a:rPr dirty="0" sz="1650" spc="-65" i="1">
                <a:latin typeface="Times New Roman"/>
                <a:cs typeface="Times New Roman"/>
              </a:rPr>
              <a:t>all'8  </a:t>
            </a:r>
            <a:r>
              <a:rPr dirty="0" sz="1650" spc="-70" i="1">
                <a:latin typeface="Times New Roman"/>
                <a:cs typeface="Times New Roman"/>
              </a:rPr>
              <a:t>maggio,</a:t>
            </a:r>
            <a:r>
              <a:rPr dirty="0" sz="1650" spc="-150" i="1">
                <a:latin typeface="Times New Roman"/>
                <a:cs typeface="Times New Roman"/>
              </a:rPr>
              <a:t> </a:t>
            </a:r>
            <a:r>
              <a:rPr dirty="0" sz="1650" spc="-65" i="1">
                <a:latin typeface="Times New Roman"/>
                <a:cs typeface="Times New Roman"/>
              </a:rPr>
              <a:t>unendo</a:t>
            </a:r>
            <a:r>
              <a:rPr dirty="0" sz="1650" spc="-165" i="1">
                <a:latin typeface="Times New Roman"/>
                <a:cs typeface="Times New Roman"/>
              </a:rPr>
              <a:t> </a:t>
            </a:r>
            <a:r>
              <a:rPr dirty="0" sz="1650" spc="-60" i="1">
                <a:latin typeface="Times New Roman"/>
                <a:cs typeface="Times New Roman"/>
              </a:rPr>
              <a:t>nord</a:t>
            </a:r>
            <a:r>
              <a:rPr dirty="0" sz="1650" spc="-150" i="1">
                <a:latin typeface="Times New Roman"/>
                <a:cs typeface="Times New Roman"/>
              </a:rPr>
              <a:t> </a:t>
            </a:r>
            <a:r>
              <a:rPr dirty="0" sz="1650" i="1">
                <a:latin typeface="Times New Roman"/>
                <a:cs typeface="Times New Roman"/>
              </a:rPr>
              <a:t>e</a:t>
            </a:r>
            <a:r>
              <a:rPr dirty="0" sz="1650" spc="-155" i="1">
                <a:latin typeface="Times New Roman"/>
                <a:cs typeface="Times New Roman"/>
              </a:rPr>
              <a:t> </a:t>
            </a:r>
            <a:r>
              <a:rPr dirty="0" sz="1650" spc="-60" i="1">
                <a:latin typeface="Times New Roman"/>
                <a:cs typeface="Times New Roman"/>
              </a:rPr>
              <a:t>sud.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31234" y="5496585"/>
            <a:ext cx="3322320" cy="24047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0100"/>
              </a:lnSpc>
              <a:spcBef>
                <a:spcPts val="100"/>
              </a:spcBef>
            </a:pPr>
            <a:r>
              <a:rPr dirty="0" sz="1300" spc="-5">
                <a:latin typeface="Arial"/>
                <a:cs typeface="Arial"/>
              </a:rPr>
              <a:t>Attraverserà l'Italia </a:t>
            </a:r>
            <a:r>
              <a:rPr dirty="0" sz="1300">
                <a:latin typeface="Arial"/>
                <a:cs typeface="Arial"/>
              </a:rPr>
              <a:t>da </a:t>
            </a:r>
            <a:r>
              <a:rPr dirty="0" sz="1300" spc="-5">
                <a:latin typeface="Arial"/>
                <a:cs typeface="Arial"/>
              </a:rPr>
              <a:t>Nord al Sud il </a:t>
            </a:r>
            <a:r>
              <a:rPr dirty="0" sz="1300">
                <a:latin typeface="Arial"/>
                <a:cs typeface="Arial"/>
              </a:rPr>
              <a:t>Festival  </a:t>
            </a:r>
            <a:r>
              <a:rPr dirty="0" sz="1300" spc="-5">
                <a:latin typeface="Arial"/>
                <a:cs typeface="Arial"/>
              </a:rPr>
              <a:t>della Cultura Creativa 2016, organizzato  dall'Abi in collaborazione </a:t>
            </a:r>
            <a:r>
              <a:rPr dirty="0" sz="1300">
                <a:latin typeface="Arial"/>
                <a:cs typeface="Arial"/>
              </a:rPr>
              <a:t>con </a:t>
            </a:r>
            <a:r>
              <a:rPr dirty="0" sz="1300" spc="-5">
                <a:latin typeface="Arial"/>
                <a:cs typeface="Arial"/>
              </a:rPr>
              <a:t>gli istituti di  credito aderenti all'iniziativa in cinquanta  città italiane. L'evento durerà dal 2 </a:t>
            </a:r>
            <a:r>
              <a:rPr dirty="0" sz="1300">
                <a:latin typeface="Arial"/>
                <a:cs typeface="Arial"/>
              </a:rPr>
              <a:t>(subito  </a:t>
            </a:r>
            <a:r>
              <a:rPr dirty="0" sz="1300" spc="-10">
                <a:latin typeface="Arial"/>
                <a:cs typeface="Arial"/>
              </a:rPr>
              <a:t>dopo </a:t>
            </a:r>
            <a:r>
              <a:rPr dirty="0" u="sng" sz="1300" spc="-5">
                <a:solidFill>
                  <a:srgbClr val="004276"/>
                </a:solidFill>
                <a:uFill>
                  <a:solidFill>
                    <a:srgbClr val="004276"/>
                  </a:solidFill>
                </a:uFill>
                <a:latin typeface="Arial"/>
                <a:cs typeface="Arial"/>
                <a:hlinkClick r:id="rId3"/>
              </a:rPr>
              <a:t>il concerto del 1° maggio a </a:t>
            </a:r>
            <a:r>
              <a:rPr dirty="0" u="sng" sz="1300">
                <a:solidFill>
                  <a:srgbClr val="004276"/>
                </a:solidFill>
                <a:uFill>
                  <a:solidFill>
                    <a:srgbClr val="004276"/>
                  </a:solidFill>
                </a:uFill>
                <a:latin typeface="Arial"/>
                <a:cs typeface="Arial"/>
                <a:hlinkClick r:id="rId3"/>
              </a:rPr>
              <a:t>Roma</a:t>
            </a:r>
            <a:r>
              <a:rPr dirty="0" sz="1300">
                <a:latin typeface="Arial"/>
                <a:cs typeface="Arial"/>
              </a:rPr>
              <a:t>) </a:t>
            </a:r>
            <a:r>
              <a:rPr dirty="0" sz="1300" spc="-5">
                <a:latin typeface="Arial"/>
                <a:cs typeface="Arial"/>
              </a:rPr>
              <a:t>all'8  maggio, </a:t>
            </a:r>
            <a:r>
              <a:rPr dirty="0" sz="1300">
                <a:latin typeface="Arial"/>
                <a:cs typeface="Arial"/>
              </a:rPr>
              <a:t>per </a:t>
            </a:r>
            <a:r>
              <a:rPr dirty="0" sz="1300" spc="-5">
                <a:latin typeface="Arial"/>
                <a:cs typeface="Arial"/>
              </a:rPr>
              <a:t>fare </a:t>
            </a:r>
            <a:r>
              <a:rPr dirty="0" sz="1300" spc="-5" b="1">
                <a:latin typeface="Arial"/>
                <a:cs typeface="Arial"/>
              </a:rPr>
              <a:t>cultura insieme</a:t>
            </a:r>
            <a:r>
              <a:rPr dirty="0" sz="1300" spc="-5">
                <a:latin typeface="Arial"/>
                <a:cs typeface="Arial"/>
              </a:rPr>
              <a:t>: gli </a:t>
            </a:r>
            <a:r>
              <a:rPr dirty="0" sz="1300">
                <a:latin typeface="Arial"/>
                <a:cs typeface="Arial"/>
              </a:rPr>
              <a:t>uffici  </a:t>
            </a:r>
            <a:r>
              <a:rPr dirty="0" sz="1300" spc="-10">
                <a:latin typeface="Arial"/>
                <a:cs typeface="Arial"/>
              </a:rPr>
              <a:t>diventeranno per </a:t>
            </a:r>
            <a:r>
              <a:rPr dirty="0" sz="1300" spc="-5">
                <a:latin typeface="Arial"/>
                <a:cs typeface="Arial"/>
              </a:rPr>
              <a:t>un giorno laboratori per i  più piccoli, in accordo con scuole, musei e  istituzioni che aderiscono</a:t>
            </a:r>
            <a:r>
              <a:rPr dirty="0" sz="1300" spc="15">
                <a:latin typeface="Arial"/>
                <a:cs typeface="Arial"/>
              </a:rPr>
              <a:t> </a:t>
            </a:r>
            <a:r>
              <a:rPr dirty="0" sz="1300" spc="-5">
                <a:latin typeface="Arial"/>
                <a:cs typeface="Arial"/>
              </a:rPr>
              <a:t>all'iniziativa.</a:t>
            </a:r>
            <a:endParaRPr sz="13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6627" y="8385809"/>
            <a:ext cx="6146165" cy="13506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Times New Roman"/>
                <a:cs typeface="Times New Roman"/>
              </a:rPr>
              <a:t>La </a:t>
            </a:r>
            <a:r>
              <a:rPr dirty="0" sz="1800" spc="-5" b="1">
                <a:latin typeface="Times New Roman"/>
                <a:cs typeface="Times New Roman"/>
              </a:rPr>
              <a:t>cultura in</a:t>
            </a:r>
            <a:r>
              <a:rPr dirty="0" sz="1800" b="1">
                <a:latin typeface="Times New Roman"/>
                <a:cs typeface="Times New Roman"/>
              </a:rPr>
              <a:t> </a:t>
            </a:r>
            <a:r>
              <a:rPr dirty="0" sz="1800" spc="-5" b="1">
                <a:latin typeface="Times New Roman"/>
                <a:cs typeface="Times New Roman"/>
              </a:rPr>
              <a:t>banca</a:t>
            </a:r>
            <a:endParaRPr sz="18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20000"/>
              </a:lnSpc>
              <a:spcBef>
                <a:spcPts val="785"/>
              </a:spcBef>
            </a:pPr>
            <a:r>
              <a:rPr dirty="0" sz="1300" spc="-5">
                <a:latin typeface="Arial"/>
                <a:cs typeface="Arial"/>
              </a:rPr>
              <a:t>Il Festival </a:t>
            </a:r>
            <a:r>
              <a:rPr dirty="0" sz="1300">
                <a:latin typeface="Arial"/>
                <a:cs typeface="Arial"/>
              </a:rPr>
              <a:t>della </a:t>
            </a:r>
            <a:r>
              <a:rPr dirty="0" sz="1300" spc="-5">
                <a:latin typeface="Arial"/>
                <a:cs typeface="Arial"/>
              </a:rPr>
              <a:t>Cultura Creativa abbraccerà idealmente l'Italia con una </a:t>
            </a:r>
            <a:r>
              <a:rPr dirty="0" sz="1300">
                <a:latin typeface="Arial"/>
                <a:cs typeface="Arial"/>
              </a:rPr>
              <a:t>serie </a:t>
            </a:r>
            <a:r>
              <a:rPr dirty="0" sz="1300" spc="-5">
                <a:latin typeface="Arial"/>
                <a:cs typeface="Arial"/>
              </a:rPr>
              <a:t>di  appuntamenti </a:t>
            </a:r>
            <a:r>
              <a:rPr dirty="0" sz="1300">
                <a:latin typeface="Arial"/>
                <a:cs typeface="Arial"/>
              </a:rPr>
              <a:t>nelle </a:t>
            </a:r>
            <a:r>
              <a:rPr dirty="0" sz="1300" spc="-5">
                <a:latin typeface="Arial"/>
                <a:cs typeface="Arial"/>
              </a:rPr>
              <a:t>diverse </a:t>
            </a:r>
            <a:r>
              <a:rPr dirty="0" sz="1300">
                <a:latin typeface="Arial"/>
                <a:cs typeface="Arial"/>
              </a:rPr>
              <a:t>città. Nella </a:t>
            </a:r>
            <a:r>
              <a:rPr dirty="0" sz="1300" spc="-5">
                <a:latin typeface="Arial"/>
                <a:cs typeface="Arial"/>
              </a:rPr>
              <a:t>rassegna degli </a:t>
            </a:r>
            <a:r>
              <a:rPr dirty="0" sz="1300" spc="-5" b="1">
                <a:latin typeface="Arial"/>
                <a:cs typeface="Arial"/>
              </a:rPr>
              <a:t>80 eventi </a:t>
            </a:r>
            <a:r>
              <a:rPr dirty="0" sz="1300" b="1">
                <a:latin typeface="Arial"/>
                <a:cs typeface="Arial"/>
              </a:rPr>
              <a:t>culturali  </a:t>
            </a:r>
            <a:r>
              <a:rPr dirty="0" sz="1300" spc="-5" b="1">
                <a:latin typeface="Arial"/>
                <a:cs typeface="Arial"/>
              </a:rPr>
              <a:t>organizzati </a:t>
            </a:r>
            <a:r>
              <a:rPr dirty="0" sz="1300" b="1">
                <a:latin typeface="Arial"/>
                <a:cs typeface="Arial"/>
              </a:rPr>
              <a:t>per questa occasione</a:t>
            </a:r>
            <a:r>
              <a:rPr dirty="0" sz="1300">
                <a:latin typeface="Arial"/>
                <a:cs typeface="Arial"/>
              </a:rPr>
              <a:t>, </a:t>
            </a:r>
            <a:r>
              <a:rPr dirty="0" sz="1300" spc="-5">
                <a:latin typeface="Arial"/>
                <a:cs typeface="Arial"/>
              </a:rPr>
              <a:t>saranno coinvolte </a:t>
            </a:r>
            <a:r>
              <a:rPr dirty="0" sz="1300">
                <a:latin typeface="Arial"/>
                <a:cs typeface="Arial"/>
              </a:rPr>
              <a:t>città </a:t>
            </a:r>
            <a:r>
              <a:rPr dirty="0" sz="1300" spc="-5">
                <a:latin typeface="Arial"/>
                <a:cs typeface="Arial"/>
              </a:rPr>
              <a:t>come: Milano, Genova,  Bologna, Firenze, Roma, Bari, Benevento, Palermo e molte</a:t>
            </a:r>
            <a:r>
              <a:rPr dirty="0" sz="1300" spc="60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altre.</a:t>
            </a:r>
            <a:endParaRPr sz="13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97785" y="2357538"/>
            <a:ext cx="2364740" cy="6476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23900" y="5272404"/>
            <a:ext cx="2705100" cy="30098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6800" cy="753808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34213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Blast</a:t>
            </a:r>
            <a:r>
              <a:rPr dirty="0" sz="1600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15" b="1">
                <a:latin typeface="Arial"/>
                <a:cs typeface="Arial"/>
              </a:rPr>
              <a:t>g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20" b="1">
                <a:latin typeface="Arial"/>
                <a:cs typeface="Arial"/>
              </a:rPr>
              <a:t>e</a:t>
            </a:r>
            <a:r>
              <a:rPr dirty="0" sz="1600" spc="35" b="1">
                <a:latin typeface="Arial"/>
                <a:cs typeface="Arial"/>
              </a:rPr>
              <a:t>w</a:t>
            </a:r>
            <a:r>
              <a:rPr dirty="0" sz="1600" spc="-5" b="1">
                <a:latin typeface="Arial"/>
                <a:cs typeface="Arial"/>
              </a:rPr>
              <a:t>s.</a:t>
            </a:r>
            <a:r>
              <a:rPr dirty="0" sz="1600" spc="-20" b="1">
                <a:latin typeface="Arial"/>
                <a:cs typeface="Arial"/>
              </a:rPr>
              <a:t>c</a:t>
            </a:r>
            <a:r>
              <a:rPr dirty="0" sz="1600" spc="-5" b="1">
                <a:latin typeface="Arial"/>
                <a:cs typeface="Arial"/>
              </a:rPr>
              <a:t>om  </a:t>
            </a:r>
            <a:r>
              <a:rPr dirty="0" sz="1600" spc="-5" b="1">
                <a:latin typeface="Arial"/>
                <a:cs typeface="Arial"/>
              </a:rPr>
              <a:t>29 aprile</a:t>
            </a:r>
            <a:r>
              <a:rPr dirty="0" sz="1600" spc="-2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2700" marR="5715">
              <a:lnSpc>
                <a:spcPct val="120000"/>
              </a:lnSpc>
              <a:spcBef>
                <a:spcPts val="969"/>
              </a:spcBef>
            </a:pPr>
            <a:r>
              <a:rPr dirty="0" sz="1300" spc="-5">
                <a:latin typeface="Arial"/>
                <a:cs typeface="Arial"/>
              </a:rPr>
              <a:t>Le iniziative </a:t>
            </a:r>
            <a:r>
              <a:rPr dirty="0" sz="1300" spc="-5" b="1">
                <a:latin typeface="Arial"/>
                <a:cs typeface="Arial"/>
              </a:rPr>
              <a:t>coinvolgeranno i </a:t>
            </a:r>
            <a:r>
              <a:rPr dirty="0" sz="1300" b="1">
                <a:latin typeface="Arial"/>
                <a:cs typeface="Arial"/>
              </a:rPr>
              <a:t>bambini </a:t>
            </a:r>
            <a:r>
              <a:rPr dirty="0" sz="1300" spc="-5" b="1">
                <a:latin typeface="Arial"/>
                <a:cs typeface="Arial"/>
              </a:rPr>
              <a:t>dai 6 ai 13 </a:t>
            </a:r>
            <a:r>
              <a:rPr dirty="0" sz="1300" b="1">
                <a:latin typeface="Arial"/>
                <a:cs typeface="Arial"/>
              </a:rPr>
              <a:t>anni</a:t>
            </a:r>
            <a:r>
              <a:rPr dirty="0" sz="1300">
                <a:latin typeface="Arial"/>
                <a:cs typeface="Arial"/>
              </a:rPr>
              <a:t>. </a:t>
            </a:r>
            <a:r>
              <a:rPr dirty="0" sz="1300" spc="-5">
                <a:latin typeface="Arial"/>
                <a:cs typeface="Arial"/>
              </a:rPr>
              <a:t>Il </a:t>
            </a:r>
            <a:r>
              <a:rPr dirty="0" sz="1300">
                <a:latin typeface="Arial"/>
                <a:cs typeface="Arial"/>
              </a:rPr>
              <a:t>tema </a:t>
            </a:r>
            <a:r>
              <a:rPr dirty="0" sz="1300" spc="-5">
                <a:latin typeface="Arial"/>
                <a:cs typeface="Arial"/>
              </a:rPr>
              <a:t>centrale di </a:t>
            </a:r>
            <a:r>
              <a:rPr dirty="0" sz="1300">
                <a:latin typeface="Arial"/>
                <a:cs typeface="Arial"/>
              </a:rPr>
              <a:t>questa  </a:t>
            </a:r>
            <a:r>
              <a:rPr dirty="0" sz="1300" spc="-5">
                <a:latin typeface="Arial"/>
                <a:cs typeface="Arial"/>
              </a:rPr>
              <a:t>edizione sarà "Abitare sottosopra. </a:t>
            </a:r>
            <a:r>
              <a:rPr dirty="0" sz="1300">
                <a:latin typeface="Arial"/>
                <a:cs typeface="Arial"/>
              </a:rPr>
              <a:t>Scoprire </a:t>
            </a:r>
            <a:r>
              <a:rPr dirty="0" sz="1300" spc="-5">
                <a:latin typeface="Arial"/>
                <a:cs typeface="Arial"/>
              </a:rPr>
              <a:t>e sperimentare </a:t>
            </a:r>
            <a:r>
              <a:rPr dirty="0" sz="1300">
                <a:latin typeface="Arial"/>
                <a:cs typeface="Arial"/>
              </a:rPr>
              <a:t>come </a:t>
            </a:r>
            <a:r>
              <a:rPr dirty="0" sz="1300" spc="-5">
                <a:latin typeface="Arial"/>
                <a:cs typeface="Arial"/>
              </a:rPr>
              <a:t>si sta dentro i  luoghi, l’arte e le emozioni" e non mancherà di </a:t>
            </a:r>
            <a:r>
              <a:rPr dirty="0" sz="1300">
                <a:latin typeface="Arial"/>
                <a:cs typeface="Arial"/>
              </a:rPr>
              <a:t>stupire </a:t>
            </a:r>
            <a:r>
              <a:rPr dirty="0" sz="1300" spc="-5">
                <a:latin typeface="Arial"/>
                <a:cs typeface="Arial"/>
              </a:rPr>
              <a:t>i più piccoli, </a:t>
            </a:r>
            <a:r>
              <a:rPr dirty="0" sz="1300">
                <a:latin typeface="Arial"/>
                <a:cs typeface="Arial"/>
              </a:rPr>
              <a:t>che  </a:t>
            </a:r>
            <a:r>
              <a:rPr dirty="0" sz="1300" spc="-5">
                <a:latin typeface="Arial"/>
                <a:cs typeface="Arial"/>
              </a:rPr>
              <a:t>rappresentano non </a:t>
            </a:r>
            <a:r>
              <a:rPr dirty="0" sz="1300">
                <a:latin typeface="Arial"/>
                <a:cs typeface="Arial"/>
              </a:rPr>
              <a:t>solo </a:t>
            </a:r>
            <a:r>
              <a:rPr dirty="0" sz="1300" spc="-5">
                <a:latin typeface="Arial"/>
                <a:cs typeface="Arial"/>
              </a:rPr>
              <a:t>la creatività, ma anche il</a:t>
            </a:r>
            <a:r>
              <a:rPr dirty="0" sz="1300" spc="15">
                <a:latin typeface="Arial"/>
                <a:cs typeface="Arial"/>
              </a:rPr>
              <a:t> </a:t>
            </a:r>
            <a:r>
              <a:rPr dirty="0" sz="1300" spc="-5">
                <a:latin typeface="Arial"/>
                <a:cs typeface="Arial"/>
              </a:rPr>
              <a:t>futuro.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Times New Roman"/>
              <a:cs typeface="Times New Roman"/>
            </a:endParaRPr>
          </a:p>
          <a:p>
            <a:pPr algn="just" marL="12700">
              <a:lnSpc>
                <a:spcPct val="100000"/>
              </a:lnSpc>
            </a:pPr>
            <a:r>
              <a:rPr dirty="0" sz="1800" b="1">
                <a:latin typeface="Times New Roman"/>
                <a:cs typeface="Times New Roman"/>
              </a:rPr>
              <a:t>Partner</a:t>
            </a:r>
            <a:r>
              <a:rPr dirty="0" sz="1800" spc="-10" b="1">
                <a:latin typeface="Times New Roman"/>
                <a:cs typeface="Times New Roman"/>
              </a:rPr>
              <a:t> </a:t>
            </a:r>
            <a:r>
              <a:rPr dirty="0" sz="1800" spc="-5" b="1">
                <a:latin typeface="Times New Roman"/>
                <a:cs typeface="Times New Roman"/>
              </a:rPr>
              <a:t>eccellenti</a:t>
            </a:r>
            <a:endParaRPr sz="18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20000"/>
              </a:lnSpc>
              <a:spcBef>
                <a:spcPts val="780"/>
              </a:spcBef>
            </a:pPr>
            <a:r>
              <a:rPr dirty="0" sz="1300" spc="-5">
                <a:latin typeface="Arial"/>
                <a:cs typeface="Arial"/>
              </a:rPr>
              <a:t>Questa </a:t>
            </a:r>
            <a:r>
              <a:rPr dirty="0" sz="1300">
                <a:latin typeface="Arial"/>
                <a:cs typeface="Arial"/>
              </a:rPr>
              <a:t>terza edizione </a:t>
            </a:r>
            <a:r>
              <a:rPr dirty="0" sz="1300" spc="-5">
                <a:latin typeface="Arial"/>
                <a:cs typeface="Arial"/>
              </a:rPr>
              <a:t>avrà anche </a:t>
            </a:r>
            <a:r>
              <a:rPr dirty="0" sz="1300" spc="-5" b="1">
                <a:latin typeface="Arial"/>
                <a:cs typeface="Arial"/>
              </a:rPr>
              <a:t>partner </a:t>
            </a:r>
            <a:r>
              <a:rPr dirty="0" sz="1300" b="1">
                <a:latin typeface="Arial"/>
                <a:cs typeface="Arial"/>
              </a:rPr>
              <a:t>eccellenti</a:t>
            </a:r>
            <a:r>
              <a:rPr dirty="0" sz="1300">
                <a:latin typeface="Arial"/>
                <a:cs typeface="Arial"/>
              </a:rPr>
              <a:t>: </a:t>
            </a:r>
            <a:r>
              <a:rPr dirty="0" sz="1300" spc="-5">
                <a:latin typeface="Arial"/>
                <a:cs typeface="Arial"/>
              </a:rPr>
              <a:t>oltre al </a:t>
            </a:r>
            <a:r>
              <a:rPr dirty="0" sz="1300">
                <a:latin typeface="Arial"/>
                <a:cs typeface="Arial"/>
              </a:rPr>
              <a:t>patrocinio  </a:t>
            </a:r>
            <a:r>
              <a:rPr dirty="0" sz="1300" spc="-5">
                <a:latin typeface="Arial"/>
                <a:cs typeface="Arial"/>
              </a:rPr>
              <a:t>dell'UNESCO e del Ministero dei Beni e delle Attività Culturali e del </a:t>
            </a:r>
            <a:r>
              <a:rPr dirty="0" sz="1300">
                <a:latin typeface="Arial"/>
                <a:cs typeface="Arial"/>
              </a:rPr>
              <a:t>Turismo, </a:t>
            </a:r>
            <a:r>
              <a:rPr dirty="0" sz="1300" spc="-5">
                <a:latin typeface="Arial"/>
                <a:cs typeface="Arial"/>
              </a:rPr>
              <a:t>ci </a:t>
            </a:r>
            <a:r>
              <a:rPr dirty="0" sz="1300">
                <a:latin typeface="Arial"/>
                <a:cs typeface="Arial"/>
              </a:rPr>
              <a:t>sarà  </a:t>
            </a:r>
            <a:r>
              <a:rPr dirty="0" sz="1300" spc="-5">
                <a:latin typeface="Arial"/>
                <a:cs typeface="Arial"/>
              </a:rPr>
              <a:t>il patrocinio del Ministero per la Pubblica Istruzione, dell'Università e della</a:t>
            </a:r>
            <a:r>
              <a:rPr dirty="0" sz="1300" spc="180">
                <a:latin typeface="Arial"/>
                <a:cs typeface="Arial"/>
              </a:rPr>
              <a:t> </a:t>
            </a:r>
            <a:r>
              <a:rPr dirty="0" sz="1300" spc="-5">
                <a:latin typeface="Arial"/>
                <a:cs typeface="Arial"/>
              </a:rPr>
              <a:t>Ricerca.</a:t>
            </a:r>
            <a:endParaRPr sz="1300">
              <a:latin typeface="Arial"/>
              <a:cs typeface="Arial"/>
            </a:endParaRPr>
          </a:p>
          <a:p>
            <a:pPr algn="just" marL="12700" marR="5080">
              <a:lnSpc>
                <a:spcPct val="120000"/>
              </a:lnSpc>
              <a:spcBef>
                <a:spcPts val="765"/>
              </a:spcBef>
            </a:pPr>
            <a:r>
              <a:rPr dirty="0" sz="1300" spc="-5">
                <a:latin typeface="Arial"/>
                <a:cs typeface="Arial"/>
              </a:rPr>
              <a:t>La comunicazione dell'evento, invece, è </a:t>
            </a:r>
            <a:r>
              <a:rPr dirty="0" sz="1300">
                <a:latin typeface="Arial"/>
                <a:cs typeface="Arial"/>
              </a:rPr>
              <a:t>stata </a:t>
            </a:r>
            <a:r>
              <a:rPr dirty="0" sz="1300" spc="-5">
                <a:latin typeface="Arial"/>
                <a:cs typeface="Arial"/>
              </a:rPr>
              <a:t>affidata </a:t>
            </a:r>
            <a:r>
              <a:rPr dirty="0" sz="1300">
                <a:latin typeface="Arial"/>
                <a:cs typeface="Arial"/>
              </a:rPr>
              <a:t>al TGR, con </a:t>
            </a:r>
            <a:r>
              <a:rPr dirty="0" sz="1300" spc="-5">
                <a:latin typeface="Arial"/>
                <a:cs typeface="Arial"/>
              </a:rPr>
              <a:t>la Main  </a:t>
            </a:r>
            <a:r>
              <a:rPr dirty="0" sz="1300" spc="-10">
                <a:latin typeface="Arial"/>
                <a:cs typeface="Arial"/>
              </a:rPr>
              <a:t>Partnership </a:t>
            </a:r>
            <a:r>
              <a:rPr dirty="0" sz="1300" spc="-5">
                <a:latin typeface="Arial"/>
                <a:cs typeface="Arial"/>
              </a:rPr>
              <a:t>della RAI. Insomma, </a:t>
            </a:r>
            <a:r>
              <a:rPr dirty="0" sz="1300">
                <a:latin typeface="Arial"/>
                <a:cs typeface="Arial"/>
              </a:rPr>
              <a:t>un </a:t>
            </a:r>
            <a:r>
              <a:rPr dirty="0" sz="1300" spc="-5">
                <a:latin typeface="Arial"/>
                <a:cs typeface="Arial"/>
              </a:rPr>
              <a:t>risultato di tutto rispetto, </a:t>
            </a:r>
            <a:r>
              <a:rPr dirty="0" sz="1300" spc="-10">
                <a:latin typeface="Arial"/>
                <a:cs typeface="Arial"/>
              </a:rPr>
              <a:t>che </a:t>
            </a:r>
            <a:r>
              <a:rPr dirty="0" sz="1300" spc="-5">
                <a:latin typeface="Arial"/>
                <a:cs typeface="Arial"/>
              </a:rPr>
              <a:t>il presidente  dell'Abi Antonio </a:t>
            </a:r>
            <a:r>
              <a:rPr dirty="0" sz="1300">
                <a:latin typeface="Arial"/>
                <a:cs typeface="Arial"/>
              </a:rPr>
              <a:t>Patuelli </a:t>
            </a:r>
            <a:r>
              <a:rPr dirty="0" sz="1300" spc="-5">
                <a:latin typeface="Arial"/>
                <a:cs typeface="Arial"/>
              </a:rPr>
              <a:t>ha così commentato: </a:t>
            </a:r>
            <a:r>
              <a:rPr dirty="0" sz="1300" spc="-5" i="1">
                <a:latin typeface="Arial"/>
                <a:cs typeface="Arial"/>
              </a:rPr>
              <a:t>"Oggi più che in passato, il contributo  </a:t>
            </a:r>
            <a:r>
              <a:rPr dirty="0" sz="1300" spc="-5" i="1">
                <a:latin typeface="Arial"/>
                <a:cs typeface="Arial"/>
              </a:rPr>
              <a:t>delle banche alla cultura si focalizza </a:t>
            </a:r>
            <a:r>
              <a:rPr dirty="0" sz="1300" i="1">
                <a:latin typeface="Arial"/>
                <a:cs typeface="Arial"/>
              </a:rPr>
              <a:t>sulla </a:t>
            </a:r>
            <a:r>
              <a:rPr dirty="0" sz="1300" spc="-5" i="1">
                <a:latin typeface="Arial"/>
                <a:cs typeface="Arial"/>
              </a:rPr>
              <a:t>prima risorsa del Paese, ossia i </a:t>
            </a:r>
            <a:r>
              <a:rPr dirty="0" sz="1300" i="1">
                <a:latin typeface="Arial"/>
                <a:cs typeface="Arial"/>
              </a:rPr>
              <a:t>giovani,  </a:t>
            </a:r>
            <a:r>
              <a:rPr dirty="0" sz="1300" spc="-5" i="1">
                <a:latin typeface="Arial"/>
                <a:cs typeface="Arial"/>
              </a:rPr>
              <a:t>per sollecitarne lo spirito critico, rendendoli così protagonisti della nostra società  civile".</a:t>
            </a:r>
            <a:endParaRPr sz="1300">
              <a:latin typeface="Arial"/>
              <a:cs typeface="Arial"/>
            </a:endParaRPr>
          </a:p>
          <a:p>
            <a:pPr algn="just" marL="12700" marR="6350">
              <a:lnSpc>
                <a:spcPct val="120000"/>
              </a:lnSpc>
              <a:spcBef>
                <a:spcPts val="770"/>
              </a:spcBef>
            </a:pPr>
            <a:r>
              <a:rPr dirty="0" sz="1300" spc="-5">
                <a:latin typeface="Arial"/>
                <a:cs typeface="Arial"/>
              </a:rPr>
              <a:t>Soddisfazione arriva anche </a:t>
            </a:r>
            <a:r>
              <a:rPr dirty="0" sz="1300">
                <a:latin typeface="Arial"/>
                <a:cs typeface="Arial"/>
              </a:rPr>
              <a:t>da Antonio </a:t>
            </a:r>
            <a:r>
              <a:rPr dirty="0" sz="1300" spc="-5">
                <a:latin typeface="Arial"/>
                <a:cs typeface="Arial"/>
              </a:rPr>
              <a:t>Campo Dall'Orto, direttore generale </a:t>
            </a:r>
            <a:r>
              <a:rPr dirty="0" sz="1300">
                <a:latin typeface="Arial"/>
                <a:cs typeface="Arial"/>
              </a:rPr>
              <a:t>della  </a:t>
            </a:r>
            <a:r>
              <a:rPr dirty="0" sz="1300" spc="-5">
                <a:latin typeface="Arial"/>
                <a:cs typeface="Arial"/>
              </a:rPr>
              <a:t>RAI:</a:t>
            </a:r>
            <a:r>
              <a:rPr dirty="0" sz="1300" spc="-5" i="1">
                <a:latin typeface="Arial"/>
                <a:cs typeface="Arial"/>
              </a:rPr>
              <a:t>"La </a:t>
            </a:r>
            <a:r>
              <a:rPr dirty="0" sz="1300" i="1">
                <a:latin typeface="Arial"/>
                <a:cs typeface="Arial"/>
              </a:rPr>
              <a:t>creatività </a:t>
            </a:r>
            <a:r>
              <a:rPr dirty="0" sz="1300" spc="-5" i="1">
                <a:latin typeface="Arial"/>
                <a:cs typeface="Arial"/>
              </a:rPr>
              <a:t>e </a:t>
            </a:r>
            <a:r>
              <a:rPr dirty="0" sz="1300" i="1">
                <a:latin typeface="Arial"/>
                <a:cs typeface="Arial"/>
              </a:rPr>
              <a:t>lo </a:t>
            </a:r>
            <a:r>
              <a:rPr dirty="0" sz="1300" spc="-5" i="1">
                <a:latin typeface="Arial"/>
                <a:cs typeface="Arial"/>
              </a:rPr>
              <a:t>sviluppo del </a:t>
            </a:r>
            <a:r>
              <a:rPr dirty="0" sz="1300" i="1">
                <a:latin typeface="Arial"/>
                <a:cs typeface="Arial"/>
              </a:rPr>
              <a:t>talento, </a:t>
            </a:r>
            <a:r>
              <a:rPr dirty="0" sz="1300" spc="-5" i="1">
                <a:latin typeface="Arial"/>
                <a:cs typeface="Arial"/>
              </a:rPr>
              <a:t>la ricerca di </a:t>
            </a:r>
            <a:r>
              <a:rPr dirty="0" sz="1300" i="1">
                <a:latin typeface="Arial"/>
                <a:cs typeface="Arial"/>
              </a:rPr>
              <a:t>nuove </a:t>
            </a:r>
            <a:r>
              <a:rPr dirty="0" sz="1300" spc="-5" i="1">
                <a:latin typeface="Arial"/>
                <a:cs typeface="Arial"/>
              </a:rPr>
              <a:t>forme di linguaggio e  </a:t>
            </a:r>
            <a:r>
              <a:rPr dirty="0" sz="1300" spc="-5" i="1">
                <a:latin typeface="Arial"/>
                <a:cs typeface="Arial"/>
              </a:rPr>
              <a:t>comunicazione rappresentano un </a:t>
            </a:r>
            <a:r>
              <a:rPr dirty="0" sz="1300" i="1">
                <a:latin typeface="Arial"/>
                <a:cs typeface="Arial"/>
              </a:rPr>
              <a:t>impegno </a:t>
            </a:r>
            <a:r>
              <a:rPr dirty="0" sz="1300" spc="-5" i="1">
                <a:latin typeface="Arial"/>
                <a:cs typeface="Arial"/>
              </a:rPr>
              <a:t>su cui la RAI </a:t>
            </a:r>
            <a:r>
              <a:rPr dirty="0" sz="1300" i="1">
                <a:latin typeface="Arial"/>
                <a:cs typeface="Arial"/>
              </a:rPr>
              <a:t>vuole </a:t>
            </a:r>
            <a:r>
              <a:rPr dirty="0" sz="1300" spc="-5" i="1">
                <a:latin typeface="Arial"/>
                <a:cs typeface="Arial"/>
              </a:rPr>
              <a:t>essere sempre più  </a:t>
            </a:r>
            <a:r>
              <a:rPr dirty="0" sz="1300" spc="-10" i="1">
                <a:latin typeface="Arial"/>
                <a:cs typeface="Arial"/>
              </a:rPr>
              <a:t>protagonista per </a:t>
            </a:r>
            <a:r>
              <a:rPr dirty="0" sz="1300" spc="-5" i="1">
                <a:latin typeface="Arial"/>
                <a:cs typeface="Arial"/>
              </a:rPr>
              <a:t>accompagnare in maniera virtuosa l’educazione e l’istruzione dei  ragazzi"</a:t>
            </a:r>
            <a:r>
              <a:rPr dirty="0" sz="1300" spc="-5">
                <a:latin typeface="Arial"/>
                <a:cs typeface="Arial"/>
              </a:rPr>
              <a:t>.</a:t>
            </a:r>
            <a:endParaRPr sz="1300">
              <a:latin typeface="Arial"/>
              <a:cs typeface="Arial"/>
            </a:endParaRPr>
          </a:p>
          <a:p>
            <a:pPr algn="just" marL="12700" marR="7620">
              <a:lnSpc>
                <a:spcPct val="119600"/>
              </a:lnSpc>
              <a:spcBef>
                <a:spcPts val="775"/>
              </a:spcBef>
            </a:pPr>
            <a:r>
              <a:rPr dirty="0" sz="1300" spc="-5">
                <a:latin typeface="Arial"/>
                <a:cs typeface="Arial"/>
              </a:rPr>
              <a:t>Dopo gli </a:t>
            </a:r>
            <a:r>
              <a:rPr dirty="0" u="sng" sz="1300" spc="-5">
                <a:solidFill>
                  <a:srgbClr val="004276"/>
                </a:solidFill>
                <a:uFill>
                  <a:solidFill>
                    <a:srgbClr val="004276"/>
                  </a:solidFill>
                </a:uFill>
                <a:latin typeface="Arial"/>
                <a:cs typeface="Arial"/>
                <a:hlinkClick r:id="rId3"/>
              </a:rPr>
              <a:t>eventi dedicati </a:t>
            </a:r>
            <a:r>
              <a:rPr dirty="0" u="sng" sz="1300">
                <a:solidFill>
                  <a:srgbClr val="004276"/>
                </a:solidFill>
                <a:uFill>
                  <a:solidFill>
                    <a:srgbClr val="004276"/>
                  </a:solidFill>
                </a:uFill>
                <a:latin typeface="Arial"/>
                <a:cs typeface="Arial"/>
                <a:hlinkClick r:id="rId3"/>
              </a:rPr>
              <a:t>alla </a:t>
            </a:r>
            <a:r>
              <a:rPr dirty="0" u="sng" sz="1300" spc="-5">
                <a:solidFill>
                  <a:srgbClr val="004276"/>
                </a:solidFill>
                <a:uFill>
                  <a:solidFill>
                    <a:srgbClr val="004276"/>
                  </a:solidFill>
                </a:uFill>
                <a:latin typeface="Arial"/>
                <a:cs typeface="Arial"/>
                <a:hlinkClick r:id="rId3"/>
              </a:rPr>
              <a:t>Giornata del </a:t>
            </a:r>
            <a:r>
              <a:rPr dirty="0" u="sng" sz="1300">
                <a:solidFill>
                  <a:srgbClr val="004276"/>
                </a:solidFill>
                <a:uFill>
                  <a:solidFill>
                    <a:srgbClr val="004276"/>
                  </a:solidFill>
                </a:uFill>
                <a:latin typeface="Arial"/>
                <a:cs typeface="Arial"/>
                <a:hlinkClick r:id="rId3"/>
              </a:rPr>
              <a:t>Libro</a:t>
            </a:r>
            <a:r>
              <a:rPr dirty="0" sz="1300">
                <a:latin typeface="Arial"/>
                <a:cs typeface="Arial"/>
              </a:rPr>
              <a:t>, ecco ora </a:t>
            </a:r>
            <a:r>
              <a:rPr dirty="0" sz="1300" spc="-5">
                <a:latin typeface="Arial"/>
                <a:cs typeface="Arial"/>
              </a:rPr>
              <a:t>nuovi appuntamenti per  chi ama la cultura </a:t>
            </a:r>
            <a:r>
              <a:rPr dirty="0" sz="1300">
                <a:latin typeface="Arial"/>
                <a:cs typeface="Arial"/>
              </a:rPr>
              <a:t>in </a:t>
            </a:r>
            <a:r>
              <a:rPr dirty="0" sz="1300" spc="-5">
                <a:latin typeface="Arial"/>
                <a:cs typeface="Arial"/>
              </a:rPr>
              <a:t>ogni </a:t>
            </a:r>
            <a:r>
              <a:rPr dirty="0" sz="1300">
                <a:latin typeface="Arial"/>
                <a:cs typeface="Arial"/>
              </a:rPr>
              <a:t>senso! </a:t>
            </a:r>
            <a:r>
              <a:rPr dirty="0" sz="1300" spc="-5">
                <a:latin typeface="Arial"/>
                <a:cs typeface="Arial"/>
              </a:rPr>
              <a:t>Per ulteriori informazioni </a:t>
            </a:r>
            <a:r>
              <a:rPr dirty="0" sz="1300">
                <a:latin typeface="Arial"/>
                <a:cs typeface="Arial"/>
              </a:rPr>
              <a:t>sugli </a:t>
            </a:r>
            <a:r>
              <a:rPr dirty="0" sz="1300" spc="-5">
                <a:latin typeface="Arial"/>
                <a:cs typeface="Arial"/>
              </a:rPr>
              <a:t>appuntamenti, </a:t>
            </a:r>
            <a:r>
              <a:rPr dirty="0" sz="1300">
                <a:latin typeface="Arial"/>
                <a:cs typeface="Arial"/>
              </a:rPr>
              <a:t>si  </a:t>
            </a:r>
            <a:r>
              <a:rPr dirty="0" sz="1300" spc="-5">
                <a:latin typeface="Arial"/>
                <a:cs typeface="Arial"/>
              </a:rPr>
              <a:t>può visitare il sito </a:t>
            </a:r>
            <a:r>
              <a:rPr dirty="0" sz="1300">
                <a:latin typeface="Arial"/>
                <a:cs typeface="Arial"/>
              </a:rPr>
              <a:t>ufficiale </a:t>
            </a:r>
            <a:r>
              <a:rPr dirty="0" sz="1300" spc="-5">
                <a:latin typeface="Arial"/>
                <a:cs typeface="Arial"/>
              </a:rPr>
              <a:t>del</a:t>
            </a:r>
            <a:r>
              <a:rPr dirty="0" sz="1300" spc="10">
                <a:latin typeface="Arial"/>
                <a:cs typeface="Arial"/>
              </a:rPr>
              <a:t> </a:t>
            </a:r>
            <a:r>
              <a:rPr dirty="0" sz="1300" spc="-5">
                <a:latin typeface="Arial"/>
                <a:cs typeface="Arial"/>
              </a:rPr>
              <a:t>Festival.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955164" cy="13906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C</a:t>
            </a:r>
            <a:r>
              <a:rPr dirty="0" sz="1600" spc="-5" b="1">
                <a:latin typeface="Arial"/>
                <a:cs typeface="Arial"/>
              </a:rPr>
              <a:t>ilentocha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nel</a:t>
            </a:r>
            <a:r>
              <a:rPr dirty="0" sz="1600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com  </a:t>
            </a:r>
            <a:r>
              <a:rPr dirty="0" sz="1600" spc="-5" b="1">
                <a:latin typeface="Arial"/>
                <a:cs typeface="Arial"/>
              </a:rPr>
              <a:t>29 aprile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8615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08430" y="2491739"/>
            <a:ext cx="4733925" cy="5998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3777962"/>
            <a:ext cx="838200" cy="6661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92401" y="3901179"/>
            <a:ext cx="4533900" cy="4380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4682235"/>
            <a:ext cx="5105400" cy="3200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7241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MF </a:t>
            </a:r>
            <a:r>
              <a:rPr dirty="0" sz="1600" spc="-10" b="1">
                <a:latin typeface="Arial"/>
                <a:cs typeface="Arial"/>
              </a:rPr>
              <a:t>Dow</a:t>
            </a:r>
            <a:r>
              <a:rPr dirty="0" sz="1600" spc="-4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Jones  26 aprile</a:t>
            </a:r>
            <a:r>
              <a:rPr dirty="0" sz="1600" spc="-4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77240" y="2519132"/>
            <a:ext cx="4371975" cy="7901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9615" y="3627496"/>
            <a:ext cx="4152900" cy="7806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Creval.it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29 aprile</a:t>
            </a:r>
            <a:r>
              <a:rPr dirty="0" sz="1600" spc="-2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15940" y="4612152"/>
            <a:ext cx="2592548" cy="33611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706627" y="3408933"/>
            <a:ext cx="6109335" cy="65538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 b="1">
                <a:solidFill>
                  <a:srgbClr val="004A8F"/>
                </a:solidFill>
                <a:latin typeface="Arial"/>
                <a:cs typeface="Arial"/>
              </a:rPr>
              <a:t>ACIREALE, FANO, </a:t>
            </a:r>
            <a:r>
              <a:rPr dirty="0" sz="1200" b="1">
                <a:solidFill>
                  <a:srgbClr val="004A8F"/>
                </a:solidFill>
                <a:latin typeface="Arial"/>
                <a:cs typeface="Arial"/>
              </a:rPr>
              <a:t>SONDRIO, </a:t>
            </a:r>
            <a:r>
              <a:rPr dirty="0" sz="1200" spc="-5" b="1">
                <a:solidFill>
                  <a:srgbClr val="004A8F"/>
                </a:solidFill>
                <a:latin typeface="Arial"/>
                <a:cs typeface="Arial"/>
              </a:rPr>
              <a:t>LUNEDÌ 2 </a:t>
            </a:r>
            <a:r>
              <a:rPr dirty="0" sz="1200" spc="-10" b="1">
                <a:solidFill>
                  <a:srgbClr val="004A8F"/>
                </a:solidFill>
                <a:latin typeface="Arial"/>
                <a:cs typeface="Arial"/>
              </a:rPr>
              <a:t>MAGGIO </a:t>
            </a:r>
            <a:r>
              <a:rPr dirty="0" sz="1200" spc="-5" b="1">
                <a:solidFill>
                  <a:srgbClr val="004A8F"/>
                </a:solidFill>
                <a:latin typeface="Arial"/>
                <a:cs typeface="Arial"/>
              </a:rPr>
              <a:t>2016 </a:t>
            </a:r>
            <a:r>
              <a:rPr dirty="0" sz="1200" b="1">
                <a:solidFill>
                  <a:srgbClr val="004A8F"/>
                </a:solidFill>
                <a:latin typeface="Arial"/>
                <a:cs typeface="Arial"/>
              </a:rPr>
              <a:t>- </a:t>
            </a:r>
            <a:r>
              <a:rPr dirty="0" sz="1200" spc="-5" b="1">
                <a:solidFill>
                  <a:srgbClr val="004A8F"/>
                </a:solidFill>
                <a:latin typeface="Arial"/>
                <a:cs typeface="Arial"/>
              </a:rPr>
              <a:t>DOMENICA 8 MAGGIO</a:t>
            </a:r>
            <a:r>
              <a:rPr dirty="0" sz="1200" spc="114" b="1">
                <a:solidFill>
                  <a:srgbClr val="004A8F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004A8F"/>
                </a:solidFill>
                <a:latin typeface="Arial"/>
                <a:cs typeface="Arial"/>
              </a:rPr>
              <a:t>2016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dirty="0" sz="2800" spc="-35" b="1">
                <a:solidFill>
                  <a:srgbClr val="004A8F"/>
                </a:solidFill>
                <a:latin typeface="Arial"/>
                <a:cs typeface="Arial"/>
              </a:rPr>
              <a:t>ABITARE</a:t>
            </a:r>
            <a:r>
              <a:rPr dirty="0" sz="2800" spc="5" b="1">
                <a:solidFill>
                  <a:srgbClr val="004A8F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004A8F"/>
                </a:solidFill>
                <a:latin typeface="Arial"/>
                <a:cs typeface="Arial"/>
              </a:rPr>
              <a:t>SOTTOSOPRA</a:t>
            </a:r>
            <a:endParaRPr sz="2800">
              <a:latin typeface="Arial"/>
              <a:cs typeface="Arial"/>
            </a:endParaRPr>
          </a:p>
          <a:p>
            <a:pPr marL="3047365" marR="221615" indent="63500">
              <a:lnSpc>
                <a:spcPct val="95700"/>
              </a:lnSpc>
              <a:spcBef>
                <a:spcPts val="1500"/>
              </a:spcBef>
            </a:pPr>
            <a:r>
              <a:rPr dirty="0" sz="1800" spc="-5">
                <a:solidFill>
                  <a:srgbClr val="2479CE"/>
                </a:solidFill>
                <a:latin typeface="Arial"/>
                <a:cs typeface="Arial"/>
              </a:rPr>
              <a:t>“Scoprire </a:t>
            </a:r>
            <a:r>
              <a:rPr dirty="0" sz="1800">
                <a:solidFill>
                  <a:srgbClr val="2479CE"/>
                </a:solidFill>
                <a:latin typeface="Arial"/>
                <a:cs typeface="Arial"/>
              </a:rPr>
              <a:t>e </a:t>
            </a:r>
            <a:r>
              <a:rPr dirty="0" sz="1800" spc="-5">
                <a:solidFill>
                  <a:srgbClr val="2479CE"/>
                </a:solidFill>
                <a:latin typeface="Arial"/>
                <a:cs typeface="Arial"/>
              </a:rPr>
              <a:t>sperimentare  come si </a:t>
            </a:r>
            <a:r>
              <a:rPr dirty="0" sz="1800">
                <a:solidFill>
                  <a:srgbClr val="2479CE"/>
                </a:solidFill>
                <a:latin typeface="Arial"/>
                <a:cs typeface="Arial"/>
              </a:rPr>
              <a:t>sta </a:t>
            </a:r>
            <a:r>
              <a:rPr dirty="0" sz="1800" spc="-5">
                <a:solidFill>
                  <a:srgbClr val="2479CE"/>
                </a:solidFill>
                <a:latin typeface="Arial"/>
                <a:cs typeface="Arial"/>
              </a:rPr>
              <a:t>dentro i luoghi,  l’arte </a:t>
            </a:r>
            <a:r>
              <a:rPr dirty="0" sz="1800">
                <a:solidFill>
                  <a:srgbClr val="2479CE"/>
                </a:solidFill>
                <a:latin typeface="Arial"/>
                <a:cs typeface="Arial"/>
              </a:rPr>
              <a:t>e le </a:t>
            </a:r>
            <a:r>
              <a:rPr dirty="0" sz="1800" spc="-5">
                <a:solidFill>
                  <a:srgbClr val="2479CE"/>
                </a:solidFill>
                <a:latin typeface="Arial"/>
                <a:cs typeface="Arial"/>
              </a:rPr>
              <a:t>emozioni”</a:t>
            </a:r>
            <a:r>
              <a:rPr dirty="0" sz="1800" spc="-90">
                <a:solidFill>
                  <a:srgbClr val="2479CE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2479CE"/>
                </a:solidFill>
                <a:latin typeface="Arial"/>
                <a:cs typeface="Arial"/>
              </a:rPr>
              <a:t>Festival  </a:t>
            </a:r>
            <a:r>
              <a:rPr dirty="0" sz="1800" spc="-5">
                <a:solidFill>
                  <a:srgbClr val="2479CE"/>
                </a:solidFill>
                <a:latin typeface="Arial"/>
                <a:cs typeface="Arial"/>
              </a:rPr>
              <a:t>della cultura creativa </a:t>
            </a:r>
            <a:r>
              <a:rPr dirty="0" sz="1800">
                <a:solidFill>
                  <a:srgbClr val="2479CE"/>
                </a:solidFill>
                <a:latin typeface="Arial"/>
                <a:cs typeface="Arial"/>
              </a:rPr>
              <a:t>– III  </a:t>
            </a:r>
            <a:r>
              <a:rPr dirty="0" sz="1800" spc="-5">
                <a:solidFill>
                  <a:srgbClr val="2479CE"/>
                </a:solidFill>
                <a:latin typeface="Arial"/>
                <a:cs typeface="Arial"/>
              </a:rPr>
              <a:t>edizione</a:t>
            </a:r>
            <a:endParaRPr sz="1800">
              <a:latin typeface="Arial"/>
              <a:cs typeface="Arial"/>
            </a:endParaRPr>
          </a:p>
          <a:p>
            <a:pPr marL="3047365" marR="13335">
              <a:lnSpc>
                <a:spcPts val="1380"/>
              </a:lnSpc>
              <a:spcBef>
                <a:spcPts val="805"/>
              </a:spcBef>
            </a:pPr>
            <a:r>
              <a:rPr dirty="0" sz="1200">
                <a:solidFill>
                  <a:srgbClr val="7B7B7B"/>
                </a:solidFill>
                <a:latin typeface="Arial"/>
                <a:cs typeface="Arial"/>
              </a:rPr>
              <a:t>Il </a:t>
            </a:r>
            <a:r>
              <a:rPr dirty="0" sz="1200" spc="-5" b="1">
                <a:solidFill>
                  <a:srgbClr val="7B7B7B"/>
                </a:solidFill>
                <a:latin typeface="Arial"/>
                <a:cs typeface="Arial"/>
              </a:rPr>
              <a:t>Festival della cultura creativa: le banche  per </a:t>
            </a:r>
            <a:r>
              <a:rPr dirty="0" sz="1200" b="1">
                <a:solidFill>
                  <a:srgbClr val="7B7B7B"/>
                </a:solidFill>
                <a:latin typeface="Arial"/>
                <a:cs typeface="Arial"/>
              </a:rPr>
              <a:t>i </a:t>
            </a:r>
            <a:r>
              <a:rPr dirty="0" sz="1200" spc="-5" b="1">
                <a:solidFill>
                  <a:srgbClr val="7B7B7B"/>
                </a:solidFill>
                <a:latin typeface="Arial"/>
                <a:cs typeface="Arial"/>
              </a:rPr>
              <a:t>giovani e </a:t>
            </a:r>
            <a:r>
              <a:rPr dirty="0" sz="1200" b="1">
                <a:solidFill>
                  <a:srgbClr val="7B7B7B"/>
                </a:solidFill>
                <a:latin typeface="Arial"/>
                <a:cs typeface="Arial"/>
              </a:rPr>
              <a:t>il </a:t>
            </a:r>
            <a:r>
              <a:rPr dirty="0" sz="1200" spc="-5" b="1">
                <a:solidFill>
                  <a:srgbClr val="7B7B7B"/>
                </a:solidFill>
                <a:latin typeface="Arial"/>
                <a:cs typeface="Arial"/>
              </a:rPr>
              <a:t>territorio </a:t>
            </a: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viene realizzato  dalle banche su tutto il territorio </a:t>
            </a:r>
            <a:r>
              <a:rPr dirty="0" sz="1200">
                <a:solidFill>
                  <a:srgbClr val="7B7B7B"/>
                </a:solidFill>
                <a:latin typeface="Arial"/>
                <a:cs typeface="Arial"/>
              </a:rPr>
              <a:t>nazionale </a:t>
            </a: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ed  è dedicato </a:t>
            </a:r>
            <a:r>
              <a:rPr dirty="0" sz="1200">
                <a:solidFill>
                  <a:srgbClr val="7B7B7B"/>
                </a:solidFill>
                <a:latin typeface="Arial"/>
                <a:cs typeface="Arial"/>
              </a:rPr>
              <a:t>ai </a:t>
            </a: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giovani </a:t>
            </a:r>
            <a:r>
              <a:rPr dirty="0" sz="1200">
                <a:solidFill>
                  <a:srgbClr val="7B7B7B"/>
                </a:solidFill>
                <a:latin typeface="Arial"/>
                <a:cs typeface="Arial"/>
              </a:rPr>
              <a:t>tra </a:t>
            </a: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i sei e i tredici anni.  L’iniziativa intende valorizzare </a:t>
            </a:r>
            <a:r>
              <a:rPr dirty="0" sz="1200">
                <a:solidFill>
                  <a:srgbClr val="7B7B7B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riaffermare  l’impegno culturale che le banche svolgono  quotidianamente e da sempre nella società e  nel nostro</a:t>
            </a:r>
            <a:r>
              <a:rPr dirty="0" sz="1200" spc="5">
                <a:solidFill>
                  <a:srgbClr val="7B7B7B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Paese.</a:t>
            </a:r>
            <a:endParaRPr sz="1200">
              <a:latin typeface="Arial"/>
              <a:cs typeface="Arial"/>
            </a:endParaRPr>
          </a:p>
          <a:p>
            <a:pPr marL="3047365">
              <a:lnSpc>
                <a:spcPts val="1315"/>
              </a:lnSpc>
            </a:pP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ABITARE SOTTOSOPRA “Scoprire </a:t>
            </a:r>
            <a:r>
              <a:rPr dirty="0" sz="1200">
                <a:solidFill>
                  <a:srgbClr val="7B7B7B"/>
                </a:solidFill>
                <a:latin typeface="Arial"/>
                <a:cs typeface="Arial"/>
              </a:rPr>
              <a:t>e</a:t>
            </a:r>
            <a:endParaRPr sz="1200">
              <a:latin typeface="Arial"/>
              <a:cs typeface="Arial"/>
            </a:endParaRPr>
          </a:p>
          <a:p>
            <a:pPr marL="3047365" marR="238125">
              <a:lnSpc>
                <a:spcPts val="1380"/>
              </a:lnSpc>
              <a:spcBef>
                <a:spcPts val="65"/>
              </a:spcBef>
            </a:pP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sperimentare come si </a:t>
            </a:r>
            <a:r>
              <a:rPr dirty="0" sz="1200">
                <a:solidFill>
                  <a:srgbClr val="7B7B7B"/>
                </a:solidFill>
                <a:latin typeface="Arial"/>
                <a:cs typeface="Arial"/>
              </a:rPr>
              <a:t>sta </a:t>
            </a: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dentro i luoghi,  l’arte </a:t>
            </a:r>
            <a:r>
              <a:rPr dirty="0" sz="1200">
                <a:solidFill>
                  <a:srgbClr val="7B7B7B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le emozioni” </a:t>
            </a:r>
            <a:r>
              <a:rPr dirty="0" sz="1200">
                <a:solidFill>
                  <a:srgbClr val="7B7B7B"/>
                </a:solidFill>
                <a:latin typeface="Arial"/>
                <a:cs typeface="Arial"/>
              </a:rPr>
              <a:t>è </a:t>
            </a: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il </a:t>
            </a:r>
            <a:r>
              <a:rPr dirty="0" sz="1200">
                <a:solidFill>
                  <a:srgbClr val="7B7B7B"/>
                </a:solidFill>
                <a:latin typeface="Arial"/>
                <a:cs typeface="Arial"/>
              </a:rPr>
              <a:t>tema </a:t>
            </a: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dell'edizione  2016, la</a:t>
            </a:r>
            <a:r>
              <a:rPr dirty="0" sz="1200" spc="-10">
                <a:solidFill>
                  <a:srgbClr val="7B7B7B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terza.</a:t>
            </a:r>
            <a:endParaRPr sz="1200">
              <a:latin typeface="Arial"/>
              <a:cs typeface="Arial"/>
            </a:endParaRPr>
          </a:p>
          <a:p>
            <a:pPr marL="12700" marR="483234">
              <a:lnSpc>
                <a:spcPts val="1380"/>
              </a:lnSpc>
            </a:pP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Abitare è il modo con cui noi uomini viviamo sulla terra. </a:t>
            </a:r>
            <a:r>
              <a:rPr dirty="0" sz="1200">
                <a:solidFill>
                  <a:srgbClr val="7B7B7B"/>
                </a:solidFill>
                <a:latin typeface="Arial"/>
                <a:cs typeface="Arial"/>
              </a:rPr>
              <a:t>Il </a:t>
            </a: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luogo abitato rappresenta  materialmente e simbolicamente la condizione </a:t>
            </a:r>
            <a:r>
              <a:rPr dirty="0" sz="1200">
                <a:solidFill>
                  <a:srgbClr val="7B7B7B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"stabilità". </a:t>
            </a:r>
            <a:r>
              <a:rPr dirty="0" sz="1200">
                <a:solidFill>
                  <a:srgbClr val="7B7B7B"/>
                </a:solidFill>
                <a:latin typeface="Arial"/>
                <a:cs typeface="Arial"/>
              </a:rPr>
              <a:t>Il </a:t>
            </a: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luogo abitato si</a:t>
            </a:r>
            <a:r>
              <a:rPr dirty="0" sz="1200" spc="150">
                <a:solidFill>
                  <a:srgbClr val="7B7B7B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può</a:t>
            </a:r>
            <a:endParaRPr sz="1200">
              <a:latin typeface="Arial"/>
              <a:cs typeface="Arial"/>
            </a:endParaRPr>
          </a:p>
          <a:p>
            <a:pPr marL="12700" marR="295275">
              <a:lnSpc>
                <a:spcPts val="1380"/>
              </a:lnSpc>
              <a:spcBef>
                <a:spcPts val="5"/>
              </a:spcBef>
            </a:pP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estendere al vicinato, al quartiere, alla </a:t>
            </a:r>
            <a:r>
              <a:rPr dirty="0" sz="1200">
                <a:solidFill>
                  <a:srgbClr val="7B7B7B"/>
                </a:solidFill>
                <a:latin typeface="Arial"/>
                <a:cs typeface="Arial"/>
              </a:rPr>
              <a:t>città, </a:t>
            </a: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e rappresenta lo spazio dell'appartenenza  collettiva.</a:t>
            </a:r>
            <a:endParaRPr sz="1200">
              <a:latin typeface="Arial"/>
              <a:cs typeface="Arial"/>
            </a:endParaRPr>
          </a:p>
          <a:p>
            <a:pPr marL="12700" marR="59690">
              <a:lnSpc>
                <a:spcPts val="1380"/>
              </a:lnSpc>
            </a:pP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Abitare è stare in rapporto con sé e con ciò che ci sta intorno, </a:t>
            </a:r>
            <a:r>
              <a:rPr dirty="0" sz="1200" spc="-10">
                <a:solidFill>
                  <a:srgbClr val="7B7B7B"/>
                </a:solidFill>
                <a:latin typeface="Arial"/>
                <a:cs typeface="Arial"/>
              </a:rPr>
              <a:t>sia </a:t>
            </a: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esso </a:t>
            </a:r>
            <a:r>
              <a:rPr dirty="0" sz="1200">
                <a:solidFill>
                  <a:srgbClr val="7B7B7B"/>
                </a:solidFill>
                <a:latin typeface="Arial"/>
                <a:cs typeface="Arial"/>
              </a:rPr>
              <a:t>un </a:t>
            </a: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luogo, uno  spazio, </a:t>
            </a:r>
            <a:r>
              <a:rPr dirty="0" sz="1200">
                <a:solidFill>
                  <a:srgbClr val="7B7B7B"/>
                </a:solidFill>
                <a:latin typeface="Arial"/>
                <a:cs typeface="Arial"/>
              </a:rPr>
              <a:t>una </a:t>
            </a: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comunità. Abitare è costruirsi </a:t>
            </a:r>
            <a:r>
              <a:rPr dirty="0" sz="1200">
                <a:solidFill>
                  <a:srgbClr val="7B7B7B"/>
                </a:solidFill>
                <a:latin typeface="Arial"/>
                <a:cs typeface="Arial"/>
              </a:rPr>
              <a:t>un </a:t>
            </a:r>
            <a:r>
              <a:rPr dirty="0" sz="1200" spc="-10">
                <a:solidFill>
                  <a:srgbClr val="7B7B7B"/>
                </a:solidFill>
                <a:latin typeface="Arial"/>
                <a:cs typeface="Arial"/>
              </a:rPr>
              <a:t>luogo </a:t>
            </a: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sicuro in </a:t>
            </a:r>
            <a:r>
              <a:rPr dirty="0" sz="1200">
                <a:solidFill>
                  <a:srgbClr val="7B7B7B"/>
                </a:solidFill>
                <a:latin typeface="Arial"/>
                <a:cs typeface="Arial"/>
              </a:rPr>
              <a:t>cui </a:t>
            </a: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stare, </a:t>
            </a:r>
            <a:r>
              <a:rPr dirty="0" sz="1200">
                <a:solidFill>
                  <a:srgbClr val="7B7B7B"/>
                </a:solidFill>
                <a:latin typeface="Arial"/>
                <a:cs typeface="Arial"/>
              </a:rPr>
              <a:t>fatto </a:t>
            </a: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di idee,  persone e luoghi, da cui partire e a cui ritornare. Ogni essere vivente ma anche ogni cosa  in qualche modo “abita” degli spazi </a:t>
            </a:r>
            <a:r>
              <a:rPr dirty="0" sz="1200">
                <a:solidFill>
                  <a:srgbClr val="7B7B7B"/>
                </a:solidFill>
                <a:latin typeface="Arial"/>
                <a:cs typeface="Arial"/>
              </a:rPr>
              <a:t>e si esprime nel </a:t>
            </a: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rapporto con il luogo in </a:t>
            </a:r>
            <a:r>
              <a:rPr dirty="0" sz="1200">
                <a:solidFill>
                  <a:srgbClr val="7B7B7B"/>
                </a:solidFill>
                <a:latin typeface="Arial"/>
                <a:cs typeface="Arial"/>
              </a:rPr>
              <a:t>cui si </a:t>
            </a: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trova  anche se di</a:t>
            </a:r>
            <a:r>
              <a:rPr dirty="0" sz="1200">
                <a:solidFill>
                  <a:srgbClr val="7B7B7B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passaggio.</a:t>
            </a:r>
            <a:endParaRPr sz="1200">
              <a:latin typeface="Arial"/>
              <a:cs typeface="Arial"/>
            </a:endParaRPr>
          </a:p>
          <a:p>
            <a:pPr marL="12700" marR="161290">
              <a:lnSpc>
                <a:spcPts val="1380"/>
              </a:lnSpc>
            </a:pP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Questo il </a:t>
            </a:r>
            <a:r>
              <a:rPr dirty="0" sz="1200">
                <a:solidFill>
                  <a:srgbClr val="7B7B7B"/>
                </a:solidFill>
                <a:latin typeface="Arial"/>
                <a:cs typeface="Arial"/>
              </a:rPr>
              <a:t>tema </a:t>
            </a: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scelto dalle banche italiane, fortemente legate al territorio e da sempre  sensibili </a:t>
            </a:r>
            <a:r>
              <a:rPr dirty="0" sz="1200">
                <a:solidFill>
                  <a:srgbClr val="7B7B7B"/>
                </a:solidFill>
                <a:latin typeface="Arial"/>
                <a:cs typeface="Arial"/>
              </a:rPr>
              <a:t>al </a:t>
            </a: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tema della cultura e della creatività, visti </a:t>
            </a:r>
            <a:r>
              <a:rPr dirty="0" sz="1200">
                <a:solidFill>
                  <a:srgbClr val="7B7B7B"/>
                </a:solidFill>
                <a:latin typeface="Arial"/>
                <a:cs typeface="Arial"/>
              </a:rPr>
              <a:t>come </a:t>
            </a: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espressione e possibilità </a:t>
            </a:r>
            <a:r>
              <a:rPr dirty="0" sz="1200">
                <a:solidFill>
                  <a:srgbClr val="7B7B7B"/>
                </a:solidFill>
                <a:latin typeface="Arial"/>
                <a:cs typeface="Arial"/>
              </a:rPr>
              <a:t>di</a:t>
            </a:r>
            <a:r>
              <a:rPr dirty="0" sz="1200" spc="210">
                <a:solidFill>
                  <a:srgbClr val="7B7B7B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7B7B7B"/>
                </a:solidFill>
                <a:latin typeface="Arial"/>
                <a:cs typeface="Arial"/>
              </a:rPr>
              <a:t>un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56229" y="2224594"/>
            <a:ext cx="1904999" cy="6092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7435" cy="52063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Creval.it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29 aprile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77470">
              <a:lnSpc>
                <a:spcPts val="1380"/>
              </a:lnSpc>
              <a:spcBef>
                <a:spcPts val="994"/>
              </a:spcBef>
            </a:pP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vivere civile </a:t>
            </a:r>
            <a:r>
              <a:rPr dirty="0" sz="1200">
                <a:solidFill>
                  <a:srgbClr val="7B7B7B"/>
                </a:solidFill>
                <a:latin typeface="Arial"/>
                <a:cs typeface="Arial"/>
              </a:rPr>
              <a:t>basato </a:t>
            </a: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sullo sguardo delle giovani generazioni. Un tema </a:t>
            </a:r>
            <a:r>
              <a:rPr dirty="0" sz="1200">
                <a:solidFill>
                  <a:srgbClr val="7B7B7B"/>
                </a:solidFill>
                <a:latin typeface="Arial"/>
                <a:cs typeface="Arial"/>
              </a:rPr>
              <a:t>col </a:t>
            </a: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quale quest'anno  si invitano i bambini e i ragazzi ad allargare il concetto di casa e </a:t>
            </a:r>
            <a:r>
              <a:rPr dirty="0" sz="1200">
                <a:solidFill>
                  <a:srgbClr val="7B7B7B"/>
                </a:solidFill>
                <a:latin typeface="Arial"/>
                <a:cs typeface="Arial"/>
              </a:rPr>
              <a:t>di </a:t>
            </a:r>
            <a:r>
              <a:rPr dirty="0" sz="1200" spc="-10">
                <a:solidFill>
                  <a:srgbClr val="7B7B7B"/>
                </a:solidFill>
                <a:latin typeface="Arial"/>
                <a:cs typeface="Arial"/>
              </a:rPr>
              <a:t>luogo </a:t>
            </a: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abitato per  cercare, con l'aiuto </a:t>
            </a:r>
            <a:r>
              <a:rPr dirty="0" sz="1200">
                <a:solidFill>
                  <a:srgbClr val="7B7B7B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operatori </a:t>
            </a:r>
            <a:r>
              <a:rPr dirty="0" sz="1200">
                <a:solidFill>
                  <a:srgbClr val="7B7B7B"/>
                </a:solidFill>
                <a:latin typeface="Arial"/>
                <a:cs typeface="Arial"/>
              </a:rPr>
              <a:t>culturali </a:t>
            </a: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specializzati, di superare alcuni stereotipi, per  scoprire e sperimentare in che modo ogni essere vivente e ogni cosa vive, abita e si  relaziona, utilizzando le modalità </a:t>
            </a:r>
            <a:r>
              <a:rPr dirty="0" sz="1200">
                <a:solidFill>
                  <a:srgbClr val="7B7B7B"/>
                </a:solidFill>
                <a:latin typeface="Arial"/>
                <a:cs typeface="Arial"/>
              </a:rPr>
              <a:t>più </a:t>
            </a: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consone alla propria natura, </a:t>
            </a:r>
            <a:r>
              <a:rPr dirty="0" sz="1200" spc="-10">
                <a:solidFill>
                  <a:srgbClr val="7B7B7B"/>
                </a:solidFill>
                <a:latin typeface="Arial"/>
                <a:cs typeface="Arial"/>
              </a:rPr>
              <a:t>con </a:t>
            </a: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tutto ciò che li  circonda.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Le banche del Gruppo Credito Valtellinese hanno aderito alla</a:t>
            </a:r>
            <a:r>
              <a:rPr dirty="0" sz="1200" spc="35">
                <a:solidFill>
                  <a:srgbClr val="7B7B7B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7B7B7B"/>
                </a:solidFill>
                <a:latin typeface="Arial"/>
                <a:cs typeface="Arial"/>
              </a:rPr>
              <a:t>manifestazione.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5080">
              <a:lnSpc>
                <a:spcPts val="1380"/>
              </a:lnSpc>
            </a:pPr>
            <a:r>
              <a:rPr dirty="0" sz="1200" b="1">
                <a:solidFill>
                  <a:srgbClr val="7B7B7B"/>
                </a:solidFill>
                <a:latin typeface="Arial"/>
                <a:cs typeface="Arial"/>
              </a:rPr>
              <a:t>Il </a:t>
            </a:r>
            <a:r>
              <a:rPr dirty="0" sz="1200" spc="-5" b="1">
                <a:solidFill>
                  <a:srgbClr val="7B7B7B"/>
                </a:solidFill>
                <a:latin typeface="Arial"/>
                <a:cs typeface="Arial"/>
              </a:rPr>
              <a:t>Credito Valtellinese </a:t>
            </a:r>
            <a:r>
              <a:rPr dirty="0" sz="1200" b="1">
                <a:solidFill>
                  <a:srgbClr val="7B7B7B"/>
                </a:solidFill>
                <a:latin typeface="Arial"/>
                <a:cs typeface="Arial"/>
              </a:rPr>
              <a:t>propone </a:t>
            </a:r>
            <a:r>
              <a:rPr dirty="0" sz="1200" spc="-5" b="1">
                <a:solidFill>
                  <a:srgbClr val="7B7B7B"/>
                </a:solidFill>
                <a:latin typeface="Arial"/>
                <a:cs typeface="Arial"/>
              </a:rPr>
              <a:t>dal 2 </a:t>
            </a:r>
            <a:r>
              <a:rPr dirty="0" sz="1200" b="1">
                <a:solidFill>
                  <a:srgbClr val="7B7B7B"/>
                </a:solidFill>
                <a:latin typeface="Arial"/>
                <a:cs typeface="Arial"/>
              </a:rPr>
              <a:t>al </a:t>
            </a:r>
            <a:r>
              <a:rPr dirty="0" sz="1200" spc="-5" b="1">
                <a:solidFill>
                  <a:srgbClr val="7B7B7B"/>
                </a:solidFill>
                <a:latin typeface="Arial"/>
                <a:cs typeface="Arial"/>
              </a:rPr>
              <a:t>6 maggio </a:t>
            </a:r>
            <a:r>
              <a:rPr dirty="0" sz="1200" b="1">
                <a:solidFill>
                  <a:srgbClr val="7B7B7B"/>
                </a:solidFill>
                <a:latin typeface="Arial"/>
                <a:cs typeface="Arial"/>
              </a:rPr>
              <a:t>il </a:t>
            </a:r>
            <a:r>
              <a:rPr dirty="0" sz="1200" spc="-5" b="1">
                <a:solidFill>
                  <a:srgbClr val="7B7B7B"/>
                </a:solidFill>
                <a:latin typeface="Arial"/>
                <a:cs typeface="Arial"/>
              </a:rPr>
              <a:t>laboratorio/visita </a:t>
            </a:r>
            <a:r>
              <a:rPr dirty="0" sz="1200" b="1">
                <a:solidFill>
                  <a:srgbClr val="7B7B7B"/>
                </a:solidFill>
                <a:latin typeface="Arial"/>
                <a:cs typeface="Arial"/>
              </a:rPr>
              <a:t>guidata </a:t>
            </a:r>
            <a:r>
              <a:rPr dirty="0" sz="1200" spc="-5" b="1">
                <a:solidFill>
                  <a:srgbClr val="663399"/>
                </a:solidFill>
                <a:latin typeface="Arial"/>
                <a:cs typeface="Arial"/>
                <a:hlinkClick r:id="rId3"/>
              </a:rPr>
              <a:t>"Storie a </a:t>
            </a:r>
            <a:r>
              <a:rPr dirty="0" sz="1200" spc="-5" b="1">
                <a:solidFill>
                  <a:srgbClr val="663399"/>
                </a:solidFill>
                <a:latin typeface="Arial"/>
                <a:cs typeface="Arial"/>
              </a:rPr>
              <a:t> </a:t>
            </a:r>
            <a:r>
              <a:rPr dirty="0" sz="1200" spc="-5" b="1">
                <a:solidFill>
                  <a:srgbClr val="663399"/>
                </a:solidFill>
                <a:latin typeface="Arial"/>
                <a:cs typeface="Arial"/>
                <a:hlinkClick r:id="rId3"/>
              </a:rPr>
              <a:t>colori" </a:t>
            </a:r>
            <a:r>
              <a:rPr dirty="0" sz="1200" spc="-5" b="1">
                <a:solidFill>
                  <a:srgbClr val="7B7B7B"/>
                </a:solidFill>
                <a:latin typeface="Arial"/>
                <a:cs typeface="Arial"/>
              </a:rPr>
              <a:t>nell'ambito della mostra </a:t>
            </a:r>
            <a:r>
              <a:rPr dirty="0" sz="1200" spc="-5" b="1">
                <a:solidFill>
                  <a:srgbClr val="663399"/>
                </a:solidFill>
                <a:latin typeface="Arial"/>
                <a:cs typeface="Arial"/>
                <a:hlinkClick r:id="rId4"/>
              </a:rPr>
              <a:t>"ANGELO VANINETTI. </a:t>
            </a:r>
            <a:r>
              <a:rPr dirty="0" sz="1200" b="1">
                <a:solidFill>
                  <a:srgbClr val="663399"/>
                </a:solidFill>
                <a:latin typeface="Arial"/>
                <a:cs typeface="Arial"/>
                <a:hlinkClick r:id="rId4"/>
              </a:rPr>
              <a:t>I colori </a:t>
            </a:r>
            <a:r>
              <a:rPr dirty="0" sz="1200" spc="-5" b="1">
                <a:solidFill>
                  <a:srgbClr val="663399"/>
                </a:solidFill>
                <a:latin typeface="Arial"/>
                <a:cs typeface="Arial"/>
                <a:hlinkClick r:id="rId4"/>
              </a:rPr>
              <a:t>della memoria" </a:t>
            </a:r>
            <a:r>
              <a:rPr dirty="0" sz="1200" spc="-5" b="1">
                <a:solidFill>
                  <a:srgbClr val="7B7B7B"/>
                </a:solidFill>
                <a:latin typeface="Arial"/>
                <a:cs typeface="Arial"/>
              </a:rPr>
              <a:t>a  </a:t>
            </a:r>
            <a:r>
              <a:rPr dirty="0" sz="1200" b="1">
                <a:solidFill>
                  <a:srgbClr val="7B7B7B"/>
                </a:solidFill>
                <a:latin typeface="Arial"/>
                <a:cs typeface="Arial"/>
              </a:rPr>
              <a:t>Sondrio </a:t>
            </a:r>
            <a:r>
              <a:rPr dirty="0" sz="1200" spc="-5" b="1">
                <a:solidFill>
                  <a:srgbClr val="7B7B7B"/>
                </a:solidFill>
                <a:latin typeface="Arial"/>
                <a:cs typeface="Arial"/>
              </a:rPr>
              <a:t>presso la Galleria Credito Valtellinese e </a:t>
            </a:r>
            <a:r>
              <a:rPr dirty="0" sz="1200" b="1">
                <a:solidFill>
                  <a:srgbClr val="7B7B7B"/>
                </a:solidFill>
                <a:latin typeface="Arial"/>
                <a:cs typeface="Arial"/>
              </a:rPr>
              <a:t>il </a:t>
            </a:r>
            <a:r>
              <a:rPr dirty="0" sz="1200" spc="-5" b="1">
                <a:solidFill>
                  <a:srgbClr val="7B7B7B"/>
                </a:solidFill>
                <a:latin typeface="Arial"/>
                <a:cs typeface="Arial"/>
              </a:rPr>
              <a:t>MVSA.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12700" marR="464184">
              <a:lnSpc>
                <a:spcPts val="1380"/>
              </a:lnSpc>
            </a:pPr>
            <a:r>
              <a:rPr dirty="0" sz="1200" b="1">
                <a:solidFill>
                  <a:srgbClr val="7B7B7B"/>
                </a:solidFill>
                <a:latin typeface="Arial"/>
                <a:cs typeface="Arial"/>
              </a:rPr>
              <a:t>Il </a:t>
            </a:r>
            <a:r>
              <a:rPr dirty="0" sz="1200" spc="-5" b="1">
                <a:solidFill>
                  <a:srgbClr val="7B7B7B"/>
                </a:solidFill>
                <a:latin typeface="Arial"/>
                <a:cs typeface="Arial"/>
              </a:rPr>
              <a:t>Credito Siciliano propone </a:t>
            </a:r>
            <a:r>
              <a:rPr dirty="0" sz="1200" b="1">
                <a:solidFill>
                  <a:srgbClr val="7B7B7B"/>
                </a:solidFill>
                <a:latin typeface="Arial"/>
                <a:cs typeface="Arial"/>
              </a:rPr>
              <a:t>il 2 e </a:t>
            </a:r>
            <a:r>
              <a:rPr dirty="0" sz="1200" spc="-5" b="1">
                <a:solidFill>
                  <a:srgbClr val="7B7B7B"/>
                </a:solidFill>
                <a:latin typeface="Arial"/>
                <a:cs typeface="Arial"/>
              </a:rPr>
              <a:t>il </a:t>
            </a:r>
            <a:r>
              <a:rPr dirty="0" sz="1200" b="1">
                <a:solidFill>
                  <a:srgbClr val="7B7B7B"/>
                </a:solidFill>
                <a:latin typeface="Arial"/>
                <a:cs typeface="Arial"/>
              </a:rPr>
              <a:t>6 </a:t>
            </a:r>
            <a:r>
              <a:rPr dirty="0" sz="1200" spc="-5" b="1">
                <a:solidFill>
                  <a:srgbClr val="7B7B7B"/>
                </a:solidFill>
                <a:latin typeface="Arial"/>
                <a:cs typeface="Arial"/>
              </a:rPr>
              <a:t>maggio </a:t>
            </a:r>
            <a:r>
              <a:rPr dirty="0" sz="1200" b="1">
                <a:solidFill>
                  <a:srgbClr val="7B7B7B"/>
                </a:solidFill>
                <a:latin typeface="Arial"/>
                <a:cs typeface="Arial"/>
              </a:rPr>
              <a:t>il </a:t>
            </a:r>
            <a:r>
              <a:rPr dirty="0" sz="1200" spc="-5" b="1">
                <a:solidFill>
                  <a:srgbClr val="7B7B7B"/>
                </a:solidFill>
                <a:latin typeface="Arial"/>
                <a:cs typeface="Arial"/>
              </a:rPr>
              <a:t>laboratorio "Vivere….la </a:t>
            </a:r>
            <a:r>
              <a:rPr dirty="0" sz="1200" b="1">
                <a:solidFill>
                  <a:srgbClr val="7B7B7B"/>
                </a:solidFill>
                <a:latin typeface="Arial"/>
                <a:cs typeface="Arial"/>
              </a:rPr>
              <a:t>Galleria  </a:t>
            </a:r>
            <a:r>
              <a:rPr dirty="0" sz="1200" spc="-5" b="1">
                <a:solidFill>
                  <a:srgbClr val="7B7B7B"/>
                </a:solidFill>
                <a:latin typeface="Arial"/>
                <a:cs typeface="Arial"/>
              </a:rPr>
              <a:t>Credito Siciliano" presso la Galleria Credito </a:t>
            </a:r>
            <a:r>
              <a:rPr dirty="0" sz="1200" b="1">
                <a:solidFill>
                  <a:srgbClr val="7B7B7B"/>
                </a:solidFill>
                <a:latin typeface="Arial"/>
                <a:cs typeface="Arial"/>
              </a:rPr>
              <a:t>Siciliano in </a:t>
            </a:r>
            <a:r>
              <a:rPr dirty="0" sz="1200" spc="-5" b="1">
                <a:solidFill>
                  <a:srgbClr val="7B7B7B"/>
                </a:solidFill>
                <a:latin typeface="Arial"/>
                <a:cs typeface="Arial"/>
              </a:rPr>
              <a:t>Piazza Duomo </a:t>
            </a:r>
            <a:r>
              <a:rPr dirty="0" sz="1200" b="1">
                <a:solidFill>
                  <a:srgbClr val="7B7B7B"/>
                </a:solidFill>
                <a:latin typeface="Arial"/>
                <a:cs typeface="Arial"/>
              </a:rPr>
              <a:t>12 ad  </a:t>
            </a:r>
            <a:r>
              <a:rPr dirty="0" sz="1200" spc="-5" b="1">
                <a:solidFill>
                  <a:srgbClr val="7B7B7B"/>
                </a:solidFill>
                <a:latin typeface="Arial"/>
                <a:cs typeface="Arial"/>
              </a:rPr>
              <a:t>Acireale</a:t>
            </a:r>
            <a:r>
              <a:rPr dirty="0" sz="1200" b="1">
                <a:solidFill>
                  <a:srgbClr val="7B7B7B"/>
                </a:solidFill>
                <a:latin typeface="Arial"/>
                <a:cs typeface="Arial"/>
              </a:rPr>
              <a:t> </a:t>
            </a:r>
            <a:r>
              <a:rPr dirty="0" sz="1200" spc="-5" b="1">
                <a:solidFill>
                  <a:srgbClr val="7B7B7B"/>
                </a:solidFill>
                <a:latin typeface="Arial"/>
                <a:cs typeface="Arial"/>
              </a:rPr>
              <a:t>(CT).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 marR="210820">
              <a:lnSpc>
                <a:spcPts val="1380"/>
              </a:lnSpc>
            </a:pPr>
            <a:r>
              <a:rPr dirty="0" sz="1200" spc="-5" b="1">
                <a:solidFill>
                  <a:srgbClr val="7B7B7B"/>
                </a:solidFill>
                <a:latin typeface="Arial"/>
                <a:cs typeface="Arial"/>
              </a:rPr>
              <a:t>Carifano propone </a:t>
            </a:r>
            <a:r>
              <a:rPr dirty="0" sz="1200" b="1">
                <a:solidFill>
                  <a:srgbClr val="7B7B7B"/>
                </a:solidFill>
                <a:latin typeface="Arial"/>
                <a:cs typeface="Arial"/>
              </a:rPr>
              <a:t>il </a:t>
            </a:r>
            <a:r>
              <a:rPr dirty="0" sz="1200" spc="-5" b="1">
                <a:solidFill>
                  <a:srgbClr val="7B7B7B"/>
                </a:solidFill>
                <a:latin typeface="Arial"/>
                <a:cs typeface="Arial"/>
              </a:rPr>
              <a:t>5 maggio </a:t>
            </a:r>
            <a:r>
              <a:rPr dirty="0" sz="1200" b="1">
                <a:solidFill>
                  <a:srgbClr val="7B7B7B"/>
                </a:solidFill>
                <a:latin typeface="Arial"/>
                <a:cs typeface="Arial"/>
              </a:rPr>
              <a:t>il </a:t>
            </a:r>
            <a:r>
              <a:rPr dirty="0" sz="1200" spc="-5" b="1">
                <a:solidFill>
                  <a:srgbClr val="7B7B7B"/>
                </a:solidFill>
                <a:latin typeface="Arial"/>
                <a:cs typeface="Arial"/>
              </a:rPr>
              <a:t>laboratorio </a:t>
            </a:r>
            <a:r>
              <a:rPr dirty="0" sz="1200" b="1">
                <a:solidFill>
                  <a:srgbClr val="7B7B7B"/>
                </a:solidFill>
                <a:latin typeface="Arial"/>
                <a:cs typeface="Arial"/>
              </a:rPr>
              <a:t>di </a:t>
            </a:r>
            <a:r>
              <a:rPr dirty="0" sz="1200" spc="-5" b="1">
                <a:solidFill>
                  <a:srgbClr val="7B7B7B"/>
                </a:solidFill>
                <a:latin typeface="Arial"/>
                <a:cs typeface="Arial"/>
              </a:rPr>
              <a:t>scultura tridimensionale </a:t>
            </a:r>
            <a:r>
              <a:rPr dirty="0" sz="1200" b="1">
                <a:solidFill>
                  <a:srgbClr val="7B7B7B"/>
                </a:solidFill>
                <a:latin typeface="Arial"/>
                <a:cs typeface="Arial"/>
              </a:rPr>
              <a:t>in carta  </a:t>
            </a:r>
            <a:r>
              <a:rPr dirty="0" sz="1200" spc="-5" b="1">
                <a:solidFill>
                  <a:srgbClr val="7B7B7B"/>
                </a:solidFill>
                <a:latin typeface="Arial"/>
                <a:cs typeface="Arial"/>
              </a:rPr>
              <a:t>"Abitare </a:t>
            </a:r>
            <a:r>
              <a:rPr dirty="0" sz="1200" b="1">
                <a:solidFill>
                  <a:srgbClr val="7B7B7B"/>
                </a:solidFill>
                <a:latin typeface="Arial"/>
                <a:cs typeface="Arial"/>
              </a:rPr>
              <a:t>se </a:t>
            </a:r>
            <a:r>
              <a:rPr dirty="0" sz="1200" spc="-5" b="1">
                <a:solidFill>
                  <a:srgbClr val="7B7B7B"/>
                </a:solidFill>
                <a:latin typeface="Arial"/>
                <a:cs typeface="Arial"/>
              </a:rPr>
              <a:t>stessi" presso </a:t>
            </a:r>
            <a:r>
              <a:rPr dirty="0" sz="1200" b="1">
                <a:solidFill>
                  <a:srgbClr val="7B7B7B"/>
                </a:solidFill>
                <a:latin typeface="Arial"/>
                <a:cs typeface="Arial"/>
              </a:rPr>
              <a:t>lo Spazio </a:t>
            </a:r>
            <a:r>
              <a:rPr dirty="0" sz="1200" spc="-5" b="1">
                <a:solidFill>
                  <a:srgbClr val="7B7B7B"/>
                </a:solidFill>
                <a:latin typeface="Arial"/>
                <a:cs typeface="Arial"/>
              </a:rPr>
              <a:t>Teca Carifano </a:t>
            </a:r>
            <a:r>
              <a:rPr dirty="0" sz="1200" b="1">
                <a:solidFill>
                  <a:srgbClr val="7B7B7B"/>
                </a:solidFill>
                <a:latin typeface="Arial"/>
                <a:cs typeface="Arial"/>
              </a:rPr>
              <a:t>in </a:t>
            </a:r>
            <a:r>
              <a:rPr dirty="0" sz="1200" spc="-5" b="1">
                <a:solidFill>
                  <a:srgbClr val="7B7B7B"/>
                </a:solidFill>
                <a:latin typeface="Arial"/>
                <a:cs typeface="Arial"/>
              </a:rPr>
              <a:t>Piazza </a:t>
            </a:r>
            <a:r>
              <a:rPr dirty="0" sz="1200" b="1">
                <a:solidFill>
                  <a:srgbClr val="7B7B7B"/>
                </a:solidFill>
                <a:latin typeface="Arial"/>
                <a:cs typeface="Arial"/>
              </a:rPr>
              <a:t>XX </a:t>
            </a:r>
            <a:r>
              <a:rPr dirty="0" sz="1200" spc="-5" b="1">
                <a:solidFill>
                  <a:srgbClr val="7B7B7B"/>
                </a:solidFill>
                <a:latin typeface="Arial"/>
                <a:cs typeface="Arial"/>
              </a:rPr>
              <a:t>Settembre a </a:t>
            </a:r>
            <a:r>
              <a:rPr dirty="0" sz="1200" b="1">
                <a:solidFill>
                  <a:srgbClr val="7B7B7B"/>
                </a:solidFill>
                <a:latin typeface="Arial"/>
                <a:cs typeface="Arial"/>
              </a:rPr>
              <a:t>Fano  </a:t>
            </a:r>
            <a:r>
              <a:rPr dirty="0" sz="1200" spc="-5" b="1">
                <a:solidFill>
                  <a:srgbClr val="7B7B7B"/>
                </a:solidFill>
                <a:latin typeface="Arial"/>
                <a:cs typeface="Arial"/>
              </a:rPr>
              <a:t>(PU).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906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Diregiovani.it  29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8615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012693"/>
            <a:ext cx="6147435" cy="2762885"/>
          </a:xfrm>
          <a:prstGeom prst="rect">
            <a:avLst/>
          </a:prstGeom>
        </p:spPr>
        <p:txBody>
          <a:bodyPr wrap="square" lIns="0" tIns="39370" rIns="0" bIns="0" rtlCol="0" vert="horz">
            <a:spAutoFit/>
          </a:bodyPr>
          <a:lstStyle/>
          <a:p>
            <a:pPr marL="12700" marR="784225">
              <a:lnSpc>
                <a:spcPts val="3110"/>
              </a:lnSpc>
              <a:spcBef>
                <a:spcPts val="310"/>
              </a:spcBef>
            </a:pPr>
            <a:r>
              <a:rPr dirty="0" sz="2700">
                <a:latin typeface="Times New Roman"/>
                <a:cs typeface="Times New Roman"/>
              </a:rPr>
              <a:t>Festival della cultura creativa,</a:t>
            </a:r>
            <a:r>
              <a:rPr dirty="0" sz="2700" spc="-110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Sciascia  </a:t>
            </a:r>
            <a:r>
              <a:rPr dirty="0" sz="2700" spc="-5">
                <a:latin typeface="Times New Roman"/>
                <a:cs typeface="Times New Roman"/>
              </a:rPr>
              <a:t>(Miur): stimola </a:t>
            </a:r>
            <a:r>
              <a:rPr dirty="0" sz="2700">
                <a:latin typeface="Times New Roman"/>
                <a:cs typeface="Times New Roman"/>
              </a:rPr>
              <a:t>il </a:t>
            </a:r>
            <a:r>
              <a:rPr dirty="0" sz="2700" spc="-5">
                <a:latin typeface="Times New Roman"/>
                <a:cs typeface="Times New Roman"/>
              </a:rPr>
              <a:t>senso</a:t>
            </a:r>
            <a:r>
              <a:rPr dirty="0" sz="2700" spc="5">
                <a:latin typeface="Times New Roman"/>
                <a:cs typeface="Times New Roman"/>
              </a:rPr>
              <a:t> </a:t>
            </a:r>
            <a:r>
              <a:rPr dirty="0" sz="2700">
                <a:latin typeface="Times New Roman"/>
                <a:cs typeface="Times New Roman"/>
              </a:rPr>
              <a:t>critico</a:t>
            </a:r>
            <a:endParaRPr sz="2700">
              <a:latin typeface="Times New Roman"/>
              <a:cs typeface="Times New Roman"/>
            </a:endParaRPr>
          </a:p>
          <a:p>
            <a:pPr marL="12700">
              <a:lnSpc>
                <a:spcPts val="1295"/>
              </a:lnSpc>
            </a:pPr>
            <a:r>
              <a:rPr dirty="0" sz="1200" spc="-5">
                <a:latin typeface="Times New Roman"/>
                <a:cs typeface="Times New Roman"/>
              </a:rPr>
              <a:t>ROMA </a:t>
            </a:r>
            <a:r>
              <a:rPr dirty="0" sz="1200">
                <a:latin typeface="Times New Roman"/>
                <a:cs typeface="Times New Roman"/>
              </a:rPr>
              <a:t>– </a:t>
            </a:r>
            <a:r>
              <a:rPr dirty="0" sz="1200" spc="-15">
                <a:latin typeface="Times New Roman"/>
                <a:cs typeface="Times New Roman"/>
              </a:rPr>
              <a:t>Il </a:t>
            </a:r>
            <a:r>
              <a:rPr dirty="0" sz="1200" spc="-5">
                <a:latin typeface="Times New Roman"/>
                <a:cs typeface="Times New Roman"/>
              </a:rPr>
              <a:t>ministero dell’Istruzione, dell’Università </a:t>
            </a:r>
            <a:r>
              <a:rPr dirty="0" sz="1200">
                <a:latin typeface="Times New Roman"/>
                <a:cs typeface="Times New Roman"/>
              </a:rPr>
              <a:t>e della </a:t>
            </a:r>
            <a:r>
              <a:rPr dirty="0" sz="1200" spc="-5">
                <a:latin typeface="Times New Roman"/>
                <a:cs typeface="Times New Roman"/>
              </a:rPr>
              <a:t>Ricerca patrocina </a:t>
            </a:r>
            <a:r>
              <a:rPr dirty="0" sz="1200">
                <a:latin typeface="Times New Roman"/>
                <a:cs typeface="Times New Roman"/>
              </a:rPr>
              <a:t>il </a:t>
            </a:r>
            <a:r>
              <a:rPr dirty="0" sz="1200" spc="-5">
                <a:latin typeface="Times New Roman"/>
                <a:cs typeface="Times New Roman"/>
              </a:rPr>
              <a:t>Festival</a:t>
            </a:r>
            <a:r>
              <a:rPr dirty="0" sz="1200" spc="6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della</a:t>
            </a:r>
            <a:endParaRPr sz="1200">
              <a:latin typeface="Times New Roman"/>
              <a:cs typeface="Times New Roman"/>
            </a:endParaRPr>
          </a:p>
          <a:p>
            <a:pPr algn="just" marL="12700" marR="5080">
              <a:lnSpc>
                <a:spcPts val="1380"/>
              </a:lnSpc>
              <a:spcBef>
                <a:spcPts val="65"/>
              </a:spcBef>
              <a:tabLst>
                <a:tab pos="976630" algn="l"/>
                <a:tab pos="1937385" algn="l"/>
                <a:tab pos="2845435" algn="l"/>
                <a:tab pos="3562985" algn="l"/>
                <a:tab pos="4213225" algn="l"/>
                <a:tab pos="5431790" algn="l"/>
              </a:tabLst>
            </a:pPr>
            <a:r>
              <a:rPr dirty="0" sz="1200" spc="-5">
                <a:latin typeface="Times New Roman"/>
                <a:cs typeface="Times New Roman"/>
              </a:rPr>
              <a:t>Cultura Creativa, </a:t>
            </a:r>
            <a:r>
              <a:rPr dirty="0" sz="1200">
                <a:latin typeface="Times New Roman"/>
                <a:cs typeface="Times New Roman"/>
              </a:rPr>
              <a:t>iniziativa rivolta </a:t>
            </a:r>
            <a:r>
              <a:rPr dirty="0" sz="1200" spc="-5">
                <a:latin typeface="Times New Roman"/>
                <a:cs typeface="Times New Roman"/>
              </a:rPr>
              <a:t>agli </a:t>
            </a:r>
            <a:r>
              <a:rPr dirty="0" sz="1200">
                <a:latin typeface="Times New Roman"/>
                <a:cs typeface="Times New Roman"/>
              </a:rPr>
              <a:t>under 14 e </a:t>
            </a:r>
            <a:r>
              <a:rPr dirty="0" sz="1200" spc="-5">
                <a:latin typeface="Times New Roman"/>
                <a:cs typeface="Times New Roman"/>
              </a:rPr>
              <a:t>presentata </a:t>
            </a:r>
            <a:r>
              <a:rPr dirty="0" sz="1200">
                <a:latin typeface="Times New Roman"/>
                <a:cs typeface="Times New Roman"/>
              </a:rPr>
              <a:t>a Roma nella </a:t>
            </a:r>
            <a:r>
              <a:rPr dirty="0" sz="1200" spc="-5">
                <a:latin typeface="Times New Roman"/>
                <a:cs typeface="Times New Roman"/>
              </a:rPr>
              <a:t>sede dell’Associazione  </a:t>
            </a:r>
            <a:r>
              <a:rPr dirty="0" sz="1200" spc="-10">
                <a:latin typeface="Times New Roman"/>
                <a:cs typeface="Times New Roman"/>
              </a:rPr>
              <a:t>B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10">
                <a:latin typeface="Times New Roman"/>
                <a:cs typeface="Times New Roman"/>
              </a:rPr>
              <a:t>h</a:t>
            </a:r>
            <a:r>
              <a:rPr dirty="0" sz="1200">
                <a:latin typeface="Times New Roman"/>
                <a:cs typeface="Times New Roman"/>
              </a:rPr>
              <a:t>e	</a:t>
            </a:r>
            <a:r>
              <a:rPr dirty="0" sz="1200" spc="-30">
                <a:latin typeface="Times New Roman"/>
                <a:cs typeface="Times New Roman"/>
              </a:rPr>
              <a:t>I</a:t>
            </a:r>
            <a:r>
              <a:rPr dirty="0" sz="1200" spc="10">
                <a:latin typeface="Times New Roman"/>
                <a:cs typeface="Times New Roman"/>
              </a:rPr>
              <a:t>t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li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ne	(AB</a:t>
            </a:r>
            <a:r>
              <a:rPr dirty="0" sz="1200" spc="-20">
                <a:latin typeface="Times New Roman"/>
                <a:cs typeface="Times New Roman"/>
              </a:rPr>
              <a:t>I</a:t>
            </a:r>
            <a:r>
              <a:rPr dirty="0" sz="1200">
                <a:latin typeface="Times New Roman"/>
                <a:cs typeface="Times New Roman"/>
              </a:rPr>
              <a:t>),	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10">
                <a:latin typeface="Times New Roman"/>
                <a:cs typeface="Times New Roman"/>
              </a:rPr>
              <a:t>h</a:t>
            </a:r>
            <a:r>
              <a:rPr dirty="0" sz="1200">
                <a:latin typeface="Times New Roman"/>
                <a:cs typeface="Times New Roman"/>
              </a:rPr>
              <a:t>e	ha	o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ni</a:t>
            </a:r>
            <a:r>
              <a:rPr dirty="0" sz="1200" spc="5">
                <a:latin typeface="Times New Roman"/>
                <a:cs typeface="Times New Roman"/>
              </a:rPr>
              <a:t>zz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to	l’in</a:t>
            </a:r>
            <a:r>
              <a:rPr dirty="0" sz="1200" spc="-10">
                <a:latin typeface="Times New Roman"/>
                <a:cs typeface="Times New Roman"/>
              </a:rPr>
              <a:t>i</a:t>
            </a:r>
            <a:r>
              <a:rPr dirty="0" sz="1200" spc="5">
                <a:latin typeface="Times New Roman"/>
                <a:cs typeface="Times New Roman"/>
              </a:rPr>
              <a:t>z</a:t>
            </a:r>
            <a:r>
              <a:rPr dirty="0" sz="1200">
                <a:latin typeface="Times New Roman"/>
                <a:cs typeface="Times New Roman"/>
              </a:rPr>
              <a:t>iati</a:t>
            </a:r>
            <a:r>
              <a:rPr dirty="0" sz="1200" spc="-10">
                <a:latin typeface="Times New Roman"/>
                <a:cs typeface="Times New Roman"/>
              </a:rPr>
              <a:t>v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.  </a:t>
            </a:r>
            <a:r>
              <a:rPr dirty="0" sz="1200" spc="-5">
                <a:latin typeface="Times New Roman"/>
                <a:cs typeface="Times New Roman"/>
              </a:rPr>
              <a:t>Alla conferenza </a:t>
            </a:r>
            <a:r>
              <a:rPr dirty="0" sz="1200">
                <a:latin typeface="Times New Roman"/>
                <a:cs typeface="Times New Roman"/>
              </a:rPr>
              <a:t>stampa </a:t>
            </a:r>
            <a:r>
              <a:rPr dirty="0" sz="1200" spc="-5">
                <a:latin typeface="Times New Roman"/>
                <a:cs typeface="Times New Roman"/>
              </a:rPr>
              <a:t>presente Paolo Sciascia, della Direzione Generale </a:t>
            </a:r>
            <a:r>
              <a:rPr dirty="0" sz="1200">
                <a:latin typeface="Times New Roman"/>
                <a:cs typeface="Times New Roman"/>
              </a:rPr>
              <a:t>per lo studente, </a:t>
            </a:r>
            <a:r>
              <a:rPr dirty="0" sz="1200" spc="5">
                <a:latin typeface="Times New Roman"/>
                <a:cs typeface="Times New Roman"/>
              </a:rPr>
              <a:t>che  </a:t>
            </a:r>
            <a:r>
              <a:rPr dirty="0" sz="1200" spc="-5">
                <a:latin typeface="Times New Roman"/>
                <a:cs typeface="Times New Roman"/>
              </a:rPr>
              <a:t>all’agenzia Dire </a:t>
            </a:r>
            <a:r>
              <a:rPr dirty="0" sz="1200">
                <a:latin typeface="Times New Roman"/>
                <a:cs typeface="Times New Roman"/>
              </a:rPr>
              <a:t>ha </a:t>
            </a:r>
            <a:r>
              <a:rPr dirty="0" sz="1200" spc="-5">
                <a:latin typeface="Times New Roman"/>
                <a:cs typeface="Times New Roman"/>
              </a:rPr>
              <a:t>dichiarato come l’evento </a:t>
            </a:r>
            <a:r>
              <a:rPr dirty="0" sz="1200">
                <a:latin typeface="Times New Roman"/>
                <a:cs typeface="Times New Roman"/>
              </a:rPr>
              <a:t>vada </a:t>
            </a:r>
            <a:r>
              <a:rPr dirty="0" sz="1200" spc="-5">
                <a:latin typeface="Times New Roman"/>
                <a:cs typeface="Times New Roman"/>
              </a:rPr>
              <a:t>nella stessa direzione “rispetto ai programmi  educativi che sta sviluppando </a:t>
            </a:r>
            <a:r>
              <a:rPr dirty="0" sz="1200">
                <a:latin typeface="Times New Roman"/>
                <a:cs typeface="Times New Roman"/>
              </a:rPr>
              <a:t>la </a:t>
            </a:r>
            <a:r>
              <a:rPr dirty="0" sz="1200" spc="-5">
                <a:latin typeface="Times New Roman"/>
                <a:cs typeface="Times New Roman"/>
              </a:rPr>
              <a:t>Direzione Generale, perché </a:t>
            </a:r>
            <a:r>
              <a:rPr dirty="0" sz="1200">
                <a:latin typeface="Times New Roman"/>
                <a:cs typeface="Times New Roman"/>
              </a:rPr>
              <a:t>è rivolto </a:t>
            </a:r>
            <a:r>
              <a:rPr dirty="0" sz="1200" spc="-5">
                <a:latin typeface="Times New Roman"/>
                <a:cs typeface="Times New Roman"/>
              </a:rPr>
              <a:t>ai più giovani, </a:t>
            </a:r>
            <a:r>
              <a:rPr dirty="0" sz="1200">
                <a:latin typeface="Times New Roman"/>
                <a:cs typeface="Times New Roman"/>
              </a:rPr>
              <a:t>stimola la </a:t>
            </a:r>
            <a:r>
              <a:rPr dirty="0" sz="1200" spc="-5">
                <a:latin typeface="Times New Roman"/>
                <a:cs typeface="Times New Roman"/>
              </a:rPr>
              <a:t>loro  creatività, </a:t>
            </a:r>
            <a:r>
              <a:rPr dirty="0" sz="1200">
                <a:latin typeface="Times New Roman"/>
                <a:cs typeface="Times New Roman"/>
              </a:rPr>
              <a:t>il loro </a:t>
            </a:r>
            <a:r>
              <a:rPr dirty="0" sz="1200" spc="-5">
                <a:latin typeface="Times New Roman"/>
                <a:cs typeface="Times New Roman"/>
              </a:rPr>
              <a:t>senso critico”. </a:t>
            </a:r>
            <a:r>
              <a:rPr dirty="0" sz="1200" spc="-10">
                <a:latin typeface="Times New Roman"/>
                <a:cs typeface="Times New Roman"/>
              </a:rPr>
              <a:t>Il </a:t>
            </a:r>
            <a:r>
              <a:rPr dirty="0" sz="1200">
                <a:latin typeface="Times New Roman"/>
                <a:cs typeface="Times New Roman"/>
              </a:rPr>
              <a:t>tema </a:t>
            </a:r>
            <a:r>
              <a:rPr dirty="0" sz="1200" spc="-5">
                <a:latin typeface="Times New Roman"/>
                <a:cs typeface="Times New Roman"/>
              </a:rPr>
              <a:t>del Festival, quello della casa intesa </a:t>
            </a:r>
            <a:r>
              <a:rPr dirty="0" sz="1200">
                <a:latin typeface="Times New Roman"/>
                <a:cs typeface="Times New Roman"/>
              </a:rPr>
              <a:t>in </a:t>
            </a:r>
            <a:r>
              <a:rPr dirty="0" sz="1200" spc="-5">
                <a:latin typeface="Times New Roman"/>
                <a:cs typeface="Times New Roman"/>
              </a:rPr>
              <a:t>senso </a:t>
            </a:r>
            <a:r>
              <a:rPr dirty="0" sz="1200">
                <a:latin typeface="Times New Roman"/>
                <a:cs typeface="Times New Roman"/>
              </a:rPr>
              <a:t>lato </a:t>
            </a:r>
            <a:r>
              <a:rPr dirty="0" sz="1200" spc="-5">
                <a:latin typeface="Times New Roman"/>
                <a:cs typeface="Times New Roman"/>
              </a:rPr>
              <a:t>come  l’ambiente </a:t>
            </a:r>
            <a:r>
              <a:rPr dirty="0" sz="1200">
                <a:latin typeface="Times New Roman"/>
                <a:cs typeface="Times New Roman"/>
              </a:rPr>
              <a:t>in </a:t>
            </a:r>
            <a:r>
              <a:rPr dirty="0" sz="1200" spc="-5">
                <a:latin typeface="Times New Roman"/>
                <a:cs typeface="Times New Roman"/>
              </a:rPr>
              <a:t>cui si </a:t>
            </a:r>
            <a:r>
              <a:rPr dirty="0" sz="1200">
                <a:latin typeface="Times New Roman"/>
                <a:cs typeface="Times New Roman"/>
              </a:rPr>
              <a:t>vive, è inoltre </a:t>
            </a:r>
            <a:r>
              <a:rPr dirty="0" sz="1200" spc="-5">
                <a:latin typeface="Times New Roman"/>
                <a:cs typeface="Times New Roman"/>
              </a:rPr>
              <a:t>“fondamentale perché </a:t>
            </a:r>
            <a:r>
              <a:rPr dirty="0" sz="1200">
                <a:latin typeface="Times New Roman"/>
                <a:cs typeface="Times New Roman"/>
              </a:rPr>
              <a:t>i </a:t>
            </a:r>
            <a:r>
              <a:rPr dirty="0" sz="1200" spc="-5">
                <a:latin typeface="Times New Roman"/>
                <a:cs typeface="Times New Roman"/>
              </a:rPr>
              <a:t>giovani crescano consapevoli delle regole  che si rispettano nella </a:t>
            </a:r>
            <a:r>
              <a:rPr dirty="0" sz="1200">
                <a:latin typeface="Times New Roman"/>
                <a:cs typeface="Times New Roman"/>
              </a:rPr>
              <a:t>convivenza </a:t>
            </a:r>
            <a:r>
              <a:rPr dirty="0" sz="1200" spc="-5">
                <a:latin typeface="Times New Roman"/>
                <a:cs typeface="Times New Roman"/>
              </a:rPr>
              <a:t>civile” aggiunge Sciascia, </a:t>
            </a:r>
            <a:r>
              <a:rPr dirty="0" sz="1200">
                <a:latin typeface="Times New Roman"/>
                <a:cs typeface="Times New Roman"/>
              </a:rPr>
              <a:t>e conclude: </a:t>
            </a:r>
            <a:r>
              <a:rPr dirty="0" sz="1200" spc="-5">
                <a:latin typeface="Times New Roman"/>
                <a:cs typeface="Times New Roman"/>
              </a:rPr>
              <a:t>“Progetti </a:t>
            </a:r>
            <a:r>
              <a:rPr dirty="0" sz="1200">
                <a:latin typeface="Times New Roman"/>
                <a:cs typeface="Times New Roman"/>
              </a:rPr>
              <a:t>di </a:t>
            </a:r>
            <a:r>
              <a:rPr dirty="0" sz="1200" spc="-5">
                <a:latin typeface="Times New Roman"/>
                <a:cs typeface="Times New Roman"/>
              </a:rPr>
              <a:t>questo </a:t>
            </a:r>
            <a:r>
              <a:rPr dirty="0" sz="1200">
                <a:latin typeface="Times New Roman"/>
                <a:cs typeface="Times New Roman"/>
              </a:rPr>
              <a:t>tipo  sono </a:t>
            </a:r>
            <a:r>
              <a:rPr dirty="0" sz="1200" spc="-5">
                <a:latin typeface="Times New Roman"/>
                <a:cs typeface="Times New Roman"/>
              </a:rPr>
              <a:t>perfettamente </a:t>
            </a:r>
            <a:r>
              <a:rPr dirty="0" sz="1200">
                <a:latin typeface="Times New Roman"/>
                <a:cs typeface="Times New Roman"/>
              </a:rPr>
              <a:t>in linea </a:t>
            </a:r>
            <a:r>
              <a:rPr dirty="0" sz="1200" spc="-5">
                <a:latin typeface="Times New Roman"/>
                <a:cs typeface="Times New Roman"/>
              </a:rPr>
              <a:t>con </a:t>
            </a:r>
            <a:r>
              <a:rPr dirty="0" sz="1200">
                <a:latin typeface="Times New Roman"/>
                <a:cs typeface="Times New Roman"/>
              </a:rPr>
              <a:t>i </a:t>
            </a:r>
            <a:r>
              <a:rPr dirty="0" sz="1200" spc="-5">
                <a:latin typeface="Times New Roman"/>
                <a:cs typeface="Times New Roman"/>
              </a:rPr>
              <a:t>programmi </a:t>
            </a:r>
            <a:r>
              <a:rPr dirty="0" sz="1200">
                <a:latin typeface="Times New Roman"/>
                <a:cs typeface="Times New Roman"/>
              </a:rPr>
              <a:t>di sviluppo </a:t>
            </a:r>
            <a:r>
              <a:rPr dirty="0" sz="1200" spc="-5">
                <a:latin typeface="Times New Roman"/>
                <a:cs typeface="Times New Roman"/>
              </a:rPr>
              <a:t>della legalità </a:t>
            </a:r>
            <a:r>
              <a:rPr dirty="0" sz="1200">
                <a:latin typeface="Times New Roman"/>
                <a:cs typeface="Times New Roman"/>
              </a:rPr>
              <a:t>e della </a:t>
            </a:r>
            <a:r>
              <a:rPr dirty="0" sz="1200" spc="-5">
                <a:latin typeface="Times New Roman"/>
                <a:cs typeface="Times New Roman"/>
              </a:rPr>
              <a:t>cittadinanza attiva che  </a:t>
            </a:r>
            <a:r>
              <a:rPr dirty="0" sz="1200">
                <a:latin typeface="Times New Roman"/>
                <a:cs typeface="Times New Roman"/>
              </a:rPr>
              <a:t>il </a:t>
            </a:r>
            <a:r>
              <a:rPr dirty="0" sz="1200" spc="-5">
                <a:latin typeface="Times New Roman"/>
                <a:cs typeface="Times New Roman"/>
              </a:rPr>
              <a:t>ministero sta svolgendo”.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76330" y="2188352"/>
            <a:ext cx="2260955" cy="6638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5864732"/>
            <a:ext cx="5052299" cy="34239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Familygo.eu  29 aprile</a:t>
            </a:r>
            <a:r>
              <a:rPr dirty="0" sz="1600" spc="-7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894204" y="2319803"/>
            <a:ext cx="3810000" cy="6949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84074" y="3948327"/>
            <a:ext cx="5968800" cy="17766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85115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G</a:t>
            </a:r>
            <a:r>
              <a:rPr dirty="0" sz="1600" spc="-5" b="1">
                <a:latin typeface="Arial"/>
                <a:cs typeface="Arial"/>
              </a:rPr>
              <a:t>i</a:t>
            </a:r>
            <a:r>
              <a:rPr dirty="0" sz="1600" b="1">
                <a:latin typeface="Arial"/>
                <a:cs typeface="Arial"/>
              </a:rPr>
              <a:t>u</a:t>
            </a: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is</a:t>
            </a:r>
            <a:r>
              <a:rPr dirty="0" sz="1600" spc="5" b="1">
                <a:latin typeface="Arial"/>
                <a:cs typeface="Arial"/>
              </a:rPr>
              <a:t>c</a:t>
            </a:r>
            <a:r>
              <a:rPr dirty="0" sz="1600" spc="-5" b="1">
                <a:latin typeface="Arial"/>
                <a:cs typeface="Arial"/>
              </a:rPr>
              <a:t>u</a:t>
            </a:r>
            <a:r>
              <a:rPr dirty="0" sz="1600" spc="-15" b="1">
                <a:latin typeface="Arial"/>
                <a:cs typeface="Arial"/>
              </a:rPr>
              <a:t>o</a:t>
            </a:r>
            <a:r>
              <a:rPr dirty="0" sz="1600" spc="5" b="1">
                <a:latin typeface="Arial"/>
                <a:cs typeface="Arial"/>
              </a:rPr>
              <a:t>l</a:t>
            </a:r>
            <a:r>
              <a:rPr dirty="0" sz="1600" spc="-5" b="1">
                <a:latin typeface="Arial"/>
                <a:cs typeface="Arial"/>
              </a:rPr>
              <a:t>a.it  </a:t>
            </a:r>
            <a:r>
              <a:rPr dirty="0" sz="1600" spc="-5" b="1">
                <a:latin typeface="Arial"/>
                <a:cs typeface="Arial"/>
              </a:rPr>
              <a:t>29 aprile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861942"/>
            <a:ext cx="6104890" cy="1372235"/>
          </a:xfrm>
          <a:prstGeom prst="rect">
            <a:avLst/>
          </a:prstGeom>
        </p:spPr>
        <p:txBody>
          <a:bodyPr wrap="square" lIns="0" tIns="36195" rIns="0" bIns="0" rtlCol="0" vert="horz">
            <a:spAutoFit/>
          </a:bodyPr>
          <a:lstStyle/>
          <a:p>
            <a:pPr algn="just" marL="12700" marR="38100">
              <a:lnSpc>
                <a:spcPts val="3140"/>
              </a:lnSpc>
              <a:spcBef>
                <a:spcPts val="285"/>
              </a:spcBef>
            </a:pPr>
            <a:r>
              <a:rPr dirty="0" sz="2700" spc="-40">
                <a:solidFill>
                  <a:srgbClr val="5FAD00"/>
                </a:solidFill>
                <a:latin typeface="Trebuchet MS"/>
                <a:cs typeface="Trebuchet MS"/>
              </a:rPr>
              <a:t>ABITARE </a:t>
            </a:r>
            <a:r>
              <a:rPr dirty="0" sz="2700" spc="-20">
                <a:solidFill>
                  <a:srgbClr val="5FAD00"/>
                </a:solidFill>
                <a:latin typeface="Trebuchet MS"/>
                <a:cs typeface="Trebuchet MS"/>
              </a:rPr>
              <a:t>SOTTOSOPRA. </a:t>
            </a:r>
            <a:r>
              <a:rPr dirty="0" sz="2700" spc="-40">
                <a:solidFill>
                  <a:srgbClr val="5FAD00"/>
                </a:solidFill>
                <a:latin typeface="Trebuchet MS"/>
                <a:cs typeface="Trebuchet MS"/>
              </a:rPr>
              <a:t>FESTIVAL </a:t>
            </a:r>
            <a:r>
              <a:rPr dirty="0" sz="2700" spc="-5">
                <a:solidFill>
                  <a:srgbClr val="5FAD00"/>
                </a:solidFill>
                <a:latin typeface="Trebuchet MS"/>
                <a:cs typeface="Trebuchet MS"/>
              </a:rPr>
              <a:t>DELLA  </a:t>
            </a:r>
            <a:r>
              <a:rPr dirty="0" sz="2700" spc="-40">
                <a:solidFill>
                  <a:srgbClr val="5FAD00"/>
                </a:solidFill>
                <a:latin typeface="Trebuchet MS"/>
                <a:cs typeface="Trebuchet MS"/>
              </a:rPr>
              <a:t>CULTURA </a:t>
            </a:r>
            <a:r>
              <a:rPr dirty="0" sz="2700" spc="-70">
                <a:solidFill>
                  <a:srgbClr val="5FAD00"/>
                </a:solidFill>
                <a:latin typeface="Trebuchet MS"/>
                <a:cs typeface="Trebuchet MS"/>
              </a:rPr>
              <a:t>CREATIVA </a:t>
            </a:r>
            <a:r>
              <a:rPr dirty="0" sz="2700" spc="-5">
                <a:solidFill>
                  <a:srgbClr val="5FAD00"/>
                </a:solidFill>
                <a:latin typeface="Trebuchet MS"/>
                <a:cs typeface="Trebuchet MS"/>
              </a:rPr>
              <a:t>DAL </a:t>
            </a:r>
            <a:r>
              <a:rPr dirty="0" sz="2700">
                <a:solidFill>
                  <a:srgbClr val="5FAD00"/>
                </a:solidFill>
                <a:latin typeface="Trebuchet MS"/>
                <a:cs typeface="Trebuchet MS"/>
              </a:rPr>
              <a:t>2 ALL'8</a:t>
            </a:r>
            <a:r>
              <a:rPr dirty="0" sz="2700" spc="-509">
                <a:solidFill>
                  <a:srgbClr val="5FAD00"/>
                </a:solidFill>
                <a:latin typeface="Trebuchet MS"/>
                <a:cs typeface="Trebuchet MS"/>
              </a:rPr>
              <a:t> </a:t>
            </a:r>
            <a:r>
              <a:rPr dirty="0" sz="2700" spc="-5">
                <a:solidFill>
                  <a:srgbClr val="5FAD00"/>
                </a:solidFill>
                <a:latin typeface="Trebuchet MS"/>
                <a:cs typeface="Trebuchet MS"/>
              </a:rPr>
              <a:t>MAGGIO</a:t>
            </a:r>
            <a:endParaRPr sz="2700">
              <a:latin typeface="Trebuchet MS"/>
              <a:cs typeface="Trebuchet MS"/>
            </a:endParaRPr>
          </a:p>
          <a:p>
            <a:pPr algn="just" marL="12700" marR="5080">
              <a:lnSpc>
                <a:spcPct val="107100"/>
              </a:lnSpc>
              <a:spcBef>
                <a:spcPts val="85"/>
              </a:spcBef>
            </a:pPr>
            <a:r>
              <a:rPr dirty="0" sz="1050" spc="-10" b="1">
                <a:solidFill>
                  <a:srgbClr val="333333"/>
                </a:solidFill>
                <a:latin typeface="Arial"/>
                <a:cs typeface="Arial"/>
              </a:rPr>
              <a:t>Al </a:t>
            </a:r>
            <a:r>
              <a:rPr dirty="0" sz="1050" spc="-5" b="1">
                <a:solidFill>
                  <a:srgbClr val="333333"/>
                </a:solidFill>
                <a:latin typeface="Arial"/>
                <a:cs typeface="Arial"/>
              </a:rPr>
              <a:t>via la </a:t>
            </a:r>
            <a:r>
              <a:rPr dirty="0" sz="1050" b="1">
                <a:solidFill>
                  <a:srgbClr val="333333"/>
                </a:solidFill>
                <a:latin typeface="Arial"/>
                <a:cs typeface="Arial"/>
              </a:rPr>
              <a:t>III </a:t>
            </a:r>
            <a:r>
              <a:rPr dirty="0" sz="1050" spc="-5" b="1">
                <a:solidFill>
                  <a:srgbClr val="333333"/>
                </a:solidFill>
                <a:latin typeface="Arial"/>
                <a:cs typeface="Arial"/>
              </a:rPr>
              <a:t>edizione </a:t>
            </a:r>
            <a:r>
              <a:rPr dirty="0" sz="1050" b="1">
                <a:solidFill>
                  <a:srgbClr val="333333"/>
                </a:solidFill>
                <a:latin typeface="Arial"/>
                <a:cs typeface="Arial"/>
              </a:rPr>
              <a:t>del </a:t>
            </a:r>
            <a:r>
              <a:rPr dirty="0" sz="1050" spc="-5" b="1">
                <a:solidFill>
                  <a:srgbClr val="333333"/>
                </a:solidFill>
                <a:latin typeface="Arial"/>
                <a:cs typeface="Arial"/>
              </a:rPr>
              <a:t>festival della creatività </a:t>
            </a:r>
            <a:r>
              <a:rPr dirty="0" sz="1050" b="1">
                <a:solidFill>
                  <a:srgbClr val="333333"/>
                </a:solidFill>
                <a:latin typeface="Arial"/>
                <a:cs typeface="Arial"/>
              </a:rPr>
              <a:t>diffusa. Dal 2 </a:t>
            </a:r>
            <a:r>
              <a:rPr dirty="0" sz="1050" spc="-5" b="1">
                <a:solidFill>
                  <a:srgbClr val="333333"/>
                </a:solidFill>
                <a:latin typeface="Arial"/>
                <a:cs typeface="Arial"/>
              </a:rPr>
              <a:t>all’8 maggio oltre </a:t>
            </a:r>
            <a:r>
              <a:rPr dirty="0" sz="1050" b="1">
                <a:solidFill>
                  <a:srgbClr val="333333"/>
                </a:solidFill>
                <a:latin typeface="Arial"/>
                <a:cs typeface="Arial"/>
              </a:rPr>
              <a:t>80 </a:t>
            </a:r>
            <a:r>
              <a:rPr dirty="0" sz="1050" spc="-5" b="1">
                <a:solidFill>
                  <a:srgbClr val="333333"/>
                </a:solidFill>
                <a:latin typeface="Arial"/>
                <a:cs typeface="Arial"/>
              </a:rPr>
              <a:t>eventi culturali  in </a:t>
            </a:r>
            <a:r>
              <a:rPr dirty="0" sz="1050" b="1">
                <a:solidFill>
                  <a:srgbClr val="333333"/>
                </a:solidFill>
                <a:latin typeface="Arial"/>
                <a:cs typeface="Arial"/>
              </a:rPr>
              <a:t>50 </a:t>
            </a:r>
            <a:r>
              <a:rPr dirty="0" sz="1050" spc="-5" b="1">
                <a:solidFill>
                  <a:srgbClr val="333333"/>
                </a:solidFill>
                <a:latin typeface="Arial"/>
                <a:cs typeface="Arial"/>
              </a:rPr>
              <a:t>città </a:t>
            </a:r>
            <a:r>
              <a:rPr dirty="0" sz="1050" b="1">
                <a:solidFill>
                  <a:srgbClr val="333333"/>
                </a:solidFill>
                <a:latin typeface="Arial"/>
                <a:cs typeface="Arial"/>
              </a:rPr>
              <a:t>dal </a:t>
            </a:r>
            <a:r>
              <a:rPr dirty="0" sz="1050" spc="-5" b="1">
                <a:solidFill>
                  <a:srgbClr val="333333"/>
                </a:solidFill>
                <a:latin typeface="Arial"/>
                <a:cs typeface="Arial"/>
              </a:rPr>
              <a:t>nord </a:t>
            </a:r>
            <a:r>
              <a:rPr dirty="0" sz="1050" b="1">
                <a:solidFill>
                  <a:srgbClr val="333333"/>
                </a:solidFill>
                <a:latin typeface="Arial"/>
                <a:cs typeface="Arial"/>
              </a:rPr>
              <a:t>al sud </a:t>
            </a:r>
            <a:r>
              <a:rPr dirty="0" sz="1050" spc="-5" b="1">
                <a:solidFill>
                  <a:srgbClr val="333333"/>
                </a:solidFill>
                <a:latin typeface="Arial"/>
                <a:cs typeface="Arial"/>
              </a:rPr>
              <a:t>d'Italia </a:t>
            </a:r>
            <a:r>
              <a:rPr dirty="0" sz="1050" b="1">
                <a:solidFill>
                  <a:srgbClr val="333333"/>
                </a:solidFill>
                <a:latin typeface="Arial"/>
                <a:cs typeface="Arial"/>
              </a:rPr>
              <a:t>sul tema </a:t>
            </a:r>
            <a:r>
              <a:rPr dirty="0" sz="1050" spc="-5" b="1">
                <a:solidFill>
                  <a:srgbClr val="333333"/>
                </a:solidFill>
                <a:latin typeface="Arial"/>
                <a:cs typeface="Arial"/>
              </a:rPr>
              <a:t>"Abitare </a:t>
            </a:r>
            <a:r>
              <a:rPr dirty="0" sz="1050" b="1">
                <a:solidFill>
                  <a:srgbClr val="333333"/>
                </a:solidFill>
                <a:latin typeface="Arial"/>
                <a:cs typeface="Arial"/>
              </a:rPr>
              <a:t>sottosopra. </a:t>
            </a:r>
            <a:r>
              <a:rPr dirty="0" sz="1050" spc="-5" b="1">
                <a:solidFill>
                  <a:srgbClr val="333333"/>
                </a:solidFill>
                <a:latin typeface="Arial"/>
                <a:cs typeface="Arial"/>
              </a:rPr>
              <a:t>Scoprire </a:t>
            </a:r>
            <a:r>
              <a:rPr dirty="0" sz="1050" b="1">
                <a:solidFill>
                  <a:srgbClr val="333333"/>
                </a:solidFill>
                <a:latin typeface="Arial"/>
                <a:cs typeface="Arial"/>
              </a:rPr>
              <a:t>e sperimentare </a:t>
            </a:r>
            <a:r>
              <a:rPr dirty="0" sz="1050" spc="-5" b="1">
                <a:solidFill>
                  <a:srgbClr val="333333"/>
                </a:solidFill>
                <a:latin typeface="Arial"/>
                <a:cs typeface="Arial"/>
              </a:rPr>
              <a:t>come </a:t>
            </a:r>
            <a:r>
              <a:rPr dirty="0" sz="1050" b="1">
                <a:solidFill>
                  <a:srgbClr val="333333"/>
                </a:solidFill>
                <a:latin typeface="Arial"/>
                <a:cs typeface="Arial"/>
              </a:rPr>
              <a:t>si  </a:t>
            </a:r>
            <a:r>
              <a:rPr dirty="0" sz="1050" spc="-5" b="1">
                <a:solidFill>
                  <a:srgbClr val="333333"/>
                </a:solidFill>
                <a:latin typeface="Arial"/>
                <a:cs typeface="Arial"/>
              </a:rPr>
              <a:t>sta </a:t>
            </a:r>
            <a:r>
              <a:rPr dirty="0" sz="1050" b="1">
                <a:solidFill>
                  <a:srgbClr val="333333"/>
                </a:solidFill>
                <a:latin typeface="Arial"/>
                <a:cs typeface="Arial"/>
              </a:rPr>
              <a:t>dentro i </a:t>
            </a:r>
            <a:r>
              <a:rPr dirty="0" sz="1050" spc="-5" b="1">
                <a:solidFill>
                  <a:srgbClr val="333333"/>
                </a:solidFill>
                <a:latin typeface="Arial"/>
                <a:cs typeface="Arial"/>
              </a:rPr>
              <a:t>luoghi, l’arte </a:t>
            </a:r>
            <a:r>
              <a:rPr dirty="0" sz="1050" b="1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 b="1">
                <a:solidFill>
                  <a:srgbClr val="333333"/>
                </a:solidFill>
                <a:latin typeface="Arial"/>
                <a:cs typeface="Arial"/>
              </a:rPr>
              <a:t>le</a:t>
            </a:r>
            <a:r>
              <a:rPr dirty="0" sz="1050" spc="-4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spc="-5" b="1">
                <a:solidFill>
                  <a:srgbClr val="333333"/>
                </a:solidFill>
                <a:latin typeface="Arial"/>
                <a:cs typeface="Arial"/>
              </a:rPr>
              <a:t>emozioni”.</a:t>
            </a:r>
            <a:endParaRPr sz="10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8269107"/>
            <a:ext cx="6142355" cy="158369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24100"/>
              </a:lnSpc>
              <a:spcBef>
                <a:spcPts val="75"/>
              </a:spcBef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I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nizia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tra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poco la terza edizione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del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festival della cultura creativa promosso dall’ABI (Associazione Bancaria Italiana)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e 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dedicato a bambini e ragazzi </a:t>
            </a:r>
            <a:r>
              <a:rPr dirty="0" sz="900" spc="-5" b="1">
                <a:solidFill>
                  <a:srgbClr val="333333"/>
                </a:solidFill>
                <a:latin typeface="Arial"/>
                <a:cs typeface="Arial"/>
              </a:rPr>
              <a:t>tra 6 e </a:t>
            </a:r>
            <a:r>
              <a:rPr dirty="0" sz="900" spc="-10" b="1">
                <a:solidFill>
                  <a:srgbClr val="333333"/>
                </a:solidFill>
                <a:latin typeface="Arial"/>
                <a:cs typeface="Arial"/>
              </a:rPr>
              <a:t>13 </a:t>
            </a:r>
            <a:r>
              <a:rPr dirty="0" sz="900" b="1">
                <a:solidFill>
                  <a:srgbClr val="333333"/>
                </a:solidFill>
                <a:latin typeface="Arial"/>
                <a:cs typeface="Arial"/>
              </a:rPr>
              <a:t>anni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.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La manifestazione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si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svolgerà nella settimana che va dal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2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all’8 maggio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sul  tema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“Abitare sottosopra. Scoprire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sperimentare come si sta dentro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i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luoghi, l’arte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e le</a:t>
            </a:r>
            <a:r>
              <a:rPr dirty="0" sz="900" spc="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emozioni”.</a:t>
            </a:r>
            <a:endParaRPr sz="900">
              <a:latin typeface="Arial"/>
              <a:cs typeface="Arial"/>
            </a:endParaRPr>
          </a:p>
          <a:p>
            <a:pPr marL="12700" marR="218440">
              <a:lnSpc>
                <a:spcPct val="112799"/>
              </a:lnSpc>
              <a:spcBef>
                <a:spcPts val="125"/>
              </a:spcBef>
            </a:pP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Attraverso laboratori, incontri, attività,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mostre,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teatro, musica, bambini e ragazzi sono invitati a riflettere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sul significato 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della parola "abitare", </a:t>
            </a:r>
            <a:r>
              <a:rPr dirty="0" sz="900" spc="-10">
                <a:solidFill>
                  <a:srgbClr val="333333"/>
                </a:solidFill>
                <a:latin typeface="Arial"/>
                <a:cs typeface="Arial"/>
              </a:rPr>
              <a:t>in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modo da </a:t>
            </a:r>
            <a:r>
              <a:rPr dirty="0" sz="900" spc="-5" b="1">
                <a:solidFill>
                  <a:srgbClr val="333333"/>
                </a:solidFill>
                <a:latin typeface="Arial"/>
                <a:cs typeface="Arial"/>
              </a:rPr>
              <a:t>ampliare </a:t>
            </a:r>
            <a:r>
              <a:rPr dirty="0" sz="900" b="1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900" spc="-5" b="1">
                <a:solidFill>
                  <a:srgbClr val="333333"/>
                </a:solidFill>
                <a:latin typeface="Arial"/>
                <a:cs typeface="Arial"/>
              </a:rPr>
              <a:t>concetto </a:t>
            </a:r>
            <a:r>
              <a:rPr dirty="0" sz="900" b="1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900" spc="-5" b="1">
                <a:solidFill>
                  <a:srgbClr val="333333"/>
                </a:solidFill>
                <a:latin typeface="Arial"/>
                <a:cs typeface="Arial"/>
              </a:rPr>
              <a:t>"casa".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Abitare infatti è il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modo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con cui noi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uomini 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viviamo sulla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terra,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è creare un rapporto con l'altro e l'intorno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(sia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esso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un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luogo, uno spazio, una  comunità), è costruirsi un luogo sicuro in cui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stare: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fatto di idee, persone e luoghi, da cui partire e a cui  ritornare. Da questi presupposti nascono alcune possibilità di sperimentazione ed esplorazione creativa  definite dal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manifesto</a:t>
            </a:r>
            <a:r>
              <a:rPr dirty="0" sz="10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dell'evento: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27661" y="2260625"/>
            <a:ext cx="2775112" cy="371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3224783"/>
            <a:ext cx="1828800" cy="6852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933306" y="5351525"/>
            <a:ext cx="6005592" cy="28162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85115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G</a:t>
            </a:r>
            <a:r>
              <a:rPr dirty="0" sz="1600" spc="-5" b="1">
                <a:latin typeface="Arial"/>
                <a:cs typeface="Arial"/>
              </a:rPr>
              <a:t>i</a:t>
            </a:r>
            <a:r>
              <a:rPr dirty="0" sz="1600" b="1">
                <a:latin typeface="Arial"/>
                <a:cs typeface="Arial"/>
              </a:rPr>
              <a:t>u</a:t>
            </a: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is</a:t>
            </a:r>
            <a:r>
              <a:rPr dirty="0" sz="1600" spc="5" b="1">
                <a:latin typeface="Arial"/>
                <a:cs typeface="Arial"/>
              </a:rPr>
              <a:t>c</a:t>
            </a:r>
            <a:r>
              <a:rPr dirty="0" sz="1600" spc="-5" b="1">
                <a:latin typeface="Arial"/>
                <a:cs typeface="Arial"/>
              </a:rPr>
              <a:t>u</a:t>
            </a:r>
            <a:r>
              <a:rPr dirty="0" sz="1600" spc="-15" b="1">
                <a:latin typeface="Arial"/>
                <a:cs typeface="Arial"/>
              </a:rPr>
              <a:t>o</a:t>
            </a:r>
            <a:r>
              <a:rPr dirty="0" sz="1600" spc="5" b="1">
                <a:latin typeface="Arial"/>
                <a:cs typeface="Arial"/>
              </a:rPr>
              <a:t>l</a:t>
            </a:r>
            <a:r>
              <a:rPr dirty="0" sz="1600" spc="-5" b="1">
                <a:latin typeface="Arial"/>
                <a:cs typeface="Arial"/>
              </a:rPr>
              <a:t>a.it  </a:t>
            </a:r>
            <a:r>
              <a:rPr dirty="0" sz="1600" spc="-5" b="1">
                <a:latin typeface="Arial"/>
                <a:cs typeface="Arial"/>
              </a:rPr>
              <a:t>29 aprile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572516" y="2075708"/>
            <a:ext cx="5945505" cy="2789555"/>
          </a:xfrm>
          <a:prstGeom prst="rect">
            <a:avLst/>
          </a:prstGeom>
        </p:spPr>
        <p:txBody>
          <a:bodyPr wrap="square" lIns="0" tIns="57785" rIns="0" bIns="0" rtlCol="0" vert="horz">
            <a:spAutoFit/>
          </a:bodyPr>
          <a:lstStyle/>
          <a:p>
            <a:pPr marL="242570" indent="-229870">
              <a:lnSpc>
                <a:spcPct val="100000"/>
              </a:lnSpc>
              <a:spcBef>
                <a:spcPts val="455"/>
              </a:spcBef>
              <a:buSzPct val="111111"/>
              <a:buFont typeface="Symbol"/>
              <a:buChar char=""/>
              <a:tabLst>
                <a:tab pos="242570" algn="l"/>
                <a:tab pos="243204" algn="l"/>
              </a:tabLst>
            </a:pP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Abitare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le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emozioni, proprie e altrui, mettendosi nei panni degli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altri.</a:t>
            </a:r>
            <a:endParaRPr sz="900">
              <a:latin typeface="Arial"/>
              <a:cs typeface="Arial"/>
            </a:endParaRPr>
          </a:p>
          <a:p>
            <a:pPr marL="242570" indent="-229870">
              <a:lnSpc>
                <a:spcPct val="100000"/>
              </a:lnSpc>
              <a:spcBef>
                <a:spcPts val="495"/>
              </a:spcBef>
              <a:buSzPct val="111111"/>
              <a:buFont typeface="Symbol"/>
              <a:buChar char=""/>
              <a:tabLst>
                <a:tab pos="242570" algn="l"/>
                <a:tab pos="243204" algn="l"/>
              </a:tabLst>
            </a:pP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Abitare una situazione, </a:t>
            </a:r>
            <a:r>
              <a:rPr dirty="0" sz="900" spc="-10">
                <a:solidFill>
                  <a:srgbClr val="333333"/>
                </a:solidFill>
                <a:latin typeface="Arial"/>
                <a:cs typeface="Arial"/>
              </a:rPr>
              <a:t>un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quadro, un libro, un museo, </a:t>
            </a:r>
            <a:r>
              <a:rPr dirty="0" sz="900" spc="-10">
                <a:solidFill>
                  <a:srgbClr val="333333"/>
                </a:solidFill>
                <a:latin typeface="Arial"/>
                <a:cs typeface="Arial"/>
              </a:rPr>
              <a:t>un</a:t>
            </a:r>
            <a:r>
              <a:rPr dirty="0" sz="900" spc="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palcoscenico.</a:t>
            </a:r>
            <a:endParaRPr sz="900">
              <a:latin typeface="Arial"/>
              <a:cs typeface="Arial"/>
            </a:endParaRPr>
          </a:p>
          <a:p>
            <a:pPr marL="242570" indent="-229870">
              <a:lnSpc>
                <a:spcPct val="100000"/>
              </a:lnSpc>
              <a:spcBef>
                <a:spcPts val="490"/>
              </a:spcBef>
              <a:buSzPct val="111111"/>
              <a:buFont typeface="Symbol"/>
              <a:buChar char=""/>
              <a:tabLst>
                <a:tab pos="242570" algn="l"/>
                <a:tab pos="243204" algn="l"/>
              </a:tabLst>
            </a:pP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Abitare una struttura, una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casa,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la scuola, </a:t>
            </a:r>
            <a:r>
              <a:rPr dirty="0" sz="900" spc="-10">
                <a:solidFill>
                  <a:srgbClr val="333333"/>
                </a:solidFill>
                <a:latin typeface="Arial"/>
                <a:cs typeface="Arial"/>
              </a:rPr>
              <a:t>la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città.</a:t>
            </a:r>
            <a:endParaRPr sz="900">
              <a:latin typeface="Arial"/>
              <a:cs typeface="Arial"/>
            </a:endParaRPr>
          </a:p>
          <a:p>
            <a:pPr marL="242570" indent="-229870">
              <a:lnSpc>
                <a:spcPct val="100000"/>
              </a:lnSpc>
              <a:spcBef>
                <a:spcPts val="490"/>
              </a:spcBef>
              <a:buSzPct val="111111"/>
              <a:buFont typeface="Symbol"/>
              <a:buChar char=""/>
              <a:tabLst>
                <a:tab pos="242570" algn="l"/>
                <a:tab pos="243204" algn="l"/>
              </a:tabLst>
            </a:pP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Abitare spazi reali e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virtuali.</a:t>
            </a:r>
            <a:endParaRPr sz="900">
              <a:latin typeface="Arial"/>
              <a:cs typeface="Arial"/>
            </a:endParaRPr>
          </a:p>
          <a:p>
            <a:pPr marL="242570" indent="-229870">
              <a:lnSpc>
                <a:spcPct val="100000"/>
              </a:lnSpc>
              <a:spcBef>
                <a:spcPts val="505"/>
              </a:spcBef>
              <a:buSzPct val="111111"/>
              <a:buFont typeface="Symbol"/>
              <a:buChar char=""/>
              <a:tabLst>
                <a:tab pos="242570" algn="l"/>
                <a:tab pos="243204" algn="l"/>
              </a:tabLst>
            </a:pP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Abitare tempi</a:t>
            </a:r>
            <a:r>
              <a:rPr dirty="0" sz="9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storici.</a:t>
            </a:r>
            <a:endParaRPr sz="900">
              <a:latin typeface="Arial"/>
              <a:cs typeface="Arial"/>
            </a:endParaRPr>
          </a:p>
          <a:p>
            <a:pPr marL="242570" indent="-229870">
              <a:lnSpc>
                <a:spcPct val="100000"/>
              </a:lnSpc>
              <a:spcBef>
                <a:spcPts val="495"/>
              </a:spcBef>
              <a:buSzPct val="111111"/>
              <a:buFont typeface="Symbol"/>
              <a:buChar char=""/>
              <a:tabLst>
                <a:tab pos="242570" algn="l"/>
                <a:tab pos="243204" algn="l"/>
              </a:tabLst>
            </a:pP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Abitare altri</a:t>
            </a:r>
            <a:r>
              <a:rPr dirty="0" sz="9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pianeti.</a:t>
            </a:r>
            <a:endParaRPr sz="900">
              <a:latin typeface="Arial"/>
              <a:cs typeface="Arial"/>
            </a:endParaRPr>
          </a:p>
          <a:p>
            <a:pPr marL="242570" indent="-229870">
              <a:lnSpc>
                <a:spcPct val="100000"/>
              </a:lnSpc>
              <a:spcBef>
                <a:spcPts val="490"/>
              </a:spcBef>
              <a:buSzPct val="111111"/>
              <a:buFont typeface="Symbol"/>
              <a:buChar char=""/>
              <a:tabLst>
                <a:tab pos="242570" algn="l"/>
                <a:tab pos="243204" algn="l"/>
              </a:tabLst>
            </a:pP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L'abitare di una voce e di un suono in una scatola, in una stanza, in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un'arena.</a:t>
            </a:r>
            <a:endParaRPr sz="900">
              <a:latin typeface="Arial"/>
              <a:cs typeface="Arial"/>
            </a:endParaRPr>
          </a:p>
          <a:p>
            <a:pPr marL="242570" indent="-229870">
              <a:lnSpc>
                <a:spcPct val="100000"/>
              </a:lnSpc>
              <a:spcBef>
                <a:spcPts val="495"/>
              </a:spcBef>
              <a:buSzPct val="111111"/>
              <a:buFont typeface="Symbol"/>
              <a:buChar char=""/>
              <a:tabLst>
                <a:tab pos="242570" algn="l"/>
                <a:tab pos="243204" algn="l"/>
              </a:tabLst>
            </a:pP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L'abitare di un'opera d'arte all'interno di un</a:t>
            </a:r>
            <a:r>
              <a:rPr dirty="0" sz="9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museo.</a:t>
            </a:r>
            <a:endParaRPr sz="900">
              <a:latin typeface="Arial"/>
              <a:cs typeface="Arial"/>
            </a:endParaRPr>
          </a:p>
          <a:p>
            <a:pPr marL="242570" indent="-229870">
              <a:lnSpc>
                <a:spcPct val="100000"/>
              </a:lnSpc>
              <a:spcBef>
                <a:spcPts val="505"/>
              </a:spcBef>
              <a:buSzPct val="111111"/>
              <a:buFont typeface="Symbol"/>
              <a:buChar char=""/>
              <a:tabLst>
                <a:tab pos="242570" algn="l"/>
                <a:tab pos="243204" algn="l"/>
              </a:tabLst>
            </a:pP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L'abitare di un segno grafico </a:t>
            </a:r>
            <a:r>
              <a:rPr dirty="0" sz="900" spc="-10">
                <a:solidFill>
                  <a:srgbClr val="333333"/>
                </a:solidFill>
                <a:latin typeface="Arial"/>
                <a:cs typeface="Arial"/>
              </a:rPr>
              <a:t>su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di un</a:t>
            </a:r>
            <a:r>
              <a:rPr dirty="0" sz="900" spc="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foglio.</a:t>
            </a:r>
            <a:endParaRPr sz="900">
              <a:latin typeface="Arial"/>
              <a:cs typeface="Arial"/>
            </a:endParaRPr>
          </a:p>
          <a:p>
            <a:pPr marL="242570" indent="-229870">
              <a:lnSpc>
                <a:spcPct val="100000"/>
              </a:lnSpc>
              <a:spcBef>
                <a:spcPts val="490"/>
              </a:spcBef>
              <a:buSzPct val="111111"/>
              <a:buFont typeface="Symbol"/>
              <a:buChar char=""/>
              <a:tabLst>
                <a:tab pos="242570" algn="l"/>
                <a:tab pos="243204" algn="l"/>
              </a:tabLst>
            </a:pP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L'abitare delle parole nelle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pagine.</a:t>
            </a:r>
            <a:endParaRPr sz="900">
              <a:latin typeface="Arial"/>
              <a:cs typeface="Arial"/>
            </a:endParaRPr>
          </a:p>
          <a:p>
            <a:pPr marL="242570" indent="-229870">
              <a:lnSpc>
                <a:spcPct val="100000"/>
              </a:lnSpc>
              <a:spcBef>
                <a:spcPts val="495"/>
              </a:spcBef>
              <a:buSzPct val="111111"/>
              <a:buFont typeface="Symbol"/>
              <a:buChar char=""/>
              <a:tabLst>
                <a:tab pos="242570" algn="l"/>
                <a:tab pos="243204" algn="l"/>
              </a:tabLst>
            </a:pP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L'abitare degli oggetti sempre più "intelligenti"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tra </a:t>
            </a:r>
            <a:r>
              <a:rPr dirty="0" sz="900" spc="-1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noi.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00">
              <a:latin typeface="Times New Roman"/>
              <a:cs typeface="Times New Roman"/>
            </a:endParaRPr>
          </a:p>
          <a:p>
            <a:pPr marL="146685" marR="5080">
              <a:lnSpc>
                <a:spcPct val="108000"/>
              </a:lnSpc>
            </a:pPr>
            <a:r>
              <a:rPr dirty="0" sz="1000" spc="-5" b="1">
                <a:solidFill>
                  <a:srgbClr val="333333"/>
                </a:solidFill>
                <a:latin typeface="Arial"/>
                <a:cs typeface="Arial"/>
              </a:rPr>
              <a:t>Sono previsti oltre </a:t>
            </a:r>
            <a:r>
              <a:rPr dirty="0" sz="1000" b="1">
                <a:solidFill>
                  <a:srgbClr val="333333"/>
                </a:solidFill>
                <a:latin typeface="Arial"/>
                <a:cs typeface="Arial"/>
              </a:rPr>
              <a:t>80 </a:t>
            </a:r>
            <a:r>
              <a:rPr dirty="0" sz="1000" spc="-5" b="1">
                <a:solidFill>
                  <a:srgbClr val="333333"/>
                </a:solidFill>
                <a:latin typeface="Arial"/>
                <a:cs typeface="Arial"/>
              </a:rPr>
              <a:t>eventi culturali in 50 città </a:t>
            </a:r>
            <a:r>
              <a:rPr dirty="0" sz="1000" b="1">
                <a:solidFill>
                  <a:srgbClr val="333333"/>
                </a:solidFill>
                <a:latin typeface="Arial"/>
                <a:cs typeface="Arial"/>
              </a:rPr>
              <a:t>italiane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. Il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dettaglio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eventi e sedi è disponibile sul  sito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u="sng" sz="1000" spc="-5">
                <a:solidFill>
                  <a:srgbClr val="709C55"/>
                </a:solidFill>
                <a:uFill>
                  <a:solidFill>
                    <a:srgbClr val="709C55"/>
                  </a:solidFill>
                </a:uFill>
                <a:latin typeface="Trebuchet MS"/>
                <a:cs typeface="Trebuchet MS"/>
                <a:hlinkClick r:id="rId3"/>
              </a:rPr>
              <a:t>www.festivalculturacreativa.it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  <a:hlinkClick r:id="rId3"/>
              </a:rPr>
              <a:t>.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50761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Greenbuildingmagazine.it  29 aprile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781170"/>
            <a:ext cx="5629275" cy="66865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75"/>
              </a:spcBef>
            </a:pPr>
            <a:r>
              <a:rPr dirty="0" sz="2100" spc="-20" b="1">
                <a:solidFill>
                  <a:srgbClr val="333333"/>
                </a:solidFill>
                <a:latin typeface="Times New Roman"/>
                <a:cs typeface="Times New Roman"/>
              </a:rPr>
              <a:t>Abitare </a:t>
            </a:r>
            <a:r>
              <a:rPr dirty="0" sz="2100" spc="-10" b="1">
                <a:solidFill>
                  <a:srgbClr val="333333"/>
                </a:solidFill>
                <a:latin typeface="Times New Roman"/>
                <a:cs typeface="Times New Roman"/>
              </a:rPr>
              <a:t>sottosopra. </a:t>
            </a:r>
            <a:r>
              <a:rPr dirty="0" sz="2100" spc="-15" b="1">
                <a:solidFill>
                  <a:srgbClr val="333333"/>
                </a:solidFill>
                <a:latin typeface="Times New Roman"/>
                <a:cs typeface="Times New Roman"/>
              </a:rPr>
              <a:t>Al </a:t>
            </a:r>
            <a:r>
              <a:rPr dirty="0" sz="2100" spc="-5" b="1">
                <a:solidFill>
                  <a:srgbClr val="333333"/>
                </a:solidFill>
                <a:latin typeface="Times New Roman"/>
                <a:cs typeface="Times New Roman"/>
              </a:rPr>
              <a:t>via </a:t>
            </a:r>
            <a:r>
              <a:rPr dirty="0" sz="2100" spc="-10" b="1">
                <a:solidFill>
                  <a:srgbClr val="333333"/>
                </a:solidFill>
                <a:latin typeface="Times New Roman"/>
                <a:cs typeface="Times New Roman"/>
              </a:rPr>
              <a:t>il </a:t>
            </a:r>
            <a:r>
              <a:rPr dirty="0" sz="2100" spc="-15" b="1">
                <a:solidFill>
                  <a:srgbClr val="333333"/>
                </a:solidFill>
                <a:latin typeface="Times New Roman"/>
                <a:cs typeface="Times New Roman"/>
              </a:rPr>
              <a:t>Festival della</a:t>
            </a:r>
            <a:r>
              <a:rPr dirty="0" sz="2100" spc="-160" b="1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100" spc="-15" b="1">
                <a:solidFill>
                  <a:srgbClr val="333333"/>
                </a:solidFill>
                <a:latin typeface="Times New Roman"/>
                <a:cs typeface="Times New Roman"/>
              </a:rPr>
              <a:t>Cultura  Creativa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7467066"/>
            <a:ext cx="6140450" cy="23304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142240">
              <a:lnSpc>
                <a:spcPct val="125000"/>
              </a:lnSpc>
              <a:spcBef>
                <a:spcPts val="90"/>
              </a:spcBef>
            </a:pP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Abitare sottosopra. Nuovo appuntamento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con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il Festival della Cultura Creativa promosso dall’Abi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e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dalle 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banche per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avvicinare alla cultura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i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giovani d’età compresa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tra 6 e 13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anni, grazie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a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laboratori, iniziative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ed  eventi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che spaziano tra arte,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teatro,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musica, tecnologie digitali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e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molto altro.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La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manifestazione,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che l’anno  scorso ha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coinvolto oltre 15 mila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bambini e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ragazzi, si svolgerà nella settimana che va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dal 2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all’8 maggio.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I 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piccoli protagonisti del festival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avranno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l’occasione di sperimentare tutte le sfumature della loro creatività, 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conoscendo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anche meglio le possibilità dei luoghi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in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cui</a:t>
            </a:r>
            <a:r>
              <a:rPr dirty="0" sz="1100" spc="10">
                <a:solidFill>
                  <a:srgbClr val="666666"/>
                </a:solidFill>
                <a:latin typeface="Times New Roman"/>
                <a:cs typeface="Times New Roman"/>
              </a:rPr>
              <a:t>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vivono.</a:t>
            </a:r>
            <a:endParaRPr sz="1100">
              <a:latin typeface="Times New Roman"/>
              <a:cs typeface="Times New Roman"/>
            </a:endParaRPr>
          </a:p>
          <a:p>
            <a:pPr marL="12700" marR="5080">
              <a:lnSpc>
                <a:spcPct val="125000"/>
              </a:lnSpc>
              <a:spcBef>
                <a:spcPts val="10"/>
              </a:spcBef>
            </a:pP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Per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questa terza edizione della manifestazione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è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stato scelto come </a:t>
            </a:r>
            <a:r>
              <a:rPr dirty="0" sz="1100" spc="-5" i="1">
                <a:solidFill>
                  <a:srgbClr val="666666"/>
                </a:solidFill>
                <a:latin typeface="Times New Roman"/>
                <a:cs typeface="Times New Roman"/>
              </a:rPr>
              <a:t>fil rouge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delle iniziative il tema </a:t>
            </a:r>
            <a:r>
              <a:rPr dirty="0" sz="1100" spc="-5" b="1">
                <a:solidFill>
                  <a:srgbClr val="666666"/>
                </a:solidFill>
                <a:latin typeface="Times New Roman"/>
                <a:cs typeface="Times New Roman"/>
              </a:rPr>
              <a:t>Abitare  sottosopra. Scoprire </a:t>
            </a:r>
            <a:r>
              <a:rPr dirty="0" sz="1100" b="1">
                <a:solidFill>
                  <a:srgbClr val="666666"/>
                </a:solidFill>
                <a:latin typeface="Times New Roman"/>
                <a:cs typeface="Times New Roman"/>
              </a:rPr>
              <a:t>e </a:t>
            </a:r>
            <a:r>
              <a:rPr dirty="0" sz="1100" spc="-5" b="1">
                <a:solidFill>
                  <a:srgbClr val="666666"/>
                </a:solidFill>
                <a:latin typeface="Times New Roman"/>
                <a:cs typeface="Times New Roman"/>
              </a:rPr>
              <a:t>sperimentare come </a:t>
            </a:r>
            <a:r>
              <a:rPr dirty="0" sz="1100" b="1">
                <a:solidFill>
                  <a:srgbClr val="666666"/>
                </a:solidFill>
                <a:latin typeface="Times New Roman"/>
                <a:cs typeface="Times New Roman"/>
              </a:rPr>
              <a:t>si </a:t>
            </a:r>
            <a:r>
              <a:rPr dirty="0" sz="1100" spc="-5" b="1">
                <a:solidFill>
                  <a:srgbClr val="666666"/>
                </a:solidFill>
                <a:latin typeface="Times New Roman"/>
                <a:cs typeface="Times New Roman"/>
              </a:rPr>
              <a:t>sta dentro </a:t>
            </a:r>
            <a:r>
              <a:rPr dirty="0" sz="1100" b="1">
                <a:solidFill>
                  <a:srgbClr val="666666"/>
                </a:solidFill>
                <a:latin typeface="Times New Roman"/>
                <a:cs typeface="Times New Roman"/>
              </a:rPr>
              <a:t>i </a:t>
            </a:r>
            <a:r>
              <a:rPr dirty="0" sz="1100" spc="-5" b="1">
                <a:solidFill>
                  <a:srgbClr val="666666"/>
                </a:solidFill>
                <a:latin typeface="Times New Roman"/>
                <a:cs typeface="Times New Roman"/>
              </a:rPr>
              <a:t>luoghi, l’arte </a:t>
            </a:r>
            <a:r>
              <a:rPr dirty="0" sz="1100" b="1">
                <a:solidFill>
                  <a:srgbClr val="666666"/>
                </a:solidFill>
                <a:latin typeface="Times New Roman"/>
                <a:cs typeface="Times New Roman"/>
              </a:rPr>
              <a:t>e </a:t>
            </a:r>
            <a:r>
              <a:rPr dirty="0" sz="1100" spc="-5" b="1">
                <a:solidFill>
                  <a:srgbClr val="666666"/>
                </a:solidFill>
                <a:latin typeface="Times New Roman"/>
                <a:cs typeface="Times New Roman"/>
              </a:rPr>
              <a:t>le </a:t>
            </a:r>
            <a:r>
              <a:rPr dirty="0" sz="1100" b="1">
                <a:solidFill>
                  <a:srgbClr val="666666"/>
                </a:solidFill>
                <a:latin typeface="Times New Roman"/>
                <a:cs typeface="Times New Roman"/>
              </a:rPr>
              <a:t>emozioni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.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L’obiettivo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è 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invitare bambini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e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ragazzi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ad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ampliare il concetto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di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casa, per scoprire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e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sperimentare,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con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l’aiuto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di 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operatori culturali specializzati, in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che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modo ogni persona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e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cosa vive, abita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e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si relaziona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con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tutto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ciò che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lo 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circonda,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utilizzando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le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modalità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più consone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alla propria</a:t>
            </a:r>
            <a:r>
              <a:rPr dirty="0" sz="1100" spc="-20">
                <a:solidFill>
                  <a:srgbClr val="666666"/>
                </a:solidFill>
                <a:latin typeface="Times New Roman"/>
                <a:cs typeface="Times New Roman"/>
              </a:rPr>
              <a:t>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natura.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42554" y="4820484"/>
            <a:ext cx="4791419" cy="22043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808675" y="2201461"/>
            <a:ext cx="4464554" cy="8927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072505" cy="333882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56933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Greenbuildingmagazine.it  29 aprile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ct val="124900"/>
              </a:lnSpc>
              <a:spcBef>
                <a:spcPts val="950"/>
              </a:spcBef>
            </a:pP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Oltre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80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eventi culturali in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50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città italiane svilupperanno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il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tema ispiratore, declinato </a:t>
            </a:r>
            <a:r>
              <a:rPr dirty="0" sz="1100" spc="-10">
                <a:solidFill>
                  <a:srgbClr val="666666"/>
                </a:solidFill>
                <a:latin typeface="Times New Roman"/>
                <a:cs typeface="Times New Roman"/>
              </a:rPr>
              <a:t>da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ciascuna banca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con 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strumenti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e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punti </a:t>
            </a:r>
            <a:r>
              <a:rPr dirty="0" sz="1100" spc="-10">
                <a:solidFill>
                  <a:srgbClr val="666666"/>
                </a:solidFill>
                <a:latin typeface="Times New Roman"/>
                <a:cs typeface="Times New Roman"/>
              </a:rPr>
              <a:t>di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vista differenti, alla luce delle proprie specificità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e </a:t>
            </a:r>
            <a:r>
              <a:rPr dirty="0" sz="1100" spc="-10">
                <a:solidFill>
                  <a:srgbClr val="666666"/>
                </a:solidFill>
                <a:latin typeface="Times New Roman"/>
                <a:cs typeface="Times New Roman"/>
              </a:rPr>
              <a:t>di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quelle del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territorio </a:t>
            </a:r>
            <a:r>
              <a:rPr dirty="0" sz="1100" spc="-10">
                <a:solidFill>
                  <a:srgbClr val="666666"/>
                </a:solidFill>
                <a:latin typeface="Times New Roman"/>
                <a:cs typeface="Times New Roman"/>
              </a:rPr>
              <a:t>di 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appartenenza.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I laboratori e le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altre attività proposte vedranno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la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partecipazione di rappresentanti delle 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banche e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la collaborazione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di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scuole, musei, biblioteche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e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operatori culturali,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a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cui si aggiungerà quest’anno 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anche la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Main Media Partnership della RAI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e la Media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Partnership del TGR. Ad ulteriore testimonianza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del  valore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educativo, sociale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e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culturale della</a:t>
            </a:r>
            <a:r>
              <a:rPr dirty="0" sz="1100" spc="-15">
                <a:solidFill>
                  <a:srgbClr val="666666"/>
                </a:solidFill>
                <a:latin typeface="Times New Roman"/>
                <a:cs typeface="Times New Roman"/>
              </a:rPr>
              <a:t>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manifestazione.</a:t>
            </a: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Tutte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le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informazioni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e i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dettagli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su eventi,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città </a:t>
            </a:r>
            <a:r>
              <a:rPr dirty="0" sz="1100">
                <a:solidFill>
                  <a:srgbClr val="666666"/>
                </a:solidFill>
                <a:latin typeface="Times New Roman"/>
                <a:cs typeface="Times New Roman"/>
              </a:rPr>
              <a:t>e </a:t>
            </a:r>
            <a:r>
              <a:rPr dirty="0" sz="1100" spc="-5">
                <a:solidFill>
                  <a:srgbClr val="666666"/>
                </a:solidFill>
                <a:latin typeface="Times New Roman"/>
                <a:cs typeface="Times New Roman"/>
              </a:rPr>
              <a:t>sedi della manifestazione saranno disponibili sul</a:t>
            </a:r>
            <a:r>
              <a:rPr dirty="0" sz="1100" spc="120">
                <a:solidFill>
                  <a:srgbClr val="666666"/>
                </a:solidFill>
                <a:latin typeface="Times New Roman"/>
                <a:cs typeface="Times New Roman"/>
              </a:rPr>
              <a:t> </a:t>
            </a:r>
            <a:r>
              <a:rPr dirty="0" sz="1100" b="1">
                <a:latin typeface="Times New Roman"/>
                <a:cs typeface="Times New Roman"/>
                <a:hlinkClick r:id="rId3"/>
              </a:rPr>
              <a:t>sito</a:t>
            </a:r>
            <a:endParaRPr sz="1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87909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Ilgiornaledellefondazioni.com  29 aprile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273297"/>
            <a:ext cx="6119495" cy="63214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815"/>
              </a:lnSpc>
              <a:spcBef>
                <a:spcPts val="100"/>
              </a:spcBef>
            </a:pPr>
            <a:r>
              <a:rPr dirty="0" sz="2400" spc="-30" b="1">
                <a:solidFill>
                  <a:srgbClr val="113488"/>
                </a:solidFill>
                <a:latin typeface="Arial"/>
                <a:cs typeface="Arial"/>
              </a:rPr>
              <a:t>ABITARE </a:t>
            </a:r>
            <a:r>
              <a:rPr dirty="0" sz="2400" spc="-10" b="1">
                <a:solidFill>
                  <a:srgbClr val="113488"/>
                </a:solidFill>
                <a:latin typeface="Arial"/>
                <a:cs typeface="Arial"/>
              </a:rPr>
              <a:t>SOTTOSOPRA, </a:t>
            </a:r>
            <a:r>
              <a:rPr dirty="0" sz="2400" spc="-5" b="1">
                <a:solidFill>
                  <a:srgbClr val="113488"/>
                </a:solidFill>
                <a:latin typeface="Arial"/>
                <a:cs typeface="Arial"/>
              </a:rPr>
              <a:t>SCOPRIRE</a:t>
            </a:r>
            <a:r>
              <a:rPr dirty="0" sz="2400" spc="60" b="1">
                <a:solidFill>
                  <a:srgbClr val="113488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113488"/>
                </a:solidFill>
                <a:latin typeface="Arial"/>
                <a:cs typeface="Arial"/>
              </a:rPr>
              <a:t>E</a:t>
            </a:r>
            <a:endParaRPr sz="2400">
              <a:latin typeface="Arial"/>
              <a:cs typeface="Arial"/>
            </a:endParaRPr>
          </a:p>
          <a:p>
            <a:pPr marL="12700" marR="125730">
              <a:lnSpc>
                <a:spcPts val="2760"/>
              </a:lnSpc>
              <a:spcBef>
                <a:spcPts val="125"/>
              </a:spcBef>
            </a:pPr>
            <a:r>
              <a:rPr dirty="0" sz="2400" spc="-20" b="1">
                <a:solidFill>
                  <a:srgbClr val="113488"/>
                </a:solidFill>
                <a:latin typeface="Arial"/>
                <a:cs typeface="Arial"/>
              </a:rPr>
              <a:t>SPERIMENTARE </a:t>
            </a:r>
            <a:r>
              <a:rPr dirty="0" sz="2400" b="1">
                <a:solidFill>
                  <a:srgbClr val="113488"/>
                </a:solidFill>
                <a:latin typeface="Arial"/>
                <a:cs typeface="Arial"/>
              </a:rPr>
              <a:t>COME SI </a:t>
            </a:r>
            <a:r>
              <a:rPr dirty="0" sz="2400" spc="-65" b="1">
                <a:solidFill>
                  <a:srgbClr val="113488"/>
                </a:solidFill>
                <a:latin typeface="Arial"/>
                <a:cs typeface="Arial"/>
              </a:rPr>
              <a:t>STA </a:t>
            </a:r>
            <a:r>
              <a:rPr dirty="0" sz="2400" spc="-5" b="1">
                <a:solidFill>
                  <a:srgbClr val="113488"/>
                </a:solidFill>
                <a:latin typeface="Arial"/>
                <a:cs typeface="Arial"/>
              </a:rPr>
              <a:t>DENTRO </a:t>
            </a:r>
            <a:r>
              <a:rPr dirty="0" sz="2400" b="1">
                <a:solidFill>
                  <a:srgbClr val="113488"/>
                </a:solidFill>
                <a:latin typeface="Arial"/>
                <a:cs typeface="Arial"/>
              </a:rPr>
              <a:t>I  LUOGHI, </a:t>
            </a:r>
            <a:r>
              <a:rPr dirty="0" sz="2400" spc="-30" b="1">
                <a:solidFill>
                  <a:srgbClr val="113488"/>
                </a:solidFill>
                <a:latin typeface="Arial"/>
                <a:cs typeface="Arial"/>
              </a:rPr>
              <a:t>L’ARTE </a:t>
            </a:r>
            <a:r>
              <a:rPr dirty="0" sz="2400" b="1">
                <a:solidFill>
                  <a:srgbClr val="113488"/>
                </a:solidFill>
                <a:latin typeface="Arial"/>
                <a:cs typeface="Arial"/>
              </a:rPr>
              <a:t>E LE</a:t>
            </a:r>
            <a:r>
              <a:rPr dirty="0" sz="2400" spc="25" b="1">
                <a:solidFill>
                  <a:srgbClr val="113488"/>
                </a:solidFill>
                <a:latin typeface="Arial"/>
                <a:cs typeface="Arial"/>
              </a:rPr>
              <a:t> </a:t>
            </a:r>
            <a:r>
              <a:rPr dirty="0" sz="2400" spc="-5" b="1">
                <a:solidFill>
                  <a:srgbClr val="113488"/>
                </a:solidFill>
                <a:latin typeface="Arial"/>
                <a:cs typeface="Arial"/>
              </a:rPr>
              <a:t>COSE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1225"/>
              </a:lnSpc>
              <a:spcBef>
                <a:spcPts val="655"/>
              </a:spcBef>
            </a:pPr>
            <a:r>
              <a:rPr dirty="0" sz="1050" spc="-5" b="1">
                <a:latin typeface="Times New Roman"/>
                <a:cs typeface="Times New Roman"/>
              </a:rPr>
              <a:t>Autore:</a:t>
            </a: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ts val="1225"/>
              </a:lnSpc>
            </a:pPr>
            <a:r>
              <a:rPr dirty="0" sz="1050" spc="-5">
                <a:latin typeface="Times New Roman"/>
                <a:cs typeface="Times New Roman"/>
              </a:rPr>
              <a:t>Maria </a:t>
            </a:r>
            <a:r>
              <a:rPr dirty="0" sz="1050">
                <a:latin typeface="Times New Roman"/>
                <a:cs typeface="Times New Roman"/>
              </a:rPr>
              <a:t>Paola</a:t>
            </a:r>
            <a:r>
              <a:rPr dirty="0" sz="1050" spc="-30">
                <a:latin typeface="Times New Roman"/>
                <a:cs typeface="Times New Roman"/>
              </a:rPr>
              <a:t> </a:t>
            </a:r>
            <a:r>
              <a:rPr dirty="0" sz="1050" spc="-5">
                <a:latin typeface="Times New Roman"/>
                <a:cs typeface="Times New Roman"/>
              </a:rPr>
              <a:t>Clara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 marL="3552190">
              <a:lnSpc>
                <a:spcPts val="1240"/>
              </a:lnSpc>
            </a:pPr>
            <a:r>
              <a:rPr dirty="0" sz="1050" spc="-5">
                <a:latin typeface="Times New Roman"/>
                <a:cs typeface="Times New Roman"/>
              </a:rPr>
              <a:t>Lanciato </a:t>
            </a:r>
            <a:r>
              <a:rPr dirty="0" sz="1050">
                <a:latin typeface="Times New Roman"/>
                <a:cs typeface="Times New Roman"/>
              </a:rPr>
              <a:t>il </a:t>
            </a:r>
            <a:r>
              <a:rPr dirty="0" sz="1050" spc="-5">
                <a:latin typeface="Times New Roman"/>
                <a:cs typeface="Times New Roman"/>
              </a:rPr>
              <a:t>tema </a:t>
            </a:r>
            <a:r>
              <a:rPr dirty="0" sz="1050">
                <a:latin typeface="Times New Roman"/>
                <a:cs typeface="Times New Roman"/>
              </a:rPr>
              <a:t>2016 </a:t>
            </a:r>
            <a:r>
              <a:rPr dirty="0" sz="1050" spc="-5">
                <a:latin typeface="Times New Roman"/>
                <a:cs typeface="Times New Roman"/>
              </a:rPr>
              <a:t>della </a:t>
            </a:r>
            <a:r>
              <a:rPr dirty="0" sz="1050" spc="-10">
                <a:latin typeface="Times New Roman"/>
                <a:cs typeface="Times New Roman"/>
              </a:rPr>
              <a:t>III</a:t>
            </a:r>
            <a:r>
              <a:rPr dirty="0" sz="1050" spc="-15">
                <a:latin typeface="Times New Roman"/>
                <a:cs typeface="Times New Roman"/>
              </a:rPr>
              <a:t> </a:t>
            </a:r>
            <a:r>
              <a:rPr dirty="0" sz="1050">
                <a:latin typeface="Times New Roman"/>
                <a:cs typeface="Times New Roman"/>
              </a:rPr>
              <a:t>edizione</a:t>
            </a:r>
            <a:endParaRPr sz="1050">
              <a:latin typeface="Times New Roman"/>
              <a:cs typeface="Times New Roman"/>
            </a:endParaRPr>
          </a:p>
          <a:p>
            <a:pPr marL="3552190" marR="86995">
              <a:lnSpc>
                <a:spcPct val="95200"/>
              </a:lnSpc>
              <a:spcBef>
                <a:spcPts val="45"/>
              </a:spcBef>
            </a:pPr>
            <a:r>
              <a:rPr dirty="0" sz="1050">
                <a:latin typeface="Times New Roman"/>
                <a:cs typeface="Times New Roman"/>
              </a:rPr>
              <a:t>del </a:t>
            </a:r>
            <a:r>
              <a:rPr dirty="0" sz="1050" b="1">
                <a:latin typeface="Times New Roman"/>
                <a:cs typeface="Times New Roman"/>
              </a:rPr>
              <a:t>Festival </a:t>
            </a:r>
            <a:r>
              <a:rPr dirty="0" sz="1050" spc="-5" b="1">
                <a:latin typeface="Times New Roman"/>
                <a:cs typeface="Times New Roman"/>
              </a:rPr>
              <a:t>della cultura creativa promosso  </a:t>
            </a:r>
            <a:r>
              <a:rPr dirty="0" sz="1050" b="1">
                <a:latin typeface="Times New Roman"/>
                <a:cs typeface="Times New Roman"/>
              </a:rPr>
              <a:t>da ABI, </a:t>
            </a:r>
            <a:r>
              <a:rPr dirty="0" sz="1050">
                <a:latin typeface="Times New Roman"/>
                <a:cs typeface="Times New Roman"/>
              </a:rPr>
              <a:t>per </a:t>
            </a:r>
            <a:r>
              <a:rPr dirty="0" sz="1050" spc="-5">
                <a:latin typeface="Times New Roman"/>
                <a:cs typeface="Times New Roman"/>
              </a:rPr>
              <a:t>l'appuntamento </a:t>
            </a:r>
            <a:r>
              <a:rPr dirty="0" sz="1050">
                <a:latin typeface="Times New Roman"/>
                <a:cs typeface="Times New Roman"/>
              </a:rPr>
              <a:t>dedicato ai  </a:t>
            </a:r>
            <a:r>
              <a:rPr dirty="0" sz="1050" spc="-5">
                <a:latin typeface="Times New Roman"/>
                <a:cs typeface="Times New Roman"/>
              </a:rPr>
              <a:t>giovanissimi </a:t>
            </a:r>
            <a:r>
              <a:rPr dirty="0" sz="1050">
                <a:latin typeface="Times New Roman"/>
                <a:cs typeface="Times New Roman"/>
              </a:rPr>
              <a:t>di </a:t>
            </a:r>
            <a:r>
              <a:rPr dirty="0" sz="1050" spc="-5">
                <a:latin typeface="Times New Roman"/>
                <a:cs typeface="Times New Roman"/>
              </a:rPr>
              <a:t>età compresa tra </a:t>
            </a:r>
            <a:r>
              <a:rPr dirty="0" sz="1050">
                <a:latin typeface="Times New Roman"/>
                <a:cs typeface="Times New Roman"/>
              </a:rPr>
              <a:t>I 6 ed I 16  anni.</a:t>
            </a:r>
            <a:endParaRPr sz="1050">
              <a:latin typeface="Times New Roman"/>
              <a:cs typeface="Times New Roman"/>
            </a:endParaRPr>
          </a:p>
          <a:p>
            <a:pPr marL="3552190" marR="5080">
              <a:lnSpc>
                <a:spcPct val="95800"/>
              </a:lnSpc>
              <a:spcBef>
                <a:spcPts val="5"/>
              </a:spcBef>
            </a:pPr>
            <a:r>
              <a:rPr dirty="0" sz="1050" spc="-5">
                <a:latin typeface="Times New Roman"/>
                <a:cs typeface="Times New Roman"/>
              </a:rPr>
              <a:t>Come </a:t>
            </a:r>
            <a:r>
              <a:rPr dirty="0" sz="1050">
                <a:latin typeface="Times New Roman"/>
                <a:cs typeface="Times New Roman"/>
              </a:rPr>
              <a:t>ogni </a:t>
            </a:r>
            <a:r>
              <a:rPr dirty="0" sz="1050" spc="-5">
                <a:latin typeface="Times New Roman"/>
                <a:cs typeface="Times New Roman"/>
              </a:rPr>
              <a:t>anno, </a:t>
            </a:r>
            <a:r>
              <a:rPr dirty="0" sz="1050">
                <a:latin typeface="Times New Roman"/>
                <a:cs typeface="Times New Roman"/>
              </a:rPr>
              <a:t>sul </a:t>
            </a:r>
            <a:r>
              <a:rPr dirty="0" sz="1050" spc="-5">
                <a:latin typeface="Times New Roman"/>
                <a:cs typeface="Times New Roman"/>
              </a:rPr>
              <a:t>filone prescelto, </a:t>
            </a:r>
            <a:r>
              <a:rPr dirty="0" sz="1050" b="1">
                <a:latin typeface="Times New Roman"/>
                <a:cs typeface="Times New Roman"/>
              </a:rPr>
              <a:t>dal 2  </a:t>
            </a:r>
            <a:r>
              <a:rPr dirty="0" sz="1050" spc="-5" b="1">
                <a:latin typeface="Times New Roman"/>
                <a:cs typeface="Times New Roman"/>
              </a:rPr>
              <a:t>all’8 maggio</a:t>
            </a:r>
            <a:r>
              <a:rPr dirty="0" sz="1050" spc="-5">
                <a:latin typeface="Times New Roman"/>
                <a:cs typeface="Times New Roman"/>
              </a:rPr>
              <a:t>, diverse </a:t>
            </a:r>
            <a:r>
              <a:rPr dirty="0" sz="1050">
                <a:latin typeface="Times New Roman"/>
                <a:cs typeface="Times New Roman"/>
              </a:rPr>
              <a:t>saranno </a:t>
            </a:r>
            <a:r>
              <a:rPr dirty="0" sz="1050" spc="-5">
                <a:latin typeface="Times New Roman"/>
                <a:cs typeface="Times New Roman"/>
              </a:rPr>
              <a:t>le iniziative  (laboratori, mostre, teatro, musica, </a:t>
            </a:r>
            <a:r>
              <a:rPr dirty="0" sz="1050">
                <a:latin typeface="Times New Roman"/>
                <a:cs typeface="Times New Roman"/>
              </a:rPr>
              <a:t>ecc.)  organizzate su </a:t>
            </a:r>
            <a:r>
              <a:rPr dirty="0" sz="1050" spc="-5">
                <a:latin typeface="Times New Roman"/>
                <a:cs typeface="Times New Roman"/>
              </a:rPr>
              <a:t>tutto il territorio </a:t>
            </a:r>
            <a:r>
              <a:rPr dirty="0" sz="1050">
                <a:latin typeface="Times New Roman"/>
                <a:cs typeface="Times New Roman"/>
              </a:rPr>
              <a:t>nazionale per  </a:t>
            </a:r>
            <a:r>
              <a:rPr dirty="0" sz="1050" spc="-5">
                <a:latin typeface="Times New Roman"/>
                <a:cs typeface="Times New Roman"/>
              </a:rPr>
              <a:t>coinvolgere bambini </a:t>
            </a:r>
            <a:r>
              <a:rPr dirty="0" sz="1050">
                <a:latin typeface="Times New Roman"/>
                <a:cs typeface="Times New Roman"/>
              </a:rPr>
              <a:t>e ragazzi e </a:t>
            </a:r>
            <a:r>
              <a:rPr dirty="0" sz="1050" spc="-5">
                <a:latin typeface="Times New Roman"/>
                <a:cs typeface="Times New Roman"/>
              </a:rPr>
              <a:t>permettere loro  </a:t>
            </a:r>
            <a:r>
              <a:rPr dirty="0" sz="1050">
                <a:latin typeface="Times New Roman"/>
                <a:cs typeface="Times New Roman"/>
              </a:rPr>
              <a:t>di </a:t>
            </a:r>
            <a:r>
              <a:rPr dirty="0" sz="1050" spc="-5">
                <a:latin typeface="Times New Roman"/>
                <a:cs typeface="Times New Roman"/>
              </a:rPr>
              <a:t>vivere in prima persona, la cultura </a:t>
            </a:r>
            <a:r>
              <a:rPr dirty="0" sz="1050">
                <a:latin typeface="Times New Roman"/>
                <a:cs typeface="Times New Roman"/>
              </a:rPr>
              <a:t>e </a:t>
            </a:r>
            <a:r>
              <a:rPr dirty="0" sz="1050" spc="-5">
                <a:latin typeface="Times New Roman"/>
                <a:cs typeface="Times New Roman"/>
              </a:rPr>
              <a:t>l’arte,  stimolando la loro immaginazione </a:t>
            </a:r>
            <a:r>
              <a:rPr dirty="0" sz="1050">
                <a:latin typeface="Times New Roman"/>
                <a:cs typeface="Times New Roman"/>
              </a:rPr>
              <a:t>e </a:t>
            </a:r>
            <a:r>
              <a:rPr dirty="0" sz="1050" spc="-5">
                <a:latin typeface="Times New Roman"/>
                <a:cs typeface="Times New Roman"/>
              </a:rPr>
              <a:t>creatività  come chiave </a:t>
            </a:r>
            <a:r>
              <a:rPr dirty="0" sz="1050">
                <a:latin typeface="Times New Roman"/>
                <a:cs typeface="Times New Roman"/>
              </a:rPr>
              <a:t>di </a:t>
            </a:r>
            <a:r>
              <a:rPr dirty="0" sz="1050" spc="-5">
                <a:latin typeface="Times New Roman"/>
                <a:cs typeface="Times New Roman"/>
              </a:rPr>
              <a:t>volta </a:t>
            </a:r>
            <a:r>
              <a:rPr dirty="0" sz="1050">
                <a:latin typeface="Times New Roman"/>
                <a:cs typeface="Times New Roman"/>
              </a:rPr>
              <a:t>per un nuovo</a:t>
            </a:r>
            <a:r>
              <a:rPr dirty="0" sz="1050" spc="-25">
                <a:latin typeface="Times New Roman"/>
                <a:cs typeface="Times New Roman"/>
              </a:rPr>
              <a:t> </a:t>
            </a:r>
            <a:r>
              <a:rPr dirty="0" sz="1050">
                <a:latin typeface="Times New Roman"/>
                <a:cs typeface="Times New Roman"/>
              </a:rPr>
              <a:t>approccio</a:t>
            </a:r>
            <a:endParaRPr sz="1050">
              <a:latin typeface="Times New Roman"/>
              <a:cs typeface="Times New Roman"/>
            </a:endParaRPr>
          </a:p>
          <a:p>
            <a:pPr marL="3552190">
              <a:lnSpc>
                <a:spcPts val="1180"/>
              </a:lnSpc>
            </a:pPr>
            <a:r>
              <a:rPr dirty="0" sz="1050" spc="-5">
                <a:latin typeface="Times New Roman"/>
                <a:cs typeface="Times New Roman"/>
              </a:rPr>
              <a:t>all’esplorazione </a:t>
            </a:r>
            <a:r>
              <a:rPr dirty="0" sz="1050">
                <a:latin typeface="Times New Roman"/>
                <a:cs typeface="Times New Roman"/>
              </a:rPr>
              <a:t>ed </a:t>
            </a:r>
            <a:r>
              <a:rPr dirty="0" sz="1050" spc="-5">
                <a:latin typeface="Times New Roman"/>
                <a:cs typeface="Times New Roman"/>
              </a:rPr>
              <a:t>alla</a:t>
            </a:r>
            <a:r>
              <a:rPr dirty="0" sz="1050" spc="5">
                <a:latin typeface="Times New Roman"/>
                <a:cs typeface="Times New Roman"/>
              </a:rPr>
              <a:t> </a:t>
            </a:r>
            <a:r>
              <a:rPr dirty="0" sz="1050" spc="-5">
                <a:latin typeface="Times New Roman"/>
                <a:cs typeface="Times New Roman"/>
              </a:rPr>
              <a:t>conoscenza.</a:t>
            </a:r>
            <a:endParaRPr sz="1050">
              <a:latin typeface="Times New Roman"/>
              <a:cs typeface="Times New Roman"/>
            </a:endParaRPr>
          </a:p>
          <a:p>
            <a:pPr marL="3552190" marR="67310">
              <a:lnSpc>
                <a:spcPct val="96000"/>
              </a:lnSpc>
              <a:spcBef>
                <a:spcPts val="20"/>
              </a:spcBef>
            </a:pPr>
            <a:r>
              <a:rPr dirty="0" sz="1050" spc="-10">
                <a:latin typeface="Times New Roman"/>
                <a:cs typeface="Times New Roman"/>
              </a:rPr>
              <a:t>Il </a:t>
            </a:r>
            <a:r>
              <a:rPr dirty="0" sz="1050" spc="-5">
                <a:latin typeface="Times New Roman"/>
                <a:cs typeface="Times New Roman"/>
              </a:rPr>
              <a:t>Festival </a:t>
            </a:r>
            <a:r>
              <a:rPr dirty="0" sz="1050">
                <a:latin typeface="Times New Roman"/>
                <a:cs typeface="Times New Roman"/>
              </a:rPr>
              <a:t>- </a:t>
            </a:r>
            <a:r>
              <a:rPr dirty="0" sz="1050" spc="-5">
                <a:latin typeface="Times New Roman"/>
                <a:cs typeface="Times New Roman"/>
              </a:rPr>
              <a:t>che </a:t>
            </a:r>
            <a:r>
              <a:rPr dirty="0" sz="1050">
                <a:latin typeface="Times New Roman"/>
                <a:cs typeface="Times New Roman"/>
              </a:rPr>
              <a:t>ha </a:t>
            </a:r>
            <a:r>
              <a:rPr dirty="0" sz="1050" spc="-5">
                <a:latin typeface="Times New Roman"/>
                <a:cs typeface="Times New Roman"/>
              </a:rPr>
              <a:t>il patrocinio dell’Unesco,  dell’Alto patronato della Repubblica </a:t>
            </a:r>
            <a:r>
              <a:rPr dirty="0" sz="1050">
                <a:latin typeface="Times New Roman"/>
                <a:cs typeface="Times New Roman"/>
              </a:rPr>
              <a:t>e del  Mibact e </a:t>
            </a:r>
            <a:r>
              <a:rPr dirty="0" sz="1050" spc="-5">
                <a:latin typeface="Times New Roman"/>
                <a:cs typeface="Times New Roman"/>
              </a:rPr>
              <a:t>la media partnership della </a:t>
            </a:r>
            <a:r>
              <a:rPr dirty="0" sz="1050">
                <a:latin typeface="Times New Roman"/>
                <a:cs typeface="Times New Roman"/>
              </a:rPr>
              <a:t>Rai - </a:t>
            </a:r>
            <a:r>
              <a:rPr dirty="0" sz="1050" spc="-5">
                <a:latin typeface="Times New Roman"/>
                <a:cs typeface="Times New Roman"/>
              </a:rPr>
              <a:t>lo  </a:t>
            </a:r>
            <a:r>
              <a:rPr dirty="0" sz="1050">
                <a:latin typeface="Times New Roman"/>
                <a:cs typeface="Times New Roman"/>
              </a:rPr>
              <a:t>scorso anno ha </a:t>
            </a:r>
            <a:r>
              <a:rPr dirty="0" sz="1050" spc="-5">
                <a:latin typeface="Times New Roman"/>
                <a:cs typeface="Times New Roman"/>
              </a:rPr>
              <a:t>riscosso un notevole </a:t>
            </a:r>
            <a:r>
              <a:rPr dirty="0" sz="1050">
                <a:latin typeface="Times New Roman"/>
                <a:cs typeface="Times New Roman"/>
              </a:rPr>
              <a:t>successo,  </a:t>
            </a:r>
            <a:r>
              <a:rPr dirty="0" sz="1050" spc="-5">
                <a:latin typeface="Times New Roman"/>
                <a:cs typeface="Times New Roman"/>
              </a:rPr>
              <a:t>coinvolgendo </a:t>
            </a:r>
            <a:r>
              <a:rPr dirty="0" sz="1050">
                <a:latin typeface="Times New Roman"/>
                <a:cs typeface="Times New Roman"/>
              </a:rPr>
              <a:t>60 </a:t>
            </a:r>
            <a:r>
              <a:rPr dirty="0" sz="1050" spc="-5">
                <a:latin typeface="Times New Roman"/>
                <a:cs typeface="Times New Roman"/>
              </a:rPr>
              <a:t>città </a:t>
            </a:r>
            <a:r>
              <a:rPr dirty="0" sz="1050">
                <a:latin typeface="Times New Roman"/>
                <a:cs typeface="Times New Roman"/>
              </a:rPr>
              <a:t>e </a:t>
            </a:r>
            <a:r>
              <a:rPr dirty="0" sz="1050" spc="-5">
                <a:latin typeface="Times New Roman"/>
                <a:cs typeface="Times New Roman"/>
              </a:rPr>
              <a:t>oltre 15mila bambini</a:t>
            </a:r>
            <a:r>
              <a:rPr dirty="0" sz="1050" spc="20">
                <a:latin typeface="Times New Roman"/>
                <a:cs typeface="Times New Roman"/>
              </a:rPr>
              <a:t> </a:t>
            </a:r>
            <a:r>
              <a:rPr dirty="0" sz="1050">
                <a:latin typeface="Times New Roman"/>
                <a:cs typeface="Times New Roman"/>
              </a:rPr>
              <a:t>e</a:t>
            </a:r>
            <a:endParaRPr sz="1050">
              <a:latin typeface="Times New Roman"/>
              <a:cs typeface="Times New Roman"/>
            </a:endParaRPr>
          </a:p>
          <a:p>
            <a:pPr algn="just" marL="12700" marR="15240">
              <a:lnSpc>
                <a:spcPct val="95700"/>
              </a:lnSpc>
              <a:spcBef>
                <a:spcPts val="5"/>
              </a:spcBef>
            </a:pPr>
            <a:r>
              <a:rPr dirty="0" sz="1050" spc="-5">
                <a:latin typeface="Times New Roman"/>
                <a:cs typeface="Times New Roman"/>
              </a:rPr>
              <a:t>ragazzi. </a:t>
            </a:r>
            <a:r>
              <a:rPr dirty="0" sz="1050" spc="-10">
                <a:latin typeface="Times New Roman"/>
                <a:cs typeface="Times New Roman"/>
              </a:rPr>
              <a:t>La </a:t>
            </a:r>
            <a:r>
              <a:rPr dirty="0" sz="1050" spc="-5">
                <a:latin typeface="Times New Roman"/>
                <a:cs typeface="Times New Roman"/>
              </a:rPr>
              <a:t>formula prevede l’appuntamento in </a:t>
            </a:r>
            <a:r>
              <a:rPr dirty="0" sz="1050">
                <a:latin typeface="Times New Roman"/>
                <a:cs typeface="Times New Roman"/>
              </a:rPr>
              <a:t>una </a:t>
            </a:r>
            <a:r>
              <a:rPr dirty="0" sz="1050" spc="-5">
                <a:latin typeface="Times New Roman"/>
                <a:cs typeface="Times New Roman"/>
              </a:rPr>
              <a:t>precisa settimana dell’anno </a:t>
            </a:r>
            <a:r>
              <a:rPr dirty="0" sz="1050">
                <a:latin typeface="Times New Roman"/>
                <a:cs typeface="Times New Roman"/>
              </a:rPr>
              <a:t>per </a:t>
            </a:r>
            <a:r>
              <a:rPr dirty="0" sz="1050" spc="-10">
                <a:latin typeface="Times New Roman"/>
                <a:cs typeface="Times New Roman"/>
              </a:rPr>
              <a:t>una </a:t>
            </a:r>
            <a:r>
              <a:rPr dirty="0" sz="1050" spc="-5">
                <a:latin typeface="Times New Roman"/>
                <a:cs typeface="Times New Roman"/>
              </a:rPr>
              <a:t>serie </a:t>
            </a:r>
            <a:r>
              <a:rPr dirty="0" sz="1050">
                <a:latin typeface="Times New Roman"/>
                <a:cs typeface="Times New Roman"/>
              </a:rPr>
              <a:t>di </a:t>
            </a:r>
            <a:r>
              <a:rPr dirty="0" sz="1050" spc="-5">
                <a:latin typeface="Times New Roman"/>
                <a:cs typeface="Times New Roman"/>
              </a:rPr>
              <a:t>eventi </a:t>
            </a:r>
            <a:r>
              <a:rPr dirty="0" sz="1050">
                <a:latin typeface="Times New Roman"/>
                <a:cs typeface="Times New Roman"/>
              </a:rPr>
              <a:t>da </a:t>
            </a:r>
            <a:r>
              <a:rPr dirty="0" sz="1050" spc="-5">
                <a:latin typeface="Times New Roman"/>
                <a:cs typeface="Times New Roman"/>
              </a:rPr>
              <a:t>svolgere  contemporaneamente in diversi </a:t>
            </a:r>
            <a:r>
              <a:rPr dirty="0" sz="1050">
                <a:latin typeface="Times New Roman"/>
                <a:cs typeface="Times New Roman"/>
              </a:rPr>
              <a:t>luoghi </a:t>
            </a:r>
            <a:r>
              <a:rPr dirty="0" sz="1050" spc="-5">
                <a:latin typeface="Times New Roman"/>
                <a:cs typeface="Times New Roman"/>
              </a:rPr>
              <a:t>d’Italia dove le diverse </a:t>
            </a:r>
            <a:r>
              <a:rPr dirty="0" sz="1050">
                <a:latin typeface="Times New Roman"/>
                <a:cs typeface="Times New Roman"/>
              </a:rPr>
              <a:t>Banche </a:t>
            </a:r>
            <a:r>
              <a:rPr dirty="0" sz="1050" spc="-5">
                <a:latin typeface="Times New Roman"/>
                <a:cs typeface="Times New Roman"/>
              </a:rPr>
              <a:t>coinvolte diventano catalizzatori </a:t>
            </a:r>
            <a:r>
              <a:rPr dirty="0" sz="1050">
                <a:latin typeface="Times New Roman"/>
                <a:cs typeface="Times New Roman"/>
              </a:rPr>
              <a:t>di </a:t>
            </a:r>
            <a:r>
              <a:rPr dirty="0" sz="1050" spc="-5">
                <a:latin typeface="Times New Roman"/>
                <a:cs typeface="Times New Roman"/>
              </a:rPr>
              <a:t>cultura  </a:t>
            </a:r>
            <a:r>
              <a:rPr dirty="0" sz="1050">
                <a:latin typeface="Times New Roman"/>
                <a:cs typeface="Times New Roman"/>
              </a:rPr>
              <a:t>e </a:t>
            </a:r>
            <a:r>
              <a:rPr dirty="0" sz="1050" spc="-5">
                <a:latin typeface="Times New Roman"/>
                <a:cs typeface="Times New Roman"/>
              </a:rPr>
              <a:t>creatività, coinvolgendo le </a:t>
            </a:r>
            <a:r>
              <a:rPr dirty="0" sz="1050">
                <a:latin typeface="Times New Roman"/>
                <a:cs typeface="Times New Roman"/>
              </a:rPr>
              <a:t>scuole, i </a:t>
            </a:r>
            <a:r>
              <a:rPr dirty="0" sz="1050" spc="-5">
                <a:latin typeface="Times New Roman"/>
                <a:cs typeface="Times New Roman"/>
              </a:rPr>
              <a:t>musei </a:t>
            </a:r>
            <a:r>
              <a:rPr dirty="0" sz="1050">
                <a:latin typeface="Times New Roman"/>
                <a:cs typeface="Times New Roman"/>
              </a:rPr>
              <a:t>e </a:t>
            </a:r>
            <a:r>
              <a:rPr dirty="0" sz="1050" spc="-5">
                <a:latin typeface="Times New Roman"/>
                <a:cs typeface="Times New Roman"/>
              </a:rPr>
              <a:t>gli </a:t>
            </a:r>
            <a:r>
              <a:rPr dirty="0" sz="1050">
                <a:latin typeface="Times New Roman"/>
                <a:cs typeface="Times New Roman"/>
              </a:rPr>
              <a:t>operatori</a:t>
            </a:r>
            <a:r>
              <a:rPr dirty="0" sz="1050" spc="5">
                <a:latin typeface="Times New Roman"/>
                <a:cs typeface="Times New Roman"/>
              </a:rPr>
              <a:t> </a:t>
            </a:r>
            <a:r>
              <a:rPr dirty="0" sz="1050" spc="-5">
                <a:latin typeface="Times New Roman"/>
                <a:cs typeface="Times New Roman"/>
              </a:rPr>
              <a:t>culturali.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12700" marR="146685">
              <a:lnSpc>
                <a:spcPct val="95900"/>
              </a:lnSpc>
            </a:pPr>
            <a:r>
              <a:rPr dirty="0" sz="1050" spc="-5">
                <a:latin typeface="Times New Roman"/>
                <a:cs typeface="Times New Roman"/>
              </a:rPr>
              <a:t>L’ideazione </a:t>
            </a:r>
            <a:r>
              <a:rPr dirty="0" sz="1050">
                <a:latin typeface="Times New Roman"/>
                <a:cs typeface="Times New Roman"/>
              </a:rPr>
              <a:t>e </a:t>
            </a:r>
            <a:r>
              <a:rPr dirty="0" sz="1050" spc="-5">
                <a:latin typeface="Times New Roman"/>
                <a:cs typeface="Times New Roman"/>
              </a:rPr>
              <a:t>l’organizzazione </a:t>
            </a:r>
            <a:r>
              <a:rPr dirty="0" sz="1050">
                <a:latin typeface="Times New Roman"/>
                <a:cs typeface="Times New Roman"/>
              </a:rPr>
              <a:t>del </a:t>
            </a:r>
            <a:r>
              <a:rPr dirty="0" sz="1050" spc="-5">
                <a:latin typeface="Times New Roman"/>
                <a:cs typeface="Times New Roman"/>
              </a:rPr>
              <a:t>Festival </a:t>
            </a:r>
            <a:r>
              <a:rPr dirty="0" sz="1050">
                <a:latin typeface="Times New Roman"/>
                <a:cs typeface="Times New Roman"/>
              </a:rPr>
              <a:t>è </a:t>
            </a:r>
            <a:r>
              <a:rPr dirty="0" sz="1050" spc="-5">
                <a:latin typeface="Times New Roman"/>
                <a:cs typeface="Times New Roman"/>
              </a:rPr>
              <a:t>affidata </a:t>
            </a:r>
            <a:r>
              <a:rPr dirty="0" sz="1050">
                <a:latin typeface="Times New Roman"/>
                <a:cs typeface="Times New Roman"/>
              </a:rPr>
              <a:t>ad un </a:t>
            </a:r>
            <a:r>
              <a:rPr dirty="0" sz="1050" spc="-5">
                <a:latin typeface="Times New Roman"/>
                <a:cs typeface="Times New Roman"/>
              </a:rPr>
              <a:t>Comitato scientifico </a:t>
            </a:r>
            <a:r>
              <a:rPr dirty="0" sz="1050">
                <a:latin typeface="Times New Roman"/>
                <a:cs typeface="Times New Roman"/>
              </a:rPr>
              <a:t>al cui </a:t>
            </a:r>
            <a:r>
              <a:rPr dirty="0" sz="1050" spc="-5">
                <a:latin typeface="Times New Roman"/>
                <a:cs typeface="Times New Roman"/>
              </a:rPr>
              <a:t>tavolo </a:t>
            </a:r>
            <a:r>
              <a:rPr dirty="0" sz="1050">
                <a:latin typeface="Times New Roman"/>
                <a:cs typeface="Times New Roman"/>
              </a:rPr>
              <a:t>di </a:t>
            </a:r>
            <a:r>
              <a:rPr dirty="0" sz="1050" spc="-5">
                <a:latin typeface="Times New Roman"/>
                <a:cs typeface="Times New Roman"/>
              </a:rPr>
              <a:t>lavoro, guidato  dall’Ufficio rapporti istituzionali </a:t>
            </a:r>
            <a:r>
              <a:rPr dirty="0" sz="1050">
                <a:latin typeface="Times New Roman"/>
                <a:cs typeface="Times New Roman"/>
              </a:rPr>
              <a:t>del’Abi e dal </a:t>
            </a:r>
            <a:r>
              <a:rPr dirty="0" sz="1050" spc="-5">
                <a:latin typeface="Times New Roman"/>
                <a:cs typeface="Times New Roman"/>
              </a:rPr>
              <a:t>curatore Giovanni </a:t>
            </a:r>
            <a:r>
              <a:rPr dirty="0" sz="1050">
                <a:latin typeface="Times New Roman"/>
                <a:cs typeface="Times New Roman"/>
              </a:rPr>
              <a:t>Porcari, </a:t>
            </a:r>
            <a:r>
              <a:rPr dirty="0" sz="1050" spc="-5">
                <a:latin typeface="Times New Roman"/>
                <a:cs typeface="Times New Roman"/>
              </a:rPr>
              <a:t>siedono un esperto </a:t>
            </a:r>
            <a:r>
              <a:rPr dirty="0" sz="1050">
                <a:latin typeface="Times New Roman"/>
                <a:cs typeface="Times New Roman"/>
              </a:rPr>
              <a:t>di </a:t>
            </a:r>
            <a:r>
              <a:rPr dirty="0" sz="1050" spc="-5">
                <a:latin typeface="Times New Roman"/>
                <a:cs typeface="Times New Roman"/>
              </a:rPr>
              <a:t>creatività  applicata, Hubert </a:t>
            </a:r>
            <a:r>
              <a:rPr dirty="0" sz="1050">
                <a:latin typeface="Times New Roman"/>
                <a:cs typeface="Times New Roman"/>
              </a:rPr>
              <a:t>Jauoi, </a:t>
            </a:r>
            <a:r>
              <a:rPr dirty="0" sz="1050" spc="-5">
                <a:latin typeface="Times New Roman"/>
                <a:cs typeface="Times New Roman"/>
              </a:rPr>
              <a:t>Anna Pironti, responsabile capo </a:t>
            </a:r>
            <a:r>
              <a:rPr dirty="0" sz="1050">
                <a:latin typeface="Times New Roman"/>
                <a:cs typeface="Times New Roman"/>
              </a:rPr>
              <a:t>del </a:t>
            </a:r>
            <a:r>
              <a:rPr dirty="0" sz="1050" spc="-5">
                <a:latin typeface="Times New Roman"/>
                <a:cs typeface="Times New Roman"/>
              </a:rPr>
              <a:t>Dipartimento </a:t>
            </a:r>
            <a:r>
              <a:rPr dirty="0" sz="1050">
                <a:latin typeface="Times New Roman"/>
                <a:cs typeface="Times New Roman"/>
              </a:rPr>
              <a:t>educazione </a:t>
            </a:r>
            <a:r>
              <a:rPr dirty="0" sz="1050" spc="-5">
                <a:latin typeface="Times New Roman"/>
                <a:cs typeface="Times New Roman"/>
              </a:rPr>
              <a:t>Castello </a:t>
            </a:r>
            <a:r>
              <a:rPr dirty="0" sz="1050">
                <a:latin typeface="Times New Roman"/>
                <a:cs typeface="Times New Roman"/>
              </a:rPr>
              <a:t>di </a:t>
            </a:r>
            <a:r>
              <a:rPr dirty="0" sz="1050" spc="-5">
                <a:latin typeface="Times New Roman"/>
                <a:cs typeface="Times New Roman"/>
              </a:rPr>
              <a:t>Rivoli </a:t>
            </a:r>
            <a:r>
              <a:rPr dirty="0" sz="1050">
                <a:latin typeface="Times New Roman"/>
                <a:cs typeface="Times New Roman"/>
              </a:rPr>
              <a:t>Museo  </a:t>
            </a:r>
            <a:r>
              <a:rPr dirty="0" sz="1050" spc="-5">
                <a:latin typeface="Times New Roman"/>
                <a:cs typeface="Times New Roman"/>
              </a:rPr>
              <a:t>d’Arte </a:t>
            </a:r>
            <a:r>
              <a:rPr dirty="0" sz="1050">
                <a:latin typeface="Times New Roman"/>
                <a:cs typeface="Times New Roman"/>
              </a:rPr>
              <a:t>contemporanea e a </a:t>
            </a:r>
            <a:r>
              <a:rPr dirty="0" sz="1050" spc="-5">
                <a:latin typeface="Times New Roman"/>
                <a:cs typeface="Times New Roman"/>
              </a:rPr>
              <a:t>uno scrittore </a:t>
            </a:r>
            <a:r>
              <a:rPr dirty="0" sz="1050">
                <a:latin typeface="Times New Roman"/>
                <a:cs typeface="Times New Roman"/>
              </a:rPr>
              <a:t>ed </a:t>
            </a:r>
            <a:r>
              <a:rPr dirty="0" sz="1050" spc="-5">
                <a:latin typeface="Times New Roman"/>
                <a:cs typeface="Times New Roman"/>
              </a:rPr>
              <a:t>esperto </a:t>
            </a:r>
            <a:r>
              <a:rPr dirty="0" sz="1050">
                <a:latin typeface="Times New Roman"/>
                <a:cs typeface="Times New Roman"/>
              </a:rPr>
              <a:t>di </a:t>
            </a:r>
            <a:r>
              <a:rPr dirty="0" sz="1050" spc="-5">
                <a:latin typeface="Times New Roman"/>
                <a:cs typeface="Times New Roman"/>
              </a:rPr>
              <a:t>comunicazione, </a:t>
            </a:r>
            <a:r>
              <a:rPr dirty="0" sz="1050">
                <a:latin typeface="Times New Roman"/>
                <a:cs typeface="Times New Roman"/>
              </a:rPr>
              <a:t>Aldo</a:t>
            </a:r>
            <a:r>
              <a:rPr dirty="0" sz="1050" spc="-10">
                <a:latin typeface="Times New Roman"/>
                <a:cs typeface="Times New Roman"/>
              </a:rPr>
              <a:t> </a:t>
            </a:r>
            <a:r>
              <a:rPr dirty="0" sz="1050" spc="-5">
                <a:latin typeface="Times New Roman"/>
                <a:cs typeface="Times New Roman"/>
              </a:rPr>
              <a:t>Tanchis.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300">
              <a:latin typeface="Times New Roman"/>
              <a:cs typeface="Times New Roman"/>
            </a:endParaRPr>
          </a:p>
          <a:p>
            <a:pPr marL="12700" marR="48895">
              <a:lnSpc>
                <a:spcPts val="1200"/>
              </a:lnSpc>
              <a:spcBef>
                <a:spcPts val="5"/>
              </a:spcBef>
            </a:pPr>
            <a:r>
              <a:rPr dirty="0" sz="1050" b="1">
                <a:latin typeface="Times New Roman"/>
                <a:cs typeface="Times New Roman"/>
              </a:rPr>
              <a:t>Abitare </a:t>
            </a:r>
            <a:r>
              <a:rPr dirty="0" sz="1050" spc="-5" b="1">
                <a:latin typeface="Times New Roman"/>
                <a:cs typeface="Times New Roman"/>
              </a:rPr>
              <a:t>sottosopra</a:t>
            </a:r>
            <a:r>
              <a:rPr dirty="0" sz="1050" spc="-5">
                <a:latin typeface="Times New Roman"/>
                <a:cs typeface="Times New Roman"/>
              </a:rPr>
              <a:t>, tema </a:t>
            </a:r>
            <a:r>
              <a:rPr dirty="0" sz="1050">
                <a:latin typeface="Times New Roman"/>
                <a:cs typeface="Times New Roman"/>
              </a:rPr>
              <a:t>di questa </a:t>
            </a:r>
            <a:r>
              <a:rPr dirty="0" sz="1050" spc="-5">
                <a:latin typeface="Times New Roman"/>
                <a:cs typeface="Times New Roman"/>
              </a:rPr>
              <a:t>nuova </a:t>
            </a:r>
            <a:r>
              <a:rPr dirty="0" sz="1050">
                <a:latin typeface="Times New Roman"/>
                <a:cs typeface="Times New Roman"/>
              </a:rPr>
              <a:t>edizione “</a:t>
            </a:r>
            <a:r>
              <a:rPr dirty="0" sz="1050" i="1">
                <a:latin typeface="Times New Roman"/>
                <a:cs typeface="Times New Roman"/>
              </a:rPr>
              <a:t>è </a:t>
            </a:r>
            <a:r>
              <a:rPr dirty="0" sz="1050" spc="-5" i="1">
                <a:latin typeface="Times New Roman"/>
                <a:cs typeface="Times New Roman"/>
              </a:rPr>
              <a:t>il modo con cui </a:t>
            </a:r>
            <a:r>
              <a:rPr dirty="0" sz="1050" i="1">
                <a:latin typeface="Times New Roman"/>
                <a:cs typeface="Times New Roman"/>
              </a:rPr>
              <a:t>noi </a:t>
            </a:r>
            <a:r>
              <a:rPr dirty="0" sz="1050" spc="-5" i="1">
                <a:latin typeface="Times New Roman"/>
                <a:cs typeface="Times New Roman"/>
              </a:rPr>
              <a:t>uomini viviamo sulla terra</a:t>
            </a:r>
            <a:r>
              <a:rPr dirty="0" sz="1050" spc="-5">
                <a:latin typeface="Times New Roman"/>
                <a:cs typeface="Times New Roman"/>
              </a:rPr>
              <a:t>” </a:t>
            </a:r>
            <a:r>
              <a:rPr dirty="0" sz="1050">
                <a:latin typeface="Times New Roman"/>
                <a:cs typeface="Times New Roman"/>
              </a:rPr>
              <a:t>dice Anna  </a:t>
            </a:r>
            <a:r>
              <a:rPr dirty="0" sz="1050" spc="-5">
                <a:latin typeface="Times New Roman"/>
                <a:cs typeface="Times New Roman"/>
              </a:rPr>
              <a:t>Pironti.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36955" y="2119883"/>
            <a:ext cx="5483098" cy="6440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52475" y="4911724"/>
            <a:ext cx="3386454" cy="28054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87909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Ilgiornaledellefondazioni.com  29 aprile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246121"/>
            <a:ext cx="6138545" cy="3751579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 marR="93345">
              <a:lnSpc>
                <a:spcPct val="95800"/>
              </a:lnSpc>
              <a:spcBef>
                <a:spcPts val="155"/>
              </a:spcBef>
            </a:pPr>
            <a:r>
              <a:rPr dirty="0" sz="1050">
                <a:latin typeface="Times New Roman"/>
                <a:cs typeface="Times New Roman"/>
              </a:rPr>
              <a:t>” </a:t>
            </a:r>
            <a:r>
              <a:rPr dirty="0" sz="1050" spc="-5" i="1">
                <a:latin typeface="Times New Roman"/>
                <a:cs typeface="Times New Roman"/>
              </a:rPr>
              <a:t>Il </a:t>
            </a:r>
            <a:r>
              <a:rPr dirty="0" sz="1050" i="1">
                <a:latin typeface="Times New Roman"/>
                <a:cs typeface="Times New Roman"/>
              </a:rPr>
              <a:t>luogo </a:t>
            </a:r>
            <a:r>
              <a:rPr dirty="0" sz="1050" spc="-5" i="1">
                <a:latin typeface="Times New Roman"/>
                <a:cs typeface="Times New Roman"/>
              </a:rPr>
              <a:t>abitato rappresenta materialmente </a:t>
            </a:r>
            <a:r>
              <a:rPr dirty="0" sz="1050" i="1">
                <a:latin typeface="Times New Roman"/>
                <a:cs typeface="Times New Roman"/>
              </a:rPr>
              <a:t>e </a:t>
            </a:r>
            <a:r>
              <a:rPr dirty="0" sz="1050" spc="-5" i="1">
                <a:latin typeface="Times New Roman"/>
                <a:cs typeface="Times New Roman"/>
              </a:rPr>
              <a:t>simbolicamente la condizione </a:t>
            </a:r>
            <a:r>
              <a:rPr dirty="0" sz="1050" i="1">
                <a:latin typeface="Times New Roman"/>
                <a:cs typeface="Times New Roman"/>
              </a:rPr>
              <a:t>di </a:t>
            </a:r>
            <a:r>
              <a:rPr dirty="0" sz="1050" spc="-5" i="1">
                <a:latin typeface="Times New Roman"/>
                <a:cs typeface="Times New Roman"/>
              </a:rPr>
              <a:t>stabilità. Il </a:t>
            </a:r>
            <a:r>
              <a:rPr dirty="0" sz="1050" i="1">
                <a:latin typeface="Times New Roman"/>
                <a:cs typeface="Times New Roman"/>
              </a:rPr>
              <a:t>luogo </a:t>
            </a:r>
            <a:r>
              <a:rPr dirty="0" sz="1050" spc="-5" i="1">
                <a:latin typeface="Times New Roman"/>
                <a:cs typeface="Times New Roman"/>
              </a:rPr>
              <a:t>abitato si </a:t>
            </a:r>
            <a:r>
              <a:rPr dirty="0" sz="1050" i="1">
                <a:latin typeface="Times New Roman"/>
                <a:cs typeface="Times New Roman"/>
              </a:rPr>
              <a:t>può  </a:t>
            </a:r>
            <a:r>
              <a:rPr dirty="0" sz="1050" i="1">
                <a:latin typeface="Times New Roman"/>
                <a:cs typeface="Times New Roman"/>
              </a:rPr>
              <a:t>estendere al </a:t>
            </a:r>
            <a:r>
              <a:rPr dirty="0" sz="1050" spc="-5" i="1">
                <a:latin typeface="Times New Roman"/>
                <a:cs typeface="Times New Roman"/>
              </a:rPr>
              <a:t>vicinato, </a:t>
            </a:r>
            <a:r>
              <a:rPr dirty="0" sz="1050" i="1">
                <a:latin typeface="Times New Roman"/>
                <a:cs typeface="Times New Roman"/>
              </a:rPr>
              <a:t>al </a:t>
            </a:r>
            <a:r>
              <a:rPr dirty="0" sz="1050" spc="-5" i="1">
                <a:latin typeface="Times New Roman"/>
                <a:cs typeface="Times New Roman"/>
              </a:rPr>
              <a:t>quartiere, alla città </a:t>
            </a:r>
            <a:r>
              <a:rPr dirty="0" sz="1050" i="1">
                <a:latin typeface="Times New Roman"/>
                <a:cs typeface="Times New Roman"/>
              </a:rPr>
              <a:t>e </a:t>
            </a:r>
            <a:r>
              <a:rPr dirty="0" sz="1050" spc="-5" i="1">
                <a:latin typeface="Times New Roman"/>
                <a:cs typeface="Times New Roman"/>
              </a:rPr>
              <a:t>rappresenta lo spazio dell'appartenenza collettiva. </a:t>
            </a:r>
            <a:r>
              <a:rPr dirty="0" sz="1050" spc="-5" b="1" i="1">
                <a:latin typeface="Times New Roman"/>
                <a:cs typeface="Times New Roman"/>
              </a:rPr>
              <a:t>Abitare </a:t>
            </a:r>
            <a:r>
              <a:rPr dirty="0" sz="1050" i="1">
                <a:latin typeface="Times New Roman"/>
                <a:cs typeface="Times New Roman"/>
              </a:rPr>
              <a:t>è stare  </a:t>
            </a:r>
            <a:r>
              <a:rPr dirty="0" sz="1050" spc="-5" i="1">
                <a:latin typeface="Times New Roman"/>
                <a:cs typeface="Times New Roman"/>
              </a:rPr>
              <a:t>in </a:t>
            </a:r>
            <a:r>
              <a:rPr dirty="0" sz="1050" i="1">
                <a:latin typeface="Times New Roman"/>
                <a:cs typeface="Times New Roman"/>
              </a:rPr>
              <a:t>rapporto </a:t>
            </a:r>
            <a:r>
              <a:rPr dirty="0" sz="1050" spc="-5" i="1">
                <a:latin typeface="Times New Roman"/>
                <a:cs typeface="Times New Roman"/>
              </a:rPr>
              <a:t>con sé </a:t>
            </a:r>
            <a:r>
              <a:rPr dirty="0" sz="1050" i="1">
                <a:latin typeface="Times New Roman"/>
                <a:cs typeface="Times New Roman"/>
              </a:rPr>
              <a:t>e </a:t>
            </a:r>
            <a:r>
              <a:rPr dirty="0" sz="1050" spc="-5" i="1">
                <a:latin typeface="Times New Roman"/>
                <a:cs typeface="Times New Roman"/>
              </a:rPr>
              <a:t>con ciò che ci sta intorno, sia esso un </a:t>
            </a:r>
            <a:r>
              <a:rPr dirty="0" sz="1050" i="1">
                <a:latin typeface="Times New Roman"/>
                <a:cs typeface="Times New Roman"/>
              </a:rPr>
              <a:t>luogo, uno </a:t>
            </a:r>
            <a:r>
              <a:rPr dirty="0" sz="1050" spc="-5" i="1">
                <a:latin typeface="Times New Roman"/>
                <a:cs typeface="Times New Roman"/>
              </a:rPr>
              <a:t>spazio, </a:t>
            </a:r>
            <a:r>
              <a:rPr dirty="0" sz="1050" i="1">
                <a:latin typeface="Times New Roman"/>
                <a:cs typeface="Times New Roman"/>
              </a:rPr>
              <a:t>una </a:t>
            </a:r>
            <a:r>
              <a:rPr dirty="0" sz="1050" spc="-5" i="1">
                <a:latin typeface="Times New Roman"/>
                <a:cs typeface="Times New Roman"/>
              </a:rPr>
              <a:t>comunità. </a:t>
            </a:r>
            <a:r>
              <a:rPr dirty="0" sz="1050" spc="-5" b="1" i="1">
                <a:latin typeface="Times New Roman"/>
                <a:cs typeface="Times New Roman"/>
              </a:rPr>
              <a:t>Abitare </a:t>
            </a:r>
            <a:r>
              <a:rPr dirty="0" sz="1050" i="1">
                <a:latin typeface="Times New Roman"/>
                <a:cs typeface="Times New Roman"/>
              </a:rPr>
              <a:t>è </a:t>
            </a:r>
            <a:r>
              <a:rPr dirty="0" sz="1050" spc="-5" i="1">
                <a:latin typeface="Times New Roman"/>
                <a:cs typeface="Times New Roman"/>
              </a:rPr>
              <a:t>costruirsi  </a:t>
            </a:r>
            <a:r>
              <a:rPr dirty="0" sz="1050" i="1">
                <a:latin typeface="Times New Roman"/>
                <a:cs typeface="Times New Roman"/>
              </a:rPr>
              <a:t>un luogo </a:t>
            </a:r>
            <a:r>
              <a:rPr dirty="0" sz="1050" spc="-5" i="1">
                <a:latin typeface="Times New Roman"/>
                <a:cs typeface="Times New Roman"/>
              </a:rPr>
              <a:t>sicuro in cui stare, fatto </a:t>
            </a:r>
            <a:r>
              <a:rPr dirty="0" sz="1050" i="1">
                <a:latin typeface="Times New Roman"/>
                <a:cs typeface="Times New Roman"/>
              </a:rPr>
              <a:t>di idee, persone e </a:t>
            </a:r>
            <a:r>
              <a:rPr dirty="0" sz="1050" spc="-5" i="1">
                <a:latin typeface="Times New Roman"/>
                <a:cs typeface="Times New Roman"/>
              </a:rPr>
              <a:t>luoghi, </a:t>
            </a:r>
            <a:r>
              <a:rPr dirty="0" sz="1050" i="1">
                <a:latin typeface="Times New Roman"/>
                <a:cs typeface="Times New Roman"/>
              </a:rPr>
              <a:t>da </a:t>
            </a:r>
            <a:r>
              <a:rPr dirty="0" sz="1050" spc="-5" i="1">
                <a:latin typeface="Times New Roman"/>
                <a:cs typeface="Times New Roman"/>
              </a:rPr>
              <a:t>cui partire </a:t>
            </a:r>
            <a:r>
              <a:rPr dirty="0" sz="1050" i="1">
                <a:latin typeface="Times New Roman"/>
                <a:cs typeface="Times New Roman"/>
              </a:rPr>
              <a:t>e a </a:t>
            </a:r>
            <a:r>
              <a:rPr dirty="0" sz="1050" spc="-5" i="1">
                <a:latin typeface="Times New Roman"/>
                <a:cs typeface="Times New Roman"/>
              </a:rPr>
              <a:t>cui ritornare. </a:t>
            </a:r>
            <a:r>
              <a:rPr dirty="0" sz="1050" i="1">
                <a:latin typeface="Times New Roman"/>
                <a:cs typeface="Times New Roman"/>
              </a:rPr>
              <a:t>Ogni essere </a:t>
            </a:r>
            <a:r>
              <a:rPr dirty="0" sz="1050" spc="-5" i="1">
                <a:latin typeface="Times New Roman"/>
                <a:cs typeface="Times New Roman"/>
              </a:rPr>
              <a:t>vivente  </a:t>
            </a:r>
            <a:r>
              <a:rPr dirty="0" sz="1050" spc="5" i="1">
                <a:latin typeface="Times New Roman"/>
                <a:cs typeface="Times New Roman"/>
              </a:rPr>
              <a:t>ma </a:t>
            </a:r>
            <a:r>
              <a:rPr dirty="0" sz="1050" spc="-5" i="1">
                <a:latin typeface="Times New Roman"/>
                <a:cs typeface="Times New Roman"/>
              </a:rPr>
              <a:t>anche </a:t>
            </a:r>
            <a:r>
              <a:rPr dirty="0" sz="1050" i="1">
                <a:latin typeface="Times New Roman"/>
                <a:cs typeface="Times New Roman"/>
              </a:rPr>
              <a:t>ogni </a:t>
            </a:r>
            <a:r>
              <a:rPr dirty="0" sz="1050" spc="-5" i="1">
                <a:latin typeface="Times New Roman"/>
                <a:cs typeface="Times New Roman"/>
              </a:rPr>
              <a:t>cosa in qualche </a:t>
            </a:r>
            <a:r>
              <a:rPr dirty="0" sz="1050" i="1">
                <a:latin typeface="Times New Roman"/>
                <a:cs typeface="Times New Roman"/>
              </a:rPr>
              <a:t>modo </a:t>
            </a:r>
            <a:r>
              <a:rPr dirty="0" sz="1050" spc="-5" i="1">
                <a:latin typeface="Times New Roman"/>
                <a:cs typeface="Times New Roman"/>
              </a:rPr>
              <a:t>“abita” degli </a:t>
            </a:r>
            <a:r>
              <a:rPr dirty="0" sz="1050" i="1">
                <a:latin typeface="Times New Roman"/>
                <a:cs typeface="Times New Roman"/>
              </a:rPr>
              <a:t>spazi e </a:t>
            </a:r>
            <a:r>
              <a:rPr dirty="0" sz="1050" spc="-5" i="1">
                <a:latin typeface="Times New Roman"/>
                <a:cs typeface="Times New Roman"/>
              </a:rPr>
              <a:t>si </a:t>
            </a:r>
            <a:r>
              <a:rPr dirty="0" sz="1050" i="1">
                <a:latin typeface="Times New Roman"/>
                <a:cs typeface="Times New Roman"/>
              </a:rPr>
              <a:t>esprime </a:t>
            </a:r>
            <a:r>
              <a:rPr dirty="0" sz="1050" spc="-5" i="1">
                <a:latin typeface="Times New Roman"/>
                <a:cs typeface="Times New Roman"/>
              </a:rPr>
              <a:t>nel </a:t>
            </a:r>
            <a:r>
              <a:rPr dirty="0" sz="1050" i="1">
                <a:latin typeface="Times New Roman"/>
                <a:cs typeface="Times New Roman"/>
              </a:rPr>
              <a:t>rapporto </a:t>
            </a:r>
            <a:r>
              <a:rPr dirty="0" sz="1050" spc="-10" i="1">
                <a:latin typeface="Times New Roman"/>
                <a:cs typeface="Times New Roman"/>
              </a:rPr>
              <a:t>con </a:t>
            </a:r>
            <a:r>
              <a:rPr dirty="0" sz="1050" spc="-5" i="1">
                <a:latin typeface="Times New Roman"/>
                <a:cs typeface="Times New Roman"/>
              </a:rPr>
              <a:t>il </a:t>
            </a:r>
            <a:r>
              <a:rPr dirty="0" sz="1050" i="1">
                <a:latin typeface="Times New Roman"/>
                <a:cs typeface="Times New Roman"/>
              </a:rPr>
              <a:t>luogo </a:t>
            </a:r>
            <a:r>
              <a:rPr dirty="0" sz="1050" spc="-5" i="1">
                <a:latin typeface="Times New Roman"/>
                <a:cs typeface="Times New Roman"/>
              </a:rPr>
              <a:t>in cui si trova  </a:t>
            </a:r>
            <a:r>
              <a:rPr dirty="0" sz="1050" i="1">
                <a:latin typeface="Times New Roman"/>
                <a:cs typeface="Times New Roman"/>
              </a:rPr>
              <a:t>anche </a:t>
            </a:r>
            <a:r>
              <a:rPr dirty="0" sz="1050" spc="-5" i="1">
                <a:latin typeface="Times New Roman"/>
                <a:cs typeface="Times New Roman"/>
              </a:rPr>
              <a:t>se </a:t>
            </a:r>
            <a:r>
              <a:rPr dirty="0" sz="1050" i="1">
                <a:latin typeface="Times New Roman"/>
                <a:cs typeface="Times New Roman"/>
              </a:rPr>
              <a:t>di</a:t>
            </a:r>
            <a:r>
              <a:rPr dirty="0" sz="1050" spc="-20" i="1">
                <a:latin typeface="Times New Roman"/>
                <a:cs typeface="Times New Roman"/>
              </a:rPr>
              <a:t> </a:t>
            </a:r>
            <a:r>
              <a:rPr dirty="0" sz="1050" spc="-5" i="1">
                <a:latin typeface="Times New Roman"/>
                <a:cs typeface="Times New Roman"/>
              </a:rPr>
              <a:t>passaggio.</a:t>
            </a:r>
            <a:r>
              <a:rPr dirty="0" sz="1050" spc="-5">
                <a:latin typeface="Times New Roman"/>
                <a:cs typeface="Times New Roman"/>
              </a:rPr>
              <a:t>”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marR="15240">
              <a:lnSpc>
                <a:spcPct val="95800"/>
              </a:lnSpc>
            </a:pPr>
            <a:r>
              <a:rPr dirty="0" sz="1050">
                <a:latin typeface="Times New Roman"/>
                <a:cs typeface="Times New Roman"/>
              </a:rPr>
              <a:t>Con </a:t>
            </a:r>
            <a:r>
              <a:rPr dirty="0" sz="1050" spc="-5">
                <a:latin typeface="Times New Roman"/>
                <a:cs typeface="Times New Roman"/>
              </a:rPr>
              <a:t>questo tema, le </a:t>
            </a:r>
            <a:r>
              <a:rPr dirty="0" sz="1050">
                <a:latin typeface="Times New Roman"/>
                <a:cs typeface="Times New Roman"/>
              </a:rPr>
              <a:t>banche operanti </a:t>
            </a:r>
            <a:r>
              <a:rPr dirty="0" sz="1050" spc="-5">
                <a:latin typeface="Times New Roman"/>
                <a:cs typeface="Times New Roman"/>
              </a:rPr>
              <a:t>in </a:t>
            </a:r>
            <a:r>
              <a:rPr dirty="0" sz="1050" spc="-10">
                <a:latin typeface="Times New Roman"/>
                <a:cs typeface="Times New Roman"/>
              </a:rPr>
              <a:t>Italia, </a:t>
            </a:r>
            <a:r>
              <a:rPr dirty="0" sz="1050" spc="-5">
                <a:latin typeface="Times New Roman"/>
                <a:cs typeface="Times New Roman"/>
              </a:rPr>
              <a:t>fortemente legate </a:t>
            </a:r>
            <a:r>
              <a:rPr dirty="0" sz="1050">
                <a:latin typeface="Times New Roman"/>
                <a:cs typeface="Times New Roman"/>
              </a:rPr>
              <a:t>al </a:t>
            </a:r>
            <a:r>
              <a:rPr dirty="0" sz="1050" spc="-5">
                <a:latin typeface="Times New Roman"/>
                <a:cs typeface="Times New Roman"/>
              </a:rPr>
              <a:t>territorio </a:t>
            </a:r>
            <a:r>
              <a:rPr dirty="0" sz="1050">
                <a:latin typeface="Times New Roman"/>
                <a:cs typeface="Times New Roman"/>
              </a:rPr>
              <a:t>e da </a:t>
            </a:r>
            <a:r>
              <a:rPr dirty="0" sz="1050" spc="-5">
                <a:latin typeface="Times New Roman"/>
                <a:cs typeface="Times New Roman"/>
              </a:rPr>
              <a:t>sempre sensibili </a:t>
            </a:r>
            <a:r>
              <a:rPr dirty="0" sz="1050">
                <a:latin typeface="Times New Roman"/>
                <a:cs typeface="Times New Roman"/>
              </a:rPr>
              <a:t>al </a:t>
            </a:r>
            <a:r>
              <a:rPr dirty="0" sz="1050" spc="-5">
                <a:latin typeface="Times New Roman"/>
                <a:cs typeface="Times New Roman"/>
              </a:rPr>
              <a:t>tema della  cultura </a:t>
            </a:r>
            <a:r>
              <a:rPr dirty="0" sz="1050">
                <a:latin typeface="Times New Roman"/>
                <a:cs typeface="Times New Roman"/>
              </a:rPr>
              <a:t>e </a:t>
            </a:r>
            <a:r>
              <a:rPr dirty="0" sz="1050" spc="-5">
                <a:latin typeface="Times New Roman"/>
                <a:cs typeface="Times New Roman"/>
              </a:rPr>
              <a:t>della creatività visti come </a:t>
            </a:r>
            <a:r>
              <a:rPr dirty="0" sz="1050">
                <a:latin typeface="Times New Roman"/>
                <a:cs typeface="Times New Roman"/>
              </a:rPr>
              <a:t>espressione e </a:t>
            </a:r>
            <a:r>
              <a:rPr dirty="0" sz="1050" spc="-5">
                <a:latin typeface="Times New Roman"/>
                <a:cs typeface="Times New Roman"/>
              </a:rPr>
              <a:t>possibilità </a:t>
            </a:r>
            <a:r>
              <a:rPr dirty="0" sz="1050">
                <a:latin typeface="Times New Roman"/>
                <a:cs typeface="Times New Roman"/>
              </a:rPr>
              <a:t>di un </a:t>
            </a:r>
            <a:r>
              <a:rPr dirty="0" sz="1050" spc="-5">
                <a:latin typeface="Times New Roman"/>
                <a:cs typeface="Times New Roman"/>
              </a:rPr>
              <a:t>vivere civile </a:t>
            </a:r>
            <a:r>
              <a:rPr dirty="0" sz="1050">
                <a:latin typeface="Times New Roman"/>
                <a:cs typeface="Times New Roman"/>
              </a:rPr>
              <a:t>basato </a:t>
            </a:r>
            <a:r>
              <a:rPr dirty="0" sz="1050" spc="-5">
                <a:latin typeface="Times New Roman"/>
                <a:cs typeface="Times New Roman"/>
              </a:rPr>
              <a:t>sullo </a:t>
            </a:r>
            <a:r>
              <a:rPr dirty="0" sz="1050">
                <a:latin typeface="Times New Roman"/>
                <a:cs typeface="Times New Roman"/>
              </a:rPr>
              <a:t>sguardo </a:t>
            </a:r>
            <a:r>
              <a:rPr dirty="0" sz="1050" spc="-5">
                <a:latin typeface="Times New Roman"/>
                <a:cs typeface="Times New Roman"/>
              </a:rPr>
              <a:t>delle giovani  </a:t>
            </a:r>
            <a:r>
              <a:rPr dirty="0" sz="1050">
                <a:latin typeface="Times New Roman"/>
                <a:cs typeface="Times New Roman"/>
              </a:rPr>
              <a:t>generazioni, </a:t>
            </a:r>
            <a:r>
              <a:rPr dirty="0" sz="1050" spc="-5">
                <a:latin typeface="Times New Roman"/>
                <a:cs typeface="Times New Roman"/>
              </a:rPr>
              <a:t>invitano </a:t>
            </a:r>
            <a:r>
              <a:rPr dirty="0" sz="1050">
                <a:latin typeface="Times New Roman"/>
                <a:cs typeface="Times New Roman"/>
              </a:rPr>
              <a:t>i </a:t>
            </a:r>
            <a:r>
              <a:rPr dirty="0" sz="1050" spc="-5">
                <a:latin typeface="Times New Roman"/>
                <a:cs typeface="Times New Roman"/>
              </a:rPr>
              <a:t>bambini </a:t>
            </a:r>
            <a:r>
              <a:rPr dirty="0" sz="1050">
                <a:latin typeface="Times New Roman"/>
                <a:cs typeface="Times New Roman"/>
              </a:rPr>
              <a:t>e i ragazzi ad </a:t>
            </a:r>
            <a:r>
              <a:rPr dirty="0" sz="1050" spc="-5">
                <a:latin typeface="Times New Roman"/>
                <a:cs typeface="Times New Roman"/>
              </a:rPr>
              <a:t>allargare il </a:t>
            </a:r>
            <a:r>
              <a:rPr dirty="0" sz="1050">
                <a:latin typeface="Times New Roman"/>
                <a:cs typeface="Times New Roman"/>
              </a:rPr>
              <a:t>concetto di casa e di luogo </a:t>
            </a:r>
            <a:r>
              <a:rPr dirty="0" sz="1050" spc="-5">
                <a:latin typeface="Times New Roman"/>
                <a:cs typeface="Times New Roman"/>
              </a:rPr>
              <a:t>abitato, </a:t>
            </a:r>
            <a:r>
              <a:rPr dirty="0" sz="1050">
                <a:latin typeface="Times New Roman"/>
                <a:cs typeface="Times New Roman"/>
              </a:rPr>
              <a:t>per </a:t>
            </a:r>
            <a:r>
              <a:rPr dirty="0" sz="1050" spc="-5">
                <a:latin typeface="Times New Roman"/>
                <a:cs typeface="Times New Roman"/>
              </a:rPr>
              <a:t>cercare con l'aiuto  </a:t>
            </a:r>
            <a:r>
              <a:rPr dirty="0" sz="1050">
                <a:latin typeface="Times New Roman"/>
                <a:cs typeface="Times New Roman"/>
              </a:rPr>
              <a:t>di operatori </a:t>
            </a:r>
            <a:r>
              <a:rPr dirty="0" sz="1050" spc="-5">
                <a:latin typeface="Times New Roman"/>
                <a:cs typeface="Times New Roman"/>
              </a:rPr>
              <a:t>culturali specializzati, </a:t>
            </a:r>
            <a:r>
              <a:rPr dirty="0" sz="1050">
                <a:latin typeface="Times New Roman"/>
                <a:cs typeface="Times New Roman"/>
              </a:rPr>
              <a:t>di superare alcuni </a:t>
            </a:r>
            <a:r>
              <a:rPr dirty="0" sz="1050" spc="-5">
                <a:latin typeface="Times New Roman"/>
                <a:cs typeface="Times New Roman"/>
              </a:rPr>
              <a:t>stereotipi, </a:t>
            </a:r>
            <a:r>
              <a:rPr dirty="0" sz="1050">
                <a:latin typeface="Times New Roman"/>
                <a:cs typeface="Times New Roman"/>
              </a:rPr>
              <a:t>per </a:t>
            </a:r>
            <a:r>
              <a:rPr dirty="0" sz="1050" spc="-5">
                <a:latin typeface="Times New Roman"/>
                <a:cs typeface="Times New Roman"/>
              </a:rPr>
              <a:t>scoprire sperimentando, </a:t>
            </a:r>
            <a:r>
              <a:rPr dirty="0" sz="1050" spc="-10">
                <a:latin typeface="Times New Roman"/>
                <a:cs typeface="Times New Roman"/>
              </a:rPr>
              <a:t>come </a:t>
            </a:r>
            <a:r>
              <a:rPr dirty="0" sz="1050">
                <a:latin typeface="Times New Roman"/>
                <a:cs typeface="Times New Roman"/>
              </a:rPr>
              <a:t>ogni cosa </a:t>
            </a:r>
            <a:r>
              <a:rPr dirty="0" sz="1050" spc="-10">
                <a:latin typeface="Times New Roman"/>
                <a:cs typeface="Times New Roman"/>
              </a:rPr>
              <a:t>vive,  </a:t>
            </a:r>
            <a:r>
              <a:rPr dirty="0" sz="1050" spc="-5">
                <a:latin typeface="Times New Roman"/>
                <a:cs typeface="Times New Roman"/>
              </a:rPr>
              <a:t>abita </a:t>
            </a:r>
            <a:r>
              <a:rPr dirty="0" sz="1050">
                <a:latin typeface="Times New Roman"/>
                <a:cs typeface="Times New Roman"/>
              </a:rPr>
              <a:t>e </a:t>
            </a:r>
            <a:r>
              <a:rPr dirty="0" sz="1050" spc="-5">
                <a:latin typeface="Times New Roman"/>
                <a:cs typeface="Times New Roman"/>
              </a:rPr>
              <a:t>si relaziona, utilizzando le modalità più </a:t>
            </a:r>
            <a:r>
              <a:rPr dirty="0" sz="1050">
                <a:latin typeface="Times New Roman"/>
                <a:cs typeface="Times New Roman"/>
              </a:rPr>
              <a:t>consone </a:t>
            </a:r>
            <a:r>
              <a:rPr dirty="0" sz="1050" spc="-10">
                <a:latin typeface="Times New Roman"/>
                <a:cs typeface="Times New Roman"/>
              </a:rPr>
              <a:t>alla </a:t>
            </a:r>
            <a:r>
              <a:rPr dirty="0" sz="1050" spc="-5">
                <a:latin typeface="Times New Roman"/>
                <a:cs typeface="Times New Roman"/>
              </a:rPr>
              <a:t>propria </a:t>
            </a:r>
            <a:r>
              <a:rPr dirty="0" sz="1050">
                <a:latin typeface="Times New Roman"/>
                <a:cs typeface="Times New Roman"/>
              </a:rPr>
              <a:t>natura, con </a:t>
            </a:r>
            <a:r>
              <a:rPr dirty="0" sz="1050" spc="-5">
                <a:latin typeface="Times New Roman"/>
                <a:cs typeface="Times New Roman"/>
              </a:rPr>
              <a:t>tutto </a:t>
            </a:r>
            <a:r>
              <a:rPr dirty="0" sz="1050" spc="-10">
                <a:latin typeface="Times New Roman"/>
                <a:cs typeface="Times New Roman"/>
              </a:rPr>
              <a:t>il </a:t>
            </a:r>
            <a:r>
              <a:rPr dirty="0" sz="1050" spc="-5">
                <a:latin typeface="Times New Roman"/>
                <a:cs typeface="Times New Roman"/>
              </a:rPr>
              <a:t>resto </a:t>
            </a:r>
            <a:r>
              <a:rPr dirty="0" sz="1050">
                <a:latin typeface="Times New Roman"/>
                <a:cs typeface="Times New Roman"/>
              </a:rPr>
              <a:t>che </a:t>
            </a:r>
            <a:r>
              <a:rPr dirty="0" sz="1050" spc="-5">
                <a:latin typeface="Times New Roman"/>
                <a:cs typeface="Times New Roman"/>
              </a:rPr>
              <a:t>li </a:t>
            </a:r>
            <a:r>
              <a:rPr dirty="0" sz="1050">
                <a:latin typeface="Times New Roman"/>
                <a:cs typeface="Times New Roman"/>
              </a:rPr>
              <a:t>circonda.</a:t>
            </a:r>
            <a:r>
              <a:rPr dirty="0" sz="1050" spc="180">
                <a:latin typeface="Times New Roman"/>
                <a:cs typeface="Times New Roman"/>
              </a:rPr>
              <a:t> </a:t>
            </a:r>
            <a:r>
              <a:rPr dirty="0" sz="1050" spc="-10">
                <a:latin typeface="Times New Roman"/>
                <a:cs typeface="Times New Roman"/>
              </a:rPr>
              <a:t>In</a:t>
            </a:r>
            <a:endParaRPr sz="1050">
              <a:latin typeface="Times New Roman"/>
              <a:cs typeface="Times New Roman"/>
            </a:endParaRPr>
          </a:p>
          <a:p>
            <a:pPr marL="12700" marR="47625">
              <a:lnSpc>
                <a:spcPts val="1200"/>
              </a:lnSpc>
              <a:spcBef>
                <a:spcPts val="45"/>
              </a:spcBef>
            </a:pPr>
            <a:r>
              <a:rPr dirty="0" sz="1050" spc="-5">
                <a:latin typeface="Times New Roman"/>
                <a:cs typeface="Times New Roman"/>
              </a:rPr>
              <a:t>estrema sintesi, “</a:t>
            </a:r>
            <a:r>
              <a:rPr dirty="0" sz="1050" spc="-5" i="1">
                <a:latin typeface="Times New Roman"/>
                <a:cs typeface="Times New Roman"/>
              </a:rPr>
              <a:t>si riconsidera il </a:t>
            </a:r>
            <a:r>
              <a:rPr dirty="0" sz="1050" i="1">
                <a:latin typeface="Times New Roman"/>
                <a:cs typeface="Times New Roman"/>
              </a:rPr>
              <a:t>tema </a:t>
            </a:r>
            <a:r>
              <a:rPr dirty="0" sz="1050" spc="-5" i="1">
                <a:latin typeface="Times New Roman"/>
                <a:cs typeface="Times New Roman"/>
              </a:rPr>
              <a:t>dell’abitare dalla </a:t>
            </a:r>
            <a:r>
              <a:rPr dirty="0" sz="1050" i="1">
                <a:latin typeface="Times New Roman"/>
                <a:cs typeface="Times New Roman"/>
              </a:rPr>
              <a:t>parte </a:t>
            </a:r>
            <a:r>
              <a:rPr dirty="0" sz="1050" spc="-5" i="1">
                <a:latin typeface="Times New Roman"/>
                <a:cs typeface="Times New Roman"/>
              </a:rPr>
              <a:t>dell’abitante, restituendo centralità alla persona </a:t>
            </a:r>
            <a:r>
              <a:rPr dirty="0" sz="1050" i="1">
                <a:latin typeface="Times New Roman"/>
                <a:cs typeface="Times New Roman"/>
              </a:rPr>
              <a:t>e  </a:t>
            </a:r>
            <a:r>
              <a:rPr dirty="0" sz="1050" spc="-5" i="1">
                <a:latin typeface="Times New Roman"/>
                <a:cs typeface="Times New Roman"/>
              </a:rPr>
              <a:t>all’esperienza</a:t>
            </a:r>
            <a:r>
              <a:rPr dirty="0" sz="1050" spc="-5">
                <a:latin typeface="Times New Roman"/>
                <a:cs typeface="Times New Roman"/>
              </a:rPr>
              <a:t>”, conclude</a:t>
            </a:r>
            <a:r>
              <a:rPr dirty="0" sz="1050" spc="-10">
                <a:latin typeface="Times New Roman"/>
                <a:cs typeface="Times New Roman"/>
              </a:rPr>
              <a:t> </a:t>
            </a:r>
            <a:r>
              <a:rPr dirty="0" sz="1050" spc="-5">
                <a:latin typeface="Times New Roman"/>
                <a:cs typeface="Times New Roman"/>
              </a:rPr>
              <a:t>Pironti.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10795">
              <a:lnSpc>
                <a:spcPct val="95700"/>
              </a:lnSpc>
            </a:pPr>
            <a:r>
              <a:rPr dirty="0" sz="1050" spc="-5">
                <a:latin typeface="Times New Roman"/>
                <a:cs typeface="Times New Roman"/>
              </a:rPr>
              <a:t>L’iniziativa si contestualizza in </a:t>
            </a:r>
            <a:r>
              <a:rPr dirty="0" sz="1050">
                <a:latin typeface="Times New Roman"/>
                <a:cs typeface="Times New Roman"/>
              </a:rPr>
              <a:t>un </a:t>
            </a:r>
            <a:r>
              <a:rPr dirty="0" sz="1050" spc="-5">
                <a:latin typeface="Times New Roman"/>
                <a:cs typeface="Times New Roman"/>
              </a:rPr>
              <a:t>percorso </a:t>
            </a:r>
            <a:r>
              <a:rPr dirty="0" sz="1050">
                <a:latin typeface="Times New Roman"/>
                <a:cs typeface="Times New Roman"/>
              </a:rPr>
              <a:t>che </a:t>
            </a:r>
            <a:r>
              <a:rPr dirty="0" sz="1050" spc="-5">
                <a:latin typeface="Times New Roman"/>
                <a:cs typeface="Times New Roman"/>
              </a:rPr>
              <a:t>le Banche </a:t>
            </a:r>
            <a:r>
              <a:rPr dirty="0" sz="1050">
                <a:latin typeface="Times New Roman"/>
                <a:cs typeface="Times New Roman"/>
              </a:rPr>
              <a:t>negli </a:t>
            </a:r>
            <a:r>
              <a:rPr dirty="0" sz="1050" spc="-5">
                <a:latin typeface="Times New Roman"/>
                <a:cs typeface="Times New Roman"/>
              </a:rPr>
              <a:t>ultimi </a:t>
            </a:r>
            <a:r>
              <a:rPr dirty="0" sz="1050">
                <a:latin typeface="Times New Roman"/>
                <a:cs typeface="Times New Roman"/>
              </a:rPr>
              <a:t>anni stanno </a:t>
            </a:r>
            <a:r>
              <a:rPr dirty="0" sz="1050" spc="-5">
                <a:latin typeface="Times New Roman"/>
                <a:cs typeface="Times New Roman"/>
              </a:rPr>
              <a:t>percorrendo </a:t>
            </a:r>
            <a:r>
              <a:rPr dirty="0" sz="1050">
                <a:latin typeface="Times New Roman"/>
                <a:cs typeface="Times New Roman"/>
              </a:rPr>
              <a:t>di </a:t>
            </a:r>
            <a:r>
              <a:rPr dirty="0" sz="1050" spc="-5">
                <a:latin typeface="Times New Roman"/>
                <a:cs typeface="Times New Roman"/>
              </a:rPr>
              <a:t>focalizzazione  </a:t>
            </a:r>
            <a:r>
              <a:rPr dirty="0" sz="1050">
                <a:latin typeface="Times New Roman"/>
                <a:cs typeface="Times New Roman"/>
              </a:rPr>
              <a:t>del </a:t>
            </a:r>
            <a:r>
              <a:rPr dirty="0" sz="1050" spc="-5">
                <a:latin typeface="Times New Roman"/>
                <a:cs typeface="Times New Roman"/>
              </a:rPr>
              <a:t>proprio impegno </a:t>
            </a:r>
            <a:r>
              <a:rPr dirty="0" sz="1050">
                <a:latin typeface="Times New Roman"/>
                <a:cs typeface="Times New Roman"/>
              </a:rPr>
              <a:t>per </a:t>
            </a:r>
            <a:r>
              <a:rPr dirty="0" sz="1050" spc="-5">
                <a:latin typeface="Times New Roman"/>
                <a:cs typeface="Times New Roman"/>
              </a:rPr>
              <a:t>la cultura </a:t>
            </a:r>
            <a:r>
              <a:rPr dirty="0" sz="1050">
                <a:latin typeface="Times New Roman"/>
                <a:cs typeface="Times New Roman"/>
              </a:rPr>
              <a:t>che </a:t>
            </a:r>
            <a:r>
              <a:rPr dirty="0" sz="1050" spc="-5">
                <a:latin typeface="Times New Roman"/>
                <a:cs typeface="Times New Roman"/>
              </a:rPr>
              <a:t>va oltre il valore </a:t>
            </a:r>
            <a:r>
              <a:rPr dirty="0" sz="1050">
                <a:latin typeface="Times New Roman"/>
                <a:cs typeface="Times New Roman"/>
              </a:rPr>
              <a:t>economico bensì considera </a:t>
            </a:r>
            <a:r>
              <a:rPr dirty="0" sz="1050" spc="-5">
                <a:latin typeface="Times New Roman"/>
                <a:cs typeface="Times New Roman"/>
              </a:rPr>
              <a:t>gli effetti sociali </a:t>
            </a:r>
            <a:r>
              <a:rPr dirty="0" sz="1050">
                <a:latin typeface="Times New Roman"/>
                <a:cs typeface="Times New Roman"/>
              </a:rPr>
              <a:t>sui </a:t>
            </a:r>
            <a:r>
              <a:rPr dirty="0" sz="1050" spc="-5">
                <a:latin typeface="Times New Roman"/>
                <a:cs typeface="Times New Roman"/>
              </a:rPr>
              <a:t>territori in  </a:t>
            </a:r>
            <a:r>
              <a:rPr dirty="0" sz="1050">
                <a:latin typeface="Times New Roman"/>
                <a:cs typeface="Times New Roman"/>
              </a:rPr>
              <a:t>cui</a:t>
            </a:r>
            <a:r>
              <a:rPr dirty="0" sz="1050" spc="-10">
                <a:latin typeface="Times New Roman"/>
                <a:cs typeface="Times New Roman"/>
              </a:rPr>
              <a:t> </a:t>
            </a:r>
            <a:r>
              <a:rPr dirty="0" sz="1050">
                <a:latin typeface="Times New Roman"/>
                <a:cs typeface="Times New Roman"/>
              </a:rPr>
              <a:t>operano.</a:t>
            </a:r>
            <a:endParaRPr sz="1050">
              <a:latin typeface="Times New Roman"/>
              <a:cs typeface="Times New Roman"/>
            </a:endParaRPr>
          </a:p>
          <a:p>
            <a:pPr marL="12700" marR="5080">
              <a:lnSpc>
                <a:spcPts val="1210"/>
              </a:lnSpc>
              <a:spcBef>
                <a:spcPts val="25"/>
              </a:spcBef>
            </a:pPr>
            <a:r>
              <a:rPr dirty="0" sz="1050" spc="-10">
                <a:latin typeface="Times New Roman"/>
                <a:cs typeface="Times New Roman"/>
              </a:rPr>
              <a:t>In </a:t>
            </a:r>
            <a:r>
              <a:rPr dirty="0" sz="1050" spc="-5">
                <a:latin typeface="Times New Roman"/>
                <a:cs typeface="Times New Roman"/>
              </a:rPr>
              <a:t>quest’ottica il Festival </a:t>
            </a:r>
            <a:r>
              <a:rPr dirty="0" sz="1050">
                <a:latin typeface="Times New Roman"/>
                <a:cs typeface="Times New Roman"/>
              </a:rPr>
              <a:t>sin </a:t>
            </a:r>
            <a:r>
              <a:rPr dirty="0" sz="1050" spc="-5">
                <a:latin typeface="Times New Roman"/>
                <a:cs typeface="Times New Roman"/>
              </a:rPr>
              <a:t>dalla prima </a:t>
            </a:r>
            <a:r>
              <a:rPr dirty="0" sz="1050">
                <a:latin typeface="Times New Roman"/>
                <a:cs typeface="Times New Roman"/>
              </a:rPr>
              <a:t>edizione, </a:t>
            </a:r>
            <a:r>
              <a:rPr dirty="0" sz="1050" spc="-5">
                <a:latin typeface="Times New Roman"/>
                <a:cs typeface="Times New Roman"/>
              </a:rPr>
              <a:t>si </a:t>
            </a:r>
            <a:r>
              <a:rPr dirty="0" sz="1050">
                <a:latin typeface="Times New Roman"/>
                <a:cs typeface="Times New Roman"/>
              </a:rPr>
              <a:t>configura </a:t>
            </a:r>
            <a:r>
              <a:rPr dirty="0" sz="1050" spc="-5">
                <a:latin typeface="Times New Roman"/>
                <a:cs typeface="Times New Roman"/>
              </a:rPr>
              <a:t>come strumento </a:t>
            </a:r>
            <a:r>
              <a:rPr dirty="0" sz="1050">
                <a:latin typeface="Times New Roman"/>
                <a:cs typeface="Times New Roman"/>
              </a:rPr>
              <a:t>di produzione </a:t>
            </a:r>
            <a:r>
              <a:rPr dirty="0" sz="1050" spc="-5">
                <a:latin typeface="Times New Roman"/>
                <a:cs typeface="Times New Roman"/>
              </a:rPr>
              <a:t>culturale in grado </a:t>
            </a:r>
            <a:r>
              <a:rPr dirty="0" sz="1050">
                <a:latin typeface="Times New Roman"/>
                <a:cs typeface="Times New Roman"/>
              </a:rPr>
              <a:t>di  </a:t>
            </a:r>
            <a:r>
              <a:rPr dirty="0" sz="1050" spc="-5">
                <a:latin typeface="Times New Roman"/>
                <a:cs typeface="Times New Roman"/>
              </a:rPr>
              <a:t>creare sinergie </a:t>
            </a:r>
            <a:r>
              <a:rPr dirty="0" sz="1050">
                <a:latin typeface="Times New Roman"/>
                <a:cs typeface="Times New Roman"/>
              </a:rPr>
              <a:t>che </a:t>
            </a:r>
            <a:r>
              <a:rPr dirty="0" sz="1050" spc="-5">
                <a:latin typeface="Times New Roman"/>
                <a:cs typeface="Times New Roman"/>
              </a:rPr>
              <a:t>lo </a:t>
            </a:r>
            <a:r>
              <a:rPr dirty="0" sz="1050">
                <a:latin typeface="Times New Roman"/>
                <a:cs typeface="Times New Roman"/>
              </a:rPr>
              <a:t>hanno </a:t>
            </a:r>
            <a:r>
              <a:rPr dirty="0" sz="1050" spc="-5">
                <a:latin typeface="Times New Roman"/>
                <a:cs typeface="Times New Roman"/>
              </a:rPr>
              <a:t>portato </a:t>
            </a:r>
            <a:r>
              <a:rPr dirty="0" sz="1050">
                <a:latin typeface="Times New Roman"/>
                <a:cs typeface="Times New Roman"/>
              </a:rPr>
              <a:t>ad </a:t>
            </a:r>
            <a:r>
              <a:rPr dirty="0" sz="1050" spc="-5">
                <a:latin typeface="Times New Roman"/>
                <a:cs typeface="Times New Roman"/>
              </a:rPr>
              <a:t>ottenere il </a:t>
            </a:r>
            <a:r>
              <a:rPr dirty="0" sz="1050">
                <a:latin typeface="Times New Roman"/>
                <a:cs typeface="Times New Roman"/>
              </a:rPr>
              <a:t>1° </a:t>
            </a:r>
            <a:r>
              <a:rPr dirty="0" sz="1050" spc="-5">
                <a:latin typeface="Times New Roman"/>
                <a:cs typeface="Times New Roman"/>
              </a:rPr>
              <a:t>premio </a:t>
            </a:r>
            <a:r>
              <a:rPr dirty="0" sz="1050">
                <a:latin typeface="Times New Roman"/>
                <a:cs typeface="Times New Roman"/>
              </a:rPr>
              <a:t>per </a:t>
            </a:r>
            <a:r>
              <a:rPr dirty="0" sz="1050" spc="-5">
                <a:latin typeface="Times New Roman"/>
                <a:cs typeface="Times New Roman"/>
              </a:rPr>
              <a:t>la </a:t>
            </a:r>
            <a:r>
              <a:rPr dirty="0" sz="1050">
                <a:latin typeface="Times New Roman"/>
                <a:cs typeface="Times New Roman"/>
              </a:rPr>
              <a:t>sezione </a:t>
            </a:r>
            <a:r>
              <a:rPr dirty="0" sz="1050" spc="-5">
                <a:latin typeface="Times New Roman"/>
                <a:cs typeface="Times New Roman"/>
              </a:rPr>
              <a:t>Produzioni culturali d’impresa</a:t>
            </a:r>
            <a:r>
              <a:rPr dirty="0" sz="1050" spc="105">
                <a:latin typeface="Times New Roman"/>
                <a:cs typeface="Times New Roman"/>
              </a:rPr>
              <a:t> </a:t>
            </a:r>
            <a:r>
              <a:rPr dirty="0" sz="1050">
                <a:latin typeface="Times New Roman"/>
                <a:cs typeface="Times New Roman"/>
              </a:rPr>
              <a:t>del</a:t>
            </a:r>
            <a:endParaRPr sz="1050">
              <a:latin typeface="Times New Roman"/>
              <a:cs typeface="Times New Roman"/>
            </a:endParaRPr>
          </a:p>
          <a:p>
            <a:pPr marL="12700" marR="82550">
              <a:lnSpc>
                <a:spcPts val="1200"/>
              </a:lnSpc>
              <a:spcBef>
                <a:spcPts val="10"/>
              </a:spcBef>
            </a:pPr>
            <a:r>
              <a:rPr dirty="0" sz="1050" spc="-5">
                <a:latin typeface="Times New Roman"/>
                <a:cs typeface="Times New Roman"/>
              </a:rPr>
              <a:t>Premio Cultura+Impresa 2014 promosso </a:t>
            </a:r>
            <a:r>
              <a:rPr dirty="0" sz="1050">
                <a:latin typeface="Times New Roman"/>
                <a:cs typeface="Times New Roman"/>
              </a:rPr>
              <a:t>da </a:t>
            </a:r>
            <a:r>
              <a:rPr dirty="0" sz="1050" spc="-5">
                <a:latin typeface="Times New Roman"/>
                <a:cs typeface="Times New Roman"/>
              </a:rPr>
              <a:t>The </a:t>
            </a:r>
            <a:r>
              <a:rPr dirty="0" sz="1050">
                <a:latin typeface="Times New Roman"/>
                <a:cs typeface="Times New Roman"/>
              </a:rPr>
              <a:t>Round </a:t>
            </a:r>
            <a:r>
              <a:rPr dirty="0" sz="1050" spc="-5">
                <a:latin typeface="Times New Roman"/>
                <a:cs typeface="Times New Roman"/>
              </a:rPr>
              <a:t>Table </a:t>
            </a:r>
            <a:r>
              <a:rPr dirty="0" sz="1050">
                <a:latin typeface="Times New Roman"/>
                <a:cs typeface="Times New Roman"/>
              </a:rPr>
              <a:t>e </a:t>
            </a:r>
            <a:r>
              <a:rPr dirty="0" sz="1050" spc="-5">
                <a:latin typeface="Times New Roman"/>
                <a:cs typeface="Times New Roman"/>
              </a:rPr>
              <a:t>Federculture </a:t>
            </a:r>
            <a:r>
              <a:rPr dirty="0" sz="1050">
                <a:latin typeface="Times New Roman"/>
                <a:cs typeface="Times New Roman"/>
              </a:rPr>
              <a:t>e </a:t>
            </a:r>
            <a:r>
              <a:rPr dirty="0" sz="1050" spc="-5">
                <a:latin typeface="Times New Roman"/>
                <a:cs typeface="Times New Roman"/>
              </a:rPr>
              <a:t>nella </a:t>
            </a:r>
            <a:r>
              <a:rPr dirty="0" sz="1050">
                <a:latin typeface="Times New Roman"/>
                <a:cs typeface="Times New Roman"/>
              </a:rPr>
              <a:t>seconda </a:t>
            </a:r>
            <a:r>
              <a:rPr dirty="0" sz="1050" spc="-5">
                <a:latin typeface="Times New Roman"/>
                <a:cs typeface="Times New Roman"/>
              </a:rPr>
              <a:t>edizione </a:t>
            </a:r>
            <a:r>
              <a:rPr dirty="0" sz="1050">
                <a:latin typeface="Times New Roman"/>
                <a:cs typeface="Times New Roman"/>
              </a:rPr>
              <a:t>di </a:t>
            </a:r>
            <a:r>
              <a:rPr dirty="0" sz="1050" spc="-5">
                <a:latin typeface="Times New Roman"/>
                <a:cs typeface="Times New Roman"/>
              </a:rPr>
              <a:t>ottenere  </a:t>
            </a:r>
            <a:r>
              <a:rPr dirty="0" sz="1050">
                <a:latin typeface="Times New Roman"/>
                <a:cs typeface="Times New Roman"/>
              </a:rPr>
              <a:t>anche </a:t>
            </a:r>
            <a:r>
              <a:rPr dirty="0" sz="1050" spc="-5">
                <a:latin typeface="Times New Roman"/>
                <a:cs typeface="Times New Roman"/>
              </a:rPr>
              <a:t>la medaglia </a:t>
            </a:r>
            <a:r>
              <a:rPr dirty="0" sz="1050">
                <a:latin typeface="Times New Roman"/>
                <a:cs typeface="Times New Roman"/>
              </a:rPr>
              <a:t>del </a:t>
            </a:r>
            <a:r>
              <a:rPr dirty="0" sz="1050" spc="-5">
                <a:latin typeface="Times New Roman"/>
                <a:cs typeface="Times New Roman"/>
              </a:rPr>
              <a:t>Presidente della Repubblica quale premio </a:t>
            </a:r>
            <a:r>
              <a:rPr dirty="0" sz="1050">
                <a:latin typeface="Times New Roman"/>
                <a:cs typeface="Times New Roman"/>
              </a:rPr>
              <a:t>di</a:t>
            </a:r>
            <a:r>
              <a:rPr dirty="0" sz="1050" spc="5">
                <a:latin typeface="Times New Roman"/>
                <a:cs typeface="Times New Roman"/>
              </a:rPr>
              <a:t> </a:t>
            </a:r>
            <a:r>
              <a:rPr dirty="0" sz="1050">
                <a:latin typeface="Times New Roman"/>
                <a:cs typeface="Times New Roman"/>
              </a:rPr>
              <a:t>rappresentanza.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u="sng" sz="1050" spc="-5">
                <a:solidFill>
                  <a:srgbClr val="113488"/>
                </a:solidFill>
                <a:uFill>
                  <a:solidFill>
                    <a:srgbClr val="113488"/>
                  </a:solidFill>
                </a:uFill>
                <a:latin typeface="Times New Roman"/>
                <a:cs typeface="Times New Roman"/>
                <a:hlinkClick r:id="rId3"/>
              </a:rPr>
              <a:t>www.festivalculturacreativa.it</a:t>
            </a:r>
            <a:endParaRPr sz="10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1085" cy="95142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78790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AdnKronos  27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ct val="101299"/>
              </a:lnSpc>
              <a:spcBef>
                <a:spcPts val="969"/>
              </a:spcBef>
            </a:pPr>
            <a:r>
              <a:rPr dirty="0" sz="1100" spc="-5">
                <a:latin typeface="Verdana"/>
                <a:cs typeface="Verdana"/>
              </a:rPr>
              <a:t>Nuovo appuntamento </a:t>
            </a:r>
            <a:r>
              <a:rPr dirty="0" sz="1100">
                <a:latin typeface="Verdana"/>
                <a:cs typeface="Verdana"/>
              </a:rPr>
              <a:t>con </a:t>
            </a:r>
            <a:r>
              <a:rPr dirty="0" sz="1100" spc="-5">
                <a:latin typeface="Verdana"/>
                <a:cs typeface="Verdana"/>
              </a:rPr>
              <a:t>il </a:t>
            </a:r>
            <a:r>
              <a:rPr dirty="0" sz="1100">
                <a:latin typeface="Verdana"/>
                <a:cs typeface="Verdana"/>
              </a:rPr>
              <a:t>Festival della </a:t>
            </a:r>
            <a:r>
              <a:rPr dirty="0" sz="1100" spc="-5">
                <a:latin typeface="Verdana"/>
                <a:cs typeface="Verdana"/>
              </a:rPr>
              <a:t>Cultura Creativa </a:t>
            </a:r>
            <a:r>
              <a:rPr dirty="0" sz="1100">
                <a:latin typeface="Verdana"/>
                <a:cs typeface="Verdana"/>
              </a:rPr>
              <a:t>promosso </a:t>
            </a:r>
            <a:r>
              <a:rPr dirty="0" sz="1100" spc="-5">
                <a:latin typeface="Verdana"/>
                <a:cs typeface="Verdana"/>
              </a:rPr>
              <a:t>dall'Abi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dalle  banche per avvicinare alla cultura </a:t>
            </a:r>
            <a:r>
              <a:rPr dirty="0" sz="1100">
                <a:latin typeface="Verdana"/>
                <a:cs typeface="Verdana"/>
              </a:rPr>
              <a:t>i </a:t>
            </a:r>
            <a:r>
              <a:rPr dirty="0" sz="1100" spc="-5">
                <a:latin typeface="Verdana"/>
                <a:cs typeface="Verdana"/>
              </a:rPr>
              <a:t>giovani </a:t>
            </a:r>
            <a:r>
              <a:rPr dirty="0" sz="1100">
                <a:latin typeface="Verdana"/>
                <a:cs typeface="Verdana"/>
              </a:rPr>
              <a:t>d'età compresa </a:t>
            </a:r>
            <a:r>
              <a:rPr dirty="0" sz="1100" spc="-5">
                <a:latin typeface="Verdana"/>
                <a:cs typeface="Verdana"/>
              </a:rPr>
              <a:t>tra </a:t>
            </a:r>
            <a:r>
              <a:rPr dirty="0" sz="1100">
                <a:latin typeface="Verdana"/>
                <a:cs typeface="Verdana"/>
              </a:rPr>
              <a:t>6 e </a:t>
            </a:r>
            <a:r>
              <a:rPr dirty="0" sz="1100" spc="-5">
                <a:latin typeface="Verdana"/>
                <a:cs typeface="Verdana"/>
              </a:rPr>
              <a:t>13 anni, grazie </a:t>
            </a:r>
            <a:r>
              <a:rPr dirty="0" sz="1100">
                <a:latin typeface="Verdana"/>
                <a:cs typeface="Verdana"/>
              </a:rPr>
              <a:t>a  </a:t>
            </a:r>
            <a:r>
              <a:rPr dirty="0" sz="1100" spc="-5">
                <a:latin typeface="Verdana"/>
                <a:cs typeface="Verdana"/>
              </a:rPr>
              <a:t>laboratori, iniziative </a:t>
            </a:r>
            <a:r>
              <a:rPr dirty="0" sz="1100">
                <a:latin typeface="Verdana"/>
                <a:cs typeface="Verdana"/>
              </a:rPr>
              <a:t>ed eventi che </a:t>
            </a:r>
            <a:r>
              <a:rPr dirty="0" sz="1100" spc="-5">
                <a:latin typeface="Verdana"/>
                <a:cs typeface="Verdana"/>
              </a:rPr>
              <a:t>spaziano tra arte, teatro, musica, </a:t>
            </a:r>
            <a:r>
              <a:rPr dirty="0" sz="1100">
                <a:latin typeface="Verdana"/>
                <a:cs typeface="Verdana"/>
              </a:rPr>
              <a:t>tecnologie </a:t>
            </a:r>
            <a:r>
              <a:rPr dirty="0" sz="1100" spc="-5">
                <a:latin typeface="Verdana"/>
                <a:cs typeface="Verdana"/>
              </a:rPr>
              <a:t>digitali 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molto altro. </a:t>
            </a:r>
            <a:r>
              <a:rPr dirty="0" sz="1100">
                <a:latin typeface="Verdana"/>
                <a:cs typeface="Verdana"/>
              </a:rPr>
              <a:t>La </a:t>
            </a:r>
            <a:r>
              <a:rPr dirty="0" sz="1100" spc="-5">
                <a:latin typeface="Verdana"/>
                <a:cs typeface="Verdana"/>
              </a:rPr>
              <a:t>manifestazione, </a:t>
            </a:r>
            <a:r>
              <a:rPr dirty="0" sz="1100">
                <a:latin typeface="Verdana"/>
                <a:cs typeface="Verdana"/>
              </a:rPr>
              <a:t>che </a:t>
            </a:r>
            <a:r>
              <a:rPr dirty="0" sz="1100" spc="-5">
                <a:latin typeface="Verdana"/>
                <a:cs typeface="Verdana"/>
              </a:rPr>
              <a:t>l'anno </a:t>
            </a:r>
            <a:r>
              <a:rPr dirty="0" sz="1100">
                <a:latin typeface="Verdana"/>
                <a:cs typeface="Verdana"/>
              </a:rPr>
              <a:t>scorso ha </a:t>
            </a:r>
            <a:r>
              <a:rPr dirty="0" sz="1100" spc="-5">
                <a:latin typeface="Verdana"/>
                <a:cs typeface="Verdana"/>
              </a:rPr>
              <a:t>coinvolto oltre 15 mila bambini 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ragazzi, </a:t>
            </a:r>
            <a:r>
              <a:rPr dirty="0" sz="1100" spc="5">
                <a:latin typeface="Verdana"/>
                <a:cs typeface="Verdana"/>
              </a:rPr>
              <a:t>si </a:t>
            </a:r>
            <a:r>
              <a:rPr dirty="0" sz="1100">
                <a:latin typeface="Verdana"/>
                <a:cs typeface="Verdana"/>
              </a:rPr>
              <a:t>svolgerà </a:t>
            </a:r>
            <a:r>
              <a:rPr dirty="0" sz="1100" spc="-5">
                <a:latin typeface="Verdana"/>
                <a:cs typeface="Verdana"/>
              </a:rPr>
              <a:t>nella settimana </a:t>
            </a:r>
            <a:r>
              <a:rPr dirty="0" sz="1100">
                <a:latin typeface="Verdana"/>
                <a:cs typeface="Verdana"/>
              </a:rPr>
              <a:t>che </a:t>
            </a:r>
            <a:r>
              <a:rPr dirty="0" sz="1100" spc="-5">
                <a:latin typeface="Verdana"/>
                <a:cs typeface="Verdana"/>
              </a:rPr>
              <a:t>va </a:t>
            </a:r>
            <a:r>
              <a:rPr dirty="0" sz="1100">
                <a:latin typeface="Verdana"/>
                <a:cs typeface="Verdana"/>
              </a:rPr>
              <a:t>dal 2 </a:t>
            </a:r>
            <a:r>
              <a:rPr dirty="0" sz="1100" spc="-5">
                <a:latin typeface="Verdana"/>
                <a:cs typeface="Verdana"/>
              </a:rPr>
              <a:t>all'8 maggio. </a:t>
            </a:r>
            <a:r>
              <a:rPr dirty="0" sz="1100">
                <a:latin typeface="Verdana"/>
                <a:cs typeface="Verdana"/>
              </a:rPr>
              <a:t>I </a:t>
            </a:r>
            <a:r>
              <a:rPr dirty="0" sz="1100" spc="-5">
                <a:latin typeface="Verdana"/>
                <a:cs typeface="Verdana"/>
              </a:rPr>
              <a:t>piccoli </a:t>
            </a:r>
            <a:r>
              <a:rPr dirty="0" sz="1100">
                <a:latin typeface="Verdana"/>
                <a:cs typeface="Verdana"/>
              </a:rPr>
              <a:t>protagonisti  del </a:t>
            </a:r>
            <a:r>
              <a:rPr dirty="0" sz="1100" spc="-5">
                <a:latin typeface="Verdana"/>
                <a:cs typeface="Verdana"/>
              </a:rPr>
              <a:t>festival avranno l'occasione di </a:t>
            </a:r>
            <a:r>
              <a:rPr dirty="0" sz="1100">
                <a:latin typeface="Verdana"/>
                <a:cs typeface="Verdana"/>
              </a:rPr>
              <a:t>sperimentare </a:t>
            </a:r>
            <a:r>
              <a:rPr dirty="0" sz="1100" spc="-5">
                <a:latin typeface="Verdana"/>
                <a:cs typeface="Verdana"/>
              </a:rPr>
              <a:t>tutte </a:t>
            </a:r>
            <a:r>
              <a:rPr dirty="0" sz="1100" spc="-10">
                <a:latin typeface="Verdana"/>
                <a:cs typeface="Verdana"/>
              </a:rPr>
              <a:t>le </a:t>
            </a:r>
            <a:r>
              <a:rPr dirty="0" sz="1100" spc="-5">
                <a:latin typeface="Verdana"/>
                <a:cs typeface="Verdana"/>
              </a:rPr>
              <a:t>sfumature della loro creatività,  </a:t>
            </a:r>
            <a:r>
              <a:rPr dirty="0" sz="1100">
                <a:latin typeface="Verdana"/>
                <a:cs typeface="Verdana"/>
              </a:rPr>
              <a:t>conoscendo </a:t>
            </a:r>
            <a:r>
              <a:rPr dirty="0" sz="1100" spc="-5">
                <a:latin typeface="Verdana"/>
                <a:cs typeface="Verdana"/>
              </a:rPr>
              <a:t>anche </a:t>
            </a:r>
            <a:r>
              <a:rPr dirty="0" sz="1100" spc="-10">
                <a:latin typeface="Verdana"/>
                <a:cs typeface="Verdana"/>
              </a:rPr>
              <a:t>meglio le </a:t>
            </a:r>
            <a:r>
              <a:rPr dirty="0" sz="1100" spc="-5">
                <a:latin typeface="Verdana"/>
                <a:cs typeface="Verdana"/>
              </a:rPr>
              <a:t>possibilità </a:t>
            </a:r>
            <a:r>
              <a:rPr dirty="0" sz="1100">
                <a:latin typeface="Verdana"/>
                <a:cs typeface="Verdana"/>
              </a:rPr>
              <a:t>dei </a:t>
            </a:r>
            <a:r>
              <a:rPr dirty="0" sz="1100" spc="-5">
                <a:latin typeface="Verdana"/>
                <a:cs typeface="Verdana"/>
              </a:rPr>
              <a:t>luoghi </a:t>
            </a:r>
            <a:r>
              <a:rPr dirty="0" sz="1100" spc="-10">
                <a:latin typeface="Verdana"/>
                <a:cs typeface="Verdana"/>
              </a:rPr>
              <a:t>in </a:t>
            </a:r>
            <a:r>
              <a:rPr dirty="0" sz="1100">
                <a:latin typeface="Verdana"/>
                <a:cs typeface="Verdana"/>
              </a:rPr>
              <a:t>cui </a:t>
            </a:r>
            <a:r>
              <a:rPr dirty="0" sz="1100" spc="-5">
                <a:latin typeface="Verdana"/>
                <a:cs typeface="Verdana"/>
              </a:rPr>
              <a:t>vivono. </a:t>
            </a:r>
            <a:r>
              <a:rPr dirty="0" sz="1100">
                <a:latin typeface="Verdana"/>
                <a:cs typeface="Verdana"/>
              </a:rPr>
              <a:t>Per questa terza  </a:t>
            </a:r>
            <a:r>
              <a:rPr dirty="0" sz="1100" spc="-5">
                <a:latin typeface="Verdana"/>
                <a:cs typeface="Verdana"/>
              </a:rPr>
              <a:t>edizione della manifestazione </a:t>
            </a:r>
            <a:r>
              <a:rPr dirty="0" sz="1100">
                <a:latin typeface="Verdana"/>
                <a:cs typeface="Verdana"/>
              </a:rPr>
              <a:t>è </a:t>
            </a:r>
            <a:r>
              <a:rPr dirty="0" sz="1100" spc="-5">
                <a:latin typeface="Verdana"/>
                <a:cs typeface="Verdana"/>
              </a:rPr>
              <a:t>stato scelto </a:t>
            </a:r>
            <a:r>
              <a:rPr dirty="0" sz="1100">
                <a:latin typeface="Verdana"/>
                <a:cs typeface="Verdana"/>
              </a:rPr>
              <a:t>come </a:t>
            </a:r>
            <a:r>
              <a:rPr dirty="0" sz="1100" spc="-5">
                <a:latin typeface="Verdana"/>
                <a:cs typeface="Verdana"/>
              </a:rPr>
              <a:t>'fil </a:t>
            </a:r>
            <a:r>
              <a:rPr dirty="0" sz="1100">
                <a:latin typeface="Verdana"/>
                <a:cs typeface="Verdana"/>
              </a:rPr>
              <a:t>rouge' </a:t>
            </a:r>
            <a:r>
              <a:rPr dirty="0" sz="1100" spc="-5">
                <a:latin typeface="Verdana"/>
                <a:cs typeface="Verdana"/>
              </a:rPr>
              <a:t>delle iniziative il </a:t>
            </a:r>
            <a:r>
              <a:rPr dirty="0" sz="1100">
                <a:latin typeface="Verdana"/>
                <a:cs typeface="Verdana"/>
              </a:rPr>
              <a:t>tema  </a:t>
            </a:r>
            <a:r>
              <a:rPr dirty="0" sz="1100" spc="-5">
                <a:latin typeface="Verdana"/>
                <a:cs typeface="Verdana"/>
              </a:rPr>
              <a:t>'Abitare sottosopra. Scoprire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sperimentare </a:t>
            </a:r>
            <a:r>
              <a:rPr dirty="0" sz="1100">
                <a:latin typeface="Verdana"/>
                <a:cs typeface="Verdana"/>
              </a:rPr>
              <a:t>come si sta </a:t>
            </a:r>
            <a:r>
              <a:rPr dirty="0" sz="1100" spc="-5">
                <a:latin typeface="Verdana"/>
                <a:cs typeface="Verdana"/>
              </a:rPr>
              <a:t>dentro </a:t>
            </a:r>
            <a:r>
              <a:rPr dirty="0" sz="1100">
                <a:latin typeface="Verdana"/>
                <a:cs typeface="Verdana"/>
              </a:rPr>
              <a:t>i </a:t>
            </a:r>
            <a:r>
              <a:rPr dirty="0" sz="1100" spc="-5">
                <a:latin typeface="Verdana"/>
                <a:cs typeface="Verdana"/>
              </a:rPr>
              <a:t>luoghi, l'arte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10">
                <a:latin typeface="Verdana"/>
                <a:cs typeface="Verdana"/>
              </a:rPr>
              <a:t>le  </a:t>
            </a:r>
            <a:r>
              <a:rPr dirty="0" sz="1100" spc="-5">
                <a:latin typeface="Verdana"/>
                <a:cs typeface="Verdana"/>
              </a:rPr>
              <a:t>emozioni'. L'obiettivo </a:t>
            </a:r>
            <a:r>
              <a:rPr dirty="0" sz="1100">
                <a:latin typeface="Verdana"/>
                <a:cs typeface="Verdana"/>
              </a:rPr>
              <a:t>è </a:t>
            </a:r>
            <a:r>
              <a:rPr dirty="0" sz="1100" spc="-5">
                <a:latin typeface="Verdana"/>
                <a:cs typeface="Verdana"/>
              </a:rPr>
              <a:t>invitare bambini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ragazzi ad ampliare il </a:t>
            </a:r>
            <a:r>
              <a:rPr dirty="0" sz="1100">
                <a:latin typeface="Verdana"/>
                <a:cs typeface="Verdana"/>
              </a:rPr>
              <a:t>concetto </a:t>
            </a:r>
            <a:r>
              <a:rPr dirty="0" sz="1100" spc="-5">
                <a:latin typeface="Verdana"/>
                <a:cs typeface="Verdana"/>
              </a:rPr>
              <a:t>di </a:t>
            </a:r>
            <a:r>
              <a:rPr dirty="0" sz="1100">
                <a:latin typeface="Verdana"/>
                <a:cs typeface="Verdana"/>
              </a:rPr>
              <a:t>casa, per  </a:t>
            </a:r>
            <a:r>
              <a:rPr dirty="0" sz="1100" spc="-5">
                <a:latin typeface="Verdana"/>
                <a:cs typeface="Verdana"/>
              </a:rPr>
              <a:t>scoprire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sperimentare, </a:t>
            </a:r>
            <a:r>
              <a:rPr dirty="0" sz="1100">
                <a:latin typeface="Verdana"/>
                <a:cs typeface="Verdana"/>
              </a:rPr>
              <a:t>con </a:t>
            </a:r>
            <a:r>
              <a:rPr dirty="0" sz="1100" spc="-5">
                <a:latin typeface="Verdana"/>
                <a:cs typeface="Verdana"/>
              </a:rPr>
              <a:t>l'aiuto </a:t>
            </a:r>
            <a:r>
              <a:rPr dirty="0" sz="1100">
                <a:latin typeface="Verdana"/>
                <a:cs typeface="Verdana"/>
              </a:rPr>
              <a:t>di operatori culturali </a:t>
            </a:r>
            <a:r>
              <a:rPr dirty="0" sz="1100" spc="-5">
                <a:latin typeface="Verdana"/>
                <a:cs typeface="Verdana"/>
              </a:rPr>
              <a:t>specializzati, </a:t>
            </a:r>
            <a:r>
              <a:rPr dirty="0" sz="1100" spc="-10">
                <a:latin typeface="Verdana"/>
                <a:cs typeface="Verdana"/>
              </a:rPr>
              <a:t>in </a:t>
            </a:r>
            <a:r>
              <a:rPr dirty="0" sz="1100">
                <a:latin typeface="Verdana"/>
                <a:cs typeface="Verdana"/>
              </a:rPr>
              <a:t>che modo  ogni persona e cosa </a:t>
            </a:r>
            <a:r>
              <a:rPr dirty="0" sz="1100" spc="-10">
                <a:latin typeface="Verdana"/>
                <a:cs typeface="Verdana"/>
              </a:rPr>
              <a:t>vive, </a:t>
            </a:r>
            <a:r>
              <a:rPr dirty="0" sz="1100" spc="-5">
                <a:latin typeface="Verdana"/>
                <a:cs typeface="Verdana"/>
              </a:rPr>
              <a:t>abita </a:t>
            </a:r>
            <a:r>
              <a:rPr dirty="0" sz="1100">
                <a:latin typeface="Verdana"/>
                <a:cs typeface="Verdana"/>
              </a:rPr>
              <a:t>e si relaziona con </a:t>
            </a:r>
            <a:r>
              <a:rPr dirty="0" sz="1100" spc="-5">
                <a:latin typeface="Verdana"/>
                <a:cs typeface="Verdana"/>
              </a:rPr>
              <a:t>tutto ciò </a:t>
            </a:r>
            <a:r>
              <a:rPr dirty="0" sz="1100">
                <a:latin typeface="Verdana"/>
                <a:cs typeface="Verdana"/>
              </a:rPr>
              <a:t>che </a:t>
            </a:r>
            <a:r>
              <a:rPr dirty="0" sz="1100" spc="-10">
                <a:latin typeface="Verdana"/>
                <a:cs typeface="Verdana"/>
              </a:rPr>
              <a:t>lo </a:t>
            </a:r>
            <a:r>
              <a:rPr dirty="0" sz="1100" spc="-5">
                <a:latin typeface="Verdana"/>
                <a:cs typeface="Verdana"/>
              </a:rPr>
              <a:t>circonda, utilizzando  </a:t>
            </a:r>
            <a:r>
              <a:rPr dirty="0" sz="1100" spc="-10">
                <a:latin typeface="Verdana"/>
                <a:cs typeface="Verdana"/>
              </a:rPr>
              <a:t>le </a:t>
            </a:r>
            <a:r>
              <a:rPr dirty="0" sz="1100" spc="-5">
                <a:latin typeface="Verdana"/>
                <a:cs typeface="Verdana"/>
              </a:rPr>
              <a:t>modalità più </a:t>
            </a:r>
            <a:r>
              <a:rPr dirty="0" sz="1100">
                <a:latin typeface="Verdana"/>
                <a:cs typeface="Verdana"/>
              </a:rPr>
              <a:t>consone </a:t>
            </a:r>
            <a:r>
              <a:rPr dirty="0" sz="1100" spc="-10">
                <a:latin typeface="Verdana"/>
                <a:cs typeface="Verdana"/>
              </a:rPr>
              <a:t>alla </a:t>
            </a:r>
            <a:r>
              <a:rPr dirty="0" sz="1100" spc="-5">
                <a:latin typeface="Verdana"/>
                <a:cs typeface="Verdana"/>
              </a:rPr>
              <a:t>propria natura. "Iniziative </a:t>
            </a:r>
            <a:r>
              <a:rPr dirty="0" sz="1100">
                <a:latin typeface="Verdana"/>
                <a:cs typeface="Verdana"/>
              </a:rPr>
              <a:t>come </a:t>
            </a:r>
            <a:r>
              <a:rPr dirty="0" sz="1100" spc="-5">
                <a:latin typeface="Verdana"/>
                <a:cs typeface="Verdana"/>
              </a:rPr>
              <a:t>il </a:t>
            </a:r>
            <a:r>
              <a:rPr dirty="0" sz="1100">
                <a:latin typeface="Verdana"/>
                <a:cs typeface="Verdana"/>
              </a:rPr>
              <a:t>Festival </a:t>
            </a:r>
            <a:r>
              <a:rPr dirty="0" sz="1100" spc="-5">
                <a:latin typeface="Verdana"/>
                <a:cs typeface="Verdana"/>
              </a:rPr>
              <a:t>della Cultura  Creativa </a:t>
            </a:r>
            <a:r>
              <a:rPr dirty="0" sz="1100">
                <a:latin typeface="Verdana"/>
                <a:cs typeface="Verdana"/>
              </a:rPr>
              <a:t>- sottolinea </a:t>
            </a:r>
            <a:r>
              <a:rPr dirty="0" sz="1100" spc="-5">
                <a:latin typeface="Verdana"/>
                <a:cs typeface="Verdana"/>
              </a:rPr>
              <a:t>il presidente dell'Abi, Antonio Patuelli </a:t>
            </a:r>
            <a:r>
              <a:rPr dirty="0" sz="1100">
                <a:latin typeface="Verdana"/>
                <a:cs typeface="Verdana"/>
              </a:rPr>
              <a:t>- puntano a </a:t>
            </a:r>
            <a:r>
              <a:rPr dirty="0" sz="1100" spc="-5">
                <a:latin typeface="Verdana"/>
                <a:cs typeface="Verdana"/>
              </a:rPr>
              <a:t>valorizzare </a:t>
            </a:r>
            <a:r>
              <a:rPr dirty="0" sz="1100" spc="-10">
                <a:latin typeface="Verdana"/>
                <a:cs typeface="Verdana"/>
              </a:rPr>
              <a:t>la  </a:t>
            </a:r>
            <a:r>
              <a:rPr dirty="0" sz="1100" spc="-5">
                <a:latin typeface="Verdana"/>
                <a:cs typeface="Verdana"/>
              </a:rPr>
              <a:t>creatività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il talento delle giovani generazioni attraverso </a:t>
            </a:r>
            <a:r>
              <a:rPr dirty="0" sz="1100" spc="-10">
                <a:latin typeface="Verdana"/>
                <a:cs typeface="Verdana"/>
              </a:rPr>
              <a:t>la </a:t>
            </a:r>
            <a:r>
              <a:rPr dirty="0" sz="1100" spc="-5">
                <a:latin typeface="Verdana"/>
                <a:cs typeface="Verdana"/>
              </a:rPr>
              <a:t>promozione dell'arte </a:t>
            </a:r>
            <a:r>
              <a:rPr dirty="0" sz="1100">
                <a:latin typeface="Verdana"/>
                <a:cs typeface="Verdana"/>
              </a:rPr>
              <a:t>e  </a:t>
            </a:r>
            <a:r>
              <a:rPr dirty="0" sz="1100" spc="-5">
                <a:latin typeface="Verdana"/>
                <a:cs typeface="Verdana"/>
              </a:rPr>
              <a:t>della </a:t>
            </a:r>
            <a:r>
              <a:rPr dirty="0" sz="1100">
                <a:latin typeface="Verdana"/>
                <a:cs typeface="Verdana"/>
              </a:rPr>
              <a:t>conoscenza". Oggi </a:t>
            </a:r>
            <a:r>
              <a:rPr dirty="0" sz="1100" spc="-5">
                <a:latin typeface="Verdana"/>
                <a:cs typeface="Verdana"/>
              </a:rPr>
              <a:t>più </a:t>
            </a:r>
            <a:r>
              <a:rPr dirty="0" sz="1100">
                <a:latin typeface="Verdana"/>
                <a:cs typeface="Verdana"/>
              </a:rPr>
              <a:t>che </a:t>
            </a:r>
            <a:r>
              <a:rPr dirty="0" sz="1100" spc="-10">
                <a:latin typeface="Verdana"/>
                <a:cs typeface="Verdana"/>
              </a:rPr>
              <a:t>in </a:t>
            </a:r>
            <a:r>
              <a:rPr dirty="0" sz="1100">
                <a:latin typeface="Verdana"/>
                <a:cs typeface="Verdana"/>
              </a:rPr>
              <a:t>passato, </a:t>
            </a:r>
            <a:r>
              <a:rPr dirty="0" sz="1100" spc="-5">
                <a:latin typeface="Verdana"/>
                <a:cs typeface="Verdana"/>
              </a:rPr>
              <a:t>rileva Patuelli, </a:t>
            </a:r>
            <a:r>
              <a:rPr dirty="0" sz="1100">
                <a:latin typeface="Verdana"/>
                <a:cs typeface="Verdana"/>
              </a:rPr>
              <a:t>"il contributo </a:t>
            </a:r>
            <a:r>
              <a:rPr dirty="0" sz="1100" spc="-5">
                <a:latin typeface="Verdana"/>
                <a:cs typeface="Verdana"/>
              </a:rPr>
              <a:t>delle banche  </a:t>
            </a:r>
            <a:r>
              <a:rPr dirty="0" sz="1100" spc="-10">
                <a:latin typeface="Verdana"/>
                <a:cs typeface="Verdana"/>
              </a:rPr>
              <a:t>alla </a:t>
            </a:r>
            <a:r>
              <a:rPr dirty="0" sz="1100" spc="-5">
                <a:latin typeface="Verdana"/>
                <a:cs typeface="Verdana"/>
              </a:rPr>
              <a:t>cultura </a:t>
            </a:r>
            <a:r>
              <a:rPr dirty="0" sz="1100" spc="5">
                <a:latin typeface="Verdana"/>
                <a:cs typeface="Verdana"/>
              </a:rPr>
              <a:t>si </a:t>
            </a:r>
            <a:r>
              <a:rPr dirty="0" sz="1100">
                <a:latin typeface="Verdana"/>
                <a:cs typeface="Verdana"/>
              </a:rPr>
              <a:t>focalizza </a:t>
            </a:r>
            <a:r>
              <a:rPr dirty="0" sz="1100" spc="-5">
                <a:latin typeface="Verdana"/>
                <a:cs typeface="Verdana"/>
              </a:rPr>
              <a:t>sulla prima </a:t>
            </a:r>
            <a:r>
              <a:rPr dirty="0" sz="1100">
                <a:latin typeface="Verdana"/>
                <a:cs typeface="Verdana"/>
              </a:rPr>
              <a:t>risorsa del </a:t>
            </a:r>
            <a:r>
              <a:rPr dirty="0" sz="1100" spc="-5">
                <a:latin typeface="Verdana"/>
                <a:cs typeface="Verdana"/>
              </a:rPr>
              <a:t>Paese, ossia </a:t>
            </a:r>
            <a:r>
              <a:rPr dirty="0" sz="1100">
                <a:latin typeface="Verdana"/>
                <a:cs typeface="Verdana"/>
              </a:rPr>
              <a:t>i </a:t>
            </a:r>
            <a:r>
              <a:rPr dirty="0" sz="1100" spc="-5">
                <a:latin typeface="Verdana"/>
                <a:cs typeface="Verdana"/>
              </a:rPr>
              <a:t>giovani, </a:t>
            </a:r>
            <a:r>
              <a:rPr dirty="0" sz="1100">
                <a:latin typeface="Verdana"/>
                <a:cs typeface="Verdana"/>
              </a:rPr>
              <a:t>per </a:t>
            </a:r>
            <a:r>
              <a:rPr dirty="0" sz="1100" spc="-5">
                <a:latin typeface="Verdana"/>
                <a:cs typeface="Verdana"/>
              </a:rPr>
              <a:t>sollecitarne lo  spirito critico, </a:t>
            </a:r>
            <a:r>
              <a:rPr dirty="0" sz="1100">
                <a:latin typeface="Verdana"/>
                <a:cs typeface="Verdana"/>
              </a:rPr>
              <a:t>rendendoli così protagonisti </a:t>
            </a:r>
            <a:r>
              <a:rPr dirty="0" sz="1100" spc="-5">
                <a:latin typeface="Verdana"/>
                <a:cs typeface="Verdana"/>
              </a:rPr>
              <a:t>della </a:t>
            </a:r>
            <a:r>
              <a:rPr dirty="0" sz="1100">
                <a:latin typeface="Verdana"/>
                <a:cs typeface="Verdana"/>
              </a:rPr>
              <a:t>nostra società </a:t>
            </a:r>
            <a:r>
              <a:rPr dirty="0" sz="1100" spc="-5">
                <a:latin typeface="Verdana"/>
                <a:cs typeface="Verdana"/>
              </a:rPr>
              <a:t>civile. </a:t>
            </a:r>
            <a:r>
              <a:rPr dirty="0" sz="1100">
                <a:latin typeface="Verdana"/>
                <a:cs typeface="Verdana"/>
              </a:rPr>
              <a:t>Sostenere </a:t>
            </a:r>
            <a:r>
              <a:rPr dirty="0" sz="1100" spc="-10">
                <a:latin typeface="Verdana"/>
                <a:cs typeface="Verdana"/>
              </a:rPr>
              <a:t>la  </a:t>
            </a:r>
            <a:r>
              <a:rPr dirty="0" sz="1100" spc="-5">
                <a:latin typeface="Verdana"/>
                <a:cs typeface="Verdana"/>
              </a:rPr>
              <a:t>capacità creativa </a:t>
            </a:r>
            <a:r>
              <a:rPr dirty="0" sz="1100">
                <a:latin typeface="Verdana"/>
                <a:cs typeface="Verdana"/>
              </a:rPr>
              <a:t>di bambini e dei </a:t>
            </a:r>
            <a:r>
              <a:rPr dirty="0" sz="1100" spc="-5">
                <a:latin typeface="Verdana"/>
                <a:cs typeface="Verdana"/>
              </a:rPr>
              <a:t>ragazzi, significa aiutarli </a:t>
            </a:r>
            <a:r>
              <a:rPr dirty="0" sz="1100">
                <a:latin typeface="Verdana"/>
                <a:cs typeface="Verdana"/>
              </a:rPr>
              <a:t>a mettere</a:t>
            </a:r>
            <a:r>
              <a:rPr dirty="0" sz="1100" spc="-4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a</a:t>
            </a:r>
            <a:endParaRPr sz="11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100" spc="-5">
                <a:latin typeface="Verdana"/>
                <a:cs typeface="Verdana"/>
              </a:rPr>
              <a:t>frutto capacità, potenzialità </a:t>
            </a:r>
            <a:r>
              <a:rPr dirty="0" sz="1100">
                <a:latin typeface="Verdana"/>
                <a:cs typeface="Verdana"/>
              </a:rPr>
              <a:t>e visoni </a:t>
            </a:r>
            <a:r>
              <a:rPr dirty="0" sz="1100" spc="-5">
                <a:latin typeface="Verdana"/>
                <a:cs typeface="Verdana"/>
              </a:rPr>
              <a:t>innovative, </a:t>
            </a:r>
            <a:r>
              <a:rPr dirty="0" sz="1100">
                <a:latin typeface="Verdana"/>
                <a:cs typeface="Verdana"/>
              </a:rPr>
              <a:t>strumenti </a:t>
            </a:r>
            <a:r>
              <a:rPr dirty="0" sz="1100" spc="-5">
                <a:latin typeface="Verdana"/>
                <a:cs typeface="Verdana"/>
              </a:rPr>
              <a:t>indispensabili </a:t>
            </a:r>
            <a:r>
              <a:rPr dirty="0" sz="1100">
                <a:latin typeface="Verdana"/>
                <a:cs typeface="Verdana"/>
              </a:rPr>
              <a:t>per</a:t>
            </a:r>
            <a:r>
              <a:rPr dirty="0" sz="1100" spc="5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costruire</a:t>
            </a:r>
            <a:endParaRPr sz="1100">
              <a:latin typeface="Verdana"/>
              <a:cs typeface="Verdana"/>
            </a:endParaRPr>
          </a:p>
          <a:p>
            <a:pPr marL="12700" marR="32384">
              <a:lnSpc>
                <a:spcPct val="101299"/>
              </a:lnSpc>
              <a:spcBef>
                <a:spcPts val="5"/>
              </a:spcBef>
            </a:pPr>
            <a:r>
              <a:rPr dirty="0" sz="1100">
                <a:latin typeface="Verdana"/>
                <a:cs typeface="Verdana"/>
              </a:rPr>
              <a:t>un </a:t>
            </a:r>
            <a:r>
              <a:rPr dirty="0" sz="1100" spc="-5">
                <a:latin typeface="Verdana"/>
                <a:cs typeface="Verdana"/>
              </a:rPr>
              <a:t>futuro </a:t>
            </a:r>
            <a:r>
              <a:rPr dirty="0" sz="1100">
                <a:latin typeface="Verdana"/>
                <a:cs typeface="Verdana"/>
              </a:rPr>
              <a:t>di crescita per </a:t>
            </a:r>
            <a:r>
              <a:rPr dirty="0" sz="1100" spc="-5">
                <a:latin typeface="Verdana"/>
                <a:cs typeface="Verdana"/>
              </a:rPr>
              <a:t>loro </a:t>
            </a:r>
            <a:r>
              <a:rPr dirty="0" sz="1100">
                <a:latin typeface="Verdana"/>
                <a:cs typeface="Verdana"/>
              </a:rPr>
              <a:t>stessi e </a:t>
            </a:r>
            <a:r>
              <a:rPr dirty="0" sz="1100" spc="-5">
                <a:latin typeface="Verdana"/>
                <a:cs typeface="Verdana"/>
              </a:rPr>
              <a:t>per l'Italia". </a:t>
            </a:r>
            <a:r>
              <a:rPr dirty="0" sz="1100">
                <a:latin typeface="Verdana"/>
                <a:cs typeface="Verdana"/>
              </a:rPr>
              <a:t>La Media </a:t>
            </a:r>
            <a:r>
              <a:rPr dirty="0" sz="1100" spc="-5">
                <a:latin typeface="Verdana"/>
                <a:cs typeface="Verdana"/>
              </a:rPr>
              <a:t>Partnership stipulata </a:t>
            </a:r>
            <a:r>
              <a:rPr dirty="0" sz="1100">
                <a:latin typeface="Verdana"/>
                <a:cs typeface="Verdana"/>
              </a:rPr>
              <a:t>con </a:t>
            </a:r>
            <a:r>
              <a:rPr dirty="0" sz="1100" spc="-5">
                <a:latin typeface="Verdana"/>
                <a:cs typeface="Verdana"/>
              </a:rPr>
              <a:t>il  Festival della Cultura creativa, </a:t>
            </a:r>
            <a:r>
              <a:rPr dirty="0" sz="1100">
                <a:latin typeface="Verdana"/>
                <a:cs typeface="Verdana"/>
              </a:rPr>
              <a:t>sottolinea </a:t>
            </a:r>
            <a:r>
              <a:rPr dirty="0" sz="1100" spc="-5">
                <a:latin typeface="Verdana"/>
                <a:cs typeface="Verdana"/>
              </a:rPr>
              <a:t>il direttore </a:t>
            </a:r>
            <a:r>
              <a:rPr dirty="0" sz="1100">
                <a:latin typeface="Verdana"/>
                <a:cs typeface="Verdana"/>
              </a:rPr>
              <a:t>generale </a:t>
            </a:r>
            <a:r>
              <a:rPr dirty="0" sz="1100" spc="-5">
                <a:latin typeface="Verdana"/>
                <a:cs typeface="Verdana"/>
              </a:rPr>
              <a:t>della Rai, Antonio  Campo Dall'Orto, </a:t>
            </a:r>
            <a:r>
              <a:rPr dirty="0" sz="1100">
                <a:latin typeface="Verdana"/>
                <a:cs typeface="Verdana"/>
              </a:rPr>
              <a:t>"risponde </a:t>
            </a:r>
            <a:r>
              <a:rPr dirty="0" sz="1100" spc="-10">
                <a:latin typeface="Verdana"/>
                <a:cs typeface="Verdana"/>
              </a:rPr>
              <a:t>in </a:t>
            </a:r>
            <a:r>
              <a:rPr dirty="0" sz="1100">
                <a:latin typeface="Verdana"/>
                <a:cs typeface="Verdana"/>
              </a:rPr>
              <a:t>pieno </a:t>
            </a:r>
            <a:r>
              <a:rPr dirty="0" sz="1100" spc="-5">
                <a:latin typeface="Verdana"/>
                <a:cs typeface="Verdana"/>
              </a:rPr>
              <a:t>alla </a:t>
            </a:r>
            <a:r>
              <a:rPr dirty="0" sz="1100">
                <a:latin typeface="Verdana"/>
                <a:cs typeface="Verdana"/>
              </a:rPr>
              <a:t>nostra </a:t>
            </a:r>
            <a:r>
              <a:rPr dirty="0" sz="1100" spc="-5">
                <a:latin typeface="Verdana"/>
                <a:cs typeface="Verdana"/>
              </a:rPr>
              <a:t>missione </a:t>
            </a:r>
            <a:r>
              <a:rPr dirty="0" sz="1100">
                <a:latin typeface="Verdana"/>
                <a:cs typeface="Verdana"/>
              </a:rPr>
              <a:t>di </a:t>
            </a:r>
            <a:r>
              <a:rPr dirty="0" sz="1100" spc="-5">
                <a:latin typeface="Verdana"/>
                <a:cs typeface="Verdana"/>
              </a:rPr>
              <a:t>servizio pubblico  universale </a:t>
            </a:r>
            <a:r>
              <a:rPr dirty="0" sz="1100">
                <a:latin typeface="Verdana"/>
                <a:cs typeface="Verdana"/>
              </a:rPr>
              <a:t>che </a:t>
            </a:r>
            <a:r>
              <a:rPr dirty="0" sz="1100" spc="-5">
                <a:latin typeface="Verdana"/>
                <a:cs typeface="Verdana"/>
              </a:rPr>
              <a:t>vuole parlare </a:t>
            </a:r>
            <a:r>
              <a:rPr dirty="0" sz="1100">
                <a:latin typeface="Verdana"/>
                <a:cs typeface="Verdana"/>
              </a:rPr>
              <a:t>ed </a:t>
            </a:r>
            <a:r>
              <a:rPr dirty="0" sz="1100" spc="-5">
                <a:latin typeface="Verdana"/>
                <a:cs typeface="Verdana"/>
              </a:rPr>
              <a:t>arrivare </a:t>
            </a:r>
            <a:r>
              <a:rPr dirty="0" sz="1100">
                <a:latin typeface="Verdana"/>
                <a:cs typeface="Verdana"/>
              </a:rPr>
              <a:t>a tutti gli </a:t>
            </a:r>
            <a:r>
              <a:rPr dirty="0" sz="1100" spc="-5">
                <a:latin typeface="Verdana"/>
                <a:cs typeface="Verdana"/>
              </a:rPr>
              <a:t>italiani. </a:t>
            </a:r>
            <a:r>
              <a:rPr dirty="0" sz="1100">
                <a:latin typeface="Verdana"/>
                <a:cs typeface="Verdana"/>
              </a:rPr>
              <a:t>Da questo </a:t>
            </a:r>
            <a:r>
              <a:rPr dirty="0" sz="1100" spc="-5">
                <a:latin typeface="Verdana"/>
                <a:cs typeface="Verdana"/>
              </a:rPr>
              <a:t>punto di vista  l'attenzione </a:t>
            </a:r>
            <a:r>
              <a:rPr dirty="0" sz="1100">
                <a:latin typeface="Verdana"/>
                <a:cs typeface="Verdana"/>
              </a:rPr>
              <a:t>per i </a:t>
            </a:r>
            <a:r>
              <a:rPr dirty="0" sz="1100" spc="-5">
                <a:latin typeface="Verdana"/>
                <a:cs typeface="Verdana"/>
              </a:rPr>
              <a:t>più giovani rappresenta </a:t>
            </a:r>
            <a:r>
              <a:rPr dirty="0" sz="1100">
                <a:latin typeface="Verdana"/>
                <a:cs typeface="Verdana"/>
              </a:rPr>
              <a:t>per </a:t>
            </a:r>
            <a:r>
              <a:rPr dirty="0" sz="1100" spc="-10">
                <a:latin typeface="Verdana"/>
                <a:cs typeface="Verdana"/>
              </a:rPr>
              <a:t>la </a:t>
            </a:r>
            <a:r>
              <a:rPr dirty="0" sz="1100">
                <a:latin typeface="Verdana"/>
                <a:cs typeface="Verdana"/>
              </a:rPr>
              <a:t>Rai </a:t>
            </a:r>
            <a:r>
              <a:rPr dirty="0" sz="1100" spc="-5">
                <a:latin typeface="Verdana"/>
                <a:cs typeface="Verdana"/>
              </a:rPr>
              <a:t>una priorità assoluta </a:t>
            </a:r>
            <a:r>
              <a:rPr dirty="0" sz="1100">
                <a:latin typeface="Verdana"/>
                <a:cs typeface="Verdana"/>
              </a:rPr>
              <a:t>come  </a:t>
            </a:r>
            <a:r>
              <a:rPr dirty="0" sz="1100" spc="-5">
                <a:latin typeface="Verdana"/>
                <a:cs typeface="Verdana"/>
              </a:rPr>
              <a:t>dimostra </a:t>
            </a:r>
            <a:r>
              <a:rPr dirty="0" sz="1100">
                <a:latin typeface="Verdana"/>
                <a:cs typeface="Verdana"/>
              </a:rPr>
              <a:t>anche </a:t>
            </a:r>
            <a:r>
              <a:rPr dirty="0" sz="1100" spc="-10">
                <a:latin typeface="Verdana"/>
                <a:cs typeface="Verdana"/>
              </a:rPr>
              <a:t>la </a:t>
            </a:r>
            <a:r>
              <a:rPr dirty="0" sz="1100" spc="-5">
                <a:latin typeface="Verdana"/>
                <a:cs typeface="Verdana"/>
              </a:rPr>
              <a:t>decisione </a:t>
            </a:r>
            <a:r>
              <a:rPr dirty="0" sz="1100">
                <a:latin typeface="Verdana"/>
                <a:cs typeface="Verdana"/>
              </a:rPr>
              <a:t>di </a:t>
            </a:r>
            <a:r>
              <a:rPr dirty="0" sz="1100" spc="-5">
                <a:latin typeface="Verdana"/>
                <a:cs typeface="Verdana"/>
              </a:rPr>
              <a:t>togliere </a:t>
            </a:r>
            <a:r>
              <a:rPr dirty="0" sz="1100" spc="-10">
                <a:latin typeface="Verdana"/>
                <a:cs typeface="Verdana"/>
              </a:rPr>
              <a:t>la </a:t>
            </a:r>
            <a:r>
              <a:rPr dirty="0" sz="1100" spc="-5">
                <a:latin typeface="Verdana"/>
                <a:cs typeface="Verdana"/>
              </a:rPr>
              <a:t>pubblicità </a:t>
            </a:r>
            <a:r>
              <a:rPr dirty="0" sz="1100">
                <a:latin typeface="Verdana"/>
                <a:cs typeface="Verdana"/>
              </a:rPr>
              <a:t>dal </a:t>
            </a:r>
            <a:r>
              <a:rPr dirty="0" sz="1100" spc="-5">
                <a:latin typeface="Verdana"/>
                <a:cs typeface="Verdana"/>
              </a:rPr>
              <a:t>canale </a:t>
            </a:r>
            <a:r>
              <a:rPr dirty="0" sz="1100">
                <a:latin typeface="Verdana"/>
                <a:cs typeface="Verdana"/>
              </a:rPr>
              <a:t>Rai </a:t>
            </a:r>
            <a:r>
              <a:rPr dirty="0" sz="1100" spc="-5">
                <a:latin typeface="Verdana"/>
                <a:cs typeface="Verdana"/>
              </a:rPr>
              <a:t>yo yo </a:t>
            </a:r>
            <a:r>
              <a:rPr dirty="0" sz="1100">
                <a:latin typeface="Verdana"/>
                <a:cs typeface="Verdana"/>
              </a:rPr>
              <a:t>a </a:t>
            </a:r>
            <a:r>
              <a:rPr dirty="0" sz="1100" spc="-5">
                <a:latin typeface="Verdana"/>
                <a:cs typeface="Verdana"/>
              </a:rPr>
              <a:t>partire </a:t>
            </a:r>
            <a:r>
              <a:rPr dirty="0" sz="1100">
                <a:latin typeface="Verdana"/>
                <a:cs typeface="Verdana"/>
              </a:rPr>
              <a:t>dal  </a:t>
            </a:r>
            <a:r>
              <a:rPr dirty="0" sz="1100" spc="-5">
                <a:latin typeface="Verdana"/>
                <a:cs typeface="Verdana"/>
              </a:rPr>
              <a:t>primo maggio. </a:t>
            </a:r>
            <a:r>
              <a:rPr dirty="0" sz="1100">
                <a:latin typeface="Verdana"/>
                <a:cs typeface="Verdana"/>
              </a:rPr>
              <a:t>La </a:t>
            </a:r>
            <a:r>
              <a:rPr dirty="0" sz="1100" spc="-5">
                <a:latin typeface="Verdana"/>
                <a:cs typeface="Verdana"/>
              </a:rPr>
              <a:t>creatività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10">
                <a:latin typeface="Verdana"/>
                <a:cs typeface="Verdana"/>
              </a:rPr>
              <a:t>lo </a:t>
            </a:r>
            <a:r>
              <a:rPr dirty="0" sz="1100" spc="-5">
                <a:latin typeface="Verdana"/>
                <a:cs typeface="Verdana"/>
              </a:rPr>
              <a:t>sviluppo </a:t>
            </a:r>
            <a:r>
              <a:rPr dirty="0" sz="1100">
                <a:latin typeface="Verdana"/>
                <a:cs typeface="Verdana"/>
              </a:rPr>
              <a:t>del </a:t>
            </a:r>
            <a:r>
              <a:rPr dirty="0" sz="1100" spc="-5">
                <a:latin typeface="Verdana"/>
                <a:cs typeface="Verdana"/>
              </a:rPr>
              <a:t>talento, la </a:t>
            </a:r>
            <a:r>
              <a:rPr dirty="0" sz="1100">
                <a:latin typeface="Verdana"/>
                <a:cs typeface="Verdana"/>
              </a:rPr>
              <a:t>ricerca di </a:t>
            </a:r>
            <a:r>
              <a:rPr dirty="0" sz="1100" spc="-5">
                <a:latin typeface="Verdana"/>
                <a:cs typeface="Verdana"/>
              </a:rPr>
              <a:t>nuove forme </a:t>
            </a:r>
            <a:r>
              <a:rPr dirty="0" sz="1100">
                <a:latin typeface="Verdana"/>
                <a:cs typeface="Verdana"/>
              </a:rPr>
              <a:t>di  </a:t>
            </a:r>
            <a:r>
              <a:rPr dirty="0" sz="1100" spc="-5">
                <a:latin typeface="Verdana"/>
                <a:cs typeface="Verdana"/>
              </a:rPr>
              <a:t>linguaggio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comunicazione rappresentano </a:t>
            </a:r>
            <a:r>
              <a:rPr dirty="0" sz="1100">
                <a:latin typeface="Verdana"/>
                <a:cs typeface="Verdana"/>
              </a:rPr>
              <a:t>un </a:t>
            </a:r>
            <a:r>
              <a:rPr dirty="0" sz="1100" spc="-5">
                <a:latin typeface="Verdana"/>
                <a:cs typeface="Verdana"/>
              </a:rPr>
              <a:t>impegno </a:t>
            </a:r>
            <a:r>
              <a:rPr dirty="0" sz="1100">
                <a:latin typeface="Verdana"/>
                <a:cs typeface="Verdana"/>
              </a:rPr>
              <a:t>su cui </a:t>
            </a:r>
            <a:r>
              <a:rPr dirty="0" sz="1100" spc="-10">
                <a:latin typeface="Verdana"/>
                <a:cs typeface="Verdana"/>
              </a:rPr>
              <a:t>la </a:t>
            </a:r>
            <a:r>
              <a:rPr dirty="0" sz="1100" spc="-5">
                <a:latin typeface="Verdana"/>
                <a:cs typeface="Verdana"/>
              </a:rPr>
              <a:t>Rai vuole </a:t>
            </a:r>
            <a:r>
              <a:rPr dirty="0" sz="1100">
                <a:latin typeface="Verdana"/>
                <a:cs typeface="Verdana"/>
              </a:rPr>
              <a:t>essere  sempre </a:t>
            </a:r>
            <a:r>
              <a:rPr dirty="0" sz="1100" spc="-10">
                <a:latin typeface="Verdana"/>
                <a:cs typeface="Verdana"/>
              </a:rPr>
              <a:t>più </a:t>
            </a:r>
            <a:r>
              <a:rPr dirty="0" sz="1100">
                <a:latin typeface="Verdana"/>
                <a:cs typeface="Verdana"/>
              </a:rPr>
              <a:t>protagonista per </a:t>
            </a:r>
            <a:r>
              <a:rPr dirty="0" sz="1100" spc="-5">
                <a:latin typeface="Verdana"/>
                <a:cs typeface="Verdana"/>
              </a:rPr>
              <a:t>accompagnare </a:t>
            </a:r>
            <a:r>
              <a:rPr dirty="0" sz="1100" spc="-10">
                <a:latin typeface="Verdana"/>
                <a:cs typeface="Verdana"/>
              </a:rPr>
              <a:t>in </a:t>
            </a:r>
            <a:r>
              <a:rPr dirty="0" sz="1100" spc="-5">
                <a:latin typeface="Verdana"/>
                <a:cs typeface="Verdana"/>
              </a:rPr>
              <a:t>maniera virtuosa l'educazione </a:t>
            </a:r>
            <a:r>
              <a:rPr dirty="0" sz="1100">
                <a:latin typeface="Verdana"/>
                <a:cs typeface="Verdana"/>
              </a:rPr>
              <a:t>e  </a:t>
            </a:r>
            <a:r>
              <a:rPr dirty="0" sz="1100" spc="-5">
                <a:latin typeface="Verdana"/>
                <a:cs typeface="Verdana"/>
              </a:rPr>
              <a:t>l'istruzione </a:t>
            </a:r>
            <a:r>
              <a:rPr dirty="0" sz="1100">
                <a:latin typeface="Verdana"/>
                <a:cs typeface="Verdana"/>
              </a:rPr>
              <a:t>dei </a:t>
            </a:r>
            <a:r>
              <a:rPr dirty="0" sz="1100" spc="-5">
                <a:latin typeface="Verdana"/>
                <a:cs typeface="Verdana"/>
              </a:rPr>
              <a:t>ragazzi". Oltre </a:t>
            </a:r>
            <a:r>
              <a:rPr dirty="0" sz="1100">
                <a:latin typeface="Verdana"/>
                <a:cs typeface="Verdana"/>
              </a:rPr>
              <a:t>80 eventi </a:t>
            </a:r>
            <a:r>
              <a:rPr dirty="0" sz="1100" spc="-5">
                <a:latin typeface="Verdana"/>
                <a:cs typeface="Verdana"/>
              </a:rPr>
              <a:t>culturali </a:t>
            </a:r>
            <a:r>
              <a:rPr dirty="0" sz="1100" spc="-10">
                <a:latin typeface="Verdana"/>
                <a:cs typeface="Verdana"/>
              </a:rPr>
              <a:t>in </a:t>
            </a:r>
            <a:r>
              <a:rPr dirty="0" sz="1100">
                <a:latin typeface="Verdana"/>
                <a:cs typeface="Verdana"/>
              </a:rPr>
              <a:t>50 </a:t>
            </a:r>
            <a:r>
              <a:rPr dirty="0" sz="1100" spc="-5">
                <a:latin typeface="Verdana"/>
                <a:cs typeface="Verdana"/>
              </a:rPr>
              <a:t>città italiane svilupperanno il  </a:t>
            </a:r>
            <a:r>
              <a:rPr dirty="0" sz="1100">
                <a:latin typeface="Verdana"/>
                <a:cs typeface="Verdana"/>
              </a:rPr>
              <a:t>tema </a:t>
            </a:r>
            <a:r>
              <a:rPr dirty="0" sz="1100" spc="-5">
                <a:latin typeface="Verdana"/>
                <a:cs typeface="Verdana"/>
              </a:rPr>
              <a:t>ispiratore, declinato da ciascuna </a:t>
            </a:r>
            <a:r>
              <a:rPr dirty="0" sz="1100">
                <a:latin typeface="Verdana"/>
                <a:cs typeface="Verdana"/>
              </a:rPr>
              <a:t>banca con </a:t>
            </a:r>
            <a:r>
              <a:rPr dirty="0" sz="1100" spc="-5">
                <a:latin typeface="Verdana"/>
                <a:cs typeface="Verdana"/>
              </a:rPr>
              <a:t>strumenti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punti </a:t>
            </a:r>
            <a:r>
              <a:rPr dirty="0" sz="1100">
                <a:latin typeface="Verdana"/>
                <a:cs typeface="Verdana"/>
              </a:rPr>
              <a:t>di </a:t>
            </a:r>
            <a:r>
              <a:rPr dirty="0" sz="1100" spc="-5">
                <a:latin typeface="Verdana"/>
                <a:cs typeface="Verdana"/>
              </a:rPr>
              <a:t>vista differenti,  </a:t>
            </a:r>
            <a:r>
              <a:rPr dirty="0" sz="1100" spc="-10">
                <a:latin typeface="Verdana"/>
                <a:cs typeface="Verdana"/>
              </a:rPr>
              <a:t>alla </a:t>
            </a:r>
            <a:r>
              <a:rPr dirty="0" sz="1100" spc="-5">
                <a:latin typeface="Verdana"/>
                <a:cs typeface="Verdana"/>
              </a:rPr>
              <a:t>luce delle proprie specificità </a:t>
            </a:r>
            <a:r>
              <a:rPr dirty="0" sz="1100">
                <a:latin typeface="Verdana"/>
                <a:cs typeface="Verdana"/>
              </a:rPr>
              <a:t>e di </a:t>
            </a:r>
            <a:r>
              <a:rPr dirty="0" sz="1100" spc="-5">
                <a:latin typeface="Verdana"/>
                <a:cs typeface="Verdana"/>
              </a:rPr>
              <a:t>quelle </a:t>
            </a:r>
            <a:r>
              <a:rPr dirty="0" sz="1100">
                <a:latin typeface="Verdana"/>
                <a:cs typeface="Verdana"/>
              </a:rPr>
              <a:t>del </a:t>
            </a:r>
            <a:r>
              <a:rPr dirty="0" sz="1100" spc="-5">
                <a:latin typeface="Verdana"/>
                <a:cs typeface="Verdana"/>
              </a:rPr>
              <a:t>territorio </a:t>
            </a:r>
            <a:r>
              <a:rPr dirty="0" sz="1100">
                <a:latin typeface="Verdana"/>
                <a:cs typeface="Verdana"/>
              </a:rPr>
              <a:t>di </a:t>
            </a:r>
            <a:r>
              <a:rPr dirty="0" sz="1100" spc="-5">
                <a:latin typeface="Verdana"/>
                <a:cs typeface="Verdana"/>
              </a:rPr>
              <a:t>appartenenza. </a:t>
            </a:r>
            <a:r>
              <a:rPr dirty="0" sz="1100">
                <a:latin typeface="Verdana"/>
                <a:cs typeface="Verdana"/>
              </a:rPr>
              <a:t>I </a:t>
            </a:r>
            <a:r>
              <a:rPr dirty="0" sz="1100" spc="-5">
                <a:latin typeface="Verdana"/>
                <a:cs typeface="Verdana"/>
              </a:rPr>
              <a:t>laboratori 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10">
                <a:latin typeface="Verdana"/>
                <a:cs typeface="Verdana"/>
              </a:rPr>
              <a:t>le </a:t>
            </a:r>
            <a:r>
              <a:rPr dirty="0" sz="1100" spc="-5">
                <a:latin typeface="Verdana"/>
                <a:cs typeface="Verdana"/>
              </a:rPr>
              <a:t>altre attività </a:t>
            </a:r>
            <a:r>
              <a:rPr dirty="0" sz="1100">
                <a:latin typeface="Verdana"/>
                <a:cs typeface="Verdana"/>
              </a:rPr>
              <a:t>proposte </a:t>
            </a:r>
            <a:r>
              <a:rPr dirty="0" sz="1100" spc="-5">
                <a:latin typeface="Verdana"/>
                <a:cs typeface="Verdana"/>
              </a:rPr>
              <a:t>vedranno </a:t>
            </a:r>
            <a:r>
              <a:rPr dirty="0" sz="1100" spc="-10">
                <a:latin typeface="Verdana"/>
                <a:cs typeface="Verdana"/>
              </a:rPr>
              <a:t>la </a:t>
            </a:r>
            <a:r>
              <a:rPr dirty="0" sz="1100" spc="-5">
                <a:latin typeface="Verdana"/>
                <a:cs typeface="Verdana"/>
              </a:rPr>
              <a:t>partecipazione </a:t>
            </a:r>
            <a:r>
              <a:rPr dirty="0" sz="1100">
                <a:latin typeface="Verdana"/>
                <a:cs typeface="Verdana"/>
              </a:rPr>
              <a:t>di </a:t>
            </a:r>
            <a:r>
              <a:rPr dirty="0" sz="1100" spc="-5">
                <a:latin typeface="Verdana"/>
                <a:cs typeface="Verdana"/>
              </a:rPr>
              <a:t>rappresentanti delle banche </a:t>
            </a:r>
            <a:r>
              <a:rPr dirty="0" sz="1100">
                <a:latin typeface="Verdana"/>
                <a:cs typeface="Verdana"/>
              </a:rPr>
              <a:t>e  </a:t>
            </a:r>
            <a:r>
              <a:rPr dirty="0" sz="1100" spc="-10">
                <a:latin typeface="Verdana"/>
                <a:cs typeface="Verdana"/>
              </a:rPr>
              <a:t>la </a:t>
            </a:r>
            <a:r>
              <a:rPr dirty="0" sz="1100" spc="-5">
                <a:latin typeface="Verdana"/>
                <a:cs typeface="Verdana"/>
              </a:rPr>
              <a:t>collaborazione </a:t>
            </a:r>
            <a:r>
              <a:rPr dirty="0" sz="1100">
                <a:latin typeface="Verdana"/>
                <a:cs typeface="Verdana"/>
              </a:rPr>
              <a:t>di scuole, </a:t>
            </a:r>
            <a:r>
              <a:rPr dirty="0" sz="1100" spc="-5">
                <a:latin typeface="Verdana"/>
                <a:cs typeface="Verdana"/>
              </a:rPr>
              <a:t>musei, biblioteche </a:t>
            </a:r>
            <a:r>
              <a:rPr dirty="0" sz="1100">
                <a:latin typeface="Verdana"/>
                <a:cs typeface="Verdana"/>
              </a:rPr>
              <a:t>e operatori </a:t>
            </a:r>
            <a:r>
              <a:rPr dirty="0" sz="1100" spc="-5">
                <a:latin typeface="Verdana"/>
                <a:cs typeface="Verdana"/>
              </a:rPr>
              <a:t>culturali, </a:t>
            </a:r>
            <a:r>
              <a:rPr dirty="0" sz="1100">
                <a:latin typeface="Verdana"/>
                <a:cs typeface="Verdana"/>
              </a:rPr>
              <a:t>a cui </a:t>
            </a:r>
            <a:r>
              <a:rPr dirty="0" sz="1100" spc="5">
                <a:latin typeface="Verdana"/>
                <a:cs typeface="Verdana"/>
              </a:rPr>
              <a:t>si </a:t>
            </a:r>
            <a:r>
              <a:rPr dirty="0" sz="1100" spc="-5">
                <a:latin typeface="Verdana"/>
                <a:cs typeface="Verdana"/>
              </a:rPr>
              <a:t>aggiungerà  </a:t>
            </a:r>
            <a:r>
              <a:rPr dirty="0" sz="1100">
                <a:latin typeface="Verdana"/>
                <a:cs typeface="Verdana"/>
              </a:rPr>
              <a:t>quest'anno </a:t>
            </a:r>
            <a:r>
              <a:rPr dirty="0" sz="1100" spc="-5">
                <a:latin typeface="Verdana"/>
                <a:cs typeface="Verdana"/>
              </a:rPr>
              <a:t>anche </a:t>
            </a:r>
            <a:r>
              <a:rPr dirty="0" sz="1100" spc="-10">
                <a:latin typeface="Verdana"/>
                <a:cs typeface="Verdana"/>
              </a:rPr>
              <a:t>la </a:t>
            </a:r>
            <a:r>
              <a:rPr dirty="0" sz="1100" spc="-5">
                <a:latin typeface="Verdana"/>
                <a:cs typeface="Verdana"/>
              </a:rPr>
              <a:t>Main Media Partnership della </a:t>
            </a:r>
            <a:r>
              <a:rPr dirty="0" sz="1100">
                <a:latin typeface="Verdana"/>
                <a:cs typeface="Verdana"/>
              </a:rPr>
              <a:t>Rai e </a:t>
            </a:r>
            <a:r>
              <a:rPr dirty="0" sz="1100" spc="-10">
                <a:latin typeface="Verdana"/>
                <a:cs typeface="Verdana"/>
              </a:rPr>
              <a:t>la </a:t>
            </a:r>
            <a:r>
              <a:rPr dirty="0" sz="1100" spc="-5">
                <a:latin typeface="Verdana"/>
                <a:cs typeface="Verdana"/>
              </a:rPr>
              <a:t>Media Partnership </a:t>
            </a:r>
            <a:r>
              <a:rPr dirty="0" sz="1100">
                <a:latin typeface="Verdana"/>
                <a:cs typeface="Verdana"/>
              </a:rPr>
              <a:t>del </a:t>
            </a:r>
            <a:r>
              <a:rPr dirty="0" sz="1100" spc="-5">
                <a:latin typeface="Verdana"/>
                <a:cs typeface="Verdana"/>
              </a:rPr>
              <a:t>TGR.  </a:t>
            </a:r>
            <a:r>
              <a:rPr dirty="0" sz="1100">
                <a:latin typeface="Verdana"/>
                <a:cs typeface="Verdana"/>
              </a:rPr>
              <a:t>Ad </a:t>
            </a:r>
            <a:r>
              <a:rPr dirty="0" sz="1100" spc="-5">
                <a:latin typeface="Verdana"/>
                <a:cs typeface="Verdana"/>
              </a:rPr>
              <a:t>ulteriore testimonianza </a:t>
            </a:r>
            <a:r>
              <a:rPr dirty="0" sz="1100">
                <a:latin typeface="Verdana"/>
                <a:cs typeface="Verdana"/>
              </a:rPr>
              <a:t>del </a:t>
            </a:r>
            <a:r>
              <a:rPr dirty="0" sz="1100" spc="-5">
                <a:latin typeface="Verdana"/>
                <a:cs typeface="Verdana"/>
              </a:rPr>
              <a:t>valore educativo, sociale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culturale della  manifestazione. </a:t>
            </a:r>
            <a:r>
              <a:rPr dirty="0" sz="1100">
                <a:latin typeface="Verdana"/>
                <a:cs typeface="Verdana"/>
              </a:rPr>
              <a:t>Tre </a:t>
            </a:r>
            <a:r>
              <a:rPr dirty="0" sz="1100" spc="-5">
                <a:latin typeface="Verdana"/>
                <a:cs typeface="Verdana"/>
              </a:rPr>
              <a:t>appuntamenti, organizzati dall'Abi </a:t>
            </a:r>
            <a:r>
              <a:rPr dirty="0" sz="1100" spc="-10">
                <a:latin typeface="Verdana"/>
                <a:cs typeface="Verdana"/>
              </a:rPr>
              <a:t>in </a:t>
            </a:r>
            <a:r>
              <a:rPr dirty="0" sz="1100" spc="-5">
                <a:latin typeface="Verdana"/>
                <a:cs typeface="Verdana"/>
              </a:rPr>
              <a:t>collaborazione </a:t>
            </a:r>
            <a:r>
              <a:rPr dirty="0" sz="1100">
                <a:latin typeface="Verdana"/>
                <a:cs typeface="Verdana"/>
              </a:rPr>
              <a:t>col  </a:t>
            </a:r>
            <a:r>
              <a:rPr dirty="0" sz="1100" spc="-5">
                <a:latin typeface="Verdana"/>
                <a:cs typeface="Verdana"/>
              </a:rPr>
              <a:t>Dipartimento educazione del </a:t>
            </a:r>
            <a:r>
              <a:rPr dirty="0" sz="1100">
                <a:latin typeface="Verdana"/>
                <a:cs typeface="Verdana"/>
              </a:rPr>
              <a:t>Museo </a:t>
            </a:r>
            <a:r>
              <a:rPr dirty="0" sz="1100" spc="-5">
                <a:latin typeface="Verdana"/>
                <a:cs typeface="Verdana"/>
              </a:rPr>
              <a:t>Castello di </a:t>
            </a:r>
            <a:r>
              <a:rPr dirty="0" sz="1100">
                <a:latin typeface="Verdana"/>
                <a:cs typeface="Verdana"/>
              </a:rPr>
              <a:t>Rivoli, a </a:t>
            </a:r>
            <a:r>
              <a:rPr dirty="0" sz="1100" spc="-5">
                <a:latin typeface="Verdana"/>
                <a:cs typeface="Verdana"/>
              </a:rPr>
              <a:t>Milano, Roma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Palermo,  renderanno ancora più significativa la manifestazione </a:t>
            </a:r>
            <a:r>
              <a:rPr dirty="0" sz="1100">
                <a:latin typeface="Verdana"/>
                <a:cs typeface="Verdana"/>
              </a:rPr>
              <a:t>di quest'anno:</a:t>
            </a:r>
            <a:endParaRPr sz="11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1100" spc="-5">
                <a:latin typeface="Verdana"/>
                <a:cs typeface="Verdana"/>
              </a:rPr>
              <a:t>Mercoledì </a:t>
            </a:r>
            <a:r>
              <a:rPr dirty="0" sz="1100">
                <a:latin typeface="Verdana"/>
                <a:cs typeface="Verdana"/>
              </a:rPr>
              <a:t>4 </a:t>
            </a:r>
            <a:r>
              <a:rPr dirty="0" sz="1100" spc="-5">
                <a:latin typeface="Verdana"/>
                <a:cs typeface="Verdana"/>
              </a:rPr>
              <a:t>maggio alla Triennale </a:t>
            </a:r>
            <a:r>
              <a:rPr dirty="0" sz="1100">
                <a:latin typeface="Verdana"/>
                <a:cs typeface="Verdana"/>
              </a:rPr>
              <a:t>di </a:t>
            </a:r>
            <a:r>
              <a:rPr dirty="0" sz="1100" spc="-5">
                <a:latin typeface="Verdana"/>
                <a:cs typeface="Verdana"/>
              </a:rPr>
              <a:t>Milano l'evento The Next Nest, </a:t>
            </a:r>
            <a:r>
              <a:rPr dirty="0" sz="1100" spc="-10">
                <a:latin typeface="Verdana"/>
                <a:cs typeface="Verdana"/>
              </a:rPr>
              <a:t>in</a:t>
            </a:r>
            <a:r>
              <a:rPr dirty="0" sz="1100" spc="10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collaborazione</a:t>
            </a:r>
            <a:endParaRPr sz="1100">
              <a:latin typeface="Verdana"/>
              <a:cs typeface="Verdana"/>
            </a:endParaRPr>
          </a:p>
          <a:p>
            <a:pPr marL="12700" marR="20320">
              <a:lnSpc>
                <a:spcPct val="101299"/>
              </a:lnSpc>
              <a:spcBef>
                <a:spcPts val="10"/>
              </a:spcBef>
            </a:pPr>
            <a:r>
              <a:rPr dirty="0" sz="1100">
                <a:latin typeface="Verdana"/>
                <a:cs typeface="Verdana"/>
              </a:rPr>
              <a:t>con </a:t>
            </a:r>
            <a:r>
              <a:rPr dirty="0" sz="1100" spc="-5">
                <a:latin typeface="Verdana"/>
                <a:cs typeface="Verdana"/>
              </a:rPr>
              <a:t>OfficineMultiplo. </a:t>
            </a:r>
            <a:r>
              <a:rPr dirty="0" sz="1100">
                <a:latin typeface="Verdana"/>
                <a:cs typeface="Verdana"/>
              </a:rPr>
              <a:t>La </a:t>
            </a:r>
            <a:r>
              <a:rPr dirty="0" sz="1100" spc="-5">
                <a:latin typeface="Verdana"/>
                <a:cs typeface="Verdana"/>
              </a:rPr>
              <a:t>mostra interdisciplinare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interattiva (a </a:t>
            </a:r>
            <a:r>
              <a:rPr dirty="0" sz="1100">
                <a:latin typeface="Verdana"/>
                <a:cs typeface="Verdana"/>
              </a:rPr>
              <a:t>cura di </a:t>
            </a:r>
            <a:r>
              <a:rPr dirty="0" sz="1100" spc="-5">
                <a:latin typeface="Verdana"/>
                <a:cs typeface="Verdana"/>
              </a:rPr>
              <a:t>Luca Berardo,  Mario Cipriano, </a:t>
            </a:r>
            <a:r>
              <a:rPr dirty="0" sz="1100">
                <a:latin typeface="Verdana"/>
                <a:cs typeface="Verdana"/>
              </a:rPr>
              <a:t>Francesca Di </a:t>
            </a:r>
            <a:r>
              <a:rPr dirty="0" sz="1100" spc="-5">
                <a:latin typeface="Verdana"/>
                <a:cs typeface="Verdana"/>
              </a:rPr>
              <a:t>Noia, in collaborazione </a:t>
            </a:r>
            <a:r>
              <a:rPr dirty="0" sz="1100">
                <a:latin typeface="Verdana"/>
                <a:cs typeface="Verdana"/>
              </a:rPr>
              <a:t>con </a:t>
            </a:r>
            <a:r>
              <a:rPr dirty="0" sz="1100" spc="-5">
                <a:latin typeface="Verdana"/>
                <a:cs typeface="Verdana"/>
              </a:rPr>
              <a:t>Daniele Galliano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Ettore  Balbo) rivolta </a:t>
            </a:r>
            <a:r>
              <a:rPr dirty="0" sz="1100">
                <a:latin typeface="Verdana"/>
                <a:cs typeface="Verdana"/>
              </a:rPr>
              <a:t>a </a:t>
            </a:r>
            <a:r>
              <a:rPr dirty="0" sz="1100" spc="-5">
                <a:latin typeface="Verdana"/>
                <a:cs typeface="Verdana"/>
              </a:rPr>
              <a:t>bambini </a:t>
            </a:r>
            <a:r>
              <a:rPr dirty="0" sz="1100">
                <a:latin typeface="Verdana"/>
                <a:cs typeface="Verdana"/>
              </a:rPr>
              <a:t>e ai </a:t>
            </a:r>
            <a:r>
              <a:rPr dirty="0" sz="1100" spc="-5">
                <a:latin typeface="Verdana"/>
                <a:cs typeface="Verdana"/>
              </a:rPr>
              <a:t>ragazzi, sarà </a:t>
            </a:r>
            <a:r>
              <a:rPr dirty="0" sz="1100">
                <a:latin typeface="Verdana"/>
                <a:cs typeface="Verdana"/>
              </a:rPr>
              <a:t>correlata </a:t>
            </a:r>
            <a:r>
              <a:rPr dirty="0" sz="1100" spc="-5">
                <a:latin typeface="Verdana"/>
                <a:cs typeface="Verdana"/>
              </a:rPr>
              <a:t>ad </a:t>
            </a:r>
            <a:r>
              <a:rPr dirty="0" sz="1100">
                <a:latin typeface="Verdana"/>
                <a:cs typeface="Verdana"/>
              </a:rPr>
              <a:t>eventi e </a:t>
            </a:r>
            <a:r>
              <a:rPr dirty="0" sz="1100" spc="-5">
                <a:latin typeface="Verdana"/>
                <a:cs typeface="Verdana"/>
              </a:rPr>
              <a:t>workshops aperti </a:t>
            </a:r>
            <a:r>
              <a:rPr dirty="0" sz="1100">
                <a:latin typeface="Verdana"/>
                <a:cs typeface="Verdana"/>
              </a:rPr>
              <a:t>al  </a:t>
            </a:r>
            <a:r>
              <a:rPr dirty="0" sz="1100" spc="-5">
                <a:latin typeface="Verdana"/>
                <a:cs typeface="Verdana"/>
              </a:rPr>
              <a:t>pubblico. </a:t>
            </a:r>
            <a:r>
              <a:rPr dirty="0" sz="1100">
                <a:latin typeface="Verdana"/>
                <a:cs typeface="Verdana"/>
              </a:rPr>
              <a:t>In questo </a:t>
            </a:r>
            <a:r>
              <a:rPr dirty="0" sz="1100" spc="-5">
                <a:latin typeface="Verdana"/>
                <a:cs typeface="Verdana"/>
              </a:rPr>
              <a:t>contesto il Dipartimento Educazione Castello di Rivoli </a:t>
            </a:r>
            <a:r>
              <a:rPr dirty="0" sz="1100">
                <a:latin typeface="Verdana"/>
                <a:cs typeface="Verdana"/>
              </a:rPr>
              <a:t>porterà </a:t>
            </a:r>
            <a:r>
              <a:rPr dirty="0" sz="1100" spc="-5">
                <a:latin typeface="Verdana"/>
                <a:cs typeface="Verdana"/>
              </a:rPr>
              <a:t>il  progetto Abitanti, </a:t>
            </a:r>
            <a:r>
              <a:rPr dirty="0" sz="1100">
                <a:latin typeface="Verdana"/>
                <a:cs typeface="Verdana"/>
              </a:rPr>
              <a:t>un </a:t>
            </a:r>
            <a:r>
              <a:rPr dirty="0" sz="1100" spc="-5">
                <a:latin typeface="Verdana"/>
                <a:cs typeface="Verdana"/>
              </a:rPr>
              <a:t>vasto work </a:t>
            </a:r>
            <a:r>
              <a:rPr dirty="0" sz="1100" spc="-10">
                <a:latin typeface="Verdana"/>
                <a:cs typeface="Verdana"/>
              </a:rPr>
              <a:t>in </a:t>
            </a:r>
            <a:r>
              <a:rPr dirty="0" sz="1100" spc="-5">
                <a:latin typeface="Verdana"/>
                <a:cs typeface="Verdana"/>
              </a:rPr>
              <a:t>progress collettivo itinerante </a:t>
            </a:r>
            <a:r>
              <a:rPr dirty="0" sz="1100">
                <a:latin typeface="Verdana"/>
                <a:cs typeface="Verdana"/>
              </a:rPr>
              <a:t>che </a:t>
            </a:r>
            <a:r>
              <a:rPr dirty="0" sz="1100" spc="-5">
                <a:latin typeface="Verdana"/>
                <a:cs typeface="Verdana"/>
              </a:rPr>
              <a:t>parte </a:t>
            </a:r>
            <a:r>
              <a:rPr dirty="0" sz="1100" spc="-10">
                <a:latin typeface="Verdana"/>
                <a:cs typeface="Verdana"/>
              </a:rPr>
              <a:t>dalla </a:t>
            </a:r>
            <a:r>
              <a:rPr dirty="0" sz="1100" spc="-5">
                <a:latin typeface="Verdana"/>
                <a:cs typeface="Verdana"/>
              </a:rPr>
              <a:t>piazza  intesa </a:t>
            </a:r>
            <a:r>
              <a:rPr dirty="0" sz="1100">
                <a:latin typeface="Verdana"/>
                <a:cs typeface="Verdana"/>
              </a:rPr>
              <a:t>come Agorà </a:t>
            </a:r>
            <a:r>
              <a:rPr dirty="0" sz="1100" spc="-5">
                <a:latin typeface="Verdana"/>
                <a:cs typeface="Verdana"/>
              </a:rPr>
              <a:t>(luogo dell'incontro </a:t>
            </a:r>
            <a:r>
              <a:rPr dirty="0" sz="1100">
                <a:latin typeface="Verdana"/>
                <a:cs typeface="Verdana"/>
              </a:rPr>
              <a:t>e del confronto), per </a:t>
            </a:r>
            <a:r>
              <a:rPr dirty="0" sz="1100" spc="-5">
                <a:latin typeface="Verdana"/>
                <a:cs typeface="Verdana"/>
              </a:rPr>
              <a:t>rimettere </a:t>
            </a:r>
            <a:r>
              <a:rPr dirty="0" sz="1100" spc="-10">
                <a:latin typeface="Verdana"/>
                <a:cs typeface="Verdana"/>
              </a:rPr>
              <a:t>in </a:t>
            </a:r>
            <a:r>
              <a:rPr dirty="0" sz="1100">
                <a:latin typeface="Verdana"/>
                <a:cs typeface="Verdana"/>
              </a:rPr>
              <a:t>gioco</a:t>
            </a:r>
            <a:r>
              <a:rPr dirty="0" sz="1100" spc="1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i</a:t>
            </a:r>
            <a:endParaRPr sz="1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Ilmiobebe.it  29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666137" y="2241056"/>
            <a:ext cx="2270471" cy="7380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094105" y="3853052"/>
            <a:ext cx="5372100" cy="2400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08355" y="6425153"/>
            <a:ext cx="5810250" cy="7997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24864" y="7453502"/>
            <a:ext cx="5924550" cy="10763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Ilmiobebe.it  29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48641" y="2300694"/>
            <a:ext cx="5986379" cy="4501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48665" y="6900926"/>
            <a:ext cx="5934075" cy="2476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Iltempo.it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29 aprile</a:t>
            </a:r>
            <a:r>
              <a:rPr dirty="0" sz="1600" spc="-2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075178"/>
            <a:ext cx="5664835" cy="699135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280"/>
              </a:spcBef>
            </a:pPr>
            <a:r>
              <a:rPr dirty="0" sz="2250">
                <a:solidFill>
                  <a:srgbClr val="333333"/>
                </a:solidFill>
                <a:latin typeface="Arial"/>
                <a:cs typeface="Arial"/>
              </a:rPr>
              <a:t>Con </a:t>
            </a:r>
            <a:r>
              <a:rPr dirty="0" sz="2250" spc="-5">
                <a:solidFill>
                  <a:srgbClr val="333333"/>
                </a:solidFill>
                <a:latin typeface="Arial"/>
                <a:cs typeface="Arial"/>
              </a:rPr>
              <a:t>il Festival della Cultura Creativa riflettori  accesi sulle</a:t>
            </a:r>
            <a:r>
              <a:rPr dirty="0" sz="22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2250" spc="-5">
                <a:solidFill>
                  <a:srgbClr val="333333"/>
                </a:solidFill>
                <a:latin typeface="Arial"/>
                <a:cs typeface="Arial"/>
              </a:rPr>
              <a:t>emozioni</a:t>
            </a:r>
            <a:endParaRPr sz="22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4340478"/>
            <a:ext cx="6127750" cy="52050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50800">
              <a:lnSpc>
                <a:spcPct val="100000"/>
              </a:lnSpc>
              <a:spcBef>
                <a:spcPts val="95"/>
              </a:spcBef>
            </a:pPr>
            <a:r>
              <a:rPr dirty="0" sz="1000" spc="-5" b="1" i="1">
                <a:solidFill>
                  <a:srgbClr val="808080"/>
                </a:solidFill>
                <a:latin typeface="Arial"/>
                <a:cs typeface="Arial"/>
              </a:rPr>
              <a:t>L'iniziativa è </a:t>
            </a:r>
            <a:r>
              <a:rPr dirty="0" sz="1000" b="1" i="1">
                <a:solidFill>
                  <a:srgbClr val="808080"/>
                </a:solidFill>
                <a:latin typeface="Arial"/>
                <a:cs typeface="Arial"/>
              </a:rPr>
              <a:t>dedicata </a:t>
            </a:r>
            <a:r>
              <a:rPr dirty="0" sz="1000" spc="-5" b="1" i="1">
                <a:solidFill>
                  <a:srgbClr val="808080"/>
                </a:solidFill>
                <a:latin typeface="Arial"/>
                <a:cs typeface="Arial"/>
              </a:rPr>
              <a:t>ai </a:t>
            </a:r>
            <a:r>
              <a:rPr dirty="0" sz="1000" b="1" i="1">
                <a:solidFill>
                  <a:srgbClr val="808080"/>
                </a:solidFill>
                <a:latin typeface="Arial"/>
                <a:cs typeface="Arial"/>
              </a:rPr>
              <a:t>ragazzi </a:t>
            </a:r>
            <a:r>
              <a:rPr dirty="0" sz="1000" spc="-5" b="1" i="1">
                <a:solidFill>
                  <a:srgbClr val="808080"/>
                </a:solidFill>
                <a:latin typeface="Arial"/>
                <a:cs typeface="Arial"/>
              </a:rPr>
              <a:t>tra i 6 e i 13</a:t>
            </a:r>
            <a:r>
              <a:rPr dirty="0" sz="1000" spc="20" b="1" i="1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000" spc="-5" b="1" i="1">
                <a:solidFill>
                  <a:srgbClr val="808080"/>
                </a:solidFill>
                <a:latin typeface="Arial"/>
                <a:cs typeface="Arial"/>
              </a:rPr>
              <a:t>anni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 marR="40005">
              <a:lnSpc>
                <a:spcPct val="95900"/>
              </a:lnSpc>
            </a:pP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Dal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2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all’8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maggio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torna il Festival della Cultura Creativa, terza edizione dell’iniziativa dedicata  ai ragazzi di età compresa </a:t>
            </a:r>
            <a:r>
              <a:rPr dirty="0" sz="1150" spc="5">
                <a:solidFill>
                  <a:srgbClr val="333333"/>
                </a:solidFill>
                <a:latin typeface="Arial"/>
                <a:cs typeface="Arial"/>
              </a:rPr>
              <a:t>fra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i 6 e i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13 anni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organizzata dalle banche col coordinamento  dell’Abi per stimolare la sensibilità giovanile con oltre 80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eventi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culturali in 50 città italiane. «È  un festival inedito nell’approccio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nella finalità che tende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non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solo alla conoscenza, </a:t>
            </a:r>
            <a:r>
              <a:rPr dirty="0" sz="1150" spc="10">
                <a:solidFill>
                  <a:srgbClr val="333333"/>
                </a:solidFill>
                <a:latin typeface="Arial"/>
                <a:cs typeface="Arial"/>
              </a:rPr>
              <a:t>ma 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soprattutto alla formazione dello spirito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critico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delle nuove generazioni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in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luoghi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monumentali 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che le banche possiedono per lunga storia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in altri spazi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messi a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disposizione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nei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diversi  territori» ha dichiarato il Presidente dell’Abi, Antonio Patuelli. Ha testimoniato il valore della  Main Media Partnership della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Rai e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del Tgr il direttore generale Antonio Campo Dall’Orto che  ha così sintetizzato il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suo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contributo: «Questa collaborazione risponde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in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pieno alla nostra  missione di servizio pubblico universale che vuole parlare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arrivare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a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tutti gli</a:t>
            </a:r>
            <a:r>
              <a:rPr dirty="0" sz="1150" spc="7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Italiani.</a:t>
            </a:r>
            <a:endParaRPr sz="1150">
              <a:latin typeface="Arial"/>
              <a:cs typeface="Arial"/>
            </a:endParaRPr>
          </a:p>
          <a:p>
            <a:pPr marL="12700" marR="69215">
              <a:lnSpc>
                <a:spcPts val="1320"/>
              </a:lnSpc>
              <a:spcBef>
                <a:spcPts val="35"/>
              </a:spcBef>
            </a:pP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L’attenzione ai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bambini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che stanno per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diventare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ragazzi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è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una </a:t>
            </a:r>
            <a:r>
              <a:rPr dirty="0" sz="1150" spc="5">
                <a:solidFill>
                  <a:srgbClr val="333333"/>
                </a:solidFill>
                <a:latin typeface="Arial"/>
                <a:cs typeface="Arial"/>
              </a:rPr>
              <a:t>mia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priorità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assoluta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come 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dimostra la decisione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togliere la pubblicità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dal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canale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Rai Yo </a:t>
            </a:r>
            <a:r>
              <a:rPr dirty="0" sz="1150" spc="-10">
                <a:solidFill>
                  <a:srgbClr val="333333"/>
                </a:solidFill>
                <a:latin typeface="Arial"/>
                <a:cs typeface="Arial"/>
              </a:rPr>
              <a:t>Yo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a partire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dal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primo maggio, 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proteggendo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una fascia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che rischia ancora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di non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saper distinguere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adeguatamente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le  informazioni. Intendo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poi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avvicinare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pubblico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ai temi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più complessi per accompagnarlo</a:t>
            </a:r>
            <a:r>
              <a:rPr dirty="0" sz="1150" spc="9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a</a:t>
            </a:r>
            <a:endParaRPr sz="1150">
              <a:latin typeface="Arial"/>
              <a:cs typeface="Arial"/>
            </a:endParaRPr>
          </a:p>
          <a:p>
            <a:pPr marL="12700" marR="32384">
              <a:lnSpc>
                <a:spcPts val="1320"/>
              </a:lnSpc>
              <a:spcBef>
                <a:spcPts val="15"/>
              </a:spcBef>
            </a:pP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forme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di consumo più personali: non esiste più la visione monodirezionale con cui un editore  comunica attraverso la televisione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la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Rai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deve impegnarsi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in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questa nuova prospettiva».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Tre 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appuntamenti voluti dall’Abi con il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Dipartimento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del Museo Catello di Rivoli renderanno più  significativa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la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manifestazione: il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4 maggio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la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mostra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«The </a:t>
            </a:r>
            <a:r>
              <a:rPr dirty="0" sz="1150" spc="-10">
                <a:solidFill>
                  <a:srgbClr val="333333"/>
                </a:solidFill>
                <a:latin typeface="Arial"/>
                <a:cs typeface="Arial"/>
              </a:rPr>
              <a:t>Next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Nest» alla Triennale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Milano,  il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6 maggio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l’esperienza laboratoriale «Abitare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la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fantasia, la creatività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l’arte» al Teatro</a:t>
            </a:r>
            <a:r>
              <a:rPr dirty="0" sz="1150" spc="1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India</a:t>
            </a:r>
            <a:endParaRPr sz="1150">
              <a:latin typeface="Arial"/>
              <a:cs typeface="Arial"/>
            </a:endParaRPr>
          </a:p>
          <a:p>
            <a:pPr marL="12700" marR="278130">
              <a:lnSpc>
                <a:spcPts val="1320"/>
              </a:lnSpc>
              <a:spcBef>
                <a:spcPts val="10"/>
              </a:spcBef>
            </a:pP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Roma,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l’8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maggio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l’attività «Tappeto volante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–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mondo e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l’arte soprasotto/sottosopra»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a 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Castelbuono, presso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 Palermo.</a:t>
            </a:r>
            <a:endParaRPr sz="1150">
              <a:latin typeface="Arial"/>
              <a:cs typeface="Arial"/>
            </a:endParaRPr>
          </a:p>
          <a:p>
            <a:pPr marL="12700" marR="88265">
              <a:lnSpc>
                <a:spcPts val="1320"/>
              </a:lnSpc>
              <a:spcBef>
                <a:spcPts val="5"/>
              </a:spcBef>
            </a:pP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In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un’Italia che vanta il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primato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europeo per quantità di festival, questo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è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primo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dedicato alla  cultura creativa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giovanile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con ambientazione multisite, nelle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più disparate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sedi nazionali </a:t>
            </a:r>
            <a:r>
              <a:rPr dirty="0" sz="1150" spc="5">
                <a:solidFill>
                  <a:srgbClr val="333333"/>
                </a:solidFill>
                <a:latin typeface="Arial"/>
                <a:cs typeface="Arial"/>
              </a:rPr>
              <a:t>fra 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Nord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Sud della Penisola,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declinazione tematica annuale, che per il 2016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è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racchiusa</a:t>
            </a:r>
            <a:r>
              <a:rPr dirty="0" sz="1150" spc="1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nel</a:t>
            </a:r>
            <a:endParaRPr sz="1150">
              <a:latin typeface="Arial"/>
              <a:cs typeface="Arial"/>
            </a:endParaRPr>
          </a:p>
          <a:p>
            <a:pPr marL="12700" marR="5080">
              <a:lnSpc>
                <a:spcPts val="1320"/>
              </a:lnSpc>
              <a:spcBef>
                <a:spcPts val="10"/>
              </a:spcBef>
            </a:pP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filo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conduttore «Abitare sottosopra. Scoprire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e sperimentare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come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si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sta dentro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i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luoghi, l’arte 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le emozioni», articolato per sette giorni con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format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che mutano in ogni location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senza modelli 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predefiniti, toccando regioni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e sedi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in cui questo tipo di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offerta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non </a:t>
            </a:r>
            <a:r>
              <a:rPr dirty="0" sz="1150">
                <a:solidFill>
                  <a:srgbClr val="333333"/>
                </a:solidFill>
                <a:latin typeface="Arial"/>
                <a:cs typeface="Arial"/>
              </a:rPr>
              <a:t>è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quasi </a:t>
            </a:r>
            <a:r>
              <a:rPr dirty="0" sz="1150" spc="5">
                <a:solidFill>
                  <a:srgbClr val="333333"/>
                </a:solidFill>
                <a:latin typeface="Arial"/>
                <a:cs typeface="Arial"/>
              </a:rPr>
              <a:t>mai</a:t>
            </a:r>
            <a:r>
              <a:rPr dirty="0" sz="1150" spc="7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150" spc="-5">
                <a:solidFill>
                  <a:srgbClr val="333333"/>
                </a:solidFill>
                <a:latin typeface="Arial"/>
                <a:cs typeface="Arial"/>
              </a:rPr>
              <a:t>disponibile.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dirty="0" sz="1150" spc="-5">
                <a:solidFill>
                  <a:srgbClr val="808080"/>
                </a:solidFill>
                <a:latin typeface="Arial"/>
                <a:cs typeface="Arial"/>
              </a:rPr>
              <a:t>Tiberia De</a:t>
            </a:r>
            <a:r>
              <a:rPr dirty="0" sz="1150" spc="5">
                <a:solidFill>
                  <a:srgbClr val="808080"/>
                </a:solidFill>
                <a:latin typeface="Arial"/>
                <a:cs typeface="Arial"/>
              </a:rPr>
              <a:t> </a:t>
            </a:r>
            <a:r>
              <a:rPr dirty="0" sz="1150" spc="-5">
                <a:solidFill>
                  <a:srgbClr val="808080"/>
                </a:solidFill>
                <a:latin typeface="Arial"/>
                <a:cs typeface="Arial"/>
              </a:rPr>
              <a:t>Matteis</a:t>
            </a:r>
            <a:endParaRPr sz="11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60929" y="2357500"/>
            <a:ext cx="2838449" cy="5048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167890" cy="13906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In</a:t>
            </a:r>
            <a:r>
              <a:rPr dirty="0" sz="1600" spc="-15" b="1">
                <a:latin typeface="Arial"/>
                <a:cs typeface="Arial"/>
              </a:rPr>
              <a:t>d</a:t>
            </a:r>
            <a:r>
              <a:rPr dirty="0" sz="1600" b="1">
                <a:latin typeface="Arial"/>
                <a:cs typeface="Arial"/>
              </a:rPr>
              <a:t>u</a:t>
            </a:r>
            <a:r>
              <a:rPr dirty="0" sz="1600" spc="-5" b="1">
                <a:latin typeface="Arial"/>
                <a:cs typeface="Arial"/>
              </a:rPr>
              <a:t>stria</a:t>
            </a:r>
            <a:r>
              <a:rPr dirty="0" sz="1600" spc="5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fi</a:t>
            </a:r>
            <a:r>
              <a:rPr dirty="0" sz="1600" spc="-15" b="1">
                <a:latin typeface="Arial"/>
                <a:cs typeface="Arial"/>
              </a:rPr>
              <a:t>n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nza.com  </a:t>
            </a:r>
            <a:r>
              <a:rPr dirty="0" sz="1600" spc="-5" b="1">
                <a:latin typeface="Arial"/>
                <a:cs typeface="Arial"/>
              </a:rPr>
              <a:t>29 aprile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8615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749166"/>
            <a:ext cx="5010785" cy="9582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715">
              <a:lnSpc>
                <a:spcPts val="3740"/>
              </a:lnSpc>
              <a:spcBef>
                <a:spcPts val="105"/>
              </a:spcBef>
            </a:pPr>
            <a:r>
              <a:rPr dirty="0" sz="3000">
                <a:solidFill>
                  <a:srgbClr val="111111"/>
                </a:solidFill>
                <a:latin typeface="Arial"/>
                <a:cs typeface="Arial"/>
              </a:rPr>
              <a:t>C’È </a:t>
            </a:r>
            <a:r>
              <a:rPr dirty="0" sz="3000" spc="-5">
                <a:solidFill>
                  <a:srgbClr val="111111"/>
                </a:solidFill>
                <a:latin typeface="Arial"/>
                <a:cs typeface="Arial"/>
              </a:rPr>
              <a:t>UNICREDIT </a:t>
            </a:r>
            <a:r>
              <a:rPr dirty="0" sz="3000">
                <a:solidFill>
                  <a:srgbClr val="111111"/>
                </a:solidFill>
                <a:latin typeface="Arial"/>
                <a:cs typeface="Arial"/>
              </a:rPr>
              <a:t>A</a:t>
            </a:r>
            <a:r>
              <a:rPr dirty="0" sz="3000" spc="-45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3000" spc="-30">
                <a:solidFill>
                  <a:srgbClr val="111111"/>
                </a:solidFill>
                <a:latin typeface="Arial"/>
                <a:cs typeface="Arial"/>
              </a:rPr>
              <a:t>FESTIVAL  </a:t>
            </a:r>
            <a:r>
              <a:rPr dirty="0" sz="3000" spc="-5">
                <a:solidFill>
                  <a:srgbClr val="111111"/>
                </a:solidFill>
                <a:latin typeface="Arial"/>
                <a:cs typeface="Arial"/>
              </a:rPr>
              <a:t>DELLA </a:t>
            </a:r>
            <a:r>
              <a:rPr dirty="0" sz="3000" spc="-35">
                <a:solidFill>
                  <a:srgbClr val="111111"/>
                </a:solidFill>
                <a:latin typeface="Arial"/>
                <a:cs typeface="Arial"/>
              </a:rPr>
              <a:t>CULTURA</a:t>
            </a:r>
            <a:r>
              <a:rPr dirty="0" sz="3000" spc="-40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3000" spc="-85">
                <a:solidFill>
                  <a:srgbClr val="111111"/>
                </a:solidFill>
                <a:latin typeface="Arial"/>
                <a:cs typeface="Arial"/>
              </a:rPr>
              <a:t>CREATIVA</a:t>
            </a:r>
            <a:endParaRPr sz="3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5000675"/>
            <a:ext cx="6134100" cy="399034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780665" marR="84455">
              <a:lnSpc>
                <a:spcPct val="141300"/>
              </a:lnSpc>
              <a:spcBef>
                <a:spcPts val="105"/>
              </a:spcBef>
            </a:pP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Dal 2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all’8 maggio prossimi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è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in </a:t>
            </a:r>
            <a:r>
              <a:rPr dirty="0" sz="1150" spc="-10">
                <a:solidFill>
                  <a:srgbClr val="212121"/>
                </a:solidFill>
                <a:latin typeface="Verdana"/>
                <a:cs typeface="Verdana"/>
              </a:rPr>
              <a:t>programma 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la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terza edizione del Festival della Cultura  Creativa dedicato ai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più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giovani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(6-13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anni),  promosso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da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ABI con la partecipazione delle 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Banche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italiane. UniCredit, guidata da</a:t>
            </a:r>
            <a:endParaRPr sz="1150">
              <a:latin typeface="Verdana"/>
              <a:cs typeface="Verdana"/>
            </a:endParaRPr>
          </a:p>
          <a:p>
            <a:pPr marL="12700" marR="5080">
              <a:lnSpc>
                <a:spcPct val="140900"/>
              </a:lnSpc>
              <a:spcBef>
                <a:spcPts val="10"/>
              </a:spcBef>
            </a:pP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Federico Ghizzoni, anche quest’anno, organizza laboratori gratuiti in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6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città italiane 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tra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cui Verona. L’appuntamento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è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fissato per domenica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8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maggio. Dalle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10.30</a:t>
            </a:r>
            <a:r>
              <a:rPr dirty="0" sz="1150" spc="95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alle</a:t>
            </a:r>
            <a:endParaRPr sz="1150">
              <a:latin typeface="Verdana"/>
              <a:cs typeface="Verdana"/>
            </a:endParaRPr>
          </a:p>
          <a:p>
            <a:pPr marL="12700" marR="10795">
              <a:lnSpc>
                <a:spcPct val="141300"/>
              </a:lnSpc>
              <a:spcBef>
                <a:spcPts val="5"/>
              </a:spcBef>
            </a:pP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12.30 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dalle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15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alle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17,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negli spazi del Museo AMO, l’associazione “La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Foglia e il  Vento”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realizzerà </a:t>
            </a:r>
            <a:r>
              <a:rPr dirty="0" sz="1150" spc="-10">
                <a:solidFill>
                  <a:srgbClr val="212121"/>
                </a:solidFill>
                <a:latin typeface="Verdana"/>
                <a:cs typeface="Verdana"/>
              </a:rPr>
              <a:t>due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laboratori </a:t>
            </a:r>
            <a:r>
              <a:rPr dirty="0" sz="1150" spc="-10">
                <a:solidFill>
                  <a:srgbClr val="212121"/>
                </a:solidFill>
                <a:latin typeface="Verdana"/>
                <a:cs typeface="Verdana"/>
              </a:rPr>
              <a:t>dal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titolo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“Gira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l’opera gira”,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un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viaggio artistico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  musicale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che, attraverso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i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personaggi di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opere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liriche famose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ed elementi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legati  all’ambiente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che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li ospita, accompagnerà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i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ragazzi nella creazione di una storia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che 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coinvolgerà anche gli spazi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che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li circondano. “Scoprire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sperimentare come </a:t>
            </a:r>
            <a:r>
              <a:rPr dirty="0" sz="1150" spc="-10">
                <a:solidFill>
                  <a:srgbClr val="212121"/>
                </a:solidFill>
                <a:latin typeface="Verdana"/>
                <a:cs typeface="Verdana"/>
              </a:rPr>
              <a:t>si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sta  dentro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i luoghi,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l’arte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 le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emozioni”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è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il tema dell’edizione 2016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il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filo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conduttore 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che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legherà tutte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le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iniziative (laboratori, mostre,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teatro, musica,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ecc.) organizzate  dalle banche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che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operano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in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Italia.UniCredit,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da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sempre attenta allo sviluppo  culturale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sociale </a:t>
            </a:r>
            <a:r>
              <a:rPr dirty="0" sz="1150" spc="-10">
                <a:solidFill>
                  <a:srgbClr val="212121"/>
                </a:solidFill>
                <a:latin typeface="Verdana"/>
                <a:cs typeface="Verdana"/>
              </a:rPr>
              <a:t>del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territorio, organizza laboratori artistico</a:t>
            </a:r>
            <a:r>
              <a:rPr dirty="0" sz="1150" spc="3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musicali.</a:t>
            </a:r>
            <a:endParaRPr sz="115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56154" y="2148839"/>
            <a:ext cx="3047999" cy="9903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3900" y="4876164"/>
            <a:ext cx="2647950" cy="13239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Lastampa.it  29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575915"/>
            <a:ext cx="6148070" cy="7305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445770" marR="440055">
              <a:lnSpc>
                <a:spcPct val="110000"/>
              </a:lnSpc>
              <a:spcBef>
                <a:spcPts val="100"/>
              </a:spcBef>
            </a:pPr>
            <a:r>
              <a:rPr dirty="0" sz="2600">
                <a:solidFill>
                  <a:srgbClr val="005188"/>
                </a:solidFill>
                <a:latin typeface="Times New Roman"/>
                <a:cs typeface="Times New Roman"/>
              </a:rPr>
              <a:t>BNL </a:t>
            </a:r>
            <a:r>
              <a:rPr dirty="0" sz="2600" spc="-5">
                <a:solidFill>
                  <a:srgbClr val="005188"/>
                </a:solidFill>
                <a:latin typeface="Times New Roman"/>
                <a:cs typeface="Times New Roman"/>
              </a:rPr>
              <a:t>accompagna </a:t>
            </a:r>
            <a:r>
              <a:rPr dirty="0" sz="2600">
                <a:solidFill>
                  <a:srgbClr val="005188"/>
                </a:solidFill>
                <a:latin typeface="Times New Roman"/>
                <a:cs typeface="Times New Roman"/>
              </a:rPr>
              <a:t>i </a:t>
            </a:r>
            <a:r>
              <a:rPr dirty="0" sz="2600" spc="-5">
                <a:solidFill>
                  <a:srgbClr val="005188"/>
                </a:solidFill>
                <a:latin typeface="Times New Roman"/>
                <a:cs typeface="Times New Roman"/>
              </a:rPr>
              <a:t>ragazzi delle </a:t>
            </a:r>
            <a:r>
              <a:rPr dirty="0" sz="2600">
                <a:solidFill>
                  <a:srgbClr val="005188"/>
                </a:solidFill>
                <a:latin typeface="Times New Roman"/>
                <a:cs typeface="Times New Roman"/>
              </a:rPr>
              <a:t>scuole  torinesi </a:t>
            </a:r>
            <a:r>
              <a:rPr dirty="0" sz="2600" spc="-5">
                <a:solidFill>
                  <a:srgbClr val="005188"/>
                </a:solidFill>
                <a:latin typeface="Times New Roman"/>
                <a:cs typeface="Times New Roman"/>
              </a:rPr>
              <a:t>alla scoperta dello</a:t>
            </a:r>
            <a:r>
              <a:rPr dirty="0" sz="2600" spc="5">
                <a:solidFill>
                  <a:srgbClr val="005188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005188"/>
                </a:solidFill>
                <a:latin typeface="Times New Roman"/>
                <a:cs typeface="Times New Roman"/>
              </a:rPr>
              <a:t>spazio</a:t>
            </a:r>
            <a:endParaRPr sz="2600">
              <a:latin typeface="Times New Roman"/>
              <a:cs typeface="Times New Roman"/>
            </a:endParaRPr>
          </a:p>
          <a:p>
            <a:pPr algn="just" marL="12700">
              <a:lnSpc>
                <a:spcPts val="1410"/>
              </a:lnSpc>
              <a:spcBef>
                <a:spcPts val="1425"/>
              </a:spcBef>
            </a:pPr>
            <a:r>
              <a:rPr dirty="0" sz="1200" spc="-5" b="1">
                <a:latin typeface="Times New Roman"/>
                <a:cs typeface="Times New Roman"/>
              </a:rPr>
              <a:t>A </a:t>
            </a:r>
            <a:r>
              <a:rPr dirty="0" sz="1200" b="1">
                <a:latin typeface="Times New Roman"/>
                <a:cs typeface="Times New Roman"/>
              </a:rPr>
              <a:t>Torino, </a:t>
            </a:r>
            <a:r>
              <a:rPr dirty="0" sz="1200" spc="-5" b="1">
                <a:latin typeface="Times New Roman"/>
                <a:cs typeface="Times New Roman"/>
              </a:rPr>
              <a:t>presso l’Osservatorio Astrofisico, </a:t>
            </a:r>
            <a:r>
              <a:rPr dirty="0" sz="1200" b="1">
                <a:latin typeface="Times New Roman"/>
                <a:cs typeface="Times New Roman"/>
              </a:rPr>
              <a:t>la </a:t>
            </a:r>
            <a:r>
              <a:rPr dirty="0" sz="1200" spc="-5" b="1">
                <a:latin typeface="Times New Roman"/>
                <a:cs typeface="Times New Roman"/>
              </a:rPr>
              <a:t>Banca organizza </a:t>
            </a:r>
            <a:r>
              <a:rPr dirty="0" sz="1200" b="1">
                <a:latin typeface="Times New Roman"/>
                <a:cs typeface="Times New Roman"/>
              </a:rPr>
              <a:t>il 2 </a:t>
            </a:r>
            <a:r>
              <a:rPr dirty="0" sz="1200" spc="-5" b="1">
                <a:latin typeface="Times New Roman"/>
                <a:cs typeface="Times New Roman"/>
              </a:rPr>
              <a:t>ed </a:t>
            </a:r>
            <a:r>
              <a:rPr dirty="0" sz="1200" b="1">
                <a:latin typeface="Times New Roman"/>
                <a:cs typeface="Times New Roman"/>
              </a:rPr>
              <a:t>il 3 </a:t>
            </a:r>
            <a:r>
              <a:rPr dirty="0" sz="1200" spc="-5" b="1">
                <a:latin typeface="Times New Roman"/>
                <a:cs typeface="Times New Roman"/>
              </a:rPr>
              <a:t>maggio</a:t>
            </a:r>
            <a:r>
              <a:rPr dirty="0" sz="1200" spc="65" b="1">
                <a:latin typeface="Times New Roman"/>
                <a:cs typeface="Times New Roman"/>
              </a:rPr>
              <a:t> </a:t>
            </a:r>
            <a:r>
              <a:rPr dirty="0" sz="1200" b="1">
                <a:latin typeface="Times New Roman"/>
                <a:cs typeface="Times New Roman"/>
              </a:rPr>
              <a:t>il</a:t>
            </a:r>
            <a:endParaRPr sz="1200">
              <a:latin typeface="Times New Roman"/>
              <a:cs typeface="Times New Roman"/>
            </a:endParaRPr>
          </a:p>
          <a:p>
            <a:pPr algn="just" marL="12700" marR="50165">
              <a:lnSpc>
                <a:spcPts val="1380"/>
              </a:lnSpc>
              <a:spcBef>
                <a:spcPts val="65"/>
              </a:spcBef>
            </a:pPr>
            <a:r>
              <a:rPr dirty="0" sz="1200" spc="-5" b="1">
                <a:latin typeface="Times New Roman"/>
                <a:cs typeface="Times New Roman"/>
              </a:rPr>
              <a:t>laboratorio </a:t>
            </a:r>
            <a:r>
              <a:rPr dirty="0" sz="1200" b="1">
                <a:latin typeface="Times New Roman"/>
                <a:cs typeface="Times New Roman"/>
              </a:rPr>
              <a:t>“Alla </a:t>
            </a:r>
            <a:r>
              <a:rPr dirty="0" sz="1200" spc="-5" b="1">
                <a:latin typeface="Times New Roman"/>
                <a:cs typeface="Times New Roman"/>
              </a:rPr>
              <a:t>ricerca </a:t>
            </a:r>
            <a:r>
              <a:rPr dirty="0" sz="1200" b="1">
                <a:latin typeface="Times New Roman"/>
                <a:cs typeface="Times New Roman"/>
              </a:rPr>
              <a:t>di vita </a:t>
            </a:r>
            <a:r>
              <a:rPr dirty="0" sz="1200" spc="-5" b="1">
                <a:latin typeface="Times New Roman"/>
                <a:cs typeface="Times New Roman"/>
              </a:rPr>
              <a:t>nell’Universo”, che guiderà </a:t>
            </a:r>
            <a:r>
              <a:rPr dirty="0" sz="1200" b="1">
                <a:latin typeface="Times New Roman"/>
                <a:cs typeface="Times New Roman"/>
              </a:rPr>
              <a:t>gli </a:t>
            </a:r>
            <a:r>
              <a:rPr dirty="0" sz="1200" spc="-5" b="1">
                <a:latin typeface="Times New Roman"/>
                <a:cs typeface="Times New Roman"/>
              </a:rPr>
              <a:t>studenti </a:t>
            </a:r>
            <a:r>
              <a:rPr dirty="0" sz="1200" b="1">
                <a:latin typeface="Times New Roman"/>
                <a:cs typeface="Times New Roman"/>
              </a:rPr>
              <a:t>alla </a:t>
            </a:r>
            <a:r>
              <a:rPr dirty="0" sz="1200" spc="-5" b="1">
                <a:latin typeface="Times New Roman"/>
                <a:cs typeface="Times New Roman"/>
              </a:rPr>
              <a:t>scoperta di </a:t>
            </a:r>
            <a:r>
              <a:rPr dirty="0" sz="1200" b="1">
                <a:latin typeface="Times New Roman"/>
                <a:cs typeface="Times New Roman"/>
              </a:rPr>
              <a:t>nuovi  </a:t>
            </a:r>
            <a:r>
              <a:rPr dirty="0" sz="1200" spc="-5" b="1">
                <a:latin typeface="Times New Roman"/>
                <a:cs typeface="Times New Roman"/>
              </a:rPr>
              <a:t>pianeti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50">
              <a:latin typeface="Times New Roman"/>
              <a:cs typeface="Times New Roman"/>
            </a:endParaRPr>
          </a:p>
          <a:p>
            <a:pPr algn="just" marL="12700" marR="5715">
              <a:lnSpc>
                <a:spcPct val="95800"/>
              </a:lnSpc>
            </a:pPr>
            <a:r>
              <a:rPr dirty="0" sz="1400" spc="-5">
                <a:latin typeface="Times New Roman"/>
                <a:cs typeface="Times New Roman"/>
              </a:rPr>
              <a:t>BNL Gruppo BNP Paribas partecipa, </a:t>
            </a:r>
            <a:r>
              <a:rPr dirty="0" sz="1400">
                <a:latin typeface="Times New Roman"/>
                <a:cs typeface="Times New Roman"/>
              </a:rPr>
              <a:t>per il </a:t>
            </a:r>
            <a:r>
              <a:rPr dirty="0" sz="1400" spc="-5">
                <a:latin typeface="Times New Roman"/>
                <a:cs typeface="Times New Roman"/>
              </a:rPr>
              <a:t>terzo anno </a:t>
            </a:r>
            <a:r>
              <a:rPr dirty="0" sz="1400">
                <a:latin typeface="Times New Roman"/>
                <a:cs typeface="Times New Roman"/>
              </a:rPr>
              <a:t>consecutivo, </a:t>
            </a:r>
            <a:r>
              <a:rPr dirty="0" sz="1400" spc="-10">
                <a:latin typeface="Times New Roman"/>
                <a:cs typeface="Times New Roman"/>
              </a:rPr>
              <a:t>al </a:t>
            </a:r>
            <a:r>
              <a:rPr dirty="0" sz="1400" spc="-5">
                <a:latin typeface="Times New Roman"/>
                <a:cs typeface="Times New Roman"/>
              </a:rPr>
              <a:t>Festival della  Cultura Creativa promosso </a:t>
            </a:r>
            <a:r>
              <a:rPr dirty="0" sz="1400">
                <a:latin typeface="Times New Roman"/>
                <a:cs typeface="Times New Roman"/>
              </a:rPr>
              <a:t>e </a:t>
            </a:r>
            <a:r>
              <a:rPr dirty="0" sz="1400" spc="-5">
                <a:latin typeface="Times New Roman"/>
                <a:cs typeface="Times New Roman"/>
              </a:rPr>
              <a:t>realizzato dalle banche, </a:t>
            </a:r>
            <a:r>
              <a:rPr dirty="0" sz="1400" spc="-10">
                <a:latin typeface="Times New Roman"/>
                <a:cs typeface="Times New Roman"/>
              </a:rPr>
              <a:t>con </a:t>
            </a:r>
            <a:r>
              <a:rPr dirty="0" sz="1400" spc="-5">
                <a:latin typeface="Times New Roman"/>
                <a:cs typeface="Times New Roman"/>
              </a:rPr>
              <a:t>il coordinamento dell’ABI,  confermando il proprio impegno </a:t>
            </a:r>
            <a:r>
              <a:rPr dirty="0" sz="1400">
                <a:latin typeface="Times New Roman"/>
                <a:cs typeface="Times New Roman"/>
              </a:rPr>
              <a:t>a </a:t>
            </a:r>
            <a:r>
              <a:rPr dirty="0" sz="1400" spc="-5">
                <a:latin typeface="Times New Roman"/>
                <a:cs typeface="Times New Roman"/>
              </a:rPr>
              <a:t>favore della diffusione della cultura </a:t>
            </a:r>
            <a:r>
              <a:rPr dirty="0" sz="1400">
                <a:latin typeface="Times New Roman"/>
                <a:cs typeface="Times New Roman"/>
              </a:rPr>
              <a:t>e </a:t>
            </a:r>
            <a:r>
              <a:rPr dirty="0" sz="1400" spc="-5">
                <a:latin typeface="Times New Roman"/>
                <a:cs typeface="Times New Roman"/>
              </a:rPr>
              <a:t>l’attenzione  verso </a:t>
            </a:r>
            <a:r>
              <a:rPr dirty="0" sz="1400">
                <a:latin typeface="Times New Roman"/>
                <a:cs typeface="Times New Roman"/>
              </a:rPr>
              <a:t>le </a:t>
            </a:r>
            <a:r>
              <a:rPr dirty="0" sz="1400" spc="-5">
                <a:latin typeface="Times New Roman"/>
                <a:cs typeface="Times New Roman"/>
              </a:rPr>
              <a:t>giovani generazioni. L’iniziativa si svolgerà dal </a:t>
            </a:r>
            <a:r>
              <a:rPr dirty="0" sz="1400">
                <a:latin typeface="Times New Roman"/>
                <a:cs typeface="Times New Roman"/>
              </a:rPr>
              <a:t>2 </a:t>
            </a:r>
            <a:r>
              <a:rPr dirty="0" sz="1400" spc="-5">
                <a:latin typeface="Times New Roman"/>
                <a:cs typeface="Times New Roman"/>
              </a:rPr>
              <a:t>all’8 maggio </a:t>
            </a:r>
            <a:r>
              <a:rPr dirty="0" sz="1400" spc="-10">
                <a:latin typeface="Times New Roman"/>
                <a:cs typeface="Times New Roman"/>
              </a:rPr>
              <a:t>con  </a:t>
            </a:r>
            <a:r>
              <a:rPr dirty="0" sz="1400" spc="-5">
                <a:latin typeface="Times New Roman"/>
                <a:cs typeface="Times New Roman"/>
              </a:rPr>
              <a:t>l’obiettivo di stimolare </a:t>
            </a:r>
            <a:r>
              <a:rPr dirty="0" sz="1400">
                <a:latin typeface="Times New Roman"/>
                <a:cs typeface="Times New Roman"/>
              </a:rPr>
              <a:t>la </a:t>
            </a:r>
            <a:r>
              <a:rPr dirty="0" sz="1400" spc="-5">
                <a:latin typeface="Times New Roman"/>
                <a:cs typeface="Times New Roman"/>
              </a:rPr>
              <a:t>creatività dei </a:t>
            </a:r>
            <a:r>
              <a:rPr dirty="0" sz="1400">
                <a:latin typeface="Times New Roman"/>
                <a:cs typeface="Times New Roman"/>
              </a:rPr>
              <a:t>ragazzi </a:t>
            </a:r>
            <a:r>
              <a:rPr dirty="0" sz="1400" spc="-5">
                <a:latin typeface="Times New Roman"/>
                <a:cs typeface="Times New Roman"/>
              </a:rPr>
              <a:t>delle scuole elementari </a:t>
            </a:r>
            <a:r>
              <a:rPr dirty="0" sz="1400">
                <a:latin typeface="Times New Roman"/>
                <a:cs typeface="Times New Roman"/>
              </a:rPr>
              <a:t>e </a:t>
            </a:r>
            <a:r>
              <a:rPr dirty="0" sz="1400" spc="-5">
                <a:latin typeface="Times New Roman"/>
                <a:cs typeface="Times New Roman"/>
              </a:rPr>
              <a:t>medie  attraverso diverse modalità </a:t>
            </a:r>
            <a:r>
              <a:rPr dirty="0" sz="1400">
                <a:latin typeface="Times New Roman"/>
                <a:cs typeface="Times New Roman"/>
              </a:rPr>
              <a:t>di </a:t>
            </a:r>
            <a:r>
              <a:rPr dirty="0" sz="1400" spc="-5">
                <a:latin typeface="Times New Roman"/>
                <a:cs typeface="Times New Roman"/>
              </a:rPr>
              <a:t>espressione come l’arte, </a:t>
            </a:r>
            <a:r>
              <a:rPr dirty="0" sz="1400">
                <a:latin typeface="Times New Roman"/>
                <a:cs typeface="Times New Roman"/>
              </a:rPr>
              <a:t>la </a:t>
            </a:r>
            <a:r>
              <a:rPr dirty="0" sz="1400" spc="-5">
                <a:latin typeface="Times New Roman"/>
                <a:cs typeface="Times New Roman"/>
              </a:rPr>
              <a:t>musica, l’innovazione </a:t>
            </a:r>
            <a:r>
              <a:rPr dirty="0" sz="1400">
                <a:latin typeface="Times New Roman"/>
                <a:cs typeface="Times New Roman"/>
              </a:rPr>
              <a:t>e </a:t>
            </a:r>
            <a:r>
              <a:rPr dirty="0" sz="1400" spc="-5">
                <a:latin typeface="Times New Roman"/>
                <a:cs typeface="Times New Roman"/>
              </a:rPr>
              <a:t>le  tecnologie</a:t>
            </a:r>
            <a:r>
              <a:rPr dirty="0" sz="1400" spc="-2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digitali.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50">
              <a:latin typeface="Times New Roman"/>
              <a:cs typeface="Times New Roman"/>
            </a:endParaRPr>
          </a:p>
          <a:p>
            <a:pPr algn="just" marL="12700" marR="5080">
              <a:lnSpc>
                <a:spcPct val="96100"/>
              </a:lnSpc>
            </a:pPr>
            <a:r>
              <a:rPr dirty="0" sz="1400">
                <a:latin typeface="Times New Roman"/>
                <a:cs typeface="Times New Roman"/>
              </a:rPr>
              <a:t>Il </a:t>
            </a:r>
            <a:r>
              <a:rPr dirty="0" sz="1400" spc="-5">
                <a:latin typeface="Times New Roman"/>
                <a:cs typeface="Times New Roman"/>
              </a:rPr>
              <a:t>tema </a:t>
            </a:r>
            <a:r>
              <a:rPr dirty="0" sz="1400">
                <a:latin typeface="Times New Roman"/>
                <a:cs typeface="Times New Roman"/>
              </a:rPr>
              <a:t>della terza </a:t>
            </a:r>
            <a:r>
              <a:rPr dirty="0" sz="1400" spc="-5">
                <a:latin typeface="Times New Roman"/>
                <a:cs typeface="Times New Roman"/>
              </a:rPr>
              <a:t>edizione del festival </a:t>
            </a:r>
            <a:r>
              <a:rPr dirty="0" sz="1400">
                <a:latin typeface="Times New Roman"/>
                <a:cs typeface="Times New Roman"/>
              </a:rPr>
              <a:t>sarà “Abitare </a:t>
            </a:r>
            <a:r>
              <a:rPr dirty="0" sz="1400" spc="-5">
                <a:latin typeface="Times New Roman"/>
                <a:cs typeface="Times New Roman"/>
              </a:rPr>
              <a:t>sottosopra </a:t>
            </a:r>
            <a:r>
              <a:rPr dirty="0" sz="1400">
                <a:latin typeface="Times New Roman"/>
                <a:cs typeface="Times New Roman"/>
              </a:rPr>
              <a:t>– </a:t>
            </a:r>
            <a:r>
              <a:rPr dirty="0" sz="1400" spc="-5">
                <a:latin typeface="Times New Roman"/>
                <a:cs typeface="Times New Roman"/>
              </a:rPr>
              <a:t>Scoprire </a:t>
            </a:r>
            <a:r>
              <a:rPr dirty="0" sz="1400">
                <a:latin typeface="Times New Roman"/>
                <a:cs typeface="Times New Roman"/>
              </a:rPr>
              <a:t>e  </a:t>
            </a:r>
            <a:r>
              <a:rPr dirty="0" sz="1400" spc="-5">
                <a:latin typeface="Times New Roman"/>
                <a:cs typeface="Times New Roman"/>
              </a:rPr>
              <a:t>sperimentare come </a:t>
            </a:r>
            <a:r>
              <a:rPr dirty="0" sz="1400">
                <a:latin typeface="Times New Roman"/>
                <a:cs typeface="Times New Roman"/>
              </a:rPr>
              <a:t>si sta </a:t>
            </a:r>
            <a:r>
              <a:rPr dirty="0" sz="1400" spc="-5">
                <a:latin typeface="Times New Roman"/>
                <a:cs typeface="Times New Roman"/>
              </a:rPr>
              <a:t>dentro </a:t>
            </a:r>
            <a:r>
              <a:rPr dirty="0" sz="1400">
                <a:latin typeface="Times New Roman"/>
                <a:cs typeface="Times New Roman"/>
              </a:rPr>
              <a:t>i </a:t>
            </a:r>
            <a:r>
              <a:rPr dirty="0" sz="1400" spc="-5">
                <a:latin typeface="Times New Roman"/>
                <a:cs typeface="Times New Roman"/>
              </a:rPr>
              <a:t>luoghi, l’arte </a:t>
            </a:r>
            <a:r>
              <a:rPr dirty="0" sz="1400">
                <a:latin typeface="Times New Roman"/>
                <a:cs typeface="Times New Roman"/>
              </a:rPr>
              <a:t>e le </a:t>
            </a:r>
            <a:r>
              <a:rPr dirty="0" sz="1400" spc="-5">
                <a:latin typeface="Times New Roman"/>
                <a:cs typeface="Times New Roman"/>
              </a:rPr>
              <a:t>emozioni”, trait d’union </a:t>
            </a:r>
            <a:r>
              <a:rPr dirty="0" sz="1400">
                <a:latin typeface="Times New Roman"/>
                <a:cs typeface="Times New Roman"/>
              </a:rPr>
              <a:t>tra </a:t>
            </a:r>
            <a:r>
              <a:rPr dirty="0" sz="1400" spc="-5">
                <a:latin typeface="Times New Roman"/>
                <a:cs typeface="Times New Roman"/>
              </a:rPr>
              <a:t>tutte  </a:t>
            </a:r>
            <a:r>
              <a:rPr dirty="0" sz="1400">
                <a:latin typeface="Times New Roman"/>
                <a:cs typeface="Times New Roman"/>
              </a:rPr>
              <a:t>le </a:t>
            </a:r>
            <a:r>
              <a:rPr dirty="0" sz="1400" spc="-5">
                <a:latin typeface="Times New Roman"/>
                <a:cs typeface="Times New Roman"/>
              </a:rPr>
              <a:t>iniziative realizzate </a:t>
            </a:r>
            <a:r>
              <a:rPr dirty="0" sz="1400">
                <a:latin typeface="Times New Roman"/>
                <a:cs typeface="Times New Roman"/>
              </a:rPr>
              <a:t>dalle </a:t>
            </a:r>
            <a:r>
              <a:rPr dirty="0" sz="1400" spc="-5">
                <a:latin typeface="Times New Roman"/>
                <a:cs typeface="Times New Roman"/>
              </a:rPr>
              <a:t>banche </a:t>
            </a:r>
            <a:r>
              <a:rPr dirty="0" sz="1400">
                <a:latin typeface="Times New Roman"/>
                <a:cs typeface="Times New Roman"/>
              </a:rPr>
              <a:t>che </a:t>
            </a:r>
            <a:r>
              <a:rPr dirty="0" sz="1400" spc="-5">
                <a:latin typeface="Times New Roman"/>
                <a:cs typeface="Times New Roman"/>
              </a:rPr>
              <a:t>aderiscono alla</a:t>
            </a:r>
            <a:r>
              <a:rPr dirty="0" sz="1400" spc="-1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manifestazione.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algn="just" marL="12700" marR="6985">
              <a:lnSpc>
                <a:spcPct val="95900"/>
              </a:lnSpc>
            </a:pPr>
            <a:r>
              <a:rPr dirty="0" sz="1400" spc="-5">
                <a:latin typeface="Times New Roman"/>
                <a:cs typeface="Times New Roman"/>
              </a:rPr>
              <a:t>BNL, </a:t>
            </a:r>
            <a:r>
              <a:rPr dirty="0" sz="1400">
                <a:latin typeface="Times New Roman"/>
                <a:cs typeface="Times New Roman"/>
              </a:rPr>
              <a:t>in </a:t>
            </a:r>
            <a:r>
              <a:rPr dirty="0" sz="1400" spc="-5">
                <a:latin typeface="Times New Roman"/>
                <a:cs typeface="Times New Roman"/>
              </a:rPr>
              <a:t>particolare, </a:t>
            </a:r>
            <a:r>
              <a:rPr dirty="0" sz="1400">
                <a:latin typeface="Times New Roman"/>
                <a:cs typeface="Times New Roman"/>
              </a:rPr>
              <a:t>ha </a:t>
            </a:r>
            <a:r>
              <a:rPr dirty="0" sz="1400" spc="-5">
                <a:latin typeface="Times New Roman"/>
                <a:cs typeface="Times New Roman"/>
              </a:rPr>
              <a:t>scelto </a:t>
            </a:r>
            <a:r>
              <a:rPr dirty="0" sz="1400">
                <a:latin typeface="Times New Roman"/>
                <a:cs typeface="Times New Roman"/>
              </a:rPr>
              <a:t>di </a:t>
            </a:r>
            <a:r>
              <a:rPr dirty="0" sz="1400" spc="-5">
                <a:latin typeface="Times New Roman"/>
                <a:cs typeface="Times New Roman"/>
              </a:rPr>
              <a:t>proporre </a:t>
            </a:r>
            <a:r>
              <a:rPr dirty="0" sz="1400">
                <a:latin typeface="Times New Roman"/>
                <a:cs typeface="Times New Roman"/>
              </a:rPr>
              <a:t>una </a:t>
            </a:r>
            <a:r>
              <a:rPr dirty="0" sz="1400" spc="-5">
                <a:latin typeface="Times New Roman"/>
                <a:cs typeface="Times New Roman"/>
              </a:rPr>
              <a:t>serie di </a:t>
            </a:r>
            <a:r>
              <a:rPr dirty="0" sz="1400">
                <a:latin typeface="Times New Roman"/>
                <a:cs typeface="Times New Roman"/>
              </a:rPr>
              <a:t>laboratori </a:t>
            </a:r>
            <a:r>
              <a:rPr dirty="0" sz="1400" spc="-5">
                <a:latin typeface="Times New Roman"/>
                <a:cs typeface="Times New Roman"/>
              </a:rPr>
              <a:t>didattici intorno </a:t>
            </a:r>
            <a:r>
              <a:rPr dirty="0" sz="1400" spc="-10">
                <a:latin typeface="Times New Roman"/>
                <a:cs typeface="Times New Roman"/>
              </a:rPr>
              <a:t>al  </a:t>
            </a:r>
            <a:r>
              <a:rPr dirty="0" sz="1400" spc="-5">
                <a:latin typeface="Times New Roman"/>
                <a:cs typeface="Times New Roman"/>
              </a:rPr>
              <a:t>tema “Abitare </a:t>
            </a:r>
            <a:r>
              <a:rPr dirty="0" sz="1400">
                <a:latin typeface="Times New Roman"/>
                <a:cs typeface="Times New Roman"/>
              </a:rPr>
              <a:t>lo </a:t>
            </a:r>
            <a:r>
              <a:rPr dirty="0" sz="1400" spc="-5">
                <a:latin typeface="Times New Roman"/>
                <a:cs typeface="Times New Roman"/>
              </a:rPr>
              <a:t>Spazio”, realizzando delle attività che facciano scoprire </a:t>
            </a:r>
            <a:r>
              <a:rPr dirty="0" sz="1400">
                <a:latin typeface="Times New Roman"/>
                <a:cs typeface="Times New Roman"/>
              </a:rPr>
              <a:t>ai </a:t>
            </a:r>
            <a:r>
              <a:rPr dirty="0" sz="1400" spc="-5">
                <a:latin typeface="Times New Roman"/>
                <a:cs typeface="Times New Roman"/>
              </a:rPr>
              <a:t>giovani  partecipanti lo Spazio </a:t>
            </a:r>
            <a:r>
              <a:rPr dirty="0" sz="1400" spc="-10">
                <a:latin typeface="Times New Roman"/>
                <a:cs typeface="Times New Roman"/>
              </a:rPr>
              <a:t>ed </a:t>
            </a:r>
            <a:r>
              <a:rPr dirty="0" sz="1400" spc="-5">
                <a:latin typeface="Times New Roman"/>
                <a:cs typeface="Times New Roman"/>
              </a:rPr>
              <a:t>il </a:t>
            </a:r>
            <a:r>
              <a:rPr dirty="0" sz="1400" spc="-10">
                <a:latin typeface="Times New Roman"/>
                <a:cs typeface="Times New Roman"/>
              </a:rPr>
              <a:t>Sistema </a:t>
            </a:r>
            <a:r>
              <a:rPr dirty="0" sz="1400">
                <a:latin typeface="Times New Roman"/>
                <a:cs typeface="Times New Roman"/>
              </a:rPr>
              <a:t>Solare, a </a:t>
            </a:r>
            <a:r>
              <a:rPr dirty="0" sz="1400" spc="-10">
                <a:latin typeface="Times New Roman"/>
                <a:cs typeface="Times New Roman"/>
              </a:rPr>
              <a:t>pochi </a:t>
            </a:r>
            <a:r>
              <a:rPr dirty="0" sz="1400" spc="-5">
                <a:latin typeface="Times New Roman"/>
                <a:cs typeface="Times New Roman"/>
              </a:rPr>
              <a:t>giorni </a:t>
            </a:r>
            <a:r>
              <a:rPr dirty="0" sz="1400">
                <a:latin typeface="Times New Roman"/>
                <a:cs typeface="Times New Roman"/>
              </a:rPr>
              <a:t>da </a:t>
            </a:r>
            <a:r>
              <a:rPr dirty="0" sz="1400" spc="-5">
                <a:latin typeface="Times New Roman"/>
                <a:cs typeface="Times New Roman"/>
              </a:rPr>
              <a:t>uno degli eventi  astronomici più attesi </a:t>
            </a:r>
            <a:r>
              <a:rPr dirty="0" sz="1400">
                <a:latin typeface="Times New Roman"/>
                <a:cs typeface="Times New Roman"/>
              </a:rPr>
              <a:t>del </a:t>
            </a:r>
            <a:r>
              <a:rPr dirty="0" sz="1400" spc="-5">
                <a:latin typeface="Times New Roman"/>
                <a:cs typeface="Times New Roman"/>
              </a:rPr>
              <a:t>2016 </a:t>
            </a:r>
            <a:r>
              <a:rPr dirty="0" sz="1400">
                <a:latin typeface="Times New Roman"/>
                <a:cs typeface="Times New Roman"/>
              </a:rPr>
              <a:t>– </a:t>
            </a:r>
            <a:r>
              <a:rPr dirty="0" sz="1400" spc="-5">
                <a:latin typeface="Times New Roman"/>
                <a:cs typeface="Times New Roman"/>
              </a:rPr>
              <a:t>il transito </a:t>
            </a:r>
            <a:r>
              <a:rPr dirty="0" sz="1400">
                <a:latin typeface="Times New Roman"/>
                <a:cs typeface="Times New Roman"/>
              </a:rPr>
              <a:t>di </a:t>
            </a:r>
            <a:r>
              <a:rPr dirty="0" sz="1400" spc="-5">
                <a:latin typeface="Times New Roman"/>
                <a:cs typeface="Times New Roman"/>
              </a:rPr>
              <a:t>Mercurio davanti </a:t>
            </a:r>
            <a:r>
              <a:rPr dirty="0" sz="1400">
                <a:latin typeface="Times New Roman"/>
                <a:cs typeface="Times New Roman"/>
              </a:rPr>
              <a:t>al </a:t>
            </a:r>
            <a:r>
              <a:rPr dirty="0" sz="1400" spc="-5">
                <a:latin typeface="Times New Roman"/>
                <a:cs typeface="Times New Roman"/>
              </a:rPr>
              <a:t>Sole che avverrà il  </a:t>
            </a:r>
            <a:r>
              <a:rPr dirty="0" sz="1400">
                <a:latin typeface="Times New Roman"/>
                <a:cs typeface="Times New Roman"/>
              </a:rPr>
              <a:t>9 </a:t>
            </a:r>
            <a:r>
              <a:rPr dirty="0" sz="1400" spc="-5">
                <a:latin typeface="Times New Roman"/>
                <a:cs typeface="Times New Roman"/>
              </a:rPr>
              <a:t>maggio prossimo </a:t>
            </a:r>
            <a:r>
              <a:rPr dirty="0" sz="1400">
                <a:latin typeface="Times New Roman"/>
                <a:cs typeface="Times New Roman"/>
              </a:rPr>
              <a:t>– e </a:t>
            </a:r>
            <a:r>
              <a:rPr dirty="0" sz="1400" spc="-5">
                <a:latin typeface="Times New Roman"/>
                <a:cs typeface="Times New Roman"/>
              </a:rPr>
              <a:t>sulla scia dell’interesse suscitato dalla missione spaziale </a:t>
            </a:r>
            <a:r>
              <a:rPr dirty="0" sz="1400" spc="-10">
                <a:latin typeface="Times New Roman"/>
                <a:cs typeface="Times New Roman"/>
              </a:rPr>
              <a:t>cui  </a:t>
            </a:r>
            <a:r>
              <a:rPr dirty="0" sz="1400">
                <a:latin typeface="Times New Roman"/>
                <a:cs typeface="Times New Roman"/>
              </a:rPr>
              <a:t>ha </a:t>
            </a:r>
            <a:r>
              <a:rPr dirty="0" sz="1400" spc="-5">
                <a:latin typeface="Times New Roman"/>
                <a:cs typeface="Times New Roman"/>
              </a:rPr>
              <a:t>partecipato l’astronauta italiana Samantha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Cristoforetti.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algn="just" marL="12700" marR="8890">
              <a:lnSpc>
                <a:spcPct val="95900"/>
              </a:lnSpc>
            </a:pPr>
            <a:r>
              <a:rPr dirty="0" sz="1400">
                <a:latin typeface="Times New Roman"/>
                <a:cs typeface="Times New Roman"/>
              </a:rPr>
              <a:t>In </a:t>
            </a:r>
            <a:r>
              <a:rPr dirty="0" sz="1400" spc="-5">
                <a:latin typeface="Times New Roman"/>
                <a:cs typeface="Times New Roman"/>
              </a:rPr>
              <a:t>collaborazione con l’INAF-Istituto Nazionale di Astrofisica, la Banca promuoverà  infatti in sette città italiane </a:t>
            </a:r>
            <a:r>
              <a:rPr dirty="0" sz="1400">
                <a:latin typeface="Times New Roman"/>
                <a:cs typeface="Times New Roman"/>
              </a:rPr>
              <a:t>– </a:t>
            </a:r>
            <a:r>
              <a:rPr dirty="0" sz="1400" spc="-5">
                <a:latin typeface="Times New Roman"/>
                <a:cs typeface="Times New Roman"/>
              </a:rPr>
              <a:t>Milano, Torino, Padova, Bologna, </a:t>
            </a:r>
            <a:r>
              <a:rPr dirty="0" sz="1400" spc="-10">
                <a:latin typeface="Times New Roman"/>
                <a:cs typeface="Times New Roman"/>
              </a:rPr>
              <a:t>Roma, </a:t>
            </a:r>
            <a:r>
              <a:rPr dirty="0" sz="1400" spc="-5">
                <a:latin typeface="Times New Roman"/>
                <a:cs typeface="Times New Roman"/>
              </a:rPr>
              <a:t>Napoli </a:t>
            </a:r>
            <a:r>
              <a:rPr dirty="0" sz="1400">
                <a:latin typeface="Times New Roman"/>
                <a:cs typeface="Times New Roman"/>
              </a:rPr>
              <a:t>e  </a:t>
            </a:r>
            <a:r>
              <a:rPr dirty="0" sz="1400" spc="-5">
                <a:latin typeface="Times New Roman"/>
                <a:cs typeface="Times New Roman"/>
              </a:rPr>
              <a:t>Palermo </a:t>
            </a:r>
            <a:r>
              <a:rPr dirty="0" sz="1400">
                <a:latin typeface="Times New Roman"/>
                <a:cs typeface="Times New Roman"/>
              </a:rPr>
              <a:t>- </a:t>
            </a:r>
            <a:r>
              <a:rPr dirty="0" sz="1400" spc="-5">
                <a:latin typeface="Times New Roman"/>
                <a:cs typeface="Times New Roman"/>
              </a:rPr>
              <a:t>una serie </a:t>
            </a:r>
            <a:r>
              <a:rPr dirty="0" sz="1400">
                <a:latin typeface="Times New Roman"/>
                <a:cs typeface="Times New Roman"/>
              </a:rPr>
              <a:t>di </a:t>
            </a:r>
            <a:r>
              <a:rPr dirty="0" sz="1400" spc="-5">
                <a:latin typeface="Times New Roman"/>
                <a:cs typeface="Times New Roman"/>
              </a:rPr>
              <a:t>laboratori legati allo spazio </a:t>
            </a:r>
            <a:r>
              <a:rPr dirty="0" sz="1400">
                <a:latin typeface="Times New Roman"/>
                <a:cs typeface="Times New Roman"/>
              </a:rPr>
              <a:t>ed </a:t>
            </a:r>
            <a:r>
              <a:rPr dirty="0" sz="1400" spc="-5">
                <a:latin typeface="Times New Roman"/>
                <a:cs typeface="Times New Roman"/>
              </a:rPr>
              <a:t>all’astronomia intorno </a:t>
            </a:r>
            <a:r>
              <a:rPr dirty="0" sz="1400" spc="-10">
                <a:latin typeface="Times New Roman"/>
                <a:cs typeface="Times New Roman"/>
              </a:rPr>
              <a:t>al </a:t>
            </a:r>
            <a:r>
              <a:rPr dirty="0" sz="1400" spc="-5">
                <a:latin typeface="Times New Roman"/>
                <a:cs typeface="Times New Roman"/>
              </a:rPr>
              <a:t>tema  “Abitare </a:t>
            </a:r>
            <a:r>
              <a:rPr dirty="0" sz="1400">
                <a:latin typeface="Times New Roman"/>
                <a:cs typeface="Times New Roman"/>
              </a:rPr>
              <a:t>lo </a:t>
            </a:r>
            <a:r>
              <a:rPr dirty="0" sz="1400" spc="-5">
                <a:latin typeface="Times New Roman"/>
                <a:cs typeface="Times New Roman"/>
              </a:rPr>
              <a:t>Spazio” </a:t>
            </a:r>
            <a:r>
              <a:rPr dirty="0" sz="1400">
                <a:latin typeface="Times New Roman"/>
                <a:cs typeface="Times New Roman"/>
              </a:rPr>
              <a:t>che </a:t>
            </a:r>
            <a:r>
              <a:rPr dirty="0" sz="1400" spc="-5">
                <a:latin typeface="Times New Roman"/>
                <a:cs typeface="Times New Roman"/>
              </a:rPr>
              <a:t>vedranno circa mille bambini </a:t>
            </a:r>
            <a:r>
              <a:rPr dirty="0" sz="1400">
                <a:latin typeface="Times New Roman"/>
                <a:cs typeface="Times New Roman"/>
              </a:rPr>
              <a:t>e </a:t>
            </a:r>
            <a:r>
              <a:rPr dirty="0" sz="1400" spc="-5">
                <a:latin typeface="Times New Roman"/>
                <a:cs typeface="Times New Roman"/>
              </a:rPr>
              <a:t>ragazzi dalla </a:t>
            </a:r>
            <a:r>
              <a:rPr dirty="0" sz="1400">
                <a:latin typeface="Times New Roman"/>
                <a:cs typeface="Times New Roman"/>
              </a:rPr>
              <a:t>4^ </a:t>
            </a:r>
            <a:r>
              <a:rPr dirty="0" sz="1400" spc="-5">
                <a:latin typeface="Times New Roman"/>
                <a:cs typeface="Times New Roman"/>
              </a:rPr>
              <a:t>elementare  alla </a:t>
            </a:r>
            <a:r>
              <a:rPr dirty="0" sz="1400">
                <a:latin typeface="Times New Roman"/>
                <a:cs typeface="Times New Roman"/>
              </a:rPr>
              <a:t>2^ </a:t>
            </a:r>
            <a:r>
              <a:rPr dirty="0" sz="1400" spc="-5">
                <a:latin typeface="Times New Roman"/>
                <a:cs typeface="Times New Roman"/>
              </a:rPr>
              <a:t>media coinvolti </a:t>
            </a:r>
            <a:r>
              <a:rPr dirty="0" sz="1400">
                <a:latin typeface="Times New Roman"/>
                <a:cs typeface="Times New Roman"/>
              </a:rPr>
              <a:t>in </a:t>
            </a:r>
            <a:r>
              <a:rPr dirty="0" sz="1400" spc="-5">
                <a:latin typeface="Times New Roman"/>
                <a:cs typeface="Times New Roman"/>
              </a:rPr>
              <a:t>diverse attività </a:t>
            </a:r>
            <a:r>
              <a:rPr dirty="0" sz="1400">
                <a:latin typeface="Times New Roman"/>
                <a:cs typeface="Times New Roman"/>
              </a:rPr>
              <a:t>e </a:t>
            </a:r>
            <a:r>
              <a:rPr dirty="0" sz="1400" spc="-5">
                <a:latin typeface="Times New Roman"/>
                <a:cs typeface="Times New Roman"/>
              </a:rPr>
              <a:t>progetti </a:t>
            </a:r>
            <a:r>
              <a:rPr dirty="0" sz="1400">
                <a:latin typeface="Times New Roman"/>
                <a:cs typeface="Times New Roman"/>
              </a:rPr>
              <a:t>di</a:t>
            </a:r>
            <a:r>
              <a:rPr dirty="0" sz="1400" spc="-4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gruppo.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00">
              <a:latin typeface="Times New Roman"/>
              <a:cs typeface="Times New Roman"/>
            </a:endParaRPr>
          </a:p>
          <a:p>
            <a:pPr algn="just" marL="12700" marR="11430">
              <a:lnSpc>
                <a:spcPts val="1610"/>
              </a:lnSpc>
              <a:spcBef>
                <a:spcPts val="5"/>
              </a:spcBef>
            </a:pPr>
            <a:r>
              <a:rPr dirty="0" sz="1400">
                <a:latin typeface="Times New Roman"/>
                <a:cs typeface="Times New Roman"/>
              </a:rPr>
              <a:t>A </a:t>
            </a:r>
            <a:r>
              <a:rPr dirty="0" sz="1400" spc="-5">
                <a:latin typeface="Times New Roman"/>
                <a:cs typeface="Times New Roman"/>
              </a:rPr>
              <a:t>Torino, </a:t>
            </a:r>
            <a:r>
              <a:rPr dirty="0" sz="1400">
                <a:latin typeface="Times New Roman"/>
                <a:cs typeface="Times New Roman"/>
              </a:rPr>
              <a:t>il 2 </a:t>
            </a:r>
            <a:r>
              <a:rPr dirty="0" sz="1400" spc="-10">
                <a:latin typeface="Times New Roman"/>
                <a:cs typeface="Times New Roman"/>
              </a:rPr>
              <a:t>ed </a:t>
            </a:r>
            <a:r>
              <a:rPr dirty="0" sz="1400" spc="-5">
                <a:latin typeface="Times New Roman"/>
                <a:cs typeface="Times New Roman"/>
              </a:rPr>
              <a:t>il </a:t>
            </a:r>
            <a:r>
              <a:rPr dirty="0" sz="1400">
                <a:latin typeface="Times New Roman"/>
                <a:cs typeface="Times New Roman"/>
              </a:rPr>
              <a:t>3 </a:t>
            </a:r>
            <a:r>
              <a:rPr dirty="0" sz="1400" spc="-5">
                <a:latin typeface="Times New Roman"/>
                <a:cs typeface="Times New Roman"/>
              </a:rPr>
              <a:t>maggio BNL organizza, presso l’Osservatorio Astrofisico, il  laboratorio</a:t>
            </a:r>
            <a:r>
              <a:rPr dirty="0" sz="1400" spc="229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“Alla</a:t>
            </a:r>
            <a:r>
              <a:rPr dirty="0" sz="1400" spc="235">
                <a:latin typeface="Times New Roman"/>
                <a:cs typeface="Times New Roman"/>
              </a:rPr>
              <a:t> </a:t>
            </a:r>
            <a:r>
              <a:rPr dirty="0" sz="1400">
                <a:latin typeface="Times New Roman"/>
                <a:cs typeface="Times New Roman"/>
              </a:rPr>
              <a:t>ricerca</a:t>
            </a:r>
            <a:r>
              <a:rPr dirty="0" sz="1400" spc="23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di</a:t>
            </a:r>
            <a:r>
              <a:rPr dirty="0" sz="1400" spc="229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vita</a:t>
            </a:r>
            <a:r>
              <a:rPr dirty="0" sz="1400" spc="23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nell’Universo”</a:t>
            </a:r>
            <a:r>
              <a:rPr dirty="0" sz="1400" spc="22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durante</a:t>
            </a:r>
            <a:r>
              <a:rPr dirty="0" sz="1400" spc="23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il</a:t>
            </a:r>
            <a:r>
              <a:rPr dirty="0" sz="1400" spc="229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quale</a:t>
            </a:r>
            <a:r>
              <a:rPr dirty="0" sz="1400" spc="23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gli</a:t>
            </a:r>
            <a:r>
              <a:rPr dirty="0" sz="1400" spc="23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studenti,</a:t>
            </a:r>
            <a:r>
              <a:rPr dirty="0" sz="1400" spc="229">
                <a:latin typeface="Times New Roman"/>
                <a:cs typeface="Times New Roman"/>
              </a:rPr>
              <a:t> </a:t>
            </a:r>
            <a:r>
              <a:rPr dirty="0" sz="1400" spc="-10">
                <a:latin typeface="Times New Roman"/>
                <a:cs typeface="Times New Roman"/>
              </a:rPr>
              <a:t>come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18029" y="2138907"/>
            <a:ext cx="3495675" cy="2663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5530" cy="394842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79234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Lastampa.it  29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2700" marR="8890">
              <a:lnSpc>
                <a:spcPts val="1610"/>
              </a:lnSpc>
              <a:spcBef>
                <a:spcPts val="980"/>
              </a:spcBef>
            </a:pPr>
            <a:r>
              <a:rPr dirty="0" sz="1400" spc="-5">
                <a:latin typeface="Times New Roman"/>
                <a:cs typeface="Times New Roman"/>
              </a:rPr>
              <a:t>giovani astronomi, osserveranno il Sole </a:t>
            </a:r>
            <a:r>
              <a:rPr dirty="0" sz="1400">
                <a:latin typeface="Times New Roman"/>
                <a:cs typeface="Times New Roman"/>
              </a:rPr>
              <a:t>dai </a:t>
            </a:r>
            <a:r>
              <a:rPr dirty="0" sz="1400" spc="-5">
                <a:latin typeface="Times New Roman"/>
                <a:cs typeface="Times New Roman"/>
              </a:rPr>
              <a:t>telescopi </a:t>
            </a:r>
            <a:r>
              <a:rPr dirty="0" sz="1400">
                <a:latin typeface="Times New Roman"/>
                <a:cs typeface="Times New Roman"/>
              </a:rPr>
              <a:t>ed </a:t>
            </a:r>
            <a:r>
              <a:rPr dirty="0" sz="1400" spc="-5">
                <a:latin typeface="Times New Roman"/>
                <a:cs typeface="Times New Roman"/>
              </a:rPr>
              <a:t>avranno </a:t>
            </a:r>
            <a:r>
              <a:rPr dirty="0" sz="1400">
                <a:latin typeface="Times New Roman"/>
                <a:cs typeface="Times New Roman"/>
              </a:rPr>
              <a:t>la </a:t>
            </a:r>
            <a:r>
              <a:rPr dirty="0" sz="1400" spc="-5">
                <a:latin typeface="Times New Roman"/>
                <a:cs typeface="Times New Roman"/>
              </a:rPr>
              <a:t>possibilità di  studiare, esaminare </a:t>
            </a:r>
            <a:r>
              <a:rPr dirty="0" sz="1400">
                <a:latin typeface="Times New Roman"/>
                <a:cs typeface="Times New Roman"/>
              </a:rPr>
              <a:t>e toccare </a:t>
            </a:r>
            <a:r>
              <a:rPr dirty="0" sz="1400" spc="-5">
                <a:latin typeface="Times New Roman"/>
                <a:cs typeface="Times New Roman"/>
              </a:rPr>
              <a:t>alcuni meteoriti che provengono dalla fascia  asteroidale.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50">
              <a:latin typeface="Times New Roman"/>
              <a:cs typeface="Times New Roman"/>
            </a:endParaRPr>
          </a:p>
          <a:p>
            <a:pPr algn="just" marL="12700" marR="5080">
              <a:lnSpc>
                <a:spcPct val="95900"/>
              </a:lnSpc>
            </a:pPr>
            <a:r>
              <a:rPr dirty="0" sz="1400" spc="-5">
                <a:latin typeface="Times New Roman"/>
                <a:cs typeface="Times New Roman"/>
              </a:rPr>
              <a:t>Con </a:t>
            </a:r>
            <a:r>
              <a:rPr dirty="0" sz="1400">
                <a:latin typeface="Times New Roman"/>
                <a:cs typeface="Times New Roman"/>
              </a:rPr>
              <a:t>la </a:t>
            </a:r>
            <a:r>
              <a:rPr dirty="0" sz="1400" spc="-5">
                <a:latin typeface="Times New Roman"/>
                <a:cs typeface="Times New Roman"/>
              </a:rPr>
              <a:t>partecipazione </a:t>
            </a:r>
            <a:r>
              <a:rPr dirty="0" sz="1400">
                <a:latin typeface="Times New Roman"/>
                <a:cs typeface="Times New Roman"/>
              </a:rPr>
              <a:t>a </a:t>
            </a:r>
            <a:r>
              <a:rPr dirty="0" sz="1400" spc="-5">
                <a:latin typeface="Times New Roman"/>
                <a:cs typeface="Times New Roman"/>
              </a:rPr>
              <a:t>questa iniziativa, BNL conferma </a:t>
            </a:r>
            <a:r>
              <a:rPr dirty="0" sz="1400">
                <a:latin typeface="Times New Roman"/>
                <a:cs typeface="Times New Roman"/>
              </a:rPr>
              <a:t>il </a:t>
            </a:r>
            <a:r>
              <a:rPr dirty="0" sz="1400" spc="-5">
                <a:latin typeface="Times New Roman"/>
                <a:cs typeface="Times New Roman"/>
              </a:rPr>
              <a:t>proprio impegno nei  confronti delle nuove generazioni, realizzando </a:t>
            </a:r>
            <a:r>
              <a:rPr dirty="0" sz="1400">
                <a:latin typeface="Times New Roman"/>
                <a:cs typeface="Times New Roman"/>
              </a:rPr>
              <a:t>e </a:t>
            </a:r>
            <a:r>
              <a:rPr dirty="0" sz="1400" spc="-5">
                <a:latin typeface="Times New Roman"/>
                <a:cs typeface="Times New Roman"/>
              </a:rPr>
              <a:t>promuovendo diverse </a:t>
            </a:r>
            <a:r>
              <a:rPr dirty="0" sz="1400" spc="-10">
                <a:latin typeface="Times New Roman"/>
                <a:cs typeface="Times New Roman"/>
              </a:rPr>
              <a:t>attività  </a:t>
            </a:r>
            <a:r>
              <a:rPr dirty="0" sz="1400" spc="-5">
                <a:latin typeface="Times New Roman"/>
                <a:cs typeface="Times New Roman"/>
              </a:rPr>
              <a:t>educational </a:t>
            </a:r>
            <a:r>
              <a:rPr dirty="0" sz="1400">
                <a:latin typeface="Times New Roman"/>
                <a:cs typeface="Times New Roman"/>
              </a:rPr>
              <a:t>– </a:t>
            </a:r>
            <a:r>
              <a:rPr dirty="0" sz="1400" spc="-10">
                <a:latin typeface="Times New Roman"/>
                <a:cs typeface="Times New Roman"/>
              </a:rPr>
              <a:t>come </a:t>
            </a:r>
            <a:r>
              <a:rPr dirty="0" sz="1400">
                <a:latin typeface="Times New Roman"/>
                <a:cs typeface="Times New Roman"/>
              </a:rPr>
              <a:t>ad </a:t>
            </a:r>
            <a:r>
              <a:rPr dirty="0" sz="1400" spc="-5">
                <a:latin typeface="Times New Roman"/>
                <a:cs typeface="Times New Roman"/>
              </a:rPr>
              <a:t>esempio il sostegno </a:t>
            </a:r>
            <a:r>
              <a:rPr dirty="0" sz="1400">
                <a:latin typeface="Times New Roman"/>
                <a:cs typeface="Times New Roman"/>
              </a:rPr>
              <a:t>ai </a:t>
            </a:r>
            <a:r>
              <a:rPr dirty="0" sz="1400" spc="-5">
                <a:latin typeface="Times New Roman"/>
                <a:cs typeface="Times New Roman"/>
              </a:rPr>
              <a:t>laboratori didattici della XXI  Esposizione Internazionale della Triennale </a:t>
            </a:r>
            <a:r>
              <a:rPr dirty="0" sz="1400" spc="15">
                <a:latin typeface="Times New Roman"/>
                <a:cs typeface="Times New Roman"/>
              </a:rPr>
              <a:t>di </a:t>
            </a:r>
            <a:r>
              <a:rPr dirty="0" sz="1400" spc="-5">
                <a:latin typeface="Times New Roman"/>
                <a:cs typeface="Times New Roman"/>
              </a:rPr>
              <a:t>Milano </a:t>
            </a:r>
            <a:r>
              <a:rPr dirty="0" sz="1400">
                <a:latin typeface="Times New Roman"/>
                <a:cs typeface="Times New Roman"/>
              </a:rPr>
              <a:t>– </a:t>
            </a:r>
            <a:r>
              <a:rPr dirty="0" sz="1400" spc="-5">
                <a:latin typeface="Times New Roman"/>
                <a:cs typeface="Times New Roman"/>
              </a:rPr>
              <a:t>che, stimolando </a:t>
            </a:r>
            <a:r>
              <a:rPr dirty="0" sz="1400">
                <a:latin typeface="Times New Roman"/>
                <a:cs typeface="Times New Roman"/>
              </a:rPr>
              <a:t>la </a:t>
            </a:r>
            <a:r>
              <a:rPr dirty="0" sz="1400" spc="-5">
                <a:latin typeface="Times New Roman"/>
                <a:cs typeface="Times New Roman"/>
              </a:rPr>
              <a:t>curiosità,  </a:t>
            </a:r>
            <a:r>
              <a:rPr dirty="0" sz="1400">
                <a:latin typeface="Times New Roman"/>
                <a:cs typeface="Times New Roman"/>
              </a:rPr>
              <a:t>la </a:t>
            </a:r>
            <a:r>
              <a:rPr dirty="0" sz="1400" spc="-5">
                <a:latin typeface="Times New Roman"/>
                <a:cs typeface="Times New Roman"/>
              </a:rPr>
              <a:t>creatività </a:t>
            </a:r>
            <a:r>
              <a:rPr dirty="0" sz="1400">
                <a:latin typeface="Times New Roman"/>
                <a:cs typeface="Times New Roman"/>
              </a:rPr>
              <a:t>e </a:t>
            </a:r>
            <a:r>
              <a:rPr dirty="0" sz="1400" spc="-5">
                <a:latin typeface="Times New Roman"/>
                <a:cs typeface="Times New Roman"/>
              </a:rPr>
              <a:t>l’immaginazione dei ragazzi, forniscano loro gli strumenti </a:t>
            </a:r>
            <a:r>
              <a:rPr dirty="0" sz="1400" spc="-10">
                <a:latin typeface="Times New Roman"/>
                <a:cs typeface="Times New Roman"/>
              </a:rPr>
              <a:t>per  </a:t>
            </a:r>
            <a:r>
              <a:rPr dirty="0" sz="1400" spc="-5">
                <a:latin typeface="Times New Roman"/>
                <a:cs typeface="Times New Roman"/>
              </a:rPr>
              <a:t>sviluppare </a:t>
            </a:r>
            <a:r>
              <a:rPr dirty="0" sz="1400">
                <a:latin typeface="Times New Roman"/>
                <a:cs typeface="Times New Roman"/>
              </a:rPr>
              <a:t>le </a:t>
            </a:r>
            <a:r>
              <a:rPr dirty="0" sz="1400" spc="-5">
                <a:latin typeface="Times New Roman"/>
                <a:cs typeface="Times New Roman"/>
              </a:rPr>
              <a:t>proprie conoscenze, capacità </a:t>
            </a:r>
            <a:r>
              <a:rPr dirty="0" sz="1400">
                <a:latin typeface="Times New Roman"/>
                <a:cs typeface="Times New Roman"/>
              </a:rPr>
              <a:t>e </a:t>
            </a:r>
            <a:r>
              <a:rPr dirty="0" sz="1400" spc="-5">
                <a:latin typeface="Times New Roman"/>
                <a:cs typeface="Times New Roman"/>
              </a:rPr>
              <a:t>spirito critico, aiutandoli </a:t>
            </a:r>
            <a:r>
              <a:rPr dirty="0" sz="1400">
                <a:latin typeface="Times New Roman"/>
                <a:cs typeface="Times New Roman"/>
              </a:rPr>
              <a:t>a </a:t>
            </a:r>
            <a:r>
              <a:rPr dirty="0" sz="1400" spc="-5">
                <a:latin typeface="Times New Roman"/>
                <a:cs typeface="Times New Roman"/>
              </a:rPr>
              <a:t>costruire il  loro </a:t>
            </a:r>
            <a:r>
              <a:rPr dirty="0" sz="1400" spc="-10">
                <a:latin typeface="Times New Roman"/>
                <a:cs typeface="Times New Roman"/>
              </a:rPr>
              <a:t>futuro </a:t>
            </a:r>
            <a:r>
              <a:rPr dirty="0" sz="1400" spc="-5">
                <a:latin typeface="Times New Roman"/>
                <a:cs typeface="Times New Roman"/>
              </a:rPr>
              <a:t>di</a:t>
            </a:r>
            <a:r>
              <a:rPr dirty="0" sz="1400" spc="2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crescita.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7482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1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Mo</a:t>
            </a:r>
            <a:r>
              <a:rPr dirty="0" sz="1600" spc="-15" b="1">
                <a:latin typeface="Arial"/>
                <a:cs typeface="Arial"/>
              </a:rPr>
              <a:t>n</a:t>
            </a:r>
            <a:r>
              <a:rPr dirty="0" sz="1600" b="1">
                <a:latin typeface="Arial"/>
                <a:cs typeface="Arial"/>
              </a:rPr>
              <a:t>d</a:t>
            </a:r>
            <a:r>
              <a:rPr dirty="0" sz="1600" spc="-5" b="1">
                <a:latin typeface="Arial"/>
                <a:cs typeface="Arial"/>
              </a:rPr>
              <a:t>oin</a:t>
            </a:r>
            <a:r>
              <a:rPr dirty="0" sz="1600" spc="-5" b="1">
                <a:latin typeface="Arial"/>
                <a:cs typeface="Arial"/>
              </a:rPr>
              <a:t>tasca</a:t>
            </a:r>
            <a:r>
              <a:rPr dirty="0" sz="1600" b="1">
                <a:latin typeface="Arial"/>
                <a:cs typeface="Arial"/>
              </a:rPr>
              <a:t>.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rg  </a:t>
            </a:r>
            <a:r>
              <a:rPr dirty="0" sz="1600" spc="-5" b="1">
                <a:latin typeface="Arial"/>
                <a:cs typeface="Arial"/>
              </a:rPr>
              <a:t>29 aprile</a:t>
            </a:r>
            <a:r>
              <a:rPr dirty="0" sz="1600" spc="-2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5712078"/>
            <a:ext cx="6038215" cy="12763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2355"/>
              </a:lnSpc>
              <a:spcBef>
                <a:spcPts val="105"/>
              </a:spcBef>
            </a:pPr>
            <a:r>
              <a:rPr dirty="0" u="heavy" sz="2000" spc="-505">
                <a:solidFill>
                  <a:srgbClr val="212121"/>
                </a:solidFill>
                <a:uFill>
                  <a:solidFill>
                    <a:srgbClr val="212121"/>
                  </a:solidFill>
                </a:uFill>
                <a:latin typeface="Times New Roman"/>
                <a:cs typeface="Times New Roman"/>
                <a:hlinkClick r:id="rId3"/>
              </a:rPr>
              <a:t> </a:t>
            </a:r>
            <a:r>
              <a:rPr dirty="0" u="heavy" sz="2000" b="1">
                <a:solidFill>
                  <a:srgbClr val="212121"/>
                </a:solidFill>
                <a:uFill>
                  <a:solidFill>
                    <a:srgbClr val="212121"/>
                  </a:solidFill>
                </a:uFill>
                <a:latin typeface="Arial"/>
                <a:cs typeface="Arial"/>
                <a:hlinkClick r:id="rId3"/>
              </a:rPr>
              <a:t>I </a:t>
            </a:r>
            <a:r>
              <a:rPr dirty="0" u="heavy" sz="2000" spc="-5" b="1">
                <a:solidFill>
                  <a:srgbClr val="212121"/>
                </a:solidFill>
                <a:uFill>
                  <a:solidFill>
                    <a:srgbClr val="212121"/>
                  </a:solidFill>
                </a:uFill>
                <a:latin typeface="Arial"/>
                <a:cs typeface="Arial"/>
                <a:hlinkClick r:id="rId3"/>
              </a:rPr>
              <a:t>giovani </a:t>
            </a:r>
            <a:r>
              <a:rPr dirty="0" u="heavy" sz="2000" b="1">
                <a:solidFill>
                  <a:srgbClr val="212121"/>
                </a:solidFill>
                <a:uFill>
                  <a:solidFill>
                    <a:srgbClr val="212121"/>
                  </a:solidFill>
                </a:uFill>
                <a:latin typeface="Arial"/>
                <a:cs typeface="Arial"/>
                <a:hlinkClick r:id="rId3"/>
              </a:rPr>
              <a:t>protagonisti del </a:t>
            </a:r>
            <a:r>
              <a:rPr dirty="0" u="heavy" sz="2000" spc="-5" b="1">
                <a:solidFill>
                  <a:srgbClr val="212121"/>
                </a:solidFill>
                <a:uFill>
                  <a:solidFill>
                    <a:srgbClr val="212121"/>
                  </a:solidFill>
                </a:uFill>
                <a:latin typeface="Arial"/>
                <a:cs typeface="Arial"/>
                <a:hlinkClick r:id="rId3"/>
              </a:rPr>
              <a:t>Festival </a:t>
            </a:r>
            <a:r>
              <a:rPr dirty="0" u="heavy" sz="2000" b="1">
                <a:solidFill>
                  <a:srgbClr val="212121"/>
                </a:solidFill>
                <a:uFill>
                  <a:solidFill>
                    <a:srgbClr val="212121"/>
                  </a:solidFill>
                </a:uFill>
                <a:latin typeface="Arial"/>
                <a:cs typeface="Arial"/>
                <a:hlinkClick r:id="rId3"/>
              </a:rPr>
              <a:t>della</a:t>
            </a:r>
            <a:r>
              <a:rPr dirty="0" u="heavy" sz="2000" spc="-35" b="1">
                <a:solidFill>
                  <a:srgbClr val="212121"/>
                </a:solidFill>
                <a:uFill>
                  <a:solidFill>
                    <a:srgbClr val="212121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dirty="0" u="heavy" sz="2000" spc="-5" b="1">
                <a:solidFill>
                  <a:srgbClr val="212121"/>
                </a:solidFill>
                <a:uFill>
                  <a:solidFill>
                    <a:srgbClr val="212121"/>
                  </a:solidFill>
                </a:uFill>
                <a:latin typeface="Arial"/>
                <a:cs typeface="Arial"/>
                <a:hlinkClick r:id="rId3"/>
              </a:rPr>
              <a:t>Cultura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355"/>
              </a:lnSpc>
            </a:pPr>
            <a:r>
              <a:rPr dirty="0" u="heavy" sz="2000" spc="-505">
                <a:solidFill>
                  <a:srgbClr val="212121"/>
                </a:solidFill>
                <a:uFill>
                  <a:solidFill>
                    <a:srgbClr val="212121"/>
                  </a:solidFill>
                </a:uFill>
                <a:latin typeface="Times New Roman"/>
                <a:cs typeface="Times New Roman"/>
                <a:hlinkClick r:id="rId3"/>
              </a:rPr>
              <a:t> </a:t>
            </a:r>
            <a:r>
              <a:rPr dirty="0" u="heavy" sz="2000" spc="-5" b="1">
                <a:solidFill>
                  <a:srgbClr val="212121"/>
                </a:solidFill>
                <a:uFill>
                  <a:solidFill>
                    <a:srgbClr val="212121"/>
                  </a:solidFill>
                </a:uFill>
                <a:latin typeface="Arial"/>
                <a:cs typeface="Arial"/>
                <a:hlinkClick r:id="rId3"/>
              </a:rPr>
              <a:t>Creativa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ct val="122000"/>
              </a:lnSpc>
              <a:spcBef>
                <a:spcPts val="755"/>
              </a:spcBef>
            </a:pPr>
            <a:r>
              <a:rPr dirty="0" sz="1000" spc="-10" b="1">
                <a:solidFill>
                  <a:srgbClr val="212121"/>
                </a:solidFill>
                <a:latin typeface="Arial"/>
                <a:cs typeface="Arial"/>
              </a:rPr>
              <a:t>Dal </a:t>
            </a:r>
            <a:r>
              <a:rPr dirty="0" sz="1000" spc="-5" b="1">
                <a:solidFill>
                  <a:srgbClr val="212121"/>
                </a:solidFill>
                <a:latin typeface="Arial"/>
                <a:cs typeface="Arial"/>
              </a:rPr>
              <a:t>2 all’8 maggio torna </a:t>
            </a:r>
            <a:r>
              <a:rPr dirty="0" sz="1000" b="1">
                <a:solidFill>
                  <a:srgbClr val="212121"/>
                </a:solidFill>
                <a:latin typeface="Arial"/>
                <a:cs typeface="Arial"/>
              </a:rPr>
              <a:t>la </a:t>
            </a:r>
            <a:r>
              <a:rPr dirty="0" sz="1000" spc="-5" b="1">
                <a:solidFill>
                  <a:srgbClr val="212121"/>
                </a:solidFill>
                <a:latin typeface="Arial"/>
                <a:cs typeface="Arial"/>
              </a:rPr>
              <a:t>manifestazione per i ragazzi organizzata dalle banche </a:t>
            </a:r>
            <a:r>
              <a:rPr dirty="0" sz="1000" spc="-10" b="1">
                <a:solidFill>
                  <a:srgbClr val="212121"/>
                </a:solidFill>
                <a:latin typeface="Arial"/>
                <a:cs typeface="Arial"/>
              </a:rPr>
              <a:t>col </a:t>
            </a:r>
            <a:r>
              <a:rPr dirty="0" sz="1000" spc="-5" b="1">
                <a:solidFill>
                  <a:srgbClr val="212121"/>
                </a:solidFill>
                <a:latin typeface="Arial"/>
                <a:cs typeface="Arial"/>
              </a:rPr>
              <a:t>coordinamento  dell’Abi, per stimolare la creatività </a:t>
            </a:r>
            <a:r>
              <a:rPr dirty="0" sz="1000" b="1">
                <a:solidFill>
                  <a:srgbClr val="212121"/>
                </a:solidFill>
                <a:latin typeface="Arial"/>
                <a:cs typeface="Arial"/>
              </a:rPr>
              <a:t>dei </a:t>
            </a:r>
            <a:r>
              <a:rPr dirty="0" sz="1000" spc="-5" b="1">
                <a:solidFill>
                  <a:srgbClr val="212121"/>
                </a:solidFill>
                <a:latin typeface="Arial"/>
                <a:cs typeface="Arial"/>
              </a:rPr>
              <a:t>più giovani. Oltre 80 eventi culturali in 50 città dal nord al</a:t>
            </a:r>
            <a:r>
              <a:rPr dirty="0" sz="1000" spc="125" b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000" spc="-10" b="1">
                <a:solidFill>
                  <a:srgbClr val="212121"/>
                </a:solidFill>
                <a:latin typeface="Arial"/>
                <a:cs typeface="Arial"/>
              </a:rPr>
              <a:t>sud</a:t>
            </a:r>
            <a:endParaRPr sz="1000">
              <a:latin typeface="Arial"/>
              <a:cs typeface="Arial"/>
            </a:endParaRPr>
          </a:p>
          <a:p>
            <a:pPr algn="ctr" marR="640080">
              <a:lnSpc>
                <a:spcPct val="100000"/>
              </a:lnSpc>
              <a:spcBef>
                <a:spcPts val="254"/>
              </a:spcBef>
            </a:pPr>
            <a:r>
              <a:rPr dirty="0" sz="1000" spc="-5" b="1">
                <a:solidFill>
                  <a:srgbClr val="212121"/>
                </a:solidFill>
                <a:latin typeface="Arial"/>
                <a:cs typeface="Arial"/>
              </a:rPr>
              <a:t>d’Italia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01035" y="7136256"/>
            <a:ext cx="3300095" cy="173990"/>
          </a:xfrm>
          <a:prstGeom prst="rect">
            <a:avLst/>
          </a:prstGeom>
          <a:solidFill>
            <a:srgbClr val="F7F7F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5"/>
              </a:lnSpc>
            </a:pP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Nuovo </a:t>
            </a:r>
            <a:r>
              <a:rPr dirty="0" sz="1150">
                <a:solidFill>
                  <a:srgbClr val="212121"/>
                </a:solidFill>
                <a:latin typeface="Arial"/>
                <a:cs typeface="Arial"/>
              </a:rPr>
              <a:t>appuntamento </a:t>
            </a:r>
            <a:r>
              <a:rPr dirty="0" sz="1150" spc="-10">
                <a:solidFill>
                  <a:srgbClr val="212121"/>
                </a:solidFill>
                <a:latin typeface="Arial"/>
                <a:cs typeface="Arial"/>
              </a:rPr>
              <a:t>con </a:t>
            </a: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il </a:t>
            </a:r>
            <a:r>
              <a:rPr dirty="0" sz="1150" spc="-5" b="1">
                <a:solidFill>
                  <a:srgbClr val="212121"/>
                </a:solidFill>
                <a:latin typeface="Arial"/>
                <a:cs typeface="Arial"/>
              </a:rPr>
              <a:t>Festival della</a:t>
            </a:r>
            <a:r>
              <a:rPr dirty="0" sz="1150" spc="5" b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150" spc="-5" b="1">
                <a:solidFill>
                  <a:srgbClr val="212121"/>
                </a:solidFill>
                <a:latin typeface="Arial"/>
                <a:cs typeface="Arial"/>
              </a:rPr>
              <a:t>Cultura</a:t>
            </a:r>
            <a:endParaRPr sz="11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01035" y="7322184"/>
            <a:ext cx="3036570" cy="173990"/>
          </a:xfrm>
          <a:prstGeom prst="rect">
            <a:avLst/>
          </a:prstGeom>
          <a:solidFill>
            <a:srgbClr val="F7F7F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5"/>
              </a:lnSpc>
            </a:pPr>
            <a:r>
              <a:rPr dirty="0" sz="1150" spc="-5" b="1">
                <a:solidFill>
                  <a:srgbClr val="212121"/>
                </a:solidFill>
                <a:latin typeface="Arial"/>
                <a:cs typeface="Arial"/>
              </a:rPr>
              <a:t>Creativa </a:t>
            </a:r>
            <a:r>
              <a:rPr dirty="0" sz="1150">
                <a:solidFill>
                  <a:srgbClr val="212121"/>
                </a:solidFill>
                <a:latin typeface="Arial"/>
                <a:cs typeface="Arial"/>
              </a:rPr>
              <a:t>promosso </a:t>
            </a: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dall’</a:t>
            </a:r>
            <a:r>
              <a:rPr dirty="0" sz="1150" spc="-5" b="1">
                <a:solidFill>
                  <a:srgbClr val="212121"/>
                </a:solidFill>
                <a:latin typeface="Arial"/>
                <a:cs typeface="Arial"/>
              </a:rPr>
              <a:t>Abi </a:t>
            </a:r>
            <a:r>
              <a:rPr dirty="0" sz="115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dalle banche</a:t>
            </a:r>
            <a:r>
              <a:rPr dirty="0" sz="1150" spc="-1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150">
                <a:solidFill>
                  <a:srgbClr val="212121"/>
                </a:solidFill>
                <a:latin typeface="Arial"/>
                <a:cs typeface="Arial"/>
              </a:rPr>
              <a:t>per</a:t>
            </a:r>
            <a:endParaRPr sz="11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201035" y="7508113"/>
            <a:ext cx="3561079" cy="173990"/>
          </a:xfrm>
          <a:prstGeom prst="rect">
            <a:avLst/>
          </a:prstGeom>
          <a:solidFill>
            <a:srgbClr val="F7F7F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5"/>
              </a:lnSpc>
            </a:pP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avvicinare alla </a:t>
            </a:r>
            <a:r>
              <a:rPr dirty="0" sz="1150">
                <a:solidFill>
                  <a:srgbClr val="212121"/>
                </a:solidFill>
                <a:latin typeface="Arial"/>
                <a:cs typeface="Arial"/>
              </a:rPr>
              <a:t>cultura i </a:t>
            </a: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giovani d’</a:t>
            </a:r>
            <a:r>
              <a:rPr dirty="0" sz="1150" spc="-5" b="1">
                <a:solidFill>
                  <a:srgbClr val="212121"/>
                </a:solidFill>
                <a:latin typeface="Arial"/>
                <a:cs typeface="Arial"/>
              </a:rPr>
              <a:t>età compresa tra </a:t>
            </a:r>
            <a:r>
              <a:rPr dirty="0" sz="1150" b="1">
                <a:solidFill>
                  <a:srgbClr val="212121"/>
                </a:solidFill>
                <a:latin typeface="Arial"/>
                <a:cs typeface="Arial"/>
              </a:rPr>
              <a:t>6</a:t>
            </a:r>
            <a:r>
              <a:rPr dirty="0" sz="1150" spc="35" b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150" b="1">
                <a:solidFill>
                  <a:srgbClr val="212121"/>
                </a:solidFill>
                <a:latin typeface="Arial"/>
                <a:cs typeface="Arial"/>
              </a:rPr>
              <a:t>e</a:t>
            </a:r>
            <a:endParaRPr sz="11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01035" y="7694040"/>
            <a:ext cx="3312795" cy="173990"/>
          </a:xfrm>
          <a:prstGeom prst="rect">
            <a:avLst/>
          </a:prstGeom>
          <a:solidFill>
            <a:srgbClr val="F7F7F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5"/>
              </a:lnSpc>
            </a:pPr>
            <a:r>
              <a:rPr dirty="0" sz="1150" spc="-5" b="1">
                <a:solidFill>
                  <a:srgbClr val="212121"/>
                </a:solidFill>
                <a:latin typeface="Arial"/>
                <a:cs typeface="Arial"/>
              </a:rPr>
              <a:t>13 </a:t>
            </a:r>
            <a:r>
              <a:rPr dirty="0" sz="1150" b="1">
                <a:solidFill>
                  <a:srgbClr val="212121"/>
                </a:solidFill>
                <a:latin typeface="Arial"/>
                <a:cs typeface="Arial"/>
              </a:rPr>
              <a:t>anni</a:t>
            </a:r>
            <a:r>
              <a:rPr dirty="0" sz="1150">
                <a:solidFill>
                  <a:srgbClr val="212121"/>
                </a:solidFill>
                <a:latin typeface="Arial"/>
                <a:cs typeface="Arial"/>
              </a:rPr>
              <a:t>, </a:t>
            </a: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grazie </a:t>
            </a:r>
            <a:r>
              <a:rPr dirty="0" sz="1150">
                <a:solidFill>
                  <a:srgbClr val="212121"/>
                </a:solidFill>
                <a:latin typeface="Arial"/>
                <a:cs typeface="Arial"/>
              </a:rPr>
              <a:t>a </a:t>
            </a: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laboratori, iniziative ed eventi</a:t>
            </a:r>
            <a:r>
              <a:rPr dirty="0" sz="1150" spc="25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che</a:t>
            </a:r>
            <a:endParaRPr sz="11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201035" y="7887589"/>
            <a:ext cx="3441700" cy="167640"/>
          </a:xfrm>
          <a:prstGeom prst="rect">
            <a:avLst/>
          </a:prstGeom>
          <a:solidFill>
            <a:srgbClr val="F7F7F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00"/>
              </a:lnSpc>
            </a:pP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spaziano </a:t>
            </a:r>
            <a:r>
              <a:rPr dirty="0" sz="1150">
                <a:solidFill>
                  <a:srgbClr val="212121"/>
                </a:solidFill>
                <a:latin typeface="Arial"/>
                <a:cs typeface="Arial"/>
              </a:rPr>
              <a:t>tra </a:t>
            </a: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arte, teatro, </a:t>
            </a:r>
            <a:r>
              <a:rPr dirty="0" sz="1150">
                <a:solidFill>
                  <a:srgbClr val="212121"/>
                </a:solidFill>
                <a:latin typeface="Arial"/>
                <a:cs typeface="Arial"/>
              </a:rPr>
              <a:t>musica, </a:t>
            </a: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tecnologie digitali</a:t>
            </a:r>
            <a:r>
              <a:rPr dirty="0" sz="1150" spc="25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150">
                <a:solidFill>
                  <a:srgbClr val="212121"/>
                </a:solidFill>
                <a:latin typeface="Arial"/>
                <a:cs typeface="Arial"/>
              </a:rPr>
              <a:t>e</a:t>
            </a:r>
            <a:endParaRPr sz="11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01035" y="8067420"/>
            <a:ext cx="3387090" cy="173990"/>
          </a:xfrm>
          <a:custGeom>
            <a:avLst/>
            <a:gdLst/>
            <a:ahLst/>
            <a:cxnLst/>
            <a:rect l="l" t="t" r="r" b="b"/>
            <a:pathLst>
              <a:path w="3387090" h="173990">
                <a:moveTo>
                  <a:pt x="0" y="173736"/>
                </a:moveTo>
                <a:lnTo>
                  <a:pt x="3386963" y="173736"/>
                </a:lnTo>
                <a:lnTo>
                  <a:pt x="3386963" y="0"/>
                </a:lnTo>
                <a:lnTo>
                  <a:pt x="0" y="0"/>
                </a:lnTo>
                <a:lnTo>
                  <a:pt x="0" y="173736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188335" y="8048625"/>
            <a:ext cx="3411854" cy="201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50">
                <a:solidFill>
                  <a:srgbClr val="212121"/>
                </a:solidFill>
                <a:latin typeface="Arial"/>
                <a:cs typeface="Arial"/>
              </a:rPr>
              <a:t>molto </a:t>
            </a: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altro. La manifestazione </a:t>
            </a:r>
            <a:r>
              <a:rPr dirty="0" sz="1150">
                <a:solidFill>
                  <a:srgbClr val="212121"/>
                </a:solidFill>
                <a:latin typeface="Arial"/>
                <a:cs typeface="Arial"/>
              </a:rPr>
              <a:t>si </a:t>
            </a: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svolgerà </a:t>
            </a:r>
            <a:r>
              <a:rPr dirty="0" sz="1150" spc="-5" b="1">
                <a:solidFill>
                  <a:srgbClr val="212121"/>
                </a:solidFill>
                <a:latin typeface="Arial"/>
                <a:cs typeface="Arial"/>
              </a:rPr>
              <a:t>dal </a:t>
            </a:r>
            <a:r>
              <a:rPr dirty="0" sz="1150" b="1">
                <a:solidFill>
                  <a:srgbClr val="212121"/>
                </a:solidFill>
                <a:latin typeface="Arial"/>
                <a:cs typeface="Arial"/>
              </a:rPr>
              <a:t>2</a:t>
            </a:r>
            <a:r>
              <a:rPr dirty="0" sz="1150" spc="55" b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150" spc="-5" b="1">
                <a:solidFill>
                  <a:srgbClr val="212121"/>
                </a:solidFill>
                <a:latin typeface="Arial"/>
                <a:cs typeface="Arial"/>
              </a:rPr>
              <a:t>all’8</a:t>
            </a:r>
            <a:endParaRPr sz="11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01035" y="8253424"/>
            <a:ext cx="3195320" cy="174625"/>
          </a:xfrm>
          <a:prstGeom prst="rect">
            <a:avLst/>
          </a:prstGeom>
          <a:solidFill>
            <a:srgbClr val="F7F7F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5"/>
              </a:lnSpc>
            </a:pPr>
            <a:r>
              <a:rPr dirty="0" sz="1150" spc="-5" b="1">
                <a:solidFill>
                  <a:srgbClr val="212121"/>
                </a:solidFill>
                <a:latin typeface="Arial"/>
                <a:cs typeface="Arial"/>
              </a:rPr>
              <a:t>maggio</a:t>
            </a: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. </a:t>
            </a:r>
            <a:r>
              <a:rPr dirty="0" sz="1150">
                <a:solidFill>
                  <a:srgbClr val="212121"/>
                </a:solidFill>
                <a:latin typeface="Arial"/>
                <a:cs typeface="Arial"/>
              </a:rPr>
              <a:t>I </a:t>
            </a: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piccoli protagonisti del festival</a:t>
            </a:r>
            <a:r>
              <a:rPr dirty="0" sz="1150" spc="25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150">
                <a:solidFill>
                  <a:srgbClr val="212121"/>
                </a:solidFill>
                <a:latin typeface="Arial"/>
                <a:cs typeface="Arial"/>
              </a:rPr>
              <a:t>avranno</a:t>
            </a:r>
            <a:endParaRPr sz="11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01035" y="8445753"/>
            <a:ext cx="3586479" cy="167640"/>
          </a:xfrm>
          <a:prstGeom prst="rect">
            <a:avLst/>
          </a:prstGeom>
          <a:solidFill>
            <a:srgbClr val="F7F7F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00"/>
              </a:lnSpc>
            </a:pP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l’occasione di </a:t>
            </a:r>
            <a:r>
              <a:rPr dirty="0" sz="1150">
                <a:solidFill>
                  <a:srgbClr val="212121"/>
                </a:solidFill>
                <a:latin typeface="Arial"/>
                <a:cs typeface="Arial"/>
              </a:rPr>
              <a:t>sperimentare </a:t>
            </a: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tutte le sfumature della</a:t>
            </a:r>
            <a:r>
              <a:rPr dirty="0" sz="1150" spc="15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150">
                <a:solidFill>
                  <a:srgbClr val="212121"/>
                </a:solidFill>
                <a:latin typeface="Arial"/>
                <a:cs typeface="Arial"/>
              </a:rPr>
              <a:t>loro</a:t>
            </a:r>
            <a:endParaRPr sz="11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01035" y="8631681"/>
            <a:ext cx="3441700" cy="167640"/>
          </a:xfrm>
          <a:prstGeom prst="rect">
            <a:avLst/>
          </a:prstGeom>
          <a:solidFill>
            <a:srgbClr val="F7F7F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00"/>
              </a:lnSpc>
            </a:pP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creatività, conoscendo anche </a:t>
            </a:r>
            <a:r>
              <a:rPr dirty="0" sz="1150">
                <a:solidFill>
                  <a:srgbClr val="212121"/>
                </a:solidFill>
                <a:latin typeface="Arial"/>
                <a:cs typeface="Arial"/>
              </a:rPr>
              <a:t>meglio </a:t>
            </a: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le possibilità</a:t>
            </a:r>
            <a:r>
              <a:rPr dirty="0" sz="1150" spc="5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dei</a:t>
            </a:r>
            <a:endParaRPr sz="11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201035" y="8817609"/>
            <a:ext cx="3220720" cy="167640"/>
          </a:xfrm>
          <a:prstGeom prst="rect">
            <a:avLst/>
          </a:prstGeom>
          <a:solidFill>
            <a:srgbClr val="F7F7F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00"/>
              </a:lnSpc>
            </a:pP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luoghi in cui vivono. Per questa terza edizione</a:t>
            </a:r>
            <a:r>
              <a:rPr dirty="0" sz="1150" spc="45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150">
                <a:solidFill>
                  <a:srgbClr val="212121"/>
                </a:solidFill>
                <a:latin typeface="Arial"/>
                <a:cs typeface="Arial"/>
              </a:rPr>
              <a:t>del</a:t>
            </a:r>
            <a:endParaRPr sz="11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201035" y="9003538"/>
            <a:ext cx="3454400" cy="167640"/>
          </a:xfrm>
          <a:prstGeom prst="rect">
            <a:avLst/>
          </a:prstGeom>
          <a:solidFill>
            <a:srgbClr val="F7F7F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00"/>
              </a:lnSpc>
            </a:pP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Festival della Cultura Creativa </a:t>
            </a:r>
            <a:r>
              <a:rPr dirty="0" sz="1150">
                <a:solidFill>
                  <a:srgbClr val="212121"/>
                </a:solidFill>
                <a:latin typeface="Arial"/>
                <a:cs typeface="Arial"/>
              </a:rPr>
              <a:t>è </a:t>
            </a: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stato scelto </a:t>
            </a:r>
            <a:r>
              <a:rPr dirty="0" sz="1150">
                <a:solidFill>
                  <a:srgbClr val="212121"/>
                </a:solidFill>
                <a:latin typeface="Arial"/>
                <a:cs typeface="Arial"/>
              </a:rPr>
              <a:t>come</a:t>
            </a:r>
            <a:r>
              <a:rPr dirty="0" sz="1150" spc="65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“fil</a:t>
            </a:r>
            <a:endParaRPr sz="11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201035" y="9184893"/>
            <a:ext cx="3300095" cy="172720"/>
          </a:xfrm>
          <a:prstGeom prst="rect">
            <a:avLst/>
          </a:prstGeom>
          <a:solidFill>
            <a:srgbClr val="F7F7F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20"/>
              </a:lnSpc>
            </a:pP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rouge” delle iniziative </a:t>
            </a:r>
            <a:r>
              <a:rPr dirty="0" sz="1150">
                <a:solidFill>
                  <a:srgbClr val="212121"/>
                </a:solidFill>
                <a:latin typeface="Arial"/>
                <a:cs typeface="Arial"/>
              </a:rPr>
              <a:t>il tema </a:t>
            </a: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“</a:t>
            </a:r>
            <a:r>
              <a:rPr dirty="0" sz="1150" spc="-5" b="1" i="1">
                <a:solidFill>
                  <a:srgbClr val="212121"/>
                </a:solidFill>
                <a:latin typeface="Arial"/>
                <a:cs typeface="Arial"/>
              </a:rPr>
              <a:t>Abitare</a:t>
            </a:r>
            <a:r>
              <a:rPr dirty="0" sz="1150" spc="30" b="1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150" spc="-5" b="1" i="1">
                <a:solidFill>
                  <a:srgbClr val="212121"/>
                </a:solidFill>
                <a:latin typeface="Arial"/>
                <a:cs typeface="Arial"/>
              </a:rPr>
              <a:t>sottosopra</a:t>
            </a:r>
            <a:r>
              <a:rPr dirty="0" sz="1150" spc="-5" i="1">
                <a:solidFill>
                  <a:srgbClr val="212121"/>
                </a:solidFill>
                <a:latin typeface="Arial"/>
                <a:cs typeface="Arial"/>
              </a:rPr>
              <a:t>.</a:t>
            </a:r>
            <a:endParaRPr sz="11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201035" y="9350450"/>
            <a:ext cx="3345815" cy="201295"/>
          </a:xfrm>
          <a:prstGeom prst="rect">
            <a:avLst/>
          </a:prstGeom>
          <a:solidFill>
            <a:srgbClr val="F7F7F7"/>
          </a:solidFill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1150" spc="-5" i="1">
                <a:solidFill>
                  <a:srgbClr val="212121"/>
                </a:solidFill>
                <a:latin typeface="Arial"/>
                <a:cs typeface="Arial"/>
              </a:rPr>
              <a:t>Scoprire </a:t>
            </a:r>
            <a:r>
              <a:rPr dirty="0" sz="1150" i="1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50" spc="-5" i="1">
                <a:solidFill>
                  <a:srgbClr val="212121"/>
                </a:solidFill>
                <a:latin typeface="Arial"/>
                <a:cs typeface="Arial"/>
              </a:rPr>
              <a:t>sperimentare come </a:t>
            </a:r>
            <a:r>
              <a:rPr dirty="0" sz="1150" i="1">
                <a:solidFill>
                  <a:srgbClr val="212121"/>
                </a:solidFill>
                <a:latin typeface="Arial"/>
                <a:cs typeface="Arial"/>
              </a:rPr>
              <a:t>si sta </a:t>
            </a:r>
            <a:r>
              <a:rPr dirty="0" sz="1150" spc="-5" i="1">
                <a:solidFill>
                  <a:srgbClr val="212121"/>
                </a:solidFill>
                <a:latin typeface="Arial"/>
                <a:cs typeface="Arial"/>
              </a:rPr>
              <a:t>dentro </a:t>
            </a:r>
            <a:r>
              <a:rPr dirty="0" sz="1150" i="1">
                <a:solidFill>
                  <a:srgbClr val="212121"/>
                </a:solidFill>
                <a:latin typeface="Arial"/>
                <a:cs typeface="Arial"/>
              </a:rPr>
              <a:t>i</a:t>
            </a:r>
            <a:r>
              <a:rPr dirty="0" sz="1150" spc="20" i="1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150" spc="-5" i="1">
                <a:solidFill>
                  <a:srgbClr val="212121"/>
                </a:solidFill>
                <a:latin typeface="Arial"/>
                <a:cs typeface="Arial"/>
              </a:rPr>
              <a:t>luoghi,</a:t>
            </a:r>
            <a:endParaRPr sz="11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201035" y="9558222"/>
            <a:ext cx="3325495" cy="170815"/>
          </a:xfrm>
          <a:prstGeom prst="rect">
            <a:avLst/>
          </a:prstGeom>
          <a:solidFill>
            <a:srgbClr val="F7F7F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10"/>
              </a:lnSpc>
            </a:pPr>
            <a:r>
              <a:rPr dirty="0" sz="1150" spc="-5" i="1">
                <a:solidFill>
                  <a:srgbClr val="212121"/>
                </a:solidFill>
                <a:latin typeface="Arial"/>
                <a:cs typeface="Arial"/>
              </a:rPr>
              <a:t>l’arte </a:t>
            </a:r>
            <a:r>
              <a:rPr dirty="0" sz="1150" i="1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50" spc="-5" i="1">
                <a:solidFill>
                  <a:srgbClr val="212121"/>
                </a:solidFill>
                <a:latin typeface="Arial"/>
                <a:cs typeface="Arial"/>
              </a:rPr>
              <a:t>le emozioni</a:t>
            </a: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”. L’obiettivo </a:t>
            </a:r>
            <a:r>
              <a:rPr dirty="0" sz="1150">
                <a:solidFill>
                  <a:srgbClr val="212121"/>
                </a:solidFill>
                <a:latin typeface="Arial"/>
                <a:cs typeface="Arial"/>
              </a:rPr>
              <a:t>è </a:t>
            </a: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invitare </a:t>
            </a:r>
            <a:r>
              <a:rPr dirty="0" sz="1150">
                <a:solidFill>
                  <a:srgbClr val="212121"/>
                </a:solidFill>
                <a:latin typeface="Arial"/>
                <a:cs typeface="Arial"/>
              </a:rPr>
              <a:t>bambini</a:t>
            </a:r>
            <a:r>
              <a:rPr dirty="0" sz="1150" spc="15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150">
                <a:solidFill>
                  <a:srgbClr val="212121"/>
                </a:solidFill>
                <a:latin typeface="Arial"/>
                <a:cs typeface="Arial"/>
              </a:rPr>
              <a:t>e</a:t>
            </a:r>
            <a:endParaRPr sz="11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19327" y="9741103"/>
            <a:ext cx="5923280" cy="173990"/>
          </a:xfrm>
          <a:prstGeom prst="rect">
            <a:avLst/>
          </a:prstGeom>
          <a:solidFill>
            <a:srgbClr val="F7F7F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35"/>
              </a:lnSpc>
            </a:pP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ragazzi ad</a:t>
            </a:r>
            <a:r>
              <a:rPr dirty="0" sz="1150" spc="-5" b="1">
                <a:solidFill>
                  <a:srgbClr val="212121"/>
                </a:solidFill>
                <a:latin typeface="Arial"/>
                <a:cs typeface="Arial"/>
              </a:rPr>
              <a:t>ampliare </a:t>
            </a:r>
            <a:r>
              <a:rPr dirty="0" sz="1150" b="1">
                <a:solidFill>
                  <a:srgbClr val="212121"/>
                </a:solidFill>
                <a:latin typeface="Arial"/>
                <a:cs typeface="Arial"/>
              </a:rPr>
              <a:t>il </a:t>
            </a:r>
            <a:r>
              <a:rPr dirty="0" sz="1150" spc="-5" b="1">
                <a:solidFill>
                  <a:srgbClr val="212121"/>
                </a:solidFill>
                <a:latin typeface="Arial"/>
                <a:cs typeface="Arial"/>
              </a:rPr>
              <a:t>concetto </a:t>
            </a:r>
            <a:r>
              <a:rPr dirty="0" sz="1150" b="1">
                <a:solidFill>
                  <a:srgbClr val="212121"/>
                </a:solidFill>
                <a:latin typeface="Arial"/>
                <a:cs typeface="Arial"/>
              </a:rPr>
              <a:t>di casa</a:t>
            </a:r>
            <a:r>
              <a:rPr dirty="0" sz="1150">
                <a:solidFill>
                  <a:srgbClr val="212121"/>
                </a:solidFill>
                <a:latin typeface="Arial"/>
                <a:cs typeface="Arial"/>
              </a:rPr>
              <a:t>, </a:t>
            </a: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per scoprire </a:t>
            </a:r>
            <a:r>
              <a:rPr dirty="0" sz="115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sperimentare, </a:t>
            </a:r>
            <a:r>
              <a:rPr dirty="0" sz="1150" spc="-10">
                <a:solidFill>
                  <a:srgbClr val="212121"/>
                </a:solidFill>
                <a:latin typeface="Arial"/>
                <a:cs typeface="Arial"/>
              </a:rPr>
              <a:t>con </a:t>
            </a: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l’aiuto di</a:t>
            </a:r>
            <a:r>
              <a:rPr dirty="0" sz="1150" spc="18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operator</a:t>
            </a:r>
            <a:endParaRPr sz="11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629695" y="9722307"/>
            <a:ext cx="58419" cy="201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50">
                <a:solidFill>
                  <a:srgbClr val="212121"/>
                </a:solidFill>
                <a:latin typeface="Arial"/>
                <a:cs typeface="Arial"/>
              </a:rPr>
              <a:t>i</a:t>
            </a:r>
            <a:endParaRPr sz="115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451354" y="2119883"/>
            <a:ext cx="2650587" cy="7081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720090" y="2980943"/>
            <a:ext cx="3904996" cy="26069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23900" y="7119619"/>
            <a:ext cx="2353945" cy="25431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7482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1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Mo</a:t>
            </a:r>
            <a:r>
              <a:rPr dirty="0" sz="1600" spc="-15" b="1">
                <a:latin typeface="Arial"/>
                <a:cs typeface="Arial"/>
              </a:rPr>
              <a:t>n</a:t>
            </a:r>
            <a:r>
              <a:rPr dirty="0" sz="1600" b="1">
                <a:latin typeface="Arial"/>
                <a:cs typeface="Arial"/>
              </a:rPr>
              <a:t>d</a:t>
            </a:r>
            <a:r>
              <a:rPr dirty="0" sz="1600" spc="-5" b="1">
                <a:latin typeface="Arial"/>
                <a:cs typeface="Arial"/>
              </a:rPr>
              <a:t>oin</a:t>
            </a:r>
            <a:r>
              <a:rPr dirty="0" sz="1600" spc="-5" b="1">
                <a:latin typeface="Arial"/>
                <a:cs typeface="Arial"/>
              </a:rPr>
              <a:t>tasca</a:t>
            </a:r>
            <a:r>
              <a:rPr dirty="0" sz="1600" b="1">
                <a:latin typeface="Arial"/>
                <a:cs typeface="Arial"/>
              </a:rPr>
              <a:t>.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rg  </a:t>
            </a:r>
            <a:r>
              <a:rPr dirty="0" sz="1600" spc="-5" b="1">
                <a:latin typeface="Arial"/>
                <a:cs typeface="Arial"/>
              </a:rPr>
              <a:t>29 aprile</a:t>
            </a:r>
            <a:r>
              <a:rPr dirty="0" sz="1600" spc="-2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19327" y="2138425"/>
            <a:ext cx="5992495" cy="184785"/>
          </a:xfrm>
          <a:prstGeom prst="rect">
            <a:avLst/>
          </a:prstGeom>
          <a:solidFill>
            <a:srgbClr val="F7F7F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00"/>
              </a:lnSpc>
            </a:pP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culturali specializzati, in che </a:t>
            </a:r>
            <a:r>
              <a:rPr dirty="0" sz="1150">
                <a:solidFill>
                  <a:srgbClr val="212121"/>
                </a:solidFill>
                <a:latin typeface="Arial"/>
                <a:cs typeface="Arial"/>
              </a:rPr>
              <a:t>modo </a:t>
            </a: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ogni persona </a:t>
            </a:r>
            <a:r>
              <a:rPr dirty="0" sz="115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cosa </a:t>
            </a:r>
            <a:r>
              <a:rPr dirty="0" sz="1150" spc="-10">
                <a:solidFill>
                  <a:srgbClr val="212121"/>
                </a:solidFill>
                <a:latin typeface="Arial"/>
                <a:cs typeface="Arial"/>
              </a:rPr>
              <a:t>vive, </a:t>
            </a: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abita </a:t>
            </a:r>
            <a:r>
              <a:rPr dirty="0" sz="1150">
                <a:solidFill>
                  <a:srgbClr val="212121"/>
                </a:solidFill>
                <a:latin typeface="Arial"/>
                <a:cs typeface="Arial"/>
              </a:rPr>
              <a:t>e si </a:t>
            </a: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relaziona con tutto</a:t>
            </a:r>
            <a:r>
              <a:rPr dirty="0" sz="1150" spc="21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ciò</a:t>
            </a:r>
            <a:endParaRPr sz="11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9327" y="2322829"/>
            <a:ext cx="4589780" cy="167640"/>
          </a:xfrm>
          <a:prstGeom prst="rect">
            <a:avLst/>
          </a:prstGeom>
          <a:solidFill>
            <a:srgbClr val="F7F7F7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300"/>
              </a:lnSpc>
            </a:pP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che lo circonda, utilizzando le </a:t>
            </a:r>
            <a:r>
              <a:rPr dirty="0" sz="1150">
                <a:solidFill>
                  <a:srgbClr val="212121"/>
                </a:solidFill>
                <a:latin typeface="Arial"/>
                <a:cs typeface="Arial"/>
              </a:rPr>
              <a:t>modalità </a:t>
            </a:r>
            <a:r>
              <a:rPr dirty="0" sz="1150" spc="-5">
                <a:solidFill>
                  <a:srgbClr val="212121"/>
                </a:solidFill>
                <a:latin typeface="Arial"/>
                <a:cs typeface="Arial"/>
              </a:rPr>
              <a:t>più consone alla propria</a:t>
            </a:r>
            <a:r>
              <a:rPr dirty="0" sz="1150" spc="11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150">
                <a:solidFill>
                  <a:srgbClr val="212121"/>
                </a:solidFill>
                <a:latin typeface="Arial"/>
                <a:cs typeface="Arial"/>
              </a:rPr>
              <a:t>natura.</a:t>
            </a:r>
            <a:endParaRPr sz="11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20090" y="2634995"/>
            <a:ext cx="6191250" cy="22758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5063235"/>
            <a:ext cx="5943600" cy="447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1653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o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iz</a:t>
            </a:r>
            <a:r>
              <a:rPr dirty="0" sz="1600" spc="-5" b="1">
                <a:latin typeface="Arial"/>
                <a:cs typeface="Arial"/>
              </a:rPr>
              <a:t>ie</a:t>
            </a:r>
            <a:r>
              <a:rPr dirty="0" sz="1600" spc="5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tiscali.</a:t>
            </a:r>
            <a:r>
              <a:rPr dirty="0" sz="1600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t  </a:t>
            </a:r>
            <a:r>
              <a:rPr dirty="0" sz="1600" spc="-5" b="1">
                <a:latin typeface="Arial"/>
                <a:cs typeface="Arial"/>
              </a:rPr>
              <a:t>29 aprile</a:t>
            </a:r>
            <a:r>
              <a:rPr dirty="0" sz="1600" spc="-3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909061"/>
            <a:ext cx="5909310" cy="1496060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12700" marR="25400">
              <a:lnSpc>
                <a:spcPts val="2940"/>
              </a:lnSpc>
              <a:spcBef>
                <a:spcPts val="300"/>
              </a:spcBef>
            </a:pPr>
            <a:r>
              <a:rPr dirty="0" sz="2550">
                <a:solidFill>
                  <a:srgbClr val="333333"/>
                </a:solidFill>
                <a:latin typeface="Times New Roman"/>
                <a:cs typeface="Times New Roman"/>
              </a:rPr>
              <a:t>Abi: al </a:t>
            </a:r>
            <a:r>
              <a:rPr dirty="0" sz="2550" spc="-5">
                <a:solidFill>
                  <a:srgbClr val="333333"/>
                </a:solidFill>
                <a:latin typeface="Times New Roman"/>
                <a:cs typeface="Times New Roman"/>
              </a:rPr>
              <a:t>via </a:t>
            </a:r>
            <a:r>
              <a:rPr dirty="0" sz="2550" spc="-10">
                <a:solidFill>
                  <a:srgbClr val="333333"/>
                </a:solidFill>
                <a:latin typeface="Times New Roman"/>
                <a:cs typeface="Times New Roman"/>
              </a:rPr>
              <a:t>la </a:t>
            </a:r>
            <a:r>
              <a:rPr dirty="0" sz="2550" spc="-5">
                <a:solidFill>
                  <a:srgbClr val="333333"/>
                </a:solidFill>
                <a:latin typeface="Times New Roman"/>
                <a:cs typeface="Times New Roman"/>
              </a:rPr>
              <a:t>terza edizione </a:t>
            </a:r>
            <a:r>
              <a:rPr dirty="0" sz="2550">
                <a:solidFill>
                  <a:srgbClr val="333333"/>
                </a:solidFill>
                <a:latin typeface="Times New Roman"/>
                <a:cs typeface="Times New Roman"/>
              </a:rPr>
              <a:t>del </a:t>
            </a:r>
            <a:r>
              <a:rPr dirty="0" sz="2550" spc="-5">
                <a:solidFill>
                  <a:srgbClr val="333333"/>
                </a:solidFill>
                <a:latin typeface="Times New Roman"/>
                <a:cs typeface="Times New Roman"/>
              </a:rPr>
              <a:t>Festival </a:t>
            </a:r>
            <a:r>
              <a:rPr dirty="0" sz="2550">
                <a:solidFill>
                  <a:srgbClr val="333333"/>
                </a:solidFill>
                <a:latin typeface="Times New Roman"/>
                <a:cs typeface="Times New Roman"/>
              </a:rPr>
              <a:t>della  cultura</a:t>
            </a:r>
            <a:r>
              <a:rPr dirty="0" sz="2550" spc="-2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550">
                <a:solidFill>
                  <a:srgbClr val="333333"/>
                </a:solidFill>
                <a:latin typeface="Times New Roman"/>
                <a:cs typeface="Times New Roman"/>
              </a:rPr>
              <a:t>creativa</a:t>
            </a:r>
            <a:endParaRPr sz="2550">
              <a:latin typeface="Times New Roman"/>
              <a:cs typeface="Times New Roman"/>
            </a:endParaRPr>
          </a:p>
          <a:p>
            <a:pPr marL="12700" marR="5080">
              <a:lnSpc>
                <a:spcPct val="95900"/>
              </a:lnSpc>
              <a:spcBef>
                <a:spcPts val="835"/>
              </a:spcBef>
            </a:pPr>
            <a:r>
              <a:rPr dirty="0" sz="1350" i="1">
                <a:solidFill>
                  <a:srgbClr val="666666"/>
                </a:solidFill>
                <a:latin typeface="Times New Roman"/>
                <a:cs typeface="Times New Roman"/>
              </a:rPr>
              <a:t>Dal 2 </a:t>
            </a:r>
            <a:r>
              <a:rPr dirty="0" sz="1350" spc="-5" i="1">
                <a:solidFill>
                  <a:srgbClr val="666666"/>
                </a:solidFill>
                <a:latin typeface="Times New Roman"/>
                <a:cs typeface="Times New Roman"/>
              </a:rPr>
              <a:t>all'8 maggio torna </a:t>
            </a:r>
            <a:r>
              <a:rPr dirty="0" sz="1350" spc="-15" i="1">
                <a:solidFill>
                  <a:srgbClr val="666666"/>
                </a:solidFill>
                <a:latin typeface="Times New Roman"/>
                <a:cs typeface="Times New Roman"/>
              </a:rPr>
              <a:t>la </a:t>
            </a:r>
            <a:r>
              <a:rPr dirty="0" sz="1350" spc="-5" i="1">
                <a:solidFill>
                  <a:srgbClr val="666666"/>
                </a:solidFill>
                <a:latin typeface="Times New Roman"/>
                <a:cs typeface="Times New Roman"/>
              </a:rPr>
              <a:t>manifestazione per ragazzi organizzata dalle banche </a:t>
            </a:r>
            <a:r>
              <a:rPr dirty="0" sz="1350" i="1">
                <a:solidFill>
                  <a:srgbClr val="666666"/>
                </a:solidFill>
                <a:latin typeface="Times New Roman"/>
                <a:cs typeface="Times New Roman"/>
              </a:rPr>
              <a:t>per  </a:t>
            </a:r>
            <a:r>
              <a:rPr dirty="0" sz="1350" spc="-5" i="1">
                <a:solidFill>
                  <a:srgbClr val="666666"/>
                </a:solidFill>
                <a:latin typeface="Times New Roman"/>
                <a:cs typeface="Times New Roman"/>
              </a:rPr>
              <a:t>stimolare la creatività </a:t>
            </a:r>
            <a:r>
              <a:rPr dirty="0" sz="1350" i="1">
                <a:solidFill>
                  <a:srgbClr val="666666"/>
                </a:solidFill>
                <a:latin typeface="Times New Roman"/>
                <a:cs typeface="Times New Roman"/>
              </a:rPr>
              <a:t>dei </a:t>
            </a:r>
            <a:r>
              <a:rPr dirty="0" sz="1350" spc="-5" i="1">
                <a:solidFill>
                  <a:srgbClr val="666666"/>
                </a:solidFill>
                <a:latin typeface="Times New Roman"/>
                <a:cs typeface="Times New Roman"/>
              </a:rPr>
              <a:t>più giovani. Oltre </a:t>
            </a:r>
            <a:r>
              <a:rPr dirty="0" sz="1350" i="1">
                <a:solidFill>
                  <a:srgbClr val="666666"/>
                </a:solidFill>
                <a:latin typeface="Times New Roman"/>
                <a:cs typeface="Times New Roman"/>
              </a:rPr>
              <a:t>80 </a:t>
            </a:r>
            <a:r>
              <a:rPr dirty="0" sz="1350" spc="-5" i="1">
                <a:solidFill>
                  <a:srgbClr val="666666"/>
                </a:solidFill>
                <a:latin typeface="Times New Roman"/>
                <a:cs typeface="Times New Roman"/>
              </a:rPr>
              <a:t>eventi culturali in </a:t>
            </a:r>
            <a:r>
              <a:rPr dirty="0" sz="1350" i="1">
                <a:solidFill>
                  <a:srgbClr val="666666"/>
                </a:solidFill>
                <a:latin typeface="Times New Roman"/>
                <a:cs typeface="Times New Roman"/>
              </a:rPr>
              <a:t>50 </a:t>
            </a:r>
            <a:r>
              <a:rPr dirty="0" sz="1350" spc="-10" i="1">
                <a:solidFill>
                  <a:srgbClr val="666666"/>
                </a:solidFill>
                <a:latin typeface="Times New Roman"/>
                <a:cs typeface="Times New Roman"/>
              </a:rPr>
              <a:t>città </a:t>
            </a:r>
            <a:r>
              <a:rPr dirty="0" sz="1350" spc="-5" i="1">
                <a:solidFill>
                  <a:srgbClr val="666666"/>
                </a:solidFill>
                <a:latin typeface="Times New Roman"/>
                <a:cs typeface="Times New Roman"/>
              </a:rPr>
              <a:t>dal nord </a:t>
            </a:r>
            <a:r>
              <a:rPr dirty="0" sz="1350" i="1">
                <a:solidFill>
                  <a:srgbClr val="666666"/>
                </a:solidFill>
                <a:latin typeface="Times New Roman"/>
                <a:cs typeface="Times New Roman"/>
              </a:rPr>
              <a:t>al  </a:t>
            </a:r>
            <a:r>
              <a:rPr dirty="0" sz="1350" spc="-5" i="1">
                <a:solidFill>
                  <a:srgbClr val="666666"/>
                </a:solidFill>
                <a:latin typeface="Times New Roman"/>
                <a:cs typeface="Times New Roman"/>
              </a:rPr>
              <a:t>sud</a:t>
            </a:r>
            <a:r>
              <a:rPr dirty="0" sz="1350" i="1">
                <a:solidFill>
                  <a:srgbClr val="666666"/>
                </a:solidFill>
                <a:latin typeface="Times New Roman"/>
                <a:cs typeface="Times New Roman"/>
              </a:rPr>
              <a:t> </a:t>
            </a:r>
            <a:r>
              <a:rPr dirty="0" sz="1350" spc="-5" i="1">
                <a:solidFill>
                  <a:srgbClr val="666666"/>
                </a:solidFill>
                <a:latin typeface="Times New Roman"/>
                <a:cs typeface="Times New Roman"/>
              </a:rPr>
              <a:t>d'Italia.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7218044"/>
            <a:ext cx="6141720" cy="275082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35400"/>
              </a:lnSpc>
              <a:spcBef>
                <a:spcPts val="105"/>
              </a:spcBef>
            </a:pP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Nuovo appuntamento con il </a:t>
            </a:r>
            <a:r>
              <a:rPr dirty="0" sz="1200" spc="-5" b="1">
                <a:solidFill>
                  <a:srgbClr val="16387B"/>
                </a:solidFill>
                <a:latin typeface="Arial"/>
                <a:cs typeface="Arial"/>
                <a:hlinkClick r:id="rId3"/>
              </a:rPr>
              <a:t>Festival della Cultura Creativa </a:t>
            </a:r>
            <a:r>
              <a:rPr dirty="0" sz="1200" spc="-5" b="1">
                <a:solidFill>
                  <a:srgbClr val="333333"/>
                </a:solidFill>
                <a:latin typeface="Arial"/>
                <a:cs typeface="Arial"/>
              </a:rPr>
              <a:t>promosso dall’</a:t>
            </a:r>
            <a:r>
              <a:rPr dirty="0" sz="1200" spc="-5" b="1">
                <a:solidFill>
                  <a:srgbClr val="16387B"/>
                </a:solidFill>
                <a:latin typeface="Arial"/>
                <a:cs typeface="Arial"/>
                <a:hlinkClick r:id="rId4"/>
              </a:rPr>
              <a:t>Abi </a:t>
            </a:r>
            <a:r>
              <a:rPr dirty="0" sz="1200" spc="-5" b="1">
                <a:solidFill>
                  <a:srgbClr val="333333"/>
                </a:solidFill>
                <a:latin typeface="Arial"/>
                <a:cs typeface="Arial"/>
              </a:rPr>
              <a:t>e dalle  banche per avvicinare alla cultura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i </a:t>
            </a:r>
            <a:r>
              <a:rPr dirty="0" sz="1200" spc="-5" b="1">
                <a:solidFill>
                  <a:srgbClr val="333333"/>
                </a:solidFill>
                <a:latin typeface="Arial"/>
                <a:cs typeface="Arial"/>
              </a:rPr>
              <a:t>giovani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d’età </a:t>
            </a:r>
            <a:r>
              <a:rPr dirty="0" sz="1200" spc="-5" b="1">
                <a:solidFill>
                  <a:srgbClr val="333333"/>
                </a:solidFill>
                <a:latin typeface="Arial"/>
                <a:cs typeface="Arial"/>
              </a:rPr>
              <a:t>compresa tra 6 e 13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anni, </a:t>
            </a:r>
            <a:r>
              <a:rPr dirty="0" sz="1200" spc="-5" b="1">
                <a:solidFill>
                  <a:srgbClr val="333333"/>
                </a:solidFill>
                <a:latin typeface="Arial"/>
                <a:cs typeface="Arial"/>
              </a:rPr>
              <a:t>grazie a  laboratori, iniziative ed eventi che spaziano tra arte, teatro, musica, tecnologie 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digitali </a:t>
            </a:r>
            <a:r>
              <a:rPr dirty="0" sz="1200" spc="-5" b="1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molto </a:t>
            </a:r>
            <a:r>
              <a:rPr dirty="0" sz="1200" spc="-5" b="1">
                <a:solidFill>
                  <a:srgbClr val="333333"/>
                </a:solidFill>
                <a:latin typeface="Arial"/>
                <a:cs typeface="Arial"/>
              </a:rPr>
              <a:t>altro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.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La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manifestazione, che l’anno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scorso ha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coinvolto oltre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15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mila  bambini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ragazzi,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si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svolgerà nella settimana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che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va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dal 2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all’8 maggio.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piccoli  protagonisti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del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festival avranno l’occasione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sperimentare tutte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le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sfumature della loro  creatività, conoscendo anche meglio le possibilità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dei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luoghi in cui vivono. Per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questa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terza 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edizione della manifestazione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è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stato scelto come “fil rouge” delle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iniziative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tema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“Abitare  sottosopra. Scoprire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sperimentare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come si sta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dentro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luoghi,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l’arte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le</a:t>
            </a:r>
            <a:r>
              <a:rPr dirty="0" sz="1200" spc="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emozioni”.</a:t>
            </a:r>
            <a:endParaRPr sz="1200">
              <a:latin typeface="Arial"/>
              <a:cs typeface="Arial"/>
            </a:endParaRPr>
          </a:p>
          <a:p>
            <a:pPr marL="12700" marR="426720">
              <a:lnSpc>
                <a:spcPct val="135000"/>
              </a:lnSpc>
              <a:spcBef>
                <a:spcPts val="10"/>
              </a:spcBef>
            </a:pP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L’obiettivo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è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invitare bambini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ragazzi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ad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ampliare il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concetto di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casa, per scoprire e  sperimentare, con l'aiuto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operatori culturali specializzati, in che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modo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vive</a:t>
            </a:r>
            <a:r>
              <a:rPr dirty="0" sz="1200" spc="10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ogni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70454" y="2454144"/>
            <a:ext cx="1809854" cy="386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4526279"/>
            <a:ext cx="3752469" cy="25260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2355" cy="93814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64312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o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iz</a:t>
            </a:r>
            <a:r>
              <a:rPr dirty="0" sz="1600" spc="-5" b="1">
                <a:latin typeface="Arial"/>
                <a:cs typeface="Arial"/>
              </a:rPr>
              <a:t>ie</a:t>
            </a:r>
            <a:r>
              <a:rPr dirty="0" sz="1600" spc="5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tiscali.</a:t>
            </a:r>
            <a:r>
              <a:rPr dirty="0" sz="1600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t  </a:t>
            </a:r>
            <a:r>
              <a:rPr dirty="0" sz="1600" spc="-5" b="1">
                <a:latin typeface="Arial"/>
                <a:cs typeface="Arial"/>
              </a:rPr>
              <a:t>29 aprile</a:t>
            </a:r>
            <a:r>
              <a:rPr dirty="0" sz="1600" spc="-3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4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211454">
              <a:lnSpc>
                <a:spcPct val="135000"/>
              </a:lnSpc>
              <a:spcBef>
                <a:spcPts val="975"/>
              </a:spcBef>
            </a:pP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persona e si relaziona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con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tutto ciò che lo circonda, utilizzando le modalità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più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consone  alla propria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natura.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35500"/>
              </a:lnSpc>
              <a:spcBef>
                <a:spcPts val="5"/>
              </a:spcBef>
            </a:pP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“Iniziative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come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il Festival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della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Cultura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Creativa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–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ha detto il </a:t>
            </a:r>
            <a:r>
              <a:rPr dirty="0" sz="1200" spc="-5" b="1">
                <a:solidFill>
                  <a:srgbClr val="333333"/>
                </a:solidFill>
                <a:latin typeface="Arial"/>
                <a:cs typeface="Arial"/>
              </a:rPr>
              <a:t>presidente dell’Abi,  Antonio Patuelli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-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puntano a valorizzare la creatività e il talento delle giovani generazioni  attraverso la promozione dell’arte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della conoscenza.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Oggi più </a:t>
            </a:r>
            <a:r>
              <a:rPr dirty="0" sz="1200" spc="-10" b="1">
                <a:solidFill>
                  <a:srgbClr val="333333"/>
                </a:solidFill>
                <a:latin typeface="Arial"/>
                <a:cs typeface="Arial"/>
              </a:rPr>
              <a:t>che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in </a:t>
            </a:r>
            <a:r>
              <a:rPr dirty="0" sz="1200" spc="-5" b="1">
                <a:solidFill>
                  <a:srgbClr val="333333"/>
                </a:solidFill>
                <a:latin typeface="Arial"/>
                <a:cs typeface="Arial"/>
              </a:rPr>
              <a:t>passato,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il  </a:t>
            </a:r>
            <a:r>
              <a:rPr dirty="0" sz="1200" spc="-5" b="1">
                <a:solidFill>
                  <a:srgbClr val="333333"/>
                </a:solidFill>
                <a:latin typeface="Arial"/>
                <a:cs typeface="Arial"/>
              </a:rPr>
              <a:t>contributo delle banche alla cultura si focalizza sulla prima risorsa del Paese, ossia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i  </a:t>
            </a:r>
            <a:r>
              <a:rPr dirty="0" sz="1200" spc="-5" b="1">
                <a:solidFill>
                  <a:srgbClr val="333333"/>
                </a:solidFill>
                <a:latin typeface="Arial"/>
                <a:cs typeface="Arial"/>
              </a:rPr>
              <a:t>giovani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, per sollecitarne lo spirito critico, rendendoli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così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protagonisti della nostra società  civile. Sostenere la capacità creativa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bambini e ragazzi,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significa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aiutarli a mettere a 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frutto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capacità, potenzialità e visoni innovative, strumenti indispensabili per costruire</a:t>
            </a:r>
            <a:r>
              <a:rPr dirty="0" sz="1200" spc="1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un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futuro di crescita per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loro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stessi e per</a:t>
            </a:r>
            <a:r>
              <a:rPr dirty="0" sz="120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l’Italia”.</a:t>
            </a:r>
            <a:endParaRPr sz="1200">
              <a:latin typeface="Arial"/>
              <a:cs typeface="Arial"/>
            </a:endParaRPr>
          </a:p>
          <a:p>
            <a:pPr marL="12700" marR="12700">
              <a:lnSpc>
                <a:spcPct val="135400"/>
              </a:lnSpc>
              <a:spcBef>
                <a:spcPts val="10"/>
              </a:spcBef>
            </a:pP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Per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Antonio Campo Dall’Orto, direttore generale Rai: “La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Media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Partnership stipulata con il  Festival della Cultura creativa risponde in pieno alla nostra missione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servizio pubblico  universale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che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vuole parlare e arrivare a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tutti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gli italiani. Da questo punto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di</a:t>
            </a:r>
            <a:r>
              <a:rPr dirty="0" sz="1200" spc="6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vista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l’attenzione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per i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più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giovani rappresenta per la Rai una priorità assoluta come</a:t>
            </a:r>
            <a:r>
              <a:rPr dirty="0" sz="1200" spc="1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dimostra</a:t>
            </a:r>
            <a:endParaRPr sz="1200">
              <a:latin typeface="Arial"/>
              <a:cs typeface="Arial"/>
            </a:endParaRPr>
          </a:p>
          <a:p>
            <a:pPr marL="12700" marR="45085">
              <a:lnSpc>
                <a:spcPct val="135500"/>
              </a:lnSpc>
              <a:spcBef>
                <a:spcPts val="5"/>
              </a:spcBef>
            </a:pP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anche la decisione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togliere la pubblicità dal canale Rai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yo yo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a partire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dal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primo maggio.  La creatività e lo sviluppo del talento, la ricerca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nuove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forme di linguaggio e  comunicazione rappresentano un impegno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su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cui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la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Rai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vuole essere sempre più  protagonista per accompagnare in maniera virtuosa l’educazione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l’istruzione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dei 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ragazzi”.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 marR="19685">
              <a:lnSpc>
                <a:spcPct val="135500"/>
              </a:lnSpc>
              <a:spcBef>
                <a:spcPts val="5"/>
              </a:spcBef>
            </a:pPr>
            <a:r>
              <a:rPr dirty="0" sz="1200" spc="-5" b="1">
                <a:solidFill>
                  <a:srgbClr val="333333"/>
                </a:solidFill>
                <a:latin typeface="Arial"/>
                <a:cs typeface="Arial"/>
              </a:rPr>
              <a:t>Oltre </a:t>
            </a:r>
            <a:r>
              <a:rPr dirty="0" sz="1200" spc="-10" b="1">
                <a:solidFill>
                  <a:srgbClr val="333333"/>
                </a:solidFill>
                <a:latin typeface="Arial"/>
                <a:cs typeface="Arial"/>
              </a:rPr>
              <a:t>80 </a:t>
            </a:r>
            <a:r>
              <a:rPr dirty="0" sz="1200" spc="-5" b="1">
                <a:solidFill>
                  <a:srgbClr val="333333"/>
                </a:solidFill>
                <a:latin typeface="Arial"/>
                <a:cs typeface="Arial"/>
              </a:rPr>
              <a:t>eventi culturali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in </a:t>
            </a:r>
            <a:r>
              <a:rPr dirty="0" sz="1200" spc="-5" b="1">
                <a:solidFill>
                  <a:srgbClr val="333333"/>
                </a:solidFill>
                <a:latin typeface="Arial"/>
                <a:cs typeface="Arial"/>
              </a:rPr>
              <a:t>50 città italiane svilupperanno </a:t>
            </a:r>
            <a:r>
              <a:rPr dirty="0" sz="1200" b="1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1200" spc="-5" b="1">
                <a:solidFill>
                  <a:srgbClr val="333333"/>
                </a:solidFill>
                <a:latin typeface="Arial"/>
                <a:cs typeface="Arial"/>
              </a:rPr>
              <a:t>tema ispiratore, declinato  da ciascuna banca con strumenti e punti di vista differenti, alla luce delle proprie  specificità e di quelle del territorio di appartenenza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.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laboratori e le altre attività  proposte vedranno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la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partecipazione di rappresentanti delle banche e la collaborazione di  scuole, musei, biblioteche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e operatori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culturali,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 cui si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aggiungerà quest’anno anche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la 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Main Media Partnership della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RAI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e la Media Partnership del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TGR. Come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ulteriore  testimonianza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del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valore educativo, sociale e culturale della</a:t>
            </a:r>
            <a:r>
              <a:rPr dirty="0" sz="1200" spc="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manifestazione.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Tre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appuntamenti, organizzati dall’Abi in collaborazione col Dipartimento educazione</a:t>
            </a:r>
            <a:r>
              <a:rPr dirty="0" sz="1200" spc="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del</a:t>
            </a:r>
            <a:endParaRPr sz="1200">
              <a:latin typeface="Arial"/>
              <a:cs typeface="Arial"/>
            </a:endParaRPr>
          </a:p>
          <a:p>
            <a:pPr marL="12700" marR="84455">
              <a:lnSpc>
                <a:spcPct val="135400"/>
              </a:lnSpc>
              <a:spcBef>
                <a:spcPts val="10"/>
              </a:spcBef>
            </a:pP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Museo Castello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Rivoli, a Milano,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Roma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e Palermo, renderanno ancora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più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significativa  la manifestazione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quest’anno: Mercoledì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4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maggio alla Triennale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Milano l’evento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The 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Next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Nest,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in collaborazione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con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Officine Multiplo.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La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mostra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interdisciplinare e</a:t>
            </a:r>
            <a:r>
              <a:rPr dirty="0" sz="1200" spc="1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interattiva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007735" cy="35718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6551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AdnKronos  27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397510">
              <a:lnSpc>
                <a:spcPct val="100899"/>
              </a:lnSpc>
              <a:spcBef>
                <a:spcPts val="975"/>
              </a:spcBef>
            </a:pPr>
            <a:r>
              <a:rPr dirty="0" sz="1100">
                <a:latin typeface="Verdana"/>
                <a:cs typeface="Verdana"/>
              </a:rPr>
              <a:t>concetti </a:t>
            </a:r>
            <a:r>
              <a:rPr dirty="0" sz="1100" spc="-5">
                <a:latin typeface="Verdana"/>
                <a:cs typeface="Verdana"/>
              </a:rPr>
              <a:t>d'identità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differenza, incontro </a:t>
            </a:r>
            <a:r>
              <a:rPr dirty="0" sz="1100">
                <a:latin typeface="Verdana"/>
                <a:cs typeface="Verdana"/>
              </a:rPr>
              <a:t>con </a:t>
            </a:r>
            <a:r>
              <a:rPr dirty="0" sz="1100" spc="-5">
                <a:latin typeface="Verdana"/>
                <a:cs typeface="Verdana"/>
              </a:rPr>
              <a:t>l'altro, l'estraneo, strano </a:t>
            </a:r>
            <a:r>
              <a:rPr dirty="0" sz="1100" spc="-10">
                <a:latin typeface="Verdana"/>
                <a:cs typeface="Verdana"/>
              </a:rPr>
              <a:t>in </a:t>
            </a:r>
            <a:r>
              <a:rPr dirty="0" sz="1100" spc="-5">
                <a:latin typeface="Verdana"/>
                <a:cs typeface="Verdana"/>
              </a:rPr>
              <a:t>quanto  straniero, </a:t>
            </a:r>
            <a:r>
              <a:rPr dirty="0" sz="1100" spc="-10">
                <a:latin typeface="Verdana"/>
                <a:cs typeface="Verdana"/>
              </a:rPr>
              <a:t>lo </a:t>
            </a:r>
            <a:r>
              <a:rPr dirty="0" sz="1100">
                <a:latin typeface="Verdana"/>
                <a:cs typeface="Verdana"/>
              </a:rPr>
              <a:t>sconosciuto </a:t>
            </a:r>
            <a:r>
              <a:rPr dirty="0" sz="1100" spc="-5">
                <a:latin typeface="Verdana"/>
                <a:cs typeface="Verdana"/>
              </a:rPr>
              <a:t>proveniente da </a:t>
            </a:r>
            <a:r>
              <a:rPr dirty="0" sz="1100">
                <a:latin typeface="Verdana"/>
                <a:cs typeface="Verdana"/>
              </a:rPr>
              <a:t>un </a:t>
            </a:r>
            <a:r>
              <a:rPr dirty="0" sz="1100" spc="-5">
                <a:latin typeface="Verdana"/>
                <a:cs typeface="Verdana"/>
              </a:rPr>
              <a:t>altro</a:t>
            </a:r>
            <a:r>
              <a:rPr dirty="0" sz="1100" spc="1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mondo.</a:t>
            </a:r>
            <a:endParaRPr sz="11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100">
                <a:latin typeface="Verdana"/>
                <a:cs typeface="Verdana"/>
              </a:rPr>
              <a:t>Venerdì 6 </a:t>
            </a:r>
            <a:r>
              <a:rPr dirty="0" sz="1100" spc="-5">
                <a:latin typeface="Verdana"/>
                <a:cs typeface="Verdana"/>
              </a:rPr>
              <a:t>maggio, </a:t>
            </a:r>
            <a:r>
              <a:rPr dirty="0" sz="1100">
                <a:latin typeface="Verdana"/>
                <a:cs typeface="Verdana"/>
              </a:rPr>
              <a:t>a </a:t>
            </a:r>
            <a:r>
              <a:rPr dirty="0" sz="1100" spc="-5">
                <a:latin typeface="Verdana"/>
                <a:cs typeface="Verdana"/>
              </a:rPr>
              <a:t>Roma </a:t>
            </a:r>
            <a:r>
              <a:rPr dirty="0" sz="1100">
                <a:latin typeface="Verdana"/>
                <a:cs typeface="Verdana"/>
              </a:rPr>
              <a:t>presso </a:t>
            </a:r>
            <a:r>
              <a:rPr dirty="0" sz="1100" spc="-10">
                <a:latin typeface="Verdana"/>
                <a:cs typeface="Verdana"/>
              </a:rPr>
              <a:t>il </a:t>
            </a:r>
            <a:r>
              <a:rPr dirty="0" sz="1100" spc="-5">
                <a:latin typeface="Verdana"/>
                <a:cs typeface="Verdana"/>
              </a:rPr>
              <a:t>teatro India, Abitare </a:t>
            </a:r>
            <a:r>
              <a:rPr dirty="0" sz="1100" spc="-10">
                <a:latin typeface="Verdana"/>
                <a:cs typeface="Verdana"/>
              </a:rPr>
              <a:t>la </a:t>
            </a:r>
            <a:r>
              <a:rPr dirty="0" sz="1100" spc="-5">
                <a:latin typeface="Verdana"/>
                <a:cs typeface="Verdana"/>
              </a:rPr>
              <a:t>fantasia, </a:t>
            </a:r>
            <a:r>
              <a:rPr dirty="0" sz="1100" spc="-10">
                <a:latin typeface="Verdana"/>
                <a:cs typeface="Verdana"/>
              </a:rPr>
              <a:t>la </a:t>
            </a:r>
            <a:r>
              <a:rPr dirty="0" sz="1100" spc="-5">
                <a:latin typeface="Verdana"/>
                <a:cs typeface="Verdana"/>
              </a:rPr>
              <a:t>creatività</a:t>
            </a:r>
            <a:r>
              <a:rPr dirty="0" sz="1100" spc="13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e</a:t>
            </a:r>
            <a:endParaRPr sz="1100">
              <a:latin typeface="Verdana"/>
              <a:cs typeface="Verdana"/>
            </a:endParaRPr>
          </a:p>
          <a:p>
            <a:pPr marL="12700" marR="5080">
              <a:lnSpc>
                <a:spcPct val="101299"/>
              </a:lnSpc>
              <a:spcBef>
                <a:spcPts val="5"/>
              </a:spcBef>
            </a:pPr>
            <a:r>
              <a:rPr dirty="0" sz="1100" spc="-5">
                <a:latin typeface="Verdana"/>
                <a:cs typeface="Verdana"/>
              </a:rPr>
              <a:t>l'arte, </a:t>
            </a:r>
            <a:r>
              <a:rPr dirty="0" sz="1100" spc="-10">
                <a:latin typeface="Verdana"/>
                <a:cs typeface="Verdana"/>
              </a:rPr>
              <a:t>in </a:t>
            </a:r>
            <a:r>
              <a:rPr dirty="0" sz="1100" spc="-5">
                <a:latin typeface="Verdana"/>
                <a:cs typeface="Verdana"/>
              </a:rPr>
              <a:t>collaborazione Associazione </a:t>
            </a:r>
            <a:r>
              <a:rPr dirty="0" sz="1100">
                <a:latin typeface="Verdana"/>
                <a:cs typeface="Verdana"/>
              </a:rPr>
              <a:t>Aperta </a:t>
            </a:r>
            <a:r>
              <a:rPr dirty="0" sz="1100" spc="-5">
                <a:latin typeface="Verdana"/>
                <a:cs typeface="Verdana"/>
              </a:rPr>
              <a:t>Parentesi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Artivazione </a:t>
            </a:r>
            <a:r>
              <a:rPr dirty="0" sz="1100">
                <a:latin typeface="Verdana"/>
                <a:cs typeface="Verdana"/>
              </a:rPr>
              <a:t>e con </a:t>
            </a:r>
            <a:r>
              <a:rPr dirty="0" sz="1100" spc="-5">
                <a:latin typeface="Verdana"/>
                <a:cs typeface="Verdana"/>
              </a:rPr>
              <a:t>RAM  radioartemobile. </a:t>
            </a:r>
            <a:r>
              <a:rPr dirty="0" sz="1100">
                <a:latin typeface="Verdana"/>
                <a:cs typeface="Verdana"/>
              </a:rPr>
              <a:t>L'evento </a:t>
            </a:r>
            <a:r>
              <a:rPr dirty="0" sz="1100" spc="-5">
                <a:latin typeface="Verdana"/>
                <a:cs typeface="Verdana"/>
              </a:rPr>
              <a:t>sarà l'occasione </a:t>
            </a:r>
            <a:r>
              <a:rPr dirty="0" sz="1100">
                <a:latin typeface="Verdana"/>
                <a:cs typeface="Verdana"/>
              </a:rPr>
              <a:t>per </a:t>
            </a:r>
            <a:r>
              <a:rPr dirty="0" sz="1100" spc="-5">
                <a:latin typeface="Verdana"/>
                <a:cs typeface="Verdana"/>
              </a:rPr>
              <a:t>proiettare il video '3domande3', </a:t>
            </a:r>
            <a:r>
              <a:rPr dirty="0" sz="1100" spc="-10">
                <a:latin typeface="Verdana"/>
                <a:cs typeface="Verdana"/>
              </a:rPr>
              <a:t>in </a:t>
            </a:r>
            <a:r>
              <a:rPr dirty="0" sz="1100">
                <a:latin typeface="Verdana"/>
                <a:cs typeface="Verdana"/>
              </a:rPr>
              <a:t>cui  </a:t>
            </a:r>
            <a:r>
              <a:rPr dirty="0" sz="1100" spc="-5">
                <a:latin typeface="Verdana"/>
                <a:cs typeface="Verdana"/>
              </a:rPr>
              <a:t>artisti </a:t>
            </a:r>
            <a:r>
              <a:rPr dirty="0" sz="1100">
                <a:latin typeface="Verdana"/>
                <a:cs typeface="Verdana"/>
              </a:rPr>
              <a:t>come </a:t>
            </a:r>
            <a:r>
              <a:rPr dirty="0" sz="1100" spc="-5">
                <a:latin typeface="Verdana"/>
                <a:cs typeface="Verdana"/>
              </a:rPr>
              <a:t>Michelangelo Pistoletto, Achille Bonito Oliva, Hou </a:t>
            </a:r>
            <a:r>
              <a:rPr dirty="0" sz="1100">
                <a:latin typeface="Verdana"/>
                <a:cs typeface="Verdana"/>
              </a:rPr>
              <a:t>Hanru, </a:t>
            </a:r>
            <a:r>
              <a:rPr dirty="0" sz="1100" spc="-5">
                <a:latin typeface="Verdana"/>
                <a:cs typeface="Verdana"/>
              </a:rPr>
              <a:t>Tanino  Liberatore, Pedro </a:t>
            </a:r>
            <a:r>
              <a:rPr dirty="0" sz="1100">
                <a:latin typeface="Verdana"/>
                <a:cs typeface="Verdana"/>
              </a:rPr>
              <a:t>Cano, Max Casacci e molti </a:t>
            </a:r>
            <a:r>
              <a:rPr dirty="0" sz="1100" spc="-5">
                <a:latin typeface="Verdana"/>
                <a:cs typeface="Verdana"/>
              </a:rPr>
              <a:t>altri, racconteranno la creatività </a:t>
            </a:r>
            <a:r>
              <a:rPr dirty="0" sz="1100">
                <a:latin typeface="Verdana"/>
                <a:cs typeface="Verdana"/>
              </a:rPr>
              <a:t>dal </a:t>
            </a:r>
            <a:r>
              <a:rPr dirty="0" sz="1100" spc="-5">
                <a:latin typeface="Verdana"/>
                <a:cs typeface="Verdana"/>
              </a:rPr>
              <a:t>loro  punto di vista. Domenica </a:t>
            </a:r>
            <a:r>
              <a:rPr dirty="0" sz="1100">
                <a:latin typeface="Verdana"/>
                <a:cs typeface="Verdana"/>
              </a:rPr>
              <a:t>8 </a:t>
            </a:r>
            <a:r>
              <a:rPr dirty="0" sz="1100" spc="-5">
                <a:latin typeface="Verdana"/>
                <a:cs typeface="Verdana"/>
              </a:rPr>
              <a:t>maggio </a:t>
            </a:r>
            <a:r>
              <a:rPr dirty="0" sz="1100">
                <a:latin typeface="Verdana"/>
                <a:cs typeface="Verdana"/>
              </a:rPr>
              <a:t>a </a:t>
            </a:r>
            <a:r>
              <a:rPr dirty="0" sz="1100" spc="-5">
                <a:latin typeface="Verdana"/>
                <a:cs typeface="Verdana"/>
              </a:rPr>
              <a:t>Castelbuono (Palermo) l'evento di chiusura </a:t>
            </a:r>
            <a:r>
              <a:rPr dirty="0" sz="1100">
                <a:latin typeface="Verdana"/>
                <a:cs typeface="Verdana"/>
              </a:rPr>
              <a:t>del  </a:t>
            </a:r>
            <a:r>
              <a:rPr dirty="0" sz="1100" spc="-5">
                <a:latin typeface="Verdana"/>
                <a:cs typeface="Verdana"/>
              </a:rPr>
              <a:t>Festival </a:t>
            </a:r>
            <a:r>
              <a:rPr dirty="0" sz="1100">
                <a:latin typeface="Verdana"/>
                <a:cs typeface="Verdana"/>
              </a:rPr>
              <a:t>Tappeto </a:t>
            </a:r>
            <a:r>
              <a:rPr dirty="0" sz="1100" spc="-5">
                <a:latin typeface="Verdana"/>
                <a:cs typeface="Verdana"/>
              </a:rPr>
              <a:t>Volante </a:t>
            </a:r>
            <a:r>
              <a:rPr dirty="0" sz="1100">
                <a:latin typeface="Verdana"/>
                <a:cs typeface="Verdana"/>
              </a:rPr>
              <a:t>- </a:t>
            </a:r>
            <a:r>
              <a:rPr dirty="0" sz="1100" spc="-5">
                <a:latin typeface="Verdana"/>
                <a:cs typeface="Verdana"/>
              </a:rPr>
              <a:t>il mondo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l'arte soprasotto/sottosopra, </a:t>
            </a:r>
            <a:r>
              <a:rPr dirty="0" sz="1100" spc="-10">
                <a:latin typeface="Verdana"/>
                <a:cs typeface="Verdana"/>
              </a:rPr>
              <a:t>in </a:t>
            </a:r>
            <a:r>
              <a:rPr dirty="0" sz="1100" spc="-5">
                <a:latin typeface="Verdana"/>
                <a:cs typeface="Verdana"/>
              </a:rPr>
              <a:t>collaborazione  </a:t>
            </a:r>
            <a:r>
              <a:rPr dirty="0" sz="1100">
                <a:latin typeface="Verdana"/>
                <a:cs typeface="Verdana"/>
              </a:rPr>
              <a:t>con </a:t>
            </a:r>
            <a:r>
              <a:rPr dirty="0" sz="1100" spc="-5">
                <a:latin typeface="Verdana"/>
                <a:cs typeface="Verdana"/>
              </a:rPr>
              <a:t>Museo Civico </a:t>
            </a:r>
            <a:r>
              <a:rPr dirty="0" sz="1100">
                <a:latin typeface="Verdana"/>
                <a:cs typeface="Verdana"/>
              </a:rPr>
              <a:t>di Castelbuono </a:t>
            </a:r>
            <a:r>
              <a:rPr dirty="0" sz="1100" spc="-5">
                <a:latin typeface="Verdana"/>
                <a:cs typeface="Verdana"/>
              </a:rPr>
              <a:t>(PA), Ecomuseo Urbano </a:t>
            </a:r>
            <a:r>
              <a:rPr dirty="0" sz="1100">
                <a:latin typeface="Verdana"/>
                <a:cs typeface="Verdana"/>
              </a:rPr>
              <a:t>del Mare </a:t>
            </a:r>
            <a:r>
              <a:rPr dirty="0" sz="1100" spc="-5">
                <a:latin typeface="Verdana"/>
                <a:cs typeface="Verdana"/>
              </a:rPr>
              <a:t>Memoria Viva </a:t>
            </a:r>
            <a:r>
              <a:rPr dirty="0" sz="1100">
                <a:latin typeface="Verdana"/>
                <a:cs typeface="Verdana"/>
              </a:rPr>
              <a:t>di  </a:t>
            </a:r>
            <a:r>
              <a:rPr dirty="0" sz="1100" spc="-5">
                <a:latin typeface="Verdana"/>
                <a:cs typeface="Verdana"/>
              </a:rPr>
              <a:t>Palermo, Accademia </a:t>
            </a:r>
            <a:r>
              <a:rPr dirty="0" sz="1100">
                <a:latin typeface="Verdana"/>
                <a:cs typeface="Verdana"/>
              </a:rPr>
              <a:t>di </a:t>
            </a:r>
            <a:r>
              <a:rPr dirty="0" sz="1100" spc="-5">
                <a:latin typeface="Verdana"/>
                <a:cs typeface="Verdana"/>
              </a:rPr>
              <a:t>Belle </a:t>
            </a:r>
            <a:r>
              <a:rPr dirty="0" sz="1100">
                <a:latin typeface="Verdana"/>
                <a:cs typeface="Verdana"/>
              </a:rPr>
              <a:t>Arti di</a:t>
            </a:r>
            <a:r>
              <a:rPr dirty="0" sz="1100" spc="-4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Palermo.</a:t>
            </a:r>
            <a:endParaRPr sz="1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37910" cy="88861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63867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o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iz</a:t>
            </a:r>
            <a:r>
              <a:rPr dirty="0" sz="1600" spc="-5" b="1">
                <a:latin typeface="Arial"/>
                <a:cs typeface="Arial"/>
              </a:rPr>
              <a:t>ie</a:t>
            </a:r>
            <a:r>
              <a:rPr dirty="0" sz="1600" spc="5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tiscali.</a:t>
            </a:r>
            <a:r>
              <a:rPr dirty="0" sz="1600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t  </a:t>
            </a:r>
            <a:r>
              <a:rPr dirty="0" sz="1600" spc="-5" b="1">
                <a:latin typeface="Arial"/>
                <a:cs typeface="Arial"/>
              </a:rPr>
              <a:t>29 aprile</a:t>
            </a:r>
            <a:r>
              <a:rPr dirty="0" sz="1600" spc="-3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3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4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30480">
              <a:lnSpc>
                <a:spcPct val="135500"/>
              </a:lnSpc>
              <a:spcBef>
                <a:spcPts val="965"/>
              </a:spcBef>
            </a:pP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(a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cura di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Luca Berardo, Mario Cipriano, Francesca Di Noia, in collaborazione con Daniele 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Galliano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e Ettore Balbo) rivolta a bambini e ai ragazzi,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sarà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correlata a eventi 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workshops 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aperti al pubblico.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In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questo contesto il Dipartimento Educazione Castello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Rivoli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porterà 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il progetto Abitanti,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un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vasto work in progress collettivo itinerante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che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parte dalla piazza  intesa come Agorà (luogo dell’incontro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e del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confronto),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per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rimettere in gioco i concetti  d’identità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differenza, incontro con l’altro, l’estraneo, strano in quanto straniero, lo  sconosciuto proveniente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da un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altro</a:t>
            </a:r>
            <a:r>
              <a:rPr dirty="0" sz="120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mondo.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 marL="12700" marR="20955">
              <a:lnSpc>
                <a:spcPct val="135000"/>
              </a:lnSpc>
            </a:pP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Venerdì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6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maggio,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 Roma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presso il teatro India, Abitare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la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fantasia, la creatività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l’arte, in  collaborazione Associazione Aperta Parentesi e Artivazione e con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RAM</a:t>
            </a:r>
            <a:r>
              <a:rPr dirty="0" sz="1200" spc="1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radioartemobile.</a:t>
            </a:r>
            <a:endParaRPr sz="1200">
              <a:latin typeface="Arial"/>
              <a:cs typeface="Arial"/>
            </a:endParaRPr>
          </a:p>
          <a:p>
            <a:pPr marL="12700" marR="76835">
              <a:lnSpc>
                <a:spcPct val="135400"/>
              </a:lnSpc>
              <a:spcBef>
                <a:spcPts val="10"/>
              </a:spcBef>
            </a:pP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L’evento sarà l’occasione per proiettare il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video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“3domande3”, in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cui artisti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come  Michelangelo Pistoletto, Achille Bonito Oliva, Hou Hanru, Tanino Liberatore, Pedro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Cano, 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Max Casacci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e molti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altri, racconteranno la creatività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dal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loro punto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vista. All’evento  parteciperanno le scuole del territorio e gli adulti per un'esperienza laboratoriale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che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parte  dalla visione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prosegue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con un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dibattito aperto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sul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tema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dell’abitare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la fantasia. Un  momento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utile per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le riflessioni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sul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tema della creatività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dell’abitare sottosopra, sarà la  presentazione dell’Associazione Bancaria Italiana,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dei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libri illustrati del Festival della  Cultura Creativa, L’alfabeto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del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mondo”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“Abitare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sottosopra”,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insieme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Patrizia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Zerbi 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della casa editrice Carthusia e agli autori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Eva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Montanari, Sabina Colloredo e Valeria  Petrone.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 marR="5080">
              <a:lnSpc>
                <a:spcPct val="135500"/>
              </a:lnSpc>
            </a:pP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Domenica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8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maggio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Castelbuono (Palermo) l’evento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chiusura del Festival Tappeto  Volante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-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il mondo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l’arte soprasotto/sottosopra, in collaborazione con Museo Civico di  Castelbuono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(PA),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Ecomuseo Urbano del Mare Memoria Viva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Palermo, Accademia di  Belle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Arti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di Palermo.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Tappeto Volante diventerà l’occasione per creare una prospettiva  inedita, nel vedere il mondo.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tappeto è un intreccio di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fili,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trame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che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intessono storie, 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incontri tra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le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persone.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Intrecciare fili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colorati equivale quindi a intrecciare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testi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e narrazioni.  L’attività coinvolgerà mille studenti della scuola, dall’Infanzia alle Superiori oltre agli  studenti dell’Accademia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Belle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Arti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di Palermo.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071870" cy="51695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57263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o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iz</a:t>
            </a:r>
            <a:r>
              <a:rPr dirty="0" sz="1600" spc="-5" b="1">
                <a:latin typeface="Arial"/>
                <a:cs typeface="Arial"/>
              </a:rPr>
              <a:t>ie</a:t>
            </a:r>
            <a:r>
              <a:rPr dirty="0" sz="1600" spc="5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tiscali.</a:t>
            </a:r>
            <a:r>
              <a:rPr dirty="0" sz="1600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t  </a:t>
            </a:r>
            <a:r>
              <a:rPr dirty="0" sz="1600" spc="-5" b="1">
                <a:latin typeface="Arial"/>
                <a:cs typeface="Arial"/>
              </a:rPr>
              <a:t>29 aprile</a:t>
            </a:r>
            <a:r>
              <a:rPr dirty="0" sz="1600" spc="-3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4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4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ct val="135300"/>
              </a:lnSpc>
              <a:spcBef>
                <a:spcPts val="970"/>
              </a:spcBef>
            </a:pP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Tutte le informazioni e i dettagli su eventi, città e sedi della manifestazione saranno  disponibili sul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sito </a:t>
            </a:r>
            <a:r>
              <a:rPr dirty="0" sz="1200" spc="-5" b="1">
                <a:solidFill>
                  <a:srgbClr val="16387B"/>
                </a:solidFill>
                <a:latin typeface="Arial"/>
                <a:cs typeface="Arial"/>
                <a:hlinkClick r:id="rId3"/>
              </a:rPr>
              <a:t>www.festivalculturacreativa.it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. La terza edizione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del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Festival,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sarà 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occasione anche per concretizzare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una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ricerca scientifica con il prof. Guido Guerzoni, 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autore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già della ricerca Effetto Festival,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per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comprendere meglio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insieme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agli educatori, ai  bambini e agli operatori culturali, quale contributo possono dare manifestazioni di questo  genere, alla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crescita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culturale e creativa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dei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nostri ragazzi.</a:t>
            </a:r>
            <a:endParaRPr sz="1200">
              <a:latin typeface="Arial"/>
              <a:cs typeface="Arial"/>
            </a:endParaRPr>
          </a:p>
          <a:p>
            <a:pPr marL="12700" marR="193040">
              <a:lnSpc>
                <a:spcPct val="135400"/>
              </a:lnSpc>
              <a:spcBef>
                <a:spcPts val="10"/>
              </a:spcBef>
            </a:pP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La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manifestazione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ha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il Patrocinio dell’UNESCO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del Ministero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dei Beni 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delle Attività 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Culturali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e del Turismo, del Ministero della Pubblica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Istruzione,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dell’Università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della  Ricerca, la Main Media Partnership della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RAI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e la Media Partnership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del TGR</a:t>
            </a:r>
            <a:r>
              <a:rPr dirty="0" sz="1200" spc="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 marR="15240">
              <a:lnSpc>
                <a:spcPct val="135300"/>
              </a:lnSpc>
            </a:pP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Festival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si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avvale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del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contributo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di un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Comitato scientifico, composto dall’esperto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di 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creatività applicata Hubert Jaoui, dal Responsabile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Capo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del Dipartimento educazione  Castello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Rivoli Museo d’Arte contemporanea Anna Pironti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dallo scrittore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ed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esperto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di 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comunicazione Aldo</a:t>
            </a:r>
            <a:r>
              <a:rPr dirty="0" sz="12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Tanchis.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13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4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Padania.org  29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054375"/>
            <a:ext cx="5693410" cy="181228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0400"/>
              </a:lnSpc>
              <a:spcBef>
                <a:spcPts val="100"/>
              </a:spcBef>
            </a:pPr>
            <a:r>
              <a:rPr dirty="0" sz="2800" spc="-445" b="1">
                <a:latin typeface="Times New Roman"/>
                <a:cs typeface="Times New Roman"/>
              </a:rPr>
              <a:t>P</a:t>
            </a:r>
            <a:r>
              <a:rPr dirty="0" sz="2800" spc="-225" b="1">
                <a:latin typeface="Times New Roman"/>
                <a:cs typeface="Times New Roman"/>
              </a:rPr>
              <a:t>A</a:t>
            </a:r>
            <a:r>
              <a:rPr dirty="0" sz="2800" spc="-325" b="1">
                <a:latin typeface="Times New Roman"/>
                <a:cs typeface="Times New Roman"/>
              </a:rPr>
              <a:t>R</a:t>
            </a:r>
            <a:r>
              <a:rPr dirty="0" sz="2800" spc="-229" b="1">
                <a:latin typeface="Times New Roman"/>
                <a:cs typeface="Times New Roman"/>
              </a:rPr>
              <a:t>T</a:t>
            </a:r>
            <a:r>
              <a:rPr dirty="0" sz="2800" spc="225" b="1">
                <a:latin typeface="Times New Roman"/>
                <a:cs typeface="Times New Roman"/>
              </a:rPr>
              <a:t>E</a:t>
            </a:r>
            <a:r>
              <a:rPr dirty="0" sz="2800" spc="-220" b="1">
                <a:latin typeface="Times New Roman"/>
                <a:cs typeface="Times New Roman"/>
              </a:rPr>
              <a:t>I</a:t>
            </a:r>
            <a:r>
              <a:rPr dirty="0" sz="2800" spc="95" b="1">
                <a:latin typeface="Times New Roman"/>
                <a:cs typeface="Times New Roman"/>
              </a:rPr>
              <a:t>L</a:t>
            </a:r>
            <a:r>
              <a:rPr dirty="0" sz="2800" spc="-229" b="1">
                <a:latin typeface="Times New Roman"/>
                <a:cs typeface="Times New Roman"/>
              </a:rPr>
              <a:t>F</a:t>
            </a:r>
            <a:r>
              <a:rPr dirty="0" sz="2800" spc="-240" b="1">
                <a:latin typeface="Times New Roman"/>
                <a:cs typeface="Times New Roman"/>
              </a:rPr>
              <a:t>E</a:t>
            </a:r>
            <a:r>
              <a:rPr dirty="0" sz="2800" spc="-215" b="1">
                <a:latin typeface="Times New Roman"/>
                <a:cs typeface="Times New Roman"/>
              </a:rPr>
              <a:t>S</a:t>
            </a:r>
            <a:r>
              <a:rPr dirty="0" sz="2800" spc="-240" b="1">
                <a:latin typeface="Times New Roman"/>
                <a:cs typeface="Times New Roman"/>
              </a:rPr>
              <a:t>T</a:t>
            </a:r>
            <a:r>
              <a:rPr dirty="0" sz="2800" spc="-229" b="1">
                <a:latin typeface="Times New Roman"/>
                <a:cs typeface="Times New Roman"/>
              </a:rPr>
              <a:t>I</a:t>
            </a:r>
            <a:r>
              <a:rPr dirty="0" sz="2800" spc="-585" b="1">
                <a:latin typeface="Times New Roman"/>
                <a:cs typeface="Times New Roman"/>
              </a:rPr>
              <a:t>V</a:t>
            </a:r>
            <a:r>
              <a:rPr dirty="0" sz="2800" spc="-225" b="1">
                <a:latin typeface="Times New Roman"/>
                <a:cs typeface="Times New Roman"/>
              </a:rPr>
              <a:t>A</a:t>
            </a:r>
            <a:r>
              <a:rPr dirty="0" sz="2800" spc="95" b="1">
                <a:latin typeface="Times New Roman"/>
                <a:cs typeface="Times New Roman"/>
              </a:rPr>
              <a:t>L</a:t>
            </a:r>
            <a:r>
              <a:rPr dirty="0" sz="2800" spc="-225" b="1">
                <a:latin typeface="Times New Roman"/>
                <a:cs typeface="Times New Roman"/>
              </a:rPr>
              <a:t>D</a:t>
            </a:r>
            <a:r>
              <a:rPr dirty="0" sz="2800" spc="-225" b="1">
                <a:latin typeface="Times New Roman"/>
                <a:cs typeface="Times New Roman"/>
              </a:rPr>
              <a:t>E</a:t>
            </a:r>
            <a:r>
              <a:rPr dirty="0" sz="2800" spc="-240" b="1">
                <a:latin typeface="Times New Roman"/>
                <a:cs typeface="Times New Roman"/>
              </a:rPr>
              <a:t>L</a:t>
            </a:r>
            <a:r>
              <a:rPr dirty="0" sz="2800" spc="-229" b="1">
                <a:latin typeface="Times New Roman"/>
                <a:cs typeface="Times New Roman"/>
              </a:rPr>
              <a:t>L</a:t>
            </a:r>
            <a:r>
              <a:rPr dirty="0" sz="2800" spc="100" b="1">
                <a:latin typeface="Times New Roman"/>
                <a:cs typeface="Times New Roman"/>
              </a:rPr>
              <a:t>A</a:t>
            </a:r>
            <a:r>
              <a:rPr dirty="0" sz="2800" spc="-225" b="1">
                <a:latin typeface="Times New Roman"/>
                <a:cs typeface="Times New Roman"/>
              </a:rPr>
              <a:t>C</a:t>
            </a:r>
            <a:r>
              <a:rPr dirty="0" sz="2800" spc="-240" b="1">
                <a:latin typeface="Times New Roman"/>
                <a:cs typeface="Times New Roman"/>
              </a:rPr>
              <a:t>U</a:t>
            </a:r>
            <a:r>
              <a:rPr dirty="0" sz="2800" spc="-480" b="1">
                <a:latin typeface="Times New Roman"/>
                <a:cs typeface="Times New Roman"/>
              </a:rPr>
              <a:t>L</a:t>
            </a:r>
            <a:r>
              <a:rPr dirty="0" sz="2800" spc="-229" b="1">
                <a:latin typeface="Times New Roman"/>
                <a:cs typeface="Times New Roman"/>
              </a:rPr>
              <a:t>T</a:t>
            </a:r>
            <a:r>
              <a:rPr dirty="0" sz="2800" spc="-225" b="1">
                <a:latin typeface="Times New Roman"/>
                <a:cs typeface="Times New Roman"/>
              </a:rPr>
              <a:t>UR</a:t>
            </a:r>
            <a:r>
              <a:rPr dirty="0" sz="2800" spc="-5" b="1">
                <a:latin typeface="Times New Roman"/>
                <a:cs typeface="Times New Roman"/>
              </a:rPr>
              <a:t>A  </a:t>
            </a:r>
            <a:r>
              <a:rPr dirty="0" sz="2800" spc="-235" b="1">
                <a:latin typeface="Times New Roman"/>
                <a:cs typeface="Times New Roman"/>
              </a:rPr>
              <a:t>CREATIVA2016</a:t>
            </a:r>
            <a:r>
              <a:rPr dirty="0" sz="2800" spc="-450" b="1">
                <a:latin typeface="Times New Roman"/>
                <a:cs typeface="Times New Roman"/>
              </a:rPr>
              <a:t> </a:t>
            </a:r>
            <a:r>
              <a:rPr dirty="0" sz="2800" spc="-185" b="1">
                <a:latin typeface="Times New Roman"/>
                <a:cs typeface="Times New Roman"/>
              </a:rPr>
              <a:t>INTUTTAITALIA</a:t>
            </a:r>
            <a:endParaRPr sz="2800">
              <a:latin typeface="Times New Roman"/>
              <a:cs typeface="Times New Roman"/>
            </a:endParaRPr>
          </a:p>
          <a:p>
            <a:pPr marL="12700" marR="190500">
              <a:lnSpc>
                <a:spcPct val="113300"/>
              </a:lnSpc>
              <a:spcBef>
                <a:spcPts val="1490"/>
              </a:spcBef>
            </a:pPr>
            <a:r>
              <a:rPr dirty="0" sz="1650" spc="-70" i="1">
                <a:latin typeface="Times New Roman"/>
                <a:cs typeface="Times New Roman"/>
              </a:rPr>
              <a:t>Organizzato</a:t>
            </a:r>
            <a:r>
              <a:rPr dirty="0" sz="1650" spc="-150" i="1">
                <a:latin typeface="Times New Roman"/>
                <a:cs typeface="Times New Roman"/>
              </a:rPr>
              <a:t> </a:t>
            </a:r>
            <a:r>
              <a:rPr dirty="0" sz="1650" spc="-70" i="1">
                <a:latin typeface="Times New Roman"/>
                <a:cs typeface="Times New Roman"/>
              </a:rPr>
              <a:t>dall'Abi,</a:t>
            </a:r>
            <a:r>
              <a:rPr dirty="0" sz="1650" spc="-145" i="1">
                <a:latin typeface="Times New Roman"/>
                <a:cs typeface="Times New Roman"/>
              </a:rPr>
              <a:t> </a:t>
            </a:r>
            <a:r>
              <a:rPr dirty="0" sz="1650" spc="-40" i="1">
                <a:latin typeface="Times New Roman"/>
                <a:cs typeface="Times New Roman"/>
              </a:rPr>
              <a:t>il</a:t>
            </a:r>
            <a:r>
              <a:rPr dirty="0" sz="1650" spc="-150" i="1">
                <a:latin typeface="Times New Roman"/>
                <a:cs typeface="Times New Roman"/>
              </a:rPr>
              <a:t> </a:t>
            </a:r>
            <a:r>
              <a:rPr dirty="0" sz="1650" spc="-70" i="1">
                <a:latin typeface="Times New Roman"/>
                <a:cs typeface="Times New Roman"/>
              </a:rPr>
              <a:t>Festival</a:t>
            </a:r>
            <a:r>
              <a:rPr dirty="0" sz="1650" spc="-155" i="1">
                <a:latin typeface="Times New Roman"/>
                <a:cs typeface="Times New Roman"/>
              </a:rPr>
              <a:t> </a:t>
            </a:r>
            <a:r>
              <a:rPr dirty="0" sz="1650" spc="-65" i="1">
                <a:latin typeface="Times New Roman"/>
                <a:cs typeface="Times New Roman"/>
              </a:rPr>
              <a:t>della</a:t>
            </a:r>
            <a:r>
              <a:rPr dirty="0" sz="1650" spc="-145" i="1">
                <a:latin typeface="Times New Roman"/>
                <a:cs typeface="Times New Roman"/>
              </a:rPr>
              <a:t> </a:t>
            </a:r>
            <a:r>
              <a:rPr dirty="0" sz="1650" spc="-70" i="1">
                <a:latin typeface="Times New Roman"/>
                <a:cs typeface="Times New Roman"/>
              </a:rPr>
              <a:t>Cultura</a:t>
            </a:r>
            <a:r>
              <a:rPr dirty="0" sz="1650" spc="-150" i="1">
                <a:latin typeface="Times New Roman"/>
                <a:cs typeface="Times New Roman"/>
              </a:rPr>
              <a:t> </a:t>
            </a:r>
            <a:r>
              <a:rPr dirty="0" sz="1650" spc="-70" i="1">
                <a:latin typeface="Times New Roman"/>
                <a:cs typeface="Times New Roman"/>
              </a:rPr>
              <a:t>Creativa</a:t>
            </a:r>
            <a:r>
              <a:rPr dirty="0" sz="1650" spc="-160" i="1">
                <a:latin typeface="Times New Roman"/>
                <a:cs typeface="Times New Roman"/>
              </a:rPr>
              <a:t> </a:t>
            </a:r>
            <a:r>
              <a:rPr dirty="0" sz="1650" spc="-65" i="1">
                <a:latin typeface="Times New Roman"/>
                <a:cs typeface="Times New Roman"/>
              </a:rPr>
              <a:t>durerà</a:t>
            </a:r>
            <a:r>
              <a:rPr dirty="0" sz="1650" spc="-150" i="1">
                <a:latin typeface="Times New Roman"/>
                <a:cs typeface="Times New Roman"/>
              </a:rPr>
              <a:t> </a:t>
            </a:r>
            <a:r>
              <a:rPr dirty="0" sz="1650" spc="-50" i="1">
                <a:latin typeface="Times New Roman"/>
                <a:cs typeface="Times New Roman"/>
              </a:rPr>
              <a:t>dal</a:t>
            </a:r>
            <a:r>
              <a:rPr dirty="0" sz="1650" spc="-160" i="1">
                <a:latin typeface="Times New Roman"/>
                <a:cs typeface="Times New Roman"/>
              </a:rPr>
              <a:t> </a:t>
            </a:r>
            <a:r>
              <a:rPr dirty="0" sz="1650" i="1">
                <a:latin typeface="Times New Roman"/>
                <a:cs typeface="Times New Roman"/>
              </a:rPr>
              <a:t>2</a:t>
            </a:r>
            <a:r>
              <a:rPr dirty="0" sz="1650" spc="-150" i="1">
                <a:latin typeface="Times New Roman"/>
                <a:cs typeface="Times New Roman"/>
              </a:rPr>
              <a:t> </a:t>
            </a:r>
            <a:r>
              <a:rPr dirty="0" sz="1650" spc="-65" i="1">
                <a:latin typeface="Times New Roman"/>
                <a:cs typeface="Times New Roman"/>
              </a:rPr>
              <a:t>all'8  </a:t>
            </a:r>
            <a:r>
              <a:rPr dirty="0" sz="1650" spc="-70" i="1">
                <a:latin typeface="Times New Roman"/>
                <a:cs typeface="Times New Roman"/>
              </a:rPr>
              <a:t>maggio,</a:t>
            </a:r>
            <a:r>
              <a:rPr dirty="0" sz="1650" spc="-150" i="1">
                <a:latin typeface="Times New Roman"/>
                <a:cs typeface="Times New Roman"/>
              </a:rPr>
              <a:t> </a:t>
            </a:r>
            <a:r>
              <a:rPr dirty="0" sz="1650" spc="-65" i="1">
                <a:latin typeface="Times New Roman"/>
                <a:cs typeface="Times New Roman"/>
              </a:rPr>
              <a:t>unendo</a:t>
            </a:r>
            <a:r>
              <a:rPr dirty="0" sz="1650" spc="-165" i="1">
                <a:latin typeface="Times New Roman"/>
                <a:cs typeface="Times New Roman"/>
              </a:rPr>
              <a:t> </a:t>
            </a:r>
            <a:r>
              <a:rPr dirty="0" sz="1650" spc="-60" i="1">
                <a:latin typeface="Times New Roman"/>
                <a:cs typeface="Times New Roman"/>
              </a:rPr>
              <a:t>nord</a:t>
            </a:r>
            <a:r>
              <a:rPr dirty="0" sz="1650" spc="-150" i="1">
                <a:latin typeface="Times New Roman"/>
                <a:cs typeface="Times New Roman"/>
              </a:rPr>
              <a:t> </a:t>
            </a:r>
            <a:r>
              <a:rPr dirty="0" sz="1650" i="1">
                <a:latin typeface="Times New Roman"/>
                <a:cs typeface="Times New Roman"/>
              </a:rPr>
              <a:t>e</a:t>
            </a:r>
            <a:r>
              <a:rPr dirty="0" sz="1650" spc="-155" i="1">
                <a:latin typeface="Times New Roman"/>
                <a:cs typeface="Times New Roman"/>
              </a:rPr>
              <a:t> </a:t>
            </a:r>
            <a:r>
              <a:rPr dirty="0" sz="1650" spc="-60" i="1">
                <a:latin typeface="Times New Roman"/>
                <a:cs typeface="Times New Roman"/>
              </a:rPr>
              <a:t>sud.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31234" y="5420385"/>
            <a:ext cx="3322320" cy="24047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0100"/>
              </a:lnSpc>
              <a:spcBef>
                <a:spcPts val="100"/>
              </a:spcBef>
            </a:pPr>
            <a:r>
              <a:rPr dirty="0" sz="1300" spc="-5">
                <a:latin typeface="Arial"/>
                <a:cs typeface="Arial"/>
              </a:rPr>
              <a:t>Attraverserà l'Italia </a:t>
            </a:r>
            <a:r>
              <a:rPr dirty="0" sz="1300">
                <a:latin typeface="Arial"/>
                <a:cs typeface="Arial"/>
              </a:rPr>
              <a:t>da </a:t>
            </a:r>
            <a:r>
              <a:rPr dirty="0" sz="1300" spc="-5">
                <a:latin typeface="Arial"/>
                <a:cs typeface="Arial"/>
              </a:rPr>
              <a:t>Nord al Sud il </a:t>
            </a:r>
            <a:r>
              <a:rPr dirty="0" sz="1300">
                <a:latin typeface="Arial"/>
                <a:cs typeface="Arial"/>
              </a:rPr>
              <a:t>Festival  </a:t>
            </a:r>
            <a:r>
              <a:rPr dirty="0" sz="1300" spc="-5">
                <a:latin typeface="Arial"/>
                <a:cs typeface="Arial"/>
              </a:rPr>
              <a:t>della Cultura Creativa 2016, organizzato  dall'Abi in collaborazione </a:t>
            </a:r>
            <a:r>
              <a:rPr dirty="0" sz="1300">
                <a:latin typeface="Arial"/>
                <a:cs typeface="Arial"/>
              </a:rPr>
              <a:t>con </a:t>
            </a:r>
            <a:r>
              <a:rPr dirty="0" sz="1300" spc="-5">
                <a:latin typeface="Arial"/>
                <a:cs typeface="Arial"/>
              </a:rPr>
              <a:t>gli istituti di  credito aderenti all'iniziativa in cinquanta  città italiane. L'evento durerà dal 2 </a:t>
            </a:r>
            <a:r>
              <a:rPr dirty="0" sz="1300">
                <a:latin typeface="Arial"/>
                <a:cs typeface="Arial"/>
              </a:rPr>
              <a:t>(subito  </a:t>
            </a:r>
            <a:r>
              <a:rPr dirty="0" sz="1300" spc="-10">
                <a:latin typeface="Arial"/>
                <a:cs typeface="Arial"/>
              </a:rPr>
              <a:t>dopo </a:t>
            </a:r>
            <a:r>
              <a:rPr dirty="0" u="sng" sz="1300" spc="-5">
                <a:solidFill>
                  <a:srgbClr val="004276"/>
                </a:solidFill>
                <a:uFill>
                  <a:solidFill>
                    <a:srgbClr val="004276"/>
                  </a:solidFill>
                </a:uFill>
                <a:latin typeface="Arial"/>
                <a:cs typeface="Arial"/>
                <a:hlinkClick r:id="rId3"/>
              </a:rPr>
              <a:t>il concerto del 1° maggio a </a:t>
            </a:r>
            <a:r>
              <a:rPr dirty="0" u="sng" sz="1300">
                <a:solidFill>
                  <a:srgbClr val="004276"/>
                </a:solidFill>
                <a:uFill>
                  <a:solidFill>
                    <a:srgbClr val="004276"/>
                  </a:solidFill>
                </a:uFill>
                <a:latin typeface="Arial"/>
                <a:cs typeface="Arial"/>
                <a:hlinkClick r:id="rId3"/>
              </a:rPr>
              <a:t>Roma</a:t>
            </a:r>
            <a:r>
              <a:rPr dirty="0" sz="1300">
                <a:latin typeface="Arial"/>
                <a:cs typeface="Arial"/>
              </a:rPr>
              <a:t>) </a:t>
            </a:r>
            <a:r>
              <a:rPr dirty="0" sz="1300" spc="-5">
                <a:latin typeface="Arial"/>
                <a:cs typeface="Arial"/>
              </a:rPr>
              <a:t>all'8  maggio, </a:t>
            </a:r>
            <a:r>
              <a:rPr dirty="0" sz="1300">
                <a:latin typeface="Arial"/>
                <a:cs typeface="Arial"/>
              </a:rPr>
              <a:t>per </a:t>
            </a:r>
            <a:r>
              <a:rPr dirty="0" sz="1300" spc="-5">
                <a:latin typeface="Arial"/>
                <a:cs typeface="Arial"/>
              </a:rPr>
              <a:t>fare </a:t>
            </a:r>
            <a:r>
              <a:rPr dirty="0" sz="1300" spc="-5" b="1">
                <a:latin typeface="Arial"/>
                <a:cs typeface="Arial"/>
              </a:rPr>
              <a:t>cultura insieme</a:t>
            </a:r>
            <a:r>
              <a:rPr dirty="0" sz="1300" spc="-5">
                <a:latin typeface="Arial"/>
                <a:cs typeface="Arial"/>
              </a:rPr>
              <a:t>: gli </a:t>
            </a:r>
            <a:r>
              <a:rPr dirty="0" sz="1300">
                <a:latin typeface="Arial"/>
                <a:cs typeface="Arial"/>
              </a:rPr>
              <a:t>uffici  </a:t>
            </a:r>
            <a:r>
              <a:rPr dirty="0" sz="1300" spc="-10">
                <a:latin typeface="Arial"/>
                <a:cs typeface="Arial"/>
              </a:rPr>
              <a:t>diventeranno per </a:t>
            </a:r>
            <a:r>
              <a:rPr dirty="0" sz="1300" spc="-5">
                <a:latin typeface="Arial"/>
                <a:cs typeface="Arial"/>
              </a:rPr>
              <a:t>un giorno laboratori per i  più piccoli, in accordo con scuole, musei e  istituzioni che aderiscono</a:t>
            </a:r>
            <a:r>
              <a:rPr dirty="0" sz="1300" spc="15">
                <a:latin typeface="Arial"/>
                <a:cs typeface="Arial"/>
              </a:rPr>
              <a:t> </a:t>
            </a:r>
            <a:r>
              <a:rPr dirty="0" sz="1300" spc="-5">
                <a:latin typeface="Arial"/>
                <a:cs typeface="Arial"/>
              </a:rPr>
              <a:t>all'iniziativa.</a:t>
            </a:r>
            <a:endParaRPr sz="13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6627" y="8309609"/>
            <a:ext cx="6146165" cy="13506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Times New Roman"/>
                <a:cs typeface="Times New Roman"/>
              </a:rPr>
              <a:t>La </a:t>
            </a:r>
            <a:r>
              <a:rPr dirty="0" sz="1800" spc="-5" b="1">
                <a:latin typeface="Times New Roman"/>
                <a:cs typeface="Times New Roman"/>
              </a:rPr>
              <a:t>cultura in</a:t>
            </a:r>
            <a:r>
              <a:rPr dirty="0" sz="1800" b="1">
                <a:latin typeface="Times New Roman"/>
                <a:cs typeface="Times New Roman"/>
              </a:rPr>
              <a:t> </a:t>
            </a:r>
            <a:r>
              <a:rPr dirty="0" sz="1800" spc="-5" b="1">
                <a:latin typeface="Times New Roman"/>
                <a:cs typeface="Times New Roman"/>
              </a:rPr>
              <a:t>banca</a:t>
            </a:r>
            <a:endParaRPr sz="18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20000"/>
              </a:lnSpc>
              <a:spcBef>
                <a:spcPts val="785"/>
              </a:spcBef>
            </a:pPr>
            <a:r>
              <a:rPr dirty="0" sz="1300" spc="-5">
                <a:latin typeface="Arial"/>
                <a:cs typeface="Arial"/>
              </a:rPr>
              <a:t>Il Festival </a:t>
            </a:r>
            <a:r>
              <a:rPr dirty="0" sz="1300">
                <a:latin typeface="Arial"/>
                <a:cs typeface="Arial"/>
              </a:rPr>
              <a:t>della </a:t>
            </a:r>
            <a:r>
              <a:rPr dirty="0" sz="1300" spc="-5">
                <a:latin typeface="Arial"/>
                <a:cs typeface="Arial"/>
              </a:rPr>
              <a:t>Cultura Creativa abbraccerà idealmente </a:t>
            </a:r>
            <a:r>
              <a:rPr dirty="0" sz="1300">
                <a:latin typeface="Arial"/>
                <a:cs typeface="Arial"/>
              </a:rPr>
              <a:t>l'Italia </a:t>
            </a:r>
            <a:r>
              <a:rPr dirty="0" sz="1300" spc="-5">
                <a:latin typeface="Arial"/>
                <a:cs typeface="Arial"/>
              </a:rPr>
              <a:t>con una </a:t>
            </a:r>
            <a:r>
              <a:rPr dirty="0" sz="1300">
                <a:latin typeface="Arial"/>
                <a:cs typeface="Arial"/>
              </a:rPr>
              <a:t>serie </a:t>
            </a:r>
            <a:r>
              <a:rPr dirty="0" sz="1300" spc="-5">
                <a:latin typeface="Arial"/>
                <a:cs typeface="Arial"/>
              </a:rPr>
              <a:t>di  appuntamenti </a:t>
            </a:r>
            <a:r>
              <a:rPr dirty="0" sz="1300">
                <a:latin typeface="Arial"/>
                <a:cs typeface="Arial"/>
              </a:rPr>
              <a:t>nelle </a:t>
            </a:r>
            <a:r>
              <a:rPr dirty="0" sz="1300" spc="-5">
                <a:latin typeface="Arial"/>
                <a:cs typeface="Arial"/>
              </a:rPr>
              <a:t>diverse </a:t>
            </a:r>
            <a:r>
              <a:rPr dirty="0" sz="1300">
                <a:latin typeface="Arial"/>
                <a:cs typeface="Arial"/>
              </a:rPr>
              <a:t>città. Nella </a:t>
            </a:r>
            <a:r>
              <a:rPr dirty="0" sz="1300" spc="-5">
                <a:latin typeface="Arial"/>
                <a:cs typeface="Arial"/>
              </a:rPr>
              <a:t>rassegna degli </a:t>
            </a:r>
            <a:r>
              <a:rPr dirty="0" sz="1300" spc="-5" b="1">
                <a:latin typeface="Arial"/>
                <a:cs typeface="Arial"/>
              </a:rPr>
              <a:t>80 eventi </a:t>
            </a:r>
            <a:r>
              <a:rPr dirty="0" sz="1300" b="1">
                <a:latin typeface="Arial"/>
                <a:cs typeface="Arial"/>
              </a:rPr>
              <a:t>culturali  </a:t>
            </a:r>
            <a:r>
              <a:rPr dirty="0" sz="1300" spc="-5" b="1">
                <a:latin typeface="Arial"/>
                <a:cs typeface="Arial"/>
              </a:rPr>
              <a:t>organizzati </a:t>
            </a:r>
            <a:r>
              <a:rPr dirty="0" sz="1300" b="1">
                <a:latin typeface="Arial"/>
                <a:cs typeface="Arial"/>
              </a:rPr>
              <a:t>per questa occasione</a:t>
            </a:r>
            <a:r>
              <a:rPr dirty="0" sz="1300">
                <a:latin typeface="Arial"/>
                <a:cs typeface="Arial"/>
              </a:rPr>
              <a:t>, </a:t>
            </a:r>
            <a:r>
              <a:rPr dirty="0" sz="1300" spc="-5">
                <a:latin typeface="Arial"/>
                <a:cs typeface="Arial"/>
              </a:rPr>
              <a:t>saranno coinvolte </a:t>
            </a:r>
            <a:r>
              <a:rPr dirty="0" sz="1300">
                <a:latin typeface="Arial"/>
                <a:cs typeface="Arial"/>
              </a:rPr>
              <a:t>città </a:t>
            </a:r>
            <a:r>
              <a:rPr dirty="0" sz="1300" spc="-5">
                <a:latin typeface="Arial"/>
                <a:cs typeface="Arial"/>
              </a:rPr>
              <a:t>come: Milano, Genova,  Bologna, Firenze, Roma, Bari, Benevento, Palermo e molte</a:t>
            </a:r>
            <a:r>
              <a:rPr dirty="0" sz="1300" spc="55">
                <a:latin typeface="Arial"/>
                <a:cs typeface="Arial"/>
              </a:rPr>
              <a:t> </a:t>
            </a:r>
            <a:r>
              <a:rPr dirty="0" sz="1300">
                <a:latin typeface="Arial"/>
                <a:cs typeface="Arial"/>
              </a:rPr>
              <a:t>altre.</a:t>
            </a:r>
            <a:endParaRPr sz="13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99029" y="2424175"/>
            <a:ext cx="2828924" cy="419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23900" y="5196204"/>
            <a:ext cx="2705100" cy="30098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6165" cy="753808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7929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Padania.org  29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2700" marR="6985">
              <a:lnSpc>
                <a:spcPct val="120000"/>
              </a:lnSpc>
              <a:spcBef>
                <a:spcPts val="969"/>
              </a:spcBef>
            </a:pPr>
            <a:r>
              <a:rPr dirty="0" sz="1300" spc="-5">
                <a:latin typeface="Arial"/>
                <a:cs typeface="Arial"/>
              </a:rPr>
              <a:t>Le iniziative </a:t>
            </a:r>
            <a:r>
              <a:rPr dirty="0" sz="1300" spc="-5" b="1">
                <a:latin typeface="Arial"/>
                <a:cs typeface="Arial"/>
              </a:rPr>
              <a:t>coinvolgeranno i </a:t>
            </a:r>
            <a:r>
              <a:rPr dirty="0" sz="1300" b="1">
                <a:latin typeface="Arial"/>
                <a:cs typeface="Arial"/>
              </a:rPr>
              <a:t>bambini </a:t>
            </a:r>
            <a:r>
              <a:rPr dirty="0" sz="1300" spc="-5" b="1">
                <a:latin typeface="Arial"/>
                <a:cs typeface="Arial"/>
              </a:rPr>
              <a:t>dai 6 ai 13 </a:t>
            </a:r>
            <a:r>
              <a:rPr dirty="0" sz="1300" b="1">
                <a:latin typeface="Arial"/>
                <a:cs typeface="Arial"/>
              </a:rPr>
              <a:t>anni</a:t>
            </a:r>
            <a:r>
              <a:rPr dirty="0" sz="1300">
                <a:latin typeface="Arial"/>
                <a:cs typeface="Arial"/>
              </a:rPr>
              <a:t>. </a:t>
            </a:r>
            <a:r>
              <a:rPr dirty="0" sz="1300" spc="-5">
                <a:latin typeface="Arial"/>
                <a:cs typeface="Arial"/>
              </a:rPr>
              <a:t>Il </a:t>
            </a:r>
            <a:r>
              <a:rPr dirty="0" sz="1300">
                <a:latin typeface="Arial"/>
                <a:cs typeface="Arial"/>
              </a:rPr>
              <a:t>tema </a:t>
            </a:r>
            <a:r>
              <a:rPr dirty="0" sz="1300" spc="-5">
                <a:latin typeface="Arial"/>
                <a:cs typeface="Arial"/>
              </a:rPr>
              <a:t>centrale di </a:t>
            </a:r>
            <a:r>
              <a:rPr dirty="0" sz="1300">
                <a:latin typeface="Arial"/>
                <a:cs typeface="Arial"/>
              </a:rPr>
              <a:t>questa  </a:t>
            </a:r>
            <a:r>
              <a:rPr dirty="0" sz="1300" spc="-5">
                <a:latin typeface="Arial"/>
                <a:cs typeface="Arial"/>
              </a:rPr>
              <a:t>edizione sarà "Abitare sottosopra. </a:t>
            </a:r>
            <a:r>
              <a:rPr dirty="0" sz="1300">
                <a:latin typeface="Arial"/>
                <a:cs typeface="Arial"/>
              </a:rPr>
              <a:t>Scoprire </a:t>
            </a:r>
            <a:r>
              <a:rPr dirty="0" sz="1300" spc="-5">
                <a:latin typeface="Arial"/>
                <a:cs typeface="Arial"/>
              </a:rPr>
              <a:t>e sperimentare </a:t>
            </a:r>
            <a:r>
              <a:rPr dirty="0" sz="1300">
                <a:latin typeface="Arial"/>
                <a:cs typeface="Arial"/>
              </a:rPr>
              <a:t>come </a:t>
            </a:r>
            <a:r>
              <a:rPr dirty="0" sz="1300" spc="-5">
                <a:latin typeface="Arial"/>
                <a:cs typeface="Arial"/>
              </a:rPr>
              <a:t>si sta dentro i  luoghi, l’arte e le emozioni" e non mancherà di </a:t>
            </a:r>
            <a:r>
              <a:rPr dirty="0" sz="1300">
                <a:latin typeface="Arial"/>
                <a:cs typeface="Arial"/>
              </a:rPr>
              <a:t>stupire </a:t>
            </a:r>
            <a:r>
              <a:rPr dirty="0" sz="1300" spc="-5">
                <a:latin typeface="Arial"/>
                <a:cs typeface="Arial"/>
              </a:rPr>
              <a:t>i </a:t>
            </a:r>
            <a:r>
              <a:rPr dirty="0" sz="1300" spc="-10">
                <a:latin typeface="Arial"/>
                <a:cs typeface="Arial"/>
              </a:rPr>
              <a:t>più </a:t>
            </a:r>
            <a:r>
              <a:rPr dirty="0" sz="1300" spc="-5">
                <a:latin typeface="Arial"/>
                <a:cs typeface="Arial"/>
              </a:rPr>
              <a:t>piccoli, che  rappresentano non </a:t>
            </a:r>
            <a:r>
              <a:rPr dirty="0" sz="1300">
                <a:latin typeface="Arial"/>
                <a:cs typeface="Arial"/>
              </a:rPr>
              <a:t>solo </a:t>
            </a:r>
            <a:r>
              <a:rPr dirty="0" sz="1300" spc="-5">
                <a:latin typeface="Arial"/>
                <a:cs typeface="Arial"/>
              </a:rPr>
              <a:t>la creatività, ma anche il</a:t>
            </a:r>
            <a:r>
              <a:rPr dirty="0" sz="1300" spc="25">
                <a:latin typeface="Arial"/>
                <a:cs typeface="Arial"/>
              </a:rPr>
              <a:t> </a:t>
            </a:r>
            <a:r>
              <a:rPr dirty="0" sz="1300" spc="-5">
                <a:latin typeface="Arial"/>
                <a:cs typeface="Arial"/>
              </a:rPr>
              <a:t>futuro.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Times New Roman"/>
              <a:cs typeface="Times New Roman"/>
            </a:endParaRPr>
          </a:p>
          <a:p>
            <a:pPr algn="just" marL="12700">
              <a:lnSpc>
                <a:spcPct val="100000"/>
              </a:lnSpc>
            </a:pPr>
            <a:r>
              <a:rPr dirty="0" sz="1800" b="1">
                <a:latin typeface="Times New Roman"/>
                <a:cs typeface="Times New Roman"/>
              </a:rPr>
              <a:t>Partner</a:t>
            </a:r>
            <a:r>
              <a:rPr dirty="0" sz="1800" spc="-10" b="1">
                <a:latin typeface="Times New Roman"/>
                <a:cs typeface="Times New Roman"/>
              </a:rPr>
              <a:t> </a:t>
            </a:r>
            <a:r>
              <a:rPr dirty="0" sz="1800" spc="-5" b="1">
                <a:latin typeface="Times New Roman"/>
                <a:cs typeface="Times New Roman"/>
              </a:rPr>
              <a:t>eccellenti</a:t>
            </a:r>
            <a:endParaRPr sz="18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20000"/>
              </a:lnSpc>
              <a:spcBef>
                <a:spcPts val="780"/>
              </a:spcBef>
            </a:pPr>
            <a:r>
              <a:rPr dirty="0" sz="1300" spc="-5">
                <a:latin typeface="Arial"/>
                <a:cs typeface="Arial"/>
              </a:rPr>
              <a:t>Questa </a:t>
            </a:r>
            <a:r>
              <a:rPr dirty="0" sz="1300">
                <a:latin typeface="Arial"/>
                <a:cs typeface="Arial"/>
              </a:rPr>
              <a:t>terza edizione </a:t>
            </a:r>
            <a:r>
              <a:rPr dirty="0" sz="1300" spc="-5">
                <a:latin typeface="Arial"/>
                <a:cs typeface="Arial"/>
              </a:rPr>
              <a:t>avrà anche </a:t>
            </a:r>
            <a:r>
              <a:rPr dirty="0" sz="1300" spc="-5" b="1">
                <a:latin typeface="Arial"/>
                <a:cs typeface="Arial"/>
              </a:rPr>
              <a:t>partner </a:t>
            </a:r>
            <a:r>
              <a:rPr dirty="0" sz="1300" b="1">
                <a:latin typeface="Arial"/>
                <a:cs typeface="Arial"/>
              </a:rPr>
              <a:t>eccellenti</a:t>
            </a:r>
            <a:r>
              <a:rPr dirty="0" sz="1300">
                <a:latin typeface="Arial"/>
                <a:cs typeface="Arial"/>
              </a:rPr>
              <a:t>: </a:t>
            </a:r>
            <a:r>
              <a:rPr dirty="0" sz="1300" spc="-5">
                <a:latin typeface="Arial"/>
                <a:cs typeface="Arial"/>
              </a:rPr>
              <a:t>oltre al </a:t>
            </a:r>
            <a:r>
              <a:rPr dirty="0" sz="1300">
                <a:latin typeface="Arial"/>
                <a:cs typeface="Arial"/>
              </a:rPr>
              <a:t>patrocinio  </a:t>
            </a:r>
            <a:r>
              <a:rPr dirty="0" sz="1300" spc="-5">
                <a:latin typeface="Arial"/>
                <a:cs typeface="Arial"/>
              </a:rPr>
              <a:t>dell'UNESCO e del Ministero dei Beni e delle Attività Culturali e del Turismo, ci </a:t>
            </a:r>
            <a:r>
              <a:rPr dirty="0" sz="1300">
                <a:latin typeface="Arial"/>
                <a:cs typeface="Arial"/>
              </a:rPr>
              <a:t>sarà  </a:t>
            </a:r>
            <a:r>
              <a:rPr dirty="0" sz="1300" spc="-5">
                <a:latin typeface="Arial"/>
                <a:cs typeface="Arial"/>
              </a:rPr>
              <a:t>il patrocinio del Ministero per la Pubblica Istruzione, dell'Università e della</a:t>
            </a:r>
            <a:r>
              <a:rPr dirty="0" sz="1300" spc="200">
                <a:latin typeface="Arial"/>
                <a:cs typeface="Arial"/>
              </a:rPr>
              <a:t> </a:t>
            </a:r>
            <a:r>
              <a:rPr dirty="0" sz="1300" spc="-5">
                <a:latin typeface="Arial"/>
                <a:cs typeface="Arial"/>
              </a:rPr>
              <a:t>Ricerca.</a:t>
            </a:r>
            <a:endParaRPr sz="1300">
              <a:latin typeface="Arial"/>
              <a:cs typeface="Arial"/>
            </a:endParaRPr>
          </a:p>
          <a:p>
            <a:pPr algn="just" marL="12700" marR="8255">
              <a:lnSpc>
                <a:spcPct val="120000"/>
              </a:lnSpc>
              <a:spcBef>
                <a:spcPts val="765"/>
              </a:spcBef>
            </a:pPr>
            <a:r>
              <a:rPr dirty="0" sz="1300" spc="-5">
                <a:latin typeface="Arial"/>
                <a:cs typeface="Arial"/>
              </a:rPr>
              <a:t>La comunicazione dell'evento, invece, è </a:t>
            </a:r>
            <a:r>
              <a:rPr dirty="0" sz="1300">
                <a:latin typeface="Arial"/>
                <a:cs typeface="Arial"/>
              </a:rPr>
              <a:t>stata </a:t>
            </a:r>
            <a:r>
              <a:rPr dirty="0" sz="1300" spc="-5">
                <a:latin typeface="Arial"/>
                <a:cs typeface="Arial"/>
              </a:rPr>
              <a:t>affidata </a:t>
            </a:r>
            <a:r>
              <a:rPr dirty="0" sz="1300">
                <a:latin typeface="Arial"/>
                <a:cs typeface="Arial"/>
              </a:rPr>
              <a:t>al TGR, con </a:t>
            </a:r>
            <a:r>
              <a:rPr dirty="0" sz="1300" spc="-5">
                <a:latin typeface="Arial"/>
                <a:cs typeface="Arial"/>
              </a:rPr>
              <a:t>la Main  </a:t>
            </a:r>
            <a:r>
              <a:rPr dirty="0" sz="1300" spc="-10">
                <a:latin typeface="Arial"/>
                <a:cs typeface="Arial"/>
              </a:rPr>
              <a:t>Partnership </a:t>
            </a:r>
            <a:r>
              <a:rPr dirty="0" sz="1300" spc="-5">
                <a:latin typeface="Arial"/>
                <a:cs typeface="Arial"/>
              </a:rPr>
              <a:t>della RAI. Insomma, </a:t>
            </a:r>
            <a:r>
              <a:rPr dirty="0" sz="1300">
                <a:latin typeface="Arial"/>
                <a:cs typeface="Arial"/>
              </a:rPr>
              <a:t>un </a:t>
            </a:r>
            <a:r>
              <a:rPr dirty="0" sz="1300" spc="-5">
                <a:latin typeface="Arial"/>
                <a:cs typeface="Arial"/>
              </a:rPr>
              <a:t>risultato di tutto rispetto, </a:t>
            </a:r>
            <a:r>
              <a:rPr dirty="0" sz="1300" spc="-10">
                <a:latin typeface="Arial"/>
                <a:cs typeface="Arial"/>
              </a:rPr>
              <a:t>che </a:t>
            </a:r>
            <a:r>
              <a:rPr dirty="0" sz="1300" spc="-5">
                <a:latin typeface="Arial"/>
                <a:cs typeface="Arial"/>
              </a:rPr>
              <a:t>il presidente  dell'Abi Antonio </a:t>
            </a:r>
            <a:r>
              <a:rPr dirty="0" sz="1300">
                <a:latin typeface="Arial"/>
                <a:cs typeface="Arial"/>
              </a:rPr>
              <a:t>Patuelli </a:t>
            </a:r>
            <a:r>
              <a:rPr dirty="0" sz="1300" spc="-5">
                <a:latin typeface="Arial"/>
                <a:cs typeface="Arial"/>
              </a:rPr>
              <a:t>ha così commentato: </a:t>
            </a:r>
            <a:r>
              <a:rPr dirty="0" sz="1300" spc="-5" i="1">
                <a:latin typeface="Arial"/>
                <a:cs typeface="Arial"/>
              </a:rPr>
              <a:t>"Oggi più che in passato, il contributo  </a:t>
            </a:r>
            <a:r>
              <a:rPr dirty="0" sz="1300" spc="-5" i="1">
                <a:latin typeface="Arial"/>
                <a:cs typeface="Arial"/>
              </a:rPr>
              <a:t>delle banche alla cultura si focalizza </a:t>
            </a:r>
            <a:r>
              <a:rPr dirty="0" sz="1300" i="1">
                <a:latin typeface="Arial"/>
                <a:cs typeface="Arial"/>
              </a:rPr>
              <a:t>sulla </a:t>
            </a:r>
            <a:r>
              <a:rPr dirty="0" sz="1300" spc="-5" i="1">
                <a:latin typeface="Arial"/>
                <a:cs typeface="Arial"/>
              </a:rPr>
              <a:t>prima risorsa del Paese, ossia i </a:t>
            </a:r>
            <a:r>
              <a:rPr dirty="0" sz="1300" i="1">
                <a:latin typeface="Arial"/>
                <a:cs typeface="Arial"/>
              </a:rPr>
              <a:t>giovani,  </a:t>
            </a:r>
            <a:r>
              <a:rPr dirty="0" sz="1300" spc="-5" i="1">
                <a:latin typeface="Arial"/>
                <a:cs typeface="Arial"/>
              </a:rPr>
              <a:t>per sollecitarne lo spirito critico, rendendoli così protagonisti della nostra società  civile".</a:t>
            </a:r>
            <a:endParaRPr sz="1300">
              <a:latin typeface="Arial"/>
              <a:cs typeface="Arial"/>
            </a:endParaRPr>
          </a:p>
          <a:p>
            <a:pPr algn="just" marL="12700" marR="8890">
              <a:lnSpc>
                <a:spcPct val="120000"/>
              </a:lnSpc>
              <a:spcBef>
                <a:spcPts val="770"/>
              </a:spcBef>
            </a:pPr>
            <a:r>
              <a:rPr dirty="0" sz="1300" spc="-5">
                <a:latin typeface="Arial"/>
                <a:cs typeface="Arial"/>
              </a:rPr>
              <a:t>Soddisfazione arriva anche </a:t>
            </a:r>
            <a:r>
              <a:rPr dirty="0" sz="1300">
                <a:latin typeface="Arial"/>
                <a:cs typeface="Arial"/>
              </a:rPr>
              <a:t>da Antonio </a:t>
            </a:r>
            <a:r>
              <a:rPr dirty="0" sz="1300" spc="-5">
                <a:latin typeface="Arial"/>
                <a:cs typeface="Arial"/>
              </a:rPr>
              <a:t>Campo Dall'Orto, direttore generale </a:t>
            </a:r>
            <a:r>
              <a:rPr dirty="0" sz="1300">
                <a:latin typeface="Arial"/>
                <a:cs typeface="Arial"/>
              </a:rPr>
              <a:t>della  </a:t>
            </a:r>
            <a:r>
              <a:rPr dirty="0" sz="1300" spc="-5">
                <a:latin typeface="Arial"/>
                <a:cs typeface="Arial"/>
              </a:rPr>
              <a:t>RAI:</a:t>
            </a:r>
            <a:r>
              <a:rPr dirty="0" sz="1300" spc="-5" i="1">
                <a:latin typeface="Arial"/>
                <a:cs typeface="Arial"/>
              </a:rPr>
              <a:t>"La </a:t>
            </a:r>
            <a:r>
              <a:rPr dirty="0" sz="1300" i="1">
                <a:latin typeface="Arial"/>
                <a:cs typeface="Arial"/>
              </a:rPr>
              <a:t>creatività </a:t>
            </a:r>
            <a:r>
              <a:rPr dirty="0" sz="1300" spc="-5" i="1">
                <a:latin typeface="Arial"/>
                <a:cs typeface="Arial"/>
              </a:rPr>
              <a:t>e </a:t>
            </a:r>
            <a:r>
              <a:rPr dirty="0" sz="1300" i="1">
                <a:latin typeface="Arial"/>
                <a:cs typeface="Arial"/>
              </a:rPr>
              <a:t>lo </a:t>
            </a:r>
            <a:r>
              <a:rPr dirty="0" sz="1300" spc="-5" i="1">
                <a:latin typeface="Arial"/>
                <a:cs typeface="Arial"/>
              </a:rPr>
              <a:t>sviluppo del </a:t>
            </a:r>
            <a:r>
              <a:rPr dirty="0" sz="1300" i="1">
                <a:latin typeface="Arial"/>
                <a:cs typeface="Arial"/>
              </a:rPr>
              <a:t>talento, </a:t>
            </a:r>
            <a:r>
              <a:rPr dirty="0" sz="1300" spc="-5" i="1">
                <a:latin typeface="Arial"/>
                <a:cs typeface="Arial"/>
              </a:rPr>
              <a:t>la ricerca di nuove forme di linguaggio e  </a:t>
            </a:r>
            <a:r>
              <a:rPr dirty="0" sz="1300" spc="-5" i="1">
                <a:latin typeface="Arial"/>
                <a:cs typeface="Arial"/>
              </a:rPr>
              <a:t>comunicazione rappresentano un </a:t>
            </a:r>
            <a:r>
              <a:rPr dirty="0" sz="1300" i="1">
                <a:latin typeface="Arial"/>
                <a:cs typeface="Arial"/>
              </a:rPr>
              <a:t>impegno </a:t>
            </a:r>
            <a:r>
              <a:rPr dirty="0" sz="1300" spc="-5" i="1">
                <a:latin typeface="Arial"/>
                <a:cs typeface="Arial"/>
              </a:rPr>
              <a:t>su cui la RAI </a:t>
            </a:r>
            <a:r>
              <a:rPr dirty="0" sz="1300" i="1">
                <a:latin typeface="Arial"/>
                <a:cs typeface="Arial"/>
              </a:rPr>
              <a:t>vuole </a:t>
            </a:r>
            <a:r>
              <a:rPr dirty="0" sz="1300" spc="-5" i="1">
                <a:latin typeface="Arial"/>
                <a:cs typeface="Arial"/>
              </a:rPr>
              <a:t>essere sempre più  protagonista </a:t>
            </a:r>
            <a:r>
              <a:rPr dirty="0" sz="1300" spc="-10" i="1">
                <a:latin typeface="Arial"/>
                <a:cs typeface="Arial"/>
              </a:rPr>
              <a:t>per </a:t>
            </a:r>
            <a:r>
              <a:rPr dirty="0" sz="1300" spc="-5" i="1">
                <a:latin typeface="Arial"/>
                <a:cs typeface="Arial"/>
              </a:rPr>
              <a:t>accompagnare in maniera virtuosa l’educazione e l’istruzione dei  ragazzi"</a:t>
            </a:r>
            <a:r>
              <a:rPr dirty="0" sz="1300" spc="-5">
                <a:latin typeface="Arial"/>
                <a:cs typeface="Arial"/>
              </a:rPr>
              <a:t>.</a:t>
            </a:r>
            <a:endParaRPr sz="1300">
              <a:latin typeface="Arial"/>
              <a:cs typeface="Arial"/>
            </a:endParaRPr>
          </a:p>
          <a:p>
            <a:pPr algn="just" marL="12700" marR="8255">
              <a:lnSpc>
                <a:spcPct val="119600"/>
              </a:lnSpc>
              <a:spcBef>
                <a:spcPts val="775"/>
              </a:spcBef>
            </a:pPr>
            <a:r>
              <a:rPr dirty="0" sz="1300" spc="-5">
                <a:latin typeface="Arial"/>
                <a:cs typeface="Arial"/>
              </a:rPr>
              <a:t>Dopo gli </a:t>
            </a:r>
            <a:r>
              <a:rPr dirty="0" u="sng" sz="1300" spc="-5">
                <a:solidFill>
                  <a:srgbClr val="004276"/>
                </a:solidFill>
                <a:uFill>
                  <a:solidFill>
                    <a:srgbClr val="004276"/>
                  </a:solidFill>
                </a:uFill>
                <a:latin typeface="Arial"/>
                <a:cs typeface="Arial"/>
                <a:hlinkClick r:id="rId3"/>
              </a:rPr>
              <a:t>eventi dedicati </a:t>
            </a:r>
            <a:r>
              <a:rPr dirty="0" u="sng" sz="1300">
                <a:solidFill>
                  <a:srgbClr val="004276"/>
                </a:solidFill>
                <a:uFill>
                  <a:solidFill>
                    <a:srgbClr val="004276"/>
                  </a:solidFill>
                </a:uFill>
                <a:latin typeface="Arial"/>
                <a:cs typeface="Arial"/>
                <a:hlinkClick r:id="rId3"/>
              </a:rPr>
              <a:t>alla </a:t>
            </a:r>
            <a:r>
              <a:rPr dirty="0" u="sng" sz="1300" spc="-5">
                <a:solidFill>
                  <a:srgbClr val="004276"/>
                </a:solidFill>
                <a:uFill>
                  <a:solidFill>
                    <a:srgbClr val="004276"/>
                  </a:solidFill>
                </a:uFill>
                <a:latin typeface="Arial"/>
                <a:cs typeface="Arial"/>
                <a:hlinkClick r:id="rId3"/>
              </a:rPr>
              <a:t>Giornata del </a:t>
            </a:r>
            <a:r>
              <a:rPr dirty="0" u="sng" sz="1300">
                <a:solidFill>
                  <a:srgbClr val="004276"/>
                </a:solidFill>
                <a:uFill>
                  <a:solidFill>
                    <a:srgbClr val="004276"/>
                  </a:solidFill>
                </a:uFill>
                <a:latin typeface="Arial"/>
                <a:cs typeface="Arial"/>
                <a:hlinkClick r:id="rId3"/>
              </a:rPr>
              <a:t>Libro</a:t>
            </a:r>
            <a:r>
              <a:rPr dirty="0" sz="1300">
                <a:latin typeface="Arial"/>
                <a:cs typeface="Arial"/>
              </a:rPr>
              <a:t>, ecco ora </a:t>
            </a:r>
            <a:r>
              <a:rPr dirty="0" sz="1300" spc="-5">
                <a:latin typeface="Arial"/>
                <a:cs typeface="Arial"/>
              </a:rPr>
              <a:t>nuovi appuntamenti per  chi ama la cultura </a:t>
            </a:r>
            <a:r>
              <a:rPr dirty="0" sz="1300">
                <a:latin typeface="Arial"/>
                <a:cs typeface="Arial"/>
              </a:rPr>
              <a:t>in </a:t>
            </a:r>
            <a:r>
              <a:rPr dirty="0" sz="1300" spc="-5">
                <a:latin typeface="Arial"/>
                <a:cs typeface="Arial"/>
              </a:rPr>
              <a:t>ogni </a:t>
            </a:r>
            <a:r>
              <a:rPr dirty="0" sz="1300">
                <a:latin typeface="Arial"/>
                <a:cs typeface="Arial"/>
              </a:rPr>
              <a:t>senso! </a:t>
            </a:r>
            <a:r>
              <a:rPr dirty="0" sz="1300" spc="-5">
                <a:latin typeface="Arial"/>
                <a:cs typeface="Arial"/>
              </a:rPr>
              <a:t>Per ulteriori informazioni </a:t>
            </a:r>
            <a:r>
              <a:rPr dirty="0" sz="1300">
                <a:latin typeface="Arial"/>
                <a:cs typeface="Arial"/>
              </a:rPr>
              <a:t>sugli </a:t>
            </a:r>
            <a:r>
              <a:rPr dirty="0" sz="1300" spc="-5">
                <a:latin typeface="Arial"/>
                <a:cs typeface="Arial"/>
              </a:rPr>
              <a:t>appuntamenti, </a:t>
            </a:r>
            <a:r>
              <a:rPr dirty="0" sz="1300">
                <a:latin typeface="Arial"/>
                <a:cs typeface="Arial"/>
              </a:rPr>
              <a:t>si  </a:t>
            </a:r>
            <a:r>
              <a:rPr dirty="0" sz="1300" spc="-5">
                <a:latin typeface="Arial"/>
                <a:cs typeface="Arial"/>
              </a:rPr>
              <a:t>può visitare il sito </a:t>
            </a:r>
            <a:r>
              <a:rPr dirty="0" sz="1300">
                <a:latin typeface="Arial"/>
                <a:cs typeface="Arial"/>
              </a:rPr>
              <a:t>ufficiale </a:t>
            </a:r>
            <a:r>
              <a:rPr dirty="0" sz="1300" spc="-5">
                <a:latin typeface="Arial"/>
                <a:cs typeface="Arial"/>
              </a:rPr>
              <a:t>del</a:t>
            </a:r>
            <a:r>
              <a:rPr dirty="0" sz="1300" spc="10">
                <a:latin typeface="Arial"/>
                <a:cs typeface="Arial"/>
              </a:rPr>
              <a:t> </a:t>
            </a:r>
            <a:r>
              <a:rPr dirty="0" sz="1300" spc="-5">
                <a:latin typeface="Arial"/>
                <a:cs typeface="Arial"/>
              </a:rPr>
              <a:t>Festival.</a:t>
            </a:r>
            <a:endParaRPr sz="1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93484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P</a:t>
            </a:r>
            <a:r>
              <a:rPr dirty="0" sz="1600" spc="-5" b="1">
                <a:latin typeface="Arial"/>
                <a:cs typeface="Arial"/>
              </a:rPr>
              <a:t>rimap</a:t>
            </a:r>
            <a:r>
              <a:rPr dirty="0" sz="1600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gi</a:t>
            </a:r>
            <a:r>
              <a:rPr dirty="0" sz="1600" spc="-15" b="1">
                <a:latin typeface="Arial"/>
                <a:cs typeface="Arial"/>
              </a:rPr>
              <a:t>n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b="1">
                <a:latin typeface="Arial"/>
                <a:cs typeface="Arial"/>
              </a:rPr>
              <a:t>e</a:t>
            </a:r>
            <a:r>
              <a:rPr dirty="0" sz="1600" spc="20" b="1">
                <a:latin typeface="Arial"/>
                <a:cs typeface="Arial"/>
              </a:rPr>
              <a:t>w</a:t>
            </a:r>
            <a:r>
              <a:rPr dirty="0" sz="1600" spc="-20" b="1">
                <a:latin typeface="Arial"/>
                <a:cs typeface="Arial"/>
              </a:rPr>
              <a:t>s</a:t>
            </a:r>
            <a:r>
              <a:rPr dirty="0" sz="1600" spc="-5" b="1">
                <a:latin typeface="Arial"/>
                <a:cs typeface="Arial"/>
              </a:rPr>
              <a:t>.it  </a:t>
            </a:r>
            <a:r>
              <a:rPr dirty="0" sz="1600" spc="-5" b="1">
                <a:latin typeface="Arial"/>
                <a:cs typeface="Arial"/>
              </a:rPr>
              <a:t>29 aprile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2827147" y="3746118"/>
            <a:ext cx="3976370" cy="81788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15700"/>
              </a:lnSpc>
              <a:spcBef>
                <a:spcPts val="90"/>
              </a:spcBef>
            </a:pPr>
            <a:r>
              <a:rPr dirty="0" sz="1350" spc="-5" b="1">
                <a:solidFill>
                  <a:srgbClr val="B80509"/>
                </a:solidFill>
                <a:latin typeface="Tahoma"/>
                <a:cs typeface="Tahoma"/>
              </a:rPr>
              <a:t>Spetcul </a:t>
            </a:r>
            <a:r>
              <a:rPr dirty="0" sz="1500" b="1">
                <a:solidFill>
                  <a:srgbClr val="333333"/>
                </a:solidFill>
                <a:latin typeface="Tahoma"/>
                <a:cs typeface="Tahoma"/>
              </a:rPr>
              <a:t>- </a:t>
            </a:r>
            <a:r>
              <a:rPr dirty="0" sz="1500" spc="-10" b="1">
                <a:solidFill>
                  <a:srgbClr val="333333"/>
                </a:solidFill>
                <a:latin typeface="Tahoma"/>
                <a:cs typeface="Tahoma"/>
              </a:rPr>
              <a:t>“Festival </a:t>
            </a:r>
            <a:r>
              <a:rPr dirty="0" sz="1500" spc="-5" b="1">
                <a:solidFill>
                  <a:srgbClr val="333333"/>
                </a:solidFill>
                <a:latin typeface="Tahoma"/>
                <a:cs typeface="Tahoma"/>
              </a:rPr>
              <a:t>della Cultura Creativa”,  Aperta </a:t>
            </a:r>
            <a:r>
              <a:rPr dirty="0" sz="1500" spc="-10" b="1">
                <a:solidFill>
                  <a:srgbClr val="333333"/>
                </a:solidFill>
                <a:latin typeface="Tahoma"/>
                <a:cs typeface="Tahoma"/>
              </a:rPr>
              <a:t>Parentesi </a:t>
            </a:r>
            <a:r>
              <a:rPr dirty="0" sz="1500" spc="-5" b="1">
                <a:solidFill>
                  <a:srgbClr val="333333"/>
                </a:solidFill>
                <a:latin typeface="Tahoma"/>
                <a:cs typeface="Tahoma"/>
              </a:rPr>
              <a:t>rappresenta </a:t>
            </a:r>
            <a:r>
              <a:rPr dirty="0" sz="1500" b="1">
                <a:solidFill>
                  <a:srgbClr val="333333"/>
                </a:solidFill>
                <a:latin typeface="Tahoma"/>
                <a:cs typeface="Tahoma"/>
              </a:rPr>
              <a:t>il </a:t>
            </a:r>
            <a:r>
              <a:rPr dirty="0" sz="1500" spc="-5" b="1">
                <a:solidFill>
                  <a:srgbClr val="333333"/>
                </a:solidFill>
                <a:latin typeface="Tahoma"/>
                <a:cs typeface="Tahoma"/>
              </a:rPr>
              <a:t>Centro  Italia</a:t>
            </a:r>
            <a:endParaRPr sz="15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21558" y="4715890"/>
            <a:ext cx="4037965" cy="571500"/>
          </a:xfrm>
          <a:prstGeom prst="rect">
            <a:avLst/>
          </a:prstGeom>
          <a:solidFill>
            <a:srgbClr val="FAFAFA"/>
          </a:solidFill>
        </p:spPr>
        <p:txBody>
          <a:bodyPr wrap="square" lIns="0" tIns="0" rIns="0" bIns="0" rtlCol="0" vert="horz">
            <a:spAutoFit/>
          </a:bodyPr>
          <a:lstStyle/>
          <a:p>
            <a:pPr algn="just" marL="17780" marR="10160">
              <a:lnSpc>
                <a:spcPct val="138900"/>
              </a:lnSpc>
            </a:pP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Roma,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29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apr (Prima Pagina News) Aperta Parentesi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è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un'Associazione di  promozione sociale attiva dal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2012 e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presente sul territorio romano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con  </a:t>
            </a:r>
            <a:r>
              <a:rPr dirty="0" sz="900" spc="-10">
                <a:solidFill>
                  <a:srgbClr val="333333"/>
                </a:solidFill>
                <a:latin typeface="Tahoma"/>
                <a:cs typeface="Tahoma"/>
              </a:rPr>
              <a:t>progetti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che mirano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al potenziamento,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lo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sviluppo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e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all'integrazione attraverso</a:t>
            </a:r>
            <a:r>
              <a:rPr dirty="0" sz="900" spc="19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i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1040" y="5287390"/>
            <a:ext cx="6158230" cy="2667635"/>
          </a:xfrm>
          <a:prstGeom prst="rect">
            <a:avLst/>
          </a:prstGeom>
          <a:solidFill>
            <a:srgbClr val="FAFAFA"/>
          </a:solidFill>
        </p:spPr>
        <p:txBody>
          <a:bodyPr wrap="square" lIns="0" tIns="0" rIns="0" bIns="0" rtlCol="0" vert="horz">
            <a:spAutoFit/>
          </a:bodyPr>
          <a:lstStyle/>
          <a:p>
            <a:pPr algn="just" marL="17780" marR="12065">
              <a:lnSpc>
                <a:spcPct val="138900"/>
              </a:lnSpc>
            </a:pP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linguaggi espressivi. Il “Festival della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Cultura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Creativa”si pone l'obiettivo di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avvicinare bambini,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ragazzi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ed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intere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famiglie 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alla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cultura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creativa, promuovendo diverse attività su tutto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il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territorio nazionale. Aperta Parentesi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ha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risposto all'invito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di  ABI -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Associazione Bancaria Italiana, organizzando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una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giornata all'insegna dell'arte,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della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fantasia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e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della creatività.</a:t>
            </a:r>
            <a:r>
              <a:rPr dirty="0" sz="900" spc="-145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Il</a:t>
            </a:r>
            <a:endParaRPr sz="900">
              <a:latin typeface="Tahoma"/>
              <a:cs typeface="Tahoma"/>
            </a:endParaRPr>
          </a:p>
          <a:p>
            <a:pPr algn="just" marL="17780" marR="10160">
              <a:lnSpc>
                <a:spcPct val="138900"/>
              </a:lnSpc>
            </a:pP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tema di quest'anno sarà “l'abitare sottosopra”, concetto </a:t>
            </a:r>
            <a:r>
              <a:rPr dirty="0" sz="900" spc="-10">
                <a:solidFill>
                  <a:srgbClr val="333333"/>
                </a:solidFill>
                <a:latin typeface="Tahoma"/>
                <a:cs typeface="Tahoma"/>
              </a:rPr>
              <a:t>che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Aperta Parentesi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ha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scelto di declinare utilizzando diversi  linguaggi espressivi quali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la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musica,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la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rappresentazione teatrale, l'arte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e la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danza invitando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scuole e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famiglie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a 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partecipare attivamente.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Un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viaggio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che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parte dalla conoscenza del proprio corpo, </a:t>
            </a:r>
            <a:r>
              <a:rPr dirty="0" sz="900" spc="-10">
                <a:solidFill>
                  <a:srgbClr val="333333"/>
                </a:solidFill>
                <a:latin typeface="Tahoma"/>
                <a:cs typeface="Tahoma"/>
              </a:rPr>
              <a:t>per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passare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alla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consapevolezza degli  spazi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che ci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circondano, fino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a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stimolare l'immaginazione per far nascere idee innovative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che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si concretizzino nel </a:t>
            </a:r>
            <a:r>
              <a:rPr dirty="0" sz="900" spc="5">
                <a:solidFill>
                  <a:srgbClr val="333333"/>
                </a:solidFill>
                <a:latin typeface="Tahoma"/>
                <a:cs typeface="Tahoma"/>
              </a:rPr>
              <a:t>gesto </a:t>
            </a:r>
            <a:r>
              <a:rPr dirty="0" sz="900" spc="29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artistico. Il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6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Maggio dalle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9.00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alle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13.00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si susseguiranno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una </a:t>
            </a:r>
            <a:r>
              <a:rPr dirty="0" sz="900" spc="-10">
                <a:solidFill>
                  <a:srgbClr val="333333"/>
                </a:solidFill>
                <a:latin typeface="Tahoma"/>
                <a:cs typeface="Tahoma"/>
              </a:rPr>
              <a:t>serie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di laboratori interamente pensati </a:t>
            </a:r>
            <a:r>
              <a:rPr dirty="0" sz="900" spc="-10">
                <a:solidFill>
                  <a:srgbClr val="333333"/>
                </a:solidFill>
                <a:latin typeface="Tahoma"/>
                <a:cs typeface="Tahoma"/>
              </a:rPr>
              <a:t>per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la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scuola  primaria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che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andranno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a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coinvolgere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circa 200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persone tra bambini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e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docenti. Dalle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17.00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alle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19.00 invece il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Teatro  India aprirà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le sue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porte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a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tutte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le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famiglie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che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vorranno sperimentare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il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senso dell'abitare attraverso racconti,  illustrazioni, performance. Verrà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inoltre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presentato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il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video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“3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domande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3”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realizzato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e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prodotto dall'associazione Aperta  Parentesi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in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collaborazione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con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Artivazione.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Una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video intervista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a 26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protagonisti del mondo artistico nazionale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ed 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internazionale, tra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cui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spiccano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i nomi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di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Hou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Honru, Michelangelo Pistoletto,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Max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Casacci, Fausto Delle Chiaie,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Tanino 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Liberatore,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i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quali hanno fatto dell'arte, della fantasia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e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della creatività,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il loro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stile di</a:t>
            </a:r>
            <a:r>
              <a:rPr dirty="0" sz="900" spc="35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vita.</a:t>
            </a:r>
            <a:endParaRPr sz="9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999104" y="2119883"/>
            <a:ext cx="1561592" cy="8726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23900" y="3790949"/>
            <a:ext cx="2000250" cy="1333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7785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P</a:t>
            </a:r>
            <a:r>
              <a:rPr dirty="0" sz="1600" spc="-5" b="1">
                <a:latin typeface="Arial"/>
                <a:cs typeface="Arial"/>
              </a:rPr>
              <a:t>roget</a:t>
            </a:r>
            <a:r>
              <a:rPr dirty="0" sz="1600" spc="-5" b="1">
                <a:latin typeface="Arial"/>
                <a:cs typeface="Arial"/>
              </a:rPr>
              <a:t>t</a:t>
            </a:r>
            <a:r>
              <a:rPr dirty="0" sz="1600" spc="-15" b="1">
                <a:latin typeface="Arial"/>
                <a:cs typeface="Arial"/>
              </a:rPr>
              <a:t>o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10" b="1">
                <a:latin typeface="Arial"/>
                <a:cs typeface="Arial"/>
              </a:rPr>
              <a:t>n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it</a:t>
            </a:r>
            <a:r>
              <a:rPr dirty="0" sz="1600" spc="5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o</a:t>
            </a:r>
            <a:r>
              <a:rPr dirty="0" sz="1600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it  </a:t>
            </a:r>
            <a:r>
              <a:rPr dirty="0" sz="1600" spc="-5" b="1">
                <a:latin typeface="Arial"/>
                <a:cs typeface="Arial"/>
              </a:rPr>
              <a:t>29 aprile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5353938"/>
            <a:ext cx="5877560" cy="323850"/>
          </a:xfrm>
          <a:prstGeom prst="rect">
            <a:avLst/>
          </a:prstGeom>
        </p:spPr>
        <p:txBody>
          <a:bodyPr wrap="square" lIns="0" tIns="22225" rIns="0" bIns="0" rtlCol="0" vert="horz">
            <a:spAutoFit/>
          </a:bodyPr>
          <a:lstStyle/>
          <a:p>
            <a:pPr marL="12700" marR="5080">
              <a:lnSpc>
                <a:spcPts val="1150"/>
              </a:lnSpc>
              <a:spcBef>
                <a:spcPts val="175"/>
              </a:spcBef>
            </a:pP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Dopo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aver coinvolto lo scorso anno più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15.000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giovani,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quest’anno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1000" spc="-5" b="1">
                <a:solidFill>
                  <a:srgbClr val="333333"/>
                </a:solidFill>
                <a:latin typeface="Arial"/>
                <a:cs typeface="Arial"/>
              </a:rPr>
              <a:t>Festival </a:t>
            </a:r>
            <a:r>
              <a:rPr dirty="0" sz="1000" b="1">
                <a:solidFill>
                  <a:srgbClr val="333333"/>
                </a:solidFill>
                <a:latin typeface="Arial"/>
                <a:cs typeface="Arial"/>
              </a:rPr>
              <a:t>della </a:t>
            </a:r>
            <a:r>
              <a:rPr dirty="0" sz="1000" spc="-5" b="1">
                <a:solidFill>
                  <a:srgbClr val="333333"/>
                </a:solidFill>
                <a:latin typeface="Arial"/>
                <a:cs typeface="Arial"/>
              </a:rPr>
              <a:t>Cultura Creativa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,  dedicato a </a:t>
            </a:r>
            <a:r>
              <a:rPr dirty="0" sz="1000" spc="-5" b="1">
                <a:solidFill>
                  <a:srgbClr val="333333"/>
                </a:solidFill>
                <a:latin typeface="Arial"/>
                <a:cs typeface="Arial"/>
              </a:rPr>
              <a:t>bambini e </a:t>
            </a:r>
            <a:r>
              <a:rPr dirty="0" sz="1000" b="1">
                <a:solidFill>
                  <a:srgbClr val="333333"/>
                </a:solidFill>
                <a:latin typeface="Arial"/>
                <a:cs typeface="Arial"/>
              </a:rPr>
              <a:t>ragazzi </a:t>
            </a:r>
            <a:r>
              <a:rPr dirty="0" sz="1000" spc="-5" b="1">
                <a:solidFill>
                  <a:srgbClr val="333333"/>
                </a:solidFill>
                <a:latin typeface="Arial"/>
                <a:cs typeface="Arial"/>
              </a:rPr>
              <a:t>da 6 a </a:t>
            </a:r>
            <a:r>
              <a:rPr dirty="0" sz="1000" b="1">
                <a:solidFill>
                  <a:srgbClr val="333333"/>
                </a:solidFill>
                <a:latin typeface="Arial"/>
                <a:cs typeface="Arial"/>
              </a:rPr>
              <a:t>13 </a:t>
            </a:r>
            <a:r>
              <a:rPr dirty="0" sz="1000" spc="-5" b="1">
                <a:solidFill>
                  <a:srgbClr val="333333"/>
                </a:solidFill>
                <a:latin typeface="Arial"/>
                <a:cs typeface="Arial"/>
              </a:rPr>
              <a:t>anni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, propone oltre </a:t>
            </a:r>
            <a:r>
              <a:rPr dirty="0" sz="1000" spc="-5" b="1">
                <a:solidFill>
                  <a:srgbClr val="333333"/>
                </a:solidFill>
                <a:latin typeface="Arial"/>
                <a:cs typeface="Arial"/>
              </a:rPr>
              <a:t>80 eventi in </a:t>
            </a:r>
            <a:r>
              <a:rPr dirty="0" sz="1000" b="1">
                <a:solidFill>
                  <a:srgbClr val="333333"/>
                </a:solidFill>
                <a:latin typeface="Arial"/>
                <a:cs typeface="Arial"/>
              </a:rPr>
              <a:t>50 </a:t>
            </a:r>
            <a:r>
              <a:rPr dirty="0" sz="1000" spc="-5" b="1">
                <a:solidFill>
                  <a:srgbClr val="333333"/>
                </a:solidFill>
                <a:latin typeface="Arial"/>
                <a:cs typeface="Arial"/>
              </a:rPr>
              <a:t>città</a:t>
            </a:r>
            <a:r>
              <a:rPr dirty="0" sz="1000" spc="10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5" b="1">
                <a:solidFill>
                  <a:srgbClr val="333333"/>
                </a:solidFill>
                <a:latin typeface="Arial"/>
                <a:cs typeface="Arial"/>
              </a:rPr>
              <a:t>italiane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!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8027289"/>
            <a:ext cx="6118860" cy="1523365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algn="just" marL="12700" marR="64135">
              <a:lnSpc>
                <a:spcPct val="95100"/>
              </a:lnSpc>
              <a:spcBef>
                <a:spcPts val="155"/>
              </a:spcBef>
            </a:pP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Tema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dell'edizione 2016 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filo conduttore che legherà tutte le iniziative (laboratori,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mostre,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teatro,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musica, 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ecc.) organizzate dalle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banche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che operano in Italia è </a:t>
            </a:r>
            <a:r>
              <a:rPr dirty="0" sz="1000" spc="-5" b="1">
                <a:solidFill>
                  <a:srgbClr val="333333"/>
                </a:solidFill>
                <a:latin typeface="Arial"/>
                <a:cs typeface="Arial"/>
              </a:rPr>
              <a:t>Abitare sottosopra </a:t>
            </a:r>
            <a:r>
              <a:rPr dirty="0" sz="1000" spc="-5" i="1">
                <a:solidFill>
                  <a:srgbClr val="333333"/>
                </a:solidFill>
                <a:latin typeface="Arial"/>
                <a:cs typeface="Arial"/>
              </a:rPr>
              <a:t>Scoprire e sperimentare come si  </a:t>
            </a:r>
            <a:r>
              <a:rPr dirty="0" sz="1000" spc="-5" i="1">
                <a:solidFill>
                  <a:srgbClr val="333333"/>
                </a:solidFill>
                <a:latin typeface="Arial"/>
                <a:cs typeface="Arial"/>
              </a:rPr>
              <a:t>sta dentro i luoghi, l’arte e </a:t>
            </a:r>
            <a:r>
              <a:rPr dirty="0" sz="1000" i="1">
                <a:solidFill>
                  <a:srgbClr val="333333"/>
                </a:solidFill>
                <a:latin typeface="Arial"/>
                <a:cs typeface="Arial"/>
              </a:rPr>
              <a:t>le</a:t>
            </a:r>
            <a:r>
              <a:rPr dirty="0" sz="1000" spc="10" i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5" i="1">
                <a:solidFill>
                  <a:srgbClr val="333333"/>
                </a:solidFill>
                <a:latin typeface="Arial"/>
                <a:cs typeface="Arial"/>
              </a:rPr>
              <a:t>emozioni.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 marR="464184">
              <a:lnSpc>
                <a:spcPts val="1150"/>
              </a:lnSpc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Laboratori,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mostre,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iniziative di teatro 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musica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che coinvolgeranno scuole, biblioteche,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musei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e altre  istituzioni, confermano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carattere distintivo di un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festival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che è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diffuso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su tutto il territorio</a:t>
            </a:r>
            <a:r>
              <a:rPr dirty="0" sz="1000" spc="17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nazionale.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Times New Roman"/>
              <a:cs typeface="Times New Roman"/>
            </a:endParaRPr>
          </a:p>
          <a:p>
            <a:pPr marL="12700" marR="5080">
              <a:lnSpc>
                <a:spcPts val="1150"/>
              </a:lnSpc>
            </a:pP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Tre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appuntamenti organizzati dall’ABI renderanno ancora più significativa la manifestazione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quest’anno:  Abitanti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Sottosopra (Milano, 4 maggio); Abitare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la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fantasia, la creatività e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l’arte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(Roma, 6 maggio); Tappeto  Volante -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mondo e l’arte soprasotto/sottosopra (Castelbuono – PA, 8</a:t>
            </a:r>
            <a:r>
              <a:rPr dirty="0" sz="1000" spc="4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maggio).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37229" y="2148449"/>
            <a:ext cx="1257299" cy="13425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77240" y="4360417"/>
            <a:ext cx="4695825" cy="8191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700669" y="5923285"/>
            <a:ext cx="4312526" cy="19466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7785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P</a:t>
            </a:r>
            <a:r>
              <a:rPr dirty="0" sz="1600" spc="-5" b="1">
                <a:latin typeface="Arial"/>
                <a:cs typeface="Arial"/>
              </a:rPr>
              <a:t>roget</a:t>
            </a:r>
            <a:r>
              <a:rPr dirty="0" sz="1600" spc="-5" b="1">
                <a:latin typeface="Arial"/>
                <a:cs typeface="Arial"/>
              </a:rPr>
              <a:t>t</a:t>
            </a:r>
            <a:r>
              <a:rPr dirty="0" sz="1600" spc="-15" b="1">
                <a:latin typeface="Arial"/>
                <a:cs typeface="Arial"/>
              </a:rPr>
              <a:t>o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10" b="1">
                <a:latin typeface="Arial"/>
                <a:cs typeface="Arial"/>
              </a:rPr>
              <a:t>n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it</a:t>
            </a:r>
            <a:r>
              <a:rPr dirty="0" sz="1600" spc="5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o</a:t>
            </a:r>
            <a:r>
              <a:rPr dirty="0" sz="1600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it  </a:t>
            </a:r>
            <a:r>
              <a:rPr dirty="0" sz="1600" spc="-5" b="1">
                <a:latin typeface="Arial"/>
                <a:cs typeface="Arial"/>
              </a:rPr>
              <a:t>29 aprile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098293"/>
            <a:ext cx="6100445" cy="939800"/>
          </a:xfrm>
          <a:prstGeom prst="rect">
            <a:avLst/>
          </a:prstGeom>
        </p:spPr>
        <p:txBody>
          <a:bodyPr wrap="square" lIns="0" tIns="18415" rIns="0" bIns="0" rtlCol="0" vert="horz">
            <a:spAutoFit/>
          </a:bodyPr>
          <a:lstStyle/>
          <a:p>
            <a:pPr marL="12700" marR="5080">
              <a:lnSpc>
                <a:spcPct val="95700"/>
              </a:lnSpc>
              <a:spcBef>
                <a:spcPts val="145"/>
              </a:spcBef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Per lasciare una traccia concreta e duratura anche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oltre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la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manifestazione tra i ragazzi e gli esperti del  settore,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ogni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anno il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tema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del festival ispira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un volume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per bambini: dopo </a:t>
            </a:r>
            <a:r>
              <a:rPr dirty="0" sz="1000" i="1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1000" spc="-5" i="1">
                <a:solidFill>
                  <a:srgbClr val="333333"/>
                </a:solidFill>
                <a:latin typeface="Arial"/>
                <a:cs typeface="Arial"/>
              </a:rPr>
              <a:t>museo immaginario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00" spc="-5" i="1">
                <a:solidFill>
                  <a:srgbClr val="333333"/>
                </a:solidFill>
                <a:latin typeface="Arial"/>
                <a:cs typeface="Arial"/>
              </a:rPr>
              <a:t>L’alfabeto  </a:t>
            </a:r>
            <a:r>
              <a:rPr dirty="0" sz="1000" spc="-5" i="1">
                <a:solidFill>
                  <a:srgbClr val="333333"/>
                </a:solidFill>
                <a:latin typeface="Arial"/>
                <a:cs typeface="Arial"/>
              </a:rPr>
              <a:t>del mondo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esce per questa terza edizione </a:t>
            </a:r>
            <a:r>
              <a:rPr dirty="0" sz="1000" spc="-5" i="1">
                <a:solidFill>
                  <a:srgbClr val="333333"/>
                </a:solidFill>
                <a:latin typeface="Arial"/>
                <a:cs typeface="Arial"/>
              </a:rPr>
              <a:t>Abitare sottosopra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(Carthusia),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con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i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testi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di Sabina Colloredo e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le 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illustrazioni di Valeria</a:t>
            </a:r>
            <a:r>
              <a:rPr dirty="0" sz="1000" spc="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Petrone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L'evento è promosso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dalle banche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italiane con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coordinamento dell’ABI (Associazione Bancaria</a:t>
            </a:r>
            <a:r>
              <a:rPr dirty="0" sz="1000" spc="1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Italiana).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Radioinblu.it  29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395598"/>
            <a:ext cx="5901055" cy="1709420"/>
          </a:xfrm>
          <a:prstGeom prst="rect">
            <a:avLst/>
          </a:prstGeom>
        </p:spPr>
        <p:txBody>
          <a:bodyPr wrap="square" lIns="0" tIns="41910" rIns="0" bIns="0" rtlCol="0" vert="horz">
            <a:spAutoFit/>
          </a:bodyPr>
          <a:lstStyle/>
          <a:p>
            <a:pPr marL="12700" marR="5080">
              <a:lnSpc>
                <a:spcPts val="3279"/>
              </a:lnSpc>
              <a:spcBef>
                <a:spcPts val="330"/>
              </a:spcBef>
            </a:pPr>
            <a:r>
              <a:rPr dirty="0" sz="2850">
                <a:solidFill>
                  <a:srgbClr val="0077D1"/>
                </a:solidFill>
                <a:latin typeface="Arial"/>
                <a:cs typeface="Arial"/>
              </a:rPr>
              <a:t>A Buona </a:t>
            </a:r>
            <a:r>
              <a:rPr dirty="0" sz="2850" spc="-10">
                <a:solidFill>
                  <a:srgbClr val="0077D1"/>
                </a:solidFill>
                <a:latin typeface="Arial"/>
                <a:cs typeface="Arial"/>
              </a:rPr>
              <a:t>la </a:t>
            </a:r>
            <a:r>
              <a:rPr dirty="0" sz="2850">
                <a:solidFill>
                  <a:srgbClr val="0077D1"/>
                </a:solidFill>
                <a:latin typeface="Arial"/>
                <a:cs typeface="Arial"/>
              </a:rPr>
              <a:t>prima: </a:t>
            </a:r>
            <a:r>
              <a:rPr dirty="0" sz="2850" spc="-5">
                <a:solidFill>
                  <a:srgbClr val="0077D1"/>
                </a:solidFill>
                <a:latin typeface="Arial"/>
                <a:cs typeface="Arial"/>
              </a:rPr>
              <a:t>il </a:t>
            </a:r>
            <a:r>
              <a:rPr dirty="0" sz="2850">
                <a:solidFill>
                  <a:srgbClr val="0077D1"/>
                </a:solidFill>
                <a:latin typeface="Arial"/>
                <a:cs typeface="Arial"/>
              </a:rPr>
              <a:t>festival “Abitare  </a:t>
            </a:r>
            <a:r>
              <a:rPr dirty="0" sz="2850" spc="-5">
                <a:solidFill>
                  <a:srgbClr val="0077D1"/>
                </a:solidFill>
                <a:latin typeface="Arial"/>
                <a:cs typeface="Arial"/>
              </a:rPr>
              <a:t>sottosopra. Scoprire </a:t>
            </a:r>
            <a:r>
              <a:rPr dirty="0" sz="2850">
                <a:solidFill>
                  <a:srgbClr val="0077D1"/>
                </a:solidFill>
                <a:latin typeface="Arial"/>
                <a:cs typeface="Arial"/>
              </a:rPr>
              <a:t>e sperimentare  come si </a:t>
            </a:r>
            <a:r>
              <a:rPr dirty="0" sz="2850" spc="-5">
                <a:solidFill>
                  <a:srgbClr val="0077D1"/>
                </a:solidFill>
                <a:latin typeface="Arial"/>
                <a:cs typeface="Arial"/>
              </a:rPr>
              <a:t>sta dentro </a:t>
            </a:r>
            <a:r>
              <a:rPr dirty="0" sz="2850">
                <a:solidFill>
                  <a:srgbClr val="0077D1"/>
                </a:solidFill>
                <a:latin typeface="Arial"/>
                <a:cs typeface="Arial"/>
              </a:rPr>
              <a:t>i </a:t>
            </a:r>
            <a:r>
              <a:rPr dirty="0" sz="2850" spc="-5">
                <a:solidFill>
                  <a:srgbClr val="0077D1"/>
                </a:solidFill>
                <a:latin typeface="Arial"/>
                <a:cs typeface="Arial"/>
              </a:rPr>
              <a:t>luoghi, l’arte </a:t>
            </a:r>
            <a:r>
              <a:rPr dirty="0" sz="2850">
                <a:solidFill>
                  <a:srgbClr val="0077D1"/>
                </a:solidFill>
                <a:latin typeface="Arial"/>
                <a:cs typeface="Arial"/>
              </a:rPr>
              <a:t>e </a:t>
            </a:r>
            <a:r>
              <a:rPr dirty="0" sz="2850" spc="-5">
                <a:solidFill>
                  <a:srgbClr val="0077D1"/>
                </a:solidFill>
                <a:latin typeface="Arial"/>
                <a:cs typeface="Arial"/>
              </a:rPr>
              <a:t>le  </a:t>
            </a:r>
            <a:r>
              <a:rPr dirty="0" sz="2850">
                <a:solidFill>
                  <a:srgbClr val="0077D1"/>
                </a:solidFill>
                <a:latin typeface="Arial"/>
                <a:cs typeface="Arial"/>
              </a:rPr>
              <a:t>emozioni”</a:t>
            </a:r>
            <a:endParaRPr sz="28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9281870"/>
            <a:ext cx="3481704" cy="2324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350" spc="-5">
                <a:latin typeface="Times New Roman"/>
                <a:cs typeface="Times New Roman"/>
              </a:rPr>
              <a:t>Venerdì 29, </a:t>
            </a:r>
            <a:r>
              <a:rPr dirty="0" sz="1350">
                <a:latin typeface="Times New Roman"/>
                <a:cs typeface="Times New Roman"/>
              </a:rPr>
              <a:t>a </a:t>
            </a:r>
            <a:r>
              <a:rPr dirty="0" sz="1350" spc="-5">
                <a:latin typeface="Times New Roman"/>
                <a:cs typeface="Times New Roman"/>
              </a:rPr>
              <a:t>Buona </a:t>
            </a:r>
            <a:r>
              <a:rPr dirty="0" sz="1350" spc="-10">
                <a:latin typeface="Times New Roman"/>
                <a:cs typeface="Times New Roman"/>
              </a:rPr>
              <a:t>la </a:t>
            </a:r>
            <a:r>
              <a:rPr dirty="0" sz="1350" spc="-5">
                <a:latin typeface="Times New Roman"/>
                <a:cs typeface="Times New Roman"/>
              </a:rPr>
              <a:t>prima, </a:t>
            </a:r>
            <a:r>
              <a:rPr dirty="0" sz="1350" spc="-10">
                <a:latin typeface="Times New Roman"/>
                <a:cs typeface="Times New Roman"/>
              </a:rPr>
              <a:t>alle </a:t>
            </a:r>
            <a:r>
              <a:rPr dirty="0" sz="1350" spc="-5">
                <a:latin typeface="Times New Roman"/>
                <a:cs typeface="Times New Roman"/>
              </a:rPr>
              <a:t>18.13 </a:t>
            </a:r>
            <a:r>
              <a:rPr dirty="0" sz="1350">
                <a:latin typeface="Times New Roman"/>
                <a:cs typeface="Times New Roman"/>
              </a:rPr>
              <a:t>su</a:t>
            </a:r>
            <a:r>
              <a:rPr dirty="0" sz="1350" spc="4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inBlu: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56179" y="2119883"/>
            <a:ext cx="2647442" cy="8364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5631433"/>
            <a:ext cx="5137150" cy="33432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04255" cy="4747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75170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Radioinblu.it  29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65"/>
              </a:spcBef>
            </a:pPr>
            <a:r>
              <a:rPr dirty="0" sz="1350">
                <a:latin typeface="Times New Roman"/>
                <a:cs typeface="Times New Roman"/>
              </a:rPr>
              <a:t>La </a:t>
            </a:r>
            <a:r>
              <a:rPr dirty="0" sz="1350" spc="-5">
                <a:latin typeface="Times New Roman"/>
                <a:cs typeface="Times New Roman"/>
              </a:rPr>
              <a:t>prima pagina </a:t>
            </a:r>
            <a:r>
              <a:rPr dirty="0" sz="1350">
                <a:latin typeface="Times New Roman"/>
                <a:cs typeface="Times New Roman"/>
              </a:rPr>
              <a:t>de Il </a:t>
            </a:r>
            <a:r>
              <a:rPr dirty="0" sz="1350" spc="-5">
                <a:latin typeface="Times New Roman"/>
                <a:cs typeface="Times New Roman"/>
              </a:rPr>
              <a:t>Corriere della </a:t>
            </a:r>
            <a:r>
              <a:rPr dirty="0" sz="1350">
                <a:latin typeface="Times New Roman"/>
                <a:cs typeface="Times New Roman"/>
              </a:rPr>
              <a:t>Sera; </a:t>
            </a:r>
            <a:r>
              <a:rPr dirty="0" sz="1350" spc="-5">
                <a:latin typeface="Times New Roman"/>
                <a:cs typeface="Times New Roman"/>
              </a:rPr>
              <a:t>Enrico Caiano, caporedattore</a:t>
            </a:r>
            <a:r>
              <a:rPr dirty="0" sz="1350" spc="-2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centrale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950">
              <a:latin typeface="Times New Roman"/>
              <a:cs typeface="Times New Roman"/>
            </a:endParaRPr>
          </a:p>
          <a:p>
            <a:pPr marL="12700" marR="368300">
              <a:lnSpc>
                <a:spcPct val="120000"/>
              </a:lnSpc>
            </a:pPr>
            <a:r>
              <a:rPr dirty="0" sz="1350">
                <a:latin typeface="Times New Roman"/>
                <a:cs typeface="Times New Roman"/>
              </a:rPr>
              <a:t>La </a:t>
            </a:r>
            <a:r>
              <a:rPr dirty="0" sz="1350" spc="-5">
                <a:latin typeface="Times New Roman"/>
                <a:cs typeface="Times New Roman"/>
              </a:rPr>
              <a:t>prima pagina </a:t>
            </a:r>
            <a:r>
              <a:rPr dirty="0" sz="1350">
                <a:latin typeface="Times New Roman"/>
                <a:cs typeface="Times New Roman"/>
              </a:rPr>
              <a:t>de Il </a:t>
            </a:r>
            <a:r>
              <a:rPr dirty="0" sz="1350" spc="-5">
                <a:latin typeface="Times New Roman"/>
                <a:cs typeface="Times New Roman"/>
              </a:rPr>
              <a:t>Quotidiano </a:t>
            </a:r>
            <a:r>
              <a:rPr dirty="0" sz="1350">
                <a:latin typeface="Times New Roman"/>
                <a:cs typeface="Times New Roman"/>
              </a:rPr>
              <a:t>della </a:t>
            </a:r>
            <a:r>
              <a:rPr dirty="0" sz="1350" spc="-5">
                <a:latin typeface="Times New Roman"/>
                <a:cs typeface="Times New Roman"/>
              </a:rPr>
              <a:t>Calabria; collegamento con il desk centrale,  Adriano Mollo,</a:t>
            </a:r>
            <a:r>
              <a:rPr dirty="0" sz="135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caporedattore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50">
              <a:latin typeface="Times New Roman"/>
              <a:cs typeface="Times New Roman"/>
            </a:endParaRPr>
          </a:p>
          <a:p>
            <a:pPr marL="12700" marR="14604">
              <a:lnSpc>
                <a:spcPct val="120700"/>
              </a:lnSpc>
            </a:pPr>
            <a:r>
              <a:rPr dirty="0" sz="1350">
                <a:latin typeface="Times New Roman"/>
                <a:cs typeface="Times New Roman"/>
              </a:rPr>
              <a:t>Parte </a:t>
            </a:r>
            <a:r>
              <a:rPr dirty="0" sz="1350" spc="-5">
                <a:latin typeface="Times New Roman"/>
                <a:cs typeface="Times New Roman"/>
              </a:rPr>
              <a:t>la </a:t>
            </a:r>
            <a:r>
              <a:rPr dirty="0" sz="1350">
                <a:latin typeface="Times New Roman"/>
                <a:cs typeface="Times New Roman"/>
              </a:rPr>
              <a:t>Terza </a:t>
            </a:r>
            <a:r>
              <a:rPr dirty="0" sz="1350" spc="-5">
                <a:latin typeface="Times New Roman"/>
                <a:cs typeface="Times New Roman"/>
              </a:rPr>
              <a:t>edizione </a:t>
            </a:r>
            <a:r>
              <a:rPr dirty="0" sz="1350">
                <a:latin typeface="Times New Roman"/>
                <a:cs typeface="Times New Roman"/>
              </a:rPr>
              <a:t>del </a:t>
            </a:r>
            <a:r>
              <a:rPr dirty="0" sz="1350" spc="-5">
                <a:latin typeface="Times New Roman"/>
                <a:cs typeface="Times New Roman"/>
              </a:rPr>
              <a:t>festival </a:t>
            </a:r>
            <a:r>
              <a:rPr dirty="0" sz="1350">
                <a:latin typeface="Times New Roman"/>
                <a:cs typeface="Times New Roman"/>
              </a:rPr>
              <a:t>della </a:t>
            </a:r>
            <a:r>
              <a:rPr dirty="0" sz="1350" spc="-5">
                <a:latin typeface="Times New Roman"/>
                <a:cs typeface="Times New Roman"/>
              </a:rPr>
              <a:t>cultura creativa: “Abitare sottosopra. Scoprire </a:t>
            </a:r>
            <a:r>
              <a:rPr dirty="0" sz="1350">
                <a:latin typeface="Times New Roman"/>
                <a:cs typeface="Times New Roman"/>
              </a:rPr>
              <a:t>e  </a:t>
            </a:r>
            <a:r>
              <a:rPr dirty="0" sz="1350" spc="-5">
                <a:latin typeface="Times New Roman"/>
                <a:cs typeface="Times New Roman"/>
              </a:rPr>
              <a:t>sperimentare </a:t>
            </a:r>
            <a:r>
              <a:rPr dirty="0" sz="1350" spc="-10">
                <a:latin typeface="Times New Roman"/>
                <a:cs typeface="Times New Roman"/>
              </a:rPr>
              <a:t>come </a:t>
            </a:r>
            <a:r>
              <a:rPr dirty="0" sz="1350" spc="-5">
                <a:latin typeface="Times New Roman"/>
                <a:cs typeface="Times New Roman"/>
              </a:rPr>
              <a:t>si sta </a:t>
            </a:r>
            <a:r>
              <a:rPr dirty="0" sz="1350">
                <a:latin typeface="Times New Roman"/>
                <a:cs typeface="Times New Roman"/>
              </a:rPr>
              <a:t>dentro i </a:t>
            </a:r>
            <a:r>
              <a:rPr dirty="0" sz="1350" spc="-5">
                <a:latin typeface="Times New Roman"/>
                <a:cs typeface="Times New Roman"/>
              </a:rPr>
              <a:t>luoghi, l’arte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le emozioni”. Questo il tema</a:t>
            </a:r>
            <a:r>
              <a:rPr dirty="0" sz="1350" spc="30">
                <a:latin typeface="Times New Roman"/>
                <a:cs typeface="Times New Roman"/>
              </a:rPr>
              <a:t> </a:t>
            </a:r>
            <a:r>
              <a:rPr dirty="0" sz="1350">
                <a:latin typeface="Times New Roman"/>
                <a:cs typeface="Times New Roman"/>
              </a:rPr>
              <a:t>di</a:t>
            </a: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 sz="1350" spc="-5">
                <a:latin typeface="Times New Roman"/>
                <a:cs typeface="Times New Roman"/>
              </a:rPr>
              <a:t>quest’anno dell’iniziativa </a:t>
            </a:r>
            <a:r>
              <a:rPr dirty="0" sz="1350">
                <a:latin typeface="Times New Roman"/>
                <a:cs typeface="Times New Roman"/>
              </a:rPr>
              <a:t>– dal 2 </a:t>
            </a:r>
            <a:r>
              <a:rPr dirty="0" sz="1350" spc="-5">
                <a:latin typeface="Times New Roman"/>
                <a:cs typeface="Times New Roman"/>
              </a:rPr>
              <a:t>all’8 maggio </a:t>
            </a:r>
            <a:r>
              <a:rPr dirty="0" sz="1350">
                <a:latin typeface="Times New Roman"/>
                <a:cs typeface="Times New Roman"/>
              </a:rPr>
              <a:t>– </a:t>
            </a:r>
            <a:r>
              <a:rPr dirty="0" sz="1350" spc="-5">
                <a:latin typeface="Times New Roman"/>
                <a:cs typeface="Times New Roman"/>
              </a:rPr>
              <a:t>promossa dalle banche italiane in</a:t>
            </a:r>
            <a:r>
              <a:rPr dirty="0" sz="1350" spc="55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50</a:t>
            </a:r>
            <a:endParaRPr sz="1350">
              <a:latin typeface="Times New Roman"/>
              <a:cs typeface="Times New Roman"/>
            </a:endParaRPr>
          </a:p>
          <a:p>
            <a:pPr marL="12700" marR="5080">
              <a:lnSpc>
                <a:spcPct val="120200"/>
              </a:lnSpc>
              <a:spcBef>
                <a:spcPts val="10"/>
              </a:spcBef>
            </a:pPr>
            <a:r>
              <a:rPr dirty="0" sz="1350" spc="-5">
                <a:latin typeface="Times New Roman"/>
                <a:cs typeface="Times New Roman"/>
              </a:rPr>
              <a:t>città </a:t>
            </a:r>
            <a:r>
              <a:rPr dirty="0" sz="1350">
                <a:latin typeface="Times New Roman"/>
                <a:cs typeface="Times New Roman"/>
              </a:rPr>
              <a:t>e dedicata ai </a:t>
            </a:r>
            <a:r>
              <a:rPr dirty="0" sz="1350" spc="-5">
                <a:latin typeface="Times New Roman"/>
                <a:cs typeface="Times New Roman"/>
              </a:rPr>
              <a:t>ragazzi tra </a:t>
            </a:r>
            <a:r>
              <a:rPr dirty="0" sz="1350">
                <a:latin typeface="Times New Roman"/>
                <a:cs typeface="Times New Roman"/>
              </a:rPr>
              <a:t>i 6 e i 13 </a:t>
            </a:r>
            <a:r>
              <a:rPr dirty="0" sz="1350" spc="-10">
                <a:latin typeface="Times New Roman"/>
                <a:cs typeface="Times New Roman"/>
              </a:rPr>
              <a:t>anni.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proprio loro, 15.000 lo scorso anno,  saranno </a:t>
            </a:r>
            <a:r>
              <a:rPr dirty="0" sz="1350" spc="-10">
                <a:latin typeface="Times New Roman"/>
                <a:cs typeface="Times New Roman"/>
              </a:rPr>
              <a:t>coinvolti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spinti </a:t>
            </a:r>
            <a:r>
              <a:rPr dirty="0" sz="1350">
                <a:latin typeface="Times New Roman"/>
                <a:cs typeface="Times New Roman"/>
              </a:rPr>
              <a:t>a </a:t>
            </a:r>
            <a:r>
              <a:rPr dirty="0" sz="1350" spc="-5">
                <a:latin typeface="Times New Roman"/>
                <a:cs typeface="Times New Roman"/>
              </a:rPr>
              <a:t>mettersi in </a:t>
            </a:r>
            <a:r>
              <a:rPr dirty="0" sz="1350">
                <a:latin typeface="Times New Roman"/>
                <a:cs typeface="Times New Roman"/>
              </a:rPr>
              <a:t>gioco per </a:t>
            </a:r>
            <a:r>
              <a:rPr dirty="0" sz="1350" spc="-5">
                <a:latin typeface="Times New Roman"/>
                <a:cs typeface="Times New Roman"/>
              </a:rPr>
              <a:t>riflettere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sperimentare le relazioni </a:t>
            </a:r>
            <a:r>
              <a:rPr dirty="0" sz="1350" spc="-10">
                <a:latin typeface="Times New Roman"/>
                <a:cs typeface="Times New Roman"/>
              </a:rPr>
              <a:t>con  </a:t>
            </a:r>
            <a:r>
              <a:rPr dirty="0" sz="1350">
                <a:latin typeface="Times New Roman"/>
                <a:cs typeface="Times New Roman"/>
              </a:rPr>
              <a:t>persone, </a:t>
            </a:r>
            <a:r>
              <a:rPr dirty="0" sz="1350" spc="-5">
                <a:latin typeface="Times New Roman"/>
                <a:cs typeface="Times New Roman"/>
              </a:rPr>
              <a:t>oggetti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luoghi che li circondano; </a:t>
            </a:r>
            <a:r>
              <a:rPr dirty="0" sz="1350">
                <a:latin typeface="Times New Roman"/>
                <a:cs typeface="Times New Roman"/>
              </a:rPr>
              <a:t>Carlo </a:t>
            </a:r>
            <a:r>
              <a:rPr dirty="0" sz="1350" spc="-5">
                <a:latin typeface="Times New Roman"/>
                <a:cs typeface="Times New Roman"/>
              </a:rPr>
              <a:t>Capoccioni, responsabile </a:t>
            </a:r>
            <a:r>
              <a:rPr dirty="0" sz="1350">
                <a:latin typeface="Times New Roman"/>
                <a:cs typeface="Times New Roman"/>
              </a:rPr>
              <a:t>ufficio  </a:t>
            </a:r>
            <a:r>
              <a:rPr dirty="0" sz="1350" spc="-5">
                <a:latin typeface="Times New Roman"/>
                <a:cs typeface="Times New Roman"/>
              </a:rPr>
              <a:t>rapporti istituzionali</a:t>
            </a:r>
            <a:r>
              <a:rPr dirty="0" sz="1350" spc="-10">
                <a:latin typeface="Times New Roman"/>
                <a:cs typeface="Times New Roman"/>
              </a:rPr>
              <a:t> </a:t>
            </a:r>
            <a:r>
              <a:rPr dirty="0" sz="1350">
                <a:latin typeface="Times New Roman"/>
                <a:cs typeface="Times New Roman"/>
              </a:rPr>
              <a:t>ABI.</a:t>
            </a:r>
            <a:endParaRPr sz="13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7355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1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utto</a:t>
            </a:r>
            <a:r>
              <a:rPr dirty="0" sz="1600" spc="-5" b="1">
                <a:latin typeface="Arial"/>
                <a:cs typeface="Arial"/>
              </a:rPr>
              <a:t>mamma.</a:t>
            </a:r>
            <a:r>
              <a:rPr dirty="0" sz="1600" b="1">
                <a:latin typeface="Arial"/>
                <a:cs typeface="Arial"/>
              </a:rPr>
              <a:t>c</a:t>
            </a:r>
            <a:r>
              <a:rPr dirty="0" sz="1600" spc="-5" b="1">
                <a:latin typeface="Arial"/>
                <a:cs typeface="Arial"/>
              </a:rPr>
              <a:t>om  </a:t>
            </a:r>
            <a:r>
              <a:rPr dirty="0" sz="1600" spc="-5" b="1">
                <a:latin typeface="Arial"/>
                <a:cs typeface="Arial"/>
              </a:rPr>
              <a:t>29 aprile</a:t>
            </a:r>
            <a:r>
              <a:rPr dirty="0" sz="1600" spc="-2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19455" y="4041266"/>
            <a:ext cx="371475" cy="861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706627" y="4271289"/>
            <a:ext cx="6045835" cy="1269365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dirty="0" sz="1000" spc="-10">
                <a:solidFill>
                  <a:srgbClr val="333333"/>
                </a:solidFill>
                <a:latin typeface="Verdana"/>
                <a:cs typeface="Verdana"/>
              </a:rPr>
              <a:t>Per </a:t>
            </a:r>
            <a:r>
              <a:rPr dirty="0" sz="1000">
                <a:solidFill>
                  <a:srgbClr val="333333"/>
                </a:solidFill>
                <a:latin typeface="Verdana"/>
                <a:cs typeface="Verdana"/>
              </a:rPr>
              <a:t>il </a:t>
            </a:r>
            <a:r>
              <a:rPr dirty="0" sz="1000" spc="-5">
                <a:solidFill>
                  <a:srgbClr val="333333"/>
                </a:solidFill>
                <a:latin typeface="Verdana"/>
                <a:cs typeface="Verdana"/>
              </a:rPr>
              <a:t>terzo anno consecutivo </a:t>
            </a:r>
            <a:r>
              <a:rPr dirty="0" sz="1000" spc="-10">
                <a:solidFill>
                  <a:srgbClr val="333333"/>
                </a:solidFill>
                <a:latin typeface="Verdana"/>
                <a:cs typeface="Verdana"/>
              </a:rPr>
              <a:t>sta </a:t>
            </a:r>
            <a:r>
              <a:rPr dirty="0" sz="1000" spc="-5">
                <a:solidFill>
                  <a:srgbClr val="333333"/>
                </a:solidFill>
                <a:latin typeface="Verdana"/>
                <a:cs typeface="Verdana"/>
              </a:rPr>
              <a:t>per prendere il via il </a:t>
            </a:r>
            <a:r>
              <a:rPr dirty="0" sz="1000" spc="-5" b="1">
                <a:solidFill>
                  <a:srgbClr val="333333"/>
                </a:solidFill>
                <a:latin typeface="Verdana"/>
                <a:cs typeface="Verdana"/>
              </a:rPr>
              <a:t>Festival della Cultura</a:t>
            </a:r>
            <a:r>
              <a:rPr dirty="0" sz="1000" spc="145" b="1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dirty="0" sz="1000" spc="-5" b="1">
                <a:solidFill>
                  <a:srgbClr val="333333"/>
                </a:solidFill>
                <a:latin typeface="Verdana"/>
                <a:cs typeface="Verdana"/>
              </a:rPr>
              <a:t>Creativa</a:t>
            </a:r>
            <a:r>
              <a:rPr dirty="0" sz="1000" spc="-5">
                <a:solidFill>
                  <a:srgbClr val="333333"/>
                </a:solidFill>
                <a:latin typeface="Verdana"/>
                <a:cs typeface="Verdana"/>
              </a:rPr>
              <a:t>.</a:t>
            </a:r>
            <a:endParaRPr sz="1000">
              <a:latin typeface="Verdana"/>
              <a:cs typeface="Verdana"/>
            </a:endParaRPr>
          </a:p>
          <a:p>
            <a:pPr marL="12700" marR="182880">
              <a:lnSpc>
                <a:spcPct val="115999"/>
              </a:lnSpc>
              <a:spcBef>
                <a:spcPts val="10"/>
              </a:spcBef>
            </a:pPr>
            <a:r>
              <a:rPr dirty="0" sz="1000" spc="-10">
                <a:solidFill>
                  <a:srgbClr val="333333"/>
                </a:solidFill>
                <a:latin typeface="Verdana"/>
                <a:cs typeface="Verdana"/>
              </a:rPr>
              <a:t>In </a:t>
            </a:r>
            <a:r>
              <a:rPr dirty="0" sz="1000" spc="-5">
                <a:solidFill>
                  <a:srgbClr val="333333"/>
                </a:solidFill>
                <a:latin typeface="Verdana"/>
                <a:cs typeface="Verdana"/>
              </a:rPr>
              <a:t>programma </a:t>
            </a:r>
            <a:r>
              <a:rPr dirty="0" sz="1000">
                <a:solidFill>
                  <a:srgbClr val="333333"/>
                </a:solidFill>
                <a:latin typeface="Verdana"/>
                <a:cs typeface="Verdana"/>
              </a:rPr>
              <a:t>in </a:t>
            </a:r>
            <a:r>
              <a:rPr dirty="0" sz="1000" spc="-5">
                <a:solidFill>
                  <a:srgbClr val="333333"/>
                </a:solidFill>
                <a:latin typeface="Verdana"/>
                <a:cs typeface="Verdana"/>
              </a:rPr>
              <a:t>50 centri urbani </a:t>
            </a:r>
            <a:r>
              <a:rPr dirty="0" sz="1000" spc="-10">
                <a:solidFill>
                  <a:srgbClr val="333333"/>
                </a:solidFill>
                <a:latin typeface="Verdana"/>
                <a:cs typeface="Verdana"/>
              </a:rPr>
              <a:t>con </a:t>
            </a:r>
            <a:r>
              <a:rPr dirty="0" sz="1000" spc="-5">
                <a:solidFill>
                  <a:srgbClr val="333333"/>
                </a:solidFill>
                <a:latin typeface="Verdana"/>
                <a:cs typeface="Verdana"/>
              </a:rPr>
              <a:t>circa 80 eventi </a:t>
            </a:r>
            <a:r>
              <a:rPr dirty="0" sz="1000">
                <a:solidFill>
                  <a:srgbClr val="333333"/>
                </a:solidFill>
                <a:latin typeface="Verdana"/>
                <a:cs typeface="Verdana"/>
              </a:rPr>
              <a:t>correlati, </a:t>
            </a:r>
            <a:r>
              <a:rPr dirty="0" sz="1000" spc="-5">
                <a:solidFill>
                  <a:srgbClr val="333333"/>
                </a:solidFill>
                <a:latin typeface="Verdana"/>
                <a:cs typeface="Verdana"/>
              </a:rPr>
              <a:t>l’evento dedicato ai giovani  sotto i 14 anni avrà luogo dal 2 </a:t>
            </a:r>
            <a:r>
              <a:rPr dirty="0" sz="1000">
                <a:solidFill>
                  <a:srgbClr val="333333"/>
                </a:solidFill>
                <a:latin typeface="Verdana"/>
                <a:cs typeface="Verdana"/>
              </a:rPr>
              <a:t>all’8 </a:t>
            </a:r>
            <a:r>
              <a:rPr dirty="0" sz="1000" spc="-5">
                <a:solidFill>
                  <a:srgbClr val="333333"/>
                </a:solidFill>
                <a:latin typeface="Verdana"/>
                <a:cs typeface="Verdana"/>
              </a:rPr>
              <a:t>Maggio. Scopo </a:t>
            </a:r>
            <a:r>
              <a:rPr dirty="0" sz="1000">
                <a:solidFill>
                  <a:srgbClr val="333333"/>
                </a:solidFill>
                <a:latin typeface="Verdana"/>
                <a:cs typeface="Verdana"/>
              </a:rPr>
              <a:t>della </a:t>
            </a:r>
            <a:r>
              <a:rPr dirty="0" sz="1000" spc="-5">
                <a:solidFill>
                  <a:srgbClr val="333333"/>
                </a:solidFill>
                <a:latin typeface="Verdana"/>
                <a:cs typeface="Verdana"/>
              </a:rPr>
              <a:t>manifestazione quello </a:t>
            </a:r>
            <a:r>
              <a:rPr dirty="0" sz="1000" spc="-10">
                <a:solidFill>
                  <a:srgbClr val="333333"/>
                </a:solidFill>
                <a:latin typeface="Verdana"/>
                <a:cs typeface="Verdana"/>
              </a:rPr>
              <a:t>di</a:t>
            </a:r>
            <a:r>
              <a:rPr dirty="0" sz="1000" spc="114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Verdana"/>
                <a:cs typeface="Verdana"/>
              </a:rPr>
              <a:t>spronare</a:t>
            </a:r>
            <a:endParaRPr sz="1000">
              <a:latin typeface="Verdana"/>
              <a:cs typeface="Verdana"/>
            </a:endParaRPr>
          </a:p>
          <a:p>
            <a:pPr marL="12700" marR="5080">
              <a:lnSpc>
                <a:spcPct val="116300"/>
              </a:lnSpc>
              <a:spcBef>
                <a:spcPts val="10"/>
              </a:spcBef>
            </a:pPr>
            <a:r>
              <a:rPr dirty="0" sz="1000" spc="-5">
                <a:solidFill>
                  <a:srgbClr val="333333"/>
                </a:solidFill>
                <a:latin typeface="Verdana"/>
                <a:cs typeface="Verdana"/>
              </a:rPr>
              <a:t>i </a:t>
            </a:r>
            <a:r>
              <a:rPr dirty="0" sz="1000" spc="-10" b="1">
                <a:solidFill>
                  <a:srgbClr val="333333"/>
                </a:solidFill>
                <a:latin typeface="Verdana"/>
                <a:cs typeface="Verdana"/>
              </a:rPr>
              <a:t>bambini </a:t>
            </a:r>
            <a:r>
              <a:rPr dirty="0" sz="1000" spc="-10">
                <a:solidFill>
                  <a:srgbClr val="333333"/>
                </a:solidFill>
                <a:latin typeface="Verdana"/>
                <a:cs typeface="Verdana"/>
              </a:rPr>
              <a:t>ed </a:t>
            </a:r>
            <a:r>
              <a:rPr dirty="0" sz="1000" spc="-5">
                <a:solidFill>
                  <a:srgbClr val="333333"/>
                </a:solidFill>
                <a:latin typeface="Verdana"/>
                <a:cs typeface="Verdana"/>
              </a:rPr>
              <a:t>i ragazzini a ampliare </a:t>
            </a:r>
            <a:r>
              <a:rPr dirty="0" sz="1000">
                <a:solidFill>
                  <a:srgbClr val="333333"/>
                </a:solidFill>
                <a:latin typeface="Verdana"/>
                <a:cs typeface="Verdana"/>
              </a:rPr>
              <a:t>il </a:t>
            </a:r>
            <a:r>
              <a:rPr dirty="0" sz="1000" spc="-5">
                <a:solidFill>
                  <a:srgbClr val="333333"/>
                </a:solidFill>
                <a:latin typeface="Verdana"/>
                <a:cs typeface="Verdana"/>
              </a:rPr>
              <a:t>proprio </a:t>
            </a:r>
            <a:r>
              <a:rPr dirty="0" sz="1000">
                <a:solidFill>
                  <a:srgbClr val="333333"/>
                </a:solidFill>
                <a:latin typeface="Verdana"/>
                <a:cs typeface="Verdana"/>
              </a:rPr>
              <a:t>personale </a:t>
            </a:r>
            <a:r>
              <a:rPr dirty="0" sz="1000" spc="-5">
                <a:solidFill>
                  <a:srgbClr val="333333"/>
                </a:solidFill>
                <a:latin typeface="Verdana"/>
                <a:cs typeface="Verdana"/>
              </a:rPr>
              <a:t>concetto di </a:t>
            </a:r>
            <a:r>
              <a:rPr dirty="0" sz="1000" spc="-5" b="1">
                <a:solidFill>
                  <a:srgbClr val="333333"/>
                </a:solidFill>
                <a:latin typeface="Verdana"/>
                <a:cs typeface="Verdana"/>
              </a:rPr>
              <a:t>casa,</a:t>
            </a:r>
            <a:r>
              <a:rPr dirty="0" sz="1000" spc="-5">
                <a:solidFill>
                  <a:srgbClr val="333333"/>
                </a:solidFill>
                <a:latin typeface="Verdana"/>
                <a:cs typeface="Verdana"/>
              </a:rPr>
              <a:t>così come </a:t>
            </a:r>
            <a:r>
              <a:rPr dirty="0" sz="1000">
                <a:solidFill>
                  <a:srgbClr val="333333"/>
                </a:solidFill>
                <a:latin typeface="Verdana"/>
                <a:cs typeface="Verdana"/>
              </a:rPr>
              <a:t>in </a:t>
            </a:r>
            <a:r>
              <a:rPr dirty="0" sz="1000" spc="-5">
                <a:solidFill>
                  <a:srgbClr val="333333"/>
                </a:solidFill>
                <a:latin typeface="Verdana"/>
                <a:cs typeface="Verdana"/>
              </a:rPr>
              <a:t>genere  </a:t>
            </a:r>
            <a:r>
              <a:rPr dirty="0" sz="1000">
                <a:solidFill>
                  <a:srgbClr val="333333"/>
                </a:solidFill>
                <a:latin typeface="Verdana"/>
                <a:cs typeface="Verdana"/>
              </a:rPr>
              <a:t>la </a:t>
            </a:r>
            <a:r>
              <a:rPr dirty="0" sz="1000" spc="-5">
                <a:solidFill>
                  <a:srgbClr val="333333"/>
                </a:solidFill>
                <a:latin typeface="Verdana"/>
                <a:cs typeface="Verdana"/>
              </a:rPr>
              <a:t>si intende, e di andare </a:t>
            </a:r>
            <a:r>
              <a:rPr dirty="0" sz="1000">
                <a:solidFill>
                  <a:srgbClr val="333333"/>
                </a:solidFill>
                <a:latin typeface="Verdana"/>
                <a:cs typeface="Verdana"/>
              </a:rPr>
              <a:t>alla </a:t>
            </a:r>
            <a:r>
              <a:rPr dirty="0" sz="1000" spc="-5">
                <a:solidFill>
                  <a:srgbClr val="333333"/>
                </a:solidFill>
                <a:latin typeface="Verdana"/>
                <a:cs typeface="Verdana"/>
              </a:rPr>
              <a:t>scoperta, </a:t>
            </a:r>
            <a:r>
              <a:rPr dirty="0" sz="1000">
                <a:solidFill>
                  <a:srgbClr val="333333"/>
                </a:solidFill>
                <a:latin typeface="Verdana"/>
                <a:cs typeface="Verdana"/>
              </a:rPr>
              <a:t>grazie </a:t>
            </a:r>
            <a:r>
              <a:rPr dirty="0" sz="1000" spc="-5">
                <a:solidFill>
                  <a:srgbClr val="333333"/>
                </a:solidFill>
                <a:latin typeface="Verdana"/>
                <a:cs typeface="Verdana"/>
              </a:rPr>
              <a:t>al supporto degli operatori culturali specializzati  nel </a:t>
            </a:r>
            <a:r>
              <a:rPr dirty="0" sz="1000" spc="-10">
                <a:solidFill>
                  <a:srgbClr val="333333"/>
                </a:solidFill>
                <a:latin typeface="Verdana"/>
                <a:cs typeface="Verdana"/>
              </a:rPr>
              <a:t>settore, </a:t>
            </a:r>
            <a:r>
              <a:rPr dirty="0" sz="1000">
                <a:solidFill>
                  <a:srgbClr val="333333"/>
                </a:solidFill>
                <a:latin typeface="Verdana"/>
                <a:cs typeface="Verdana"/>
              </a:rPr>
              <a:t>delle </a:t>
            </a:r>
            <a:r>
              <a:rPr dirty="0" sz="1000" spc="-5">
                <a:solidFill>
                  <a:srgbClr val="333333"/>
                </a:solidFill>
                <a:latin typeface="Verdana"/>
                <a:cs typeface="Verdana"/>
              </a:rPr>
              <a:t>diverse regioni e </a:t>
            </a:r>
            <a:r>
              <a:rPr dirty="0" sz="1000">
                <a:solidFill>
                  <a:srgbClr val="333333"/>
                </a:solidFill>
                <a:latin typeface="Verdana"/>
                <a:cs typeface="Verdana"/>
              </a:rPr>
              <a:t>delle </a:t>
            </a:r>
            <a:r>
              <a:rPr dirty="0" sz="1000" spc="-5">
                <a:solidFill>
                  <a:srgbClr val="333333"/>
                </a:solidFill>
                <a:latin typeface="Verdana"/>
                <a:cs typeface="Verdana"/>
              </a:rPr>
              <a:t>variegate usanze e modi di </a:t>
            </a:r>
            <a:r>
              <a:rPr dirty="0" sz="1000" spc="-10">
                <a:solidFill>
                  <a:srgbClr val="333333"/>
                </a:solidFill>
                <a:latin typeface="Verdana"/>
                <a:cs typeface="Verdana"/>
              </a:rPr>
              <a:t>vivere </a:t>
            </a:r>
            <a:r>
              <a:rPr dirty="0" sz="1000" spc="-5">
                <a:solidFill>
                  <a:srgbClr val="333333"/>
                </a:solidFill>
                <a:latin typeface="Verdana"/>
                <a:cs typeface="Verdana"/>
              </a:rPr>
              <a:t>che caratterizzano  ognuna di</a:t>
            </a:r>
            <a:r>
              <a:rPr dirty="0" sz="1000" spc="5">
                <a:solidFill>
                  <a:srgbClr val="333333"/>
                </a:solidFill>
                <a:latin typeface="Verdana"/>
                <a:cs typeface="Verdana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Verdana"/>
                <a:cs typeface="Verdana"/>
              </a:rPr>
              <a:t>esse.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80029" y="2138920"/>
            <a:ext cx="2000249" cy="6662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3395433"/>
            <a:ext cx="5191125" cy="4188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72489" y="5678550"/>
            <a:ext cx="5562600" cy="25907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8070" cy="94849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10" b="1">
                <a:latin typeface="Arial"/>
                <a:cs typeface="Arial"/>
              </a:rPr>
              <a:t>Agi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27 aprile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ct val="101299"/>
              </a:lnSpc>
              <a:spcBef>
                <a:spcPts val="980"/>
              </a:spcBef>
              <a:tabLst>
                <a:tab pos="4708525" algn="l"/>
              </a:tabLst>
            </a:pPr>
            <a:r>
              <a:rPr dirty="0" sz="1200" spc="-5">
                <a:latin typeface="Verdana"/>
                <a:cs typeface="Verdana"/>
              </a:rPr>
              <a:t>"L'attenzione per </a:t>
            </a:r>
            <a:r>
              <a:rPr dirty="0" sz="1200">
                <a:latin typeface="Verdana"/>
                <a:cs typeface="Verdana"/>
              </a:rPr>
              <a:t>i </a:t>
            </a:r>
            <a:r>
              <a:rPr dirty="0" sz="1200" spc="-5">
                <a:latin typeface="Verdana"/>
                <a:cs typeface="Verdana"/>
              </a:rPr>
              <a:t>piu' giovani </a:t>
            </a:r>
            <a:r>
              <a:rPr dirty="0" sz="1200">
                <a:latin typeface="Verdana"/>
                <a:cs typeface="Verdana"/>
              </a:rPr>
              <a:t>rappresenta </a:t>
            </a:r>
            <a:r>
              <a:rPr dirty="0" sz="1200" spc="-5">
                <a:latin typeface="Verdana"/>
                <a:cs typeface="Verdana"/>
              </a:rPr>
              <a:t>per la </a:t>
            </a:r>
            <a:r>
              <a:rPr dirty="0" sz="1200">
                <a:latin typeface="Verdana"/>
                <a:cs typeface="Verdana"/>
              </a:rPr>
              <a:t>Rai </a:t>
            </a:r>
            <a:r>
              <a:rPr dirty="0" sz="1200" spc="-5">
                <a:latin typeface="Verdana"/>
                <a:cs typeface="Verdana"/>
              </a:rPr>
              <a:t>una priorita' assoluta  </a:t>
            </a:r>
            <a:r>
              <a:rPr dirty="0" sz="1200">
                <a:latin typeface="Verdana"/>
                <a:cs typeface="Verdana"/>
              </a:rPr>
              <a:t>come </a:t>
            </a:r>
            <a:r>
              <a:rPr dirty="0" sz="1200" spc="-5">
                <a:latin typeface="Verdana"/>
                <a:cs typeface="Verdana"/>
              </a:rPr>
              <a:t>dimostra </a:t>
            </a:r>
            <a:r>
              <a:rPr dirty="0" sz="1200">
                <a:latin typeface="Verdana"/>
                <a:cs typeface="Verdana"/>
              </a:rPr>
              <a:t>anche </a:t>
            </a:r>
            <a:r>
              <a:rPr dirty="0" sz="1200" spc="-5">
                <a:latin typeface="Verdana"/>
                <a:cs typeface="Verdana"/>
              </a:rPr>
              <a:t>la decisione di togliere la pubblicita' </a:t>
            </a:r>
            <a:r>
              <a:rPr dirty="0" sz="1200">
                <a:latin typeface="Verdana"/>
                <a:cs typeface="Verdana"/>
              </a:rPr>
              <a:t>dal </a:t>
            </a:r>
            <a:r>
              <a:rPr dirty="0" sz="1200" spc="-5">
                <a:latin typeface="Verdana"/>
                <a:cs typeface="Verdana"/>
              </a:rPr>
              <a:t>canale </a:t>
            </a:r>
            <a:r>
              <a:rPr dirty="0" sz="1200">
                <a:latin typeface="Verdana"/>
                <a:cs typeface="Verdana"/>
              </a:rPr>
              <a:t>Rai YoYo".  </a:t>
            </a:r>
            <a:r>
              <a:rPr dirty="0" sz="1200" spc="-5">
                <a:latin typeface="Verdana"/>
                <a:cs typeface="Verdana"/>
              </a:rPr>
              <a:t>E' quanto ha affermato il direttore generale della </a:t>
            </a:r>
            <a:r>
              <a:rPr dirty="0" sz="1200">
                <a:latin typeface="Verdana"/>
                <a:cs typeface="Verdana"/>
              </a:rPr>
              <a:t>Rai, </a:t>
            </a:r>
            <a:r>
              <a:rPr dirty="0" sz="1200" spc="-5">
                <a:latin typeface="Verdana"/>
                <a:cs typeface="Verdana"/>
              </a:rPr>
              <a:t>Antonio Campo Dall'Orto,  in occasione della presentazione della Terza edizione del Festival della </a:t>
            </a:r>
            <a:r>
              <a:rPr dirty="0" sz="1200">
                <a:latin typeface="Verdana"/>
                <a:cs typeface="Verdana"/>
              </a:rPr>
              <a:t>cultura  </a:t>
            </a:r>
            <a:r>
              <a:rPr dirty="0" sz="1200" spc="-5">
                <a:latin typeface="Verdana"/>
                <a:cs typeface="Verdana"/>
              </a:rPr>
              <a:t>creativa. </a:t>
            </a:r>
            <a:r>
              <a:rPr dirty="0" sz="1200">
                <a:latin typeface="Verdana"/>
                <a:cs typeface="Verdana"/>
              </a:rPr>
              <a:t>"La </a:t>
            </a:r>
            <a:r>
              <a:rPr dirty="0" sz="1200" spc="-5">
                <a:latin typeface="Verdana"/>
                <a:cs typeface="Verdana"/>
              </a:rPr>
              <a:t>Media Partnership stipulata </a:t>
            </a:r>
            <a:r>
              <a:rPr dirty="0" sz="1200">
                <a:latin typeface="Verdana"/>
                <a:cs typeface="Verdana"/>
              </a:rPr>
              <a:t>con </a:t>
            </a:r>
            <a:r>
              <a:rPr dirty="0" sz="1200" spc="-5">
                <a:latin typeface="Verdana"/>
                <a:cs typeface="Verdana"/>
              </a:rPr>
              <a:t>il Festival </a:t>
            </a:r>
            <a:r>
              <a:rPr dirty="0" sz="1200">
                <a:latin typeface="Verdana"/>
                <a:cs typeface="Verdana"/>
              </a:rPr>
              <a:t>della </a:t>
            </a:r>
            <a:r>
              <a:rPr dirty="0" sz="1200" spc="-5">
                <a:latin typeface="Verdana"/>
                <a:cs typeface="Verdana"/>
              </a:rPr>
              <a:t>Cultura creativa </a:t>
            </a:r>
            <a:r>
              <a:rPr dirty="0" sz="1200">
                <a:latin typeface="Verdana"/>
                <a:cs typeface="Verdana"/>
              </a:rPr>
              <a:t>-  </a:t>
            </a:r>
            <a:r>
              <a:rPr dirty="0" sz="1200" spc="-5">
                <a:latin typeface="Verdana"/>
                <a:cs typeface="Verdana"/>
              </a:rPr>
              <a:t>ha osservato il </a:t>
            </a:r>
            <a:r>
              <a:rPr dirty="0" sz="1200">
                <a:latin typeface="Verdana"/>
                <a:cs typeface="Verdana"/>
              </a:rPr>
              <a:t>manager - </a:t>
            </a:r>
            <a:r>
              <a:rPr dirty="0" sz="1200" spc="-5">
                <a:latin typeface="Verdana"/>
                <a:cs typeface="Verdana"/>
              </a:rPr>
              <a:t>risponde in pieno alla nostra missione </a:t>
            </a:r>
            <a:r>
              <a:rPr dirty="0" sz="1200">
                <a:latin typeface="Verdana"/>
                <a:cs typeface="Verdana"/>
              </a:rPr>
              <a:t>di </a:t>
            </a:r>
            <a:r>
              <a:rPr dirty="0" sz="1200" spc="-5">
                <a:latin typeface="Verdana"/>
                <a:cs typeface="Verdana"/>
              </a:rPr>
              <a:t>servizio  pubblico universale che vuole parlare ed arrivare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tutti gli italiani. </a:t>
            </a:r>
            <a:r>
              <a:rPr dirty="0" sz="1200">
                <a:latin typeface="Verdana"/>
                <a:cs typeface="Verdana"/>
              </a:rPr>
              <a:t>Da </a:t>
            </a:r>
            <a:r>
              <a:rPr dirty="0" sz="1200" spc="-5">
                <a:latin typeface="Verdana"/>
                <a:cs typeface="Verdana"/>
              </a:rPr>
              <a:t>questo  punto di vista l'attenzione per </a:t>
            </a:r>
            <a:r>
              <a:rPr dirty="0" sz="1200">
                <a:latin typeface="Verdana"/>
                <a:cs typeface="Verdana"/>
              </a:rPr>
              <a:t>i </a:t>
            </a:r>
            <a:r>
              <a:rPr dirty="0" sz="1200" spc="-5">
                <a:latin typeface="Verdana"/>
                <a:cs typeface="Verdana"/>
              </a:rPr>
              <a:t>piu' giovani </a:t>
            </a:r>
            <a:r>
              <a:rPr dirty="0" sz="1200">
                <a:latin typeface="Verdana"/>
                <a:cs typeface="Verdana"/>
              </a:rPr>
              <a:t>rappresenta per </a:t>
            </a:r>
            <a:r>
              <a:rPr dirty="0" sz="1200" spc="-5">
                <a:latin typeface="Verdana"/>
                <a:cs typeface="Verdana"/>
              </a:rPr>
              <a:t>la </a:t>
            </a:r>
            <a:r>
              <a:rPr dirty="0" sz="1200">
                <a:latin typeface="Verdana"/>
                <a:cs typeface="Verdana"/>
              </a:rPr>
              <a:t>Rai una priorita'  </a:t>
            </a:r>
            <a:r>
              <a:rPr dirty="0" sz="1200" spc="-5">
                <a:latin typeface="Verdana"/>
                <a:cs typeface="Verdana"/>
              </a:rPr>
              <a:t>assoluta </a:t>
            </a:r>
            <a:r>
              <a:rPr dirty="0" sz="1200">
                <a:latin typeface="Verdana"/>
                <a:cs typeface="Verdana"/>
              </a:rPr>
              <a:t>come </a:t>
            </a:r>
            <a:r>
              <a:rPr dirty="0" sz="1200" spc="-5">
                <a:latin typeface="Verdana"/>
                <a:cs typeface="Verdana"/>
              </a:rPr>
              <a:t>dimostra anche la decisione di togliere la pubblicita' </a:t>
            </a:r>
            <a:r>
              <a:rPr dirty="0" sz="1200">
                <a:latin typeface="Verdana"/>
                <a:cs typeface="Verdana"/>
              </a:rPr>
              <a:t>dal </a:t>
            </a:r>
            <a:r>
              <a:rPr dirty="0" sz="1200" spc="-5">
                <a:latin typeface="Verdana"/>
                <a:cs typeface="Verdana"/>
              </a:rPr>
              <a:t>canale  </a:t>
            </a:r>
            <a:r>
              <a:rPr dirty="0" sz="1200">
                <a:latin typeface="Verdana"/>
                <a:cs typeface="Verdana"/>
              </a:rPr>
              <a:t>Rai Yo Yo a </a:t>
            </a:r>
            <a:r>
              <a:rPr dirty="0" sz="1200" spc="-5">
                <a:latin typeface="Verdana"/>
                <a:cs typeface="Verdana"/>
              </a:rPr>
              <a:t>partire dal </a:t>
            </a:r>
            <a:r>
              <a:rPr dirty="0" sz="1200">
                <a:latin typeface="Verdana"/>
                <a:cs typeface="Verdana"/>
              </a:rPr>
              <a:t>primo </a:t>
            </a:r>
            <a:r>
              <a:rPr dirty="0" sz="1200" spc="-5">
                <a:latin typeface="Verdana"/>
                <a:cs typeface="Verdana"/>
              </a:rPr>
              <a:t>maggio. </a:t>
            </a:r>
            <a:r>
              <a:rPr dirty="0" sz="1200" spc="5">
                <a:latin typeface="Verdana"/>
                <a:cs typeface="Verdana"/>
              </a:rPr>
              <a:t>La </a:t>
            </a:r>
            <a:r>
              <a:rPr dirty="0" sz="1200" spc="-5">
                <a:latin typeface="Verdana"/>
                <a:cs typeface="Verdana"/>
              </a:rPr>
              <a:t>creativita'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lo sviluppo del talento, la  </a:t>
            </a:r>
            <a:r>
              <a:rPr dirty="0" sz="1200">
                <a:latin typeface="Verdana"/>
                <a:cs typeface="Verdana"/>
              </a:rPr>
              <a:t>ricerca </a:t>
            </a:r>
            <a:r>
              <a:rPr dirty="0" sz="1200" spc="1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di </a:t>
            </a:r>
            <a:r>
              <a:rPr dirty="0" sz="1200" spc="1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nuove </a:t>
            </a:r>
            <a:r>
              <a:rPr dirty="0" sz="1200" spc="14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forme </a:t>
            </a:r>
            <a:r>
              <a:rPr dirty="0" sz="1200" spc="1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di </a:t>
            </a:r>
            <a:r>
              <a:rPr dirty="0" sz="1200" spc="1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linguaggio </a:t>
            </a:r>
            <a:r>
              <a:rPr dirty="0" sz="1200" spc="14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14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comunicazione	rappresentano un  impegno </a:t>
            </a:r>
            <a:r>
              <a:rPr dirty="0" sz="1200">
                <a:latin typeface="Verdana"/>
                <a:cs typeface="Verdana"/>
              </a:rPr>
              <a:t>su cui </a:t>
            </a:r>
            <a:r>
              <a:rPr dirty="0" sz="1200" spc="-5">
                <a:latin typeface="Verdana"/>
                <a:cs typeface="Verdana"/>
              </a:rPr>
              <a:t>la </a:t>
            </a:r>
            <a:r>
              <a:rPr dirty="0" sz="1200">
                <a:latin typeface="Verdana"/>
                <a:cs typeface="Verdana"/>
              </a:rPr>
              <a:t>Rai </a:t>
            </a:r>
            <a:r>
              <a:rPr dirty="0" sz="1200" spc="-5">
                <a:latin typeface="Verdana"/>
                <a:cs typeface="Verdana"/>
              </a:rPr>
              <a:t>vuole </a:t>
            </a:r>
            <a:r>
              <a:rPr dirty="0" sz="1200">
                <a:latin typeface="Verdana"/>
                <a:cs typeface="Verdana"/>
              </a:rPr>
              <a:t>essere </a:t>
            </a:r>
            <a:r>
              <a:rPr dirty="0" sz="1200" spc="-5">
                <a:latin typeface="Verdana"/>
                <a:cs typeface="Verdana"/>
              </a:rPr>
              <a:t>sempre piu' protagonista per accompagnare  in maniera virtuosa l'educazione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l'istruzione dei</a:t>
            </a:r>
            <a:r>
              <a:rPr dirty="0" sz="1200" spc="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ragazzi".</a:t>
            </a:r>
            <a:endParaRPr sz="1200">
              <a:latin typeface="Verdana"/>
              <a:cs typeface="Verdana"/>
            </a:endParaRPr>
          </a:p>
          <a:p>
            <a:pPr marL="12700" marR="5715">
              <a:lnSpc>
                <a:spcPct val="101299"/>
              </a:lnSpc>
              <a:spcBef>
                <a:spcPts val="5"/>
              </a:spcBef>
            </a:pPr>
            <a:r>
              <a:rPr dirty="0" sz="1200" spc="-5">
                <a:latin typeface="Verdana"/>
                <a:cs typeface="Verdana"/>
              </a:rPr>
              <a:t>"Iniziative </a:t>
            </a:r>
            <a:r>
              <a:rPr dirty="0" sz="1200">
                <a:latin typeface="Verdana"/>
                <a:cs typeface="Verdana"/>
              </a:rPr>
              <a:t>come il </a:t>
            </a:r>
            <a:r>
              <a:rPr dirty="0" sz="1200" spc="-5">
                <a:latin typeface="Verdana"/>
                <a:cs typeface="Verdana"/>
              </a:rPr>
              <a:t>Festival della Cultura Creativa </a:t>
            </a:r>
            <a:r>
              <a:rPr dirty="0" sz="1200">
                <a:latin typeface="Verdana"/>
                <a:cs typeface="Verdana"/>
              </a:rPr>
              <a:t>– </a:t>
            </a:r>
            <a:r>
              <a:rPr dirty="0" sz="1200" spc="-5">
                <a:latin typeface="Verdana"/>
                <a:cs typeface="Verdana"/>
              </a:rPr>
              <a:t>ha detto il presidente  dell'Abi, Antonio Patuelli </a:t>
            </a:r>
            <a:r>
              <a:rPr dirty="0" sz="1200">
                <a:latin typeface="Verdana"/>
                <a:cs typeface="Verdana"/>
              </a:rPr>
              <a:t>- </a:t>
            </a:r>
            <a:r>
              <a:rPr dirty="0" sz="1200" spc="-5">
                <a:latin typeface="Verdana"/>
                <a:cs typeface="Verdana"/>
              </a:rPr>
              <a:t>puntano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valorizzare la creativita'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il </a:t>
            </a:r>
            <a:r>
              <a:rPr dirty="0" sz="1200">
                <a:latin typeface="Verdana"/>
                <a:cs typeface="Verdana"/>
              </a:rPr>
              <a:t>talento </a:t>
            </a:r>
            <a:r>
              <a:rPr dirty="0" sz="1200" spc="-5">
                <a:latin typeface="Verdana"/>
                <a:cs typeface="Verdana"/>
              </a:rPr>
              <a:t>delle  giovani generazioni attraverso la promozione dell'arte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della conoscenza. Oggi  piu' </a:t>
            </a:r>
            <a:r>
              <a:rPr dirty="0" sz="1200">
                <a:latin typeface="Verdana"/>
                <a:cs typeface="Verdana"/>
              </a:rPr>
              <a:t>che </a:t>
            </a:r>
            <a:r>
              <a:rPr dirty="0" sz="1200" spc="-5">
                <a:latin typeface="Verdana"/>
                <a:cs typeface="Verdana"/>
              </a:rPr>
              <a:t>in passato, </a:t>
            </a:r>
            <a:r>
              <a:rPr dirty="0" sz="1200">
                <a:latin typeface="Verdana"/>
                <a:cs typeface="Verdana"/>
              </a:rPr>
              <a:t>il </a:t>
            </a:r>
            <a:r>
              <a:rPr dirty="0" sz="1200" spc="-5">
                <a:latin typeface="Verdana"/>
                <a:cs typeface="Verdana"/>
              </a:rPr>
              <a:t>contributo delle banche alla </a:t>
            </a:r>
            <a:r>
              <a:rPr dirty="0" sz="1200">
                <a:latin typeface="Verdana"/>
                <a:cs typeface="Verdana"/>
              </a:rPr>
              <a:t>cultura si </a:t>
            </a:r>
            <a:r>
              <a:rPr dirty="0" sz="1200" spc="-5">
                <a:latin typeface="Verdana"/>
                <a:cs typeface="Verdana"/>
              </a:rPr>
              <a:t>focalizza sulla  prima </a:t>
            </a:r>
            <a:r>
              <a:rPr dirty="0" sz="1200">
                <a:latin typeface="Verdana"/>
                <a:cs typeface="Verdana"/>
              </a:rPr>
              <a:t>risorsa </a:t>
            </a:r>
            <a:r>
              <a:rPr dirty="0" sz="1200" spc="-5">
                <a:latin typeface="Verdana"/>
                <a:cs typeface="Verdana"/>
              </a:rPr>
              <a:t>del </a:t>
            </a:r>
            <a:r>
              <a:rPr dirty="0" sz="1200">
                <a:latin typeface="Verdana"/>
                <a:cs typeface="Verdana"/>
              </a:rPr>
              <a:t>Paese, </a:t>
            </a:r>
            <a:r>
              <a:rPr dirty="0" sz="1200" spc="-5">
                <a:latin typeface="Verdana"/>
                <a:cs typeface="Verdana"/>
              </a:rPr>
              <a:t>ossia </a:t>
            </a:r>
            <a:r>
              <a:rPr dirty="0" sz="1200">
                <a:latin typeface="Verdana"/>
                <a:cs typeface="Verdana"/>
              </a:rPr>
              <a:t>i </a:t>
            </a:r>
            <a:r>
              <a:rPr dirty="0" sz="1200" spc="-5">
                <a:latin typeface="Verdana"/>
                <a:cs typeface="Verdana"/>
              </a:rPr>
              <a:t>giovani, per sollecitarne lo spirito critico,  rendendoli cosi' protagonisti della nostra societa' civile. Sostenere la capacita'  creativa di bambini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dei ragazzi, significa aiutarli </a:t>
            </a:r>
            <a:r>
              <a:rPr dirty="0" sz="1200">
                <a:latin typeface="Verdana"/>
                <a:cs typeface="Verdana"/>
              </a:rPr>
              <a:t>a mettere a </a:t>
            </a:r>
            <a:r>
              <a:rPr dirty="0" sz="1200" spc="-5">
                <a:latin typeface="Verdana"/>
                <a:cs typeface="Verdana"/>
              </a:rPr>
              <a:t>frutto capacita',  potenzialita'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visoni innovative, strumenti indispensabili </a:t>
            </a:r>
            <a:r>
              <a:rPr dirty="0" sz="1200">
                <a:latin typeface="Verdana"/>
                <a:cs typeface="Verdana"/>
              </a:rPr>
              <a:t>per </a:t>
            </a:r>
            <a:r>
              <a:rPr dirty="0" sz="1200" spc="-5">
                <a:latin typeface="Verdana"/>
                <a:cs typeface="Verdana"/>
              </a:rPr>
              <a:t>costruire un  futuro di crescita per loro stessi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per</a:t>
            </a:r>
            <a:r>
              <a:rPr dirty="0" sz="1200" spc="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l'Italia".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1200">
                <a:latin typeface="Verdana"/>
                <a:cs typeface="Verdana"/>
              </a:rPr>
              <a:t>Il</a:t>
            </a:r>
            <a:r>
              <a:rPr dirty="0" sz="1200" spc="8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nuovo</a:t>
            </a:r>
            <a:r>
              <a:rPr dirty="0" sz="1200" spc="8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appuntamento</a:t>
            </a:r>
            <a:r>
              <a:rPr dirty="0" sz="1200" spc="8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con</a:t>
            </a:r>
            <a:r>
              <a:rPr dirty="0" sz="1200" spc="8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il</a:t>
            </a:r>
            <a:r>
              <a:rPr dirty="0" sz="1200" spc="8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Festival</a:t>
            </a:r>
            <a:r>
              <a:rPr dirty="0" sz="1200" spc="9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della</a:t>
            </a:r>
            <a:r>
              <a:rPr dirty="0" sz="1200" spc="9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Cultura</a:t>
            </a:r>
            <a:r>
              <a:rPr dirty="0" sz="1200" spc="114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Creativa</a:t>
            </a:r>
            <a:r>
              <a:rPr dirty="0" sz="1200" spc="8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promosso</a:t>
            </a:r>
            <a:r>
              <a:rPr dirty="0" sz="1200" spc="8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dall'Abi</a:t>
            </a:r>
            <a:endParaRPr sz="1200">
              <a:latin typeface="Verdana"/>
              <a:cs typeface="Verdana"/>
            </a:endParaRPr>
          </a:p>
          <a:p>
            <a:pPr algn="just" marL="12700" marR="5715">
              <a:lnSpc>
                <a:spcPct val="101299"/>
              </a:lnSpc>
              <a:spcBef>
                <a:spcPts val="5"/>
              </a:spcBef>
            </a:pP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dalle banche per avvicinare alla </a:t>
            </a:r>
            <a:r>
              <a:rPr dirty="0" sz="1200">
                <a:latin typeface="Verdana"/>
                <a:cs typeface="Verdana"/>
              </a:rPr>
              <a:t>cultura i </a:t>
            </a:r>
            <a:r>
              <a:rPr dirty="0" sz="1200" spc="-5">
                <a:latin typeface="Verdana"/>
                <a:cs typeface="Verdana"/>
              </a:rPr>
              <a:t>giovani d'eta' </a:t>
            </a:r>
            <a:r>
              <a:rPr dirty="0" sz="1200">
                <a:latin typeface="Verdana"/>
                <a:cs typeface="Verdana"/>
              </a:rPr>
              <a:t>compresa </a:t>
            </a:r>
            <a:r>
              <a:rPr dirty="0" sz="1200" spc="-5">
                <a:latin typeface="Verdana"/>
                <a:cs typeface="Verdana"/>
              </a:rPr>
              <a:t>tra </a:t>
            </a:r>
            <a:r>
              <a:rPr dirty="0" sz="1200">
                <a:latin typeface="Verdana"/>
                <a:cs typeface="Verdana"/>
              </a:rPr>
              <a:t>6 e 13  </a:t>
            </a:r>
            <a:r>
              <a:rPr dirty="0" sz="1200" spc="-5">
                <a:latin typeface="Verdana"/>
                <a:cs typeface="Verdana"/>
              </a:rPr>
              <a:t>anni (oltre </a:t>
            </a:r>
            <a:r>
              <a:rPr dirty="0" sz="1200">
                <a:latin typeface="Verdana"/>
                <a:cs typeface="Verdana"/>
              </a:rPr>
              <a:t>80 </a:t>
            </a:r>
            <a:r>
              <a:rPr dirty="0" sz="1200" spc="-5">
                <a:latin typeface="Verdana"/>
                <a:cs typeface="Verdana"/>
              </a:rPr>
              <a:t>eventi culturali </a:t>
            </a:r>
            <a:r>
              <a:rPr dirty="0" sz="1200">
                <a:latin typeface="Verdana"/>
                <a:cs typeface="Verdana"/>
              </a:rPr>
              <a:t>in 50 </a:t>
            </a:r>
            <a:r>
              <a:rPr dirty="0" sz="1200" spc="-5">
                <a:latin typeface="Verdana"/>
                <a:cs typeface="Verdana"/>
              </a:rPr>
              <a:t>citta' dal nord </a:t>
            </a:r>
            <a:r>
              <a:rPr dirty="0" sz="1200" spc="5">
                <a:latin typeface="Verdana"/>
                <a:cs typeface="Verdana"/>
              </a:rPr>
              <a:t>al </a:t>
            </a:r>
            <a:r>
              <a:rPr dirty="0" sz="1200">
                <a:latin typeface="Verdana"/>
                <a:cs typeface="Verdana"/>
              </a:rPr>
              <a:t>sud </a:t>
            </a:r>
            <a:r>
              <a:rPr dirty="0" sz="1200" spc="-5">
                <a:latin typeface="Verdana"/>
                <a:cs typeface="Verdana"/>
              </a:rPr>
              <a:t>d'Italia), grazie </a:t>
            </a:r>
            <a:r>
              <a:rPr dirty="0" sz="1200">
                <a:latin typeface="Verdana"/>
                <a:cs typeface="Verdana"/>
              </a:rPr>
              <a:t>a  </a:t>
            </a:r>
            <a:r>
              <a:rPr dirty="0" sz="1200" spc="-5">
                <a:latin typeface="Verdana"/>
                <a:cs typeface="Verdana"/>
              </a:rPr>
              <a:t>laboratori, iniziative </a:t>
            </a:r>
            <a:r>
              <a:rPr dirty="0" sz="1200">
                <a:latin typeface="Verdana"/>
                <a:cs typeface="Verdana"/>
              </a:rPr>
              <a:t>ed </a:t>
            </a:r>
            <a:r>
              <a:rPr dirty="0" sz="1200" spc="-5">
                <a:latin typeface="Verdana"/>
                <a:cs typeface="Verdana"/>
              </a:rPr>
              <a:t>eventi che spaziano tra </a:t>
            </a:r>
            <a:r>
              <a:rPr dirty="0" sz="1200">
                <a:latin typeface="Verdana"/>
                <a:cs typeface="Verdana"/>
              </a:rPr>
              <a:t>arte, </a:t>
            </a:r>
            <a:r>
              <a:rPr dirty="0" sz="1200" spc="-5">
                <a:latin typeface="Verdana"/>
                <a:cs typeface="Verdana"/>
              </a:rPr>
              <a:t>teatro, musica, tecnologie  digitali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molto altro, </a:t>
            </a:r>
            <a:r>
              <a:rPr dirty="0" sz="1200">
                <a:latin typeface="Verdana"/>
                <a:cs typeface="Verdana"/>
              </a:rPr>
              <a:t>si </a:t>
            </a:r>
            <a:r>
              <a:rPr dirty="0" sz="1200" spc="-5">
                <a:latin typeface="Verdana"/>
                <a:cs typeface="Verdana"/>
              </a:rPr>
              <a:t>svolgera' nella settimana che </a:t>
            </a:r>
            <a:r>
              <a:rPr dirty="0" sz="1200">
                <a:latin typeface="Verdana"/>
                <a:cs typeface="Verdana"/>
              </a:rPr>
              <a:t>va </a:t>
            </a:r>
            <a:r>
              <a:rPr dirty="0" sz="1200" spc="-5">
                <a:latin typeface="Verdana"/>
                <a:cs typeface="Verdana"/>
              </a:rPr>
              <a:t>dal </a:t>
            </a:r>
            <a:r>
              <a:rPr dirty="0" sz="1200">
                <a:latin typeface="Verdana"/>
                <a:cs typeface="Verdana"/>
              </a:rPr>
              <a:t>2 </a:t>
            </a:r>
            <a:r>
              <a:rPr dirty="0" sz="1200" spc="-5">
                <a:latin typeface="Verdana"/>
                <a:cs typeface="Verdana"/>
              </a:rPr>
              <a:t>all'8 maggio. </a:t>
            </a:r>
            <a:r>
              <a:rPr dirty="0" sz="1200">
                <a:latin typeface="Verdana"/>
                <a:cs typeface="Verdana"/>
              </a:rPr>
              <a:t>"I  </a:t>
            </a:r>
            <a:r>
              <a:rPr dirty="0" sz="1200" spc="-5">
                <a:latin typeface="Verdana"/>
                <a:cs typeface="Verdana"/>
              </a:rPr>
              <a:t>piccoli protagonisti del festival </a:t>
            </a:r>
            <a:r>
              <a:rPr dirty="0" sz="1200">
                <a:latin typeface="Verdana"/>
                <a:cs typeface="Verdana"/>
              </a:rPr>
              <a:t>- </a:t>
            </a:r>
            <a:r>
              <a:rPr dirty="0" sz="1200" spc="-5">
                <a:latin typeface="Verdana"/>
                <a:cs typeface="Verdana"/>
              </a:rPr>
              <a:t>spiega una nota </a:t>
            </a:r>
            <a:r>
              <a:rPr dirty="0" sz="1200">
                <a:latin typeface="Verdana"/>
                <a:cs typeface="Verdana"/>
              </a:rPr>
              <a:t>– </a:t>
            </a:r>
            <a:r>
              <a:rPr dirty="0" sz="1200" spc="-5">
                <a:latin typeface="Verdana"/>
                <a:cs typeface="Verdana"/>
              </a:rPr>
              <a:t>avranno l'occasione di  sperimentare tutte </a:t>
            </a:r>
            <a:r>
              <a:rPr dirty="0" sz="1200">
                <a:latin typeface="Verdana"/>
                <a:cs typeface="Verdana"/>
              </a:rPr>
              <a:t>le </a:t>
            </a:r>
            <a:r>
              <a:rPr dirty="0" sz="1200" spc="-5">
                <a:latin typeface="Verdana"/>
                <a:cs typeface="Verdana"/>
              </a:rPr>
              <a:t>sfumature della </a:t>
            </a:r>
            <a:r>
              <a:rPr dirty="0" sz="1200">
                <a:latin typeface="Verdana"/>
                <a:cs typeface="Verdana"/>
              </a:rPr>
              <a:t>loro </a:t>
            </a:r>
            <a:r>
              <a:rPr dirty="0" sz="1200" spc="-5">
                <a:latin typeface="Verdana"/>
                <a:cs typeface="Verdana"/>
              </a:rPr>
              <a:t>creativita', conoscendo anche meglio  le possibilita' dei luoghi in </a:t>
            </a:r>
            <a:r>
              <a:rPr dirty="0" sz="1200">
                <a:latin typeface="Verdana"/>
                <a:cs typeface="Verdana"/>
              </a:rPr>
              <a:t>cui vivono. </a:t>
            </a:r>
            <a:r>
              <a:rPr dirty="0" sz="1200" spc="-5">
                <a:latin typeface="Verdana"/>
                <a:cs typeface="Verdana"/>
              </a:rPr>
              <a:t>Per questa </a:t>
            </a:r>
            <a:r>
              <a:rPr dirty="0" sz="1200">
                <a:latin typeface="Verdana"/>
                <a:cs typeface="Verdana"/>
              </a:rPr>
              <a:t>terza </a:t>
            </a:r>
            <a:r>
              <a:rPr dirty="0" sz="1200" spc="-5">
                <a:latin typeface="Verdana"/>
                <a:cs typeface="Verdana"/>
              </a:rPr>
              <a:t>edizione della  manifestazione </a:t>
            </a:r>
            <a:r>
              <a:rPr dirty="0" sz="1200">
                <a:latin typeface="Verdana"/>
                <a:cs typeface="Verdana"/>
              </a:rPr>
              <a:t>e' </a:t>
            </a:r>
            <a:r>
              <a:rPr dirty="0" sz="1200" spc="-5">
                <a:latin typeface="Verdana"/>
                <a:cs typeface="Verdana"/>
              </a:rPr>
              <a:t>stato scelto </a:t>
            </a:r>
            <a:r>
              <a:rPr dirty="0" sz="1200">
                <a:latin typeface="Verdana"/>
                <a:cs typeface="Verdana"/>
              </a:rPr>
              <a:t>come 'fil </a:t>
            </a:r>
            <a:r>
              <a:rPr dirty="0" sz="1200" spc="-5">
                <a:latin typeface="Verdana"/>
                <a:cs typeface="Verdana"/>
              </a:rPr>
              <a:t>rouge' delle iniziative il tema </a:t>
            </a:r>
            <a:r>
              <a:rPr dirty="0" sz="1200">
                <a:latin typeface="Verdana"/>
                <a:cs typeface="Verdana"/>
              </a:rPr>
              <a:t>"Abitare  </a:t>
            </a:r>
            <a:r>
              <a:rPr dirty="0" sz="1200" spc="-5">
                <a:latin typeface="Verdana"/>
                <a:cs typeface="Verdana"/>
              </a:rPr>
              <a:t>sottosopra. </a:t>
            </a:r>
            <a:r>
              <a:rPr dirty="0" sz="1200">
                <a:latin typeface="Verdana"/>
                <a:cs typeface="Verdana"/>
              </a:rPr>
              <a:t>Scoprire e </a:t>
            </a:r>
            <a:r>
              <a:rPr dirty="0" sz="1200" spc="-5">
                <a:latin typeface="Verdana"/>
                <a:cs typeface="Verdana"/>
              </a:rPr>
              <a:t>sperimentare come </a:t>
            </a:r>
            <a:r>
              <a:rPr dirty="0" sz="1200">
                <a:latin typeface="Verdana"/>
                <a:cs typeface="Verdana"/>
              </a:rPr>
              <a:t>si </a:t>
            </a:r>
            <a:r>
              <a:rPr dirty="0" sz="1200" spc="-5">
                <a:latin typeface="Verdana"/>
                <a:cs typeface="Verdana"/>
              </a:rPr>
              <a:t>sta dentro </a:t>
            </a:r>
            <a:r>
              <a:rPr dirty="0" sz="1200">
                <a:latin typeface="Verdana"/>
                <a:cs typeface="Verdana"/>
              </a:rPr>
              <a:t>i </a:t>
            </a:r>
            <a:r>
              <a:rPr dirty="0" sz="1200" spc="-5">
                <a:latin typeface="Verdana"/>
                <a:cs typeface="Verdana"/>
              </a:rPr>
              <a:t>luoghi, l'arte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le  emozioni. L'obiettivo </a:t>
            </a:r>
            <a:r>
              <a:rPr dirty="0" sz="1200">
                <a:latin typeface="Verdana"/>
                <a:cs typeface="Verdana"/>
              </a:rPr>
              <a:t>e' </a:t>
            </a:r>
            <a:r>
              <a:rPr dirty="0" sz="1200" spc="-5">
                <a:latin typeface="Verdana"/>
                <a:cs typeface="Verdana"/>
              </a:rPr>
              <a:t>invitare bambini </a:t>
            </a:r>
            <a:r>
              <a:rPr dirty="0" sz="1200">
                <a:latin typeface="Verdana"/>
                <a:cs typeface="Verdana"/>
              </a:rPr>
              <a:t>e ragazzi ad </a:t>
            </a:r>
            <a:r>
              <a:rPr dirty="0" sz="1200" spc="-5">
                <a:latin typeface="Verdana"/>
                <a:cs typeface="Verdana"/>
              </a:rPr>
              <a:t>ampliare </a:t>
            </a:r>
            <a:r>
              <a:rPr dirty="0" sz="1200">
                <a:latin typeface="Verdana"/>
                <a:cs typeface="Verdana"/>
              </a:rPr>
              <a:t>il concetto di  </a:t>
            </a:r>
            <a:r>
              <a:rPr dirty="0" sz="1200" spc="-5">
                <a:latin typeface="Verdana"/>
                <a:cs typeface="Verdana"/>
              </a:rPr>
              <a:t>casa, per </a:t>
            </a:r>
            <a:r>
              <a:rPr dirty="0" sz="1200">
                <a:latin typeface="Verdana"/>
                <a:cs typeface="Verdana"/>
              </a:rPr>
              <a:t>scoprire e </a:t>
            </a:r>
            <a:r>
              <a:rPr dirty="0" sz="1200" spc="-5">
                <a:latin typeface="Verdana"/>
                <a:cs typeface="Verdana"/>
              </a:rPr>
              <a:t>sperimentare, con l'aiuto </a:t>
            </a:r>
            <a:r>
              <a:rPr dirty="0" sz="1200">
                <a:latin typeface="Verdana"/>
                <a:cs typeface="Verdana"/>
              </a:rPr>
              <a:t>di </a:t>
            </a:r>
            <a:r>
              <a:rPr dirty="0" sz="1200" spc="-5">
                <a:latin typeface="Verdana"/>
                <a:cs typeface="Verdana"/>
              </a:rPr>
              <a:t>operatori culturali specializzati,  in che modo ogni </a:t>
            </a:r>
            <a:r>
              <a:rPr dirty="0" sz="1200">
                <a:latin typeface="Verdana"/>
                <a:cs typeface="Verdana"/>
              </a:rPr>
              <a:t>persona e cosa </a:t>
            </a:r>
            <a:r>
              <a:rPr dirty="0" sz="1200" spc="-5">
                <a:latin typeface="Verdana"/>
                <a:cs typeface="Verdana"/>
              </a:rPr>
              <a:t>vive, abita </a:t>
            </a:r>
            <a:r>
              <a:rPr dirty="0" sz="1200">
                <a:latin typeface="Verdana"/>
                <a:cs typeface="Verdana"/>
              </a:rPr>
              <a:t>e si </a:t>
            </a:r>
            <a:r>
              <a:rPr dirty="0" sz="1200" spc="-5">
                <a:latin typeface="Verdana"/>
                <a:cs typeface="Verdana"/>
              </a:rPr>
              <a:t>relaziona </a:t>
            </a:r>
            <a:r>
              <a:rPr dirty="0" sz="1200">
                <a:latin typeface="Verdana"/>
                <a:cs typeface="Verdana"/>
              </a:rPr>
              <a:t>con </a:t>
            </a:r>
            <a:r>
              <a:rPr dirty="0" sz="1200" spc="-5">
                <a:latin typeface="Verdana"/>
                <a:cs typeface="Verdana"/>
              </a:rPr>
              <a:t>tutto cio' che </a:t>
            </a:r>
            <a:r>
              <a:rPr dirty="0" sz="1200">
                <a:latin typeface="Verdana"/>
                <a:cs typeface="Verdana"/>
              </a:rPr>
              <a:t>lo  </a:t>
            </a:r>
            <a:r>
              <a:rPr dirty="0" sz="1200" spc="-5">
                <a:latin typeface="Verdana"/>
                <a:cs typeface="Verdana"/>
              </a:rPr>
              <a:t>circonda, utilizzando le modalita' piu' </a:t>
            </a:r>
            <a:r>
              <a:rPr dirty="0" sz="1200">
                <a:latin typeface="Verdana"/>
                <a:cs typeface="Verdana"/>
              </a:rPr>
              <a:t>consone </a:t>
            </a:r>
            <a:r>
              <a:rPr dirty="0" sz="1200" spc="-5">
                <a:latin typeface="Verdana"/>
                <a:cs typeface="Verdana"/>
              </a:rPr>
              <a:t>alla </a:t>
            </a:r>
            <a:r>
              <a:rPr dirty="0" sz="1200">
                <a:latin typeface="Verdana"/>
                <a:cs typeface="Verdana"/>
              </a:rPr>
              <a:t>propria </a:t>
            </a:r>
            <a:r>
              <a:rPr dirty="0" sz="1200" spc="-5">
                <a:latin typeface="Verdana"/>
                <a:cs typeface="Verdana"/>
              </a:rPr>
              <a:t>natura". </a:t>
            </a:r>
            <a:r>
              <a:rPr dirty="0" sz="1200">
                <a:latin typeface="Verdana"/>
                <a:cs typeface="Verdana"/>
              </a:rPr>
              <a:t>Tre  </a:t>
            </a:r>
            <a:r>
              <a:rPr dirty="0" sz="1200" spc="-5">
                <a:latin typeface="Verdana"/>
                <a:cs typeface="Verdana"/>
              </a:rPr>
              <a:t>appuntamenti, organizzati dall'Abi in collaborazione </a:t>
            </a:r>
            <a:r>
              <a:rPr dirty="0" sz="1200">
                <a:latin typeface="Verdana"/>
                <a:cs typeface="Verdana"/>
              </a:rPr>
              <a:t>col </a:t>
            </a:r>
            <a:r>
              <a:rPr dirty="0" sz="1200" spc="-5">
                <a:latin typeface="Verdana"/>
                <a:cs typeface="Verdana"/>
              </a:rPr>
              <a:t>Dipartimento  educazione del Museo </a:t>
            </a:r>
            <a:r>
              <a:rPr dirty="0" sz="1200" spc="-10">
                <a:latin typeface="Verdana"/>
                <a:cs typeface="Verdana"/>
              </a:rPr>
              <a:t>Castello </a:t>
            </a:r>
            <a:r>
              <a:rPr dirty="0" sz="1200" spc="-5">
                <a:latin typeface="Verdana"/>
                <a:cs typeface="Verdana"/>
              </a:rPr>
              <a:t>di Rivoli,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Milano, </a:t>
            </a:r>
            <a:r>
              <a:rPr dirty="0" sz="1200">
                <a:latin typeface="Verdana"/>
                <a:cs typeface="Verdana"/>
              </a:rPr>
              <a:t>Roma e </a:t>
            </a:r>
            <a:r>
              <a:rPr dirty="0" sz="1200" spc="-5">
                <a:latin typeface="Verdana"/>
                <a:cs typeface="Verdana"/>
              </a:rPr>
              <a:t>Palermo, renderanno  ancora piu' significativa la manifestazione di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quest'anno:</a:t>
            </a:r>
            <a:endParaRPr sz="1200">
              <a:latin typeface="Verdana"/>
              <a:cs typeface="Verdana"/>
            </a:endParaRPr>
          </a:p>
          <a:p>
            <a:pPr algn="just" marL="12700" marR="5080">
              <a:lnSpc>
                <a:spcPts val="1460"/>
              </a:lnSpc>
              <a:spcBef>
                <a:spcPts val="45"/>
              </a:spcBef>
            </a:pPr>
            <a:r>
              <a:rPr dirty="0" sz="1200">
                <a:latin typeface="Verdana"/>
                <a:cs typeface="Verdana"/>
              </a:rPr>
              <a:t>- </a:t>
            </a:r>
            <a:r>
              <a:rPr dirty="0" sz="1200" spc="-5">
                <a:latin typeface="Verdana"/>
                <a:cs typeface="Verdana"/>
              </a:rPr>
              <a:t>Mercoledi' </a:t>
            </a:r>
            <a:r>
              <a:rPr dirty="0" sz="1200">
                <a:latin typeface="Verdana"/>
                <a:cs typeface="Verdana"/>
              </a:rPr>
              <a:t>4 </a:t>
            </a:r>
            <a:r>
              <a:rPr dirty="0" sz="1200" spc="-5">
                <a:latin typeface="Verdana"/>
                <a:cs typeface="Verdana"/>
              </a:rPr>
              <a:t>maggio alla Triennale di Milano l'evento The </a:t>
            </a:r>
            <a:r>
              <a:rPr dirty="0" sz="1200">
                <a:latin typeface="Verdana"/>
                <a:cs typeface="Verdana"/>
              </a:rPr>
              <a:t>Next </a:t>
            </a:r>
            <a:r>
              <a:rPr dirty="0" sz="1200" spc="-5">
                <a:latin typeface="Verdana"/>
                <a:cs typeface="Verdana"/>
              </a:rPr>
              <a:t>Nest, in  collaborazione </a:t>
            </a:r>
            <a:r>
              <a:rPr dirty="0" sz="1200">
                <a:latin typeface="Verdana"/>
                <a:cs typeface="Verdana"/>
              </a:rPr>
              <a:t>con </a:t>
            </a:r>
            <a:r>
              <a:rPr dirty="0" sz="1200" spc="-5">
                <a:latin typeface="Verdana"/>
                <a:cs typeface="Verdana"/>
              </a:rPr>
              <a:t>OfficineMultiplo. </a:t>
            </a:r>
            <a:r>
              <a:rPr dirty="0" sz="1200">
                <a:latin typeface="Verdana"/>
                <a:cs typeface="Verdana"/>
              </a:rPr>
              <a:t>La </a:t>
            </a:r>
            <a:r>
              <a:rPr dirty="0" sz="1200" spc="-5">
                <a:latin typeface="Verdana"/>
                <a:cs typeface="Verdana"/>
              </a:rPr>
              <a:t>mostra interdisciplinare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interattiva </a:t>
            </a:r>
            <a:r>
              <a:rPr dirty="0" sz="1200">
                <a:latin typeface="Verdana"/>
                <a:cs typeface="Verdana"/>
              </a:rPr>
              <a:t>(a  </a:t>
            </a:r>
            <a:r>
              <a:rPr dirty="0" sz="1200" spc="-5">
                <a:latin typeface="Verdana"/>
                <a:cs typeface="Verdana"/>
              </a:rPr>
              <a:t>cura</a:t>
            </a:r>
            <a:r>
              <a:rPr dirty="0" sz="1200" spc="9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di</a:t>
            </a:r>
            <a:r>
              <a:rPr dirty="0" sz="1200" spc="9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Luca</a:t>
            </a:r>
            <a:r>
              <a:rPr dirty="0" sz="1200" spc="9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Berardo,</a:t>
            </a:r>
            <a:r>
              <a:rPr dirty="0" sz="1200" spc="9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Mario</a:t>
            </a:r>
            <a:r>
              <a:rPr dirty="0" sz="1200" spc="10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Cipriano,</a:t>
            </a:r>
            <a:r>
              <a:rPr dirty="0" sz="1200" spc="8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Francesca</a:t>
            </a:r>
            <a:r>
              <a:rPr dirty="0" sz="1200" spc="9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Di</a:t>
            </a:r>
            <a:r>
              <a:rPr dirty="0" sz="1200" spc="8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Noia,</a:t>
            </a:r>
            <a:r>
              <a:rPr dirty="0" sz="1200" spc="9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in</a:t>
            </a:r>
            <a:r>
              <a:rPr dirty="0" sz="1200" spc="9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collaborazione</a:t>
            </a:r>
            <a:r>
              <a:rPr dirty="0" sz="1200" spc="9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con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7355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1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utto</a:t>
            </a:r>
            <a:r>
              <a:rPr dirty="0" sz="1600" spc="-5" b="1">
                <a:latin typeface="Arial"/>
                <a:cs typeface="Arial"/>
              </a:rPr>
              <a:t>mamma.</a:t>
            </a:r>
            <a:r>
              <a:rPr dirty="0" sz="1600" b="1">
                <a:latin typeface="Arial"/>
                <a:cs typeface="Arial"/>
              </a:rPr>
              <a:t>c</a:t>
            </a:r>
            <a:r>
              <a:rPr dirty="0" sz="1600" spc="-5" b="1">
                <a:latin typeface="Arial"/>
                <a:cs typeface="Arial"/>
              </a:rPr>
              <a:t>om  </a:t>
            </a:r>
            <a:r>
              <a:rPr dirty="0" sz="1600" spc="-5" b="1">
                <a:latin typeface="Arial"/>
                <a:cs typeface="Arial"/>
              </a:rPr>
              <a:t>29 aprile</a:t>
            </a:r>
            <a:r>
              <a:rPr dirty="0" sz="1600" spc="-2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58190" y="2186528"/>
            <a:ext cx="5715000" cy="10282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48665" y="3814564"/>
            <a:ext cx="5629275" cy="22571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30378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U</a:t>
            </a:r>
            <a:r>
              <a:rPr dirty="0" sz="1600" spc="-5" b="1">
                <a:latin typeface="Arial"/>
                <a:cs typeface="Arial"/>
              </a:rPr>
              <a:t>nco</a:t>
            </a:r>
            <a:r>
              <a:rPr dirty="0" sz="1600" spc="10" b="1">
                <a:latin typeface="Arial"/>
                <a:cs typeface="Arial"/>
              </a:rPr>
              <a:t>n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5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i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na</a:t>
            </a:r>
            <a:r>
              <a:rPr dirty="0" sz="1600" b="1">
                <a:latin typeface="Arial"/>
                <a:cs typeface="Arial"/>
              </a:rPr>
              <a:t>l</a:t>
            </a:r>
            <a:r>
              <a:rPr dirty="0" sz="1600" spc="-5" b="1">
                <a:latin typeface="Arial"/>
                <a:cs typeface="Arial"/>
              </a:rPr>
              <a:t>t</a:t>
            </a:r>
            <a:r>
              <a:rPr dirty="0" sz="1600" spc="-15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ur</a:t>
            </a:r>
            <a:r>
              <a:rPr dirty="0" sz="1600" spc="5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net  </a:t>
            </a:r>
            <a:r>
              <a:rPr dirty="0" sz="1600" spc="-5" b="1">
                <a:latin typeface="Arial"/>
                <a:cs typeface="Arial"/>
              </a:rPr>
              <a:t>29 aprile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720210"/>
            <a:ext cx="4994275" cy="1331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7800"/>
              </a:lnSpc>
              <a:spcBef>
                <a:spcPts val="100"/>
              </a:spcBef>
            </a:pPr>
            <a:r>
              <a:rPr dirty="0" sz="1800" b="1">
                <a:solidFill>
                  <a:srgbClr val="EAAF40"/>
                </a:solidFill>
                <a:latin typeface="Arial"/>
                <a:cs typeface="Arial"/>
              </a:rPr>
              <a:t>III </a:t>
            </a:r>
            <a:r>
              <a:rPr dirty="0" sz="1800" spc="-5" b="1">
                <a:solidFill>
                  <a:srgbClr val="EAAF40"/>
                </a:solidFill>
                <a:latin typeface="Arial"/>
                <a:cs typeface="Arial"/>
              </a:rPr>
              <a:t>EDIZIONE DEL </a:t>
            </a:r>
            <a:r>
              <a:rPr dirty="0" sz="1800" spc="-20" b="1">
                <a:solidFill>
                  <a:srgbClr val="EAAF40"/>
                </a:solidFill>
                <a:latin typeface="Arial"/>
                <a:cs typeface="Arial"/>
              </a:rPr>
              <a:t>FESTIVAL </a:t>
            </a:r>
            <a:r>
              <a:rPr dirty="0" sz="1800" b="1">
                <a:solidFill>
                  <a:srgbClr val="EAAF40"/>
                </a:solidFill>
                <a:latin typeface="Arial"/>
                <a:cs typeface="Arial"/>
              </a:rPr>
              <a:t>DELLA</a:t>
            </a:r>
            <a:r>
              <a:rPr dirty="0" sz="1800" spc="-160" b="1">
                <a:solidFill>
                  <a:srgbClr val="EAAF40"/>
                </a:solidFill>
                <a:latin typeface="Arial"/>
                <a:cs typeface="Arial"/>
              </a:rPr>
              <a:t> </a:t>
            </a:r>
            <a:r>
              <a:rPr dirty="0" sz="1800" spc="-20" b="1">
                <a:solidFill>
                  <a:srgbClr val="EAAF40"/>
                </a:solidFill>
                <a:latin typeface="Arial"/>
                <a:cs typeface="Arial"/>
              </a:rPr>
              <a:t>CULTURA  </a:t>
            </a:r>
            <a:r>
              <a:rPr dirty="0" sz="1800" spc="-35" b="1">
                <a:solidFill>
                  <a:srgbClr val="EAAF40"/>
                </a:solidFill>
                <a:latin typeface="Arial"/>
                <a:cs typeface="Arial"/>
              </a:rPr>
              <a:t>CREATIVA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dirty="0" sz="850" spc="-5" b="1">
                <a:solidFill>
                  <a:srgbClr val="9FA2A4"/>
                </a:solidFill>
                <a:latin typeface="Arial"/>
                <a:cs typeface="Arial"/>
                <a:hlinkClick r:id="rId3"/>
              </a:rPr>
              <a:t>ANNA</a:t>
            </a:r>
            <a:r>
              <a:rPr dirty="0" sz="850" spc="-25" b="1">
                <a:solidFill>
                  <a:srgbClr val="9FA2A4"/>
                </a:solidFill>
                <a:latin typeface="Arial"/>
                <a:cs typeface="Arial"/>
                <a:hlinkClick r:id="rId3"/>
              </a:rPr>
              <a:t> </a:t>
            </a:r>
            <a:r>
              <a:rPr dirty="0" sz="850" b="1">
                <a:solidFill>
                  <a:srgbClr val="9FA2A4"/>
                </a:solidFill>
                <a:latin typeface="Arial"/>
                <a:cs typeface="Arial"/>
                <a:hlinkClick r:id="rId3"/>
              </a:rPr>
              <a:t>BETTOLI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150">
              <a:latin typeface="Times New Roman"/>
              <a:cs typeface="Times New Roman"/>
            </a:endParaRPr>
          </a:p>
          <a:p>
            <a:pPr marL="2431415">
              <a:lnSpc>
                <a:spcPct val="100000"/>
              </a:lnSpc>
            </a:pPr>
            <a:r>
              <a:rPr dirty="0" sz="900" spc="-5" b="1">
                <a:solidFill>
                  <a:srgbClr val="2D3E42"/>
                </a:solidFill>
                <a:latin typeface="Arial"/>
                <a:cs typeface="Arial"/>
              </a:rPr>
              <a:t>Dal 2 all’ 8 maggio</a:t>
            </a:r>
            <a:r>
              <a:rPr dirty="0" sz="900" spc="20" b="1">
                <a:solidFill>
                  <a:srgbClr val="2D3E42"/>
                </a:solidFill>
                <a:latin typeface="Arial"/>
                <a:cs typeface="Arial"/>
              </a:rPr>
              <a:t> </a:t>
            </a:r>
            <a:r>
              <a:rPr dirty="0" sz="900" spc="-5" b="1">
                <a:solidFill>
                  <a:srgbClr val="2D3E42"/>
                </a:solidFill>
                <a:latin typeface="Arial"/>
                <a:cs typeface="Arial"/>
              </a:rPr>
              <a:t>2016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8617457"/>
            <a:ext cx="6143625" cy="1160780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marL="12700" marR="5080">
              <a:lnSpc>
                <a:spcPct val="104200"/>
              </a:lnSpc>
              <a:spcBef>
                <a:spcPts val="40"/>
              </a:spcBef>
            </a:pP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Da sempre il nostro magazine è legato alla divulgazione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attività culturali, perché è uno  spazio interattivo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condivisione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di </a:t>
            </a:r>
            <a:r>
              <a:rPr dirty="0" sz="1200" spc="-5" b="1">
                <a:solidFill>
                  <a:srgbClr val="363636"/>
                </a:solidFill>
                <a:latin typeface="Arial"/>
                <a:cs typeface="Arial"/>
              </a:rPr>
              <a:t>idee, esperienze, sensazioni, consigli.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Quando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poi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si  incontrano proposte </a:t>
            </a:r>
            <a:r>
              <a:rPr dirty="0" sz="1200" spc="-10">
                <a:solidFill>
                  <a:srgbClr val="363636"/>
                </a:solidFill>
                <a:latin typeface="Arial"/>
                <a:cs typeface="Arial"/>
              </a:rPr>
              <a:t>che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stimolano la creatività, il talento e lo spirito critico dei più giovani  attraverso la promozione dell’arte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della conoscenza, ebbene queste attività sollecitano le  nostre medesime passioni e siamo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felici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di proporle.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Il </a:t>
            </a:r>
            <a:r>
              <a:rPr dirty="0" sz="1200" spc="-5" b="1">
                <a:solidFill>
                  <a:srgbClr val="363636"/>
                </a:solidFill>
                <a:latin typeface="Arial"/>
                <a:cs typeface="Arial"/>
              </a:rPr>
              <a:t>Festival della Cultura Creativa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è  uno di</a:t>
            </a:r>
            <a:r>
              <a:rPr dirty="0" sz="1200" spc="-1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questi.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18004" y="2119883"/>
            <a:ext cx="3914775" cy="11424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456179" y="5386196"/>
            <a:ext cx="2647949" cy="28571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30378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U</a:t>
            </a:r>
            <a:r>
              <a:rPr dirty="0" sz="1600" spc="-5" b="1">
                <a:latin typeface="Arial"/>
                <a:cs typeface="Arial"/>
              </a:rPr>
              <a:t>nco</a:t>
            </a:r>
            <a:r>
              <a:rPr dirty="0" sz="1600" spc="10" b="1">
                <a:latin typeface="Arial"/>
                <a:cs typeface="Arial"/>
              </a:rPr>
              <a:t>n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5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i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na</a:t>
            </a:r>
            <a:r>
              <a:rPr dirty="0" sz="1600" b="1">
                <a:latin typeface="Arial"/>
                <a:cs typeface="Arial"/>
              </a:rPr>
              <a:t>l</a:t>
            </a:r>
            <a:r>
              <a:rPr dirty="0" sz="1600" spc="-5" b="1">
                <a:latin typeface="Arial"/>
                <a:cs typeface="Arial"/>
              </a:rPr>
              <a:t>t</a:t>
            </a:r>
            <a:r>
              <a:rPr dirty="0" sz="1600" spc="-15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ur</a:t>
            </a:r>
            <a:r>
              <a:rPr dirty="0" sz="1600" spc="5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net  </a:t>
            </a:r>
            <a:r>
              <a:rPr dirty="0" sz="1600" spc="-5" b="1">
                <a:latin typeface="Arial"/>
                <a:cs typeface="Arial"/>
              </a:rPr>
              <a:t>29 aprile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884802"/>
            <a:ext cx="6078220" cy="48253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46659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solidFill>
                  <a:srgbClr val="363636"/>
                </a:solidFill>
                <a:latin typeface="Arial"/>
                <a:cs typeface="Arial"/>
              </a:rPr>
              <a:t>ù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L’iniziativa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è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promossa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realizzata dalle banche italiane con il</a:t>
            </a:r>
            <a:r>
              <a:rPr dirty="0" sz="1200" spc="45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coordinamento</a:t>
            </a:r>
            <a:endParaRPr sz="1200">
              <a:latin typeface="Arial"/>
              <a:cs typeface="Arial"/>
            </a:endParaRPr>
          </a:p>
          <a:p>
            <a:pPr algn="just" marL="12700" marR="96520">
              <a:lnSpc>
                <a:spcPct val="104200"/>
              </a:lnSpc>
            </a:pP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dell’</a:t>
            </a:r>
            <a:r>
              <a:rPr dirty="0" sz="1200" spc="-5" b="1">
                <a:solidFill>
                  <a:srgbClr val="363636"/>
                </a:solidFill>
                <a:latin typeface="Arial"/>
                <a:cs typeface="Arial"/>
              </a:rPr>
              <a:t>ABI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(Associazione Bancaria Italiana) ed è dedicata a </a:t>
            </a:r>
            <a:r>
              <a:rPr dirty="0" sz="1200" spc="-5" b="1">
                <a:solidFill>
                  <a:srgbClr val="363636"/>
                </a:solidFill>
                <a:latin typeface="Arial"/>
                <a:cs typeface="Arial"/>
              </a:rPr>
              <a:t>bambini e ragazzi </a:t>
            </a:r>
            <a:r>
              <a:rPr dirty="0" sz="1200" b="1">
                <a:solidFill>
                  <a:srgbClr val="363636"/>
                </a:solidFill>
                <a:latin typeface="Arial"/>
                <a:cs typeface="Arial"/>
              </a:rPr>
              <a:t>dai </a:t>
            </a:r>
            <a:r>
              <a:rPr dirty="0" sz="1200" spc="-5" b="1">
                <a:solidFill>
                  <a:srgbClr val="363636"/>
                </a:solidFill>
                <a:latin typeface="Arial"/>
                <a:cs typeface="Arial"/>
              </a:rPr>
              <a:t>6 </a:t>
            </a:r>
            <a:r>
              <a:rPr dirty="0" sz="1200" spc="-10" b="1">
                <a:solidFill>
                  <a:srgbClr val="363636"/>
                </a:solidFill>
                <a:latin typeface="Arial"/>
                <a:cs typeface="Arial"/>
              </a:rPr>
              <a:t>ai </a:t>
            </a:r>
            <a:r>
              <a:rPr dirty="0" sz="1200" spc="-15" b="1">
                <a:solidFill>
                  <a:srgbClr val="363636"/>
                </a:solidFill>
                <a:latin typeface="Arial"/>
                <a:cs typeface="Arial"/>
              </a:rPr>
              <a:t>13  </a:t>
            </a:r>
            <a:r>
              <a:rPr dirty="0" sz="1200" b="1">
                <a:solidFill>
                  <a:srgbClr val="363636"/>
                </a:solidFill>
                <a:latin typeface="Arial"/>
                <a:cs typeface="Arial"/>
              </a:rPr>
              <a:t>anni.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Questa iniziativa è importante perché grazie al contributo delle banche la cultura si  focalizza sulla prima risorsa del Paese, ossia </a:t>
            </a:r>
            <a:r>
              <a:rPr dirty="0" sz="1200" b="1">
                <a:solidFill>
                  <a:srgbClr val="363636"/>
                </a:solidFill>
                <a:latin typeface="Arial"/>
                <a:cs typeface="Arial"/>
              </a:rPr>
              <a:t>i</a:t>
            </a:r>
            <a:r>
              <a:rPr dirty="0" sz="1200" spc="35" b="1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dirty="0" sz="1200" spc="-5" b="1">
                <a:solidFill>
                  <a:srgbClr val="363636"/>
                </a:solidFill>
                <a:latin typeface="Arial"/>
                <a:cs typeface="Arial"/>
              </a:rPr>
              <a:t>giovani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12700" marR="285750">
              <a:lnSpc>
                <a:spcPct val="104200"/>
              </a:lnSpc>
              <a:spcBef>
                <a:spcPts val="5"/>
              </a:spcBef>
            </a:pP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Sostenere la capacità creativa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bambini e </a:t>
            </a:r>
            <a:r>
              <a:rPr dirty="0" sz="1200" spc="-10">
                <a:solidFill>
                  <a:srgbClr val="363636"/>
                </a:solidFill>
                <a:latin typeface="Arial"/>
                <a:cs typeface="Arial"/>
              </a:rPr>
              <a:t>ragazzi,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significa aiutarli a mettere a frutto  capacità, potenzialità e visioni innovative.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Questi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sono strumenti indispensabili per 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costruire un futuro di crescita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per loro stessi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e per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l’Italia”, rendendoli </a:t>
            </a:r>
            <a:r>
              <a:rPr dirty="0" sz="1200" spc="5">
                <a:solidFill>
                  <a:srgbClr val="363636"/>
                </a:solidFill>
                <a:latin typeface="Arial"/>
                <a:cs typeface="Arial"/>
              </a:rPr>
              <a:t>così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protagonisti  della nostra società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civile.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 marR="58419">
              <a:lnSpc>
                <a:spcPct val="104200"/>
              </a:lnSpc>
            </a:pP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Quest’anno la manifestazione propone oltre </a:t>
            </a:r>
            <a:r>
              <a:rPr dirty="0" sz="1200" spc="-10" b="1">
                <a:solidFill>
                  <a:srgbClr val="363636"/>
                </a:solidFill>
                <a:latin typeface="Arial"/>
                <a:cs typeface="Arial"/>
              </a:rPr>
              <a:t>80 </a:t>
            </a:r>
            <a:r>
              <a:rPr dirty="0" sz="1200" spc="-5" b="1">
                <a:solidFill>
                  <a:srgbClr val="363636"/>
                </a:solidFill>
                <a:latin typeface="Arial"/>
                <a:cs typeface="Arial"/>
              </a:rPr>
              <a:t>eventi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in </a:t>
            </a:r>
            <a:r>
              <a:rPr dirty="0" sz="1200" spc="-5" b="1">
                <a:solidFill>
                  <a:srgbClr val="363636"/>
                </a:solidFill>
                <a:latin typeface="Arial"/>
                <a:cs typeface="Arial"/>
              </a:rPr>
              <a:t>50 città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italiane,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tutti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legati dallo 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stesso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comune</a:t>
            </a:r>
            <a:r>
              <a:rPr dirty="0" sz="1200" spc="-15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denominatore: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00">
              <a:latin typeface="Times New Roman"/>
              <a:cs typeface="Times New Roman"/>
            </a:endParaRPr>
          </a:p>
          <a:p>
            <a:pPr marL="2682875" marR="5080" indent="-2602230">
              <a:lnSpc>
                <a:spcPct val="104200"/>
              </a:lnSpc>
            </a:pPr>
            <a:r>
              <a:rPr dirty="0" sz="1200" spc="-5" b="1">
                <a:solidFill>
                  <a:srgbClr val="363636"/>
                </a:solidFill>
                <a:latin typeface="Arial"/>
                <a:cs typeface="Arial"/>
              </a:rPr>
              <a:t>“Abitare sottosopra. Scoprire e sperimentare come </a:t>
            </a:r>
            <a:r>
              <a:rPr dirty="0" sz="1200" spc="-10" b="1">
                <a:solidFill>
                  <a:srgbClr val="363636"/>
                </a:solidFill>
                <a:latin typeface="Arial"/>
                <a:cs typeface="Arial"/>
              </a:rPr>
              <a:t>si </a:t>
            </a:r>
            <a:r>
              <a:rPr dirty="0" sz="1200" spc="-5" b="1">
                <a:solidFill>
                  <a:srgbClr val="363636"/>
                </a:solidFill>
                <a:latin typeface="Arial"/>
                <a:cs typeface="Arial"/>
              </a:rPr>
              <a:t>sta dentro </a:t>
            </a:r>
            <a:r>
              <a:rPr dirty="0" sz="1200" b="1">
                <a:solidFill>
                  <a:srgbClr val="363636"/>
                </a:solidFill>
                <a:latin typeface="Arial"/>
                <a:cs typeface="Arial"/>
              </a:rPr>
              <a:t>i luoghi, </a:t>
            </a:r>
            <a:r>
              <a:rPr dirty="0" sz="1200" spc="-5" b="1">
                <a:solidFill>
                  <a:srgbClr val="363636"/>
                </a:solidFill>
                <a:latin typeface="Arial"/>
                <a:cs typeface="Arial"/>
              </a:rPr>
              <a:t>l’arte e le  </a:t>
            </a:r>
            <a:r>
              <a:rPr dirty="0" sz="1200" b="1">
                <a:solidFill>
                  <a:srgbClr val="363636"/>
                </a:solidFill>
                <a:latin typeface="Arial"/>
                <a:cs typeface="Arial"/>
              </a:rPr>
              <a:t>emozioni”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 marR="71755">
              <a:lnSpc>
                <a:spcPct val="104600"/>
              </a:lnSpc>
            </a:pP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L’obiettivo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è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invitare bambini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ragazzi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ad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ampliare il concetto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di </a:t>
            </a:r>
            <a:r>
              <a:rPr dirty="0" sz="1200" spc="-5" b="1">
                <a:solidFill>
                  <a:srgbClr val="363636"/>
                </a:solidFill>
                <a:latin typeface="Arial"/>
                <a:cs typeface="Arial"/>
              </a:rPr>
              <a:t>casa</a:t>
            </a:r>
            <a:r>
              <a:rPr dirty="0" sz="1200" spc="-5" i="1">
                <a:solidFill>
                  <a:srgbClr val="363636"/>
                </a:solidFill>
                <a:latin typeface="Arial"/>
                <a:cs typeface="Arial"/>
              </a:rPr>
              <a:t>,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per scoprire e  sperimentare, con l’aiuto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operatori culturali specializzati, le relazioni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con </a:t>
            </a:r>
            <a:r>
              <a:rPr dirty="0" sz="1200" spc="-10">
                <a:solidFill>
                  <a:srgbClr val="363636"/>
                </a:solidFill>
                <a:latin typeface="Arial"/>
                <a:cs typeface="Arial"/>
              </a:rPr>
              <a:t>le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persone, </a:t>
            </a:r>
            <a:r>
              <a:rPr dirty="0" sz="1200" spc="-10">
                <a:solidFill>
                  <a:srgbClr val="363636"/>
                </a:solidFill>
                <a:latin typeface="Arial"/>
                <a:cs typeface="Arial"/>
              </a:rPr>
              <a:t>gli 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oggetti e i luoghi che li</a:t>
            </a:r>
            <a:r>
              <a:rPr dirty="0" sz="1200" spc="5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circondano.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 marR="458470">
              <a:lnSpc>
                <a:spcPct val="104200"/>
              </a:lnSpc>
            </a:pP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Si realizzeranno laboratori, mostre, iniziative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di teatro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e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musica che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coinvolgeranno  scuole, biblioteche, musei e altre istituzioni, </a:t>
            </a:r>
            <a:r>
              <a:rPr dirty="0" sz="1200" spc="-10">
                <a:solidFill>
                  <a:srgbClr val="363636"/>
                </a:solidFill>
                <a:latin typeface="Arial"/>
                <a:cs typeface="Arial"/>
              </a:rPr>
              <a:t>su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tutto il territorio</a:t>
            </a:r>
            <a:r>
              <a:rPr dirty="0" sz="1200" spc="9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nazionale.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16098" y="2119883"/>
            <a:ext cx="2857500" cy="19044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30378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U</a:t>
            </a:r>
            <a:r>
              <a:rPr dirty="0" sz="1600" spc="-5" b="1">
                <a:latin typeface="Arial"/>
                <a:cs typeface="Arial"/>
              </a:rPr>
              <a:t>nco</a:t>
            </a:r>
            <a:r>
              <a:rPr dirty="0" sz="1600" spc="10" b="1">
                <a:latin typeface="Arial"/>
                <a:cs typeface="Arial"/>
              </a:rPr>
              <a:t>n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5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i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na</a:t>
            </a:r>
            <a:r>
              <a:rPr dirty="0" sz="1600" b="1">
                <a:latin typeface="Arial"/>
                <a:cs typeface="Arial"/>
              </a:rPr>
              <a:t>l</a:t>
            </a:r>
            <a:r>
              <a:rPr dirty="0" sz="1600" spc="-5" b="1">
                <a:latin typeface="Arial"/>
                <a:cs typeface="Arial"/>
              </a:rPr>
              <a:t>t</a:t>
            </a:r>
            <a:r>
              <a:rPr dirty="0" sz="1600" spc="-15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ur</a:t>
            </a:r>
            <a:r>
              <a:rPr dirty="0" sz="1600" spc="5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net  </a:t>
            </a:r>
            <a:r>
              <a:rPr dirty="0" sz="1600" spc="-5" b="1">
                <a:latin typeface="Arial"/>
                <a:cs typeface="Arial"/>
              </a:rPr>
              <a:t>29 aprile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3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5471286"/>
            <a:ext cx="6145530" cy="4476115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marL="12700" marR="1028700">
              <a:lnSpc>
                <a:spcPct val="104200"/>
              </a:lnSpc>
              <a:spcBef>
                <a:spcPts val="40"/>
              </a:spcBef>
            </a:pP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Tre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appuntamenti organizzati dall’ABI renderanno ancora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più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significativa la  manifestazione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quest’anno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e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 sono: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imes New Roman"/>
              <a:cs typeface="Times New Roman"/>
            </a:endParaRPr>
          </a:p>
          <a:p>
            <a:pPr marL="1201420">
              <a:lnSpc>
                <a:spcPct val="100000"/>
              </a:lnSpc>
            </a:pP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Abitanti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Sottosopra a </a:t>
            </a:r>
            <a:r>
              <a:rPr dirty="0" sz="1200" spc="-5" b="1">
                <a:solidFill>
                  <a:srgbClr val="363636"/>
                </a:solidFill>
                <a:latin typeface="Arial"/>
                <a:cs typeface="Arial"/>
              </a:rPr>
              <a:t>Milano, Triennale </a:t>
            </a:r>
            <a:r>
              <a:rPr dirty="0" sz="1200" b="1">
                <a:solidFill>
                  <a:srgbClr val="363636"/>
                </a:solidFill>
                <a:latin typeface="Arial"/>
                <a:cs typeface="Arial"/>
              </a:rPr>
              <a:t>il </a:t>
            </a:r>
            <a:r>
              <a:rPr dirty="0" sz="1200" spc="-5" b="1">
                <a:solidFill>
                  <a:srgbClr val="363636"/>
                </a:solidFill>
                <a:latin typeface="Arial"/>
                <a:cs typeface="Arial"/>
              </a:rPr>
              <a:t>4</a:t>
            </a:r>
            <a:r>
              <a:rPr dirty="0" sz="1200" spc="25" b="1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363636"/>
                </a:solidFill>
                <a:latin typeface="Arial"/>
                <a:cs typeface="Arial"/>
              </a:rPr>
              <a:t>maggio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;</a:t>
            </a:r>
            <a:endParaRPr sz="1200">
              <a:latin typeface="Arial"/>
              <a:cs typeface="Arial"/>
            </a:endParaRPr>
          </a:p>
          <a:p>
            <a:pPr algn="ctr" marL="271780" marR="263525" indent="1270">
              <a:lnSpc>
                <a:spcPct val="104200"/>
              </a:lnSpc>
            </a:pP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Abitare </a:t>
            </a:r>
            <a:r>
              <a:rPr dirty="0" sz="1200" spc="-10">
                <a:solidFill>
                  <a:srgbClr val="363636"/>
                </a:solidFill>
                <a:latin typeface="Arial"/>
                <a:cs typeface="Arial"/>
              </a:rPr>
              <a:t>la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fantasia, la creatività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l’arte </a:t>
            </a:r>
            <a:r>
              <a:rPr dirty="0" sz="1200" spc="-5" b="1">
                <a:solidFill>
                  <a:srgbClr val="363636"/>
                </a:solidFill>
                <a:latin typeface="Arial"/>
                <a:cs typeface="Arial"/>
              </a:rPr>
              <a:t>a Roma, </a:t>
            </a:r>
            <a:r>
              <a:rPr dirty="0" sz="1200" b="1">
                <a:solidFill>
                  <a:srgbClr val="363636"/>
                </a:solidFill>
                <a:latin typeface="Arial"/>
                <a:cs typeface="Arial"/>
              </a:rPr>
              <a:t>Teatro India </a:t>
            </a:r>
            <a:r>
              <a:rPr dirty="0" sz="1200" spc="-5" b="1">
                <a:solidFill>
                  <a:srgbClr val="363636"/>
                </a:solidFill>
                <a:latin typeface="Arial"/>
                <a:cs typeface="Arial"/>
              </a:rPr>
              <a:t>il 6 maggio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;  Tappeto Volante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–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il mondo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e </a:t>
            </a:r>
            <a:r>
              <a:rPr dirty="0" sz="1200" spc="-10">
                <a:solidFill>
                  <a:srgbClr val="363636"/>
                </a:solidFill>
                <a:latin typeface="Arial"/>
                <a:cs typeface="Arial"/>
              </a:rPr>
              <a:t>l’arte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soprasotto/sottosopra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a </a:t>
            </a:r>
            <a:r>
              <a:rPr dirty="0" sz="1200" spc="-5" b="1">
                <a:solidFill>
                  <a:srgbClr val="363636"/>
                </a:solidFill>
                <a:latin typeface="Arial"/>
                <a:cs typeface="Arial"/>
              </a:rPr>
              <a:t>Castelbuono – </a:t>
            </a:r>
            <a:r>
              <a:rPr dirty="0" sz="1200" spc="-15" b="1">
                <a:solidFill>
                  <a:srgbClr val="363636"/>
                </a:solidFill>
                <a:latin typeface="Arial"/>
                <a:cs typeface="Arial"/>
              </a:rPr>
              <a:t>PA, </a:t>
            </a:r>
            <a:r>
              <a:rPr dirty="0" sz="1200" b="1">
                <a:solidFill>
                  <a:srgbClr val="363636"/>
                </a:solidFill>
                <a:latin typeface="Arial"/>
                <a:cs typeface="Arial"/>
              </a:rPr>
              <a:t>l’8  </a:t>
            </a:r>
            <a:r>
              <a:rPr dirty="0" sz="1200" spc="-5" b="1">
                <a:solidFill>
                  <a:srgbClr val="363636"/>
                </a:solidFill>
                <a:latin typeface="Arial"/>
                <a:cs typeface="Arial"/>
              </a:rPr>
              <a:t>maggio.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00">
              <a:latin typeface="Times New Roman"/>
              <a:cs typeface="Times New Roman"/>
            </a:endParaRPr>
          </a:p>
          <a:p>
            <a:pPr marL="12700" marR="5080">
              <a:lnSpc>
                <a:spcPct val="104200"/>
              </a:lnSpc>
            </a:pP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In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occasione della terza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edizione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del festival,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come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è avvenuto negli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anni precedenti</a:t>
            </a:r>
            <a:r>
              <a:rPr dirty="0" sz="1200" b="1">
                <a:solidFill>
                  <a:srgbClr val="363636"/>
                </a:solidFill>
                <a:latin typeface="Arial"/>
                <a:cs typeface="Arial"/>
              </a:rPr>
              <a:t>,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viene  pubblicato il libro: </a:t>
            </a:r>
            <a:r>
              <a:rPr dirty="0" sz="1200" spc="-5" b="1">
                <a:solidFill>
                  <a:srgbClr val="363636"/>
                </a:solidFill>
                <a:latin typeface="Arial"/>
                <a:cs typeface="Arial"/>
              </a:rPr>
              <a:t>“Abitare sottosopra”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Ed.Carthusia, con i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testi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di </a:t>
            </a:r>
            <a:r>
              <a:rPr dirty="0" sz="1200" spc="-5" b="1">
                <a:solidFill>
                  <a:srgbClr val="363636"/>
                </a:solidFill>
                <a:latin typeface="Arial"/>
                <a:cs typeface="Arial"/>
              </a:rPr>
              <a:t>Sabina </a:t>
            </a:r>
            <a:r>
              <a:rPr dirty="0" sz="1200" b="1">
                <a:solidFill>
                  <a:srgbClr val="363636"/>
                </a:solidFill>
                <a:latin typeface="Arial"/>
                <a:cs typeface="Arial"/>
              </a:rPr>
              <a:t>Colloredo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e  le illustrazioni di </a:t>
            </a:r>
            <a:r>
              <a:rPr dirty="0" sz="1200" spc="-5" b="1">
                <a:solidFill>
                  <a:srgbClr val="363636"/>
                </a:solidFill>
                <a:latin typeface="Arial"/>
                <a:cs typeface="Arial"/>
              </a:rPr>
              <a:t>Valeria</a:t>
            </a:r>
            <a:r>
              <a:rPr dirty="0" sz="1200" spc="25" b="1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dirty="0" sz="1200" b="1">
                <a:solidFill>
                  <a:srgbClr val="363636"/>
                </a:solidFill>
                <a:latin typeface="Arial"/>
                <a:cs typeface="Arial"/>
              </a:rPr>
              <a:t>Petrone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50">
              <a:latin typeface="Times New Roman"/>
              <a:cs typeface="Times New Roman"/>
            </a:endParaRPr>
          </a:p>
          <a:p>
            <a:pPr algn="just" marL="2989580" marR="5080">
              <a:lnSpc>
                <a:spcPct val="104200"/>
              </a:lnSpc>
            </a:pP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La manifestazione ha il Patrocinio  dell’UNESCO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e del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Ministero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dei Beni e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delle  Attività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Culturali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e del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Turismo,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del Ministero  della Pubblica Istruzione, dell’Università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e 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della Ricerca, la Main Media Partnership della 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RAI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e </a:t>
            </a:r>
            <a:r>
              <a:rPr dirty="0" sz="1200" spc="-10">
                <a:solidFill>
                  <a:srgbClr val="363636"/>
                </a:solidFill>
                <a:latin typeface="Arial"/>
                <a:cs typeface="Arial"/>
              </a:rPr>
              <a:t>la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Media Partnership del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TGR .</a:t>
            </a:r>
            <a:r>
              <a:rPr dirty="0" sz="1200" spc="6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Il</a:t>
            </a:r>
            <a:endParaRPr sz="1200">
              <a:latin typeface="Arial"/>
              <a:cs typeface="Arial"/>
            </a:endParaRPr>
          </a:p>
          <a:p>
            <a:pPr algn="just" marL="12700" marR="5080">
              <a:lnSpc>
                <a:spcPct val="104200"/>
              </a:lnSpc>
            </a:pP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Festival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si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avvale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del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contributo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di un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Comitato scientifico, composto dall’esperto di  creatività applicata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Hubert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Jaoui, dal Responsabile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Capo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del Dipartimento educazione  Castello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Rivoli Museo d’Arte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contemporanea </a:t>
            </a:r>
            <a:r>
              <a:rPr dirty="0" sz="1200" spc="-5">
                <a:solidFill>
                  <a:srgbClr val="363636"/>
                </a:solidFill>
                <a:latin typeface="Arial"/>
                <a:cs typeface="Arial"/>
              </a:rPr>
              <a:t>Anna Pironti e dallo scrittore ed esperto di  comunicazione Aldo</a:t>
            </a:r>
            <a:r>
              <a:rPr dirty="0" sz="1200" spc="-10">
                <a:solidFill>
                  <a:srgbClr val="363636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63636"/>
                </a:solidFill>
                <a:latin typeface="Arial"/>
                <a:cs typeface="Arial"/>
              </a:rPr>
              <a:t>Tanchis.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20090" y="2119883"/>
            <a:ext cx="5294884" cy="31306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3900" y="8036559"/>
            <a:ext cx="2857500" cy="10096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906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Urloweb.com  29 aprile</a:t>
            </a:r>
            <a:r>
              <a:rPr dirty="0" sz="1600" spc="-7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8615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01040" y="2153665"/>
            <a:ext cx="6158230" cy="0"/>
          </a:xfrm>
          <a:custGeom>
            <a:avLst/>
            <a:gdLst/>
            <a:ahLst/>
            <a:cxnLst/>
            <a:rect l="l" t="t" r="r" b="b"/>
            <a:pathLst>
              <a:path w="6158230" h="0">
                <a:moveTo>
                  <a:pt x="0" y="0"/>
                </a:moveTo>
                <a:lnTo>
                  <a:pt x="615823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706627" y="3002026"/>
            <a:ext cx="6139180" cy="584962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u="heavy" sz="1950" b="1">
                <a:solidFill>
                  <a:srgbClr val="EC8B0C"/>
                </a:solidFill>
                <a:uFill>
                  <a:solidFill>
                    <a:srgbClr val="EC8B0C"/>
                  </a:solidFill>
                </a:uFill>
                <a:latin typeface="Times New Roman"/>
                <a:cs typeface="Times New Roman"/>
                <a:hlinkClick r:id="rId3"/>
              </a:rPr>
              <a:t>A Roma </a:t>
            </a:r>
            <a:r>
              <a:rPr dirty="0" u="heavy" sz="1950" spc="-5" b="1">
                <a:solidFill>
                  <a:srgbClr val="EC8B0C"/>
                </a:solidFill>
                <a:uFill>
                  <a:solidFill>
                    <a:srgbClr val="EC8B0C"/>
                  </a:solidFill>
                </a:uFill>
                <a:latin typeface="Times New Roman"/>
                <a:cs typeface="Times New Roman"/>
                <a:hlinkClick r:id="rId3"/>
              </a:rPr>
              <a:t>il Festival </a:t>
            </a:r>
            <a:r>
              <a:rPr dirty="0" u="heavy" sz="1950" b="1">
                <a:solidFill>
                  <a:srgbClr val="EC8B0C"/>
                </a:solidFill>
                <a:uFill>
                  <a:solidFill>
                    <a:srgbClr val="EC8B0C"/>
                  </a:solidFill>
                </a:uFill>
                <a:latin typeface="Times New Roman"/>
                <a:cs typeface="Times New Roman"/>
                <a:hlinkClick r:id="rId3"/>
              </a:rPr>
              <a:t>della </a:t>
            </a:r>
            <a:r>
              <a:rPr dirty="0" u="heavy" sz="1950" spc="-5" b="1">
                <a:solidFill>
                  <a:srgbClr val="EC8B0C"/>
                </a:solidFill>
                <a:uFill>
                  <a:solidFill>
                    <a:srgbClr val="EC8B0C"/>
                  </a:solidFill>
                </a:uFill>
                <a:latin typeface="Times New Roman"/>
                <a:cs typeface="Times New Roman"/>
                <a:hlinkClick r:id="rId3"/>
              </a:rPr>
              <a:t>Cultura</a:t>
            </a:r>
            <a:r>
              <a:rPr dirty="0" u="heavy" sz="1950" spc="-20" b="1">
                <a:solidFill>
                  <a:srgbClr val="EC8B0C"/>
                </a:solidFill>
                <a:uFill>
                  <a:solidFill>
                    <a:srgbClr val="EC8B0C"/>
                  </a:solidFill>
                </a:uFill>
                <a:latin typeface="Times New Roman"/>
                <a:cs typeface="Times New Roman"/>
                <a:hlinkClick r:id="rId3"/>
              </a:rPr>
              <a:t> </a:t>
            </a:r>
            <a:r>
              <a:rPr dirty="0" u="heavy" sz="1950" spc="-5" b="1">
                <a:solidFill>
                  <a:srgbClr val="EC8B0C"/>
                </a:solidFill>
                <a:uFill>
                  <a:solidFill>
                    <a:srgbClr val="EC8B0C"/>
                  </a:solidFill>
                </a:uFill>
                <a:latin typeface="Times New Roman"/>
                <a:cs typeface="Times New Roman"/>
                <a:hlinkClick r:id="rId3"/>
              </a:rPr>
              <a:t>Creativa</a:t>
            </a:r>
            <a:endParaRPr sz="1950">
              <a:latin typeface="Times New Roman"/>
              <a:cs typeface="Times New Roman"/>
            </a:endParaRPr>
          </a:p>
          <a:p>
            <a:pPr marL="2989580" marR="89535">
              <a:lnSpc>
                <a:spcPct val="101699"/>
              </a:lnSpc>
              <a:spcBef>
                <a:spcPts val="1030"/>
              </a:spcBef>
            </a:pPr>
            <a:r>
              <a:rPr dirty="0" sz="1200" spc="-10">
                <a:solidFill>
                  <a:srgbClr val="333333"/>
                </a:solidFill>
                <a:latin typeface="Times New Roman"/>
                <a:cs typeface="Times New Roman"/>
              </a:rPr>
              <a:t>Il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6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maggio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il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Teatro India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ospita la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terza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edizione 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della</a:t>
            </a:r>
            <a:r>
              <a:rPr dirty="0" sz="1200" spc="-1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rassegna</a:t>
            </a:r>
            <a:endParaRPr sz="1200">
              <a:latin typeface="Times New Roman"/>
              <a:cs typeface="Times New Roman"/>
            </a:endParaRPr>
          </a:p>
          <a:p>
            <a:pPr marL="2989580">
              <a:lnSpc>
                <a:spcPct val="100000"/>
              </a:lnSpc>
              <a:spcBef>
                <a:spcPts val="20"/>
              </a:spcBef>
            </a:pP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L'Associazione Aperta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Parentesi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rappresenta</a:t>
            </a:r>
            <a:r>
              <a:rPr dirty="0" sz="1200" spc="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il</a:t>
            </a:r>
            <a:endParaRPr sz="1200">
              <a:latin typeface="Times New Roman"/>
              <a:cs typeface="Times New Roman"/>
            </a:endParaRPr>
          </a:p>
          <a:p>
            <a:pPr marL="2989580" marR="5080">
              <a:lnSpc>
                <a:spcPct val="101699"/>
              </a:lnSpc>
              <a:spcBef>
                <a:spcPts val="15"/>
              </a:spcBef>
            </a:pP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Centro Italia alla terza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edizione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del “Festival della  Cultura Creativa”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2016.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Evento promosso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e 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sostenuto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da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ABI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– Associazione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Bancaria Italiana, 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il 6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maggio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2016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al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Teatro </a:t>
            </a:r>
            <a:r>
              <a:rPr dirty="0" sz="1200" spc="-10">
                <a:solidFill>
                  <a:srgbClr val="333333"/>
                </a:solidFill>
                <a:latin typeface="Times New Roman"/>
                <a:cs typeface="Times New Roman"/>
              </a:rPr>
              <a:t>India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di Roma. Aperta 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Parentesi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è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un'Associazione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di promozione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sociale  attiva dal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2012 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presente sul territorio romano</a:t>
            </a:r>
            <a:r>
              <a:rPr dirty="0" sz="1200" spc="7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con</a:t>
            </a:r>
            <a:endParaRPr sz="1200">
              <a:latin typeface="Times New Roman"/>
              <a:cs typeface="Times New Roman"/>
            </a:endParaRPr>
          </a:p>
          <a:p>
            <a:pPr marL="12700" marR="674370">
              <a:lnSpc>
                <a:spcPct val="101699"/>
              </a:lnSpc>
            </a:pP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progetti che mirano al potenziamento,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lo sviluppo 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all'integrazione attraverso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i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linguaggi  espressivi.</a:t>
            </a:r>
            <a:endParaRPr sz="1200">
              <a:latin typeface="Times New Roman"/>
              <a:cs typeface="Times New Roman"/>
            </a:endParaRPr>
          </a:p>
          <a:p>
            <a:pPr marL="12700" marR="43815">
              <a:lnSpc>
                <a:spcPct val="101699"/>
              </a:lnSpc>
            </a:pPr>
            <a:r>
              <a:rPr dirty="0" sz="1200" spc="-10">
                <a:solidFill>
                  <a:srgbClr val="333333"/>
                </a:solidFill>
                <a:latin typeface="Times New Roman"/>
                <a:cs typeface="Times New Roman"/>
              </a:rPr>
              <a:t>Il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“Festival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della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Cultura Creativa” si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pone l'obiettivo di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avvicinare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bambini,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ragazzi ed intere  famiglie alla cultura creativa, promuovendo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diverse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attività su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tutto il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territorio nazionale. Aperta  Parentesi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ha risposto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all'invito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di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ABI, organizzando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una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giornata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all'insegna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dell'arte,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della fantasia  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della creatività. </a:t>
            </a:r>
            <a:r>
              <a:rPr dirty="0" sz="1200" spc="-10">
                <a:solidFill>
                  <a:srgbClr val="333333"/>
                </a:solidFill>
                <a:latin typeface="Times New Roman"/>
                <a:cs typeface="Times New Roman"/>
              </a:rPr>
              <a:t>Il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tema di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quest'anno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sarà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“l'abitare sottosopra”, concetto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che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Aperta Parentesi</a:t>
            </a:r>
            <a:r>
              <a:rPr dirty="0" sz="1200" spc="19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ha</a:t>
            </a:r>
            <a:endParaRPr sz="1200">
              <a:latin typeface="Times New Roman"/>
              <a:cs typeface="Times New Roman"/>
            </a:endParaRPr>
          </a:p>
          <a:p>
            <a:pPr marL="12700" marR="370840">
              <a:lnSpc>
                <a:spcPct val="101699"/>
              </a:lnSpc>
              <a:spcBef>
                <a:spcPts val="10"/>
              </a:spcBef>
            </a:pP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scelto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di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declinare utilizzando diversi linguaggi espressivi quali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la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musica,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la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rappresentazione  teatrale,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l'arte e la danza invitando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scuole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e famiglie a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partecipare</a:t>
            </a:r>
            <a:r>
              <a:rPr dirty="0" sz="1200" spc="-3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attivamente.</a:t>
            </a:r>
            <a:endParaRPr sz="1200">
              <a:latin typeface="Times New Roman"/>
              <a:cs typeface="Times New Roman"/>
            </a:endParaRPr>
          </a:p>
          <a:p>
            <a:pPr algn="just" marL="12700" marR="313690">
              <a:lnSpc>
                <a:spcPct val="101699"/>
              </a:lnSpc>
            </a:pP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Un viaggio che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parte dalla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conoscenza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del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proprio corpo, per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passare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alla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consapevolezza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degli 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spazi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che ci circondano,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fino a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stimolare l'immaginazione per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far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nascere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idee innovative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che si  concretizzino nel gesto</a:t>
            </a:r>
            <a:r>
              <a:rPr dirty="0" sz="1200" spc="1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artistico.</a:t>
            </a:r>
            <a:endParaRPr sz="1200">
              <a:latin typeface="Times New Roman"/>
              <a:cs typeface="Times New Roman"/>
            </a:endParaRPr>
          </a:p>
          <a:p>
            <a:pPr marL="12700" marR="96520">
              <a:lnSpc>
                <a:spcPct val="101699"/>
              </a:lnSpc>
            </a:pPr>
            <a:r>
              <a:rPr dirty="0" sz="1200" spc="-10">
                <a:solidFill>
                  <a:srgbClr val="333333"/>
                </a:solidFill>
                <a:latin typeface="Times New Roman"/>
                <a:cs typeface="Times New Roman"/>
              </a:rPr>
              <a:t>Il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6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Maggio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dalle 9.00 alle 13.00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si susseguiranno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una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serie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di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laboratori interamente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pensati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per </a:t>
            </a:r>
            <a:r>
              <a:rPr dirty="0" sz="1200" spc="10">
                <a:solidFill>
                  <a:srgbClr val="333333"/>
                </a:solidFill>
                <a:latin typeface="Times New Roman"/>
                <a:cs typeface="Times New Roman"/>
              </a:rPr>
              <a:t>la 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scuola primaria che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andranno a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coinvolgere circa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200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persone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tra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bambini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docenti. Dalle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17.00 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alle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19.00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invece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il Teatro </a:t>
            </a:r>
            <a:r>
              <a:rPr dirty="0" sz="1200" spc="-10">
                <a:solidFill>
                  <a:srgbClr val="333333"/>
                </a:solidFill>
                <a:latin typeface="Times New Roman"/>
                <a:cs typeface="Times New Roman"/>
              </a:rPr>
              <a:t>India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aprirà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le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sue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porte a tutte le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famiglie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che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vorranno sperimentare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il 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senso dell'abitare attraverso racconti, illustrazioni,</a:t>
            </a:r>
            <a:r>
              <a:rPr dirty="0" sz="1200" spc="5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performance.</a:t>
            </a:r>
            <a:endParaRPr sz="1200">
              <a:latin typeface="Times New Roman"/>
              <a:cs typeface="Times New Roman"/>
            </a:endParaRPr>
          </a:p>
          <a:p>
            <a:pPr marL="12700" marR="391795">
              <a:lnSpc>
                <a:spcPct val="101699"/>
              </a:lnSpc>
            </a:pP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Verrà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inoltre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presentato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il video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“3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domande 3” realizzato 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prodotto dall'associazione Aperta  Parentesi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in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collaborazione con Artivazione. Una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video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intervista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a 26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protagonisti del</a:t>
            </a:r>
            <a:r>
              <a:rPr dirty="0" sz="1200" spc="204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mondo</a:t>
            </a:r>
            <a:endParaRPr sz="1200">
              <a:latin typeface="Times New Roman"/>
              <a:cs typeface="Times New Roman"/>
            </a:endParaRPr>
          </a:p>
          <a:p>
            <a:pPr marL="12700" marR="6350">
              <a:lnSpc>
                <a:spcPct val="101699"/>
              </a:lnSpc>
            </a:pP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artistico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nazionale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ed internazionale,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tra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cui spiccano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i nomi di Hou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Honru, Michelangelo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Pistoletto,  Max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Casacci, Fausto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Delle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Chiaie, Tanino Liberatore,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i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quali hanno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fatto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dell'arte, della fantasia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e 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della creatività,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il loro stile di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 vita.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00547" y="2170810"/>
            <a:ext cx="2600237" cy="5411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3900" y="3452494"/>
            <a:ext cx="2857500" cy="15811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Veronasera.it  29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4998846"/>
            <a:ext cx="6120130" cy="4907915"/>
          </a:xfrm>
          <a:prstGeom prst="rect">
            <a:avLst/>
          </a:prstGeom>
        </p:spPr>
        <p:txBody>
          <a:bodyPr wrap="square" lIns="0" tIns="22225" rIns="0" bIns="0" rtlCol="0" vert="horz">
            <a:spAutoFit/>
          </a:bodyPr>
          <a:lstStyle/>
          <a:p>
            <a:pPr marL="12700" marR="5080">
              <a:lnSpc>
                <a:spcPct val="94700"/>
              </a:lnSpc>
              <a:spcBef>
                <a:spcPts val="175"/>
              </a:spcBef>
            </a:pPr>
            <a:r>
              <a:rPr dirty="0" sz="1200" spc="-5" b="1">
                <a:solidFill>
                  <a:srgbClr val="202020"/>
                </a:solidFill>
                <a:latin typeface="Georgia"/>
                <a:cs typeface="Georgia"/>
              </a:rPr>
              <a:t>Dal </a:t>
            </a:r>
            <a:r>
              <a:rPr dirty="0" sz="1200" b="1">
                <a:solidFill>
                  <a:srgbClr val="202020"/>
                </a:solidFill>
                <a:latin typeface="Georgia"/>
                <a:cs typeface="Georgia"/>
              </a:rPr>
              <a:t>2 </a:t>
            </a:r>
            <a:r>
              <a:rPr dirty="0" sz="1200" spc="-5" b="1">
                <a:solidFill>
                  <a:srgbClr val="202020"/>
                </a:solidFill>
                <a:latin typeface="Georgia"/>
                <a:cs typeface="Georgia"/>
              </a:rPr>
              <a:t>all'8 </a:t>
            </a:r>
            <a:r>
              <a:rPr dirty="0" sz="1200" b="1">
                <a:solidFill>
                  <a:srgbClr val="202020"/>
                </a:solidFill>
                <a:latin typeface="Georgia"/>
                <a:cs typeface="Georgia"/>
              </a:rPr>
              <a:t>maggio </a:t>
            </a:r>
            <a:r>
              <a:rPr dirty="0" sz="1200" spc="-5" b="1">
                <a:solidFill>
                  <a:srgbClr val="202020"/>
                </a:solidFill>
                <a:latin typeface="Georgia"/>
                <a:cs typeface="Georgia"/>
              </a:rPr>
              <a:t>prossimi </a:t>
            </a:r>
            <a:r>
              <a:rPr dirty="0" sz="1200" b="1">
                <a:solidFill>
                  <a:srgbClr val="202020"/>
                </a:solidFill>
                <a:latin typeface="Georgia"/>
                <a:cs typeface="Georgia"/>
              </a:rPr>
              <a:t>è </a:t>
            </a:r>
            <a:r>
              <a:rPr dirty="0" sz="1200" spc="-5" b="1">
                <a:solidFill>
                  <a:srgbClr val="202020"/>
                </a:solidFill>
                <a:latin typeface="Georgia"/>
                <a:cs typeface="Georgia"/>
              </a:rPr>
              <a:t>in </a:t>
            </a:r>
            <a:r>
              <a:rPr dirty="0" sz="1200" b="1">
                <a:solidFill>
                  <a:srgbClr val="202020"/>
                </a:solidFill>
                <a:latin typeface="Georgia"/>
                <a:cs typeface="Georgia"/>
              </a:rPr>
              <a:t>programma </a:t>
            </a:r>
            <a:r>
              <a:rPr dirty="0" sz="1200" spc="-5" b="1">
                <a:solidFill>
                  <a:srgbClr val="202020"/>
                </a:solidFill>
                <a:latin typeface="Georgia"/>
                <a:cs typeface="Georgia"/>
              </a:rPr>
              <a:t>la terza edizione del Festival della  Cultura Creativa dedicato </a:t>
            </a:r>
            <a:r>
              <a:rPr dirty="0" sz="1200" b="1">
                <a:solidFill>
                  <a:srgbClr val="202020"/>
                </a:solidFill>
                <a:latin typeface="Georgia"/>
                <a:cs typeface="Georgia"/>
              </a:rPr>
              <a:t>ai più </a:t>
            </a:r>
            <a:r>
              <a:rPr dirty="0" sz="1200" spc="-5" b="1">
                <a:solidFill>
                  <a:srgbClr val="202020"/>
                </a:solidFill>
                <a:latin typeface="Georgia"/>
                <a:cs typeface="Georgia"/>
              </a:rPr>
              <a:t>giovani </a:t>
            </a:r>
            <a:r>
              <a:rPr dirty="0" sz="1200" spc="5" b="1">
                <a:solidFill>
                  <a:srgbClr val="202020"/>
                </a:solidFill>
                <a:latin typeface="Georgia"/>
                <a:cs typeface="Georgia"/>
              </a:rPr>
              <a:t>(6-13 </a:t>
            </a:r>
            <a:r>
              <a:rPr dirty="0" sz="1200" b="1">
                <a:solidFill>
                  <a:srgbClr val="202020"/>
                </a:solidFill>
                <a:latin typeface="Georgia"/>
                <a:cs typeface="Georgia"/>
              </a:rPr>
              <a:t>anni)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,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promosso da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ABI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con la  partecipazione delle Banche italiane. UniCredit, anche quest'anno, organizza laboratori  gratuiti in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6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città italiane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tra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cui</a:t>
            </a:r>
            <a:r>
              <a:rPr dirty="0" sz="1200" spc="-10">
                <a:solidFill>
                  <a:srgbClr val="202020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Verona.</a:t>
            </a:r>
            <a:endParaRPr sz="12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48260">
              <a:lnSpc>
                <a:spcPct val="94600"/>
              </a:lnSpc>
            </a:pPr>
            <a:r>
              <a:rPr dirty="0" sz="1200" spc="-5" b="1">
                <a:solidFill>
                  <a:srgbClr val="202020"/>
                </a:solidFill>
                <a:latin typeface="Georgia"/>
                <a:cs typeface="Georgia"/>
              </a:rPr>
              <a:t>ABITARE SOTTOSOPRA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-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"Scoprire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sperimentare come si sta dentro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i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luoghi,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l'arte e  le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emozioni"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è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il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tema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dell'edizione 2016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il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filo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conduttore che legherà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tutte le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iniziative  (laboratori, mostre, teatro, musica, ecc.) organizzate dalle banche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che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operano in Italia.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I 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ragazzi potranno interpretare questo concetto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in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totale libertà, costruendo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un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proprio  percorso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che sia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espressione della creatività di ciascuno. Con l'aiuto di operatori esperti  potranno abitare epoche storiche, pianeti, ambienti reali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o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virtuali. UniCredit,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da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sempre  attenta allo sviluppo culturale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sociale del territorio, organizza laboratori artistico  musicali.</a:t>
            </a:r>
            <a:endParaRPr sz="12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5715">
              <a:lnSpc>
                <a:spcPct val="94700"/>
              </a:lnSpc>
              <a:spcBef>
                <a:spcPts val="5"/>
              </a:spcBef>
            </a:pPr>
            <a:r>
              <a:rPr dirty="0" sz="1200" b="1">
                <a:solidFill>
                  <a:srgbClr val="202020"/>
                </a:solidFill>
                <a:latin typeface="Georgia"/>
                <a:cs typeface="Georgia"/>
              </a:rPr>
              <a:t>A </a:t>
            </a:r>
            <a:r>
              <a:rPr dirty="0" sz="1200" spc="-5" b="1">
                <a:solidFill>
                  <a:srgbClr val="202020"/>
                </a:solidFill>
                <a:latin typeface="Georgia"/>
                <a:cs typeface="Georgia"/>
              </a:rPr>
              <a:t>Verona l'appuntamento </a:t>
            </a:r>
            <a:r>
              <a:rPr dirty="0" sz="1200" b="1">
                <a:solidFill>
                  <a:srgbClr val="202020"/>
                </a:solidFill>
                <a:latin typeface="Georgia"/>
                <a:cs typeface="Georgia"/>
              </a:rPr>
              <a:t>è </a:t>
            </a:r>
            <a:r>
              <a:rPr dirty="0" sz="1200" spc="-5" b="1">
                <a:solidFill>
                  <a:srgbClr val="202020"/>
                </a:solidFill>
                <a:latin typeface="Georgia"/>
                <a:cs typeface="Georgia"/>
              </a:rPr>
              <a:t>fissato </a:t>
            </a:r>
            <a:r>
              <a:rPr dirty="0" sz="1200" b="1">
                <a:solidFill>
                  <a:srgbClr val="202020"/>
                </a:solidFill>
                <a:latin typeface="Georgia"/>
                <a:cs typeface="Georgia"/>
              </a:rPr>
              <a:t>per </a:t>
            </a:r>
            <a:r>
              <a:rPr dirty="0" sz="1200" spc="-5" b="1">
                <a:solidFill>
                  <a:srgbClr val="202020"/>
                </a:solidFill>
                <a:latin typeface="Georgia"/>
                <a:cs typeface="Georgia"/>
              </a:rPr>
              <a:t>domenica </a:t>
            </a:r>
            <a:r>
              <a:rPr dirty="0" sz="1200" b="1">
                <a:solidFill>
                  <a:srgbClr val="202020"/>
                </a:solidFill>
                <a:latin typeface="Georgia"/>
                <a:cs typeface="Georgia"/>
              </a:rPr>
              <a:t>8 maggio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.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Dalle 10.30 alle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12.30  e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dalle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15.00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alle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17.00,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negli spazi del Museo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AMO,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l'Associazione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La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Foglia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il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Vento 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realizzerà due laboratori dal titolo </a:t>
            </a:r>
            <a:r>
              <a:rPr dirty="0" sz="1200" spc="-5" b="1">
                <a:solidFill>
                  <a:srgbClr val="202020"/>
                </a:solidFill>
                <a:latin typeface="Georgia"/>
                <a:cs typeface="Georgia"/>
              </a:rPr>
              <a:t>Gira l'opera </a:t>
            </a:r>
            <a:r>
              <a:rPr dirty="0" sz="1200" b="1">
                <a:solidFill>
                  <a:srgbClr val="202020"/>
                </a:solidFill>
                <a:latin typeface="Georgia"/>
                <a:cs typeface="Georgia"/>
              </a:rPr>
              <a:t>gira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, un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viaggio artistico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musicale che,  attraverso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i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personaggi di opere liriche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famose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ed elementi legati all'ambiente che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li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ospita,  accompagnerà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i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ragazzi nella creazione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di una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storia che coinvolgerà anche gli spazi che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li 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circondano.</a:t>
            </a:r>
            <a:endParaRPr sz="12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181610">
              <a:lnSpc>
                <a:spcPts val="1370"/>
              </a:lnSpc>
            </a:pP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Prenotazione obbligatoria fino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ad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esaurimento posti disponibili scrivendo  a</a:t>
            </a:r>
            <a:r>
              <a:rPr dirty="0" u="sng" sz="1200" spc="-5">
                <a:solidFill>
                  <a:srgbClr val="2D6C9D"/>
                </a:solidFill>
                <a:uFill>
                  <a:solidFill>
                    <a:srgbClr val="2D6C9D"/>
                  </a:solidFill>
                </a:uFill>
                <a:latin typeface="Georgia"/>
                <a:cs typeface="Georgia"/>
                <a:hlinkClick r:id="rId3"/>
              </a:rPr>
              <a:t>givingeventsartmgmt@unicredit.eu</a:t>
            </a:r>
            <a:r>
              <a:rPr dirty="0" sz="1200" spc="-5">
                <a:solidFill>
                  <a:srgbClr val="2D6C9D"/>
                </a:solidFill>
                <a:latin typeface="Georgia"/>
                <a:cs typeface="Georgia"/>
                <a:hlinkClick r:id="rId3"/>
              </a:rPr>
              <a:t>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(la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conferma della prenotazione avverrà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via</a:t>
            </a:r>
            <a:r>
              <a:rPr dirty="0" sz="1200" spc="60">
                <a:solidFill>
                  <a:srgbClr val="202020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email).</a:t>
            </a:r>
            <a:endParaRPr sz="12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441325">
              <a:lnSpc>
                <a:spcPts val="1370"/>
              </a:lnSpc>
            </a:pPr>
            <a:r>
              <a:rPr dirty="0" sz="1200" spc="-5" b="1">
                <a:solidFill>
                  <a:srgbClr val="202020"/>
                </a:solidFill>
                <a:latin typeface="Georgia"/>
                <a:cs typeface="Georgia"/>
              </a:rPr>
              <a:t>UniCredit </a:t>
            </a:r>
            <a:r>
              <a:rPr dirty="0" sz="1200" b="1">
                <a:solidFill>
                  <a:srgbClr val="202020"/>
                </a:solidFill>
                <a:latin typeface="Georgia"/>
                <a:cs typeface="Georgia"/>
              </a:rPr>
              <a:t>per </a:t>
            </a:r>
            <a:r>
              <a:rPr dirty="0" sz="1200" spc="-5" b="1">
                <a:solidFill>
                  <a:srgbClr val="202020"/>
                </a:solidFill>
                <a:latin typeface="Georgia"/>
                <a:cs typeface="Georgia"/>
              </a:rPr>
              <a:t>il "Festival della Cultura Creativa 2016", dal </a:t>
            </a:r>
            <a:r>
              <a:rPr dirty="0" sz="1200" b="1">
                <a:solidFill>
                  <a:srgbClr val="202020"/>
                </a:solidFill>
                <a:latin typeface="Georgia"/>
                <a:cs typeface="Georgia"/>
              </a:rPr>
              <a:t>2 </a:t>
            </a:r>
            <a:r>
              <a:rPr dirty="0" sz="1200" spc="-5" b="1">
                <a:solidFill>
                  <a:srgbClr val="202020"/>
                </a:solidFill>
                <a:latin typeface="Georgia"/>
                <a:cs typeface="Georgia"/>
              </a:rPr>
              <a:t>all'8 </a:t>
            </a:r>
            <a:r>
              <a:rPr dirty="0" sz="1200" b="1">
                <a:solidFill>
                  <a:srgbClr val="202020"/>
                </a:solidFill>
                <a:latin typeface="Georgia"/>
                <a:cs typeface="Georgia"/>
              </a:rPr>
              <a:t>maggio  </a:t>
            </a:r>
            <a:r>
              <a:rPr dirty="0" sz="1200" spc="-5" b="1">
                <a:solidFill>
                  <a:srgbClr val="202020"/>
                </a:solidFill>
                <a:latin typeface="Georgia"/>
                <a:cs typeface="Georgia"/>
              </a:rPr>
              <a:t>2016:</a:t>
            </a:r>
            <a:endParaRPr sz="12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UniManagement,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Via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XX Settembre,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29 -</a:t>
            </a:r>
            <a:r>
              <a:rPr dirty="0" sz="1200" spc="20">
                <a:solidFill>
                  <a:srgbClr val="202020"/>
                </a:solidFill>
                <a:latin typeface="Georgia"/>
                <a:cs typeface="Georgia"/>
              </a:rPr>
              <a:t>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Torino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20090" y="2670174"/>
            <a:ext cx="6210300" cy="22574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941954" y="2176525"/>
            <a:ext cx="1714499" cy="257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035040" cy="43237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68185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Veronasera.it  29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 marL="12700" marR="2303780">
              <a:lnSpc>
                <a:spcPct val="191700"/>
              </a:lnSpc>
              <a:spcBef>
                <a:spcPts val="1295"/>
              </a:spcBef>
            </a:pP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UniCredit Tower,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Torre A,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Piazza Gae Aulenti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-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Milano  Museo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AMO,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Palazzo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Forti, Via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Massalongo,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7 -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Verona  Palazzo Magnani,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Via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Zamboni,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20 -</a:t>
            </a:r>
            <a:r>
              <a:rPr dirty="0" sz="1200" spc="5">
                <a:solidFill>
                  <a:srgbClr val="202020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Bologna</a:t>
            </a:r>
            <a:endParaRPr sz="12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Palazzo de Carolis, Via Lata,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3 -</a:t>
            </a:r>
            <a:r>
              <a:rPr dirty="0" sz="1200" spc="25">
                <a:solidFill>
                  <a:srgbClr val="202020"/>
                </a:solidFill>
                <a:latin typeface="Georgia"/>
                <a:cs typeface="Georgia"/>
              </a:rPr>
              <a:t>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Roma</a:t>
            </a:r>
            <a:endParaRPr sz="12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Palazzo Branciforte (Fondazione Sicilia),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Via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Bara all'Olivella,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2 -</a:t>
            </a:r>
            <a:r>
              <a:rPr dirty="0" sz="1200" spc="50">
                <a:solidFill>
                  <a:srgbClr val="202020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Palermo</a:t>
            </a:r>
            <a:endParaRPr sz="12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5080">
              <a:lnSpc>
                <a:spcPct val="94800"/>
              </a:lnSpc>
            </a:pP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Il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Festival della Cultura Creativa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è una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delle iniziative presenti nel </a:t>
            </a:r>
            <a:r>
              <a:rPr dirty="0" sz="1200" spc="-5" b="1">
                <a:solidFill>
                  <a:srgbClr val="202020"/>
                </a:solidFill>
                <a:latin typeface="Georgia"/>
                <a:cs typeface="Georgia"/>
              </a:rPr>
              <a:t>"Piano d'azione </a:t>
            </a:r>
            <a:r>
              <a:rPr dirty="0" sz="1200" b="1">
                <a:solidFill>
                  <a:srgbClr val="202020"/>
                </a:solidFill>
                <a:latin typeface="Georgia"/>
                <a:cs typeface="Georgia"/>
              </a:rPr>
              <a:t>a  </a:t>
            </a:r>
            <a:r>
              <a:rPr dirty="0" sz="1200" spc="-5" b="1">
                <a:solidFill>
                  <a:srgbClr val="202020"/>
                </a:solidFill>
                <a:latin typeface="Georgia"/>
                <a:cs typeface="Georgia"/>
              </a:rPr>
              <a:t>sostegno dell'arte </a:t>
            </a:r>
            <a:r>
              <a:rPr dirty="0" sz="1200" b="1">
                <a:solidFill>
                  <a:srgbClr val="202020"/>
                </a:solidFill>
                <a:latin typeface="Georgia"/>
                <a:cs typeface="Georgia"/>
              </a:rPr>
              <a:t>e </a:t>
            </a:r>
            <a:r>
              <a:rPr dirty="0" sz="1200" spc="-10" b="1">
                <a:solidFill>
                  <a:srgbClr val="202020"/>
                </a:solidFill>
                <a:latin typeface="Georgia"/>
                <a:cs typeface="Georgia"/>
              </a:rPr>
              <a:t>della </a:t>
            </a:r>
            <a:r>
              <a:rPr dirty="0" sz="1200" spc="-5" b="1">
                <a:solidFill>
                  <a:srgbClr val="202020"/>
                </a:solidFill>
                <a:latin typeface="Georgia"/>
                <a:cs typeface="Georgia"/>
              </a:rPr>
              <a:t>cultura"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ideato da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ABI e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dalle banche associate per  promuovere il proprio impegno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a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favore della cultura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della crescita sociale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per mettere 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a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disposizione della comunità il proprio patrimonio storico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artistico. Maggiori  informazioni</a:t>
            </a:r>
            <a:r>
              <a:rPr dirty="0" sz="1200" spc="5">
                <a:solidFill>
                  <a:srgbClr val="202020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su</a:t>
            </a:r>
            <a:r>
              <a:rPr dirty="0" u="sng" sz="1200" spc="-5">
                <a:solidFill>
                  <a:srgbClr val="2D6C9D"/>
                </a:solidFill>
                <a:uFill>
                  <a:solidFill>
                    <a:srgbClr val="2D6C9D"/>
                  </a:solidFill>
                </a:uFill>
                <a:latin typeface="Georgia"/>
                <a:cs typeface="Georgia"/>
                <a:hlinkClick r:id="rId3"/>
              </a:rPr>
              <a:t>www.festivalculturacreativa.it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6627" y="7432929"/>
            <a:ext cx="319024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757575"/>
                </a:solidFill>
                <a:latin typeface="Times New Roman"/>
                <a:cs typeface="Times New Roman"/>
              </a:rPr>
              <a:t>Via Abramo Massalongo, </a:t>
            </a:r>
            <a:r>
              <a:rPr dirty="0" sz="1200">
                <a:solidFill>
                  <a:srgbClr val="757575"/>
                </a:solidFill>
                <a:latin typeface="Times New Roman"/>
                <a:cs typeface="Times New Roman"/>
              </a:rPr>
              <a:t>7 · </a:t>
            </a:r>
            <a:r>
              <a:rPr dirty="0" sz="1200" spc="-5">
                <a:solidFill>
                  <a:srgbClr val="757575"/>
                </a:solidFill>
                <a:latin typeface="Times New Roman"/>
                <a:cs typeface="Times New Roman"/>
              </a:rPr>
              <a:t>Verona Centro</a:t>
            </a:r>
            <a:r>
              <a:rPr dirty="0" sz="1200" spc="40">
                <a:solidFill>
                  <a:srgbClr val="757575"/>
                </a:solidFill>
                <a:latin typeface="Times New Roman"/>
                <a:cs typeface="Times New Roman"/>
              </a:rPr>
              <a:t> </a:t>
            </a:r>
            <a:r>
              <a:rPr dirty="0" sz="1200">
                <a:solidFill>
                  <a:srgbClr val="757575"/>
                </a:solidFill>
                <a:latin typeface="Times New Roman"/>
                <a:cs typeface="Times New Roman"/>
              </a:rPr>
              <a:t>storico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20090" y="4917947"/>
            <a:ext cx="4067048" cy="25417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06819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Caste</a:t>
            </a:r>
            <a:r>
              <a:rPr dirty="0" sz="1600" b="1">
                <a:latin typeface="Arial"/>
                <a:cs typeface="Arial"/>
              </a:rPr>
              <a:t>l</a:t>
            </a:r>
            <a:r>
              <a:rPr dirty="0" sz="1600" spc="-5" b="1">
                <a:latin typeface="Arial"/>
                <a:cs typeface="Arial"/>
              </a:rPr>
              <a:t>buo</a:t>
            </a:r>
            <a:r>
              <a:rPr dirty="0" sz="1600" spc="-15" b="1">
                <a:latin typeface="Arial"/>
                <a:cs typeface="Arial"/>
              </a:rPr>
              <a:t>n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l</a:t>
            </a:r>
            <a:r>
              <a:rPr dirty="0" sz="1600" spc="15" b="1">
                <a:latin typeface="Arial"/>
                <a:cs typeface="Arial"/>
              </a:rPr>
              <a:t>i</a:t>
            </a:r>
            <a:r>
              <a:rPr dirty="0" sz="1600" spc="-2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e.com  </a:t>
            </a:r>
            <a:r>
              <a:rPr dirty="0" sz="1600" spc="-5" b="1">
                <a:latin typeface="Arial"/>
                <a:cs typeface="Arial"/>
              </a:rPr>
              <a:t>30 aprile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207766"/>
            <a:ext cx="5474970" cy="1181735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marL="12700" marR="5080">
              <a:lnSpc>
                <a:spcPct val="95800"/>
              </a:lnSpc>
              <a:spcBef>
                <a:spcPts val="235"/>
              </a:spcBef>
            </a:pPr>
            <a:r>
              <a:rPr dirty="0" sz="2600" spc="-70">
                <a:solidFill>
                  <a:srgbClr val="444444"/>
                </a:solidFill>
                <a:latin typeface="Arial"/>
                <a:cs typeface="Arial"/>
              </a:rPr>
              <a:t>Domenica </a:t>
            </a:r>
            <a:r>
              <a:rPr dirty="0" sz="2600">
                <a:solidFill>
                  <a:srgbClr val="444444"/>
                </a:solidFill>
                <a:latin typeface="Arial"/>
                <a:cs typeface="Arial"/>
              </a:rPr>
              <a:t>8 </a:t>
            </a:r>
            <a:r>
              <a:rPr dirty="0" sz="2600" spc="-70">
                <a:solidFill>
                  <a:srgbClr val="444444"/>
                </a:solidFill>
                <a:latin typeface="Arial"/>
                <a:cs typeface="Arial"/>
              </a:rPr>
              <a:t>maggio </a:t>
            </a:r>
            <a:r>
              <a:rPr dirty="0" sz="2600" spc="-75">
                <a:solidFill>
                  <a:srgbClr val="444444"/>
                </a:solidFill>
                <a:latin typeface="Arial"/>
                <a:cs typeface="Arial"/>
              </a:rPr>
              <a:t>appuntamento</a:t>
            </a:r>
            <a:r>
              <a:rPr dirty="0" sz="2600" spc="-484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2600" spc="-55">
                <a:solidFill>
                  <a:srgbClr val="444444"/>
                </a:solidFill>
                <a:latin typeface="Arial"/>
                <a:cs typeface="Arial"/>
              </a:rPr>
              <a:t>con  </a:t>
            </a:r>
            <a:r>
              <a:rPr dirty="0" sz="2600" spc="-105">
                <a:solidFill>
                  <a:srgbClr val="444444"/>
                </a:solidFill>
                <a:latin typeface="Arial"/>
                <a:cs typeface="Arial"/>
              </a:rPr>
              <a:t>“Tappeto </a:t>
            </a:r>
            <a:r>
              <a:rPr dirty="0" sz="2600" spc="-90">
                <a:solidFill>
                  <a:srgbClr val="444444"/>
                </a:solidFill>
                <a:latin typeface="Arial"/>
                <a:cs typeface="Arial"/>
              </a:rPr>
              <a:t>Volante </a:t>
            </a:r>
            <a:r>
              <a:rPr dirty="0" sz="2600">
                <a:solidFill>
                  <a:srgbClr val="444444"/>
                </a:solidFill>
                <a:latin typeface="Arial"/>
                <a:cs typeface="Arial"/>
              </a:rPr>
              <a:t>– </a:t>
            </a:r>
            <a:r>
              <a:rPr dirty="0" sz="2600" spc="-40">
                <a:solidFill>
                  <a:srgbClr val="444444"/>
                </a:solidFill>
                <a:latin typeface="Arial"/>
                <a:cs typeface="Arial"/>
              </a:rPr>
              <a:t>il </a:t>
            </a:r>
            <a:r>
              <a:rPr dirty="0" sz="2600" spc="-65">
                <a:solidFill>
                  <a:srgbClr val="444444"/>
                </a:solidFill>
                <a:latin typeface="Arial"/>
                <a:cs typeface="Arial"/>
              </a:rPr>
              <a:t>mondo </a:t>
            </a:r>
            <a:r>
              <a:rPr dirty="0" sz="2600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dirty="0" sz="2600" spc="-70">
                <a:solidFill>
                  <a:srgbClr val="444444"/>
                </a:solidFill>
                <a:latin typeface="Arial"/>
                <a:cs typeface="Arial"/>
              </a:rPr>
              <a:t>l’arte  </a:t>
            </a:r>
            <a:r>
              <a:rPr dirty="0" sz="2600" spc="-75">
                <a:solidFill>
                  <a:srgbClr val="444444"/>
                </a:solidFill>
                <a:latin typeface="Arial"/>
                <a:cs typeface="Arial"/>
              </a:rPr>
              <a:t>soprasotto/sottosopra”</a:t>
            </a:r>
            <a:endParaRPr sz="2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55395" y="7460360"/>
            <a:ext cx="6048375" cy="18580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28295">
              <a:lnSpc>
                <a:spcPts val="2110"/>
              </a:lnSpc>
              <a:spcBef>
                <a:spcPts val="100"/>
              </a:spcBef>
            </a:pPr>
            <a:r>
              <a:rPr dirty="0" sz="1800" b="1" i="1">
                <a:latin typeface="Times New Roman"/>
                <a:cs typeface="Times New Roman"/>
              </a:rPr>
              <a:t>Tappeto Volante – </a:t>
            </a:r>
            <a:r>
              <a:rPr dirty="0" sz="1800" spc="-5" b="1" i="1">
                <a:latin typeface="Times New Roman"/>
                <a:cs typeface="Times New Roman"/>
              </a:rPr>
              <a:t>il </a:t>
            </a:r>
            <a:r>
              <a:rPr dirty="0" sz="1800" b="1" i="1">
                <a:latin typeface="Times New Roman"/>
                <a:cs typeface="Times New Roman"/>
              </a:rPr>
              <a:t>mondo e </a:t>
            </a:r>
            <a:r>
              <a:rPr dirty="0" sz="1800" spc="-5" b="1" i="1">
                <a:latin typeface="Times New Roman"/>
                <a:cs typeface="Times New Roman"/>
              </a:rPr>
              <a:t>l’arte</a:t>
            </a:r>
            <a:r>
              <a:rPr dirty="0" sz="1800" spc="10" b="1" i="1">
                <a:latin typeface="Times New Roman"/>
                <a:cs typeface="Times New Roman"/>
              </a:rPr>
              <a:t> </a:t>
            </a:r>
            <a:r>
              <a:rPr dirty="0" sz="1800" spc="-5" b="1" i="1">
                <a:latin typeface="Times New Roman"/>
                <a:cs typeface="Times New Roman"/>
              </a:rPr>
              <a:t>soprasotto/sottosopra</a:t>
            </a:r>
            <a:endParaRPr sz="1800">
              <a:latin typeface="Times New Roman"/>
              <a:cs typeface="Times New Roman"/>
            </a:endParaRPr>
          </a:p>
          <a:p>
            <a:pPr marL="687705">
              <a:lnSpc>
                <a:spcPts val="2110"/>
              </a:lnSpc>
            </a:pPr>
            <a:r>
              <a:rPr dirty="0" sz="1800" spc="-5" b="1">
                <a:latin typeface="Times New Roman"/>
                <a:cs typeface="Times New Roman"/>
              </a:rPr>
              <a:t>Castelbuono </a:t>
            </a:r>
            <a:r>
              <a:rPr dirty="0" sz="1800" b="1">
                <a:latin typeface="Times New Roman"/>
                <a:cs typeface="Times New Roman"/>
              </a:rPr>
              <a:t>(PA), domenica 8 maggio </a:t>
            </a:r>
            <a:r>
              <a:rPr dirty="0" sz="1800" spc="-5" b="1">
                <a:latin typeface="Times New Roman"/>
                <a:cs typeface="Times New Roman"/>
              </a:rPr>
              <a:t>ore</a:t>
            </a:r>
            <a:r>
              <a:rPr dirty="0" sz="1800" spc="10" b="1">
                <a:latin typeface="Times New Roman"/>
                <a:cs typeface="Times New Roman"/>
              </a:rPr>
              <a:t> </a:t>
            </a:r>
            <a:r>
              <a:rPr dirty="0" sz="1800" spc="-10" b="1">
                <a:latin typeface="Times New Roman"/>
                <a:cs typeface="Times New Roman"/>
              </a:rPr>
              <a:t>10.00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700">
              <a:latin typeface="Times New Roman"/>
              <a:cs typeface="Times New Roman"/>
            </a:endParaRPr>
          </a:p>
          <a:p>
            <a:pPr algn="ctr" marL="12700" marR="5080">
              <a:lnSpc>
                <a:spcPts val="2080"/>
              </a:lnSpc>
            </a:pPr>
            <a:r>
              <a:rPr dirty="0" sz="1800" spc="-5" b="1">
                <a:latin typeface="Times New Roman"/>
                <a:cs typeface="Times New Roman"/>
              </a:rPr>
              <a:t>A </a:t>
            </a:r>
            <a:r>
              <a:rPr dirty="0" sz="1800" b="1">
                <a:latin typeface="Times New Roman"/>
                <a:cs typeface="Times New Roman"/>
              </a:rPr>
              <a:t>cura </a:t>
            </a:r>
            <a:r>
              <a:rPr dirty="0" sz="1800" spc="-5" b="1">
                <a:latin typeface="Times New Roman"/>
                <a:cs typeface="Times New Roman"/>
              </a:rPr>
              <a:t>del </a:t>
            </a:r>
            <a:r>
              <a:rPr dirty="0" sz="1800" b="1">
                <a:latin typeface="Times New Roman"/>
                <a:cs typeface="Times New Roman"/>
              </a:rPr>
              <a:t>Dipartimento </a:t>
            </a:r>
            <a:r>
              <a:rPr dirty="0" sz="1800" spc="-5" b="1">
                <a:latin typeface="Times New Roman"/>
                <a:cs typeface="Times New Roman"/>
              </a:rPr>
              <a:t>Educazione Castello </a:t>
            </a:r>
            <a:r>
              <a:rPr dirty="0" sz="1800" spc="-15" b="1">
                <a:latin typeface="Times New Roman"/>
                <a:cs typeface="Times New Roman"/>
              </a:rPr>
              <a:t>di </a:t>
            </a:r>
            <a:r>
              <a:rPr dirty="0" sz="1800" b="1">
                <a:latin typeface="Times New Roman"/>
                <a:cs typeface="Times New Roman"/>
              </a:rPr>
              <a:t>Rivoli </a:t>
            </a:r>
            <a:r>
              <a:rPr dirty="0" sz="1800" spc="-5" b="1">
                <a:latin typeface="Times New Roman"/>
                <a:cs typeface="Times New Roman"/>
              </a:rPr>
              <a:t>Museo  d’Arte</a:t>
            </a:r>
            <a:r>
              <a:rPr dirty="0" sz="1800" spc="10" b="1">
                <a:latin typeface="Times New Roman"/>
                <a:cs typeface="Times New Roman"/>
              </a:rPr>
              <a:t> </a:t>
            </a:r>
            <a:r>
              <a:rPr dirty="0" sz="1800" spc="-5" b="1">
                <a:latin typeface="Times New Roman"/>
                <a:cs typeface="Times New Roman"/>
              </a:rPr>
              <a:t>Contemporanea</a:t>
            </a:r>
            <a:endParaRPr sz="1800">
              <a:latin typeface="Times New Roman"/>
              <a:cs typeface="Times New Roman"/>
            </a:endParaRPr>
          </a:p>
          <a:p>
            <a:pPr algn="ctr" marL="2540">
              <a:lnSpc>
                <a:spcPts val="1960"/>
              </a:lnSpc>
            </a:pPr>
            <a:r>
              <a:rPr dirty="0" sz="1800" b="1">
                <a:latin typeface="Times New Roman"/>
                <a:cs typeface="Times New Roman"/>
              </a:rPr>
              <a:t>Per il </a:t>
            </a:r>
            <a:r>
              <a:rPr dirty="0" sz="1800" spc="-5" b="1">
                <a:latin typeface="Times New Roman"/>
                <a:cs typeface="Times New Roman"/>
              </a:rPr>
              <a:t>Festival della Cultura Creativacoordinato da</a:t>
            </a:r>
            <a:r>
              <a:rPr dirty="0" sz="1800" spc="70" b="1">
                <a:latin typeface="Times New Roman"/>
                <a:cs typeface="Times New Roman"/>
              </a:rPr>
              <a:t> </a:t>
            </a:r>
            <a:r>
              <a:rPr dirty="0" sz="1800" spc="-5" b="1">
                <a:latin typeface="Times New Roman"/>
                <a:cs typeface="Times New Roman"/>
              </a:rPr>
              <a:t>ABI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ts val="2120"/>
              </a:lnSpc>
            </a:pPr>
            <a:r>
              <a:rPr dirty="0" sz="1800" spc="-5" b="1">
                <a:latin typeface="Times New Roman"/>
                <a:cs typeface="Times New Roman"/>
              </a:rPr>
              <a:t>Associazione Bancaria</a:t>
            </a:r>
            <a:r>
              <a:rPr dirty="0" sz="1800" spc="30" b="1">
                <a:latin typeface="Times New Roman"/>
                <a:cs typeface="Times New Roman"/>
              </a:rPr>
              <a:t> </a:t>
            </a:r>
            <a:r>
              <a:rPr dirty="0" sz="1800" spc="-5" b="1">
                <a:latin typeface="Times New Roman"/>
                <a:cs typeface="Times New Roman"/>
              </a:rPr>
              <a:t>Italiana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27579" y="2119883"/>
            <a:ext cx="3105149" cy="7614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799079" y="4706492"/>
            <a:ext cx="1962149" cy="27717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9975" cy="92589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08686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Caste</a:t>
            </a:r>
            <a:r>
              <a:rPr dirty="0" sz="1600" b="1">
                <a:latin typeface="Arial"/>
                <a:cs typeface="Arial"/>
              </a:rPr>
              <a:t>l</a:t>
            </a:r>
            <a:r>
              <a:rPr dirty="0" sz="1600" spc="-5" b="1">
                <a:latin typeface="Arial"/>
                <a:cs typeface="Arial"/>
              </a:rPr>
              <a:t>buo</a:t>
            </a:r>
            <a:r>
              <a:rPr dirty="0" sz="1600" spc="-15" b="1">
                <a:latin typeface="Arial"/>
                <a:cs typeface="Arial"/>
              </a:rPr>
              <a:t>n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l</a:t>
            </a:r>
            <a:r>
              <a:rPr dirty="0" sz="1600" spc="15" b="1">
                <a:latin typeface="Arial"/>
                <a:cs typeface="Arial"/>
              </a:rPr>
              <a:t>i</a:t>
            </a:r>
            <a:r>
              <a:rPr dirty="0" sz="1600" spc="-2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e.com  </a:t>
            </a:r>
            <a:r>
              <a:rPr dirty="0" sz="1600" spc="-5" b="1">
                <a:latin typeface="Arial"/>
                <a:cs typeface="Arial"/>
              </a:rPr>
              <a:t>30 aprile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3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18500"/>
              </a:lnSpc>
              <a:spcBef>
                <a:spcPts val="930"/>
              </a:spcBef>
            </a:pPr>
            <a:r>
              <a:rPr dirty="0" sz="1350">
                <a:latin typeface="Times New Roman"/>
                <a:cs typeface="Times New Roman"/>
              </a:rPr>
              <a:t>In </a:t>
            </a:r>
            <a:r>
              <a:rPr dirty="0" sz="1350" spc="-5">
                <a:latin typeface="Times New Roman"/>
                <a:cs typeface="Times New Roman"/>
              </a:rPr>
              <a:t>collaborazione </a:t>
            </a:r>
            <a:r>
              <a:rPr dirty="0" sz="1350" spc="-10">
                <a:latin typeface="Times New Roman"/>
                <a:cs typeface="Times New Roman"/>
              </a:rPr>
              <a:t>con </a:t>
            </a:r>
            <a:r>
              <a:rPr dirty="0" sz="1350" spc="-5">
                <a:latin typeface="Times New Roman"/>
                <a:cs typeface="Times New Roman"/>
              </a:rPr>
              <a:t>Museo Civico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Castelbuono (PA), Ecomuseo Urbano </a:t>
            </a:r>
            <a:r>
              <a:rPr dirty="0" sz="1350">
                <a:latin typeface="Times New Roman"/>
                <a:cs typeface="Times New Roman"/>
              </a:rPr>
              <a:t>del </a:t>
            </a:r>
            <a:r>
              <a:rPr dirty="0" sz="1350" spc="-5">
                <a:latin typeface="Times New Roman"/>
                <a:cs typeface="Times New Roman"/>
              </a:rPr>
              <a:t>Mare  Memoria Viva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Palermo, Accademia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Belle Arti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Palermo (Dipartimento </a:t>
            </a:r>
            <a:r>
              <a:rPr dirty="0" sz="1350" spc="5">
                <a:latin typeface="Times New Roman"/>
                <a:cs typeface="Times New Roman"/>
              </a:rPr>
              <a:t>di  </a:t>
            </a:r>
            <a:r>
              <a:rPr dirty="0" sz="1350" spc="-5">
                <a:latin typeface="Times New Roman"/>
                <a:cs typeface="Times New Roman"/>
              </a:rPr>
              <a:t>Comunicazione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Didattica dell’Arte),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con la collaborazione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Libreria DUDI,  </a:t>
            </a:r>
            <a:r>
              <a:rPr dirty="0" sz="1350">
                <a:latin typeface="Times New Roman"/>
                <a:cs typeface="Times New Roman"/>
              </a:rPr>
              <a:t>Palermo</a:t>
            </a:r>
            <a:endParaRPr sz="1350">
              <a:latin typeface="Times New Roman"/>
              <a:cs typeface="Times New Roman"/>
            </a:endParaRPr>
          </a:p>
          <a:p>
            <a:pPr algn="just" marL="12700" marR="5715">
              <a:lnSpc>
                <a:spcPct val="118500"/>
              </a:lnSpc>
            </a:pPr>
            <a:r>
              <a:rPr dirty="0" sz="1350">
                <a:latin typeface="Times New Roman"/>
                <a:cs typeface="Times New Roman"/>
              </a:rPr>
              <a:t>Si terrà dal 2 </a:t>
            </a:r>
            <a:r>
              <a:rPr dirty="0" sz="1350" spc="-5">
                <a:latin typeface="Times New Roman"/>
                <a:cs typeface="Times New Roman"/>
              </a:rPr>
              <a:t>all’8 maggio 2016 la terza edizione </a:t>
            </a:r>
            <a:r>
              <a:rPr dirty="0" sz="1350">
                <a:latin typeface="Times New Roman"/>
                <a:cs typeface="Times New Roman"/>
              </a:rPr>
              <a:t>del </a:t>
            </a:r>
            <a:r>
              <a:rPr dirty="0" sz="1350" spc="-5">
                <a:latin typeface="Times New Roman"/>
                <a:cs typeface="Times New Roman"/>
              </a:rPr>
              <a:t>Festival della Cultura Creativa  promosso</a:t>
            </a:r>
            <a:r>
              <a:rPr dirty="0" sz="1350" spc="75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dall’ABI</a:t>
            </a:r>
            <a:r>
              <a:rPr dirty="0" sz="1350" spc="85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sul</a:t>
            </a:r>
            <a:r>
              <a:rPr dirty="0" sz="1350" spc="7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territorio</a:t>
            </a:r>
            <a:r>
              <a:rPr dirty="0" sz="1350" spc="85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nazionale</a:t>
            </a:r>
            <a:r>
              <a:rPr dirty="0" sz="1350" spc="80">
                <a:latin typeface="Times New Roman"/>
                <a:cs typeface="Times New Roman"/>
              </a:rPr>
              <a:t> </a:t>
            </a:r>
            <a:r>
              <a:rPr dirty="0" sz="1350">
                <a:latin typeface="Times New Roman"/>
                <a:cs typeface="Times New Roman"/>
              </a:rPr>
              <a:t>e</a:t>
            </a:r>
            <a:r>
              <a:rPr dirty="0" sz="1350" spc="6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dedicato</a:t>
            </a:r>
            <a:r>
              <a:rPr dirty="0" sz="1350" spc="9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ai</a:t>
            </a:r>
            <a:r>
              <a:rPr dirty="0" sz="1350" spc="7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giovani</a:t>
            </a:r>
            <a:r>
              <a:rPr dirty="0" sz="1350" spc="80">
                <a:latin typeface="Times New Roman"/>
                <a:cs typeface="Times New Roman"/>
              </a:rPr>
              <a:t> </a:t>
            </a:r>
            <a:r>
              <a:rPr dirty="0" sz="1350">
                <a:latin typeface="Times New Roman"/>
                <a:cs typeface="Times New Roman"/>
              </a:rPr>
              <a:t>e</a:t>
            </a:r>
            <a:r>
              <a:rPr dirty="0" sz="1350" spc="75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ai</a:t>
            </a:r>
            <a:r>
              <a:rPr dirty="0" sz="1350" spc="7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giovanissimi</a:t>
            </a:r>
            <a:r>
              <a:rPr dirty="0" sz="1350" spc="85">
                <a:latin typeface="Times New Roman"/>
                <a:cs typeface="Times New Roman"/>
              </a:rPr>
              <a:t> </a:t>
            </a:r>
            <a:r>
              <a:rPr dirty="0" sz="1350">
                <a:latin typeface="Times New Roman"/>
                <a:cs typeface="Times New Roman"/>
              </a:rPr>
              <a:t>di</a:t>
            </a:r>
            <a:r>
              <a:rPr dirty="0" sz="1350" spc="75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età</a:t>
            </a: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dirty="0" sz="1350">
                <a:latin typeface="Times New Roman"/>
                <a:cs typeface="Times New Roman"/>
              </a:rPr>
              <a:t>compresa </a:t>
            </a:r>
            <a:r>
              <a:rPr dirty="0" sz="1350" spc="-5">
                <a:latin typeface="Times New Roman"/>
                <a:cs typeface="Times New Roman"/>
              </a:rPr>
              <a:t>tra </a:t>
            </a:r>
            <a:r>
              <a:rPr dirty="0" sz="1350">
                <a:latin typeface="Times New Roman"/>
                <a:cs typeface="Times New Roman"/>
              </a:rPr>
              <a:t>i sei e i tredici</a:t>
            </a:r>
            <a:r>
              <a:rPr dirty="0" sz="1350" spc="-5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anni.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50">
              <a:latin typeface="Times New Roman"/>
              <a:cs typeface="Times New Roman"/>
            </a:endParaRPr>
          </a:p>
          <a:p>
            <a:pPr algn="just" marL="12700" marR="6350">
              <a:lnSpc>
                <a:spcPct val="118500"/>
              </a:lnSpc>
            </a:pPr>
            <a:r>
              <a:rPr dirty="0" sz="1350">
                <a:latin typeface="Times New Roman"/>
                <a:cs typeface="Times New Roman"/>
              </a:rPr>
              <a:t>Il </a:t>
            </a:r>
            <a:r>
              <a:rPr dirty="0" sz="1350" spc="-5">
                <a:latin typeface="Times New Roman"/>
                <a:cs typeface="Times New Roman"/>
              </a:rPr>
              <a:t>Festival ha il patrocinio dell’Unesco, dell’Alto patronato della Repubblica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del  Mibact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la media partnership della </a:t>
            </a:r>
            <a:r>
              <a:rPr dirty="0" sz="1350">
                <a:latin typeface="Times New Roman"/>
                <a:cs typeface="Times New Roman"/>
              </a:rPr>
              <a:t>Rai e </a:t>
            </a:r>
            <a:r>
              <a:rPr dirty="0" sz="1350" spc="-5">
                <a:latin typeface="Times New Roman"/>
                <a:cs typeface="Times New Roman"/>
              </a:rPr>
              <a:t>coinvolgerà anche quest’anno 60 città italiane 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più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15mila bambini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ragazzi. </a:t>
            </a:r>
            <a:r>
              <a:rPr dirty="0" sz="1350">
                <a:latin typeface="Times New Roman"/>
                <a:cs typeface="Times New Roman"/>
              </a:rPr>
              <a:t>Il </a:t>
            </a:r>
            <a:r>
              <a:rPr dirty="0" sz="1350" spc="-5">
                <a:latin typeface="Times New Roman"/>
                <a:cs typeface="Times New Roman"/>
              </a:rPr>
              <a:t>tema prescelto per l’edizione 2016 </a:t>
            </a:r>
            <a:r>
              <a:rPr dirty="0" sz="1350">
                <a:latin typeface="Times New Roman"/>
                <a:cs typeface="Times New Roman"/>
              </a:rPr>
              <a:t>è </a:t>
            </a:r>
            <a:r>
              <a:rPr dirty="0" sz="1350" spc="-5">
                <a:latin typeface="Times New Roman"/>
                <a:cs typeface="Times New Roman"/>
              </a:rPr>
              <a:t>«Abitare  Sottosopra </a:t>
            </a:r>
            <a:r>
              <a:rPr dirty="0" sz="1350">
                <a:latin typeface="Times New Roman"/>
                <a:cs typeface="Times New Roman"/>
              </a:rPr>
              <a:t>– </a:t>
            </a:r>
            <a:r>
              <a:rPr dirty="0" sz="1350" spc="-5">
                <a:latin typeface="Times New Roman"/>
                <a:cs typeface="Times New Roman"/>
              </a:rPr>
              <a:t>scoprire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sperimentare come </a:t>
            </a:r>
            <a:r>
              <a:rPr dirty="0" sz="1350">
                <a:latin typeface="Times New Roman"/>
                <a:cs typeface="Times New Roman"/>
              </a:rPr>
              <a:t>si sta dentro </a:t>
            </a:r>
            <a:r>
              <a:rPr dirty="0" sz="1350" spc="-5">
                <a:latin typeface="Times New Roman"/>
                <a:cs typeface="Times New Roman"/>
              </a:rPr>
              <a:t>l’arte, </a:t>
            </a:r>
            <a:r>
              <a:rPr dirty="0" sz="1350">
                <a:latin typeface="Times New Roman"/>
                <a:cs typeface="Times New Roman"/>
              </a:rPr>
              <a:t>i </a:t>
            </a:r>
            <a:r>
              <a:rPr dirty="0" sz="1350" spc="-5">
                <a:latin typeface="Times New Roman"/>
                <a:cs typeface="Times New Roman"/>
              </a:rPr>
              <a:t>luoghi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le cose». </a:t>
            </a:r>
            <a:r>
              <a:rPr dirty="0" sz="1350">
                <a:latin typeface="Times New Roman"/>
                <a:cs typeface="Times New Roman"/>
              </a:rPr>
              <a:t>Il  Festival </a:t>
            </a:r>
            <a:r>
              <a:rPr dirty="0" sz="1350" spc="-5">
                <a:latin typeface="Times New Roman"/>
                <a:cs typeface="Times New Roman"/>
              </a:rPr>
              <a:t>sarà per </a:t>
            </a:r>
            <a:r>
              <a:rPr dirty="0" sz="1350">
                <a:latin typeface="Times New Roman"/>
                <a:cs typeface="Times New Roman"/>
              </a:rPr>
              <a:t>i </a:t>
            </a:r>
            <a:r>
              <a:rPr dirty="0" sz="1350" spc="-5">
                <a:latin typeface="Times New Roman"/>
                <a:cs typeface="Times New Roman"/>
              </a:rPr>
              <a:t>ragazzi l’occasione per riflettere sulla condizione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stabilità </a:t>
            </a:r>
            <a:r>
              <a:rPr dirty="0" sz="1350">
                <a:latin typeface="Times New Roman"/>
                <a:cs typeface="Times New Roman"/>
              </a:rPr>
              <a:t>legata </a:t>
            </a:r>
            <a:r>
              <a:rPr dirty="0" sz="1350" spc="-15">
                <a:latin typeface="Times New Roman"/>
                <a:cs typeface="Times New Roman"/>
              </a:rPr>
              <a:t>al  </a:t>
            </a:r>
            <a:r>
              <a:rPr dirty="0" sz="1350" spc="-5">
                <a:latin typeface="Times New Roman"/>
                <a:cs typeface="Times New Roman"/>
              </a:rPr>
              <a:t>tema dell’abitare, sul legame con la propria città </a:t>
            </a:r>
            <a:r>
              <a:rPr dirty="0" sz="1350">
                <a:latin typeface="Times New Roman"/>
                <a:cs typeface="Times New Roman"/>
              </a:rPr>
              <a:t>e il </a:t>
            </a:r>
            <a:r>
              <a:rPr dirty="0" sz="1350" spc="-5">
                <a:latin typeface="Times New Roman"/>
                <a:cs typeface="Times New Roman"/>
              </a:rPr>
              <a:t>proprio quartiere, </a:t>
            </a:r>
            <a:r>
              <a:rPr dirty="0" sz="1350">
                <a:latin typeface="Times New Roman"/>
                <a:cs typeface="Times New Roman"/>
              </a:rPr>
              <a:t>sul </a:t>
            </a:r>
            <a:r>
              <a:rPr dirty="0" sz="1350" spc="-5">
                <a:latin typeface="Times New Roman"/>
                <a:cs typeface="Times New Roman"/>
              </a:rPr>
              <a:t>rapporto </a:t>
            </a:r>
            <a:r>
              <a:rPr dirty="0" sz="1350" spc="-10">
                <a:latin typeface="Times New Roman"/>
                <a:cs typeface="Times New Roman"/>
              </a:rPr>
              <a:t>con  </a:t>
            </a:r>
            <a:r>
              <a:rPr dirty="0" sz="1350" spc="-5">
                <a:latin typeface="Times New Roman"/>
                <a:cs typeface="Times New Roman"/>
              </a:rPr>
              <a:t>la propria comunità. </a:t>
            </a:r>
            <a:r>
              <a:rPr dirty="0" sz="1350">
                <a:latin typeface="Times New Roman"/>
                <a:cs typeface="Times New Roman"/>
              </a:rPr>
              <a:t>Il gran </a:t>
            </a:r>
            <a:r>
              <a:rPr dirty="0" sz="1350" spc="-5">
                <a:latin typeface="Times New Roman"/>
                <a:cs typeface="Times New Roman"/>
              </a:rPr>
              <a:t>finale </a:t>
            </a:r>
            <a:r>
              <a:rPr dirty="0" sz="1350">
                <a:latin typeface="Times New Roman"/>
                <a:cs typeface="Times New Roman"/>
              </a:rPr>
              <a:t>del </a:t>
            </a:r>
            <a:r>
              <a:rPr dirty="0" sz="1350" spc="-5">
                <a:latin typeface="Times New Roman"/>
                <a:cs typeface="Times New Roman"/>
              </a:rPr>
              <a:t>Festival </a:t>
            </a:r>
            <a:r>
              <a:rPr dirty="0" sz="1350">
                <a:latin typeface="Times New Roman"/>
                <a:cs typeface="Times New Roman"/>
              </a:rPr>
              <a:t>si </a:t>
            </a:r>
            <a:r>
              <a:rPr dirty="0" sz="1350" spc="-5">
                <a:latin typeface="Times New Roman"/>
                <a:cs typeface="Times New Roman"/>
              </a:rPr>
              <a:t>svolgerà al Castelbuono (PA), città </a:t>
            </a:r>
            <a:r>
              <a:rPr dirty="0" sz="1350" spc="-10">
                <a:latin typeface="Times New Roman"/>
                <a:cs typeface="Times New Roman"/>
              </a:rPr>
              <a:t>da  </a:t>
            </a:r>
            <a:r>
              <a:rPr dirty="0" sz="1350">
                <a:latin typeface="Times New Roman"/>
                <a:cs typeface="Times New Roman"/>
              </a:rPr>
              <a:t>sempre </a:t>
            </a:r>
            <a:r>
              <a:rPr dirty="0" sz="1350" spc="-5">
                <a:latin typeface="Times New Roman"/>
                <a:cs typeface="Times New Roman"/>
              </a:rPr>
              <a:t>attenta alle questioni ambientali (esemplare l’utilizzo degli asinelli-spazzini),  </a:t>
            </a:r>
            <a:r>
              <a:rPr dirty="0" sz="1350">
                <a:latin typeface="Times New Roman"/>
                <a:cs typeface="Times New Roman"/>
              </a:rPr>
              <a:t>tanto </a:t>
            </a:r>
            <a:r>
              <a:rPr dirty="0" sz="1350" spc="5">
                <a:latin typeface="Times New Roman"/>
                <a:cs typeface="Times New Roman"/>
              </a:rPr>
              <a:t>da </a:t>
            </a:r>
            <a:r>
              <a:rPr dirty="0" sz="1350" spc="-5">
                <a:latin typeface="Times New Roman"/>
                <a:cs typeface="Times New Roman"/>
              </a:rPr>
              <a:t>far parte della rete Italiana Città Sane dell’OMS Organizzazione Mondiale della  Sanità. Un Comune attento alla qualità della vita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dell’abitare </a:t>
            </a:r>
            <a:r>
              <a:rPr dirty="0" sz="1350">
                <a:latin typeface="Times New Roman"/>
                <a:cs typeface="Times New Roman"/>
              </a:rPr>
              <a:t>per i </a:t>
            </a:r>
            <a:r>
              <a:rPr dirty="0" sz="1350" spc="-5">
                <a:latin typeface="Times New Roman"/>
                <a:cs typeface="Times New Roman"/>
              </a:rPr>
              <a:t>propri cittadini,  </a:t>
            </a:r>
            <a:r>
              <a:rPr dirty="0" sz="1350">
                <a:latin typeface="Times New Roman"/>
                <a:cs typeface="Times New Roman"/>
              </a:rPr>
              <a:t>anche </a:t>
            </a:r>
            <a:r>
              <a:rPr dirty="0" sz="1350" spc="-5">
                <a:latin typeface="Times New Roman"/>
                <a:cs typeface="Times New Roman"/>
              </a:rPr>
              <a:t>attraverso l’azione culturale condotta </a:t>
            </a:r>
            <a:r>
              <a:rPr dirty="0" sz="1350">
                <a:latin typeface="Times New Roman"/>
                <a:cs typeface="Times New Roman"/>
              </a:rPr>
              <a:t>dal </a:t>
            </a:r>
            <a:r>
              <a:rPr dirty="0" sz="1350" spc="-5">
                <a:latin typeface="Times New Roman"/>
                <a:cs typeface="Times New Roman"/>
              </a:rPr>
              <a:t>Museo</a:t>
            </a:r>
            <a:r>
              <a:rPr dirty="0" sz="1350" spc="2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Civico.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>
              <a:latin typeface="Times New Roman"/>
              <a:cs typeface="Times New Roman"/>
            </a:endParaRPr>
          </a:p>
          <a:p>
            <a:pPr algn="just" marL="12700" marR="5715">
              <a:lnSpc>
                <a:spcPct val="118500"/>
              </a:lnSpc>
            </a:pPr>
            <a:r>
              <a:rPr dirty="0" sz="1350">
                <a:latin typeface="Times New Roman"/>
                <a:cs typeface="Times New Roman"/>
              </a:rPr>
              <a:t>In </a:t>
            </a:r>
            <a:r>
              <a:rPr dirty="0" sz="1350" spc="-5">
                <a:latin typeface="Times New Roman"/>
                <a:cs typeface="Times New Roman"/>
              </a:rPr>
              <a:t>occasione </a:t>
            </a:r>
            <a:r>
              <a:rPr dirty="0" sz="1350">
                <a:latin typeface="Times New Roman"/>
                <a:cs typeface="Times New Roman"/>
              </a:rPr>
              <a:t>del </a:t>
            </a:r>
            <a:r>
              <a:rPr dirty="0" sz="1350" spc="-5">
                <a:latin typeface="Times New Roman"/>
                <a:cs typeface="Times New Roman"/>
              </a:rPr>
              <a:t>Festival, </a:t>
            </a:r>
            <a:r>
              <a:rPr dirty="0" sz="1350" spc="-10">
                <a:latin typeface="Times New Roman"/>
                <a:cs typeface="Times New Roman"/>
              </a:rPr>
              <a:t>mille </a:t>
            </a:r>
            <a:r>
              <a:rPr dirty="0" sz="1350" spc="-5">
                <a:latin typeface="Times New Roman"/>
                <a:cs typeface="Times New Roman"/>
              </a:rPr>
              <a:t>bambini </a:t>
            </a:r>
            <a:r>
              <a:rPr dirty="0" sz="1350">
                <a:latin typeface="Times New Roman"/>
                <a:cs typeface="Times New Roman"/>
              </a:rPr>
              <a:t>e ragazzi </a:t>
            </a:r>
            <a:r>
              <a:rPr dirty="0" sz="1350" spc="-5">
                <a:latin typeface="Times New Roman"/>
                <a:cs typeface="Times New Roman"/>
              </a:rPr>
              <a:t>delle scuole, dall’Infanzia alle  Superiori, coordinati </a:t>
            </a:r>
            <a:r>
              <a:rPr dirty="0" sz="1350">
                <a:latin typeface="Times New Roman"/>
                <a:cs typeface="Times New Roman"/>
              </a:rPr>
              <a:t>dal </a:t>
            </a:r>
            <a:r>
              <a:rPr dirty="0" sz="1350" spc="-5">
                <a:latin typeface="Times New Roman"/>
                <a:cs typeface="Times New Roman"/>
              </a:rPr>
              <a:t>Dipartimento Educazione Castello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Rivoli, insieme ai  Dipartimenti Educazione Museo Civico di Castelbuono, dell’Ecomuseo Urbano </a:t>
            </a:r>
            <a:r>
              <a:rPr dirty="0" sz="1350">
                <a:latin typeface="Times New Roman"/>
                <a:cs typeface="Times New Roman"/>
              </a:rPr>
              <a:t>del  Mare </a:t>
            </a:r>
            <a:r>
              <a:rPr dirty="0" sz="1350" spc="-5">
                <a:latin typeface="Times New Roman"/>
                <a:cs typeface="Times New Roman"/>
              </a:rPr>
              <a:t>Memoria Viva di </a:t>
            </a:r>
            <a:r>
              <a:rPr dirty="0" sz="1350">
                <a:latin typeface="Times New Roman"/>
                <a:cs typeface="Times New Roman"/>
              </a:rPr>
              <a:t>Palermo, </a:t>
            </a:r>
            <a:r>
              <a:rPr dirty="0" sz="1350" spc="-5">
                <a:latin typeface="Times New Roman"/>
                <a:cs typeface="Times New Roman"/>
              </a:rPr>
              <a:t>il </a:t>
            </a:r>
            <a:r>
              <a:rPr dirty="0" sz="1350">
                <a:latin typeface="Times New Roman"/>
                <a:cs typeface="Times New Roman"/>
              </a:rPr>
              <a:t>Dipartimento di </a:t>
            </a:r>
            <a:r>
              <a:rPr dirty="0" sz="1350" spc="-5">
                <a:latin typeface="Times New Roman"/>
                <a:cs typeface="Times New Roman"/>
              </a:rPr>
              <a:t>Comunicazione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Didattica dell’Arte  dell’Accademia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Belle Arti </a:t>
            </a:r>
            <a:r>
              <a:rPr dirty="0" sz="1350">
                <a:latin typeface="Times New Roman"/>
                <a:cs typeface="Times New Roman"/>
              </a:rPr>
              <a:t>di Palermo </a:t>
            </a:r>
            <a:r>
              <a:rPr dirty="0" sz="1350" spc="-5">
                <a:latin typeface="Times New Roman"/>
                <a:cs typeface="Times New Roman"/>
              </a:rPr>
              <a:t>realizzeranno in un grande evento collettivo,  untappeto volante che </a:t>
            </a:r>
            <a:r>
              <a:rPr dirty="0" sz="1350">
                <a:latin typeface="Times New Roman"/>
                <a:cs typeface="Times New Roman"/>
              </a:rPr>
              <a:t>sarà </a:t>
            </a:r>
            <a:r>
              <a:rPr dirty="0" sz="1350" spc="-5">
                <a:latin typeface="Times New Roman"/>
                <a:cs typeface="Times New Roman"/>
              </a:rPr>
              <a:t>occasione per </a:t>
            </a:r>
            <a:r>
              <a:rPr dirty="0" sz="1350">
                <a:latin typeface="Times New Roman"/>
                <a:cs typeface="Times New Roman"/>
              </a:rPr>
              <a:t>creare </a:t>
            </a:r>
            <a:r>
              <a:rPr dirty="0" sz="1350" spc="-5">
                <a:latin typeface="Times New Roman"/>
                <a:cs typeface="Times New Roman"/>
              </a:rPr>
              <a:t>una prospettiva nuova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vedere il  mondo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l’arte: sottosopra appunto.L’oggetto d’uso quotidiano, il </a:t>
            </a:r>
            <a:r>
              <a:rPr dirty="0" sz="1350">
                <a:latin typeface="Times New Roman"/>
                <a:cs typeface="Times New Roman"/>
              </a:rPr>
              <a:t>tappeto, </a:t>
            </a:r>
            <a:r>
              <a:rPr dirty="0" sz="1350" spc="-5">
                <a:latin typeface="Times New Roman"/>
                <a:cs typeface="Times New Roman"/>
              </a:rPr>
              <a:t>nella visione  </a:t>
            </a:r>
            <a:r>
              <a:rPr dirty="0" sz="1350">
                <a:latin typeface="Times New Roman"/>
                <a:cs typeface="Times New Roman"/>
              </a:rPr>
              <a:t>fiabesca </a:t>
            </a:r>
            <a:r>
              <a:rPr dirty="0" sz="1350" spc="-5">
                <a:latin typeface="Times New Roman"/>
                <a:cs typeface="Times New Roman"/>
              </a:rPr>
              <a:t>rimanda </a:t>
            </a:r>
            <a:r>
              <a:rPr dirty="0" sz="1350">
                <a:latin typeface="Times New Roman"/>
                <a:cs typeface="Times New Roman"/>
              </a:rPr>
              <a:t>a </a:t>
            </a:r>
            <a:r>
              <a:rPr dirty="0" sz="1350" spc="-5">
                <a:latin typeface="Times New Roman"/>
                <a:cs typeface="Times New Roman"/>
              </a:rPr>
              <a:t>un dispositivo leggero, </a:t>
            </a:r>
            <a:r>
              <a:rPr dirty="0" sz="1350">
                <a:latin typeface="Times New Roman"/>
                <a:cs typeface="Times New Roman"/>
              </a:rPr>
              <a:t>capace di </a:t>
            </a:r>
            <a:r>
              <a:rPr dirty="0" sz="1350" spc="-5">
                <a:latin typeface="Times New Roman"/>
                <a:cs typeface="Times New Roman"/>
              </a:rPr>
              <a:t>librarsi nell’aria per contenere  desideri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sogni ma </a:t>
            </a:r>
            <a:r>
              <a:rPr dirty="0" sz="1350">
                <a:latin typeface="Times New Roman"/>
                <a:cs typeface="Times New Roman"/>
              </a:rPr>
              <a:t>il </a:t>
            </a:r>
            <a:r>
              <a:rPr dirty="0" sz="1350" spc="-5">
                <a:latin typeface="Times New Roman"/>
                <a:cs typeface="Times New Roman"/>
              </a:rPr>
              <a:t>tappeto </a:t>
            </a:r>
            <a:r>
              <a:rPr dirty="0" sz="1350">
                <a:latin typeface="Times New Roman"/>
                <a:cs typeface="Times New Roman"/>
              </a:rPr>
              <a:t>è anche </a:t>
            </a:r>
            <a:r>
              <a:rPr dirty="0" sz="1350" spc="-5">
                <a:latin typeface="Times New Roman"/>
                <a:cs typeface="Times New Roman"/>
              </a:rPr>
              <a:t>un intreccio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fili, </a:t>
            </a:r>
            <a:r>
              <a:rPr dirty="0" sz="1350" spc="5">
                <a:latin typeface="Times New Roman"/>
                <a:cs typeface="Times New Roman"/>
              </a:rPr>
              <a:t>un </a:t>
            </a:r>
            <a:r>
              <a:rPr dirty="0" sz="1350" spc="-5">
                <a:latin typeface="Times New Roman"/>
                <a:cs typeface="Times New Roman"/>
              </a:rPr>
              <a:t>tessuto, un textumovvero </a:t>
            </a:r>
            <a:r>
              <a:rPr dirty="0" sz="1350" spc="-10">
                <a:latin typeface="Times New Roman"/>
                <a:cs typeface="Times New Roman"/>
              </a:rPr>
              <a:t>un  </a:t>
            </a:r>
            <a:r>
              <a:rPr dirty="0" sz="1350" spc="-5">
                <a:latin typeface="Times New Roman"/>
                <a:cs typeface="Times New Roman"/>
              </a:rPr>
              <a:t>testo narrativo,trame che intessono storie, incontri tra le </a:t>
            </a:r>
            <a:r>
              <a:rPr dirty="0" sz="1350">
                <a:latin typeface="Times New Roman"/>
                <a:cs typeface="Times New Roman"/>
              </a:rPr>
              <a:t>persone. </a:t>
            </a:r>
            <a:r>
              <a:rPr dirty="0" sz="1350" spc="-5">
                <a:latin typeface="Times New Roman"/>
                <a:cs typeface="Times New Roman"/>
              </a:rPr>
              <a:t>Intrecciare </a:t>
            </a:r>
            <a:r>
              <a:rPr dirty="0" sz="1350" spc="-10">
                <a:latin typeface="Times New Roman"/>
                <a:cs typeface="Times New Roman"/>
              </a:rPr>
              <a:t>fili </a:t>
            </a:r>
            <a:r>
              <a:rPr dirty="0" sz="1350">
                <a:latin typeface="Times New Roman"/>
                <a:cs typeface="Times New Roman"/>
              </a:rPr>
              <a:t>colorati  </a:t>
            </a:r>
            <a:r>
              <a:rPr dirty="0" sz="1350" spc="-5">
                <a:latin typeface="Times New Roman"/>
                <a:cs typeface="Times New Roman"/>
              </a:rPr>
              <a:t>equivale</a:t>
            </a:r>
            <a:r>
              <a:rPr dirty="0" sz="1350" spc="105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quindi</a:t>
            </a:r>
            <a:r>
              <a:rPr dirty="0" sz="1350" spc="11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ad</a:t>
            </a:r>
            <a:r>
              <a:rPr dirty="0" sz="1350" spc="114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intrecciare</a:t>
            </a:r>
            <a:r>
              <a:rPr dirty="0" sz="1350" spc="11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testi,</a:t>
            </a:r>
            <a:r>
              <a:rPr dirty="0" sz="1350" spc="105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narrazioni</a:t>
            </a:r>
            <a:r>
              <a:rPr dirty="0" sz="1350" spc="11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diversi.</a:t>
            </a:r>
            <a:r>
              <a:rPr dirty="0" sz="1350" spc="10">
                <a:latin typeface="Times New Roman"/>
                <a:cs typeface="Times New Roman"/>
              </a:rPr>
              <a:t> </a:t>
            </a:r>
            <a:r>
              <a:rPr dirty="0" sz="1350">
                <a:latin typeface="Times New Roman"/>
                <a:cs typeface="Times New Roman"/>
              </a:rPr>
              <a:t>Le</a:t>
            </a:r>
            <a:r>
              <a:rPr dirty="0" sz="1350" spc="105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diverse</a:t>
            </a:r>
            <a:r>
              <a:rPr dirty="0" sz="1350" spc="105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narrazioni</a:t>
            </a:r>
            <a:r>
              <a:rPr dirty="0" sz="1350" spc="11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nell’evento</a:t>
            </a:r>
            <a:endParaRPr sz="13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9975" cy="34061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08686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Caste</a:t>
            </a:r>
            <a:r>
              <a:rPr dirty="0" sz="1600" b="1">
                <a:latin typeface="Arial"/>
                <a:cs typeface="Arial"/>
              </a:rPr>
              <a:t>l</a:t>
            </a:r>
            <a:r>
              <a:rPr dirty="0" sz="1600" spc="-5" b="1">
                <a:latin typeface="Arial"/>
                <a:cs typeface="Arial"/>
              </a:rPr>
              <a:t>buo</a:t>
            </a:r>
            <a:r>
              <a:rPr dirty="0" sz="1600" spc="-15" b="1">
                <a:latin typeface="Arial"/>
                <a:cs typeface="Arial"/>
              </a:rPr>
              <a:t>n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l</a:t>
            </a:r>
            <a:r>
              <a:rPr dirty="0" sz="1600" spc="15" b="1">
                <a:latin typeface="Arial"/>
                <a:cs typeface="Arial"/>
              </a:rPr>
              <a:t>i</a:t>
            </a:r>
            <a:r>
              <a:rPr dirty="0" sz="1600" spc="-2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e.com  </a:t>
            </a:r>
            <a:r>
              <a:rPr dirty="0" sz="1600" spc="-5" b="1">
                <a:latin typeface="Arial"/>
                <a:cs typeface="Arial"/>
              </a:rPr>
              <a:t>30 aprile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3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3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7620">
              <a:lnSpc>
                <a:spcPct val="118500"/>
              </a:lnSpc>
              <a:spcBef>
                <a:spcPts val="930"/>
              </a:spcBef>
            </a:pP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Castelbuono diventeranno </a:t>
            </a:r>
            <a:r>
              <a:rPr dirty="0" sz="1350" spc="5">
                <a:latin typeface="Times New Roman"/>
                <a:cs typeface="Times New Roman"/>
              </a:rPr>
              <a:t>un </a:t>
            </a:r>
            <a:r>
              <a:rPr dirty="0" sz="1350" spc="-5">
                <a:latin typeface="Times New Roman"/>
                <a:cs typeface="Times New Roman"/>
              </a:rPr>
              <a:t>nuovo testo </a:t>
            </a:r>
            <a:r>
              <a:rPr dirty="0" sz="1350">
                <a:latin typeface="Times New Roman"/>
                <a:cs typeface="Times New Roman"/>
              </a:rPr>
              <a:t>comune, </a:t>
            </a:r>
            <a:r>
              <a:rPr dirty="0" sz="1350" spc="-5">
                <a:latin typeface="Times New Roman"/>
                <a:cs typeface="Times New Roman"/>
              </a:rPr>
              <a:t>condiviso, </a:t>
            </a:r>
            <a:r>
              <a:rPr dirty="0" sz="1350" spc="5">
                <a:latin typeface="Times New Roman"/>
                <a:cs typeface="Times New Roman"/>
              </a:rPr>
              <a:t>un </a:t>
            </a:r>
            <a:r>
              <a:rPr dirty="0" sz="1350" spc="-5">
                <a:latin typeface="Times New Roman"/>
                <a:cs typeface="Times New Roman"/>
              </a:rPr>
              <a:t>nuovotessuto  connettivo.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50">
              <a:latin typeface="Times New Roman"/>
              <a:cs typeface="Times New Roman"/>
            </a:endParaRPr>
          </a:p>
          <a:p>
            <a:pPr algn="just" marL="12700" marR="5080">
              <a:lnSpc>
                <a:spcPct val="118600"/>
              </a:lnSpc>
            </a:pPr>
            <a:r>
              <a:rPr dirty="0" sz="1350" spc="-5">
                <a:latin typeface="Times New Roman"/>
                <a:cs typeface="Times New Roman"/>
              </a:rPr>
              <a:t>Ospite d’eccezione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testimone della Giornata </a:t>
            </a:r>
            <a:r>
              <a:rPr dirty="0" sz="1350">
                <a:latin typeface="Times New Roman"/>
                <a:cs typeface="Times New Roman"/>
              </a:rPr>
              <a:t>sarà </a:t>
            </a:r>
            <a:r>
              <a:rPr dirty="0" sz="1350" spc="-5">
                <a:latin typeface="Times New Roman"/>
                <a:cs typeface="Times New Roman"/>
              </a:rPr>
              <a:t>il Maestro </a:t>
            </a:r>
            <a:r>
              <a:rPr dirty="0" sz="1350" spc="-10">
                <a:latin typeface="Times New Roman"/>
                <a:cs typeface="Times New Roman"/>
              </a:rPr>
              <a:t>Mimmo </a:t>
            </a:r>
            <a:r>
              <a:rPr dirty="0" sz="1350" spc="-5">
                <a:latin typeface="Times New Roman"/>
                <a:cs typeface="Times New Roman"/>
              </a:rPr>
              <a:t>Cuticchio che  accompagnerà l’azione collettiva </a:t>
            </a:r>
            <a:r>
              <a:rPr dirty="0" sz="1350">
                <a:latin typeface="Times New Roman"/>
                <a:cs typeface="Times New Roman"/>
              </a:rPr>
              <a:t>dei </a:t>
            </a:r>
            <a:r>
              <a:rPr dirty="0" sz="1350" spc="-5">
                <a:latin typeface="Times New Roman"/>
                <a:cs typeface="Times New Roman"/>
              </a:rPr>
              <a:t>bambini con la </a:t>
            </a:r>
            <a:r>
              <a:rPr dirty="0" sz="1350">
                <a:latin typeface="Times New Roman"/>
                <a:cs typeface="Times New Roman"/>
              </a:rPr>
              <a:t>sua </a:t>
            </a:r>
            <a:r>
              <a:rPr dirty="0" sz="1350" spc="-5">
                <a:latin typeface="Times New Roman"/>
                <a:cs typeface="Times New Roman"/>
              </a:rPr>
              <a:t>presenza,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quella </a:t>
            </a:r>
            <a:r>
              <a:rPr dirty="0" sz="1350">
                <a:latin typeface="Times New Roman"/>
                <a:cs typeface="Times New Roman"/>
              </a:rPr>
              <a:t>del </a:t>
            </a:r>
            <a:r>
              <a:rPr dirty="0" sz="1350" spc="-5">
                <a:latin typeface="Times New Roman"/>
                <a:cs typeface="Times New Roman"/>
              </a:rPr>
              <a:t>Pupo </a:t>
            </a:r>
            <a:r>
              <a:rPr dirty="0" sz="1350" spc="5">
                <a:latin typeface="Times New Roman"/>
                <a:cs typeface="Times New Roman"/>
              </a:rPr>
              <a:t>di  </a:t>
            </a:r>
            <a:r>
              <a:rPr dirty="0" sz="1350" spc="-5">
                <a:latin typeface="Times New Roman"/>
                <a:cs typeface="Times New Roman"/>
              </a:rPr>
              <a:t>Giovanni </a:t>
            </a:r>
            <a:r>
              <a:rPr dirty="0" sz="1350">
                <a:latin typeface="Times New Roman"/>
                <a:cs typeface="Times New Roman"/>
              </a:rPr>
              <a:t>I </a:t>
            </a:r>
            <a:r>
              <a:rPr dirty="0" sz="1350" spc="-5">
                <a:latin typeface="Times New Roman"/>
                <a:cs typeface="Times New Roman"/>
              </a:rPr>
              <a:t>Ventimiglia, </a:t>
            </a:r>
            <a:r>
              <a:rPr dirty="0" sz="1350">
                <a:latin typeface="Times New Roman"/>
                <a:cs typeface="Times New Roman"/>
              </a:rPr>
              <a:t>creato </a:t>
            </a:r>
            <a:r>
              <a:rPr dirty="0" sz="1350" spc="-5">
                <a:latin typeface="Times New Roman"/>
                <a:cs typeface="Times New Roman"/>
              </a:rPr>
              <a:t>recentemente </a:t>
            </a:r>
            <a:r>
              <a:rPr dirty="0" sz="1350">
                <a:latin typeface="Times New Roman"/>
                <a:cs typeface="Times New Roman"/>
              </a:rPr>
              <a:t>per </a:t>
            </a:r>
            <a:r>
              <a:rPr dirty="0" sz="1350" spc="-5">
                <a:latin typeface="Times New Roman"/>
                <a:cs typeface="Times New Roman"/>
              </a:rPr>
              <a:t>la </a:t>
            </a:r>
            <a:r>
              <a:rPr dirty="0" sz="1350">
                <a:latin typeface="Times New Roman"/>
                <a:cs typeface="Times New Roman"/>
              </a:rPr>
              <a:t>collezione </a:t>
            </a:r>
            <a:r>
              <a:rPr dirty="0" sz="1350" spc="-5">
                <a:latin typeface="Times New Roman"/>
                <a:cs typeface="Times New Roman"/>
              </a:rPr>
              <a:t>permanente </a:t>
            </a:r>
            <a:r>
              <a:rPr dirty="0" sz="1350">
                <a:latin typeface="Times New Roman"/>
                <a:cs typeface="Times New Roman"/>
              </a:rPr>
              <a:t>del </a:t>
            </a:r>
            <a:r>
              <a:rPr dirty="0" sz="1350" spc="-5">
                <a:latin typeface="Times New Roman"/>
                <a:cs typeface="Times New Roman"/>
              </a:rPr>
              <a:t>Museo  Civico </a:t>
            </a:r>
            <a:r>
              <a:rPr dirty="0" sz="1350">
                <a:latin typeface="Times New Roman"/>
                <a:cs typeface="Times New Roman"/>
              </a:rPr>
              <a:t>di</a:t>
            </a:r>
            <a:r>
              <a:rPr dirty="0" sz="1350" spc="-15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Castelbuono.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6627" y="4050308"/>
            <a:ext cx="6147435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8500"/>
              </a:lnSpc>
              <a:spcBef>
                <a:spcPts val="100"/>
              </a:spcBef>
              <a:tabLst>
                <a:tab pos="292735" algn="l"/>
                <a:tab pos="1210310" algn="l"/>
                <a:tab pos="1501775" algn="l"/>
                <a:tab pos="1565275" algn="l"/>
                <a:tab pos="1826260" algn="l"/>
                <a:tab pos="2536825" algn="l"/>
                <a:tab pos="3681729" algn="l"/>
                <a:tab pos="3895090" algn="l"/>
                <a:tab pos="4678045" algn="l"/>
                <a:tab pos="5234940" algn="l"/>
                <a:tab pos="6057900" algn="l"/>
              </a:tabLst>
            </a:pPr>
            <a:r>
              <a:rPr dirty="0" sz="1350">
                <a:latin typeface="Times New Roman"/>
                <a:cs typeface="Times New Roman"/>
              </a:rPr>
              <a:t>Si</a:t>
            </a:r>
            <a:r>
              <a:rPr dirty="0" sz="1350">
                <a:latin typeface="Times New Roman"/>
                <a:cs typeface="Times New Roman"/>
              </a:rPr>
              <a:t>	</a:t>
            </a:r>
            <a:r>
              <a:rPr dirty="0" sz="1350">
                <a:latin typeface="Times New Roman"/>
                <a:cs typeface="Times New Roman"/>
              </a:rPr>
              <a:t>r</a:t>
            </a:r>
            <a:r>
              <a:rPr dirty="0" sz="1350" spc="-10">
                <a:latin typeface="Times New Roman"/>
                <a:cs typeface="Times New Roman"/>
              </a:rPr>
              <a:t>ing</a:t>
            </a:r>
            <a:r>
              <a:rPr dirty="0" sz="1350">
                <a:latin typeface="Times New Roman"/>
                <a:cs typeface="Times New Roman"/>
              </a:rPr>
              <a:t>ra</a:t>
            </a:r>
            <a:r>
              <a:rPr dirty="0" sz="1350" spc="-5">
                <a:latin typeface="Times New Roman"/>
                <a:cs typeface="Times New Roman"/>
              </a:rPr>
              <a:t>z</a:t>
            </a:r>
            <a:r>
              <a:rPr dirty="0" sz="1350" spc="-10">
                <a:latin typeface="Times New Roman"/>
                <a:cs typeface="Times New Roman"/>
              </a:rPr>
              <a:t>i</a:t>
            </a:r>
            <a:r>
              <a:rPr dirty="0" sz="1350">
                <a:latin typeface="Times New Roman"/>
                <a:cs typeface="Times New Roman"/>
              </a:rPr>
              <a:t>a</a:t>
            </a:r>
            <a:r>
              <a:rPr dirty="0" sz="1350" spc="-10">
                <a:latin typeface="Times New Roman"/>
                <a:cs typeface="Times New Roman"/>
              </a:rPr>
              <a:t>n</a:t>
            </a:r>
            <a:r>
              <a:rPr dirty="0" sz="1350">
                <a:latin typeface="Times New Roman"/>
                <a:cs typeface="Times New Roman"/>
              </a:rPr>
              <a:t>o</a:t>
            </a:r>
            <a:r>
              <a:rPr dirty="0" sz="1350">
                <a:latin typeface="Times New Roman"/>
                <a:cs typeface="Times New Roman"/>
              </a:rPr>
              <a:t>	</a:t>
            </a:r>
            <a:r>
              <a:rPr dirty="0" sz="1350">
                <a:latin typeface="Times New Roman"/>
                <a:cs typeface="Times New Roman"/>
              </a:rPr>
              <a:t>p</a:t>
            </a:r>
            <a:r>
              <a:rPr dirty="0" sz="1350" spc="-15">
                <a:latin typeface="Times New Roman"/>
                <a:cs typeface="Times New Roman"/>
              </a:rPr>
              <a:t>e</a:t>
            </a:r>
            <a:r>
              <a:rPr dirty="0" sz="1350">
                <a:latin typeface="Times New Roman"/>
                <a:cs typeface="Times New Roman"/>
              </a:rPr>
              <a:t>r</a:t>
            </a:r>
            <a:r>
              <a:rPr dirty="0" sz="1350">
                <a:latin typeface="Times New Roman"/>
                <a:cs typeface="Times New Roman"/>
              </a:rPr>
              <a:t>		</a:t>
            </a:r>
            <a:r>
              <a:rPr dirty="0" sz="1350" spc="-5">
                <a:latin typeface="Times New Roman"/>
                <a:cs typeface="Times New Roman"/>
              </a:rPr>
              <a:t>l</a:t>
            </a:r>
            <a:r>
              <a:rPr dirty="0" sz="1350">
                <a:latin typeface="Times New Roman"/>
                <a:cs typeface="Times New Roman"/>
              </a:rPr>
              <a:t>a</a:t>
            </a:r>
            <a:r>
              <a:rPr dirty="0" sz="1350">
                <a:latin typeface="Times New Roman"/>
                <a:cs typeface="Times New Roman"/>
              </a:rPr>
              <a:t>	</a:t>
            </a:r>
            <a:r>
              <a:rPr dirty="0" sz="1350">
                <a:latin typeface="Times New Roman"/>
                <a:cs typeface="Times New Roman"/>
              </a:rPr>
              <a:t>pre</a:t>
            </a:r>
            <a:r>
              <a:rPr dirty="0" sz="1350" spc="-5">
                <a:latin typeface="Times New Roman"/>
                <a:cs typeface="Times New Roman"/>
              </a:rPr>
              <a:t>z</a:t>
            </a:r>
            <a:r>
              <a:rPr dirty="0" sz="1350" spc="-20">
                <a:latin typeface="Times New Roman"/>
                <a:cs typeface="Times New Roman"/>
              </a:rPr>
              <a:t>i</a:t>
            </a:r>
            <a:r>
              <a:rPr dirty="0" sz="1350">
                <a:latin typeface="Times New Roman"/>
                <a:cs typeface="Times New Roman"/>
              </a:rPr>
              <a:t>o</a:t>
            </a:r>
            <a:r>
              <a:rPr dirty="0" sz="1350">
                <a:latin typeface="Times New Roman"/>
                <a:cs typeface="Times New Roman"/>
              </a:rPr>
              <a:t>sa</a:t>
            </a:r>
            <a:r>
              <a:rPr dirty="0" sz="1350">
                <a:latin typeface="Times New Roman"/>
                <a:cs typeface="Times New Roman"/>
              </a:rPr>
              <a:t>	</a:t>
            </a:r>
            <a:r>
              <a:rPr dirty="0" sz="1350" spc="-15">
                <a:latin typeface="Times New Roman"/>
                <a:cs typeface="Times New Roman"/>
              </a:rPr>
              <a:t>c</a:t>
            </a:r>
            <a:r>
              <a:rPr dirty="0" sz="1350">
                <a:latin typeface="Times New Roman"/>
                <a:cs typeface="Times New Roman"/>
              </a:rPr>
              <a:t>o</a:t>
            </a:r>
            <a:r>
              <a:rPr dirty="0" sz="1350" spc="-10">
                <a:latin typeface="Times New Roman"/>
                <a:cs typeface="Times New Roman"/>
              </a:rPr>
              <a:t>ll</a:t>
            </a:r>
            <a:r>
              <a:rPr dirty="0" sz="1350">
                <a:latin typeface="Times New Roman"/>
                <a:cs typeface="Times New Roman"/>
              </a:rPr>
              <a:t>a</a:t>
            </a:r>
            <a:r>
              <a:rPr dirty="0" sz="1350" spc="-10">
                <a:latin typeface="Times New Roman"/>
                <a:cs typeface="Times New Roman"/>
              </a:rPr>
              <a:t>bor</a:t>
            </a:r>
            <a:r>
              <a:rPr dirty="0" sz="1350">
                <a:latin typeface="Times New Roman"/>
                <a:cs typeface="Times New Roman"/>
              </a:rPr>
              <a:t>a</a:t>
            </a:r>
            <a:r>
              <a:rPr dirty="0" sz="1350" spc="-5">
                <a:latin typeface="Times New Roman"/>
                <a:cs typeface="Times New Roman"/>
              </a:rPr>
              <a:t>z</a:t>
            </a:r>
            <a:r>
              <a:rPr dirty="0" sz="1350" spc="-10">
                <a:latin typeface="Times New Roman"/>
                <a:cs typeface="Times New Roman"/>
              </a:rPr>
              <a:t>i</a:t>
            </a:r>
            <a:r>
              <a:rPr dirty="0" sz="1350">
                <a:latin typeface="Times New Roman"/>
                <a:cs typeface="Times New Roman"/>
              </a:rPr>
              <a:t>one</a:t>
            </a:r>
            <a:r>
              <a:rPr dirty="0" sz="1350">
                <a:latin typeface="Times New Roman"/>
                <a:cs typeface="Times New Roman"/>
              </a:rPr>
              <a:t>	</a:t>
            </a:r>
            <a:r>
              <a:rPr dirty="0" sz="1350">
                <a:latin typeface="Times New Roman"/>
                <a:cs typeface="Times New Roman"/>
              </a:rPr>
              <a:t>e</a:t>
            </a:r>
            <a:r>
              <a:rPr dirty="0" sz="1350">
                <a:latin typeface="Times New Roman"/>
                <a:cs typeface="Times New Roman"/>
              </a:rPr>
              <a:t>	</a:t>
            </a:r>
            <a:r>
              <a:rPr dirty="0" sz="1350" spc="-15">
                <a:latin typeface="Times New Roman"/>
                <a:cs typeface="Times New Roman"/>
              </a:rPr>
              <a:t>s</a:t>
            </a:r>
            <a:r>
              <a:rPr dirty="0" sz="1350" spc="-10">
                <a:latin typeface="Times New Roman"/>
                <a:cs typeface="Times New Roman"/>
              </a:rPr>
              <a:t>u</a:t>
            </a:r>
            <a:r>
              <a:rPr dirty="0" sz="1350">
                <a:latin typeface="Times New Roman"/>
                <a:cs typeface="Times New Roman"/>
              </a:rPr>
              <a:t>p</a:t>
            </a:r>
            <a:r>
              <a:rPr dirty="0" sz="1350" spc="-10">
                <a:latin typeface="Times New Roman"/>
                <a:cs typeface="Times New Roman"/>
              </a:rPr>
              <a:t>po</a:t>
            </a:r>
            <a:r>
              <a:rPr dirty="0" sz="1350">
                <a:latin typeface="Times New Roman"/>
                <a:cs typeface="Times New Roman"/>
              </a:rPr>
              <a:t>r</a:t>
            </a:r>
            <a:r>
              <a:rPr dirty="0" sz="1350" spc="-10">
                <a:latin typeface="Times New Roman"/>
                <a:cs typeface="Times New Roman"/>
              </a:rPr>
              <a:t>t</a:t>
            </a:r>
            <a:r>
              <a:rPr dirty="0" sz="1350">
                <a:latin typeface="Times New Roman"/>
                <a:cs typeface="Times New Roman"/>
              </a:rPr>
              <a:t>o:</a:t>
            </a:r>
            <a:r>
              <a:rPr dirty="0" sz="1350">
                <a:latin typeface="Times New Roman"/>
                <a:cs typeface="Times New Roman"/>
              </a:rPr>
              <a:t>	</a:t>
            </a:r>
            <a:r>
              <a:rPr dirty="0" sz="1350" spc="-10">
                <a:latin typeface="Times New Roman"/>
                <a:cs typeface="Times New Roman"/>
              </a:rPr>
              <a:t>G</a:t>
            </a:r>
            <a:r>
              <a:rPr dirty="0" sz="1350">
                <a:latin typeface="Times New Roman"/>
                <a:cs typeface="Times New Roman"/>
              </a:rPr>
              <a:t>O</a:t>
            </a:r>
            <a:r>
              <a:rPr dirty="0" sz="1350" spc="-5">
                <a:latin typeface="Times New Roman"/>
                <a:cs typeface="Times New Roman"/>
              </a:rPr>
              <a:t>R</a:t>
            </a:r>
            <a:r>
              <a:rPr dirty="0" sz="1350">
                <a:latin typeface="Times New Roman"/>
                <a:cs typeface="Times New Roman"/>
              </a:rPr>
              <a:t>I</a:t>
            </a:r>
            <a:r>
              <a:rPr dirty="0" sz="1350">
                <a:latin typeface="Times New Roman"/>
                <a:cs typeface="Times New Roman"/>
              </a:rPr>
              <a:t>	</a:t>
            </a:r>
            <a:r>
              <a:rPr dirty="0" sz="1350">
                <a:latin typeface="Times New Roman"/>
                <a:cs typeface="Times New Roman"/>
              </a:rPr>
              <a:t>TE</a:t>
            </a:r>
            <a:r>
              <a:rPr dirty="0" sz="1350" spc="-15">
                <a:latin typeface="Times New Roman"/>
                <a:cs typeface="Times New Roman"/>
              </a:rPr>
              <a:t>S</a:t>
            </a:r>
            <a:r>
              <a:rPr dirty="0" sz="1350" spc="-10">
                <a:latin typeface="Times New Roman"/>
                <a:cs typeface="Times New Roman"/>
              </a:rPr>
              <a:t>S</a:t>
            </a:r>
            <a:r>
              <a:rPr dirty="0" sz="1350">
                <a:latin typeface="Times New Roman"/>
                <a:cs typeface="Times New Roman"/>
              </a:rPr>
              <a:t>U</a:t>
            </a:r>
            <a:r>
              <a:rPr dirty="0" sz="1350">
                <a:latin typeface="Times New Roman"/>
                <a:cs typeface="Times New Roman"/>
              </a:rPr>
              <a:t>TI</a:t>
            </a:r>
            <a:r>
              <a:rPr dirty="0" sz="1350">
                <a:latin typeface="Times New Roman"/>
                <a:cs typeface="Times New Roman"/>
              </a:rPr>
              <a:t>	</a:t>
            </a:r>
            <a:r>
              <a:rPr dirty="0" sz="1350">
                <a:latin typeface="Times New Roman"/>
                <a:cs typeface="Times New Roman"/>
              </a:rPr>
              <a:t>e  </a:t>
            </a:r>
            <a:r>
              <a:rPr dirty="0" sz="1350" spc="-5">
                <a:latin typeface="Times New Roman"/>
                <a:cs typeface="Times New Roman"/>
              </a:rPr>
              <a:t>il</a:t>
            </a:r>
            <a:r>
              <a:rPr dirty="0" sz="1350" spc="35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Dipartimento	</a:t>
            </a:r>
            <a:r>
              <a:rPr dirty="0" sz="1350">
                <a:latin typeface="Times New Roman"/>
                <a:cs typeface="Times New Roman"/>
              </a:rPr>
              <a:t>di	</a:t>
            </a:r>
            <a:r>
              <a:rPr dirty="0" sz="1350" spc="-5">
                <a:latin typeface="Times New Roman"/>
                <a:cs typeface="Times New Roman"/>
              </a:rPr>
              <a:t>Comunicazione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4575175"/>
            <a:ext cx="2454275" cy="2324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079500" algn="l"/>
                <a:tab pos="1506220" algn="l"/>
                <a:tab pos="2163445" algn="l"/>
              </a:tabLst>
            </a:pPr>
            <a:r>
              <a:rPr dirty="0" sz="1350">
                <a:latin typeface="Times New Roman"/>
                <a:cs typeface="Times New Roman"/>
              </a:rPr>
              <a:t>A</a:t>
            </a:r>
            <a:r>
              <a:rPr dirty="0" sz="1350">
                <a:latin typeface="Times New Roman"/>
                <a:cs typeface="Times New Roman"/>
              </a:rPr>
              <a:t>c</a:t>
            </a:r>
            <a:r>
              <a:rPr dirty="0" sz="1350" spc="-5">
                <a:latin typeface="Times New Roman"/>
                <a:cs typeface="Times New Roman"/>
              </a:rPr>
              <a:t>c</a:t>
            </a:r>
            <a:r>
              <a:rPr dirty="0" sz="1350" spc="-15">
                <a:latin typeface="Times New Roman"/>
                <a:cs typeface="Times New Roman"/>
              </a:rPr>
              <a:t>a</a:t>
            </a:r>
            <a:r>
              <a:rPr dirty="0" sz="1350">
                <a:latin typeface="Times New Roman"/>
                <a:cs typeface="Times New Roman"/>
              </a:rPr>
              <a:t>de</a:t>
            </a:r>
            <a:r>
              <a:rPr dirty="0" sz="1350" spc="-15">
                <a:latin typeface="Times New Roman"/>
                <a:cs typeface="Times New Roman"/>
              </a:rPr>
              <a:t>m</a:t>
            </a:r>
            <a:r>
              <a:rPr dirty="0" sz="1350" spc="-10">
                <a:latin typeface="Times New Roman"/>
                <a:cs typeface="Times New Roman"/>
              </a:rPr>
              <a:t>i</a:t>
            </a:r>
            <a:r>
              <a:rPr dirty="0" sz="1350">
                <a:latin typeface="Times New Roman"/>
                <a:cs typeface="Times New Roman"/>
              </a:rPr>
              <a:t>a</a:t>
            </a:r>
            <a:r>
              <a:rPr dirty="0" sz="1350">
                <a:latin typeface="Times New Roman"/>
                <a:cs typeface="Times New Roman"/>
              </a:rPr>
              <a:t>	</a:t>
            </a:r>
            <a:r>
              <a:rPr dirty="0" sz="1350" spc="5">
                <a:latin typeface="Times New Roman"/>
                <a:cs typeface="Times New Roman"/>
              </a:rPr>
              <a:t>d</a:t>
            </a:r>
            <a:r>
              <a:rPr dirty="0" sz="1350">
                <a:latin typeface="Times New Roman"/>
                <a:cs typeface="Times New Roman"/>
              </a:rPr>
              <a:t>i</a:t>
            </a:r>
            <a:r>
              <a:rPr dirty="0" sz="1350">
                <a:latin typeface="Times New Roman"/>
                <a:cs typeface="Times New Roman"/>
              </a:rPr>
              <a:t>	</a:t>
            </a:r>
            <a:r>
              <a:rPr dirty="0" sz="1350" spc="-5">
                <a:latin typeface="Times New Roman"/>
                <a:cs typeface="Times New Roman"/>
              </a:rPr>
              <a:t>B</a:t>
            </a:r>
            <a:r>
              <a:rPr dirty="0" sz="1350">
                <a:latin typeface="Times New Roman"/>
                <a:cs typeface="Times New Roman"/>
              </a:rPr>
              <a:t>e</a:t>
            </a:r>
            <a:r>
              <a:rPr dirty="0" sz="1350" spc="-10">
                <a:latin typeface="Times New Roman"/>
                <a:cs typeface="Times New Roman"/>
              </a:rPr>
              <a:t>ll</a:t>
            </a:r>
            <a:r>
              <a:rPr dirty="0" sz="1350">
                <a:latin typeface="Times New Roman"/>
                <a:cs typeface="Times New Roman"/>
              </a:rPr>
              <a:t>e</a:t>
            </a:r>
            <a:r>
              <a:rPr dirty="0" sz="1350">
                <a:latin typeface="Times New Roman"/>
                <a:cs typeface="Times New Roman"/>
              </a:rPr>
              <a:t>	</a:t>
            </a:r>
            <a:r>
              <a:rPr dirty="0" sz="1350">
                <a:latin typeface="Times New Roman"/>
                <a:cs typeface="Times New Roman"/>
              </a:rPr>
              <a:t>A</a:t>
            </a:r>
            <a:r>
              <a:rPr dirty="0" sz="1350">
                <a:latin typeface="Times New Roman"/>
                <a:cs typeface="Times New Roman"/>
              </a:rPr>
              <a:t>r</a:t>
            </a:r>
            <a:r>
              <a:rPr dirty="0" sz="1350" spc="-10">
                <a:latin typeface="Times New Roman"/>
                <a:cs typeface="Times New Roman"/>
              </a:rPr>
              <a:t>t</a:t>
            </a:r>
            <a:r>
              <a:rPr dirty="0" sz="1350">
                <a:latin typeface="Times New Roman"/>
                <a:cs typeface="Times New Roman"/>
              </a:rPr>
              <a:t>i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26078" y="4294149"/>
            <a:ext cx="3427729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5240" marR="5080" indent="-3175">
              <a:lnSpc>
                <a:spcPct val="118500"/>
              </a:lnSpc>
              <a:spcBef>
                <a:spcPts val="100"/>
              </a:spcBef>
              <a:tabLst>
                <a:tab pos="238125" algn="l"/>
                <a:tab pos="1018540" algn="l"/>
                <a:tab pos="1831975" algn="l"/>
                <a:tab pos="2513965" algn="l"/>
              </a:tabLst>
            </a:pPr>
            <a:r>
              <a:rPr dirty="0" sz="1350">
                <a:latin typeface="Times New Roman"/>
                <a:cs typeface="Times New Roman"/>
              </a:rPr>
              <a:t>e</a:t>
            </a:r>
            <a:r>
              <a:rPr dirty="0" sz="1350">
                <a:latin typeface="Times New Roman"/>
                <a:cs typeface="Times New Roman"/>
              </a:rPr>
              <a:t>	</a:t>
            </a:r>
            <a:r>
              <a:rPr dirty="0" sz="1350">
                <a:latin typeface="Times New Roman"/>
                <a:cs typeface="Times New Roman"/>
              </a:rPr>
              <a:t>D</a:t>
            </a:r>
            <a:r>
              <a:rPr dirty="0" sz="1350" spc="-10">
                <a:latin typeface="Times New Roman"/>
                <a:cs typeface="Times New Roman"/>
              </a:rPr>
              <a:t>i</a:t>
            </a:r>
            <a:r>
              <a:rPr dirty="0" sz="1350">
                <a:latin typeface="Times New Roman"/>
                <a:cs typeface="Times New Roman"/>
              </a:rPr>
              <a:t>da</a:t>
            </a:r>
            <a:r>
              <a:rPr dirty="0" sz="1350" spc="-10">
                <a:latin typeface="Times New Roman"/>
                <a:cs typeface="Times New Roman"/>
              </a:rPr>
              <a:t>tti</a:t>
            </a:r>
            <a:r>
              <a:rPr dirty="0" sz="1350">
                <a:latin typeface="Times New Roman"/>
                <a:cs typeface="Times New Roman"/>
              </a:rPr>
              <a:t>ca</a:t>
            </a:r>
            <a:r>
              <a:rPr dirty="0" sz="1350">
                <a:latin typeface="Times New Roman"/>
                <a:cs typeface="Times New Roman"/>
              </a:rPr>
              <a:t>	</a:t>
            </a:r>
            <a:r>
              <a:rPr dirty="0" sz="1350">
                <a:latin typeface="Times New Roman"/>
                <a:cs typeface="Times New Roman"/>
              </a:rPr>
              <a:t>de</a:t>
            </a:r>
            <a:r>
              <a:rPr dirty="0" sz="1350" spc="-10">
                <a:latin typeface="Times New Roman"/>
                <a:cs typeface="Times New Roman"/>
              </a:rPr>
              <a:t>ll’</a:t>
            </a:r>
            <a:r>
              <a:rPr dirty="0" sz="1350">
                <a:latin typeface="Times New Roman"/>
                <a:cs typeface="Times New Roman"/>
              </a:rPr>
              <a:t>Ar</a:t>
            </a:r>
            <a:r>
              <a:rPr dirty="0" sz="1350" spc="-10">
                <a:latin typeface="Times New Roman"/>
                <a:cs typeface="Times New Roman"/>
              </a:rPr>
              <a:t>t</a:t>
            </a:r>
            <a:r>
              <a:rPr dirty="0" sz="1350">
                <a:latin typeface="Times New Roman"/>
                <a:cs typeface="Times New Roman"/>
              </a:rPr>
              <a:t>e,</a:t>
            </a:r>
            <a:r>
              <a:rPr dirty="0" sz="1350">
                <a:latin typeface="Times New Roman"/>
                <a:cs typeface="Times New Roman"/>
              </a:rPr>
              <a:t>	</a:t>
            </a:r>
            <a:r>
              <a:rPr dirty="0" sz="1350">
                <a:latin typeface="Times New Roman"/>
                <a:cs typeface="Times New Roman"/>
              </a:rPr>
              <a:t>SMAC,</a:t>
            </a:r>
            <a:r>
              <a:rPr dirty="0" sz="1350">
                <a:latin typeface="Times New Roman"/>
                <a:cs typeface="Times New Roman"/>
              </a:rPr>
              <a:t>	</a:t>
            </a:r>
            <a:r>
              <a:rPr dirty="0" sz="1350" spc="-5">
                <a:latin typeface="Times New Roman"/>
                <a:cs typeface="Times New Roman"/>
              </a:rPr>
              <a:t>C</a:t>
            </a:r>
            <a:r>
              <a:rPr dirty="0" sz="1350">
                <a:latin typeface="Times New Roman"/>
                <a:cs typeface="Times New Roman"/>
              </a:rPr>
              <a:t>as</a:t>
            </a:r>
            <a:r>
              <a:rPr dirty="0" sz="1350" spc="-10">
                <a:latin typeface="Times New Roman"/>
                <a:cs typeface="Times New Roman"/>
              </a:rPr>
              <a:t>t</a:t>
            </a:r>
            <a:r>
              <a:rPr dirty="0" sz="1350">
                <a:latin typeface="Times New Roman"/>
                <a:cs typeface="Times New Roman"/>
              </a:rPr>
              <a:t>e</a:t>
            </a:r>
            <a:r>
              <a:rPr dirty="0" sz="1350" spc="-10">
                <a:latin typeface="Times New Roman"/>
                <a:cs typeface="Times New Roman"/>
              </a:rPr>
              <a:t>lbuo</a:t>
            </a:r>
            <a:r>
              <a:rPr dirty="0" sz="1350">
                <a:latin typeface="Times New Roman"/>
                <a:cs typeface="Times New Roman"/>
              </a:rPr>
              <a:t>no,  </a:t>
            </a:r>
            <a:r>
              <a:rPr dirty="0" sz="1350" spc="5">
                <a:latin typeface="Times New Roman"/>
                <a:cs typeface="Times New Roman"/>
              </a:rPr>
              <a:t>di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57371" y="4575175"/>
            <a:ext cx="596265" cy="2324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350">
                <a:latin typeface="Times New Roman"/>
                <a:cs typeface="Times New Roman"/>
              </a:rPr>
              <a:t>Pa</a:t>
            </a:r>
            <a:r>
              <a:rPr dirty="0" sz="1350" spc="-10">
                <a:latin typeface="Times New Roman"/>
                <a:cs typeface="Times New Roman"/>
              </a:rPr>
              <a:t>l</a:t>
            </a:r>
            <a:r>
              <a:rPr dirty="0" sz="1350">
                <a:latin typeface="Times New Roman"/>
                <a:cs typeface="Times New Roman"/>
              </a:rPr>
              <a:t>er</a:t>
            </a:r>
            <a:r>
              <a:rPr dirty="0" sz="1350" spc="-25">
                <a:latin typeface="Times New Roman"/>
                <a:cs typeface="Times New Roman"/>
              </a:rPr>
              <a:t>m</a:t>
            </a:r>
            <a:r>
              <a:rPr dirty="0" sz="1350">
                <a:latin typeface="Times New Roman"/>
                <a:cs typeface="Times New Roman"/>
              </a:rPr>
              <a:t>o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23257" y="4575175"/>
            <a:ext cx="421640" cy="2324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350">
                <a:latin typeface="Times New Roman"/>
                <a:cs typeface="Times New Roman"/>
              </a:rPr>
              <a:t>(</a:t>
            </a:r>
            <a:r>
              <a:rPr dirty="0" sz="1350" spc="-10">
                <a:latin typeface="Times New Roman"/>
                <a:cs typeface="Times New Roman"/>
              </a:rPr>
              <a:t>P</a:t>
            </a:r>
            <a:r>
              <a:rPr dirty="0" sz="1350">
                <a:latin typeface="Times New Roman"/>
                <a:cs typeface="Times New Roman"/>
              </a:rPr>
              <a:t>ro</a:t>
            </a:r>
            <a:r>
              <a:rPr dirty="0" sz="1350" spc="-10">
                <a:latin typeface="Times New Roman"/>
                <a:cs typeface="Times New Roman"/>
              </a:rPr>
              <a:t>f</a:t>
            </a:r>
            <a:r>
              <a:rPr dirty="0" sz="1350">
                <a:latin typeface="Times New Roman"/>
                <a:cs typeface="Times New Roman"/>
              </a:rPr>
              <a:t>.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13628" y="4575175"/>
            <a:ext cx="578485" cy="2324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350" spc="-5">
                <a:latin typeface="Times New Roman"/>
                <a:cs typeface="Times New Roman"/>
              </a:rPr>
              <a:t>Luciana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261353" y="4575175"/>
            <a:ext cx="592455" cy="2324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350" spc="-5">
                <a:latin typeface="Times New Roman"/>
                <a:cs typeface="Times New Roman"/>
              </a:rPr>
              <a:t>Giunta).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6627" y="5062854"/>
            <a:ext cx="1151255" cy="2324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350" spc="-5">
                <a:latin typeface="Times New Roman"/>
                <a:cs typeface="Times New Roman"/>
              </a:rPr>
              <a:t>PROGRAMMA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06627" y="5269508"/>
            <a:ext cx="187833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8500"/>
              </a:lnSpc>
              <a:spcBef>
                <a:spcPts val="100"/>
              </a:spcBef>
              <a:tabLst>
                <a:tab pos="425450" algn="l"/>
                <a:tab pos="570230" algn="l"/>
                <a:tab pos="1341755" algn="l"/>
              </a:tabLst>
            </a:pPr>
            <a:r>
              <a:rPr dirty="0" sz="1350" spc="5">
                <a:latin typeface="Times New Roman"/>
                <a:cs typeface="Times New Roman"/>
              </a:rPr>
              <a:t>Ore		</a:t>
            </a:r>
            <a:r>
              <a:rPr dirty="0" sz="1350" spc="-5">
                <a:latin typeface="Times New Roman"/>
                <a:cs typeface="Times New Roman"/>
              </a:rPr>
              <a:t>10.00_	Arrivo  </a:t>
            </a:r>
            <a:r>
              <a:rPr dirty="0" sz="1350" spc="5">
                <a:latin typeface="Times New Roman"/>
                <a:cs typeface="Times New Roman"/>
              </a:rPr>
              <a:t>Ore	</a:t>
            </a:r>
            <a:r>
              <a:rPr dirty="0" sz="1350" spc="-5">
                <a:latin typeface="Times New Roman"/>
                <a:cs typeface="Times New Roman"/>
              </a:rPr>
              <a:t>10-11_Presentazione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714370" y="5269508"/>
            <a:ext cx="104521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80645">
              <a:lnSpc>
                <a:spcPct val="118500"/>
              </a:lnSpc>
              <a:spcBef>
                <a:spcPts val="100"/>
              </a:spcBef>
              <a:tabLst>
                <a:tab pos="845819" algn="l"/>
                <a:tab pos="955675" algn="l"/>
              </a:tabLst>
            </a:pPr>
            <a:r>
              <a:rPr dirty="0" sz="1350" spc="-10">
                <a:latin typeface="Times New Roman"/>
                <a:cs typeface="Times New Roman"/>
              </a:rPr>
              <a:t>b</a:t>
            </a:r>
            <a:r>
              <a:rPr dirty="0" sz="1350">
                <a:latin typeface="Times New Roman"/>
                <a:cs typeface="Times New Roman"/>
              </a:rPr>
              <a:t>a</a:t>
            </a:r>
            <a:r>
              <a:rPr dirty="0" sz="1350" spc="-15">
                <a:latin typeface="Times New Roman"/>
                <a:cs typeface="Times New Roman"/>
              </a:rPr>
              <a:t>m</a:t>
            </a:r>
            <a:r>
              <a:rPr dirty="0" sz="1350">
                <a:latin typeface="Times New Roman"/>
                <a:cs typeface="Times New Roman"/>
              </a:rPr>
              <a:t>b</a:t>
            </a:r>
            <a:r>
              <a:rPr dirty="0" sz="1350" spc="-10">
                <a:latin typeface="Times New Roman"/>
                <a:cs typeface="Times New Roman"/>
              </a:rPr>
              <a:t>i</a:t>
            </a:r>
            <a:r>
              <a:rPr dirty="0" sz="1350">
                <a:latin typeface="Times New Roman"/>
                <a:cs typeface="Times New Roman"/>
              </a:rPr>
              <a:t>ni</a:t>
            </a:r>
            <a:r>
              <a:rPr dirty="0" sz="1350">
                <a:latin typeface="Times New Roman"/>
                <a:cs typeface="Times New Roman"/>
              </a:rPr>
              <a:t>		</a:t>
            </a:r>
            <a:r>
              <a:rPr dirty="0" sz="1350">
                <a:latin typeface="Times New Roman"/>
                <a:cs typeface="Times New Roman"/>
              </a:rPr>
              <a:t>a  </a:t>
            </a:r>
            <a:r>
              <a:rPr dirty="0" sz="1350" spc="-5">
                <a:latin typeface="Times New Roman"/>
                <a:cs typeface="Times New Roman"/>
              </a:rPr>
              <a:t>workshop	</a:t>
            </a:r>
            <a:r>
              <a:rPr dirty="0" sz="1350">
                <a:latin typeface="Times New Roman"/>
                <a:cs typeface="Times New Roman"/>
              </a:rPr>
              <a:t>e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79646" y="5269508"/>
            <a:ext cx="873125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252729">
              <a:lnSpc>
                <a:spcPct val="118500"/>
              </a:lnSpc>
              <a:spcBef>
                <a:spcPts val="100"/>
              </a:spcBef>
            </a:pPr>
            <a:r>
              <a:rPr dirty="0" sz="1350">
                <a:latin typeface="Times New Roman"/>
                <a:cs typeface="Times New Roman"/>
              </a:rPr>
              <a:t>Piazza  </a:t>
            </a:r>
            <a:r>
              <a:rPr dirty="0" sz="1350">
                <a:latin typeface="Times New Roman"/>
                <a:cs typeface="Times New Roman"/>
              </a:rPr>
              <a:t>s</a:t>
            </a:r>
            <a:r>
              <a:rPr dirty="0" sz="1350" spc="-10">
                <a:latin typeface="Times New Roman"/>
                <a:cs typeface="Times New Roman"/>
              </a:rPr>
              <a:t>v</a:t>
            </a:r>
            <a:r>
              <a:rPr dirty="0" sz="1350">
                <a:latin typeface="Times New Roman"/>
                <a:cs typeface="Times New Roman"/>
              </a:rPr>
              <a:t>o</a:t>
            </a:r>
            <a:r>
              <a:rPr dirty="0" sz="1350" spc="-10">
                <a:latin typeface="Times New Roman"/>
                <a:cs typeface="Times New Roman"/>
              </a:rPr>
              <a:t>l</a:t>
            </a:r>
            <a:r>
              <a:rPr dirty="0" sz="1350">
                <a:latin typeface="Times New Roman"/>
                <a:cs typeface="Times New Roman"/>
              </a:rPr>
              <a:t>g</a:t>
            </a:r>
            <a:r>
              <a:rPr dirty="0" sz="1350" spc="-10">
                <a:latin typeface="Times New Roman"/>
                <a:cs typeface="Times New Roman"/>
              </a:rPr>
              <a:t>i</a:t>
            </a:r>
            <a:r>
              <a:rPr dirty="0" sz="1350" spc="-15">
                <a:latin typeface="Times New Roman"/>
                <a:cs typeface="Times New Roman"/>
              </a:rPr>
              <a:t>m</a:t>
            </a:r>
            <a:r>
              <a:rPr dirty="0" sz="1350">
                <a:latin typeface="Times New Roman"/>
                <a:cs typeface="Times New Roman"/>
              </a:rPr>
              <a:t>en</a:t>
            </a:r>
            <a:r>
              <a:rPr dirty="0" sz="1350" spc="-15">
                <a:latin typeface="Times New Roman"/>
                <a:cs typeface="Times New Roman"/>
              </a:rPr>
              <a:t>t</a:t>
            </a:r>
            <a:r>
              <a:rPr dirty="0" sz="1350">
                <a:latin typeface="Times New Roman"/>
                <a:cs typeface="Times New Roman"/>
              </a:rPr>
              <a:t>o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781169" y="5269508"/>
            <a:ext cx="2074545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5240" marR="5080" indent="-3175">
              <a:lnSpc>
                <a:spcPct val="118500"/>
              </a:lnSpc>
              <a:spcBef>
                <a:spcPts val="100"/>
              </a:spcBef>
              <a:tabLst>
                <a:tab pos="646430" algn="l"/>
                <a:tab pos="875030" algn="l"/>
                <a:tab pos="1251585" algn="l"/>
                <a:tab pos="1442085" algn="l"/>
              </a:tabLst>
            </a:pPr>
            <a:r>
              <a:rPr dirty="0" sz="1350" spc="-5">
                <a:latin typeface="Times New Roman"/>
                <a:cs typeface="Times New Roman"/>
              </a:rPr>
              <a:t>C</a:t>
            </a:r>
            <a:r>
              <a:rPr dirty="0" sz="1350">
                <a:latin typeface="Times New Roman"/>
                <a:cs typeface="Times New Roman"/>
              </a:rPr>
              <a:t>as</a:t>
            </a:r>
            <a:r>
              <a:rPr dirty="0" sz="1350" spc="-10">
                <a:latin typeface="Times New Roman"/>
                <a:cs typeface="Times New Roman"/>
              </a:rPr>
              <a:t>t</a:t>
            </a:r>
            <a:r>
              <a:rPr dirty="0" sz="1350">
                <a:latin typeface="Times New Roman"/>
                <a:cs typeface="Times New Roman"/>
              </a:rPr>
              <a:t>e</a:t>
            </a:r>
            <a:r>
              <a:rPr dirty="0" sz="1350" spc="-10">
                <a:latin typeface="Times New Roman"/>
                <a:cs typeface="Times New Roman"/>
              </a:rPr>
              <a:t>ll</a:t>
            </a:r>
            <a:r>
              <a:rPr dirty="0" sz="1350">
                <a:latin typeface="Times New Roman"/>
                <a:cs typeface="Times New Roman"/>
              </a:rPr>
              <a:t>o</a:t>
            </a:r>
            <a:r>
              <a:rPr dirty="0" sz="1350">
                <a:latin typeface="Times New Roman"/>
                <a:cs typeface="Times New Roman"/>
              </a:rPr>
              <a:t>		</a:t>
            </a:r>
            <a:r>
              <a:rPr dirty="0" sz="1350">
                <a:latin typeface="Times New Roman"/>
                <a:cs typeface="Times New Roman"/>
              </a:rPr>
              <a:t>e</a:t>
            </a:r>
            <a:r>
              <a:rPr dirty="0" sz="1350">
                <a:latin typeface="Times New Roman"/>
                <a:cs typeface="Times New Roman"/>
              </a:rPr>
              <a:t>	</a:t>
            </a:r>
            <a:r>
              <a:rPr dirty="0" sz="1350">
                <a:latin typeface="Times New Roman"/>
                <a:cs typeface="Times New Roman"/>
              </a:rPr>
              <a:t>a</a:t>
            </a:r>
            <a:r>
              <a:rPr dirty="0" sz="1350" spc="-5">
                <a:latin typeface="Times New Roman"/>
                <a:cs typeface="Times New Roman"/>
              </a:rPr>
              <a:t>c</a:t>
            </a:r>
            <a:r>
              <a:rPr dirty="0" sz="1350" spc="-15">
                <a:latin typeface="Times New Roman"/>
                <a:cs typeface="Times New Roman"/>
              </a:rPr>
              <a:t>c</a:t>
            </a:r>
            <a:r>
              <a:rPr dirty="0" sz="1350">
                <a:latin typeface="Times New Roman"/>
                <a:cs typeface="Times New Roman"/>
              </a:rPr>
              <a:t>og</a:t>
            </a:r>
            <a:r>
              <a:rPr dirty="0" sz="1350" spc="-10">
                <a:latin typeface="Times New Roman"/>
                <a:cs typeface="Times New Roman"/>
              </a:rPr>
              <a:t>li</a:t>
            </a:r>
            <a:r>
              <a:rPr dirty="0" sz="1350" spc="-15">
                <a:latin typeface="Times New Roman"/>
                <a:cs typeface="Times New Roman"/>
              </a:rPr>
              <a:t>e</a:t>
            </a:r>
            <a:r>
              <a:rPr dirty="0" sz="1350">
                <a:latin typeface="Times New Roman"/>
                <a:cs typeface="Times New Roman"/>
              </a:rPr>
              <a:t>n</a:t>
            </a:r>
            <a:r>
              <a:rPr dirty="0" sz="1350" spc="-15">
                <a:latin typeface="Times New Roman"/>
                <a:cs typeface="Times New Roman"/>
              </a:rPr>
              <a:t>z</a:t>
            </a:r>
            <a:r>
              <a:rPr dirty="0" sz="1350">
                <a:latin typeface="Times New Roman"/>
                <a:cs typeface="Times New Roman"/>
              </a:rPr>
              <a:t>a  a</a:t>
            </a:r>
            <a:r>
              <a:rPr dirty="0" sz="1350" spc="-10">
                <a:latin typeface="Times New Roman"/>
                <a:cs typeface="Times New Roman"/>
              </a:rPr>
              <a:t>tti</a:t>
            </a:r>
            <a:r>
              <a:rPr dirty="0" sz="1350">
                <a:latin typeface="Times New Roman"/>
                <a:cs typeface="Times New Roman"/>
              </a:rPr>
              <a:t>v</a:t>
            </a:r>
            <a:r>
              <a:rPr dirty="0" sz="1350" spc="-10">
                <a:latin typeface="Times New Roman"/>
                <a:cs typeface="Times New Roman"/>
              </a:rPr>
              <a:t>it</a:t>
            </a:r>
            <a:r>
              <a:rPr dirty="0" sz="1350">
                <a:latin typeface="Times New Roman"/>
                <a:cs typeface="Times New Roman"/>
              </a:rPr>
              <a:t>à</a:t>
            </a:r>
            <a:r>
              <a:rPr dirty="0" sz="1350">
                <a:latin typeface="Times New Roman"/>
                <a:cs typeface="Times New Roman"/>
              </a:rPr>
              <a:t>	</a:t>
            </a:r>
            <a:r>
              <a:rPr dirty="0" sz="1350">
                <a:latin typeface="Times New Roman"/>
                <a:cs typeface="Times New Roman"/>
              </a:rPr>
              <a:t>“T</a:t>
            </a:r>
            <a:r>
              <a:rPr dirty="0" sz="1350" spc="-5">
                <a:latin typeface="Times New Roman"/>
                <a:cs typeface="Times New Roman"/>
              </a:rPr>
              <a:t>a</a:t>
            </a:r>
            <a:r>
              <a:rPr dirty="0" sz="1350">
                <a:latin typeface="Times New Roman"/>
                <a:cs typeface="Times New Roman"/>
              </a:rPr>
              <a:t>p</a:t>
            </a:r>
            <a:r>
              <a:rPr dirty="0" sz="1350" spc="-10">
                <a:latin typeface="Times New Roman"/>
                <a:cs typeface="Times New Roman"/>
              </a:rPr>
              <a:t>p</a:t>
            </a:r>
            <a:r>
              <a:rPr dirty="0" sz="1350">
                <a:latin typeface="Times New Roman"/>
                <a:cs typeface="Times New Roman"/>
              </a:rPr>
              <a:t>e</a:t>
            </a:r>
            <a:r>
              <a:rPr dirty="0" sz="1350" spc="-10">
                <a:latin typeface="Times New Roman"/>
                <a:cs typeface="Times New Roman"/>
              </a:rPr>
              <a:t>t</a:t>
            </a:r>
            <a:r>
              <a:rPr dirty="0" sz="1350">
                <a:latin typeface="Times New Roman"/>
                <a:cs typeface="Times New Roman"/>
              </a:rPr>
              <a:t>o</a:t>
            </a:r>
            <a:r>
              <a:rPr dirty="0" sz="1350">
                <a:latin typeface="Times New Roman"/>
                <a:cs typeface="Times New Roman"/>
              </a:rPr>
              <a:t>	</a:t>
            </a:r>
            <a:r>
              <a:rPr dirty="0" sz="1350" spc="-10">
                <a:latin typeface="Times New Roman"/>
                <a:cs typeface="Times New Roman"/>
              </a:rPr>
              <a:t>V</a:t>
            </a:r>
            <a:r>
              <a:rPr dirty="0" sz="1350">
                <a:latin typeface="Times New Roman"/>
                <a:cs typeface="Times New Roman"/>
              </a:rPr>
              <a:t>o</a:t>
            </a:r>
            <a:r>
              <a:rPr dirty="0" sz="1350" spc="-10">
                <a:latin typeface="Times New Roman"/>
                <a:cs typeface="Times New Roman"/>
              </a:rPr>
              <a:t>l</a:t>
            </a:r>
            <a:r>
              <a:rPr dirty="0" sz="1350" spc="-15">
                <a:latin typeface="Times New Roman"/>
                <a:cs typeface="Times New Roman"/>
              </a:rPr>
              <a:t>a</a:t>
            </a:r>
            <a:r>
              <a:rPr dirty="0" sz="1350">
                <a:latin typeface="Times New Roman"/>
                <a:cs typeface="Times New Roman"/>
              </a:rPr>
              <a:t>n</a:t>
            </a:r>
            <a:r>
              <a:rPr dirty="0" sz="1350" spc="-10">
                <a:latin typeface="Times New Roman"/>
                <a:cs typeface="Times New Roman"/>
              </a:rPr>
              <a:t>t</a:t>
            </a:r>
            <a:r>
              <a:rPr dirty="0" sz="1350">
                <a:latin typeface="Times New Roman"/>
                <a:cs typeface="Times New Roman"/>
              </a:rPr>
              <a:t>e”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06627" y="5756935"/>
            <a:ext cx="6148070" cy="31965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8500"/>
              </a:lnSpc>
              <a:spcBef>
                <a:spcPts val="100"/>
              </a:spcBef>
              <a:tabLst>
                <a:tab pos="1298575" algn="l"/>
                <a:tab pos="2800350" algn="l"/>
                <a:tab pos="4657090" algn="l"/>
                <a:tab pos="5761990" algn="l"/>
              </a:tabLst>
            </a:pPr>
            <a:r>
              <a:rPr dirty="0" sz="1350" spc="5">
                <a:latin typeface="Times New Roman"/>
                <a:cs typeface="Times New Roman"/>
              </a:rPr>
              <a:t>Ore </a:t>
            </a:r>
            <a:r>
              <a:rPr dirty="0" sz="1350" spc="-5">
                <a:latin typeface="Times New Roman"/>
                <a:cs typeface="Times New Roman"/>
              </a:rPr>
              <a:t>11-12_Animazione </a:t>
            </a:r>
            <a:r>
              <a:rPr dirty="0" sz="1350">
                <a:latin typeface="Times New Roman"/>
                <a:cs typeface="Times New Roman"/>
              </a:rPr>
              <a:t>con i </a:t>
            </a:r>
            <a:r>
              <a:rPr dirty="0" sz="1350" spc="-5">
                <a:latin typeface="Times New Roman"/>
                <a:cs typeface="Times New Roman"/>
              </a:rPr>
              <a:t>manufatti negli </a:t>
            </a:r>
            <a:r>
              <a:rPr dirty="0" sz="1350">
                <a:latin typeface="Times New Roman"/>
                <a:cs typeface="Times New Roman"/>
              </a:rPr>
              <a:t>spazi antistanti </a:t>
            </a:r>
            <a:r>
              <a:rPr dirty="0" sz="1350" spc="-5">
                <a:latin typeface="Times New Roman"/>
                <a:cs typeface="Times New Roman"/>
              </a:rPr>
              <a:t>il Castello </a:t>
            </a:r>
            <a:r>
              <a:rPr dirty="0" sz="1350">
                <a:latin typeface="Times New Roman"/>
                <a:cs typeface="Times New Roman"/>
              </a:rPr>
              <a:t>dei </a:t>
            </a:r>
            <a:r>
              <a:rPr dirty="0" sz="1350" spc="-5">
                <a:latin typeface="Times New Roman"/>
                <a:cs typeface="Times New Roman"/>
              </a:rPr>
              <a:t>Ventimiglia  </a:t>
            </a:r>
            <a:r>
              <a:rPr dirty="0" sz="1350" spc="5">
                <a:latin typeface="Times New Roman"/>
                <a:cs typeface="Times New Roman"/>
              </a:rPr>
              <a:t>Or</a:t>
            </a:r>
            <a:r>
              <a:rPr dirty="0" sz="1350">
                <a:latin typeface="Times New Roman"/>
                <a:cs typeface="Times New Roman"/>
              </a:rPr>
              <a:t>e</a:t>
            </a:r>
            <a:r>
              <a:rPr dirty="0" sz="1350">
                <a:latin typeface="Times New Roman"/>
                <a:cs typeface="Times New Roman"/>
              </a:rPr>
              <a:t>	</a:t>
            </a:r>
            <a:r>
              <a:rPr dirty="0" sz="1350" spc="-10">
                <a:latin typeface="Times New Roman"/>
                <a:cs typeface="Times New Roman"/>
              </a:rPr>
              <a:t>1</a:t>
            </a:r>
            <a:r>
              <a:rPr dirty="0" sz="1350">
                <a:latin typeface="Times New Roman"/>
                <a:cs typeface="Times New Roman"/>
              </a:rPr>
              <a:t>2</a:t>
            </a:r>
            <a:r>
              <a:rPr dirty="0" sz="1350" spc="-15">
                <a:latin typeface="Times New Roman"/>
                <a:cs typeface="Times New Roman"/>
              </a:rPr>
              <a:t>.</a:t>
            </a:r>
            <a:r>
              <a:rPr dirty="0" sz="1350">
                <a:latin typeface="Times New Roman"/>
                <a:cs typeface="Times New Roman"/>
              </a:rPr>
              <a:t>0</a:t>
            </a:r>
            <a:r>
              <a:rPr dirty="0" sz="1350" spc="-10">
                <a:latin typeface="Times New Roman"/>
                <a:cs typeface="Times New Roman"/>
              </a:rPr>
              <a:t>0</a:t>
            </a:r>
            <a:r>
              <a:rPr dirty="0" sz="1350">
                <a:latin typeface="Times New Roman"/>
                <a:cs typeface="Times New Roman"/>
              </a:rPr>
              <a:t>_</a:t>
            </a:r>
            <a:r>
              <a:rPr dirty="0" sz="1350">
                <a:latin typeface="Times New Roman"/>
                <a:cs typeface="Times New Roman"/>
              </a:rPr>
              <a:t>	</a:t>
            </a:r>
            <a:r>
              <a:rPr dirty="0" sz="1350" spc="-20">
                <a:latin typeface="Times New Roman"/>
                <a:cs typeface="Times New Roman"/>
              </a:rPr>
              <a:t>C</a:t>
            </a:r>
            <a:r>
              <a:rPr dirty="0" sz="1350" spc="-10">
                <a:latin typeface="Times New Roman"/>
                <a:cs typeface="Times New Roman"/>
              </a:rPr>
              <a:t>o</a:t>
            </a:r>
            <a:r>
              <a:rPr dirty="0" sz="1350">
                <a:latin typeface="Times New Roman"/>
                <a:cs typeface="Times New Roman"/>
              </a:rPr>
              <a:t>nc</a:t>
            </a:r>
            <a:r>
              <a:rPr dirty="0" sz="1350" spc="-10">
                <a:latin typeface="Times New Roman"/>
                <a:cs typeface="Times New Roman"/>
              </a:rPr>
              <a:t>lu</a:t>
            </a:r>
            <a:r>
              <a:rPr dirty="0" sz="1350">
                <a:latin typeface="Times New Roman"/>
                <a:cs typeface="Times New Roman"/>
              </a:rPr>
              <a:t>s</a:t>
            </a:r>
            <a:r>
              <a:rPr dirty="0" sz="1350" spc="-5">
                <a:latin typeface="Times New Roman"/>
                <a:cs typeface="Times New Roman"/>
              </a:rPr>
              <a:t>i</a:t>
            </a:r>
            <a:r>
              <a:rPr dirty="0" sz="1350" spc="-10">
                <a:latin typeface="Times New Roman"/>
                <a:cs typeface="Times New Roman"/>
              </a:rPr>
              <a:t>o</a:t>
            </a:r>
            <a:r>
              <a:rPr dirty="0" sz="1350">
                <a:latin typeface="Times New Roman"/>
                <a:cs typeface="Times New Roman"/>
              </a:rPr>
              <a:t>ni</a:t>
            </a:r>
            <a:r>
              <a:rPr dirty="0" sz="1350">
                <a:latin typeface="Times New Roman"/>
                <a:cs typeface="Times New Roman"/>
              </a:rPr>
              <a:t>	</a:t>
            </a:r>
            <a:r>
              <a:rPr dirty="0" sz="1350">
                <a:latin typeface="Times New Roman"/>
                <a:cs typeface="Times New Roman"/>
              </a:rPr>
              <a:t>e</a:t>
            </a:r>
            <a:r>
              <a:rPr dirty="0" sz="1350">
                <a:latin typeface="Times New Roman"/>
                <a:cs typeface="Times New Roman"/>
              </a:rPr>
              <a:t>	</a:t>
            </a:r>
            <a:r>
              <a:rPr dirty="0" sz="1350">
                <a:latin typeface="Times New Roman"/>
                <a:cs typeface="Times New Roman"/>
              </a:rPr>
              <a:t>sa</a:t>
            </a:r>
            <a:r>
              <a:rPr dirty="0" sz="1350" spc="-10">
                <a:latin typeface="Times New Roman"/>
                <a:cs typeface="Times New Roman"/>
              </a:rPr>
              <a:t>l</a:t>
            </a:r>
            <a:r>
              <a:rPr dirty="0" sz="1350">
                <a:latin typeface="Times New Roman"/>
                <a:cs typeface="Times New Roman"/>
              </a:rPr>
              <a:t>u</a:t>
            </a:r>
            <a:r>
              <a:rPr dirty="0" sz="1350" spc="-10">
                <a:latin typeface="Times New Roman"/>
                <a:cs typeface="Times New Roman"/>
              </a:rPr>
              <a:t>t</a:t>
            </a:r>
            <a:r>
              <a:rPr dirty="0" sz="1350">
                <a:latin typeface="Times New Roman"/>
                <a:cs typeface="Times New Roman"/>
              </a:rPr>
              <a:t>i  </a:t>
            </a:r>
            <a:r>
              <a:rPr dirty="0" sz="1350">
                <a:latin typeface="Times New Roman"/>
                <a:cs typeface="Times New Roman"/>
              </a:rPr>
              <a:t>Nel </a:t>
            </a:r>
            <a:r>
              <a:rPr dirty="0" sz="1350" spc="-5">
                <a:latin typeface="Times New Roman"/>
                <a:cs typeface="Times New Roman"/>
              </a:rPr>
              <a:t>resto della giornata il </a:t>
            </a:r>
            <a:r>
              <a:rPr dirty="0" sz="1350">
                <a:latin typeface="Times New Roman"/>
                <a:cs typeface="Times New Roman"/>
              </a:rPr>
              <a:t>grande </a:t>
            </a:r>
            <a:r>
              <a:rPr dirty="0" sz="1350" spc="-5">
                <a:latin typeface="Times New Roman"/>
                <a:cs typeface="Times New Roman"/>
              </a:rPr>
              <a:t>tappeto sarà </a:t>
            </a:r>
            <a:r>
              <a:rPr dirty="0" sz="1350">
                <a:latin typeface="Times New Roman"/>
                <a:cs typeface="Times New Roman"/>
              </a:rPr>
              <a:t>esposto </a:t>
            </a:r>
            <a:r>
              <a:rPr dirty="0" sz="1350" spc="-5">
                <a:latin typeface="Times New Roman"/>
                <a:cs typeface="Times New Roman"/>
              </a:rPr>
              <a:t>davanti al Museo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Castelbuono </a:t>
            </a:r>
            <a:r>
              <a:rPr dirty="0" sz="1350">
                <a:latin typeface="Times New Roman"/>
                <a:cs typeface="Times New Roman"/>
              </a:rPr>
              <a:t>e  </a:t>
            </a:r>
            <a:r>
              <a:rPr dirty="0" sz="1350" spc="-5">
                <a:latin typeface="Times New Roman"/>
                <a:cs typeface="Times New Roman"/>
              </a:rPr>
              <a:t>potrà essere </a:t>
            </a:r>
            <a:r>
              <a:rPr dirty="0" sz="1350" spc="-10">
                <a:latin typeface="Times New Roman"/>
                <a:cs typeface="Times New Roman"/>
              </a:rPr>
              <a:t>ammirato </a:t>
            </a:r>
            <a:r>
              <a:rPr dirty="0" sz="1350" spc="-5">
                <a:latin typeface="Times New Roman"/>
                <a:cs typeface="Times New Roman"/>
              </a:rPr>
              <a:t>dalla comunità </a:t>
            </a:r>
            <a:r>
              <a:rPr dirty="0" sz="1350">
                <a:latin typeface="Times New Roman"/>
                <a:cs typeface="Times New Roman"/>
              </a:rPr>
              <a:t>e dai tanti </a:t>
            </a:r>
            <a:r>
              <a:rPr dirty="0" sz="1350" spc="-5">
                <a:latin typeface="Times New Roman"/>
                <a:cs typeface="Times New Roman"/>
              </a:rPr>
              <a:t>turisti che visitano la </a:t>
            </a:r>
            <a:r>
              <a:rPr dirty="0" sz="1350" spc="-10">
                <a:latin typeface="Times New Roman"/>
                <a:cs typeface="Times New Roman"/>
              </a:rPr>
              <a:t>zona.  </a:t>
            </a:r>
            <a:r>
              <a:rPr dirty="0" sz="1350">
                <a:latin typeface="Times New Roman"/>
                <a:cs typeface="Times New Roman"/>
              </a:rPr>
              <a:t>Parte </a:t>
            </a:r>
            <a:r>
              <a:rPr dirty="0" sz="1350" spc="-5">
                <a:latin typeface="Times New Roman"/>
                <a:cs typeface="Times New Roman"/>
              </a:rPr>
              <a:t>dell’installazione percorrerà le strade </a:t>
            </a:r>
            <a:r>
              <a:rPr dirty="0" sz="1350">
                <a:latin typeface="Times New Roman"/>
                <a:cs typeface="Times New Roman"/>
              </a:rPr>
              <a:t>del </a:t>
            </a:r>
            <a:r>
              <a:rPr dirty="0" sz="1350" spc="-5">
                <a:latin typeface="Times New Roman"/>
                <a:cs typeface="Times New Roman"/>
              </a:rPr>
              <a:t>borgo antico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Castelbuono sul dorso  degli asinelli, gli </a:t>
            </a:r>
            <a:r>
              <a:rPr dirty="0" sz="1350">
                <a:latin typeface="Times New Roman"/>
                <a:cs typeface="Times New Roman"/>
              </a:rPr>
              <a:t>stessi che </a:t>
            </a:r>
            <a:r>
              <a:rPr dirty="0" sz="1350" spc="-5">
                <a:latin typeface="Times New Roman"/>
                <a:cs typeface="Times New Roman"/>
              </a:rPr>
              <a:t>quotidianamente svolgono funzioni ecologiche per la  cittadinanza.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350" spc="-5" b="1">
                <a:latin typeface="Times New Roman"/>
                <a:cs typeface="Times New Roman"/>
              </a:rPr>
              <a:t>INFORMAZIONI</a:t>
            </a: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dirty="0" sz="1350" spc="-5">
                <a:latin typeface="Arial"/>
                <a:cs typeface="Arial"/>
              </a:rPr>
              <a:t>Dipartimento Educazione </a:t>
            </a:r>
            <a:r>
              <a:rPr dirty="0" sz="1350">
                <a:latin typeface="Arial"/>
                <a:cs typeface="Arial"/>
              </a:rPr>
              <a:t>Castello di</a:t>
            </a:r>
            <a:r>
              <a:rPr dirty="0" sz="1350" spc="-15">
                <a:latin typeface="Arial"/>
                <a:cs typeface="Arial"/>
              </a:rPr>
              <a:t> </a:t>
            </a:r>
            <a:r>
              <a:rPr dirty="0" sz="1350" spc="-5">
                <a:latin typeface="Arial"/>
                <a:cs typeface="Arial"/>
              </a:rPr>
              <a:t>Rivoli,</a:t>
            </a:r>
            <a:endParaRPr sz="13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dirty="0" sz="1350" spc="-5">
                <a:latin typeface="Arial"/>
                <a:cs typeface="Arial"/>
              </a:rPr>
              <a:t>tel. 011.9565213,</a:t>
            </a:r>
            <a:r>
              <a:rPr dirty="0" sz="1350" spc="-5">
                <a:solidFill>
                  <a:srgbClr val="3A8DBC"/>
                </a:solidFill>
                <a:latin typeface="Times New Roman"/>
                <a:cs typeface="Times New Roman"/>
                <a:hlinkClick r:id="rId3"/>
              </a:rPr>
              <a:t>www.castellodirivoli.org</a:t>
            </a:r>
            <a:r>
              <a:rPr dirty="0" sz="1350" spc="-5">
                <a:latin typeface="Arial"/>
                <a:cs typeface="Arial"/>
              </a:rPr>
              <a:t>, </a:t>
            </a:r>
            <a:r>
              <a:rPr dirty="0" sz="1350" spc="-5">
                <a:solidFill>
                  <a:srgbClr val="3A8DBC"/>
                </a:solidFill>
                <a:latin typeface="Times New Roman"/>
                <a:cs typeface="Times New Roman"/>
                <a:hlinkClick r:id="rId4"/>
              </a:rPr>
              <a:t>educa@castellodirivoli.org</a:t>
            </a:r>
            <a:endParaRPr sz="1350">
              <a:latin typeface="Times New Roman"/>
              <a:cs typeface="Times New Roman"/>
            </a:endParaRPr>
          </a:p>
          <a:p>
            <a:pPr marL="12700" marR="2315845">
              <a:lnSpc>
                <a:spcPct val="117000"/>
              </a:lnSpc>
              <a:spcBef>
                <a:spcPts val="50"/>
              </a:spcBef>
            </a:pPr>
            <a:r>
              <a:rPr dirty="0" sz="1350">
                <a:latin typeface="Arial"/>
                <a:cs typeface="Arial"/>
              </a:rPr>
              <a:t>Museo </a:t>
            </a:r>
            <a:r>
              <a:rPr dirty="0" sz="1350" spc="-5">
                <a:latin typeface="Arial"/>
                <a:cs typeface="Arial"/>
              </a:rPr>
              <a:t>Civico </a:t>
            </a:r>
            <a:r>
              <a:rPr dirty="0" sz="1350">
                <a:latin typeface="Arial"/>
                <a:cs typeface="Arial"/>
              </a:rPr>
              <a:t>di </a:t>
            </a:r>
            <a:r>
              <a:rPr dirty="0" sz="1350" spc="-5">
                <a:latin typeface="Arial"/>
                <a:cs typeface="Arial"/>
              </a:rPr>
              <a:t>Castelbuono, tel. 0921.671211  Sito</a:t>
            </a:r>
            <a:r>
              <a:rPr dirty="0" sz="1350" spc="25">
                <a:latin typeface="Arial"/>
                <a:cs typeface="Arial"/>
              </a:rPr>
              <a:t> </a:t>
            </a:r>
            <a:r>
              <a:rPr dirty="0" sz="1350" spc="-5">
                <a:latin typeface="Arial"/>
                <a:cs typeface="Arial"/>
              </a:rPr>
              <a:t>web:</a:t>
            </a:r>
            <a:r>
              <a:rPr dirty="0" sz="1350" spc="-5">
                <a:latin typeface="Arial"/>
                <a:cs typeface="Arial"/>
                <a:hlinkClick r:id="rId5"/>
              </a:rPr>
              <a:t>www.museocivico.eu</a:t>
            </a:r>
            <a:r>
              <a:rPr dirty="0" sz="1350" spc="-5">
                <a:solidFill>
                  <a:srgbClr val="3A8DBC"/>
                </a:solidFill>
                <a:latin typeface="Times New Roman"/>
                <a:cs typeface="Times New Roman"/>
                <a:hlinkClick r:id="rId6"/>
              </a:rPr>
              <a:t>info@museocivico.eu</a:t>
            </a:r>
            <a:endParaRPr sz="13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7435" cy="74466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10" b="1">
                <a:latin typeface="Arial"/>
                <a:cs typeface="Arial"/>
              </a:rPr>
              <a:t>Agi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27 aprile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ct val="101200"/>
              </a:lnSpc>
              <a:spcBef>
                <a:spcPts val="980"/>
              </a:spcBef>
            </a:pPr>
            <a:r>
              <a:rPr dirty="0" sz="1200" spc="-5">
                <a:latin typeface="Verdana"/>
                <a:cs typeface="Verdana"/>
              </a:rPr>
              <a:t>Daniele Galliano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Ettore Balbo) </a:t>
            </a:r>
            <a:r>
              <a:rPr dirty="0" sz="1200">
                <a:latin typeface="Verdana"/>
                <a:cs typeface="Verdana"/>
              </a:rPr>
              <a:t>rivolta a </a:t>
            </a:r>
            <a:r>
              <a:rPr dirty="0" sz="1200" spc="-5">
                <a:latin typeface="Verdana"/>
                <a:cs typeface="Verdana"/>
              </a:rPr>
              <a:t>bambini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5">
                <a:latin typeface="Verdana"/>
                <a:cs typeface="Verdana"/>
              </a:rPr>
              <a:t>ai </a:t>
            </a:r>
            <a:r>
              <a:rPr dirty="0" sz="1200" spc="-5">
                <a:latin typeface="Verdana"/>
                <a:cs typeface="Verdana"/>
              </a:rPr>
              <a:t>ragazzi, </a:t>
            </a:r>
            <a:r>
              <a:rPr dirty="0" sz="1200">
                <a:latin typeface="Verdana"/>
                <a:cs typeface="Verdana"/>
              </a:rPr>
              <a:t>sara' </a:t>
            </a:r>
            <a:r>
              <a:rPr dirty="0" sz="1200" spc="-5">
                <a:latin typeface="Verdana"/>
                <a:cs typeface="Verdana"/>
              </a:rPr>
              <a:t>correlata  </a:t>
            </a:r>
            <a:r>
              <a:rPr dirty="0" sz="1200">
                <a:latin typeface="Verdana"/>
                <a:cs typeface="Verdana"/>
              </a:rPr>
              <a:t>ad </a:t>
            </a:r>
            <a:r>
              <a:rPr dirty="0" sz="1200" spc="-5">
                <a:latin typeface="Verdana"/>
                <a:cs typeface="Verdana"/>
              </a:rPr>
              <a:t>eventi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workshops aperti </a:t>
            </a:r>
            <a:r>
              <a:rPr dirty="0" sz="1200" spc="5">
                <a:latin typeface="Verdana"/>
                <a:cs typeface="Verdana"/>
              </a:rPr>
              <a:t>al </a:t>
            </a:r>
            <a:r>
              <a:rPr dirty="0" sz="1200" spc="-5">
                <a:latin typeface="Verdana"/>
                <a:cs typeface="Verdana"/>
              </a:rPr>
              <a:t>pubblico. </a:t>
            </a:r>
            <a:r>
              <a:rPr dirty="0" sz="1200">
                <a:latin typeface="Verdana"/>
                <a:cs typeface="Verdana"/>
              </a:rPr>
              <a:t>In </a:t>
            </a:r>
            <a:r>
              <a:rPr dirty="0" sz="1200" spc="-5">
                <a:latin typeface="Verdana"/>
                <a:cs typeface="Verdana"/>
              </a:rPr>
              <a:t>questo </a:t>
            </a:r>
            <a:r>
              <a:rPr dirty="0" sz="1200">
                <a:latin typeface="Verdana"/>
                <a:cs typeface="Verdana"/>
              </a:rPr>
              <a:t>contesto </a:t>
            </a:r>
            <a:r>
              <a:rPr dirty="0" sz="1200" spc="-5">
                <a:latin typeface="Verdana"/>
                <a:cs typeface="Verdana"/>
              </a:rPr>
              <a:t>il Dipartimento  Educazione </a:t>
            </a:r>
            <a:r>
              <a:rPr dirty="0" sz="1200" spc="-10">
                <a:latin typeface="Verdana"/>
                <a:cs typeface="Verdana"/>
              </a:rPr>
              <a:t>Castello </a:t>
            </a:r>
            <a:r>
              <a:rPr dirty="0" sz="1200" spc="-5">
                <a:latin typeface="Verdana"/>
                <a:cs typeface="Verdana"/>
              </a:rPr>
              <a:t>di Rivoli </a:t>
            </a:r>
            <a:r>
              <a:rPr dirty="0" sz="1200">
                <a:latin typeface="Verdana"/>
                <a:cs typeface="Verdana"/>
              </a:rPr>
              <a:t>portera' </a:t>
            </a:r>
            <a:r>
              <a:rPr dirty="0" sz="1200" spc="-5">
                <a:latin typeface="Verdana"/>
                <a:cs typeface="Verdana"/>
              </a:rPr>
              <a:t>il progetto Abitanti, un vasto work in  </a:t>
            </a:r>
            <a:r>
              <a:rPr dirty="0" sz="1200">
                <a:latin typeface="Verdana"/>
                <a:cs typeface="Verdana"/>
              </a:rPr>
              <a:t>progress </a:t>
            </a:r>
            <a:r>
              <a:rPr dirty="0" sz="1200" spc="-5">
                <a:latin typeface="Verdana"/>
                <a:cs typeface="Verdana"/>
              </a:rPr>
              <a:t>collettivo itinerante che parte dalla piazza intesa </a:t>
            </a:r>
            <a:r>
              <a:rPr dirty="0" sz="1200">
                <a:latin typeface="Verdana"/>
                <a:cs typeface="Verdana"/>
              </a:rPr>
              <a:t>come </a:t>
            </a:r>
            <a:r>
              <a:rPr dirty="0" sz="1200" spc="-5">
                <a:latin typeface="Verdana"/>
                <a:cs typeface="Verdana"/>
              </a:rPr>
              <a:t>Agora' (luogo  dell'incontro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del confronto), per rimettere in gioco </a:t>
            </a:r>
            <a:r>
              <a:rPr dirty="0" sz="1200">
                <a:latin typeface="Verdana"/>
                <a:cs typeface="Verdana"/>
              </a:rPr>
              <a:t>i </a:t>
            </a:r>
            <a:r>
              <a:rPr dirty="0" sz="1200" spc="-5">
                <a:latin typeface="Verdana"/>
                <a:cs typeface="Verdana"/>
              </a:rPr>
              <a:t>concetti d'identita' </a:t>
            </a:r>
            <a:r>
              <a:rPr dirty="0" sz="1200">
                <a:latin typeface="Verdana"/>
                <a:cs typeface="Verdana"/>
              </a:rPr>
              <a:t>e  </a:t>
            </a:r>
            <a:r>
              <a:rPr dirty="0" sz="1200" spc="-5">
                <a:latin typeface="Verdana"/>
                <a:cs typeface="Verdana"/>
              </a:rPr>
              <a:t>differenza, incontro </a:t>
            </a:r>
            <a:r>
              <a:rPr dirty="0" sz="1200">
                <a:latin typeface="Verdana"/>
                <a:cs typeface="Verdana"/>
              </a:rPr>
              <a:t>con </a:t>
            </a:r>
            <a:r>
              <a:rPr dirty="0" sz="1200" spc="-5">
                <a:latin typeface="Verdana"/>
                <a:cs typeface="Verdana"/>
              </a:rPr>
              <a:t>l'altro, l'estraneo, strano in quanto straniero, lo  sconosciuto proveniente da un altro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mondo.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  <a:buChar char="-"/>
              <a:tabLst>
                <a:tab pos="174625" algn="l"/>
              </a:tabLst>
            </a:pPr>
            <a:r>
              <a:rPr dirty="0" sz="1200" spc="-5">
                <a:latin typeface="Verdana"/>
                <a:cs typeface="Verdana"/>
              </a:rPr>
              <a:t>Venerdi' </a:t>
            </a:r>
            <a:r>
              <a:rPr dirty="0" sz="1200">
                <a:latin typeface="Verdana"/>
                <a:cs typeface="Verdana"/>
              </a:rPr>
              <a:t>6 maggio, a Roma presso </a:t>
            </a:r>
            <a:r>
              <a:rPr dirty="0" sz="1200" spc="-5">
                <a:latin typeface="Verdana"/>
                <a:cs typeface="Verdana"/>
              </a:rPr>
              <a:t>il teatro India, </a:t>
            </a:r>
            <a:r>
              <a:rPr dirty="0" sz="1200">
                <a:latin typeface="Verdana"/>
                <a:cs typeface="Verdana"/>
              </a:rPr>
              <a:t>Abitare </a:t>
            </a:r>
            <a:r>
              <a:rPr dirty="0" sz="1200" spc="-5">
                <a:latin typeface="Verdana"/>
                <a:cs typeface="Verdana"/>
              </a:rPr>
              <a:t>la fantasia,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la</a:t>
            </a:r>
            <a:endParaRPr sz="1200">
              <a:latin typeface="Verdana"/>
              <a:cs typeface="Verdana"/>
            </a:endParaRPr>
          </a:p>
          <a:p>
            <a:pPr marL="12700" marR="5080">
              <a:lnSpc>
                <a:spcPct val="101200"/>
              </a:lnSpc>
              <a:spcBef>
                <a:spcPts val="10"/>
              </a:spcBef>
              <a:tabLst>
                <a:tab pos="815340" algn="l"/>
                <a:tab pos="929640" algn="l"/>
                <a:tab pos="1016000" algn="l"/>
                <a:tab pos="1186815" algn="l"/>
                <a:tab pos="1257935" algn="l"/>
                <a:tab pos="1324610" algn="l"/>
                <a:tab pos="1590675" algn="l"/>
                <a:tab pos="1617980" algn="l"/>
                <a:tab pos="1678305" algn="l"/>
                <a:tab pos="1798955" algn="l"/>
                <a:tab pos="1958975" algn="l"/>
                <a:tab pos="2101850" algn="l"/>
                <a:tab pos="2176780" algn="l"/>
                <a:tab pos="2259330" algn="l"/>
                <a:tab pos="2385695" algn="l"/>
                <a:tab pos="2649220" algn="l"/>
                <a:tab pos="3147060" algn="l"/>
                <a:tab pos="3362960" algn="l"/>
                <a:tab pos="3485515" algn="l"/>
                <a:tab pos="3515995" algn="l"/>
                <a:tab pos="3587115" algn="l"/>
                <a:tab pos="3738245" algn="l"/>
                <a:tab pos="4076700" algn="l"/>
                <a:tab pos="4237990" algn="l"/>
                <a:tab pos="4385310" algn="l"/>
                <a:tab pos="4497705" algn="l"/>
                <a:tab pos="4664710" algn="l"/>
                <a:tab pos="4905375" algn="l"/>
                <a:tab pos="5077460" algn="l"/>
                <a:tab pos="5169535" algn="l"/>
                <a:tab pos="5882005" algn="l"/>
                <a:tab pos="6042660" algn="l"/>
              </a:tabLst>
            </a:pPr>
            <a:r>
              <a:rPr dirty="0" sz="1200">
                <a:latin typeface="Verdana"/>
                <a:cs typeface="Verdana"/>
              </a:rPr>
              <a:t>cr</a:t>
            </a:r>
            <a:r>
              <a:rPr dirty="0" sz="1200" spc="5">
                <a:latin typeface="Verdana"/>
                <a:cs typeface="Verdana"/>
              </a:rPr>
              <a:t>e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10">
                <a:latin typeface="Verdana"/>
                <a:cs typeface="Verdana"/>
              </a:rPr>
              <a:t>ti</a:t>
            </a:r>
            <a:r>
              <a:rPr dirty="0" sz="1200">
                <a:latin typeface="Verdana"/>
                <a:cs typeface="Verdana"/>
              </a:rPr>
              <a:t>v</a:t>
            </a:r>
            <a:r>
              <a:rPr dirty="0" sz="1200" spc="-10">
                <a:latin typeface="Verdana"/>
                <a:cs typeface="Verdana"/>
              </a:rPr>
              <a:t>i</a:t>
            </a:r>
            <a:r>
              <a:rPr dirty="0" sz="1200" spc="-5">
                <a:latin typeface="Verdana"/>
                <a:cs typeface="Verdana"/>
              </a:rPr>
              <a:t>t</a:t>
            </a:r>
            <a:r>
              <a:rPr dirty="0" sz="1200">
                <a:latin typeface="Verdana"/>
                <a:cs typeface="Verdana"/>
              </a:rPr>
              <a:t>a'		e	</a:t>
            </a:r>
            <a:r>
              <a:rPr dirty="0" sz="1200" spc="-10">
                <a:latin typeface="Verdana"/>
                <a:cs typeface="Verdana"/>
              </a:rPr>
              <a:t>l</a:t>
            </a:r>
            <a:r>
              <a:rPr dirty="0" sz="1200">
                <a:latin typeface="Verdana"/>
                <a:cs typeface="Verdana"/>
              </a:rPr>
              <a:t>'ar</a:t>
            </a:r>
            <a:r>
              <a:rPr dirty="0" sz="1200" spc="5">
                <a:latin typeface="Verdana"/>
                <a:cs typeface="Verdana"/>
              </a:rPr>
              <a:t>t</a:t>
            </a:r>
            <a:r>
              <a:rPr dirty="0" sz="1200">
                <a:latin typeface="Verdana"/>
                <a:cs typeface="Verdana"/>
              </a:rPr>
              <a:t>e,		</a:t>
            </a:r>
            <a:r>
              <a:rPr dirty="0" sz="1200" spc="-10">
                <a:latin typeface="Verdana"/>
                <a:cs typeface="Verdana"/>
              </a:rPr>
              <a:t>i</a:t>
            </a:r>
            <a:r>
              <a:rPr dirty="0" sz="1200">
                <a:latin typeface="Verdana"/>
                <a:cs typeface="Verdana"/>
              </a:rPr>
              <a:t>n		col</a:t>
            </a:r>
            <a:r>
              <a:rPr dirty="0" sz="1200" spc="-10">
                <a:latin typeface="Verdana"/>
                <a:cs typeface="Verdana"/>
              </a:rPr>
              <a:t>l</a:t>
            </a:r>
            <a:r>
              <a:rPr dirty="0" sz="1200">
                <a:latin typeface="Verdana"/>
                <a:cs typeface="Verdana"/>
              </a:rPr>
              <a:t>a</a:t>
            </a:r>
            <a:r>
              <a:rPr dirty="0" sz="1200" spc="-5">
                <a:latin typeface="Verdana"/>
                <a:cs typeface="Verdana"/>
              </a:rPr>
              <a:t>b</a:t>
            </a:r>
            <a:r>
              <a:rPr dirty="0" sz="1200">
                <a:latin typeface="Verdana"/>
                <a:cs typeface="Verdana"/>
              </a:rPr>
              <a:t>ora</a:t>
            </a:r>
            <a:r>
              <a:rPr dirty="0" sz="1200" spc="5">
                <a:latin typeface="Verdana"/>
                <a:cs typeface="Verdana"/>
              </a:rPr>
              <a:t>z</a:t>
            </a:r>
            <a:r>
              <a:rPr dirty="0" sz="1200" spc="-10">
                <a:latin typeface="Verdana"/>
                <a:cs typeface="Verdana"/>
              </a:rPr>
              <a:t>i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5">
                <a:latin typeface="Verdana"/>
                <a:cs typeface="Verdana"/>
              </a:rPr>
              <a:t>n</a:t>
            </a:r>
            <a:r>
              <a:rPr dirty="0" sz="1200">
                <a:latin typeface="Verdana"/>
                <a:cs typeface="Verdana"/>
              </a:rPr>
              <a:t>e	</a:t>
            </a:r>
            <a:r>
              <a:rPr dirty="0" sz="1200" spc="-5">
                <a:latin typeface="Verdana"/>
                <a:cs typeface="Verdana"/>
              </a:rPr>
              <a:t>A</a:t>
            </a:r>
            <a:r>
              <a:rPr dirty="0" sz="1200">
                <a:latin typeface="Verdana"/>
                <a:cs typeface="Verdana"/>
              </a:rPr>
              <a:t>ssoc</a:t>
            </a:r>
            <a:r>
              <a:rPr dirty="0" sz="1200" spc="-5">
                <a:latin typeface="Verdana"/>
                <a:cs typeface="Verdana"/>
              </a:rPr>
              <a:t>i</a:t>
            </a:r>
            <a:r>
              <a:rPr dirty="0" sz="1200">
                <a:latin typeface="Verdana"/>
                <a:cs typeface="Verdana"/>
              </a:rPr>
              <a:t>az</a:t>
            </a:r>
            <a:r>
              <a:rPr dirty="0" sz="1200" spc="-10">
                <a:latin typeface="Verdana"/>
                <a:cs typeface="Verdana"/>
              </a:rPr>
              <a:t>i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5">
                <a:latin typeface="Verdana"/>
                <a:cs typeface="Verdana"/>
              </a:rPr>
              <a:t>n</a:t>
            </a:r>
            <a:r>
              <a:rPr dirty="0" sz="1200">
                <a:latin typeface="Verdana"/>
                <a:cs typeface="Verdana"/>
              </a:rPr>
              <a:t>e		</a:t>
            </a:r>
            <a:r>
              <a:rPr dirty="0" sz="1200" spc="-5">
                <a:latin typeface="Verdana"/>
                <a:cs typeface="Verdana"/>
              </a:rPr>
              <a:t>Ap</a:t>
            </a:r>
            <a:r>
              <a:rPr dirty="0" sz="1200">
                <a:latin typeface="Verdana"/>
                <a:cs typeface="Verdana"/>
              </a:rPr>
              <a:t>erta		</a:t>
            </a:r>
            <a:r>
              <a:rPr dirty="0" sz="1200" spc="-5">
                <a:latin typeface="Verdana"/>
                <a:cs typeface="Verdana"/>
              </a:rPr>
              <a:t>P</a:t>
            </a:r>
            <a:r>
              <a:rPr dirty="0" sz="1200">
                <a:latin typeface="Verdana"/>
                <a:cs typeface="Verdana"/>
              </a:rPr>
              <a:t>ar</a:t>
            </a:r>
            <a:r>
              <a:rPr dirty="0" sz="1200" spc="5">
                <a:latin typeface="Verdana"/>
                <a:cs typeface="Verdana"/>
              </a:rPr>
              <a:t>e</a:t>
            </a:r>
            <a:r>
              <a:rPr dirty="0" sz="1200" spc="-5">
                <a:latin typeface="Verdana"/>
                <a:cs typeface="Verdana"/>
              </a:rPr>
              <a:t>nt</a:t>
            </a:r>
            <a:r>
              <a:rPr dirty="0" sz="1200">
                <a:latin typeface="Verdana"/>
                <a:cs typeface="Verdana"/>
              </a:rPr>
              <a:t>esi		e  </a:t>
            </a:r>
            <a:r>
              <a:rPr dirty="0" sz="1200" spc="-5">
                <a:latin typeface="Verdana"/>
                <a:cs typeface="Verdana"/>
              </a:rPr>
              <a:t>A</a:t>
            </a:r>
            <a:r>
              <a:rPr dirty="0" sz="1200">
                <a:latin typeface="Verdana"/>
                <a:cs typeface="Verdana"/>
              </a:rPr>
              <a:t>rt</a:t>
            </a:r>
            <a:r>
              <a:rPr dirty="0" sz="1200" spc="-10">
                <a:latin typeface="Verdana"/>
                <a:cs typeface="Verdana"/>
              </a:rPr>
              <a:t>i</a:t>
            </a:r>
            <a:r>
              <a:rPr dirty="0" sz="1200">
                <a:latin typeface="Verdana"/>
                <a:cs typeface="Verdana"/>
              </a:rPr>
              <a:t>v</a:t>
            </a:r>
            <a:r>
              <a:rPr dirty="0" sz="1200" spc="-5">
                <a:latin typeface="Verdana"/>
                <a:cs typeface="Verdana"/>
              </a:rPr>
              <a:t>a</a:t>
            </a:r>
            <a:r>
              <a:rPr dirty="0" sz="1200">
                <a:latin typeface="Verdana"/>
                <a:cs typeface="Verdana"/>
              </a:rPr>
              <a:t>z</a:t>
            </a:r>
            <a:r>
              <a:rPr dirty="0" sz="1200" spc="-10">
                <a:latin typeface="Verdana"/>
                <a:cs typeface="Verdana"/>
              </a:rPr>
              <a:t>i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5">
                <a:latin typeface="Verdana"/>
                <a:cs typeface="Verdana"/>
              </a:rPr>
              <a:t>n</a:t>
            </a:r>
            <a:r>
              <a:rPr dirty="0" sz="1200">
                <a:latin typeface="Verdana"/>
                <a:cs typeface="Verdana"/>
              </a:rPr>
              <a:t>e		e		con			Ram		rad</a:t>
            </a:r>
            <a:r>
              <a:rPr dirty="0" sz="1200" spc="-10">
                <a:latin typeface="Verdana"/>
                <a:cs typeface="Verdana"/>
              </a:rPr>
              <a:t>i</a:t>
            </a:r>
            <a:r>
              <a:rPr dirty="0" sz="1200">
                <a:latin typeface="Verdana"/>
                <a:cs typeface="Verdana"/>
              </a:rPr>
              <a:t>oarte</a:t>
            </a:r>
            <a:r>
              <a:rPr dirty="0" sz="1200" spc="10">
                <a:latin typeface="Verdana"/>
                <a:cs typeface="Verdana"/>
              </a:rPr>
              <a:t>m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5">
                <a:latin typeface="Verdana"/>
                <a:cs typeface="Verdana"/>
              </a:rPr>
              <a:t>b</a:t>
            </a:r>
            <a:r>
              <a:rPr dirty="0" sz="1200" spc="-10">
                <a:latin typeface="Verdana"/>
                <a:cs typeface="Verdana"/>
              </a:rPr>
              <a:t>il</a:t>
            </a:r>
            <a:r>
              <a:rPr dirty="0" sz="1200">
                <a:latin typeface="Verdana"/>
                <a:cs typeface="Verdana"/>
              </a:rPr>
              <a:t>e.			L'</a:t>
            </a:r>
            <a:r>
              <a:rPr dirty="0" sz="1200" spc="5">
                <a:latin typeface="Verdana"/>
                <a:cs typeface="Verdana"/>
              </a:rPr>
              <a:t>e</a:t>
            </a:r>
            <a:r>
              <a:rPr dirty="0" sz="1200">
                <a:latin typeface="Verdana"/>
                <a:cs typeface="Verdana"/>
              </a:rPr>
              <a:t>ven</a:t>
            </a:r>
            <a:r>
              <a:rPr dirty="0" sz="1200" spc="-10">
                <a:latin typeface="Verdana"/>
                <a:cs typeface="Verdana"/>
              </a:rPr>
              <a:t>t</a:t>
            </a:r>
            <a:r>
              <a:rPr dirty="0" sz="1200">
                <a:latin typeface="Verdana"/>
                <a:cs typeface="Verdana"/>
              </a:rPr>
              <a:t>o		s</a:t>
            </a:r>
            <a:r>
              <a:rPr dirty="0" sz="1200" spc="5">
                <a:latin typeface="Verdana"/>
                <a:cs typeface="Verdana"/>
              </a:rPr>
              <a:t>a</a:t>
            </a:r>
            <a:r>
              <a:rPr dirty="0" sz="1200">
                <a:latin typeface="Verdana"/>
                <a:cs typeface="Verdana"/>
              </a:rPr>
              <a:t>ra'	</a:t>
            </a:r>
            <a:r>
              <a:rPr dirty="0" sz="1200" spc="-10">
                <a:latin typeface="Verdana"/>
                <a:cs typeface="Verdana"/>
              </a:rPr>
              <a:t>l</a:t>
            </a:r>
            <a:r>
              <a:rPr dirty="0" sz="1200">
                <a:latin typeface="Verdana"/>
                <a:cs typeface="Verdana"/>
              </a:rPr>
              <a:t>'occ</a:t>
            </a:r>
            <a:r>
              <a:rPr dirty="0" sz="1200" spc="-5">
                <a:latin typeface="Verdana"/>
                <a:cs typeface="Verdana"/>
              </a:rPr>
              <a:t>a</a:t>
            </a:r>
            <a:r>
              <a:rPr dirty="0" sz="1200">
                <a:latin typeface="Verdana"/>
                <a:cs typeface="Verdana"/>
              </a:rPr>
              <a:t>s</a:t>
            </a:r>
            <a:r>
              <a:rPr dirty="0" sz="1200" spc="-10">
                <a:latin typeface="Verdana"/>
                <a:cs typeface="Verdana"/>
              </a:rPr>
              <a:t>i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5">
                <a:latin typeface="Verdana"/>
                <a:cs typeface="Verdana"/>
              </a:rPr>
              <a:t>n</a:t>
            </a:r>
            <a:r>
              <a:rPr dirty="0" sz="1200">
                <a:latin typeface="Verdana"/>
                <a:cs typeface="Verdana"/>
              </a:rPr>
              <a:t>e	</a:t>
            </a:r>
            <a:r>
              <a:rPr dirty="0" sz="1200" spc="-5">
                <a:latin typeface="Verdana"/>
                <a:cs typeface="Verdana"/>
              </a:rPr>
              <a:t>p</a:t>
            </a:r>
            <a:r>
              <a:rPr dirty="0" sz="1200">
                <a:latin typeface="Verdana"/>
                <a:cs typeface="Verdana"/>
              </a:rPr>
              <a:t>er  </a:t>
            </a:r>
            <a:r>
              <a:rPr dirty="0" sz="1200" spc="-5">
                <a:latin typeface="Verdana"/>
                <a:cs typeface="Verdana"/>
              </a:rPr>
              <a:t>proiettare il video "3domande3", in </a:t>
            </a:r>
            <a:r>
              <a:rPr dirty="0" sz="1200">
                <a:latin typeface="Verdana"/>
                <a:cs typeface="Verdana"/>
              </a:rPr>
              <a:t>cui </a:t>
            </a:r>
            <a:r>
              <a:rPr dirty="0" sz="1200" spc="-5">
                <a:latin typeface="Verdana"/>
                <a:cs typeface="Verdana"/>
              </a:rPr>
              <a:t>artisti come Michelangelo Pistoletto,  Achille Bonito Oliva, Hou Hanru, Tanino Liberatore, Pedro Cano, Max Casacci </a:t>
            </a:r>
            <a:r>
              <a:rPr dirty="0" sz="1200">
                <a:latin typeface="Verdana"/>
                <a:cs typeface="Verdana"/>
              </a:rPr>
              <a:t>e  </a:t>
            </a:r>
            <a:r>
              <a:rPr dirty="0" sz="1200" spc="-5">
                <a:latin typeface="Verdana"/>
                <a:cs typeface="Verdana"/>
              </a:rPr>
              <a:t>molti altri, </a:t>
            </a:r>
            <a:r>
              <a:rPr dirty="0" sz="1200">
                <a:latin typeface="Verdana"/>
                <a:cs typeface="Verdana"/>
              </a:rPr>
              <a:t>racconteranno </a:t>
            </a:r>
            <a:r>
              <a:rPr dirty="0" sz="1200" spc="-5">
                <a:latin typeface="Verdana"/>
                <a:cs typeface="Verdana"/>
              </a:rPr>
              <a:t>la creativita' dal loro punto di vista. All'evento  p</a:t>
            </a:r>
            <a:r>
              <a:rPr dirty="0" sz="1200">
                <a:latin typeface="Verdana"/>
                <a:cs typeface="Verdana"/>
              </a:rPr>
              <a:t>artec</a:t>
            </a:r>
            <a:r>
              <a:rPr dirty="0" sz="1200" spc="-5">
                <a:latin typeface="Verdana"/>
                <a:cs typeface="Verdana"/>
              </a:rPr>
              <a:t>ip</a:t>
            </a:r>
            <a:r>
              <a:rPr dirty="0" sz="1200">
                <a:latin typeface="Verdana"/>
                <a:cs typeface="Verdana"/>
              </a:rPr>
              <a:t>eran</a:t>
            </a:r>
            <a:r>
              <a:rPr dirty="0" sz="1200" spc="-5">
                <a:latin typeface="Verdana"/>
                <a:cs typeface="Verdana"/>
              </a:rPr>
              <a:t>n</a:t>
            </a:r>
            <a:r>
              <a:rPr dirty="0" sz="1200">
                <a:latin typeface="Verdana"/>
                <a:cs typeface="Verdana"/>
              </a:rPr>
              <a:t>o			</a:t>
            </a:r>
            <a:r>
              <a:rPr dirty="0" sz="1200" spc="-10">
                <a:latin typeface="Verdana"/>
                <a:cs typeface="Verdana"/>
              </a:rPr>
              <a:t>l</a:t>
            </a:r>
            <a:r>
              <a:rPr dirty="0" sz="1200">
                <a:latin typeface="Verdana"/>
                <a:cs typeface="Verdana"/>
              </a:rPr>
              <a:t>e		sc</a:t>
            </a:r>
            <a:r>
              <a:rPr dirty="0" sz="1200" spc="-10">
                <a:latin typeface="Verdana"/>
                <a:cs typeface="Verdana"/>
              </a:rPr>
              <a:t>u</a:t>
            </a:r>
            <a:r>
              <a:rPr dirty="0" sz="1200">
                <a:latin typeface="Verdana"/>
                <a:cs typeface="Verdana"/>
              </a:rPr>
              <a:t>o</a:t>
            </a:r>
            <a:r>
              <a:rPr dirty="0" sz="1200" spc="-10">
                <a:latin typeface="Verdana"/>
                <a:cs typeface="Verdana"/>
              </a:rPr>
              <a:t>l</a:t>
            </a:r>
            <a:r>
              <a:rPr dirty="0" sz="1200">
                <a:latin typeface="Verdana"/>
                <a:cs typeface="Verdana"/>
              </a:rPr>
              <a:t>e			</a:t>
            </a:r>
            <a:r>
              <a:rPr dirty="0" sz="1200" spc="-5">
                <a:latin typeface="Verdana"/>
                <a:cs typeface="Verdana"/>
              </a:rPr>
              <a:t>d</a:t>
            </a:r>
            <a:r>
              <a:rPr dirty="0" sz="1200">
                <a:latin typeface="Verdana"/>
                <a:cs typeface="Verdana"/>
              </a:rPr>
              <a:t>el	</a:t>
            </a:r>
            <a:r>
              <a:rPr dirty="0" sz="1200" spc="-5">
                <a:latin typeface="Verdana"/>
                <a:cs typeface="Verdana"/>
              </a:rPr>
              <a:t>t</a:t>
            </a:r>
            <a:r>
              <a:rPr dirty="0" sz="1200">
                <a:latin typeface="Verdana"/>
                <a:cs typeface="Verdana"/>
              </a:rPr>
              <a:t>er</a:t>
            </a:r>
            <a:r>
              <a:rPr dirty="0" sz="1200" spc="5">
                <a:latin typeface="Verdana"/>
                <a:cs typeface="Verdana"/>
              </a:rPr>
              <a:t>r</a:t>
            </a:r>
            <a:r>
              <a:rPr dirty="0" sz="1200" spc="-10">
                <a:latin typeface="Verdana"/>
                <a:cs typeface="Verdana"/>
              </a:rPr>
              <a:t>i</a:t>
            </a:r>
            <a:r>
              <a:rPr dirty="0" sz="1200" spc="-5">
                <a:latin typeface="Verdana"/>
                <a:cs typeface="Verdana"/>
              </a:rPr>
              <a:t>t</a:t>
            </a:r>
            <a:r>
              <a:rPr dirty="0" sz="1200">
                <a:latin typeface="Verdana"/>
                <a:cs typeface="Verdana"/>
              </a:rPr>
              <a:t>orio		e		</a:t>
            </a:r>
            <a:r>
              <a:rPr dirty="0" sz="1200" spc="-5">
                <a:latin typeface="Verdana"/>
                <a:cs typeface="Verdana"/>
              </a:rPr>
              <a:t>g</a:t>
            </a:r>
            <a:r>
              <a:rPr dirty="0" sz="1200" spc="-10">
                <a:latin typeface="Verdana"/>
                <a:cs typeface="Verdana"/>
              </a:rPr>
              <a:t>l</a:t>
            </a:r>
            <a:r>
              <a:rPr dirty="0" sz="1200">
                <a:latin typeface="Verdana"/>
                <a:cs typeface="Verdana"/>
              </a:rPr>
              <a:t>i	a</a:t>
            </a:r>
            <a:r>
              <a:rPr dirty="0" sz="1200" spc="-5">
                <a:latin typeface="Verdana"/>
                <a:cs typeface="Verdana"/>
              </a:rPr>
              <a:t>du</a:t>
            </a:r>
            <a:r>
              <a:rPr dirty="0" sz="1200" spc="5">
                <a:latin typeface="Verdana"/>
                <a:cs typeface="Verdana"/>
              </a:rPr>
              <a:t>l</a:t>
            </a:r>
            <a:r>
              <a:rPr dirty="0" sz="1200" spc="-5">
                <a:latin typeface="Verdana"/>
                <a:cs typeface="Verdana"/>
              </a:rPr>
              <a:t>t</a:t>
            </a:r>
            <a:r>
              <a:rPr dirty="0" sz="1200">
                <a:latin typeface="Verdana"/>
                <a:cs typeface="Verdana"/>
              </a:rPr>
              <a:t>i	</a:t>
            </a:r>
            <a:r>
              <a:rPr dirty="0" sz="1200" spc="-5">
                <a:latin typeface="Verdana"/>
                <a:cs typeface="Verdana"/>
              </a:rPr>
              <a:t>p</a:t>
            </a:r>
            <a:r>
              <a:rPr dirty="0" sz="1200">
                <a:latin typeface="Verdana"/>
                <a:cs typeface="Verdana"/>
              </a:rPr>
              <a:t>er	</a:t>
            </a:r>
            <a:r>
              <a:rPr dirty="0" sz="1200" spc="-5">
                <a:latin typeface="Verdana"/>
                <a:cs typeface="Verdana"/>
              </a:rPr>
              <a:t>un</a:t>
            </a:r>
            <a:r>
              <a:rPr dirty="0" sz="1200">
                <a:latin typeface="Verdana"/>
                <a:cs typeface="Verdana"/>
              </a:rPr>
              <a:t>'</a:t>
            </a:r>
            <a:r>
              <a:rPr dirty="0" sz="1200" spc="5">
                <a:latin typeface="Verdana"/>
                <a:cs typeface="Verdana"/>
              </a:rPr>
              <a:t>e</a:t>
            </a:r>
            <a:r>
              <a:rPr dirty="0" sz="1200">
                <a:latin typeface="Verdana"/>
                <a:cs typeface="Verdana"/>
              </a:rPr>
              <a:t>s</a:t>
            </a:r>
            <a:r>
              <a:rPr dirty="0" sz="1200" spc="-5">
                <a:latin typeface="Verdana"/>
                <a:cs typeface="Verdana"/>
              </a:rPr>
              <a:t>p</a:t>
            </a:r>
            <a:r>
              <a:rPr dirty="0" sz="1200">
                <a:latin typeface="Verdana"/>
                <a:cs typeface="Verdana"/>
              </a:rPr>
              <a:t>erie</a:t>
            </a:r>
            <a:r>
              <a:rPr dirty="0" sz="1200" spc="-5">
                <a:latin typeface="Verdana"/>
                <a:cs typeface="Verdana"/>
              </a:rPr>
              <a:t>n</a:t>
            </a:r>
            <a:r>
              <a:rPr dirty="0" sz="1200" spc="-10">
                <a:latin typeface="Verdana"/>
                <a:cs typeface="Verdana"/>
              </a:rPr>
              <a:t>z</a:t>
            </a:r>
            <a:r>
              <a:rPr dirty="0" sz="1200">
                <a:latin typeface="Verdana"/>
                <a:cs typeface="Verdana"/>
              </a:rPr>
              <a:t>a  </a:t>
            </a:r>
            <a:r>
              <a:rPr dirty="0" sz="1200" spc="-5">
                <a:latin typeface="Verdana"/>
                <a:cs typeface="Verdana"/>
              </a:rPr>
              <a:t>laboratoriale che </a:t>
            </a:r>
            <a:r>
              <a:rPr dirty="0" sz="1200">
                <a:latin typeface="Verdana"/>
                <a:cs typeface="Verdana"/>
              </a:rPr>
              <a:t>parte </a:t>
            </a:r>
            <a:r>
              <a:rPr dirty="0" sz="1200" spc="-5">
                <a:latin typeface="Verdana"/>
                <a:cs typeface="Verdana"/>
              </a:rPr>
              <a:t>dalla visione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prosegue </a:t>
            </a:r>
            <a:r>
              <a:rPr dirty="0" sz="1200">
                <a:latin typeface="Verdana"/>
                <a:cs typeface="Verdana"/>
              </a:rPr>
              <a:t>con </a:t>
            </a:r>
            <a:r>
              <a:rPr dirty="0" sz="1200" spc="-5">
                <a:latin typeface="Verdana"/>
                <a:cs typeface="Verdana"/>
              </a:rPr>
              <a:t>un dibattito aperto sul  tema dell'abitare la fantasia. </a:t>
            </a:r>
            <a:r>
              <a:rPr dirty="0" sz="1200">
                <a:latin typeface="Verdana"/>
                <a:cs typeface="Verdana"/>
              </a:rPr>
              <a:t>Un momento </a:t>
            </a:r>
            <a:r>
              <a:rPr dirty="0" sz="1200" spc="-5">
                <a:latin typeface="Verdana"/>
                <a:cs typeface="Verdana"/>
              </a:rPr>
              <a:t>utile per le riflessioni </a:t>
            </a:r>
            <a:r>
              <a:rPr dirty="0" sz="1200">
                <a:latin typeface="Verdana"/>
                <a:cs typeface="Verdana"/>
              </a:rPr>
              <a:t>sul </a:t>
            </a:r>
            <a:r>
              <a:rPr dirty="0" sz="1200" spc="-5">
                <a:latin typeface="Verdana"/>
                <a:cs typeface="Verdana"/>
              </a:rPr>
              <a:t>tema della  creativita'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dell'abitare sottosopra, </a:t>
            </a:r>
            <a:r>
              <a:rPr dirty="0" sz="1200">
                <a:latin typeface="Verdana"/>
                <a:cs typeface="Verdana"/>
              </a:rPr>
              <a:t>sara' </a:t>
            </a:r>
            <a:r>
              <a:rPr dirty="0" sz="1200" spc="-5">
                <a:latin typeface="Verdana"/>
                <a:cs typeface="Verdana"/>
              </a:rPr>
              <a:t>la presentazione dell'Associazione  Bancaria	Italiana,	dei	libri		illustrati	del		Festival	della Cultura Creativa,  L'alfabeto del </a:t>
            </a:r>
            <a:r>
              <a:rPr dirty="0" sz="1200">
                <a:latin typeface="Verdana"/>
                <a:cs typeface="Verdana"/>
              </a:rPr>
              <a:t>mondo" e </a:t>
            </a:r>
            <a:r>
              <a:rPr dirty="0" sz="1200" spc="-5">
                <a:latin typeface="Verdana"/>
                <a:cs typeface="Verdana"/>
              </a:rPr>
              <a:t>"Abitare sottosopra", insieme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Patrizia </a:t>
            </a:r>
            <a:r>
              <a:rPr dirty="0" sz="1200">
                <a:latin typeface="Verdana"/>
                <a:cs typeface="Verdana"/>
              </a:rPr>
              <a:t>Zerbi </a:t>
            </a:r>
            <a:r>
              <a:rPr dirty="0" sz="1200" spc="-10">
                <a:latin typeface="Verdana"/>
                <a:cs typeface="Verdana"/>
              </a:rPr>
              <a:t>della  </a:t>
            </a:r>
            <a:r>
              <a:rPr dirty="0" sz="1200" spc="-5">
                <a:latin typeface="Verdana"/>
                <a:cs typeface="Verdana"/>
              </a:rPr>
              <a:t>casa editrice Carthusia </a:t>
            </a:r>
            <a:r>
              <a:rPr dirty="0" sz="1200">
                <a:latin typeface="Verdana"/>
                <a:cs typeface="Verdana"/>
              </a:rPr>
              <a:t>e agli autori Eva </a:t>
            </a:r>
            <a:r>
              <a:rPr dirty="0" sz="1200" spc="-5">
                <a:latin typeface="Verdana"/>
                <a:cs typeface="Verdana"/>
              </a:rPr>
              <a:t>Montanari, Sabina Colloredo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Valeria  Petrone.</a:t>
            </a:r>
            <a:endParaRPr sz="1200">
              <a:latin typeface="Verdana"/>
              <a:cs typeface="Verdana"/>
            </a:endParaRPr>
          </a:p>
          <a:p>
            <a:pPr algn="just" marL="12700" marR="5080">
              <a:lnSpc>
                <a:spcPct val="101200"/>
              </a:lnSpc>
              <a:spcBef>
                <a:spcPts val="10"/>
              </a:spcBef>
              <a:buChar char="-"/>
              <a:tabLst>
                <a:tab pos="139700" algn="l"/>
              </a:tabLst>
            </a:pPr>
            <a:r>
              <a:rPr dirty="0" sz="1200" spc="-5">
                <a:latin typeface="Verdana"/>
                <a:cs typeface="Verdana"/>
              </a:rPr>
              <a:t>Domenica </a:t>
            </a:r>
            <a:r>
              <a:rPr dirty="0" sz="1200">
                <a:latin typeface="Verdana"/>
                <a:cs typeface="Verdana"/>
              </a:rPr>
              <a:t>8 </a:t>
            </a:r>
            <a:r>
              <a:rPr dirty="0" sz="1200" spc="-5">
                <a:latin typeface="Verdana"/>
                <a:cs typeface="Verdana"/>
              </a:rPr>
              <a:t>maggio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Castelbuono (Palermo) l'evento di chiusura del Festival  Tappeto Volante </a:t>
            </a:r>
            <a:r>
              <a:rPr dirty="0" sz="1200">
                <a:latin typeface="Verdana"/>
                <a:cs typeface="Verdana"/>
              </a:rPr>
              <a:t>- </a:t>
            </a:r>
            <a:r>
              <a:rPr dirty="0" sz="1200" spc="-5">
                <a:latin typeface="Verdana"/>
                <a:cs typeface="Verdana"/>
              </a:rPr>
              <a:t>il mondo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l'arte soprasotto/sottosopra, in collaborazione  </a:t>
            </a:r>
            <a:r>
              <a:rPr dirty="0" sz="1200">
                <a:latin typeface="Verdana"/>
                <a:cs typeface="Verdana"/>
              </a:rPr>
              <a:t>con </a:t>
            </a:r>
            <a:r>
              <a:rPr dirty="0" sz="1200" spc="-5">
                <a:latin typeface="Verdana"/>
                <a:cs typeface="Verdana"/>
              </a:rPr>
              <a:t>Museo Civico </a:t>
            </a:r>
            <a:r>
              <a:rPr dirty="0" sz="1200">
                <a:latin typeface="Verdana"/>
                <a:cs typeface="Verdana"/>
              </a:rPr>
              <a:t>di </a:t>
            </a:r>
            <a:r>
              <a:rPr dirty="0" sz="1200" spc="-5">
                <a:latin typeface="Verdana"/>
                <a:cs typeface="Verdana"/>
              </a:rPr>
              <a:t>Castelbuono (PA), Ecomuseo Urbano del Mare Memoria  Viva di Palermo, Accademia di Belle Arti di Palermo. </a:t>
            </a:r>
            <a:r>
              <a:rPr dirty="0" sz="1200">
                <a:latin typeface="Verdana"/>
                <a:cs typeface="Verdana"/>
              </a:rPr>
              <a:t>Il </a:t>
            </a:r>
            <a:r>
              <a:rPr dirty="0" sz="1200" spc="-5">
                <a:latin typeface="Verdana"/>
                <a:cs typeface="Verdana"/>
              </a:rPr>
              <a:t>Tappeto Volante  diventera' l'occasione per creare una prospettiva inedita, nel vedere il mondo.  </a:t>
            </a:r>
            <a:r>
              <a:rPr dirty="0" sz="1200">
                <a:latin typeface="Verdana"/>
                <a:cs typeface="Verdana"/>
              </a:rPr>
              <a:t>Il </a:t>
            </a:r>
            <a:r>
              <a:rPr dirty="0" sz="1200" spc="-5">
                <a:latin typeface="Verdana"/>
                <a:cs typeface="Verdana"/>
              </a:rPr>
              <a:t>tappeto </a:t>
            </a:r>
            <a:r>
              <a:rPr dirty="0" sz="1200">
                <a:latin typeface="Verdana"/>
                <a:cs typeface="Verdana"/>
              </a:rPr>
              <a:t>e' </a:t>
            </a:r>
            <a:r>
              <a:rPr dirty="0" sz="1200" spc="-5">
                <a:latin typeface="Verdana"/>
                <a:cs typeface="Verdana"/>
              </a:rPr>
              <a:t>un intreccio di fili, </a:t>
            </a:r>
            <a:r>
              <a:rPr dirty="0" sz="1200">
                <a:latin typeface="Verdana"/>
                <a:cs typeface="Verdana"/>
              </a:rPr>
              <a:t>trame </a:t>
            </a:r>
            <a:r>
              <a:rPr dirty="0" sz="1200" spc="-5">
                <a:latin typeface="Verdana"/>
                <a:cs typeface="Verdana"/>
              </a:rPr>
              <a:t>che intessono storie, incontri tra le  persone. Intrecciare fili colorati equivale quindi </a:t>
            </a:r>
            <a:r>
              <a:rPr dirty="0" sz="1200">
                <a:latin typeface="Verdana"/>
                <a:cs typeface="Verdana"/>
              </a:rPr>
              <a:t>ad </a:t>
            </a:r>
            <a:r>
              <a:rPr dirty="0" sz="1200" spc="-5">
                <a:latin typeface="Verdana"/>
                <a:cs typeface="Verdana"/>
              </a:rPr>
              <a:t>intrecciare testi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narrazioni.  L'attivita' </a:t>
            </a:r>
            <a:r>
              <a:rPr dirty="0" sz="1200">
                <a:latin typeface="Verdana"/>
                <a:cs typeface="Verdana"/>
              </a:rPr>
              <a:t>coinvolgera' </a:t>
            </a:r>
            <a:r>
              <a:rPr dirty="0" sz="1200" spc="-10">
                <a:latin typeface="Verdana"/>
                <a:cs typeface="Verdana"/>
              </a:rPr>
              <a:t>mille </a:t>
            </a:r>
            <a:r>
              <a:rPr dirty="0" sz="1200" spc="-5">
                <a:latin typeface="Verdana"/>
                <a:cs typeface="Verdana"/>
              </a:rPr>
              <a:t>studenti della scuola, dall'Infanzia alle </a:t>
            </a:r>
            <a:r>
              <a:rPr dirty="0" sz="1200">
                <a:latin typeface="Verdana"/>
                <a:cs typeface="Verdana"/>
              </a:rPr>
              <a:t>Superiori  </a:t>
            </a:r>
            <a:r>
              <a:rPr dirty="0" sz="1200" spc="-5">
                <a:latin typeface="Verdana"/>
                <a:cs typeface="Verdana"/>
              </a:rPr>
              <a:t>oltre agli studenti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dell'Accademia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1200" spc="-5">
                <a:latin typeface="Verdana"/>
                <a:cs typeface="Verdana"/>
              </a:rPr>
              <a:t>di Belle Arti di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Palermo.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8064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Caste</a:t>
            </a:r>
            <a:r>
              <a:rPr dirty="0" sz="1600" b="1">
                <a:latin typeface="Arial"/>
                <a:cs typeface="Arial"/>
              </a:rPr>
              <a:t>l</a:t>
            </a:r>
            <a:r>
              <a:rPr dirty="0" sz="1600" spc="-5" b="1">
                <a:latin typeface="Arial"/>
                <a:cs typeface="Arial"/>
              </a:rPr>
              <a:t>buo</a:t>
            </a:r>
            <a:r>
              <a:rPr dirty="0" sz="1600" spc="-15" b="1">
                <a:latin typeface="Arial"/>
                <a:cs typeface="Arial"/>
              </a:rPr>
              <a:t>n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.o</a:t>
            </a:r>
            <a:r>
              <a:rPr dirty="0" sz="1600" spc="5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g  </a:t>
            </a:r>
            <a:r>
              <a:rPr dirty="0" sz="1600" spc="-5" b="1">
                <a:latin typeface="Arial"/>
                <a:cs typeface="Arial"/>
              </a:rPr>
              <a:t>30 aprile</a:t>
            </a:r>
            <a:r>
              <a:rPr dirty="0" sz="1600" spc="-2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962402"/>
            <a:ext cx="6062980" cy="742315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12700" marR="5080">
              <a:lnSpc>
                <a:spcPts val="2760"/>
              </a:lnSpc>
              <a:spcBef>
                <a:spcPts val="290"/>
              </a:spcBef>
            </a:pPr>
            <a:r>
              <a:rPr dirty="0" sz="2400" b="1">
                <a:solidFill>
                  <a:srgbClr val="333333"/>
                </a:solidFill>
                <a:latin typeface="Arial"/>
                <a:cs typeface="Arial"/>
              </a:rPr>
              <a:t>MCC: </a:t>
            </a:r>
            <a:r>
              <a:rPr dirty="0" sz="2400" spc="-30" b="1">
                <a:solidFill>
                  <a:srgbClr val="333333"/>
                </a:solidFill>
                <a:latin typeface="Arial"/>
                <a:cs typeface="Arial"/>
              </a:rPr>
              <a:t>“Tappeto </a:t>
            </a:r>
            <a:r>
              <a:rPr dirty="0" sz="2400" spc="-25" b="1">
                <a:solidFill>
                  <a:srgbClr val="333333"/>
                </a:solidFill>
                <a:latin typeface="Arial"/>
                <a:cs typeface="Arial"/>
              </a:rPr>
              <a:t>Volante </a:t>
            </a:r>
            <a:r>
              <a:rPr dirty="0" sz="2400" b="1">
                <a:solidFill>
                  <a:srgbClr val="333333"/>
                </a:solidFill>
                <a:latin typeface="Arial"/>
                <a:cs typeface="Arial"/>
              </a:rPr>
              <a:t>– il </a:t>
            </a:r>
            <a:r>
              <a:rPr dirty="0" sz="2400" spc="-5" b="1">
                <a:solidFill>
                  <a:srgbClr val="333333"/>
                </a:solidFill>
                <a:latin typeface="Arial"/>
                <a:cs typeface="Arial"/>
              </a:rPr>
              <a:t>mondo </a:t>
            </a:r>
            <a:r>
              <a:rPr dirty="0" sz="2400" b="1">
                <a:solidFill>
                  <a:srgbClr val="333333"/>
                </a:solidFill>
                <a:latin typeface="Arial"/>
                <a:cs typeface="Arial"/>
              </a:rPr>
              <a:t>e l’arte  </a:t>
            </a:r>
            <a:r>
              <a:rPr dirty="0" sz="2400" spc="-5" b="1">
                <a:solidFill>
                  <a:srgbClr val="333333"/>
                </a:solidFill>
                <a:latin typeface="Arial"/>
                <a:cs typeface="Arial"/>
              </a:rPr>
              <a:t>soprasotto/sottosopra”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4059" y="8062874"/>
            <a:ext cx="6090285" cy="1550670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196975">
              <a:lnSpc>
                <a:spcPct val="100000"/>
              </a:lnSpc>
              <a:spcBef>
                <a:spcPts val="340"/>
              </a:spcBef>
            </a:pPr>
            <a:r>
              <a:rPr dirty="0" sz="1050" spc="-5" b="1" i="1">
                <a:solidFill>
                  <a:srgbClr val="444444"/>
                </a:solidFill>
                <a:latin typeface="Arial"/>
                <a:cs typeface="Arial"/>
              </a:rPr>
              <a:t>Tappeto </a:t>
            </a:r>
            <a:r>
              <a:rPr dirty="0" sz="1050" b="1" i="1">
                <a:solidFill>
                  <a:srgbClr val="444444"/>
                </a:solidFill>
                <a:latin typeface="Arial"/>
                <a:cs typeface="Arial"/>
              </a:rPr>
              <a:t>Volante – </a:t>
            </a:r>
            <a:r>
              <a:rPr dirty="0" sz="1050" spc="-5" b="1" i="1">
                <a:solidFill>
                  <a:srgbClr val="444444"/>
                </a:solidFill>
                <a:latin typeface="Arial"/>
                <a:cs typeface="Arial"/>
              </a:rPr>
              <a:t>il mondo </a:t>
            </a:r>
            <a:r>
              <a:rPr dirty="0" sz="1050" b="1" i="1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dirty="0" sz="1050" spc="-5" b="1" i="1">
                <a:solidFill>
                  <a:srgbClr val="444444"/>
                </a:solidFill>
                <a:latin typeface="Arial"/>
                <a:cs typeface="Arial"/>
              </a:rPr>
              <a:t>l’arte</a:t>
            </a:r>
            <a:r>
              <a:rPr dirty="0" sz="1050" spc="-15" b="1" i="1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50" spc="-5" b="1" i="1">
                <a:solidFill>
                  <a:srgbClr val="444444"/>
                </a:solidFill>
                <a:latin typeface="Arial"/>
                <a:cs typeface="Arial"/>
              </a:rPr>
              <a:t>soprasotto/sottosopra</a:t>
            </a:r>
            <a:endParaRPr sz="1050">
              <a:latin typeface="Arial"/>
              <a:cs typeface="Arial"/>
            </a:endParaRPr>
          </a:p>
          <a:p>
            <a:pPr marL="1518285">
              <a:lnSpc>
                <a:spcPct val="100000"/>
              </a:lnSpc>
              <a:spcBef>
                <a:spcPts val="244"/>
              </a:spcBef>
            </a:pP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Castelbuono </a:t>
            </a:r>
            <a:r>
              <a:rPr dirty="0" sz="1050" spc="-10" b="1">
                <a:solidFill>
                  <a:srgbClr val="444444"/>
                </a:solidFill>
                <a:latin typeface="Arial"/>
                <a:cs typeface="Arial"/>
              </a:rPr>
              <a:t>(PA),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domenica 8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maggio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ore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10.00</a:t>
            </a:r>
            <a:endParaRPr sz="1050">
              <a:latin typeface="Arial"/>
              <a:cs typeface="Arial"/>
            </a:endParaRPr>
          </a:p>
          <a:p>
            <a:pPr algn="ctr" marL="325120" marR="313690" indent="-2540">
              <a:lnSpc>
                <a:spcPct val="119000"/>
              </a:lnSpc>
            </a:pP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A cura del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Dipartimento Educazione Castello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Rivoli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Museo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d’Arte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Contemporanea  Per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il Festival della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Cultura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Creativa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coordinato da </a:t>
            </a:r>
            <a:r>
              <a:rPr dirty="0" sz="1050" spc="-10" b="1">
                <a:solidFill>
                  <a:srgbClr val="444444"/>
                </a:solidFill>
                <a:latin typeface="Arial"/>
                <a:cs typeface="Arial"/>
              </a:rPr>
              <a:t>ABI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Associazione Bancaria</a:t>
            </a:r>
            <a:r>
              <a:rPr dirty="0" sz="1050" spc="114" b="1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Italiana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00">
              <a:latin typeface="Times New Roman"/>
              <a:cs typeface="Times New Roman"/>
            </a:endParaRPr>
          </a:p>
          <a:p>
            <a:pPr algn="ctr" marL="12065" marR="5080">
              <a:lnSpc>
                <a:spcPct val="119000"/>
              </a:lnSpc>
            </a:pP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In collaborazione con Museo Civico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Castelbuono (PA),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Ecomuseo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Urbano del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Mare Memoria 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Viva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di Palermo,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Accademia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Belle </a:t>
            </a:r>
            <a:r>
              <a:rPr dirty="0" sz="1050" spc="-10" b="1">
                <a:solidFill>
                  <a:srgbClr val="444444"/>
                </a:solidFill>
                <a:latin typeface="Arial"/>
                <a:cs typeface="Arial"/>
              </a:rPr>
              <a:t>Arti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di Palermo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(Dipartimento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Comunicazione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Didattica  dell’Arte),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e con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la collaborazione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di Libreria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DUDI,</a:t>
            </a:r>
            <a:r>
              <a:rPr dirty="0" sz="1050" spc="-30" b="1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Palermo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27629" y="2196029"/>
            <a:ext cx="2247899" cy="5139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265679" y="3792092"/>
            <a:ext cx="3028822" cy="42843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20765" cy="91338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48564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Caste</a:t>
            </a:r>
            <a:r>
              <a:rPr dirty="0" sz="1600" b="1">
                <a:latin typeface="Arial"/>
                <a:cs typeface="Arial"/>
              </a:rPr>
              <a:t>l</a:t>
            </a:r>
            <a:r>
              <a:rPr dirty="0" sz="1600" spc="-5" b="1">
                <a:latin typeface="Arial"/>
                <a:cs typeface="Arial"/>
              </a:rPr>
              <a:t>buo</a:t>
            </a:r>
            <a:r>
              <a:rPr dirty="0" sz="1600" spc="-15" b="1">
                <a:latin typeface="Arial"/>
                <a:cs typeface="Arial"/>
              </a:rPr>
              <a:t>n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.o</a:t>
            </a:r>
            <a:r>
              <a:rPr dirty="0" sz="1600" spc="5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g  </a:t>
            </a:r>
            <a:r>
              <a:rPr dirty="0" sz="1600" spc="-5" b="1">
                <a:latin typeface="Arial"/>
                <a:cs typeface="Arial"/>
              </a:rPr>
              <a:t>30 aprile</a:t>
            </a:r>
            <a:r>
              <a:rPr dirty="0" sz="1600" spc="-2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3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107314">
              <a:lnSpc>
                <a:spcPct val="119000"/>
              </a:lnSpc>
              <a:spcBef>
                <a:spcPts val="965"/>
              </a:spcBef>
            </a:pP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Si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terrà dal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2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all’8 maggio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2016 la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terza edizione del Festival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della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Cultura Creativa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promosso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dall’ABI 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sul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territorio nazionale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dedicato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ai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giovani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 ai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giovanissimi </a:t>
            </a:r>
            <a:r>
              <a:rPr dirty="0" sz="1050" spc="-10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età compresa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tra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i sei e 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tredici</a:t>
            </a:r>
            <a:r>
              <a:rPr dirty="0" sz="1050" spc="10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anni.</a:t>
            </a:r>
            <a:endParaRPr sz="1050">
              <a:latin typeface="Arial"/>
              <a:cs typeface="Arial"/>
            </a:endParaRPr>
          </a:p>
          <a:p>
            <a:pPr marL="12700" marR="10795">
              <a:lnSpc>
                <a:spcPct val="119100"/>
              </a:lnSpc>
            </a:pP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Il Festival ha il patrocinio dell’Unesco, dell’Alto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patronato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della Repubblica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 del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Mibact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la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media  partnership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della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Rai 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coinvolgerà anche quest’anno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60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città italiane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più </a:t>
            </a:r>
            <a:r>
              <a:rPr dirty="0" sz="1050" spc="-10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15mila bambini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ragazzi.  Il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tema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prescelto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per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l’edizione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2016 è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«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Abitare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Sottosopra –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scoprire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e sperimentare come si sta 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dentro l’arte,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i luoghi e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le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cose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».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Il Festival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sarà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per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ragazzi l’occasione per riflettere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sulla 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condizione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stabilità legata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al tema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dell’abitare, sul legame con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la propria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città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 il proprio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quartiere, 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sul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rapporto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con la propria comunità.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Il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gran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finale del Festival </a:t>
            </a:r>
            <a:r>
              <a:rPr dirty="0" sz="1050" spc="-10">
                <a:solidFill>
                  <a:srgbClr val="444444"/>
                </a:solidFill>
                <a:latin typeface="Arial"/>
                <a:cs typeface="Arial"/>
              </a:rPr>
              <a:t>si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svolgerà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al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Castelbuono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(PA), città </a:t>
            </a:r>
            <a:r>
              <a:rPr dirty="0" sz="1050" spc="-15">
                <a:solidFill>
                  <a:srgbClr val="444444"/>
                </a:solidFill>
                <a:latin typeface="Arial"/>
                <a:cs typeface="Arial"/>
              </a:rPr>
              <a:t>da 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sempre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attenta alle questioni ambientali (esemplare l’utilizzo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degli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asinelli-spazzini), tanto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da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far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parte  della rete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Italiana Città Sane dell’OMS Organizzazione Mondiale della Sanità. </a:t>
            </a:r>
            <a:r>
              <a:rPr dirty="0" sz="1050" spc="5">
                <a:solidFill>
                  <a:srgbClr val="444444"/>
                </a:solidFill>
                <a:latin typeface="Arial"/>
                <a:cs typeface="Arial"/>
              </a:rPr>
              <a:t>Un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Comune attento alla  qualità della vita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dell’</a:t>
            </a:r>
            <a:r>
              <a:rPr dirty="0" sz="1050" spc="-5" i="1">
                <a:solidFill>
                  <a:srgbClr val="444444"/>
                </a:solidFill>
                <a:latin typeface="Arial"/>
                <a:cs typeface="Arial"/>
              </a:rPr>
              <a:t>abitare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per i propri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cittadini,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anche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attraverso l’azione culturale condotta dal 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Museo</a:t>
            </a:r>
            <a:r>
              <a:rPr dirty="0" sz="1050" spc="-2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Civico.</a:t>
            </a:r>
            <a:endParaRPr sz="1050">
              <a:latin typeface="Arial"/>
              <a:cs typeface="Arial"/>
            </a:endParaRPr>
          </a:p>
          <a:p>
            <a:pPr marL="12700" marR="5080">
              <a:lnSpc>
                <a:spcPct val="119000"/>
              </a:lnSpc>
            </a:pP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In occasione del Festival, mille bambini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ragazzi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delle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scuole, dall’Infanzia </a:t>
            </a:r>
            <a:r>
              <a:rPr dirty="0" sz="1050" spc="-10">
                <a:solidFill>
                  <a:srgbClr val="444444"/>
                </a:solidFill>
                <a:latin typeface="Arial"/>
                <a:cs typeface="Arial"/>
              </a:rPr>
              <a:t>alle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Superiori, coordinati dal  Dipartimento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Educazione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Castello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Rivoli, insieme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ai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Dipartimenti Educazione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Museo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Civico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di 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Castelbuono, dell’Ecomuseo Urbano del Mare Memoria Viva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Palermo,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il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Dipartimento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di 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Comunicazione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Didattica dell’Arte dell’Accademia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Belle Arti </a:t>
            </a:r>
            <a:r>
              <a:rPr dirty="0" sz="1050" spc="-10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Palermo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realizzeranno in un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grande  evento collettivo,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un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tappeto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volante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che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sarà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occasione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per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creare una prospettiva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nuova di vedere </a:t>
            </a:r>
            <a:r>
              <a:rPr dirty="0" sz="1050" spc="5">
                <a:solidFill>
                  <a:srgbClr val="444444"/>
                </a:solidFill>
                <a:latin typeface="Arial"/>
                <a:cs typeface="Arial"/>
              </a:rPr>
              <a:t>il 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mondo 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l’arte: </a:t>
            </a:r>
            <a:r>
              <a:rPr dirty="0" sz="1050" i="1">
                <a:solidFill>
                  <a:srgbClr val="444444"/>
                </a:solidFill>
                <a:latin typeface="Arial"/>
                <a:cs typeface="Arial"/>
              </a:rPr>
              <a:t>sottosopra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appunto.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L’oggetto d’uso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quotidiano,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il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tappeto,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nella visione fiabesca  rimanda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a un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dispositivo leggero,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capace di librarsi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nell’aria per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contenere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desideri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sogni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ma</a:t>
            </a:r>
            <a:endParaRPr sz="1050">
              <a:latin typeface="Arial"/>
              <a:cs typeface="Arial"/>
            </a:endParaRPr>
          </a:p>
          <a:p>
            <a:pPr marL="12700" marR="396875">
              <a:lnSpc>
                <a:spcPct val="119100"/>
              </a:lnSpc>
            </a:pP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il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tappeto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è anche un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intreccio </a:t>
            </a:r>
            <a:r>
              <a:rPr dirty="0" sz="1050" spc="-10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fili,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un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tessuto,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un </a:t>
            </a:r>
            <a:r>
              <a:rPr dirty="0" sz="1050" i="1">
                <a:solidFill>
                  <a:srgbClr val="444444"/>
                </a:solidFill>
                <a:latin typeface="Arial"/>
                <a:cs typeface="Arial"/>
              </a:rPr>
              <a:t>textum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ovvero un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testo narrativo,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trame che  intessono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storie, incontri </a:t>
            </a:r>
            <a:r>
              <a:rPr dirty="0" sz="1050" spc="-10">
                <a:solidFill>
                  <a:srgbClr val="444444"/>
                </a:solidFill>
                <a:latin typeface="Arial"/>
                <a:cs typeface="Arial"/>
              </a:rPr>
              <a:t>tra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le persone.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Intrecciare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fili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colorati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equivale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quindi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ad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intrecciare testi,  narrazioni diversi.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Le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diverse narrazioni nell’evento </a:t>
            </a:r>
            <a:r>
              <a:rPr dirty="0" sz="1050" spc="-10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Castelbuono diventeranno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un nuovo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testo  comune,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condiviso, un </a:t>
            </a:r>
            <a:r>
              <a:rPr dirty="0" sz="1050" spc="-10">
                <a:solidFill>
                  <a:srgbClr val="444444"/>
                </a:solidFill>
                <a:latin typeface="Arial"/>
                <a:cs typeface="Arial"/>
              </a:rPr>
              <a:t>nuovo </a:t>
            </a:r>
            <a:r>
              <a:rPr dirty="0" sz="1050" i="1">
                <a:solidFill>
                  <a:srgbClr val="444444"/>
                </a:solidFill>
                <a:latin typeface="Arial"/>
                <a:cs typeface="Arial"/>
              </a:rPr>
              <a:t>tessuto</a:t>
            </a:r>
            <a:r>
              <a:rPr dirty="0" sz="1050" spc="-15" i="1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50" i="1">
                <a:solidFill>
                  <a:srgbClr val="444444"/>
                </a:solidFill>
                <a:latin typeface="Arial"/>
                <a:cs typeface="Arial"/>
              </a:rPr>
              <a:t>connettivo.</a:t>
            </a:r>
            <a:endParaRPr sz="1050">
              <a:latin typeface="Arial"/>
              <a:cs typeface="Arial"/>
            </a:endParaRPr>
          </a:p>
          <a:p>
            <a:pPr algn="just" marL="12700" marR="115570">
              <a:lnSpc>
                <a:spcPct val="119000"/>
              </a:lnSpc>
            </a:pP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Ospite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d’eccezione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testimone della Giornata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sarà il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Maestro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Mimmo Cuticchio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che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accompagnerà  l’azione collettiva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dei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bambini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con la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sua presenza,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 quella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del Pupo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Giovanni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Ventimiglia,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creato  recentemente per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la collezione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permanente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del Museo Civico </a:t>
            </a:r>
            <a:r>
              <a:rPr dirty="0" sz="1050" spc="-10">
                <a:solidFill>
                  <a:srgbClr val="444444"/>
                </a:solidFill>
                <a:latin typeface="Arial"/>
                <a:cs typeface="Arial"/>
              </a:rPr>
              <a:t>di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Castelbuono.</a:t>
            </a:r>
            <a:endParaRPr sz="1050">
              <a:latin typeface="Arial"/>
              <a:cs typeface="Arial"/>
            </a:endParaRPr>
          </a:p>
          <a:p>
            <a:pPr marL="12700" marR="207010">
              <a:lnSpc>
                <a:spcPct val="119000"/>
              </a:lnSpc>
              <a:spcBef>
                <a:spcPts val="5"/>
              </a:spcBef>
            </a:pP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Si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ringraziano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per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la preziosa collaborazione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supporto: GORI TESSUTI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il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Dipartimento di 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Comunicazione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e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Didattica dell’Arte, SMAC, Castelbuono, Accademia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Belle </a:t>
            </a:r>
            <a:r>
              <a:rPr dirty="0" sz="1050" spc="-10" b="1">
                <a:solidFill>
                  <a:srgbClr val="444444"/>
                </a:solidFill>
                <a:latin typeface="Arial"/>
                <a:cs typeface="Arial"/>
              </a:rPr>
              <a:t>Arti </a:t>
            </a:r>
            <a:r>
              <a:rPr dirty="0" sz="1050" b="1">
                <a:solidFill>
                  <a:srgbClr val="444444"/>
                </a:solidFill>
                <a:latin typeface="Arial"/>
                <a:cs typeface="Arial"/>
              </a:rPr>
              <a:t>di Palermo  (Prof.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Luciana</a:t>
            </a:r>
            <a:r>
              <a:rPr dirty="0" sz="1050" spc="-20" b="1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Giunta).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PROGRAMMA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Ore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10.00_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Arrivo bambini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a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Piazza Castello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dirty="0" sz="1050" spc="-1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accoglienza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Ore 10-11_Presentazione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workshop 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svolgimento attività “Tappeto</a:t>
            </a:r>
            <a:r>
              <a:rPr dirty="0" sz="1050" spc="-2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Volante”</a:t>
            </a:r>
            <a:endParaRPr sz="1050">
              <a:latin typeface="Arial"/>
              <a:cs typeface="Arial"/>
            </a:endParaRPr>
          </a:p>
          <a:p>
            <a:pPr marL="12700" marR="1064260">
              <a:lnSpc>
                <a:spcPct val="119000"/>
              </a:lnSpc>
            </a:pP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Ore 11-12_Animazione con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manufatti negli spazi antistanti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il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Castello dei Ventimiglia  Ore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12.00_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Conclusioni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</a:t>
            </a:r>
            <a:r>
              <a:rPr dirty="0" sz="1050" spc="-2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saluti</a:t>
            </a:r>
            <a:endParaRPr sz="1050">
              <a:latin typeface="Arial"/>
              <a:cs typeface="Arial"/>
            </a:endParaRPr>
          </a:p>
          <a:p>
            <a:pPr marL="12700" marR="33020">
              <a:lnSpc>
                <a:spcPct val="119000"/>
              </a:lnSpc>
            </a:pP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Nel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resto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della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giornata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il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grande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tappeto sarà esposto davanti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al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Museo </a:t>
            </a:r>
            <a:r>
              <a:rPr dirty="0" sz="1050" spc="-10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Castelbuono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 potrà essere  ammirato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dalla comunità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 dai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tanti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turisti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che visitano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la</a:t>
            </a:r>
            <a:r>
              <a:rPr dirty="0" sz="1050" spc="-1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zona.</a:t>
            </a:r>
            <a:endParaRPr sz="1050">
              <a:latin typeface="Arial"/>
              <a:cs typeface="Arial"/>
            </a:endParaRPr>
          </a:p>
          <a:p>
            <a:pPr marL="12700" marR="106680">
              <a:lnSpc>
                <a:spcPct val="119000"/>
              </a:lnSpc>
              <a:spcBef>
                <a:spcPts val="5"/>
              </a:spcBef>
            </a:pP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Parte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dell’installazione percorrerà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le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strade del borgo antico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Castelbuono sul dorso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degli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asinelli,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gli  stessi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che quotidianamente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svolgono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funzioni ecologiche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per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la</a:t>
            </a:r>
            <a:r>
              <a:rPr dirty="0" sz="1050" spc="10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cittadinanza.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5954395" cy="24650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31927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Caste</a:t>
            </a:r>
            <a:r>
              <a:rPr dirty="0" sz="1600" b="1">
                <a:latin typeface="Arial"/>
                <a:cs typeface="Arial"/>
              </a:rPr>
              <a:t>l</a:t>
            </a:r>
            <a:r>
              <a:rPr dirty="0" sz="1600" spc="-5" b="1">
                <a:latin typeface="Arial"/>
                <a:cs typeface="Arial"/>
              </a:rPr>
              <a:t>buo</a:t>
            </a:r>
            <a:r>
              <a:rPr dirty="0" sz="1600" spc="-15" b="1">
                <a:latin typeface="Arial"/>
                <a:cs typeface="Arial"/>
              </a:rPr>
              <a:t>n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.o</a:t>
            </a:r>
            <a:r>
              <a:rPr dirty="0" sz="1600" spc="5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g  </a:t>
            </a:r>
            <a:r>
              <a:rPr dirty="0" sz="1600" spc="-5" b="1">
                <a:latin typeface="Arial"/>
                <a:cs typeface="Arial"/>
              </a:rPr>
              <a:t>30 aprile</a:t>
            </a:r>
            <a:r>
              <a:rPr dirty="0" sz="1600" spc="-2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3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3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05"/>
              </a:spcBef>
            </a:pPr>
            <a:r>
              <a:rPr dirty="0" sz="1050" spc="-5" b="1">
                <a:solidFill>
                  <a:srgbClr val="444444"/>
                </a:solidFill>
                <a:latin typeface="Arial"/>
                <a:cs typeface="Arial"/>
              </a:rPr>
              <a:t>INFORMAZIONI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Dipartimento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Educazione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Castello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Rivoli,</a:t>
            </a:r>
            <a:r>
              <a:rPr dirty="0" sz="1050" spc="-25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tel.</a:t>
            </a:r>
            <a:endParaRPr sz="1050">
              <a:latin typeface="Arial"/>
              <a:cs typeface="Arial"/>
            </a:endParaRPr>
          </a:p>
          <a:p>
            <a:pPr marL="12700" marR="5080">
              <a:lnSpc>
                <a:spcPct val="119000"/>
              </a:lnSpc>
            </a:pP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011.9565213, </a:t>
            </a:r>
            <a:r>
              <a:rPr dirty="0" sz="1050" spc="-5">
                <a:solidFill>
                  <a:srgbClr val="125180"/>
                </a:solidFill>
                <a:latin typeface="Arial"/>
                <a:cs typeface="Arial"/>
                <a:hlinkClick r:id="rId3"/>
              </a:rPr>
              <a:t>www.castellodirivoli.org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, </a:t>
            </a:r>
            <a:r>
              <a:rPr dirty="0" sz="1050" spc="-5">
                <a:solidFill>
                  <a:srgbClr val="125180"/>
                </a:solidFill>
                <a:latin typeface="Arial"/>
                <a:cs typeface="Arial"/>
                <a:hlinkClick r:id="rId4"/>
              </a:rPr>
              <a:t>educa@castellodirivoli.org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Museo Civico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Castelbuono,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tel.  </a:t>
            </a:r>
            <a:r>
              <a:rPr dirty="0" sz="1050" spc="-5">
                <a:solidFill>
                  <a:srgbClr val="444444"/>
                </a:solidFill>
                <a:latin typeface="Arial"/>
                <a:cs typeface="Arial"/>
              </a:rPr>
              <a:t>0921.671211 Sito </a:t>
            </a:r>
            <a:r>
              <a:rPr dirty="0" sz="1050">
                <a:solidFill>
                  <a:srgbClr val="444444"/>
                </a:solidFill>
                <a:latin typeface="Arial"/>
                <a:cs typeface="Arial"/>
              </a:rPr>
              <a:t>web: </a:t>
            </a:r>
            <a:r>
              <a:rPr dirty="0" sz="1050" spc="-5">
                <a:solidFill>
                  <a:srgbClr val="125180"/>
                </a:solidFill>
                <a:latin typeface="Arial"/>
                <a:cs typeface="Arial"/>
                <a:hlinkClick r:id="rId5"/>
              </a:rPr>
              <a:t>www.museocivico.eu</a:t>
            </a:r>
            <a:r>
              <a:rPr dirty="0" sz="1050">
                <a:solidFill>
                  <a:srgbClr val="125180"/>
                </a:solidFill>
                <a:latin typeface="Arial"/>
                <a:cs typeface="Arial"/>
                <a:hlinkClick r:id="rId5"/>
              </a:rPr>
              <a:t> </a:t>
            </a:r>
            <a:r>
              <a:rPr dirty="0" sz="1050" spc="-5">
                <a:solidFill>
                  <a:srgbClr val="125180"/>
                </a:solidFill>
                <a:latin typeface="Arial"/>
                <a:cs typeface="Arial"/>
                <a:hlinkClick r:id="rId6"/>
              </a:rPr>
              <a:t>info@museocivico.eu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9494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Ilman</a:t>
            </a:r>
            <a:r>
              <a:rPr dirty="0" sz="1600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fest</a:t>
            </a:r>
            <a:r>
              <a:rPr dirty="0" sz="1600" spc="-5" b="1">
                <a:latin typeface="Arial"/>
                <a:cs typeface="Arial"/>
              </a:rPr>
              <a:t>o.info  </a:t>
            </a:r>
            <a:r>
              <a:rPr dirty="0" sz="1600" spc="-5" b="1">
                <a:latin typeface="Arial"/>
                <a:cs typeface="Arial"/>
              </a:rPr>
              <a:t>30 aprile</a:t>
            </a:r>
            <a:r>
              <a:rPr dirty="0" sz="1600" spc="-3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244341"/>
            <a:ext cx="5999480" cy="23069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1775"/>
              </a:lnSpc>
              <a:spcBef>
                <a:spcPts val="95"/>
              </a:spcBef>
            </a:pPr>
            <a:r>
              <a:rPr dirty="0" u="heavy" sz="1600" spc="-5" b="1">
                <a:solidFill>
                  <a:srgbClr val="EFA200"/>
                </a:solidFill>
                <a:uFill>
                  <a:solidFill>
                    <a:srgbClr val="EFA200"/>
                  </a:solidFill>
                </a:uFill>
                <a:latin typeface="Times New Roman"/>
                <a:cs typeface="Times New Roman"/>
                <a:hlinkClick r:id="rId3"/>
              </a:rPr>
              <a:t>ALIAS</a:t>
            </a: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ts val="5495"/>
              </a:lnSpc>
              <a:tabLst>
                <a:tab pos="3042920" algn="l"/>
              </a:tabLst>
            </a:pPr>
            <a:r>
              <a:rPr dirty="0" sz="4800" spc="-5" b="1">
                <a:solidFill>
                  <a:srgbClr val="363636"/>
                </a:solidFill>
                <a:latin typeface="Times New Roman"/>
                <a:cs typeface="Times New Roman"/>
              </a:rPr>
              <a:t>Laboratori	didattici</a:t>
            </a:r>
            <a:r>
              <a:rPr dirty="0" sz="4800" spc="-25" b="1">
                <a:solidFill>
                  <a:srgbClr val="363636"/>
                </a:solidFill>
                <a:latin typeface="Times New Roman"/>
                <a:cs typeface="Times New Roman"/>
              </a:rPr>
              <a:t> </a:t>
            </a:r>
            <a:r>
              <a:rPr dirty="0" sz="4800" spc="-5" b="1">
                <a:solidFill>
                  <a:srgbClr val="363636"/>
                </a:solidFill>
                <a:latin typeface="Times New Roman"/>
                <a:cs typeface="Times New Roman"/>
              </a:rPr>
              <a:t>il</a:t>
            </a:r>
            <a:endParaRPr sz="4800">
              <a:latin typeface="Times New Roman"/>
              <a:cs typeface="Times New Roman"/>
            </a:endParaRPr>
          </a:p>
          <a:p>
            <a:pPr marL="12700">
              <a:lnSpc>
                <a:spcPts val="5640"/>
              </a:lnSpc>
            </a:pPr>
            <a:r>
              <a:rPr dirty="0" sz="4800" spc="-5" b="1">
                <a:solidFill>
                  <a:srgbClr val="363636"/>
                </a:solidFill>
                <a:latin typeface="Times New Roman"/>
                <a:cs typeface="Times New Roman"/>
              </a:rPr>
              <a:t>«saper</a:t>
            </a:r>
            <a:r>
              <a:rPr dirty="0" sz="4800" spc="-85" b="1">
                <a:solidFill>
                  <a:srgbClr val="363636"/>
                </a:solidFill>
                <a:latin typeface="Times New Roman"/>
                <a:cs typeface="Times New Roman"/>
              </a:rPr>
              <a:t> </a:t>
            </a:r>
            <a:r>
              <a:rPr dirty="0" sz="4800" spc="-20" b="1">
                <a:solidFill>
                  <a:srgbClr val="363636"/>
                </a:solidFill>
                <a:latin typeface="Times New Roman"/>
                <a:cs typeface="Times New Roman"/>
              </a:rPr>
              <a:t>fare»</a:t>
            </a:r>
            <a:endParaRPr sz="4800">
              <a:latin typeface="Times New Roman"/>
              <a:cs typeface="Times New Roman"/>
            </a:endParaRPr>
          </a:p>
          <a:p>
            <a:pPr marL="12700" marR="5080">
              <a:lnSpc>
                <a:spcPct val="122300"/>
              </a:lnSpc>
              <a:spcBef>
                <a:spcPts val="1245"/>
              </a:spcBef>
            </a:pPr>
            <a:r>
              <a:rPr dirty="0" sz="1300" spc="-5" b="1" i="1">
                <a:solidFill>
                  <a:srgbClr val="363636"/>
                </a:solidFill>
                <a:latin typeface="Times New Roman"/>
                <a:cs typeface="Times New Roman"/>
              </a:rPr>
              <a:t>Eventi. </a:t>
            </a:r>
            <a:r>
              <a:rPr dirty="0" sz="1300" i="1">
                <a:solidFill>
                  <a:srgbClr val="363636"/>
                </a:solidFill>
                <a:latin typeface="Times New Roman"/>
                <a:cs typeface="Times New Roman"/>
              </a:rPr>
              <a:t>Nel </a:t>
            </a:r>
            <a:r>
              <a:rPr dirty="0" sz="1300" spc="-5" i="1">
                <a:solidFill>
                  <a:srgbClr val="363636"/>
                </a:solidFill>
                <a:latin typeface="Times New Roman"/>
                <a:cs typeface="Times New Roman"/>
              </a:rPr>
              <a:t>corso del Festival </a:t>
            </a:r>
            <a:r>
              <a:rPr dirty="0" sz="1300" i="1">
                <a:solidFill>
                  <a:srgbClr val="363636"/>
                </a:solidFill>
                <a:latin typeface="Times New Roman"/>
                <a:cs typeface="Times New Roman"/>
              </a:rPr>
              <a:t>della </a:t>
            </a:r>
            <a:r>
              <a:rPr dirty="0" sz="1300" spc="-5" i="1">
                <a:solidFill>
                  <a:srgbClr val="363636"/>
                </a:solidFill>
                <a:latin typeface="Times New Roman"/>
                <a:cs typeface="Times New Roman"/>
              </a:rPr>
              <a:t>Cultura dell'Abi si organizzano in varie città </a:t>
            </a:r>
            <a:r>
              <a:rPr dirty="0" sz="1300" spc="-10" i="1">
                <a:solidFill>
                  <a:srgbClr val="363636"/>
                </a:solidFill>
                <a:latin typeface="Times New Roman"/>
                <a:cs typeface="Times New Roman"/>
              </a:rPr>
              <a:t>studi </a:t>
            </a:r>
            <a:r>
              <a:rPr dirty="0" sz="1300" spc="-5" i="1">
                <a:solidFill>
                  <a:srgbClr val="363636"/>
                </a:solidFill>
                <a:latin typeface="Times New Roman"/>
                <a:cs typeface="Times New Roman"/>
              </a:rPr>
              <a:t>per  </a:t>
            </a:r>
            <a:r>
              <a:rPr dirty="0" sz="1300" spc="-5" i="1">
                <a:solidFill>
                  <a:srgbClr val="363636"/>
                </a:solidFill>
                <a:latin typeface="Times New Roman"/>
                <a:cs typeface="Times New Roman"/>
              </a:rPr>
              <a:t>bambini e ragazzi: ma qual è la </a:t>
            </a:r>
            <a:r>
              <a:rPr dirty="0" sz="1300" i="1">
                <a:solidFill>
                  <a:srgbClr val="363636"/>
                </a:solidFill>
                <a:latin typeface="Times New Roman"/>
                <a:cs typeface="Times New Roman"/>
              </a:rPr>
              <a:t>loro </a:t>
            </a:r>
            <a:r>
              <a:rPr dirty="0" sz="1300" spc="-5" i="1">
                <a:solidFill>
                  <a:srgbClr val="363636"/>
                </a:solidFill>
                <a:latin typeface="Times New Roman"/>
                <a:cs typeface="Times New Roman"/>
              </a:rPr>
              <a:t>efficacia e con quali criteri</a:t>
            </a:r>
            <a:r>
              <a:rPr dirty="0" sz="1300" spc="100" i="1">
                <a:solidFill>
                  <a:srgbClr val="363636"/>
                </a:solidFill>
                <a:latin typeface="Times New Roman"/>
                <a:cs typeface="Times New Roman"/>
              </a:rPr>
              <a:t> </a:t>
            </a:r>
            <a:r>
              <a:rPr dirty="0" sz="1300" spc="-5" i="1">
                <a:solidFill>
                  <a:srgbClr val="363636"/>
                </a:solidFill>
                <a:latin typeface="Times New Roman"/>
                <a:cs typeface="Times New Roman"/>
              </a:rPr>
              <a:t>predisporli?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9022841"/>
            <a:ext cx="6110605" cy="791845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L="12700" marR="5080">
              <a:lnSpc>
                <a:spcPts val="1490"/>
              </a:lnSpc>
              <a:spcBef>
                <a:spcPts val="204"/>
              </a:spcBef>
            </a:pP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Coinvolgere bambini e </a:t>
            </a:r>
            <a:r>
              <a:rPr dirty="0" sz="1300" spc="-10">
                <a:solidFill>
                  <a:srgbClr val="363636"/>
                </a:solidFill>
                <a:latin typeface="Times New Roman"/>
                <a:cs typeface="Times New Roman"/>
              </a:rPr>
              <a:t>ragazzini,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docenti e genitori, in contemporanea e su </a:t>
            </a:r>
            <a:r>
              <a:rPr dirty="0" sz="1300" spc="-10">
                <a:solidFill>
                  <a:srgbClr val="363636"/>
                </a:solidFill>
                <a:latin typeface="Times New Roman"/>
                <a:cs typeface="Times New Roman"/>
              </a:rPr>
              <a:t>uno stesso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tema,  con laboratori didattici per tutta l’Italia. La modalità scelta dal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Festival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della</a:t>
            </a:r>
            <a:r>
              <a:rPr dirty="0" sz="1300" spc="145">
                <a:solidFill>
                  <a:srgbClr val="363636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Cultura</a:t>
            </a:r>
            <a:endParaRPr sz="1300">
              <a:latin typeface="Times New Roman"/>
              <a:cs typeface="Times New Roman"/>
            </a:endParaRPr>
          </a:p>
          <a:p>
            <a:pPr marL="12700" marR="31115">
              <a:lnSpc>
                <a:spcPts val="1490"/>
              </a:lnSpc>
              <a:spcBef>
                <a:spcPts val="5"/>
              </a:spcBef>
            </a:pP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Creativa dell’ABI,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rivolto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soprattutto alle scuole, è il trionfo della scuola «attiva». </a:t>
            </a:r>
            <a:r>
              <a:rPr dirty="0" sz="1300" spc="-10">
                <a:solidFill>
                  <a:srgbClr val="363636"/>
                </a:solidFill>
                <a:latin typeface="Times New Roman"/>
                <a:cs typeface="Times New Roman"/>
              </a:rPr>
              <a:t>Anche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in  questa edizione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vedremo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sia laboratori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prossimi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a una «performance», con centinaia</a:t>
            </a:r>
            <a:r>
              <a:rPr dirty="0" sz="1300" spc="85">
                <a:solidFill>
                  <a:srgbClr val="363636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di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51354" y="2119883"/>
            <a:ext cx="3594956" cy="5952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65604" y="5698235"/>
            <a:ext cx="4228211" cy="28072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332479" y="8753855"/>
            <a:ext cx="1095375" cy="1238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38545" cy="94081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61772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Ilman</a:t>
            </a:r>
            <a:r>
              <a:rPr dirty="0" sz="1600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fest</a:t>
            </a:r>
            <a:r>
              <a:rPr dirty="0" sz="1600" spc="-5" b="1">
                <a:latin typeface="Arial"/>
                <a:cs typeface="Arial"/>
              </a:rPr>
              <a:t>o.info  </a:t>
            </a:r>
            <a:r>
              <a:rPr dirty="0" sz="1600" spc="-5" b="1">
                <a:latin typeface="Arial"/>
                <a:cs typeface="Arial"/>
              </a:rPr>
              <a:t>30 aprile</a:t>
            </a:r>
            <a:r>
              <a:rPr dirty="0" sz="1600" spc="-3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3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50165">
              <a:lnSpc>
                <a:spcPct val="95800"/>
              </a:lnSpc>
              <a:spcBef>
                <a:spcPts val="940"/>
              </a:spcBef>
            </a:pP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giovanissimi in piazza; sia piccoli gruppi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al lavoro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in aula, al museo, in teatro.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Sarà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anche  </a:t>
            </a:r>
            <a:r>
              <a:rPr dirty="0" sz="1300" spc="-10">
                <a:solidFill>
                  <a:srgbClr val="363636"/>
                </a:solidFill>
                <a:latin typeface="Times New Roman"/>
                <a:cs typeface="Times New Roman"/>
              </a:rPr>
              <a:t>l’occasione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per riflettere </a:t>
            </a:r>
            <a:r>
              <a:rPr dirty="0" sz="1300" spc="-10">
                <a:solidFill>
                  <a:srgbClr val="363636"/>
                </a:solidFill>
                <a:latin typeface="Times New Roman"/>
                <a:cs typeface="Times New Roman"/>
              </a:rPr>
              <a:t>sulla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«forma» del laboratorio didattico, che sembra diffondersi ben  oltre le attività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scolastiche: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sempre più mostre propongono attività laboratoriali</a:t>
            </a:r>
            <a:r>
              <a:rPr dirty="0" sz="1300" spc="140">
                <a:solidFill>
                  <a:srgbClr val="363636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connesse</a:t>
            </a:r>
            <a:endParaRPr sz="1300">
              <a:latin typeface="Times New Roman"/>
              <a:cs typeface="Times New Roman"/>
            </a:endParaRPr>
          </a:p>
          <a:p>
            <a:pPr marL="12700" marR="132715">
              <a:lnSpc>
                <a:spcPts val="1500"/>
              </a:lnSpc>
              <a:spcBef>
                <a:spcPts val="25"/>
              </a:spcBef>
            </a:pP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all’esposizione. L’apprendimento attraverso l’esperienza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può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esser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fatto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risalire a </a:t>
            </a:r>
            <a:r>
              <a:rPr dirty="0" sz="1300" spc="-10">
                <a:solidFill>
                  <a:srgbClr val="363636"/>
                </a:solidFill>
                <a:latin typeface="Times New Roman"/>
                <a:cs typeface="Times New Roman"/>
              </a:rPr>
              <a:t>John 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Dewey e a </a:t>
            </a:r>
            <a:r>
              <a:rPr dirty="0" sz="1300" spc="-10">
                <a:solidFill>
                  <a:srgbClr val="363636"/>
                </a:solidFill>
                <a:latin typeface="Times New Roman"/>
                <a:cs typeface="Times New Roman"/>
              </a:rPr>
              <a:t>Maria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Montessori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(«Aiutami a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fare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da solo»); all’apprendimento cooperativo</a:t>
            </a:r>
            <a:r>
              <a:rPr dirty="0" sz="1300" spc="125">
                <a:solidFill>
                  <a:srgbClr val="363636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di</a:t>
            </a:r>
            <a:endParaRPr sz="1300">
              <a:latin typeface="Times New Roman"/>
              <a:cs typeface="Times New Roman"/>
            </a:endParaRPr>
          </a:p>
          <a:p>
            <a:pPr marL="12700" marR="183515">
              <a:lnSpc>
                <a:spcPts val="1490"/>
              </a:lnSpc>
              <a:spcBef>
                <a:spcPts val="10"/>
              </a:spcBef>
            </a:pP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Célestin Freinet e a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figure </a:t>
            </a:r>
            <a:r>
              <a:rPr dirty="0" sz="1300" spc="-10">
                <a:solidFill>
                  <a:srgbClr val="363636"/>
                </a:solidFill>
                <a:latin typeface="Times New Roman"/>
                <a:cs typeface="Times New Roman"/>
              </a:rPr>
              <a:t>meno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note, come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la milanese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Giuseppina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Pizzigoni.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Senza 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dimenticare il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versante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della pedagogia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alimentato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da scuole d’arte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affini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alle</a:t>
            </a:r>
            <a:r>
              <a:rPr dirty="0" sz="1300" spc="114">
                <a:solidFill>
                  <a:srgbClr val="363636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avanguardie</a:t>
            </a:r>
            <a:endParaRPr sz="1300">
              <a:latin typeface="Times New Roman"/>
              <a:cs typeface="Times New Roman"/>
            </a:endParaRPr>
          </a:p>
          <a:p>
            <a:pPr marL="12700" marR="106045">
              <a:lnSpc>
                <a:spcPts val="1490"/>
              </a:lnSpc>
              <a:spcBef>
                <a:spcPts val="10"/>
              </a:spcBef>
            </a:pP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artistiche (la tedesca Bauhaus e la sovietica Vchutemas, non a caso presto chiuse da regimi  </a:t>
            </a:r>
            <a:r>
              <a:rPr dirty="0" sz="1300" spc="-10">
                <a:solidFill>
                  <a:srgbClr val="363636"/>
                </a:solidFill>
                <a:latin typeface="Times New Roman"/>
                <a:cs typeface="Times New Roman"/>
              </a:rPr>
              <a:t>totalitari). Scuole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che insegnavano a progettare </a:t>
            </a:r>
            <a:r>
              <a:rPr dirty="0" sz="1300" spc="-10">
                <a:solidFill>
                  <a:srgbClr val="363636"/>
                </a:solidFill>
                <a:latin typeface="Times New Roman"/>
                <a:cs typeface="Times New Roman"/>
              </a:rPr>
              <a:t>anche grazie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a </a:t>
            </a:r>
            <a:r>
              <a:rPr dirty="0" sz="1300" spc="-10">
                <a:solidFill>
                  <a:srgbClr val="363636"/>
                </a:solidFill>
                <a:latin typeface="Times New Roman"/>
                <a:cs typeface="Times New Roman"/>
              </a:rPr>
              <a:t>una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pedagogia della</a:t>
            </a:r>
            <a:r>
              <a:rPr dirty="0" sz="1300" spc="180">
                <a:solidFill>
                  <a:srgbClr val="363636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visione,</a:t>
            </a:r>
            <a:endParaRPr sz="1300">
              <a:latin typeface="Times New Roman"/>
              <a:cs typeface="Times New Roman"/>
            </a:endParaRPr>
          </a:p>
          <a:p>
            <a:pPr marL="12700" marR="262255">
              <a:lnSpc>
                <a:spcPts val="1490"/>
              </a:lnSpc>
              <a:spcBef>
                <a:spcPts val="10"/>
              </a:spcBef>
            </a:pP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che da artisti come Paul Klee passò a sperimentatori come Bruno Munari. Ed è proprio  </a:t>
            </a:r>
            <a:r>
              <a:rPr dirty="0" sz="1300" spc="-10">
                <a:solidFill>
                  <a:srgbClr val="363636"/>
                </a:solidFill>
                <a:latin typeface="Times New Roman"/>
                <a:cs typeface="Times New Roman"/>
              </a:rPr>
              <a:t>Munari,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ormai 40 anni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fa,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ad attivare originali </a:t>
            </a:r>
            <a:r>
              <a:rPr dirty="0" sz="1300" spc="-10">
                <a:solidFill>
                  <a:srgbClr val="363636"/>
                </a:solidFill>
                <a:latin typeface="Times New Roman"/>
                <a:cs typeface="Times New Roman"/>
              </a:rPr>
              <a:t>pratiche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e teorie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educative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con i</a:t>
            </a:r>
            <a:r>
              <a:rPr dirty="0" sz="1300" spc="105">
                <a:solidFill>
                  <a:srgbClr val="363636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laboratori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ts val="1460"/>
              </a:lnSpc>
            </a:pP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«Giocare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con</a:t>
            </a:r>
            <a:r>
              <a:rPr dirty="0" sz="1300" spc="-10">
                <a:solidFill>
                  <a:srgbClr val="363636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l’arte».</a:t>
            </a:r>
            <a:endParaRPr sz="1300">
              <a:latin typeface="Times New Roman"/>
              <a:cs typeface="Times New Roman"/>
            </a:endParaRPr>
          </a:p>
          <a:p>
            <a:pPr algn="just" marL="12700" marR="117475">
              <a:lnSpc>
                <a:spcPct val="95600"/>
              </a:lnSpc>
              <a:spcBef>
                <a:spcPts val="1205"/>
              </a:spcBef>
            </a:pP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È </a:t>
            </a:r>
            <a:r>
              <a:rPr dirty="0" sz="1300" spc="-10">
                <a:solidFill>
                  <a:srgbClr val="363636"/>
                </a:solidFill>
                <a:latin typeface="Times New Roman"/>
                <a:cs typeface="Times New Roman"/>
              </a:rPr>
              <a:t>Munari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a diventare simbolo dell’apprendimento attraverso il fare. Grazie al suo successo  si è diffuso il concetto che il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fine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di un laboratorio sta nel </a:t>
            </a:r>
            <a:r>
              <a:rPr dirty="0" sz="1300" spc="-10">
                <a:solidFill>
                  <a:srgbClr val="363636"/>
                </a:solidFill>
                <a:latin typeface="Times New Roman"/>
                <a:cs typeface="Times New Roman"/>
              </a:rPr>
              <a:t>suo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procedimento, </a:t>
            </a:r>
            <a:r>
              <a:rPr dirty="0" sz="1300" spc="-10">
                <a:solidFill>
                  <a:srgbClr val="363636"/>
                </a:solidFill>
                <a:latin typeface="Times New Roman"/>
                <a:cs typeface="Times New Roman"/>
              </a:rPr>
              <a:t>nell’imparare 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ad imparare, e non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certo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nel «prodotto finale». Con Munari il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laboratorio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didattico diventa  lo strumento-bandiera con cui la scuola «attiva» si è opposta alla scuola</a:t>
            </a:r>
            <a:r>
              <a:rPr dirty="0" sz="1300" spc="170">
                <a:solidFill>
                  <a:srgbClr val="363636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«trasmissiva».</a:t>
            </a:r>
            <a:endParaRPr sz="1300">
              <a:latin typeface="Times New Roman"/>
              <a:cs typeface="Times New Roman"/>
            </a:endParaRPr>
          </a:p>
          <a:p>
            <a:pPr marL="12700" marR="5080">
              <a:lnSpc>
                <a:spcPct val="95800"/>
              </a:lnSpc>
              <a:spcBef>
                <a:spcPts val="5"/>
              </a:spcBef>
            </a:pPr>
            <a:r>
              <a:rPr dirty="0" sz="1300" spc="-10">
                <a:solidFill>
                  <a:srgbClr val="363636"/>
                </a:solidFill>
                <a:latin typeface="Times New Roman"/>
                <a:cs typeface="Times New Roman"/>
              </a:rPr>
              <a:t>Forse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è venuto il momento d’interrogarsi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su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un tale successo e su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possibili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problemi o  fraintendimenti che possono nascerne.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Posto che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il principio del «fare» come apprendimento  sia diventato quasi un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luogo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comune, ci si potrebbe chiedere come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distinguere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un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efficace  </a:t>
            </a:r>
            <a:r>
              <a:rPr dirty="0" sz="1300" spc="-10">
                <a:solidFill>
                  <a:srgbClr val="363636"/>
                </a:solidFill>
                <a:latin typeface="Times New Roman"/>
                <a:cs typeface="Times New Roman"/>
              </a:rPr>
              <a:t>laboratorio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da </a:t>
            </a:r>
            <a:r>
              <a:rPr dirty="0" sz="1300" spc="-10">
                <a:solidFill>
                  <a:srgbClr val="363636"/>
                </a:solidFill>
                <a:latin typeface="Times New Roman"/>
                <a:cs typeface="Times New Roman"/>
              </a:rPr>
              <a:t>uno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magari «artistico» </a:t>
            </a:r>
            <a:r>
              <a:rPr dirty="0" sz="1300" spc="-10">
                <a:solidFill>
                  <a:srgbClr val="363636"/>
                </a:solidFill>
                <a:latin typeface="Times New Roman"/>
                <a:cs typeface="Times New Roman"/>
              </a:rPr>
              <a:t>ma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poco </a:t>
            </a:r>
            <a:r>
              <a:rPr dirty="0" sz="1300" spc="-10">
                <a:solidFill>
                  <a:srgbClr val="363636"/>
                </a:solidFill>
                <a:latin typeface="Times New Roman"/>
                <a:cs typeface="Times New Roman"/>
              </a:rPr>
              <a:t>utile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(migliaia di «creativi» si sono riciclati </a:t>
            </a:r>
            <a:r>
              <a:rPr dirty="0" sz="1300" spc="-10">
                <a:solidFill>
                  <a:srgbClr val="363636"/>
                </a:solidFill>
                <a:latin typeface="Times New Roman"/>
                <a:cs typeface="Times New Roman"/>
              </a:rPr>
              <a:t>in 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attività laboratoriali per adulti e bambini: tutte utili?). O interrogarsi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sul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miglior rapporto  possibile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tra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«attività» e «nozioni». O su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quale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laboratorio sia meglio demandare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all’esterno 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e quale sviluppare autonomamente. Tenendo a mente, come ha detto Marco Rossi Doria,  che </a:t>
            </a:r>
            <a:r>
              <a:rPr dirty="0" sz="1300" spc="-10">
                <a:solidFill>
                  <a:srgbClr val="363636"/>
                </a:solidFill>
                <a:latin typeface="Times New Roman"/>
                <a:cs typeface="Times New Roman"/>
              </a:rPr>
              <a:t>«non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è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tutto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metodo. Il metodo conta.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Però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bisogna sapere la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sostanza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per favorire  processi di</a:t>
            </a:r>
            <a:r>
              <a:rPr dirty="0" sz="1300" spc="5">
                <a:solidFill>
                  <a:srgbClr val="363636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apprendimento.</a:t>
            </a:r>
            <a:endParaRPr sz="1300">
              <a:latin typeface="Times New Roman"/>
              <a:cs typeface="Times New Roman"/>
            </a:endParaRPr>
          </a:p>
          <a:p>
            <a:pPr algn="just" marL="12700" marR="173990">
              <a:lnSpc>
                <a:spcPct val="95800"/>
              </a:lnSpc>
              <a:spcBef>
                <a:spcPts val="1210"/>
              </a:spcBef>
            </a:pP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E, anzi, più si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fa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scuola come laboratorium e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più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il docente e il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gruppo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dei docenti devono  avere una competenza di merito». Il laboratorio si estende allora a tutta l’attività didattica,  alla stessa aula o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ambiente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scolastico, come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del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resto indicavano i pionieri della</a:t>
            </a:r>
            <a:r>
              <a:rPr dirty="0" sz="1300" spc="145">
                <a:solidFill>
                  <a:srgbClr val="363636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scuola</a:t>
            </a:r>
            <a:endParaRPr sz="1300">
              <a:latin typeface="Times New Roman"/>
              <a:cs typeface="Times New Roman"/>
            </a:endParaRPr>
          </a:p>
          <a:p>
            <a:pPr marL="12700" marR="63500">
              <a:lnSpc>
                <a:spcPct val="95800"/>
              </a:lnSpc>
              <a:spcBef>
                <a:spcPts val="5"/>
              </a:spcBef>
            </a:pP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attiva. Ma soprattutto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si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estende al docente stesso, che se coinvolto in prima persona torna a  compiere il percorso dell’apprendimento,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fatto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anche di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fatica,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errori e frustrazioni. </a:t>
            </a:r>
            <a:r>
              <a:rPr dirty="0" sz="1300" spc="-10">
                <a:solidFill>
                  <a:srgbClr val="363636"/>
                </a:solidFill>
                <a:latin typeface="Times New Roman"/>
                <a:cs typeface="Times New Roman"/>
              </a:rPr>
              <a:t>Al 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semplice «fare» si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dovrà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probabilmente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accoppiare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(soprattutto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nel caso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di laboratori</a:t>
            </a:r>
            <a:r>
              <a:rPr dirty="0" sz="1300" spc="70">
                <a:solidFill>
                  <a:srgbClr val="363636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per</a:t>
            </a:r>
            <a:endParaRPr sz="1300">
              <a:latin typeface="Times New Roman"/>
              <a:cs typeface="Times New Roman"/>
            </a:endParaRPr>
          </a:p>
          <a:p>
            <a:pPr marL="12700" marR="69215">
              <a:lnSpc>
                <a:spcPts val="1500"/>
              </a:lnSpc>
              <a:spcBef>
                <a:spcPts val="30"/>
              </a:spcBef>
            </a:pP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istituti superiori) anche l’impegnativo raggiungimento di certe capacità (se preferite,  competenze) tecniche o manuali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che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siano: disegnare o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saper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«comporre» con la</a:t>
            </a:r>
            <a:r>
              <a:rPr dirty="0" sz="1300" spc="170">
                <a:solidFill>
                  <a:srgbClr val="363636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geometria,</a:t>
            </a:r>
            <a:endParaRPr sz="1300">
              <a:latin typeface="Times New Roman"/>
              <a:cs typeface="Times New Roman"/>
            </a:endParaRPr>
          </a:p>
          <a:p>
            <a:pPr marL="12700" marR="105410">
              <a:lnSpc>
                <a:spcPts val="1490"/>
              </a:lnSpc>
              <a:spcBef>
                <a:spcPts val="10"/>
              </a:spcBef>
            </a:pP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per esempio. Il «fare» dovrà arrivare al «sapere come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fare»,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altrimenti sarà solo un (magari  piacevole) spreco di tempo e materiali. In un buon laboratorio la</a:t>
            </a:r>
            <a:r>
              <a:rPr dirty="0" sz="1300" spc="110">
                <a:solidFill>
                  <a:srgbClr val="363636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cooperazione,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ts val="1425"/>
              </a:lnSpc>
            </a:pP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l’interrelazione </a:t>
            </a:r>
            <a:r>
              <a:rPr dirty="0" sz="1300" spc="-10">
                <a:solidFill>
                  <a:srgbClr val="363636"/>
                </a:solidFill>
                <a:latin typeface="Times New Roman"/>
                <a:cs typeface="Times New Roman"/>
              </a:rPr>
              <a:t>sono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non </a:t>
            </a:r>
            <a:r>
              <a:rPr dirty="0" sz="1300" spc="-10">
                <a:solidFill>
                  <a:srgbClr val="363636"/>
                </a:solidFill>
                <a:latin typeface="Times New Roman"/>
                <a:cs typeface="Times New Roman"/>
              </a:rPr>
              <a:t>necessità ma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altro importante risultato. A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volte,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per</a:t>
            </a:r>
            <a:r>
              <a:rPr dirty="0" sz="1300" spc="95">
                <a:solidFill>
                  <a:srgbClr val="363636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esempio,</a:t>
            </a:r>
            <a:endParaRPr sz="1300">
              <a:latin typeface="Times New Roman"/>
              <a:cs typeface="Times New Roman"/>
            </a:endParaRPr>
          </a:p>
          <a:p>
            <a:pPr marL="12700" marR="27305">
              <a:lnSpc>
                <a:spcPct val="95800"/>
              </a:lnSpc>
              <a:spcBef>
                <a:spcPts val="25"/>
              </a:spcBef>
            </a:pP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l’attività prevede </a:t>
            </a:r>
            <a:r>
              <a:rPr dirty="0" sz="1300" spc="-10">
                <a:solidFill>
                  <a:srgbClr val="363636"/>
                </a:solidFill>
                <a:latin typeface="Times New Roman"/>
                <a:cs typeface="Times New Roman"/>
              </a:rPr>
              <a:t>che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un </a:t>
            </a:r>
            <a:r>
              <a:rPr dirty="0" sz="1300" spc="-10">
                <a:solidFill>
                  <a:srgbClr val="363636"/>
                </a:solidFill>
                <a:latin typeface="Times New Roman"/>
                <a:cs typeface="Times New Roman"/>
              </a:rPr>
              <a:t>singolo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o un gruppo </a:t>
            </a:r>
            <a:r>
              <a:rPr dirty="0" sz="1300" spc="-10">
                <a:solidFill>
                  <a:srgbClr val="363636"/>
                </a:solidFill>
                <a:latin typeface="Times New Roman"/>
                <a:cs typeface="Times New Roman"/>
              </a:rPr>
              <a:t>debba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descrivere, con disegni e testi, il proprio  progetto in modo da renderne possibile la replica da parte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di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un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altro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singolo o gruppo: un  risultato di alto valore comunicativo ed etico. Uno dei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tanti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che </a:t>
            </a:r>
            <a:r>
              <a:rPr dirty="0" sz="1300">
                <a:solidFill>
                  <a:srgbClr val="363636"/>
                </a:solidFill>
                <a:latin typeface="Times New Roman"/>
                <a:cs typeface="Times New Roman"/>
              </a:rPr>
              <a:t>educano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allo spirito</a:t>
            </a:r>
            <a:r>
              <a:rPr dirty="0" sz="1300" spc="155">
                <a:solidFill>
                  <a:srgbClr val="363636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della</a:t>
            </a:r>
            <a:endParaRPr sz="13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097905" cy="32188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577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Ilman</a:t>
            </a:r>
            <a:r>
              <a:rPr dirty="0" sz="1600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fest</a:t>
            </a:r>
            <a:r>
              <a:rPr dirty="0" sz="1600" spc="-5" b="1">
                <a:latin typeface="Arial"/>
                <a:cs typeface="Arial"/>
              </a:rPr>
              <a:t>o.info  </a:t>
            </a:r>
            <a:r>
              <a:rPr dirty="0" sz="1600" spc="-5" b="1">
                <a:latin typeface="Arial"/>
                <a:cs typeface="Arial"/>
              </a:rPr>
              <a:t>30 aprile</a:t>
            </a:r>
            <a:r>
              <a:rPr dirty="0" sz="1600" spc="-3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3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3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302895">
              <a:lnSpc>
                <a:spcPct val="95800"/>
              </a:lnSpc>
              <a:spcBef>
                <a:spcPts val="940"/>
              </a:spcBef>
            </a:pP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ricerca, della responsabilità, della cooperazione, della soddisfazione individuale. Valori  acquisiti proprio grazie ai laboratori, troppo preziosi perché non vengano meditati,  consolidati e protetti come</a:t>
            </a:r>
            <a:r>
              <a:rPr dirty="0" sz="1300" spc="30">
                <a:solidFill>
                  <a:srgbClr val="363636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363636"/>
                </a:solidFill>
                <a:latin typeface="Times New Roman"/>
                <a:cs typeface="Times New Roman"/>
              </a:rPr>
              <a:t>meritano.</a:t>
            </a:r>
            <a:endParaRPr sz="1300">
              <a:latin typeface="Times New Roman"/>
              <a:cs typeface="Times New Roman"/>
            </a:endParaRPr>
          </a:p>
          <a:p>
            <a:pPr marL="12700" marR="5080">
              <a:lnSpc>
                <a:spcPts val="1500"/>
              </a:lnSpc>
              <a:spcBef>
                <a:spcPts val="25"/>
              </a:spcBef>
            </a:pPr>
            <a:r>
              <a:rPr dirty="0" sz="1300" spc="-5" i="1">
                <a:solidFill>
                  <a:srgbClr val="363636"/>
                </a:solidFill>
                <a:latin typeface="Times New Roman"/>
                <a:cs typeface="Times New Roman"/>
              </a:rPr>
              <a:t>* Fa parte del comitato scientifico del Festival della Cultura </a:t>
            </a:r>
            <a:r>
              <a:rPr dirty="0" sz="1300" i="1">
                <a:solidFill>
                  <a:srgbClr val="363636"/>
                </a:solidFill>
                <a:latin typeface="Times New Roman"/>
                <a:cs typeface="Times New Roman"/>
              </a:rPr>
              <a:t>Creativa. </a:t>
            </a:r>
            <a:r>
              <a:rPr dirty="0" sz="1300" spc="-5" i="1">
                <a:solidFill>
                  <a:srgbClr val="363636"/>
                </a:solidFill>
                <a:latin typeface="Times New Roman"/>
                <a:cs typeface="Times New Roman"/>
              </a:rPr>
              <a:t>Ha scritto romanzi,  </a:t>
            </a:r>
            <a:r>
              <a:rPr dirty="0" sz="1300" spc="-10" i="1">
                <a:solidFill>
                  <a:srgbClr val="363636"/>
                </a:solidFill>
                <a:latin typeface="Times New Roman"/>
                <a:cs typeface="Times New Roman"/>
              </a:rPr>
              <a:t>saggi, </a:t>
            </a:r>
            <a:r>
              <a:rPr dirty="0" sz="1300" spc="-5" i="1">
                <a:solidFill>
                  <a:srgbClr val="363636"/>
                </a:solidFill>
                <a:latin typeface="Times New Roman"/>
                <a:cs typeface="Times New Roman"/>
              </a:rPr>
              <a:t>spettacoli, </a:t>
            </a:r>
            <a:r>
              <a:rPr dirty="0" sz="1300" spc="-10" i="1">
                <a:solidFill>
                  <a:srgbClr val="363636"/>
                </a:solidFill>
                <a:latin typeface="Times New Roman"/>
                <a:cs typeface="Times New Roman"/>
              </a:rPr>
              <a:t>sceneggiature. </a:t>
            </a:r>
            <a:r>
              <a:rPr dirty="0" sz="1300" spc="-5" i="1">
                <a:solidFill>
                  <a:srgbClr val="363636"/>
                </a:solidFill>
                <a:latin typeface="Times New Roman"/>
                <a:cs typeface="Times New Roman"/>
              </a:rPr>
              <a:t>È autore, tra gli </a:t>
            </a:r>
            <a:r>
              <a:rPr dirty="0" sz="1300" spc="-10" i="1">
                <a:solidFill>
                  <a:srgbClr val="363636"/>
                </a:solidFill>
                <a:latin typeface="Times New Roman"/>
                <a:cs typeface="Times New Roman"/>
              </a:rPr>
              <a:t>altri, </a:t>
            </a:r>
            <a:r>
              <a:rPr dirty="0" sz="1300" i="1">
                <a:solidFill>
                  <a:srgbClr val="363636"/>
                </a:solidFill>
                <a:latin typeface="Times New Roman"/>
                <a:cs typeface="Times New Roman"/>
              </a:rPr>
              <a:t>de </a:t>
            </a:r>
            <a:r>
              <a:rPr dirty="0" sz="1300" spc="-10" i="1">
                <a:solidFill>
                  <a:srgbClr val="363636"/>
                </a:solidFill>
                <a:latin typeface="Times New Roman"/>
                <a:cs typeface="Times New Roman"/>
              </a:rPr>
              <a:t>L’arte </a:t>
            </a:r>
            <a:r>
              <a:rPr dirty="0" sz="1300" spc="-5" i="1">
                <a:solidFill>
                  <a:srgbClr val="363636"/>
                </a:solidFill>
                <a:latin typeface="Times New Roman"/>
                <a:cs typeface="Times New Roman"/>
              </a:rPr>
              <a:t>anomala di Bruno</a:t>
            </a:r>
            <a:r>
              <a:rPr dirty="0" sz="1300" spc="190" i="1">
                <a:solidFill>
                  <a:srgbClr val="363636"/>
                </a:solidFill>
                <a:latin typeface="Times New Roman"/>
                <a:cs typeface="Times New Roman"/>
              </a:rPr>
              <a:t> </a:t>
            </a:r>
            <a:r>
              <a:rPr dirty="0" sz="1300" spc="-5" i="1">
                <a:solidFill>
                  <a:srgbClr val="363636"/>
                </a:solidFill>
                <a:latin typeface="Times New Roman"/>
                <a:cs typeface="Times New Roman"/>
              </a:rPr>
              <a:t>Munari,</a:t>
            </a:r>
            <a:endParaRPr sz="1300">
              <a:latin typeface="Times New Roman"/>
              <a:cs typeface="Times New Roman"/>
            </a:endParaRPr>
          </a:p>
          <a:p>
            <a:pPr marL="12700" marR="166370">
              <a:lnSpc>
                <a:spcPts val="1490"/>
              </a:lnSpc>
              <a:spcBef>
                <a:spcPts val="10"/>
              </a:spcBef>
            </a:pPr>
            <a:r>
              <a:rPr dirty="0" sz="1300" spc="-5" i="1">
                <a:solidFill>
                  <a:srgbClr val="363636"/>
                </a:solidFill>
                <a:latin typeface="Times New Roman"/>
                <a:cs typeface="Times New Roman"/>
              </a:rPr>
              <a:t>(Laterza </a:t>
            </a:r>
            <a:r>
              <a:rPr dirty="0" sz="1300" i="1">
                <a:solidFill>
                  <a:srgbClr val="363636"/>
                </a:solidFill>
                <a:latin typeface="Times New Roman"/>
                <a:cs typeface="Times New Roman"/>
              </a:rPr>
              <a:t>1981) </a:t>
            </a:r>
            <a:r>
              <a:rPr dirty="0" sz="1300" spc="-5" i="1">
                <a:solidFill>
                  <a:srgbClr val="363636"/>
                </a:solidFill>
                <a:latin typeface="Times New Roman"/>
                <a:cs typeface="Times New Roman"/>
              </a:rPr>
              <a:t>e </a:t>
            </a:r>
            <a:r>
              <a:rPr dirty="0" sz="1300" i="1">
                <a:solidFill>
                  <a:srgbClr val="363636"/>
                </a:solidFill>
                <a:latin typeface="Times New Roman"/>
                <a:cs typeface="Times New Roman"/>
              </a:rPr>
              <a:t>di Bruno </a:t>
            </a:r>
            <a:r>
              <a:rPr dirty="0" sz="1300" spc="-5" i="1">
                <a:solidFill>
                  <a:srgbClr val="363636"/>
                </a:solidFill>
                <a:latin typeface="Times New Roman"/>
                <a:cs typeface="Times New Roman"/>
              </a:rPr>
              <a:t>Munari, 1986 </a:t>
            </a:r>
            <a:r>
              <a:rPr dirty="0" sz="1300" i="1">
                <a:solidFill>
                  <a:srgbClr val="363636"/>
                </a:solidFill>
                <a:latin typeface="Times New Roman"/>
                <a:cs typeface="Times New Roman"/>
              </a:rPr>
              <a:t>co-edito </a:t>
            </a:r>
            <a:r>
              <a:rPr dirty="0" sz="1300" spc="-5" i="1">
                <a:solidFill>
                  <a:srgbClr val="363636"/>
                </a:solidFill>
                <a:latin typeface="Times New Roman"/>
                <a:cs typeface="Times New Roman"/>
              </a:rPr>
              <a:t>in Italia, USA, Inghilterra e Francia </a:t>
            </a:r>
            <a:r>
              <a:rPr dirty="0" sz="1300" i="1">
                <a:solidFill>
                  <a:srgbClr val="363636"/>
                </a:solidFill>
                <a:latin typeface="Times New Roman"/>
                <a:cs typeface="Times New Roman"/>
              </a:rPr>
              <a:t>da  </a:t>
            </a:r>
            <a:r>
              <a:rPr dirty="0" sz="1300" spc="-5" i="1">
                <a:solidFill>
                  <a:srgbClr val="363636"/>
                </a:solidFill>
                <a:latin typeface="Times New Roman"/>
                <a:cs typeface="Times New Roman"/>
              </a:rPr>
              <a:t>Idea Books, MIT Press, Lund Humphries, Philippe Sers,che sarà riedito da</a:t>
            </a:r>
            <a:r>
              <a:rPr dirty="0" sz="1300" spc="125" i="1">
                <a:solidFill>
                  <a:srgbClr val="363636"/>
                </a:solidFill>
                <a:latin typeface="Times New Roman"/>
                <a:cs typeface="Times New Roman"/>
              </a:rPr>
              <a:t> </a:t>
            </a:r>
            <a:r>
              <a:rPr dirty="0" sz="1300" spc="-5" i="1">
                <a:solidFill>
                  <a:srgbClr val="363636"/>
                </a:solidFill>
                <a:latin typeface="Times New Roman"/>
                <a:cs typeface="Times New Roman"/>
              </a:rPr>
              <a:t>Corraini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ts val="1465"/>
              </a:lnSpc>
            </a:pPr>
            <a:r>
              <a:rPr dirty="0" sz="1300" spc="-5" i="1">
                <a:solidFill>
                  <a:srgbClr val="363636"/>
                </a:solidFill>
                <a:latin typeface="Times New Roman"/>
                <a:cs typeface="Times New Roman"/>
              </a:rPr>
              <a:t>quest’anno.</a:t>
            </a:r>
            <a:endParaRPr sz="13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44094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Notiziariofinanziario.com  30 aprile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98905" y="2119883"/>
            <a:ext cx="4761357" cy="9926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3265042"/>
            <a:ext cx="4694301" cy="6591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3931792"/>
            <a:ext cx="3752850" cy="17335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5665330"/>
            <a:ext cx="4044315" cy="42955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44094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Notiziariofinanziario.com  30 aprile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2442971"/>
            <a:ext cx="4447286" cy="10027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3604767"/>
            <a:ext cx="5553075" cy="2085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Romatoday.it  30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208328" y="3183381"/>
            <a:ext cx="5140960" cy="8324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202020"/>
                </a:solidFill>
                <a:latin typeface="Arial"/>
                <a:cs typeface="Arial"/>
              </a:rPr>
              <a:t>Festival </a:t>
            </a:r>
            <a:r>
              <a:rPr dirty="0" sz="2400" b="1">
                <a:solidFill>
                  <a:srgbClr val="202020"/>
                </a:solidFill>
                <a:latin typeface="Arial"/>
                <a:cs typeface="Arial"/>
              </a:rPr>
              <a:t>della </a:t>
            </a:r>
            <a:r>
              <a:rPr dirty="0" sz="2400" spc="-5" b="1">
                <a:solidFill>
                  <a:srgbClr val="202020"/>
                </a:solidFill>
                <a:latin typeface="Arial"/>
                <a:cs typeface="Arial"/>
              </a:rPr>
              <a:t>Cultura Creativa</a:t>
            </a:r>
            <a:r>
              <a:rPr dirty="0" sz="2400" spc="-75" b="1">
                <a:solidFill>
                  <a:srgbClr val="202020"/>
                </a:solidFill>
                <a:latin typeface="Arial"/>
                <a:cs typeface="Arial"/>
              </a:rPr>
              <a:t> </a:t>
            </a:r>
            <a:r>
              <a:rPr dirty="0" sz="2400" spc="-5" b="1">
                <a:solidFill>
                  <a:srgbClr val="202020"/>
                </a:solidFill>
                <a:latin typeface="Arial"/>
                <a:cs typeface="Arial"/>
              </a:rPr>
              <a:t>2016</a:t>
            </a:r>
            <a:endParaRPr sz="2400">
              <a:latin typeface="Arial"/>
              <a:cs typeface="Arial"/>
            </a:endParaRPr>
          </a:p>
          <a:p>
            <a:pPr algn="ctr" marL="1905">
              <a:lnSpc>
                <a:spcPct val="100000"/>
              </a:lnSpc>
              <a:spcBef>
                <a:spcPts val="1310"/>
              </a:spcBef>
            </a:pPr>
            <a:r>
              <a:rPr dirty="0" sz="1800" spc="-5" b="1">
                <a:latin typeface="Arial"/>
                <a:cs typeface="Arial"/>
              </a:rPr>
              <a:t>Dal 06/05/2016 </a:t>
            </a:r>
            <a:r>
              <a:rPr dirty="0" sz="1800" spc="-10" b="1">
                <a:latin typeface="Arial"/>
                <a:cs typeface="Arial"/>
              </a:rPr>
              <a:t>al</a:t>
            </a:r>
            <a:r>
              <a:rPr dirty="0" sz="1800" spc="15" b="1">
                <a:latin typeface="Arial"/>
                <a:cs typeface="Arial"/>
              </a:rPr>
              <a:t> </a:t>
            </a:r>
            <a:r>
              <a:rPr dirty="0" sz="1800" spc="-5" b="1">
                <a:latin typeface="Arial"/>
                <a:cs typeface="Arial"/>
              </a:rPr>
              <a:t>06/05/2016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7771256"/>
            <a:ext cx="6048375" cy="19494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05"/>
              </a:lnSpc>
              <a:spcBef>
                <a:spcPts val="100"/>
              </a:spcBef>
            </a:pP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L'Associazione Aperta Parentesi rappresenta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il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Centro Italia alla terza</a:t>
            </a:r>
            <a:r>
              <a:rPr dirty="0" sz="1200" spc="35">
                <a:solidFill>
                  <a:srgbClr val="202020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edizione</a:t>
            </a:r>
            <a:endParaRPr sz="1200">
              <a:latin typeface="Georgia"/>
              <a:cs typeface="Georgia"/>
            </a:endParaRPr>
          </a:p>
          <a:p>
            <a:pPr marL="12700" marR="124460">
              <a:lnSpc>
                <a:spcPts val="1360"/>
              </a:lnSpc>
              <a:spcBef>
                <a:spcPts val="75"/>
              </a:spcBef>
            </a:pP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del </a:t>
            </a:r>
            <a:r>
              <a:rPr dirty="0" sz="1200" spc="-5" b="1">
                <a:solidFill>
                  <a:srgbClr val="202020"/>
                </a:solidFill>
                <a:latin typeface="Georgia"/>
                <a:cs typeface="Georgia"/>
              </a:rPr>
              <a:t>“Festival della Cultura Creativa” </a:t>
            </a:r>
            <a:r>
              <a:rPr dirty="0" sz="1200" b="1">
                <a:solidFill>
                  <a:srgbClr val="202020"/>
                </a:solidFill>
                <a:latin typeface="Georgia"/>
                <a:cs typeface="Georgia"/>
              </a:rPr>
              <a:t>2016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.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Evento promosso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sostenuto da ABI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– 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Associazione Bancaria Italiana, il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6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maggio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2016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al Teatro India di</a:t>
            </a:r>
            <a:r>
              <a:rPr dirty="0" sz="1200" spc="30">
                <a:solidFill>
                  <a:srgbClr val="202020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Roma.</a:t>
            </a:r>
            <a:endParaRPr sz="12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 marR="5080">
              <a:lnSpc>
                <a:spcPct val="94600"/>
              </a:lnSpc>
            </a:pP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Aperta Parentesi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è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un'Associazione di promozione sociale attiva dal 2012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presente sul  territorio romano con progetti che mirano al potenziamento,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lo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sviluppo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all'integrazione  attraverso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i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linguaggi</a:t>
            </a:r>
            <a:r>
              <a:rPr dirty="0" sz="1200" spc="-15">
                <a:solidFill>
                  <a:srgbClr val="202020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espressivi.</a:t>
            </a:r>
            <a:endParaRPr sz="12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Times New Roman"/>
              <a:cs typeface="Times New Roman"/>
            </a:endParaRPr>
          </a:p>
          <a:p>
            <a:pPr algn="just" marL="12700" marR="292735">
              <a:lnSpc>
                <a:spcPct val="94600"/>
              </a:lnSpc>
            </a:pP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Il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“Festival della Cultura Creativa”si pone l'obiettivo di avvicinare bambini, ragazzi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ed 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intere famiglie alla cultura creativa, promuovendo diverse attività su tutto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il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territorio  nazionale.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51454" y="2528620"/>
            <a:ext cx="1838324" cy="485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637154" y="4186427"/>
            <a:ext cx="2285999" cy="3048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0450" cy="51803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78726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Romatoday.it  30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76200">
              <a:lnSpc>
                <a:spcPct val="94600"/>
              </a:lnSpc>
              <a:spcBef>
                <a:spcPts val="965"/>
              </a:spcBef>
            </a:pP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Aperta Parentesi ha risposto all'invito di ABI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-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Associazione Bancaria Italiana,  organizzando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una giornata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all'insegna dell'arte, della fantasia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della creatività.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Il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tema di  quest'anno sarà “l'abitare sottosopra”, concetto che Aperta Parentesi </a:t>
            </a:r>
            <a:r>
              <a:rPr dirty="0" sz="1200" spc="10">
                <a:solidFill>
                  <a:srgbClr val="202020"/>
                </a:solidFill>
                <a:latin typeface="Georgia"/>
                <a:cs typeface="Georgia"/>
              </a:rPr>
              <a:t>ha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scelto di</a:t>
            </a:r>
            <a:r>
              <a:rPr dirty="0" sz="1200" spc="80">
                <a:solidFill>
                  <a:srgbClr val="202020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declinare</a:t>
            </a:r>
            <a:endParaRPr sz="1200">
              <a:latin typeface="Georgia"/>
              <a:cs typeface="Georgia"/>
            </a:endParaRPr>
          </a:p>
          <a:p>
            <a:pPr marL="12700" marR="5080">
              <a:lnSpc>
                <a:spcPts val="1360"/>
              </a:lnSpc>
              <a:spcBef>
                <a:spcPts val="40"/>
              </a:spcBef>
            </a:pP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utilizzando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diversi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linguaggi espressivi quali </a:t>
            </a:r>
            <a:r>
              <a:rPr dirty="0" sz="1200" spc="5">
                <a:solidFill>
                  <a:srgbClr val="202020"/>
                </a:solidFill>
                <a:latin typeface="Georgia"/>
                <a:cs typeface="Georgia"/>
              </a:rPr>
              <a:t>la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musica,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la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rappresentazione teatrale,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l'arte e  la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danza invitando scuole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famiglie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a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partecipare</a:t>
            </a:r>
            <a:r>
              <a:rPr dirty="0" sz="1200" spc="-20">
                <a:solidFill>
                  <a:srgbClr val="202020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attivamente.</a:t>
            </a:r>
            <a:endParaRPr sz="12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 marR="175260">
              <a:lnSpc>
                <a:spcPct val="94800"/>
              </a:lnSpc>
              <a:spcBef>
                <a:spcPts val="5"/>
              </a:spcBef>
            </a:pP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Un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viaggio che parte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dalla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conoscenza del proprio corpo, per passare alla consapevolezza  degli spazi che ci circondano, fino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a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stimolare l'immaginazione per far nascere idee  innovative che si concretizzino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nel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gesto artistico.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Il 6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Maggio dalle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9.00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alle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13.00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si  susseguiranno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una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serie di laboratori interamente pensati per la scuola primaria che  andranno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a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coinvolgere circa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200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persone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tra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bambini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e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 docenti.</a:t>
            </a:r>
            <a:endParaRPr sz="12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67945">
              <a:lnSpc>
                <a:spcPts val="1370"/>
              </a:lnSpc>
            </a:pP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Dalle 17.00 alle 19.00 invece il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Teatro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India aprirà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le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sue porte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a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tutte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le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famiglie che  vorranno sperimentare il senso dell'abitare attraverso racconti, illustrazioni,</a:t>
            </a:r>
            <a:r>
              <a:rPr dirty="0" sz="1200" spc="150">
                <a:solidFill>
                  <a:srgbClr val="202020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performance.</a:t>
            </a:r>
            <a:endParaRPr sz="12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 marR="109855">
              <a:lnSpc>
                <a:spcPct val="94800"/>
              </a:lnSpc>
            </a:pP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Verrà inoltre presentato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il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video “3 domande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3”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realizzato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prodotto dall'associazione  Aperta Parentesi in collaborazione con Artivazione.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Una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video intervista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a 26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protagonisti  del mondo artistico nazionale ed internazionale,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tra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cui spiccano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i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nomi di Hou Honru,  Michelangelo Pistoletto, Max Casacci, Fausto Delle Chiaie, Tanino Liberatore,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i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quali  hanno fatto dell'arte, della fantasia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202020"/>
                </a:solidFill>
                <a:latin typeface="Georgia"/>
                <a:cs typeface="Georgia"/>
              </a:rPr>
              <a:t>della creatività, il loro stile di</a:t>
            </a:r>
            <a:r>
              <a:rPr dirty="0" sz="1200" spc="25">
                <a:solidFill>
                  <a:srgbClr val="202020"/>
                </a:solidFill>
                <a:latin typeface="Georgia"/>
                <a:cs typeface="Georgia"/>
              </a:rPr>
              <a:t> </a:t>
            </a:r>
            <a:r>
              <a:rPr dirty="0" sz="1200">
                <a:solidFill>
                  <a:srgbClr val="202020"/>
                </a:solidFill>
                <a:latin typeface="Georgia"/>
                <a:cs typeface="Georgia"/>
              </a:rPr>
              <a:t>vita.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20090" y="5948171"/>
            <a:ext cx="6096000" cy="38093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47954" y="750140"/>
          <a:ext cx="6022340" cy="9052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05735"/>
                <a:gridCol w="746125"/>
                <a:gridCol w="788670"/>
                <a:gridCol w="1781810"/>
              </a:tblGrid>
              <a:tr h="202662">
                <a:tc>
                  <a:txBody>
                    <a:bodyPr/>
                    <a:lstStyle/>
                    <a:p>
                      <a:pPr marL="31750">
                        <a:lnSpc>
                          <a:spcPts val="1125"/>
                        </a:lnSpc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AdnKronos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R="17780">
                        <a:lnSpc>
                          <a:spcPts val="1125"/>
                        </a:lnSpc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ts val="1125"/>
                        </a:lnSpc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ts val="1125"/>
                        </a:lnSpc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Gazzetta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di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 Mantova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778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Il Giorno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778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L'Attacco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778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Ansa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778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9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Corriere 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Romagna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- ed. Bologna</a:t>
                      </a:r>
                      <a:r>
                        <a:rPr dirty="0" sz="10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Ravenna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778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9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L'Eco di 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Bergamo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778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Nuova Sardegna - ed.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Sassari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778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La Repubblica - ed.</a:t>
                      </a:r>
                      <a:r>
                        <a:rPr dirty="0" sz="100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Bari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778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AdnKronos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778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Corriere 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Romagna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- ed. Bologna</a:t>
                      </a:r>
                      <a:r>
                        <a:rPr dirty="0" sz="10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Ravenna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778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Il Resto del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Carlino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778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Il Resto del Carlino - ed. Ravenna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778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La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Sicilia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778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1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La 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Voce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di</a:t>
                      </a:r>
                      <a:r>
                        <a:rPr dirty="0" sz="100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Romagna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778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L'Unità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778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Askanews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778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Il Resto del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Carlino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778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Il Resto del Carlino - ed. Ravenna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778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La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Sicilia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778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413956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Giornale di Sicilia - ed. Palermo 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000" spc="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Provincia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778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674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00" spc="5" b="1">
                          <a:latin typeface="Arial"/>
                          <a:cs typeface="Arial"/>
                        </a:rPr>
                        <a:t>Periodici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dirty="0" u="sng" sz="1000" spc="5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Testata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381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algn="ctr" marR="17780">
                        <a:lnSpc>
                          <a:spcPct val="100000"/>
                        </a:lnSpc>
                      </a:pPr>
                      <a:r>
                        <a:rPr dirty="0" u="sng" sz="1000" spc="5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giorno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259715">
                        <a:lnSpc>
                          <a:spcPct val="100000"/>
                        </a:lnSpc>
                      </a:pPr>
                      <a:r>
                        <a:rPr dirty="0" u="sng" sz="1000" spc="1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mese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algn="ctr" marL="125095">
                        <a:lnSpc>
                          <a:spcPct val="100000"/>
                        </a:lnSpc>
                      </a:pPr>
                      <a:r>
                        <a:rPr dirty="0" u="sng" sz="1000" spc="5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pagine in rassegna</a:t>
                      </a:r>
                      <a:r>
                        <a:rPr dirty="0" u="sng" sz="1000" spc="-3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dirty="0" u="sng" sz="1000" spc="1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stampa</a:t>
                      </a:r>
                      <a:r>
                        <a:rPr dirty="0" u="sng" sz="1000" spc="15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Zai.net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Domenica 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(Il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Sole 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24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Ore)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65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Intimità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65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4257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Nuovo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65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Popotus (Avvenire)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65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Tuttomilano (La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Repubblica)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65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1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Il venerdì (La Repubblica)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65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Sette 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(Corriere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della sera)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65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Alias 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(Il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Manifesto)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65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30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Io Donna 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(Corriere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della sera)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65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30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02662">
                <a:tc>
                  <a:txBody>
                    <a:bodyPr/>
                    <a:lstStyle/>
                    <a:p>
                      <a:pPr marL="31750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Liburni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25730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9975" cy="95142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10" b="1">
                <a:latin typeface="Arial"/>
                <a:cs typeface="Arial"/>
              </a:rPr>
              <a:t>Ansa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27 aprile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1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2700" marR="6985">
              <a:lnSpc>
                <a:spcPct val="100899"/>
              </a:lnSpc>
              <a:spcBef>
                <a:spcPts val="975"/>
              </a:spcBef>
            </a:pPr>
            <a:r>
              <a:rPr dirty="0" sz="1100" spc="-5">
                <a:latin typeface="Verdana"/>
                <a:cs typeface="Verdana"/>
              </a:rPr>
              <a:t>Con oltre 80 </a:t>
            </a:r>
            <a:r>
              <a:rPr dirty="0" sz="1100">
                <a:latin typeface="Verdana"/>
                <a:cs typeface="Verdana"/>
              </a:rPr>
              <a:t>eventi </a:t>
            </a:r>
            <a:r>
              <a:rPr dirty="0" sz="1100" spc="-5">
                <a:latin typeface="Verdana"/>
                <a:cs typeface="Verdana"/>
              </a:rPr>
              <a:t>culturali </a:t>
            </a:r>
            <a:r>
              <a:rPr dirty="0" sz="1100" spc="-10">
                <a:latin typeface="Verdana"/>
                <a:cs typeface="Verdana"/>
              </a:rPr>
              <a:t>in </a:t>
            </a:r>
            <a:r>
              <a:rPr dirty="0" sz="1100" spc="-5">
                <a:latin typeface="Verdana"/>
                <a:cs typeface="Verdana"/>
              </a:rPr>
              <a:t>50 citta' </a:t>
            </a:r>
            <a:r>
              <a:rPr dirty="0" sz="1100">
                <a:latin typeface="Verdana"/>
                <a:cs typeface="Verdana"/>
              </a:rPr>
              <a:t>dal nord </a:t>
            </a:r>
            <a:r>
              <a:rPr dirty="0" sz="1100" spc="-5">
                <a:latin typeface="Verdana"/>
                <a:cs typeface="Verdana"/>
              </a:rPr>
              <a:t>al </a:t>
            </a:r>
            <a:r>
              <a:rPr dirty="0" sz="1100">
                <a:latin typeface="Verdana"/>
                <a:cs typeface="Verdana"/>
              </a:rPr>
              <a:t>sud </a:t>
            </a:r>
            <a:r>
              <a:rPr dirty="0" sz="1100" spc="-5">
                <a:latin typeface="Verdana"/>
                <a:cs typeface="Verdana"/>
              </a:rPr>
              <a:t>Italia </a:t>
            </a:r>
            <a:r>
              <a:rPr dirty="0" sz="1100">
                <a:latin typeface="Verdana"/>
                <a:cs typeface="Verdana"/>
              </a:rPr>
              <a:t>torna, dal 2 </a:t>
            </a:r>
            <a:r>
              <a:rPr dirty="0" sz="1100" spc="-5">
                <a:latin typeface="Verdana"/>
                <a:cs typeface="Verdana"/>
              </a:rPr>
              <a:t>all'8 maggio,  il 'Festival </a:t>
            </a:r>
            <a:r>
              <a:rPr dirty="0" sz="1100">
                <a:latin typeface="Verdana"/>
                <a:cs typeface="Verdana"/>
              </a:rPr>
              <a:t>della </a:t>
            </a:r>
            <a:r>
              <a:rPr dirty="0" sz="1100" spc="-5">
                <a:latin typeface="Verdana"/>
                <a:cs typeface="Verdana"/>
              </a:rPr>
              <a:t>Cultura Creativa' </a:t>
            </a:r>
            <a:r>
              <a:rPr dirty="0" sz="1100">
                <a:latin typeface="Verdana"/>
                <a:cs typeface="Verdana"/>
              </a:rPr>
              <a:t>dedicato </a:t>
            </a:r>
            <a:r>
              <a:rPr dirty="0" sz="1100" spc="-5">
                <a:latin typeface="Verdana"/>
                <a:cs typeface="Verdana"/>
              </a:rPr>
              <a:t>ai ragazzi </a:t>
            </a:r>
            <a:r>
              <a:rPr dirty="0" sz="1100">
                <a:latin typeface="Verdana"/>
                <a:cs typeface="Verdana"/>
              </a:rPr>
              <a:t>dai 6 ai 13 </a:t>
            </a:r>
            <a:r>
              <a:rPr dirty="0" sz="1100" spc="-5">
                <a:latin typeface="Verdana"/>
                <a:cs typeface="Verdana"/>
              </a:rPr>
              <a:t>anni. Promosso  dall'Abi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dalle </a:t>
            </a:r>
            <a:r>
              <a:rPr dirty="0" sz="1100">
                <a:latin typeface="Verdana"/>
                <a:cs typeface="Verdana"/>
              </a:rPr>
              <a:t>banche, con quest'anno</a:t>
            </a:r>
            <a:r>
              <a:rPr dirty="0" sz="1100" spc="-2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anche</a:t>
            </a:r>
            <a:endParaRPr sz="1100">
              <a:latin typeface="Verdana"/>
              <a:cs typeface="Verdana"/>
            </a:endParaRPr>
          </a:p>
          <a:p>
            <a:pPr algn="just" marL="12700" marR="6985">
              <a:lnSpc>
                <a:spcPct val="101200"/>
              </a:lnSpc>
              <a:spcBef>
                <a:spcPts val="10"/>
              </a:spcBef>
            </a:pPr>
            <a:r>
              <a:rPr dirty="0" sz="1100" spc="-10">
                <a:latin typeface="Verdana"/>
                <a:cs typeface="Verdana"/>
              </a:rPr>
              <a:t>la </a:t>
            </a:r>
            <a:r>
              <a:rPr dirty="0" sz="1100" spc="-5">
                <a:latin typeface="Verdana"/>
                <a:cs typeface="Verdana"/>
              </a:rPr>
              <a:t>Main Media Partnership della </a:t>
            </a:r>
            <a:r>
              <a:rPr dirty="0" sz="1100">
                <a:latin typeface="Verdana"/>
                <a:cs typeface="Verdana"/>
              </a:rPr>
              <a:t>Rai e </a:t>
            </a:r>
            <a:r>
              <a:rPr dirty="0" sz="1100" spc="-5">
                <a:latin typeface="Verdana"/>
                <a:cs typeface="Verdana"/>
              </a:rPr>
              <a:t>della Tgr, nella </a:t>
            </a:r>
            <a:r>
              <a:rPr dirty="0" sz="1100">
                <a:latin typeface="Verdana"/>
                <a:cs typeface="Verdana"/>
              </a:rPr>
              <a:t>terza </a:t>
            </a:r>
            <a:r>
              <a:rPr dirty="0" sz="1100" spc="-5">
                <a:latin typeface="Verdana"/>
                <a:cs typeface="Verdana"/>
              </a:rPr>
              <a:t>edizione, il festival </a:t>
            </a:r>
            <a:r>
              <a:rPr dirty="0" sz="1100">
                <a:latin typeface="Verdana"/>
                <a:cs typeface="Verdana"/>
              </a:rPr>
              <a:t>segue i  percorsi del tema </a:t>
            </a:r>
            <a:r>
              <a:rPr dirty="0" sz="1100" spc="-5">
                <a:latin typeface="Verdana"/>
                <a:cs typeface="Verdana"/>
              </a:rPr>
              <a:t>'Abitare </a:t>
            </a:r>
            <a:r>
              <a:rPr dirty="0" sz="1100">
                <a:latin typeface="Verdana"/>
                <a:cs typeface="Verdana"/>
              </a:rPr>
              <a:t>sottosopra. </a:t>
            </a:r>
            <a:r>
              <a:rPr dirty="0" sz="1100" spc="-10">
                <a:latin typeface="Verdana"/>
                <a:cs typeface="Verdana"/>
              </a:rPr>
              <a:t>Scoprire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sperimentare </a:t>
            </a:r>
            <a:r>
              <a:rPr dirty="0" sz="1100">
                <a:latin typeface="Verdana"/>
                <a:cs typeface="Verdana"/>
              </a:rPr>
              <a:t>come si sta </a:t>
            </a:r>
            <a:r>
              <a:rPr dirty="0" sz="1100" spc="-5">
                <a:latin typeface="Verdana"/>
                <a:cs typeface="Verdana"/>
              </a:rPr>
              <a:t>dentro </a:t>
            </a:r>
            <a:r>
              <a:rPr dirty="0" sz="1100">
                <a:latin typeface="Verdana"/>
                <a:cs typeface="Verdana"/>
              </a:rPr>
              <a:t>i  </a:t>
            </a:r>
            <a:r>
              <a:rPr dirty="0" sz="1100" spc="-5">
                <a:latin typeface="Verdana"/>
                <a:cs typeface="Verdana"/>
              </a:rPr>
              <a:t>luoghi, l'arte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10">
                <a:latin typeface="Verdana"/>
                <a:cs typeface="Verdana"/>
              </a:rPr>
              <a:t>le </a:t>
            </a:r>
            <a:r>
              <a:rPr dirty="0" sz="1100">
                <a:latin typeface="Verdana"/>
                <a:cs typeface="Verdana"/>
              </a:rPr>
              <a:t>emozioni'. </a:t>
            </a:r>
            <a:r>
              <a:rPr dirty="0" sz="1100" spc="5">
                <a:latin typeface="Verdana"/>
                <a:cs typeface="Verdana"/>
              </a:rPr>
              <a:t>Al </a:t>
            </a:r>
            <a:r>
              <a:rPr dirty="0" sz="1100" spc="-5">
                <a:latin typeface="Verdana"/>
                <a:cs typeface="Verdana"/>
              </a:rPr>
              <a:t>tema, </a:t>
            </a:r>
            <a:r>
              <a:rPr dirty="0" sz="1100">
                <a:latin typeface="Verdana"/>
                <a:cs typeface="Verdana"/>
              </a:rPr>
              <a:t>per </a:t>
            </a:r>
            <a:r>
              <a:rPr dirty="0" sz="1100" spc="-10">
                <a:latin typeface="Verdana"/>
                <a:cs typeface="Verdana"/>
              </a:rPr>
              <a:t>la </a:t>
            </a:r>
            <a:r>
              <a:rPr dirty="0" sz="1100" spc="-5">
                <a:latin typeface="Verdana"/>
                <a:cs typeface="Verdana"/>
              </a:rPr>
              <a:t>prima volta, </a:t>
            </a:r>
            <a:r>
              <a:rPr dirty="0" sz="1100">
                <a:latin typeface="Verdana"/>
                <a:cs typeface="Verdana"/>
              </a:rPr>
              <a:t>e' stato </a:t>
            </a:r>
            <a:r>
              <a:rPr dirty="0" sz="1100" spc="-5">
                <a:latin typeface="Verdana"/>
                <a:cs typeface="Verdana"/>
              </a:rPr>
              <a:t>dedicato </a:t>
            </a:r>
            <a:r>
              <a:rPr dirty="0" sz="1100">
                <a:latin typeface="Verdana"/>
                <a:cs typeface="Verdana"/>
              </a:rPr>
              <a:t>anche un  </a:t>
            </a:r>
            <a:r>
              <a:rPr dirty="0" sz="1100" spc="-5">
                <a:latin typeface="Verdana"/>
                <a:cs typeface="Verdana"/>
              </a:rPr>
              <a:t>libro </a:t>
            </a:r>
            <a:r>
              <a:rPr dirty="0" sz="1100">
                <a:latin typeface="Verdana"/>
                <a:cs typeface="Verdana"/>
              </a:rPr>
              <a:t>di </a:t>
            </a:r>
            <a:r>
              <a:rPr dirty="0" sz="1100" spc="-5">
                <a:latin typeface="Verdana"/>
                <a:cs typeface="Verdana"/>
              </a:rPr>
              <a:t>Sabina Colloredo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Valeria </a:t>
            </a:r>
            <a:r>
              <a:rPr dirty="0" sz="1100">
                <a:latin typeface="Verdana"/>
                <a:cs typeface="Verdana"/>
              </a:rPr>
              <a:t>Petrone, </a:t>
            </a:r>
            <a:r>
              <a:rPr dirty="0" sz="1100" spc="-5">
                <a:latin typeface="Verdana"/>
                <a:cs typeface="Verdana"/>
              </a:rPr>
              <a:t>pubblicato da</a:t>
            </a:r>
            <a:r>
              <a:rPr dirty="0" sz="110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Carthusia.</a:t>
            </a:r>
            <a:endParaRPr sz="11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1100" spc="-5">
                <a:latin typeface="Verdana"/>
                <a:cs typeface="Verdana"/>
              </a:rPr>
              <a:t>"La</a:t>
            </a:r>
            <a:r>
              <a:rPr dirty="0" sz="1100" spc="11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fase</a:t>
            </a:r>
            <a:r>
              <a:rPr dirty="0" sz="1100" spc="12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dell'apprendimento</a:t>
            </a:r>
            <a:r>
              <a:rPr dirty="0" sz="1100" spc="12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non</a:t>
            </a:r>
            <a:r>
              <a:rPr dirty="0" sz="1100" spc="11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finisce</a:t>
            </a:r>
            <a:r>
              <a:rPr dirty="0" sz="1100" spc="12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mai</a:t>
            </a:r>
            <a:r>
              <a:rPr dirty="0" sz="1100" spc="10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e</a:t>
            </a:r>
            <a:r>
              <a:rPr dirty="0" sz="1100" spc="12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questo</a:t>
            </a:r>
            <a:r>
              <a:rPr dirty="0" sz="1100" spc="11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festival</a:t>
            </a:r>
            <a:r>
              <a:rPr dirty="0" sz="1100" spc="114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e'</a:t>
            </a:r>
            <a:r>
              <a:rPr dirty="0" sz="1100" spc="12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inedito</a:t>
            </a:r>
            <a:r>
              <a:rPr dirty="0" sz="1100" spc="11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nell'approccio</a:t>
            </a:r>
            <a:endParaRPr sz="1100">
              <a:latin typeface="Verdana"/>
              <a:cs typeface="Verdana"/>
            </a:endParaRPr>
          </a:p>
          <a:p>
            <a:pPr marL="12700" marR="7620">
              <a:lnSpc>
                <a:spcPct val="101400"/>
              </a:lnSpc>
              <a:spcBef>
                <a:spcPts val="10"/>
              </a:spcBef>
            </a:pPr>
            <a:r>
              <a:rPr dirty="0" sz="1100" spc="-5">
                <a:latin typeface="Verdana"/>
                <a:cs typeface="Verdana"/>
              </a:rPr>
              <a:t>ai ragazzi </a:t>
            </a:r>
            <a:r>
              <a:rPr dirty="0" sz="1100">
                <a:latin typeface="Verdana"/>
                <a:cs typeface="Verdana"/>
              </a:rPr>
              <a:t>perche' </a:t>
            </a:r>
            <a:r>
              <a:rPr dirty="0" sz="1100" spc="-5">
                <a:latin typeface="Verdana"/>
                <a:cs typeface="Verdana"/>
              </a:rPr>
              <a:t>punta allo stimolo dello spirito critico. </a:t>
            </a:r>
            <a:r>
              <a:rPr dirty="0" sz="1100">
                <a:latin typeface="Verdana"/>
                <a:cs typeface="Verdana"/>
              </a:rPr>
              <a:t>Vuol essere </a:t>
            </a:r>
            <a:r>
              <a:rPr dirty="0" sz="1100" spc="-5">
                <a:latin typeface="Verdana"/>
                <a:cs typeface="Verdana"/>
              </a:rPr>
              <a:t>l'esatta </a:t>
            </a:r>
            <a:r>
              <a:rPr dirty="0" sz="1100">
                <a:latin typeface="Verdana"/>
                <a:cs typeface="Verdana"/>
              </a:rPr>
              <a:t>antitesi  </a:t>
            </a:r>
            <a:r>
              <a:rPr dirty="0" sz="1100" spc="-5">
                <a:latin typeface="Verdana"/>
                <a:cs typeface="Verdana"/>
              </a:rPr>
              <a:t>dell'imposizione </a:t>
            </a:r>
            <a:r>
              <a:rPr dirty="0" sz="1100">
                <a:latin typeface="Verdana"/>
                <a:cs typeface="Verdana"/>
              </a:rPr>
              <a:t>di una </a:t>
            </a:r>
            <a:r>
              <a:rPr dirty="0" sz="1100" spc="-5">
                <a:latin typeface="Verdana"/>
                <a:cs typeface="Verdana"/>
              </a:rPr>
              <a:t>dottrina. </a:t>
            </a:r>
            <a:r>
              <a:rPr dirty="0" sz="1100">
                <a:latin typeface="Verdana"/>
                <a:cs typeface="Verdana"/>
              </a:rPr>
              <a:t>Oggi </a:t>
            </a:r>
            <a:r>
              <a:rPr dirty="0" sz="1100" spc="-5">
                <a:latin typeface="Verdana"/>
                <a:cs typeface="Verdana"/>
              </a:rPr>
              <a:t>piu' </a:t>
            </a:r>
            <a:r>
              <a:rPr dirty="0" sz="1100">
                <a:latin typeface="Verdana"/>
                <a:cs typeface="Verdana"/>
              </a:rPr>
              <a:t>che </a:t>
            </a:r>
            <a:r>
              <a:rPr dirty="0" sz="1100" spc="-10">
                <a:latin typeface="Verdana"/>
                <a:cs typeface="Verdana"/>
              </a:rPr>
              <a:t>in </a:t>
            </a:r>
            <a:r>
              <a:rPr dirty="0" sz="1100">
                <a:latin typeface="Verdana"/>
                <a:cs typeface="Verdana"/>
              </a:rPr>
              <a:t>passato, </a:t>
            </a:r>
            <a:r>
              <a:rPr dirty="0" sz="1100" spc="-5">
                <a:latin typeface="Verdana"/>
                <a:cs typeface="Verdana"/>
              </a:rPr>
              <a:t>il contributo delle banche  </a:t>
            </a:r>
            <a:r>
              <a:rPr dirty="0" sz="1100" spc="-10">
                <a:latin typeface="Verdana"/>
                <a:cs typeface="Verdana"/>
              </a:rPr>
              <a:t>alla </a:t>
            </a:r>
            <a:r>
              <a:rPr dirty="0" sz="1100">
                <a:latin typeface="Verdana"/>
                <a:cs typeface="Verdana"/>
              </a:rPr>
              <a:t>cultura si </a:t>
            </a:r>
            <a:r>
              <a:rPr dirty="0" sz="1100" spc="-5">
                <a:latin typeface="Verdana"/>
                <a:cs typeface="Verdana"/>
              </a:rPr>
              <a:t>focalizza sulla prima </a:t>
            </a:r>
            <a:r>
              <a:rPr dirty="0" sz="1100">
                <a:latin typeface="Verdana"/>
                <a:cs typeface="Verdana"/>
              </a:rPr>
              <a:t>risorsa del paese, </a:t>
            </a:r>
            <a:r>
              <a:rPr dirty="0" sz="1100" spc="-5">
                <a:latin typeface="Verdana"/>
                <a:cs typeface="Verdana"/>
              </a:rPr>
              <a:t>ossia </a:t>
            </a:r>
            <a:r>
              <a:rPr dirty="0" sz="1100">
                <a:latin typeface="Verdana"/>
                <a:cs typeface="Verdana"/>
              </a:rPr>
              <a:t>i </a:t>
            </a:r>
            <a:r>
              <a:rPr dirty="0" sz="1100" spc="-5">
                <a:latin typeface="Verdana"/>
                <a:cs typeface="Verdana"/>
              </a:rPr>
              <a:t>giovani, </a:t>
            </a:r>
            <a:r>
              <a:rPr dirty="0" sz="1100">
                <a:latin typeface="Verdana"/>
                <a:cs typeface="Verdana"/>
              </a:rPr>
              <a:t>per </a:t>
            </a:r>
            <a:r>
              <a:rPr dirty="0" sz="1100" spc="-5">
                <a:latin typeface="Verdana"/>
                <a:cs typeface="Verdana"/>
              </a:rPr>
              <a:t>renderli,  sollecitando appunto </a:t>
            </a:r>
            <a:r>
              <a:rPr dirty="0" sz="1100" spc="-10">
                <a:latin typeface="Verdana"/>
                <a:cs typeface="Verdana"/>
              </a:rPr>
              <a:t>lo </a:t>
            </a:r>
            <a:r>
              <a:rPr dirty="0" sz="1100" spc="-5">
                <a:latin typeface="Verdana"/>
                <a:cs typeface="Verdana"/>
              </a:rPr>
              <a:t>spirito </a:t>
            </a:r>
            <a:r>
              <a:rPr dirty="0" sz="1100">
                <a:latin typeface="Verdana"/>
                <a:cs typeface="Verdana"/>
              </a:rPr>
              <a:t>critico, </a:t>
            </a:r>
            <a:r>
              <a:rPr dirty="0" sz="1100" spc="-5">
                <a:latin typeface="Verdana"/>
                <a:cs typeface="Verdana"/>
              </a:rPr>
              <a:t>protagonisti della societa' civile" </a:t>
            </a:r>
            <a:r>
              <a:rPr dirty="0" sz="1100">
                <a:latin typeface="Verdana"/>
                <a:cs typeface="Verdana"/>
              </a:rPr>
              <a:t>ha detto </a:t>
            </a:r>
            <a:r>
              <a:rPr dirty="0" sz="1100" spc="-5">
                <a:latin typeface="Verdana"/>
                <a:cs typeface="Verdana"/>
              </a:rPr>
              <a:t>alla  presentazione il </a:t>
            </a:r>
            <a:r>
              <a:rPr dirty="0" sz="1100">
                <a:latin typeface="Verdana"/>
                <a:cs typeface="Verdana"/>
              </a:rPr>
              <a:t>presidente </a:t>
            </a:r>
            <a:r>
              <a:rPr dirty="0" sz="1100" spc="-5">
                <a:latin typeface="Verdana"/>
                <a:cs typeface="Verdana"/>
              </a:rPr>
              <a:t>dell'Abi-Associazione Bancaria Italiana, Antonio</a:t>
            </a:r>
            <a:r>
              <a:rPr dirty="0" sz="1100" spc="7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Patuelli.</a:t>
            </a:r>
            <a:endParaRPr sz="1100">
              <a:latin typeface="Verdana"/>
              <a:cs typeface="Verdana"/>
            </a:endParaRPr>
          </a:p>
          <a:p>
            <a:pPr marL="12700" marR="8255">
              <a:lnSpc>
                <a:spcPct val="100899"/>
              </a:lnSpc>
            </a:pPr>
            <a:r>
              <a:rPr dirty="0" sz="1100" spc="-5">
                <a:latin typeface="Verdana"/>
                <a:cs typeface="Verdana"/>
              </a:rPr>
              <a:t>L'attenzione </a:t>
            </a:r>
            <a:r>
              <a:rPr dirty="0" sz="1100">
                <a:latin typeface="Verdana"/>
                <a:cs typeface="Verdana"/>
              </a:rPr>
              <a:t>per i piu' </a:t>
            </a:r>
            <a:r>
              <a:rPr dirty="0" sz="1100" spc="-5">
                <a:latin typeface="Verdana"/>
                <a:cs typeface="Verdana"/>
              </a:rPr>
              <a:t>giovani rappresenta una "priorita' </a:t>
            </a:r>
            <a:r>
              <a:rPr dirty="0" sz="1100">
                <a:latin typeface="Verdana"/>
                <a:cs typeface="Verdana"/>
              </a:rPr>
              <a:t>assoluta" anche per </a:t>
            </a:r>
            <a:r>
              <a:rPr dirty="0" sz="1100" spc="-10">
                <a:latin typeface="Verdana"/>
                <a:cs typeface="Verdana"/>
              </a:rPr>
              <a:t>la </a:t>
            </a:r>
            <a:r>
              <a:rPr dirty="0" sz="1100">
                <a:latin typeface="Verdana"/>
                <a:cs typeface="Verdana"/>
              </a:rPr>
              <a:t>Rai  come</a:t>
            </a:r>
            <a:r>
              <a:rPr dirty="0" sz="1100" spc="6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ha</a:t>
            </a:r>
            <a:r>
              <a:rPr dirty="0" sz="1100" spc="6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spiegato</a:t>
            </a:r>
            <a:r>
              <a:rPr dirty="0" sz="1100" spc="6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il</a:t>
            </a:r>
            <a:r>
              <a:rPr dirty="0" sz="1100" spc="6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direttore</a:t>
            </a:r>
            <a:r>
              <a:rPr dirty="0" sz="1100" spc="8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generale</a:t>
            </a:r>
            <a:r>
              <a:rPr dirty="0" sz="1100" spc="6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del</a:t>
            </a:r>
            <a:r>
              <a:rPr dirty="0" sz="1100" spc="6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servizio</a:t>
            </a:r>
            <a:r>
              <a:rPr dirty="0" sz="1100" spc="6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pubblico,</a:t>
            </a:r>
            <a:r>
              <a:rPr dirty="0" sz="1100" spc="7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Antonio</a:t>
            </a:r>
            <a:r>
              <a:rPr dirty="0" sz="1100" spc="7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Campo</a:t>
            </a:r>
            <a:r>
              <a:rPr dirty="0" sz="1100" spc="6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Dall'Orto,</a:t>
            </a:r>
            <a:endParaRPr sz="1100">
              <a:latin typeface="Verdana"/>
              <a:cs typeface="Verdana"/>
            </a:endParaRPr>
          </a:p>
          <a:p>
            <a:pPr marL="12700" marR="5080">
              <a:lnSpc>
                <a:spcPct val="101200"/>
              </a:lnSpc>
              <a:spcBef>
                <a:spcPts val="10"/>
              </a:spcBef>
            </a:pP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come dimostra l'iniziativa </a:t>
            </a:r>
            <a:r>
              <a:rPr dirty="0" sz="1100">
                <a:latin typeface="Verdana"/>
                <a:cs typeface="Verdana"/>
              </a:rPr>
              <a:t>di </a:t>
            </a:r>
            <a:r>
              <a:rPr dirty="0" sz="1100" spc="-5">
                <a:latin typeface="Verdana"/>
                <a:cs typeface="Verdana"/>
              </a:rPr>
              <a:t>togliere, dal </a:t>
            </a:r>
            <a:r>
              <a:rPr dirty="0" sz="1100">
                <a:latin typeface="Verdana"/>
                <a:cs typeface="Verdana"/>
              </a:rPr>
              <a:t>1 </a:t>
            </a:r>
            <a:r>
              <a:rPr dirty="0" sz="1100" spc="-5">
                <a:latin typeface="Verdana"/>
                <a:cs typeface="Verdana"/>
              </a:rPr>
              <a:t>maggio, </a:t>
            </a:r>
            <a:r>
              <a:rPr dirty="0" sz="1100" spc="-10">
                <a:latin typeface="Verdana"/>
                <a:cs typeface="Verdana"/>
              </a:rPr>
              <a:t>la </a:t>
            </a:r>
            <a:r>
              <a:rPr dirty="0" sz="1100">
                <a:latin typeface="Verdana"/>
                <a:cs typeface="Verdana"/>
              </a:rPr>
              <a:t>pubblicita' dal </a:t>
            </a:r>
            <a:r>
              <a:rPr dirty="0" sz="1100" spc="-5">
                <a:latin typeface="Verdana"/>
                <a:cs typeface="Verdana"/>
              </a:rPr>
              <a:t>canale </a:t>
            </a:r>
            <a:r>
              <a:rPr dirty="0" sz="1100">
                <a:latin typeface="Verdana"/>
                <a:cs typeface="Verdana"/>
              </a:rPr>
              <a:t>Rai Yo  Yo. </a:t>
            </a:r>
            <a:r>
              <a:rPr dirty="0" sz="1100" spc="-5">
                <a:latin typeface="Verdana"/>
                <a:cs typeface="Verdana"/>
              </a:rPr>
              <a:t>"L'attenzione per </a:t>
            </a:r>
            <a:r>
              <a:rPr dirty="0" sz="1100" spc="-10">
                <a:latin typeface="Verdana"/>
                <a:cs typeface="Verdana"/>
              </a:rPr>
              <a:t>le </a:t>
            </a:r>
            <a:r>
              <a:rPr dirty="0" sz="1100" spc="-5">
                <a:latin typeface="Verdana"/>
                <a:cs typeface="Verdana"/>
              </a:rPr>
              <a:t>famiglie </a:t>
            </a:r>
            <a:r>
              <a:rPr dirty="0" sz="1100" spc="5">
                <a:latin typeface="Verdana"/>
                <a:cs typeface="Verdana"/>
              </a:rPr>
              <a:t>si </a:t>
            </a:r>
            <a:r>
              <a:rPr dirty="0" sz="1100">
                <a:latin typeface="Verdana"/>
                <a:cs typeface="Verdana"/>
              </a:rPr>
              <a:t>puo' </a:t>
            </a:r>
            <a:r>
              <a:rPr dirty="0" sz="1100" spc="-5">
                <a:latin typeface="Verdana"/>
                <a:cs typeface="Verdana"/>
              </a:rPr>
              <a:t>dimostrare </a:t>
            </a:r>
            <a:r>
              <a:rPr dirty="0" sz="1100" spc="-10">
                <a:latin typeface="Verdana"/>
                <a:cs typeface="Verdana"/>
              </a:rPr>
              <a:t>in </a:t>
            </a:r>
            <a:r>
              <a:rPr dirty="0" sz="1100">
                <a:latin typeface="Verdana"/>
                <a:cs typeface="Verdana"/>
              </a:rPr>
              <a:t>tanti </a:t>
            </a:r>
            <a:r>
              <a:rPr dirty="0" sz="1100" spc="-5">
                <a:latin typeface="Verdana"/>
                <a:cs typeface="Verdana"/>
              </a:rPr>
              <a:t>modi. </a:t>
            </a:r>
            <a:r>
              <a:rPr dirty="0" sz="1100">
                <a:latin typeface="Verdana"/>
                <a:cs typeface="Verdana"/>
              </a:rPr>
              <a:t>Aver </a:t>
            </a:r>
            <a:r>
              <a:rPr dirty="0" sz="1100" spc="-5">
                <a:latin typeface="Verdana"/>
                <a:cs typeface="Verdana"/>
              </a:rPr>
              <a:t>tolto </a:t>
            </a:r>
            <a:r>
              <a:rPr dirty="0" sz="1100" spc="-10">
                <a:latin typeface="Verdana"/>
                <a:cs typeface="Verdana"/>
              </a:rPr>
              <a:t>la  </a:t>
            </a:r>
            <a:r>
              <a:rPr dirty="0" sz="1100" spc="-5">
                <a:latin typeface="Verdana"/>
                <a:cs typeface="Verdana"/>
              </a:rPr>
              <a:t>pubblicita' da </a:t>
            </a:r>
            <a:r>
              <a:rPr dirty="0" sz="1100">
                <a:latin typeface="Verdana"/>
                <a:cs typeface="Verdana"/>
              </a:rPr>
              <a:t>Rai Yo Yo </a:t>
            </a:r>
            <a:r>
              <a:rPr dirty="0" sz="1100" spc="-10">
                <a:latin typeface="Verdana"/>
                <a:cs typeface="Verdana"/>
              </a:rPr>
              <a:t>in </a:t>
            </a:r>
            <a:r>
              <a:rPr dirty="0" sz="1100">
                <a:latin typeface="Verdana"/>
                <a:cs typeface="Verdana"/>
              </a:rPr>
              <a:t>questo </a:t>
            </a:r>
            <a:r>
              <a:rPr dirty="0" sz="1100" spc="-5">
                <a:latin typeface="Verdana"/>
                <a:cs typeface="Verdana"/>
              </a:rPr>
              <a:t>momento significa </a:t>
            </a:r>
            <a:r>
              <a:rPr dirty="0" sz="1100">
                <a:latin typeface="Verdana"/>
                <a:cs typeface="Verdana"/>
              </a:rPr>
              <a:t>dare un </a:t>
            </a:r>
            <a:r>
              <a:rPr dirty="0" sz="1100" spc="-5">
                <a:latin typeface="Verdana"/>
                <a:cs typeface="Verdana"/>
              </a:rPr>
              <a:t>ambito protetto dal  punto di vista dello sviluppo creativo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dell'immaginario </a:t>
            </a:r>
            <a:r>
              <a:rPr dirty="0" sz="1100">
                <a:latin typeface="Verdana"/>
                <a:cs typeface="Verdana"/>
              </a:rPr>
              <a:t>dei bimbi. </a:t>
            </a:r>
            <a:r>
              <a:rPr dirty="0" sz="1100" spc="-5">
                <a:latin typeface="Verdana"/>
                <a:cs typeface="Verdana"/>
              </a:rPr>
              <a:t>E' importante </a:t>
            </a:r>
            <a:r>
              <a:rPr dirty="0" sz="1100">
                <a:latin typeface="Verdana"/>
                <a:cs typeface="Verdana"/>
              </a:rPr>
              <a:t>- ha  </a:t>
            </a:r>
            <a:r>
              <a:rPr dirty="0" sz="1100" spc="-5">
                <a:latin typeface="Verdana"/>
                <a:cs typeface="Verdana"/>
              </a:rPr>
              <a:t>spiegato Campo Dall'Orto </a:t>
            </a:r>
            <a:r>
              <a:rPr dirty="0" sz="1100">
                <a:latin typeface="Verdana"/>
                <a:cs typeface="Verdana"/>
              </a:rPr>
              <a:t>- </a:t>
            </a:r>
            <a:r>
              <a:rPr dirty="0" sz="1100" spc="-5">
                <a:latin typeface="Verdana"/>
                <a:cs typeface="Verdana"/>
              </a:rPr>
              <a:t>perche' </a:t>
            </a:r>
            <a:r>
              <a:rPr dirty="0" sz="1100" spc="-10">
                <a:latin typeface="Verdana"/>
                <a:cs typeface="Verdana"/>
              </a:rPr>
              <a:t>in </a:t>
            </a:r>
            <a:r>
              <a:rPr dirty="0" sz="1100" spc="-5">
                <a:latin typeface="Verdana"/>
                <a:cs typeface="Verdana"/>
              </a:rPr>
              <a:t>quell'eta' bambini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ragazzi </a:t>
            </a:r>
            <a:r>
              <a:rPr dirty="0" sz="1100">
                <a:latin typeface="Verdana"/>
                <a:cs typeface="Verdana"/>
              </a:rPr>
              <a:t>non </a:t>
            </a:r>
            <a:r>
              <a:rPr dirty="0" sz="1100" spc="-5">
                <a:latin typeface="Verdana"/>
                <a:cs typeface="Verdana"/>
              </a:rPr>
              <a:t>distinguono tra  messaggio editoriale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pubblicitario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il servizio pubblico deve </a:t>
            </a:r>
            <a:r>
              <a:rPr dirty="0" sz="1100">
                <a:latin typeface="Verdana"/>
                <a:cs typeface="Verdana"/>
              </a:rPr>
              <a:t>preoccuparsi di </a:t>
            </a:r>
            <a:r>
              <a:rPr dirty="0" sz="1100" spc="-5">
                <a:latin typeface="Verdana"/>
                <a:cs typeface="Verdana"/>
              </a:rPr>
              <a:t>quali  siano </a:t>
            </a:r>
            <a:r>
              <a:rPr dirty="0" sz="1100">
                <a:latin typeface="Verdana"/>
                <a:cs typeface="Verdana"/>
              </a:rPr>
              <a:t>gli </a:t>
            </a:r>
            <a:r>
              <a:rPr dirty="0" sz="1100" spc="-5">
                <a:latin typeface="Verdana"/>
                <a:cs typeface="Verdana"/>
              </a:rPr>
              <a:t>ambiti </a:t>
            </a:r>
            <a:r>
              <a:rPr dirty="0" sz="1100" spc="-10">
                <a:latin typeface="Verdana"/>
                <a:cs typeface="Verdana"/>
              </a:rPr>
              <a:t>in </a:t>
            </a:r>
            <a:r>
              <a:rPr dirty="0" sz="1100" spc="5">
                <a:latin typeface="Verdana"/>
                <a:cs typeface="Verdana"/>
              </a:rPr>
              <a:t>cui </a:t>
            </a:r>
            <a:r>
              <a:rPr dirty="0" sz="1100" spc="-5">
                <a:latin typeface="Verdana"/>
                <a:cs typeface="Verdana"/>
              </a:rPr>
              <a:t>l'immaginario </a:t>
            </a:r>
            <a:r>
              <a:rPr dirty="0" sz="1100">
                <a:latin typeface="Verdana"/>
                <a:cs typeface="Verdana"/>
              </a:rPr>
              <a:t>dei </a:t>
            </a:r>
            <a:r>
              <a:rPr dirty="0" sz="1100" spc="-5">
                <a:latin typeface="Verdana"/>
                <a:cs typeface="Verdana"/>
              </a:rPr>
              <a:t>bambini </a:t>
            </a:r>
            <a:r>
              <a:rPr dirty="0" sz="1100" spc="5">
                <a:latin typeface="Verdana"/>
                <a:cs typeface="Verdana"/>
              </a:rPr>
              <a:t>si </a:t>
            </a:r>
            <a:r>
              <a:rPr dirty="0" sz="1100">
                <a:latin typeface="Verdana"/>
                <a:cs typeface="Verdana"/>
              </a:rPr>
              <a:t>sviluppa". In questo </a:t>
            </a:r>
            <a:r>
              <a:rPr dirty="0" sz="1100" spc="-5">
                <a:latin typeface="Verdana"/>
                <a:cs typeface="Verdana"/>
              </a:rPr>
              <a:t>senso "la  Media Partnership stipulata </a:t>
            </a:r>
            <a:r>
              <a:rPr dirty="0" sz="1100">
                <a:latin typeface="Verdana"/>
                <a:cs typeface="Verdana"/>
              </a:rPr>
              <a:t>con </a:t>
            </a:r>
            <a:r>
              <a:rPr dirty="0" sz="1100" spc="-5">
                <a:latin typeface="Verdana"/>
                <a:cs typeface="Verdana"/>
              </a:rPr>
              <a:t>il Festival della Cultura Creativa risponde </a:t>
            </a:r>
            <a:r>
              <a:rPr dirty="0" sz="1100" spc="-10">
                <a:latin typeface="Verdana"/>
                <a:cs typeface="Verdana"/>
              </a:rPr>
              <a:t>in </a:t>
            </a:r>
            <a:r>
              <a:rPr dirty="0" sz="1100">
                <a:latin typeface="Verdana"/>
                <a:cs typeface="Verdana"/>
              </a:rPr>
              <a:t>pieno - </a:t>
            </a:r>
            <a:r>
              <a:rPr dirty="0" sz="1100" spc="5">
                <a:latin typeface="Verdana"/>
                <a:cs typeface="Verdana"/>
              </a:rPr>
              <a:t>ha  </a:t>
            </a:r>
            <a:r>
              <a:rPr dirty="0" sz="1100" spc="-5">
                <a:latin typeface="Verdana"/>
                <a:cs typeface="Verdana"/>
              </a:rPr>
              <a:t>aggiunto il </a:t>
            </a:r>
            <a:r>
              <a:rPr dirty="0" sz="1100">
                <a:latin typeface="Verdana"/>
                <a:cs typeface="Verdana"/>
              </a:rPr>
              <a:t>direttore </a:t>
            </a:r>
            <a:r>
              <a:rPr dirty="0" sz="1100" spc="-5">
                <a:latin typeface="Verdana"/>
                <a:cs typeface="Verdana"/>
              </a:rPr>
              <a:t>generale della </a:t>
            </a:r>
            <a:r>
              <a:rPr dirty="0" sz="1100">
                <a:latin typeface="Verdana"/>
                <a:cs typeface="Verdana"/>
              </a:rPr>
              <a:t>Rai - </a:t>
            </a:r>
            <a:r>
              <a:rPr dirty="0" sz="1100" spc="-10">
                <a:latin typeface="Verdana"/>
                <a:cs typeface="Verdana"/>
              </a:rPr>
              <a:t>alla </a:t>
            </a:r>
            <a:r>
              <a:rPr dirty="0" sz="1100">
                <a:latin typeface="Verdana"/>
                <a:cs typeface="Verdana"/>
              </a:rPr>
              <a:t>nostra </a:t>
            </a:r>
            <a:r>
              <a:rPr dirty="0" sz="1100" spc="-5">
                <a:latin typeface="Verdana"/>
                <a:cs typeface="Verdana"/>
              </a:rPr>
              <a:t>missione di servizio pubblico  universale </a:t>
            </a:r>
            <a:r>
              <a:rPr dirty="0" sz="1100">
                <a:latin typeface="Verdana"/>
                <a:cs typeface="Verdana"/>
              </a:rPr>
              <a:t>che </a:t>
            </a:r>
            <a:r>
              <a:rPr dirty="0" sz="1100" spc="-5">
                <a:latin typeface="Verdana"/>
                <a:cs typeface="Verdana"/>
              </a:rPr>
              <a:t>vuole parlare </a:t>
            </a:r>
            <a:r>
              <a:rPr dirty="0" sz="1100">
                <a:latin typeface="Verdana"/>
                <a:cs typeface="Verdana"/>
              </a:rPr>
              <a:t>ed </a:t>
            </a:r>
            <a:r>
              <a:rPr dirty="0" sz="1100" spc="-5">
                <a:latin typeface="Verdana"/>
                <a:cs typeface="Verdana"/>
              </a:rPr>
              <a:t>arrivare </a:t>
            </a:r>
            <a:r>
              <a:rPr dirty="0" sz="1100">
                <a:latin typeface="Verdana"/>
                <a:cs typeface="Verdana"/>
              </a:rPr>
              <a:t>a tutti gli </a:t>
            </a:r>
            <a:r>
              <a:rPr dirty="0" sz="1100" spc="-5">
                <a:latin typeface="Verdana"/>
                <a:cs typeface="Verdana"/>
              </a:rPr>
              <a:t>italiani".</a:t>
            </a:r>
            <a:endParaRPr sz="1100">
              <a:latin typeface="Verdana"/>
              <a:cs typeface="Verdana"/>
            </a:endParaRPr>
          </a:p>
          <a:p>
            <a:pPr marL="12700" marR="6350">
              <a:lnSpc>
                <a:spcPct val="101200"/>
              </a:lnSpc>
              <a:spcBef>
                <a:spcPts val="5"/>
              </a:spcBef>
              <a:tabLst>
                <a:tab pos="501650" algn="l"/>
                <a:tab pos="758825" algn="l"/>
                <a:tab pos="1223645" algn="l"/>
                <a:tab pos="1988185" algn="l"/>
                <a:tab pos="2366010" algn="l"/>
                <a:tab pos="3071495" algn="l"/>
                <a:tab pos="3251200" algn="l"/>
                <a:tab pos="3590925" algn="l"/>
                <a:tab pos="4053204" algn="l"/>
                <a:tab pos="4916805" algn="l"/>
                <a:tab pos="5257165" algn="l"/>
                <a:tab pos="6008370" algn="l"/>
              </a:tabLst>
            </a:pPr>
            <a:r>
              <a:rPr dirty="0" sz="1100" spc="-5">
                <a:latin typeface="Verdana"/>
                <a:cs typeface="Verdana"/>
              </a:rPr>
              <a:t>Laboratori </a:t>
            </a:r>
            <a:r>
              <a:rPr dirty="0" sz="1100">
                <a:latin typeface="Verdana"/>
                <a:cs typeface="Verdana"/>
              </a:rPr>
              <a:t>ed eventi - </a:t>
            </a:r>
            <a:r>
              <a:rPr dirty="0" sz="1100" spc="-5">
                <a:latin typeface="Verdana"/>
                <a:cs typeface="Verdana"/>
              </a:rPr>
              <a:t>tra </a:t>
            </a:r>
            <a:r>
              <a:rPr dirty="0" sz="1100">
                <a:latin typeface="Verdana"/>
                <a:cs typeface="Verdana"/>
              </a:rPr>
              <a:t>i </a:t>
            </a:r>
            <a:r>
              <a:rPr dirty="0" sz="1100" spc="-5">
                <a:latin typeface="Verdana"/>
                <a:cs typeface="Verdana"/>
              </a:rPr>
              <a:t>quali </a:t>
            </a:r>
            <a:r>
              <a:rPr dirty="0" sz="1100">
                <a:latin typeface="Verdana"/>
                <a:cs typeface="Verdana"/>
              </a:rPr>
              <a:t>spiccano </a:t>
            </a:r>
            <a:r>
              <a:rPr dirty="0" sz="1100" spc="-5">
                <a:latin typeface="Verdana"/>
                <a:cs typeface="Verdana"/>
              </a:rPr>
              <a:t>il </a:t>
            </a:r>
            <a:r>
              <a:rPr dirty="0" sz="1100">
                <a:latin typeface="Verdana"/>
                <a:cs typeface="Verdana"/>
              </a:rPr>
              <a:t>4 </a:t>
            </a:r>
            <a:r>
              <a:rPr dirty="0" sz="1100" spc="-5">
                <a:latin typeface="Verdana"/>
                <a:cs typeface="Verdana"/>
              </a:rPr>
              <a:t>maggio alla Triennale </a:t>
            </a:r>
            <a:r>
              <a:rPr dirty="0" sz="1100">
                <a:latin typeface="Verdana"/>
                <a:cs typeface="Verdana"/>
              </a:rPr>
              <a:t>di </a:t>
            </a:r>
            <a:r>
              <a:rPr dirty="0" sz="1100" spc="-5">
                <a:latin typeface="Verdana"/>
                <a:cs typeface="Verdana"/>
              </a:rPr>
              <a:t>Milano </a:t>
            </a:r>
            <a:r>
              <a:rPr dirty="0" sz="1100" spc="-10">
                <a:latin typeface="Verdana"/>
                <a:cs typeface="Verdana"/>
              </a:rPr>
              <a:t>la </a:t>
            </a:r>
            <a:r>
              <a:rPr dirty="0" sz="1100" spc="-5">
                <a:latin typeface="Verdana"/>
                <a:cs typeface="Verdana"/>
              </a:rPr>
              <a:t>mostra  interattiva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interdisciplinare </a:t>
            </a:r>
            <a:r>
              <a:rPr dirty="0" sz="1100">
                <a:latin typeface="Verdana"/>
                <a:cs typeface="Verdana"/>
              </a:rPr>
              <a:t>'The </a:t>
            </a:r>
            <a:r>
              <a:rPr dirty="0" sz="1100" spc="-5">
                <a:latin typeface="Verdana"/>
                <a:cs typeface="Verdana"/>
              </a:rPr>
              <a:t>Next Nest'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il </a:t>
            </a:r>
            <a:r>
              <a:rPr dirty="0" sz="1100">
                <a:latin typeface="Verdana"/>
                <a:cs typeface="Verdana"/>
              </a:rPr>
              <a:t>6 </a:t>
            </a:r>
            <a:r>
              <a:rPr dirty="0" sz="1100" spc="-5">
                <a:latin typeface="Verdana"/>
                <a:cs typeface="Verdana"/>
              </a:rPr>
              <a:t>maggio </a:t>
            </a:r>
            <a:r>
              <a:rPr dirty="0" sz="1100">
                <a:latin typeface="Verdana"/>
                <a:cs typeface="Verdana"/>
              </a:rPr>
              <a:t>al Teatro </a:t>
            </a:r>
            <a:r>
              <a:rPr dirty="0" sz="1100" spc="-5">
                <a:latin typeface="Verdana"/>
                <a:cs typeface="Verdana"/>
              </a:rPr>
              <a:t>India </a:t>
            </a:r>
            <a:r>
              <a:rPr dirty="0" sz="1100">
                <a:latin typeface="Verdana"/>
                <a:cs typeface="Verdana"/>
              </a:rPr>
              <a:t>di </a:t>
            </a:r>
            <a:r>
              <a:rPr dirty="0" sz="1100" spc="-5">
                <a:latin typeface="Verdana"/>
                <a:cs typeface="Verdana"/>
              </a:rPr>
              <a:t>Roma </a:t>
            </a:r>
            <a:r>
              <a:rPr dirty="0" sz="1100" spc="-10">
                <a:latin typeface="Verdana"/>
                <a:cs typeface="Verdana"/>
              </a:rPr>
              <a:t>la  </a:t>
            </a:r>
            <a:r>
              <a:rPr dirty="0" sz="1100" spc="-5">
                <a:latin typeface="Verdana"/>
                <a:cs typeface="Verdana"/>
              </a:rPr>
              <a:t>proiezione, fra l'altro, </a:t>
            </a:r>
            <a:r>
              <a:rPr dirty="0" sz="1100">
                <a:latin typeface="Verdana"/>
                <a:cs typeface="Verdana"/>
              </a:rPr>
              <a:t>del </a:t>
            </a:r>
            <a:r>
              <a:rPr dirty="0" sz="1100" spc="-5">
                <a:latin typeface="Verdana"/>
                <a:cs typeface="Verdana"/>
              </a:rPr>
              <a:t>video '3domande3' </a:t>
            </a:r>
            <a:r>
              <a:rPr dirty="0" sz="1100" spc="-10">
                <a:latin typeface="Verdana"/>
                <a:cs typeface="Verdana"/>
              </a:rPr>
              <a:t>in </a:t>
            </a:r>
            <a:r>
              <a:rPr dirty="0" sz="1100">
                <a:latin typeface="Verdana"/>
                <a:cs typeface="Verdana"/>
              </a:rPr>
              <a:t>cui </a:t>
            </a:r>
            <a:r>
              <a:rPr dirty="0" sz="1100" spc="-5">
                <a:latin typeface="Verdana"/>
                <a:cs typeface="Verdana"/>
              </a:rPr>
              <a:t>artisti </a:t>
            </a:r>
            <a:r>
              <a:rPr dirty="0" sz="1100">
                <a:latin typeface="Verdana"/>
                <a:cs typeface="Verdana"/>
              </a:rPr>
              <a:t>come </a:t>
            </a:r>
            <a:r>
              <a:rPr dirty="0" sz="1100" spc="-5">
                <a:latin typeface="Verdana"/>
                <a:cs typeface="Verdana"/>
              </a:rPr>
              <a:t>Pistoletto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Achille  Bonito  Oliva  </a:t>
            </a:r>
            <a:r>
              <a:rPr dirty="0" sz="1100">
                <a:latin typeface="Verdana"/>
                <a:cs typeface="Verdana"/>
              </a:rPr>
              <a:t>parleranno  </a:t>
            </a:r>
            <a:r>
              <a:rPr dirty="0" sz="1100" spc="-10">
                <a:latin typeface="Verdana"/>
                <a:cs typeface="Verdana"/>
              </a:rPr>
              <a:t>della</a:t>
            </a:r>
            <a:r>
              <a:rPr dirty="0" sz="1100" spc="4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creativita'</a:t>
            </a:r>
            <a:r>
              <a:rPr dirty="0" sz="1100" spc="30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-		</a:t>
            </a:r>
            <a:r>
              <a:rPr dirty="0" sz="1100" spc="-5">
                <a:latin typeface="Verdana"/>
                <a:cs typeface="Verdana"/>
              </a:rPr>
              <a:t>saranno dedicati </a:t>
            </a:r>
            <a:r>
              <a:rPr dirty="0" sz="1100">
                <a:latin typeface="Verdana"/>
                <a:cs typeface="Verdana"/>
              </a:rPr>
              <a:t>al tema </a:t>
            </a:r>
            <a:r>
              <a:rPr dirty="0" sz="1100" spc="-5">
                <a:latin typeface="Verdana"/>
                <a:cs typeface="Verdana"/>
              </a:rPr>
              <a:t>ispiratore </a:t>
            </a:r>
            <a:r>
              <a:rPr dirty="0" sz="1100">
                <a:latin typeface="Verdana"/>
                <a:cs typeface="Verdana"/>
              </a:rPr>
              <a:t>del  </a:t>
            </a:r>
            <a:r>
              <a:rPr dirty="0" sz="1100" spc="-5">
                <a:latin typeface="Verdana"/>
                <a:cs typeface="Verdana"/>
              </a:rPr>
              <a:t>Festival declinato </a:t>
            </a:r>
            <a:r>
              <a:rPr dirty="0" sz="1100">
                <a:latin typeface="Verdana"/>
                <a:cs typeface="Verdana"/>
              </a:rPr>
              <a:t>pero' </a:t>
            </a:r>
            <a:r>
              <a:rPr dirty="0" sz="1100" spc="-5">
                <a:latin typeface="Verdana"/>
                <a:cs typeface="Verdana"/>
              </a:rPr>
              <a:t>da ciascuna banca, </a:t>
            </a:r>
            <a:r>
              <a:rPr dirty="0" sz="1100">
                <a:latin typeface="Verdana"/>
                <a:cs typeface="Verdana"/>
              </a:rPr>
              <a:t>come </a:t>
            </a:r>
            <a:r>
              <a:rPr dirty="0" sz="1100" spc="-5">
                <a:latin typeface="Verdana"/>
                <a:cs typeface="Verdana"/>
              </a:rPr>
              <a:t>prevede </a:t>
            </a:r>
            <a:r>
              <a:rPr dirty="0" sz="1100" spc="-10">
                <a:latin typeface="Verdana"/>
                <a:cs typeface="Verdana"/>
              </a:rPr>
              <a:t>il </a:t>
            </a:r>
            <a:r>
              <a:rPr dirty="0" sz="1100">
                <a:latin typeface="Verdana"/>
                <a:cs typeface="Verdana"/>
              </a:rPr>
              <a:t>format, con </a:t>
            </a:r>
            <a:r>
              <a:rPr dirty="0" sz="1100" spc="-5">
                <a:latin typeface="Verdana"/>
                <a:cs typeface="Verdana"/>
              </a:rPr>
              <a:t>strumenti </a:t>
            </a:r>
            <a:r>
              <a:rPr dirty="0" sz="1100">
                <a:latin typeface="Verdana"/>
                <a:cs typeface="Verdana"/>
              </a:rPr>
              <a:t>e  </a:t>
            </a:r>
            <a:r>
              <a:rPr dirty="0" sz="1100" spc="-5">
                <a:latin typeface="Verdana"/>
                <a:cs typeface="Verdana"/>
              </a:rPr>
              <a:t>p</a:t>
            </a:r>
            <a:r>
              <a:rPr dirty="0" sz="1100">
                <a:latin typeface="Verdana"/>
                <a:cs typeface="Verdana"/>
              </a:rPr>
              <a:t>u</a:t>
            </a:r>
            <a:r>
              <a:rPr dirty="0" sz="1100" spc="-10">
                <a:latin typeface="Verdana"/>
                <a:cs typeface="Verdana"/>
              </a:rPr>
              <a:t>n</a:t>
            </a:r>
            <a:r>
              <a:rPr dirty="0" sz="1100">
                <a:latin typeface="Verdana"/>
                <a:cs typeface="Verdana"/>
              </a:rPr>
              <a:t>ti</a:t>
            </a:r>
            <a:r>
              <a:rPr dirty="0" sz="1100">
                <a:latin typeface="Verdana"/>
                <a:cs typeface="Verdana"/>
              </a:rPr>
              <a:t>	</a:t>
            </a:r>
            <a:r>
              <a:rPr dirty="0" sz="1100" spc="5">
                <a:latin typeface="Verdana"/>
                <a:cs typeface="Verdana"/>
              </a:rPr>
              <a:t>d</a:t>
            </a:r>
            <a:r>
              <a:rPr dirty="0" sz="1100">
                <a:latin typeface="Verdana"/>
                <a:cs typeface="Verdana"/>
              </a:rPr>
              <a:t>i</a:t>
            </a:r>
            <a:r>
              <a:rPr dirty="0" sz="1100">
                <a:latin typeface="Verdana"/>
                <a:cs typeface="Verdana"/>
              </a:rPr>
              <a:t>	</a:t>
            </a:r>
            <a:r>
              <a:rPr dirty="0" sz="1100" spc="5">
                <a:latin typeface="Verdana"/>
                <a:cs typeface="Verdana"/>
              </a:rPr>
              <a:t>v</a:t>
            </a:r>
            <a:r>
              <a:rPr dirty="0" sz="1100" spc="-15">
                <a:latin typeface="Verdana"/>
                <a:cs typeface="Verdana"/>
              </a:rPr>
              <a:t>i</a:t>
            </a:r>
            <a:r>
              <a:rPr dirty="0" sz="1100">
                <a:latin typeface="Verdana"/>
                <a:cs typeface="Verdana"/>
              </a:rPr>
              <a:t>sta</a:t>
            </a:r>
            <a:r>
              <a:rPr dirty="0" sz="1100">
                <a:latin typeface="Verdana"/>
                <a:cs typeface="Verdana"/>
              </a:rPr>
              <a:t>	</a:t>
            </a:r>
            <a:r>
              <a:rPr dirty="0" sz="1100" spc="5">
                <a:latin typeface="Verdana"/>
                <a:cs typeface="Verdana"/>
              </a:rPr>
              <a:t>d</a:t>
            </a:r>
            <a:r>
              <a:rPr dirty="0" sz="1100" spc="-5">
                <a:latin typeface="Verdana"/>
                <a:cs typeface="Verdana"/>
              </a:rPr>
              <a:t>i</a:t>
            </a:r>
            <a:r>
              <a:rPr dirty="0" sz="1100" spc="-10">
                <a:latin typeface="Verdana"/>
                <a:cs typeface="Verdana"/>
              </a:rPr>
              <a:t>f</a:t>
            </a:r>
            <a:r>
              <a:rPr dirty="0" sz="1100" spc="-5">
                <a:latin typeface="Verdana"/>
                <a:cs typeface="Verdana"/>
              </a:rPr>
              <a:t>f</a:t>
            </a:r>
            <a:r>
              <a:rPr dirty="0" sz="1100" spc="10">
                <a:latin typeface="Verdana"/>
                <a:cs typeface="Verdana"/>
              </a:rPr>
              <a:t>e</a:t>
            </a:r>
            <a:r>
              <a:rPr dirty="0" sz="1100" spc="-5">
                <a:latin typeface="Verdana"/>
                <a:cs typeface="Verdana"/>
              </a:rPr>
              <a:t>r</a:t>
            </a:r>
            <a:r>
              <a:rPr dirty="0" sz="1100">
                <a:latin typeface="Verdana"/>
                <a:cs typeface="Verdana"/>
              </a:rPr>
              <a:t>en</a:t>
            </a:r>
            <a:r>
              <a:rPr dirty="0" sz="1100" spc="-5">
                <a:latin typeface="Verdana"/>
                <a:cs typeface="Verdana"/>
              </a:rPr>
              <a:t>t</a:t>
            </a:r>
            <a:r>
              <a:rPr dirty="0" sz="1100">
                <a:latin typeface="Verdana"/>
                <a:cs typeface="Verdana"/>
              </a:rPr>
              <a:t>i</a:t>
            </a:r>
            <a:r>
              <a:rPr dirty="0" sz="1100">
                <a:latin typeface="Verdana"/>
                <a:cs typeface="Verdana"/>
              </a:rPr>
              <a:t>	</a:t>
            </a:r>
            <a:r>
              <a:rPr dirty="0" sz="1100">
                <a:latin typeface="Verdana"/>
                <a:cs typeface="Verdana"/>
              </a:rPr>
              <a:t>che</a:t>
            </a:r>
            <a:r>
              <a:rPr dirty="0" sz="1100">
                <a:latin typeface="Verdana"/>
                <a:cs typeface="Verdana"/>
              </a:rPr>
              <a:t>	</a:t>
            </a:r>
            <a:r>
              <a:rPr dirty="0" sz="1100">
                <a:latin typeface="Verdana"/>
                <a:cs typeface="Verdana"/>
              </a:rPr>
              <a:t>te</a:t>
            </a:r>
            <a:r>
              <a:rPr dirty="0" sz="1100" spc="-5">
                <a:latin typeface="Verdana"/>
                <a:cs typeface="Verdana"/>
              </a:rPr>
              <a:t>ng</a:t>
            </a:r>
            <a:r>
              <a:rPr dirty="0" sz="1100">
                <a:latin typeface="Verdana"/>
                <a:cs typeface="Verdana"/>
              </a:rPr>
              <a:t>ono</a:t>
            </a:r>
            <a:r>
              <a:rPr dirty="0" sz="1100">
                <a:latin typeface="Verdana"/>
                <a:cs typeface="Verdana"/>
              </a:rPr>
              <a:t>	</a:t>
            </a:r>
            <a:r>
              <a:rPr dirty="0" sz="1100">
                <a:latin typeface="Verdana"/>
                <a:cs typeface="Verdana"/>
              </a:rPr>
              <a:t>conto</a:t>
            </a:r>
            <a:r>
              <a:rPr dirty="0" sz="1100">
                <a:latin typeface="Verdana"/>
                <a:cs typeface="Verdana"/>
              </a:rPr>
              <a:t>	</a:t>
            </a:r>
            <a:r>
              <a:rPr dirty="0" sz="1100" spc="-5">
                <a:latin typeface="Verdana"/>
                <a:cs typeface="Verdana"/>
              </a:rPr>
              <a:t>d</a:t>
            </a:r>
            <a:r>
              <a:rPr dirty="0" sz="1100">
                <a:latin typeface="Verdana"/>
                <a:cs typeface="Verdana"/>
              </a:rPr>
              <a:t>e</a:t>
            </a:r>
            <a:r>
              <a:rPr dirty="0" sz="1100" spc="-15">
                <a:latin typeface="Verdana"/>
                <a:cs typeface="Verdana"/>
              </a:rPr>
              <a:t>ll</a:t>
            </a:r>
            <a:r>
              <a:rPr dirty="0" sz="1100">
                <a:latin typeface="Verdana"/>
                <a:cs typeface="Verdana"/>
              </a:rPr>
              <a:t>e</a:t>
            </a:r>
            <a:r>
              <a:rPr dirty="0" sz="1100">
                <a:latin typeface="Verdana"/>
                <a:cs typeface="Verdana"/>
              </a:rPr>
              <a:t>	</a:t>
            </a:r>
            <a:r>
              <a:rPr dirty="0" sz="1100">
                <a:latin typeface="Verdana"/>
                <a:cs typeface="Verdana"/>
              </a:rPr>
              <a:t>specif</a:t>
            </a:r>
            <a:r>
              <a:rPr dirty="0" sz="1100" spc="-15">
                <a:latin typeface="Verdana"/>
                <a:cs typeface="Verdana"/>
              </a:rPr>
              <a:t>i</a:t>
            </a:r>
            <a:r>
              <a:rPr dirty="0" sz="1100" spc="10">
                <a:latin typeface="Verdana"/>
                <a:cs typeface="Verdana"/>
              </a:rPr>
              <a:t>c</a:t>
            </a:r>
            <a:r>
              <a:rPr dirty="0" sz="1100" spc="-5">
                <a:latin typeface="Verdana"/>
                <a:cs typeface="Verdana"/>
              </a:rPr>
              <a:t>i</a:t>
            </a:r>
            <a:r>
              <a:rPr dirty="0" sz="1100" spc="-10">
                <a:latin typeface="Verdana"/>
                <a:cs typeface="Verdana"/>
              </a:rPr>
              <a:t>t</a:t>
            </a:r>
            <a:r>
              <a:rPr dirty="0" sz="1100" spc="-5">
                <a:latin typeface="Verdana"/>
                <a:cs typeface="Verdana"/>
              </a:rPr>
              <a:t>a</a:t>
            </a:r>
            <a:r>
              <a:rPr dirty="0" sz="1100">
                <a:latin typeface="Verdana"/>
                <a:cs typeface="Verdana"/>
              </a:rPr>
              <a:t>'</a:t>
            </a:r>
            <a:r>
              <a:rPr dirty="0" sz="1100">
                <a:latin typeface="Verdana"/>
                <a:cs typeface="Verdana"/>
              </a:rPr>
              <a:t>	</a:t>
            </a:r>
            <a:r>
              <a:rPr dirty="0" sz="1100" spc="-5">
                <a:latin typeface="Verdana"/>
                <a:cs typeface="Verdana"/>
              </a:rPr>
              <a:t>d</a:t>
            </a:r>
            <a:r>
              <a:rPr dirty="0" sz="1100">
                <a:latin typeface="Verdana"/>
                <a:cs typeface="Verdana"/>
              </a:rPr>
              <a:t>el</a:t>
            </a:r>
            <a:r>
              <a:rPr dirty="0" sz="1100">
                <a:latin typeface="Verdana"/>
                <a:cs typeface="Verdana"/>
              </a:rPr>
              <a:t>	</a:t>
            </a:r>
            <a:r>
              <a:rPr dirty="0" sz="1100">
                <a:latin typeface="Verdana"/>
                <a:cs typeface="Verdana"/>
              </a:rPr>
              <a:t>te</a:t>
            </a:r>
            <a:r>
              <a:rPr dirty="0" sz="1100" spc="-5">
                <a:latin typeface="Verdana"/>
                <a:cs typeface="Verdana"/>
              </a:rPr>
              <a:t>r</a:t>
            </a:r>
            <a:r>
              <a:rPr dirty="0" sz="1100" spc="5">
                <a:latin typeface="Verdana"/>
                <a:cs typeface="Verdana"/>
              </a:rPr>
              <a:t>r</a:t>
            </a:r>
            <a:r>
              <a:rPr dirty="0" sz="1100" spc="-15">
                <a:latin typeface="Verdana"/>
                <a:cs typeface="Verdana"/>
              </a:rPr>
              <a:t>i</a:t>
            </a:r>
            <a:r>
              <a:rPr dirty="0" sz="1100">
                <a:latin typeface="Verdana"/>
                <a:cs typeface="Verdana"/>
              </a:rPr>
              <a:t>to</a:t>
            </a:r>
            <a:r>
              <a:rPr dirty="0" sz="1100" spc="5">
                <a:latin typeface="Verdana"/>
                <a:cs typeface="Verdana"/>
              </a:rPr>
              <a:t>r</a:t>
            </a:r>
            <a:r>
              <a:rPr dirty="0" sz="1100" spc="-15">
                <a:latin typeface="Verdana"/>
                <a:cs typeface="Verdana"/>
              </a:rPr>
              <a:t>i</a:t>
            </a:r>
            <a:r>
              <a:rPr dirty="0" sz="1100">
                <a:latin typeface="Verdana"/>
                <a:cs typeface="Verdana"/>
              </a:rPr>
              <a:t>o</a:t>
            </a:r>
            <a:r>
              <a:rPr dirty="0" sz="1100">
                <a:latin typeface="Verdana"/>
                <a:cs typeface="Verdana"/>
              </a:rPr>
              <a:t>	</a:t>
            </a:r>
            <a:r>
              <a:rPr dirty="0" sz="1100" spc="5">
                <a:latin typeface="Verdana"/>
                <a:cs typeface="Verdana"/>
              </a:rPr>
              <a:t>d</a:t>
            </a:r>
            <a:r>
              <a:rPr dirty="0" sz="1100">
                <a:latin typeface="Verdana"/>
                <a:cs typeface="Verdana"/>
              </a:rPr>
              <a:t>i  </a:t>
            </a:r>
            <a:r>
              <a:rPr dirty="0" sz="1100" spc="-5">
                <a:latin typeface="Verdana"/>
                <a:cs typeface="Verdana"/>
              </a:rPr>
              <a:t>appartenenza.</a:t>
            </a: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150">
              <a:latin typeface="Times New Roman"/>
              <a:cs typeface="Times New Roman"/>
            </a:endParaRPr>
          </a:p>
          <a:p>
            <a:pPr algn="just" marL="12700" marR="8255">
              <a:lnSpc>
                <a:spcPct val="101400"/>
              </a:lnSpc>
            </a:pPr>
            <a:r>
              <a:rPr dirty="0" sz="1100" spc="-5">
                <a:latin typeface="Verdana"/>
                <a:cs typeface="Verdana"/>
              </a:rPr>
              <a:t>"Le </a:t>
            </a:r>
            <a:r>
              <a:rPr dirty="0" sz="1100">
                <a:latin typeface="Verdana"/>
                <a:cs typeface="Verdana"/>
              </a:rPr>
              <a:t>nostre </a:t>
            </a:r>
            <a:r>
              <a:rPr dirty="0" sz="1100" spc="-5">
                <a:latin typeface="Verdana"/>
                <a:cs typeface="Verdana"/>
              </a:rPr>
              <a:t>24 redazioni </a:t>
            </a:r>
            <a:r>
              <a:rPr dirty="0" sz="1100">
                <a:latin typeface="Verdana"/>
                <a:cs typeface="Verdana"/>
              </a:rPr>
              <a:t>sparse sul territorio </a:t>
            </a:r>
            <a:r>
              <a:rPr dirty="0" sz="1100" spc="-5">
                <a:latin typeface="Verdana"/>
                <a:cs typeface="Verdana"/>
              </a:rPr>
              <a:t>nazionale </a:t>
            </a:r>
            <a:r>
              <a:rPr dirty="0" sz="1100">
                <a:latin typeface="Verdana"/>
                <a:cs typeface="Verdana"/>
              </a:rPr>
              <a:t>con </a:t>
            </a:r>
            <a:r>
              <a:rPr dirty="0" sz="1100" spc="-5">
                <a:latin typeface="Verdana"/>
                <a:cs typeface="Verdana"/>
              </a:rPr>
              <a:t>grande interesse, orgoglio  daranno il proprio contributo </a:t>
            </a:r>
            <a:r>
              <a:rPr dirty="0" sz="1100">
                <a:latin typeface="Verdana"/>
                <a:cs typeface="Verdana"/>
              </a:rPr>
              <a:t>a questa </a:t>
            </a:r>
            <a:r>
              <a:rPr dirty="0" sz="1100" spc="-5">
                <a:latin typeface="Verdana"/>
                <a:cs typeface="Verdana"/>
              </a:rPr>
              <a:t>iniziativa diffusa </a:t>
            </a:r>
            <a:r>
              <a:rPr dirty="0" sz="1100">
                <a:latin typeface="Verdana"/>
                <a:cs typeface="Verdana"/>
              </a:rPr>
              <a:t>con </a:t>
            </a:r>
            <a:r>
              <a:rPr dirty="0" sz="1100" spc="-5">
                <a:latin typeface="Verdana"/>
                <a:cs typeface="Verdana"/>
              </a:rPr>
              <a:t>informazioni </a:t>
            </a:r>
            <a:r>
              <a:rPr dirty="0" sz="1100">
                <a:latin typeface="Verdana"/>
                <a:cs typeface="Verdana"/>
              </a:rPr>
              <a:t>sul </a:t>
            </a:r>
            <a:r>
              <a:rPr dirty="0" sz="1100" spc="-5">
                <a:latin typeface="Verdana"/>
                <a:cs typeface="Verdana"/>
              </a:rPr>
              <a:t>territorio </a:t>
            </a:r>
            <a:r>
              <a:rPr dirty="0" sz="1100">
                <a:latin typeface="Verdana"/>
                <a:cs typeface="Verdana"/>
              </a:rPr>
              <a:t>e  per </a:t>
            </a:r>
            <a:r>
              <a:rPr dirty="0" sz="1100" spc="-5">
                <a:latin typeface="Verdana"/>
                <a:cs typeface="Verdana"/>
              </a:rPr>
              <a:t>il territorio" </a:t>
            </a:r>
            <a:r>
              <a:rPr dirty="0" sz="1100">
                <a:latin typeface="Verdana"/>
                <a:cs typeface="Verdana"/>
              </a:rPr>
              <a:t>ha </a:t>
            </a:r>
            <a:r>
              <a:rPr dirty="0" sz="1100" spc="-5">
                <a:latin typeface="Verdana"/>
                <a:cs typeface="Verdana"/>
              </a:rPr>
              <a:t>spiegato il </a:t>
            </a:r>
            <a:r>
              <a:rPr dirty="0" sz="1100">
                <a:latin typeface="Verdana"/>
                <a:cs typeface="Verdana"/>
              </a:rPr>
              <a:t>direttore </a:t>
            </a:r>
            <a:r>
              <a:rPr dirty="0" sz="1100" spc="-5">
                <a:latin typeface="Verdana"/>
                <a:cs typeface="Verdana"/>
              </a:rPr>
              <a:t>della Tgr, Vincenzo Morgante.</a:t>
            </a:r>
            <a:endParaRPr sz="11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100">
                <a:latin typeface="Verdana"/>
                <a:cs typeface="Verdana"/>
              </a:rPr>
              <a:t>E</a:t>
            </a:r>
            <a:r>
              <a:rPr dirty="0" sz="1100" spc="14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per</a:t>
            </a:r>
            <a:r>
              <a:rPr dirty="0" sz="1100" spc="140">
                <a:latin typeface="Verdana"/>
                <a:cs typeface="Verdana"/>
              </a:rPr>
              <a:t> </a:t>
            </a:r>
            <a:r>
              <a:rPr dirty="0" sz="1100" spc="-10">
                <a:latin typeface="Verdana"/>
                <a:cs typeface="Verdana"/>
              </a:rPr>
              <a:t>la</a:t>
            </a:r>
            <a:r>
              <a:rPr dirty="0" sz="1100" spc="14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prima</a:t>
            </a:r>
            <a:r>
              <a:rPr dirty="0" sz="1100" spc="15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volta,</a:t>
            </a:r>
            <a:r>
              <a:rPr dirty="0" sz="1100" spc="150">
                <a:latin typeface="Verdana"/>
                <a:cs typeface="Verdana"/>
              </a:rPr>
              <a:t> </a:t>
            </a:r>
            <a:r>
              <a:rPr dirty="0" sz="1100" spc="-10">
                <a:latin typeface="Verdana"/>
                <a:cs typeface="Verdana"/>
              </a:rPr>
              <a:t>la</a:t>
            </a:r>
            <a:r>
              <a:rPr dirty="0" sz="1100" spc="14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manifestazione,</a:t>
            </a:r>
            <a:r>
              <a:rPr dirty="0" sz="1100" spc="14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che</a:t>
            </a:r>
            <a:r>
              <a:rPr dirty="0" sz="1100" spc="14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l'anno</a:t>
            </a:r>
            <a:r>
              <a:rPr dirty="0" sz="1100" spc="14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scorso</a:t>
            </a:r>
            <a:r>
              <a:rPr dirty="0" sz="1100" spc="14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ha</a:t>
            </a:r>
            <a:r>
              <a:rPr dirty="0" sz="1100" spc="15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coinvolto</a:t>
            </a:r>
            <a:r>
              <a:rPr dirty="0" sz="1100" spc="14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oltre</a:t>
            </a:r>
            <a:r>
              <a:rPr dirty="0" sz="1100" spc="14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15</a:t>
            </a:r>
            <a:r>
              <a:rPr dirty="0" sz="1100" spc="14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mila</a:t>
            </a:r>
            <a:endParaRPr sz="1100">
              <a:latin typeface="Verdana"/>
              <a:cs typeface="Verdana"/>
            </a:endParaRPr>
          </a:p>
          <a:p>
            <a:pPr marL="12700" marR="9525">
              <a:lnSpc>
                <a:spcPct val="100899"/>
              </a:lnSpc>
              <a:spcBef>
                <a:spcPts val="15"/>
              </a:spcBef>
            </a:pPr>
            <a:r>
              <a:rPr dirty="0" sz="1100" spc="-5">
                <a:latin typeface="Verdana"/>
                <a:cs typeface="Verdana"/>
              </a:rPr>
              <a:t>bambini </a:t>
            </a:r>
            <a:r>
              <a:rPr dirty="0" sz="1100">
                <a:latin typeface="Verdana"/>
                <a:cs typeface="Verdana"/>
              </a:rPr>
              <a:t>e </a:t>
            </a:r>
            <a:r>
              <a:rPr dirty="0" sz="1100" spc="-5">
                <a:latin typeface="Verdana"/>
                <a:cs typeface="Verdana"/>
              </a:rPr>
              <a:t>ragazzi, sara' </a:t>
            </a:r>
            <a:r>
              <a:rPr dirty="0" sz="1100" spc="-10">
                <a:latin typeface="Verdana"/>
                <a:cs typeface="Verdana"/>
              </a:rPr>
              <a:t>in </a:t>
            </a:r>
            <a:r>
              <a:rPr dirty="0" sz="1100">
                <a:latin typeface="Verdana"/>
                <a:cs typeface="Verdana"/>
              </a:rPr>
              <a:t>questa terza </a:t>
            </a:r>
            <a:r>
              <a:rPr dirty="0" sz="1100" spc="-5">
                <a:latin typeface="Verdana"/>
                <a:cs typeface="Verdana"/>
              </a:rPr>
              <a:t>edizione </a:t>
            </a:r>
            <a:r>
              <a:rPr dirty="0" sz="1100">
                <a:latin typeface="Verdana"/>
                <a:cs typeface="Verdana"/>
              </a:rPr>
              <a:t>anche </a:t>
            </a:r>
            <a:r>
              <a:rPr dirty="0" sz="1100" spc="-5">
                <a:latin typeface="Verdana"/>
                <a:cs typeface="Verdana"/>
              </a:rPr>
              <a:t>l'occasione </a:t>
            </a:r>
            <a:r>
              <a:rPr dirty="0" sz="1100">
                <a:latin typeface="Verdana"/>
                <a:cs typeface="Verdana"/>
              </a:rPr>
              <a:t>per </a:t>
            </a:r>
            <a:r>
              <a:rPr dirty="0" sz="1100" spc="-5">
                <a:latin typeface="Verdana"/>
                <a:cs typeface="Verdana"/>
              </a:rPr>
              <a:t>realizzare una  ricerca scientifica </a:t>
            </a:r>
            <a:r>
              <a:rPr dirty="0" sz="1100">
                <a:latin typeface="Verdana"/>
                <a:cs typeface="Verdana"/>
              </a:rPr>
              <a:t>su chi, come e con </a:t>
            </a:r>
            <a:r>
              <a:rPr dirty="0" sz="1100" spc="-5">
                <a:latin typeface="Verdana"/>
                <a:cs typeface="Verdana"/>
              </a:rPr>
              <a:t>quali aspettative </a:t>
            </a:r>
            <a:r>
              <a:rPr dirty="0" sz="1100" spc="-10">
                <a:latin typeface="Verdana"/>
                <a:cs typeface="Verdana"/>
              </a:rPr>
              <a:t>la</a:t>
            </a:r>
            <a:r>
              <a:rPr dirty="0" sz="1100" spc="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frequenta.</a:t>
            </a:r>
            <a:endParaRPr sz="11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1100">
                <a:latin typeface="Verdana"/>
                <a:cs typeface="Verdana"/>
              </a:rPr>
              <a:t>"Si</a:t>
            </a:r>
            <a:r>
              <a:rPr dirty="0" sz="1100" spc="5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sa</a:t>
            </a:r>
            <a:r>
              <a:rPr dirty="0" sz="1100" spc="7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ancora</a:t>
            </a:r>
            <a:r>
              <a:rPr dirty="0" sz="1100" spc="7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poco</a:t>
            </a:r>
            <a:r>
              <a:rPr dirty="0" sz="1100" spc="7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su</a:t>
            </a:r>
            <a:r>
              <a:rPr dirty="0" sz="1100" spc="5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chi</a:t>
            </a:r>
            <a:r>
              <a:rPr dirty="0" sz="1100" spc="5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sono</a:t>
            </a:r>
            <a:r>
              <a:rPr dirty="0" sz="1100" spc="7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i</a:t>
            </a:r>
            <a:r>
              <a:rPr dirty="0" sz="1100" spc="5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partecipanti,</a:t>
            </a:r>
            <a:r>
              <a:rPr dirty="0" sz="1100" spc="6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su</a:t>
            </a:r>
            <a:r>
              <a:rPr dirty="0" sz="1100" spc="7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come</a:t>
            </a:r>
            <a:r>
              <a:rPr dirty="0" sz="1100" spc="7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vivono</a:t>
            </a:r>
            <a:r>
              <a:rPr dirty="0" sz="1100" spc="7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il</a:t>
            </a:r>
            <a:r>
              <a:rPr dirty="0" sz="1100" spc="7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festival,</a:t>
            </a:r>
            <a:r>
              <a:rPr dirty="0" sz="1100" spc="6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su</a:t>
            </a:r>
            <a:r>
              <a:rPr dirty="0" sz="1100" spc="7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perche'</a:t>
            </a:r>
            <a:r>
              <a:rPr dirty="0" sz="1100" spc="75">
                <a:latin typeface="Verdana"/>
                <a:cs typeface="Verdana"/>
              </a:rPr>
              <a:t> </a:t>
            </a:r>
            <a:r>
              <a:rPr dirty="0" sz="1100" spc="-10">
                <a:latin typeface="Verdana"/>
                <a:cs typeface="Verdana"/>
              </a:rPr>
              <a:t>lo</a:t>
            </a:r>
            <a:endParaRPr sz="1100">
              <a:latin typeface="Verdana"/>
              <a:cs typeface="Verdana"/>
            </a:endParaRPr>
          </a:p>
          <a:p>
            <a:pPr algn="just" marL="12700" marR="7620">
              <a:lnSpc>
                <a:spcPct val="101400"/>
              </a:lnSpc>
              <a:spcBef>
                <a:spcPts val="5"/>
              </a:spcBef>
            </a:pPr>
            <a:r>
              <a:rPr dirty="0" sz="1100">
                <a:latin typeface="Verdana"/>
                <a:cs typeface="Verdana"/>
              </a:rPr>
              <a:t>seguono" ha </a:t>
            </a:r>
            <a:r>
              <a:rPr dirty="0" sz="1100" spc="-5">
                <a:latin typeface="Verdana"/>
                <a:cs typeface="Verdana"/>
              </a:rPr>
              <a:t>spiegato Guido </a:t>
            </a:r>
            <a:r>
              <a:rPr dirty="0" sz="1100">
                <a:latin typeface="Verdana"/>
                <a:cs typeface="Verdana"/>
              </a:rPr>
              <a:t>Guerzoni </a:t>
            </a:r>
            <a:r>
              <a:rPr dirty="0" sz="1100" spc="-5">
                <a:latin typeface="Verdana"/>
                <a:cs typeface="Verdana"/>
              </a:rPr>
              <a:t>della </a:t>
            </a:r>
            <a:r>
              <a:rPr dirty="0" sz="1100">
                <a:latin typeface="Verdana"/>
                <a:cs typeface="Verdana"/>
              </a:rPr>
              <a:t>Bocconi </a:t>
            </a:r>
            <a:r>
              <a:rPr dirty="0" sz="1100" spc="-5">
                <a:latin typeface="Verdana"/>
                <a:cs typeface="Verdana"/>
              </a:rPr>
              <a:t>di Milano, annunciando </a:t>
            </a:r>
            <a:r>
              <a:rPr dirty="0" sz="1100" spc="-10">
                <a:latin typeface="Verdana"/>
                <a:cs typeface="Verdana"/>
              </a:rPr>
              <a:t>la </a:t>
            </a:r>
            <a:r>
              <a:rPr dirty="0" sz="1100">
                <a:latin typeface="Verdana"/>
                <a:cs typeface="Verdana"/>
              </a:rPr>
              <a:t>ricerca  che </a:t>
            </a:r>
            <a:r>
              <a:rPr dirty="0" sz="1100" spc="-5">
                <a:latin typeface="Verdana"/>
                <a:cs typeface="Verdana"/>
              </a:rPr>
              <a:t>sara' pronta </a:t>
            </a:r>
            <a:r>
              <a:rPr dirty="0" sz="1100" spc="-10">
                <a:latin typeface="Verdana"/>
                <a:cs typeface="Verdana"/>
              </a:rPr>
              <a:t>per la </a:t>
            </a:r>
            <a:r>
              <a:rPr dirty="0" sz="1100" spc="-5">
                <a:latin typeface="Verdana"/>
                <a:cs typeface="Verdana"/>
              </a:rPr>
              <a:t>prossima edizione. </a:t>
            </a:r>
            <a:r>
              <a:rPr dirty="0" sz="1100">
                <a:latin typeface="Verdana"/>
                <a:cs typeface="Verdana"/>
              </a:rPr>
              <a:t>"E' </a:t>
            </a:r>
            <a:r>
              <a:rPr dirty="0" sz="1100" spc="-5">
                <a:latin typeface="Verdana"/>
                <a:cs typeface="Verdana"/>
              </a:rPr>
              <a:t>una manifestazione </a:t>
            </a:r>
            <a:r>
              <a:rPr dirty="0" sz="1100" spc="5">
                <a:latin typeface="Verdana"/>
                <a:cs typeface="Verdana"/>
              </a:rPr>
              <a:t>che </a:t>
            </a:r>
            <a:r>
              <a:rPr dirty="0" sz="1100" spc="-5">
                <a:latin typeface="Verdana"/>
                <a:cs typeface="Verdana"/>
              </a:rPr>
              <a:t>aiuta </a:t>
            </a:r>
            <a:r>
              <a:rPr dirty="0" sz="1100">
                <a:latin typeface="Verdana"/>
                <a:cs typeface="Verdana"/>
              </a:rPr>
              <a:t>a  </a:t>
            </a:r>
            <a:r>
              <a:rPr dirty="0" sz="1100" spc="-5">
                <a:latin typeface="Verdana"/>
                <a:cs typeface="Verdana"/>
              </a:rPr>
              <a:t>sviluppare </a:t>
            </a:r>
            <a:r>
              <a:rPr dirty="0" sz="1100">
                <a:latin typeface="Verdana"/>
                <a:cs typeface="Verdana"/>
              </a:rPr>
              <a:t>quel senso </a:t>
            </a:r>
            <a:r>
              <a:rPr dirty="0" sz="1100" spc="-5">
                <a:latin typeface="Verdana"/>
                <a:cs typeface="Verdana"/>
              </a:rPr>
              <a:t>di cittadinanza attiva </a:t>
            </a:r>
            <a:r>
              <a:rPr dirty="0" sz="1100">
                <a:latin typeface="Verdana"/>
                <a:cs typeface="Verdana"/>
              </a:rPr>
              <a:t>su cui </a:t>
            </a:r>
            <a:r>
              <a:rPr dirty="0" sz="1100" spc="-5">
                <a:latin typeface="Verdana"/>
                <a:cs typeface="Verdana"/>
              </a:rPr>
              <a:t>il ministero </a:t>
            </a:r>
            <a:r>
              <a:rPr dirty="0" sz="1100">
                <a:latin typeface="Verdana"/>
                <a:cs typeface="Verdana"/>
              </a:rPr>
              <a:t>sta </a:t>
            </a:r>
            <a:r>
              <a:rPr dirty="0" sz="1100" spc="-5">
                <a:latin typeface="Verdana"/>
                <a:cs typeface="Verdana"/>
              </a:rPr>
              <a:t>investendo molto.  C'e' tutto </a:t>
            </a:r>
            <a:r>
              <a:rPr dirty="0" sz="1100" spc="-10">
                <a:latin typeface="Verdana"/>
                <a:cs typeface="Verdana"/>
              </a:rPr>
              <a:t>il </a:t>
            </a:r>
            <a:r>
              <a:rPr dirty="0" sz="1100">
                <a:latin typeface="Verdana"/>
                <a:cs typeface="Verdana"/>
              </a:rPr>
              <a:t>nostro pieno sostegno" ha </a:t>
            </a:r>
            <a:r>
              <a:rPr dirty="0" sz="1100" spc="-5">
                <a:latin typeface="Verdana"/>
                <a:cs typeface="Verdana"/>
              </a:rPr>
              <a:t>spiegato Paolo Sciascia, direttore generale degli  uffici dello studente del Miur </a:t>
            </a:r>
            <a:r>
              <a:rPr dirty="0" sz="1100">
                <a:latin typeface="Verdana"/>
                <a:cs typeface="Verdana"/>
              </a:rPr>
              <a:t>che </a:t>
            </a:r>
            <a:r>
              <a:rPr dirty="0" sz="1100" spc="-5">
                <a:latin typeface="Verdana"/>
                <a:cs typeface="Verdana"/>
              </a:rPr>
              <a:t>patrocina il </a:t>
            </a:r>
            <a:r>
              <a:rPr dirty="0" sz="1100">
                <a:latin typeface="Verdana"/>
                <a:cs typeface="Verdana"/>
              </a:rPr>
              <a:t>festival con </a:t>
            </a:r>
            <a:r>
              <a:rPr dirty="0" sz="1100" spc="-5">
                <a:latin typeface="Verdana"/>
                <a:cs typeface="Verdana"/>
              </a:rPr>
              <a:t>il </a:t>
            </a:r>
            <a:r>
              <a:rPr dirty="0" sz="1100">
                <a:latin typeface="Verdana"/>
                <a:cs typeface="Verdana"/>
              </a:rPr>
              <a:t>ministero</a:t>
            </a:r>
            <a:r>
              <a:rPr dirty="0" sz="1100" spc="-2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dei</a:t>
            </a:r>
            <a:endParaRPr sz="11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100">
                <a:latin typeface="Verdana"/>
                <a:cs typeface="Verdana"/>
              </a:rPr>
              <a:t>Beni e </a:t>
            </a:r>
            <a:r>
              <a:rPr dirty="0" sz="1100" spc="-5">
                <a:latin typeface="Verdana"/>
                <a:cs typeface="Verdana"/>
              </a:rPr>
              <a:t>delle Attivita' Culturali </a:t>
            </a:r>
            <a:r>
              <a:rPr dirty="0" sz="1100">
                <a:latin typeface="Verdana"/>
                <a:cs typeface="Verdana"/>
              </a:rPr>
              <a:t>e del </a:t>
            </a:r>
            <a:r>
              <a:rPr dirty="0" sz="1100" spc="-5">
                <a:latin typeface="Verdana"/>
                <a:cs typeface="Verdana"/>
              </a:rPr>
              <a:t>Turismo </a:t>
            </a:r>
            <a:r>
              <a:rPr dirty="0" sz="1100">
                <a:latin typeface="Verdana"/>
                <a:cs typeface="Verdana"/>
              </a:rPr>
              <a:t>e con </a:t>
            </a:r>
            <a:r>
              <a:rPr dirty="0" sz="1100" spc="-5">
                <a:latin typeface="Verdana"/>
                <a:cs typeface="Verdana"/>
              </a:rPr>
              <a:t>l'Unesco.</a:t>
            </a:r>
            <a:r>
              <a:rPr dirty="0" sz="1100" spc="-2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CA/CA</a:t>
            </a:r>
            <a:endParaRPr sz="1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906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  <a:spcBef>
                <a:spcPts val="5"/>
              </a:spcBef>
            </a:pPr>
            <a:r>
              <a:rPr dirty="0" sz="1600" spc="-5" b="1">
                <a:latin typeface="Arial"/>
                <a:cs typeface="Arial"/>
              </a:rPr>
              <a:t>Arte.sky.it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1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8615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817746"/>
            <a:ext cx="6106160" cy="55880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algn="just" marL="12700" marR="5080">
              <a:lnSpc>
                <a:spcPts val="1380"/>
              </a:lnSpc>
              <a:spcBef>
                <a:spcPts val="195"/>
              </a:spcBef>
            </a:pPr>
            <a:r>
              <a:rPr dirty="0" sz="1200" spc="-5" i="1">
                <a:solidFill>
                  <a:srgbClr val="F8AA1A"/>
                </a:solidFill>
                <a:latin typeface="Arial"/>
                <a:cs typeface="Arial"/>
              </a:rPr>
              <a:t>Più di </a:t>
            </a:r>
            <a:r>
              <a:rPr dirty="0" sz="1200" spc="-10" i="1">
                <a:solidFill>
                  <a:srgbClr val="F8AA1A"/>
                </a:solidFill>
                <a:latin typeface="Arial"/>
                <a:cs typeface="Arial"/>
              </a:rPr>
              <a:t>80 </a:t>
            </a:r>
            <a:r>
              <a:rPr dirty="0" sz="1200" spc="-5" i="1">
                <a:solidFill>
                  <a:srgbClr val="F8AA1A"/>
                </a:solidFill>
                <a:latin typeface="Arial"/>
                <a:cs typeface="Arial"/>
              </a:rPr>
              <a:t>eventi, </a:t>
            </a:r>
            <a:r>
              <a:rPr dirty="0" sz="1200" i="1">
                <a:solidFill>
                  <a:srgbClr val="F8AA1A"/>
                </a:solidFill>
                <a:latin typeface="Arial"/>
                <a:cs typeface="Arial"/>
              </a:rPr>
              <a:t>50 </a:t>
            </a:r>
            <a:r>
              <a:rPr dirty="0" sz="1200" spc="-5" i="1">
                <a:solidFill>
                  <a:srgbClr val="F8AA1A"/>
                </a:solidFill>
                <a:latin typeface="Arial"/>
                <a:cs typeface="Arial"/>
              </a:rPr>
              <a:t>città italiane coinvolte, un'intera settimana </a:t>
            </a:r>
            <a:r>
              <a:rPr dirty="0" sz="1200" i="1">
                <a:solidFill>
                  <a:srgbClr val="F8AA1A"/>
                </a:solidFill>
                <a:latin typeface="Arial"/>
                <a:cs typeface="Arial"/>
              </a:rPr>
              <a:t>di </a:t>
            </a:r>
            <a:r>
              <a:rPr dirty="0" sz="1200" spc="-5" i="1">
                <a:solidFill>
                  <a:srgbClr val="F8AA1A"/>
                </a:solidFill>
                <a:latin typeface="Arial"/>
                <a:cs typeface="Arial"/>
              </a:rPr>
              <a:t>eventi: è </a:t>
            </a:r>
            <a:r>
              <a:rPr dirty="0" sz="1200" spc="-10" i="1">
                <a:solidFill>
                  <a:srgbClr val="F8AA1A"/>
                </a:solidFill>
                <a:latin typeface="Arial"/>
                <a:cs typeface="Arial"/>
              </a:rPr>
              <a:t>la terza </a:t>
            </a:r>
            <a:r>
              <a:rPr dirty="0" sz="1200" spc="-5" i="1">
                <a:solidFill>
                  <a:srgbClr val="F8AA1A"/>
                </a:solidFill>
                <a:latin typeface="Arial"/>
                <a:cs typeface="Arial"/>
              </a:rPr>
              <a:t>edizione  </a:t>
            </a:r>
            <a:r>
              <a:rPr dirty="0" sz="1200" spc="-5" i="1">
                <a:solidFill>
                  <a:srgbClr val="F8AA1A"/>
                </a:solidFill>
                <a:latin typeface="Arial"/>
                <a:cs typeface="Arial"/>
              </a:rPr>
              <a:t>del Festival della Cultura </a:t>
            </a:r>
            <a:r>
              <a:rPr dirty="0" sz="1200" i="1">
                <a:solidFill>
                  <a:srgbClr val="F8AA1A"/>
                </a:solidFill>
                <a:latin typeface="Arial"/>
                <a:cs typeface="Arial"/>
              </a:rPr>
              <a:t>Creativa, </a:t>
            </a:r>
            <a:r>
              <a:rPr dirty="0" sz="1200" spc="-5" i="1">
                <a:solidFill>
                  <a:srgbClr val="F8AA1A"/>
                </a:solidFill>
                <a:latin typeface="Arial"/>
                <a:cs typeface="Arial"/>
              </a:rPr>
              <a:t>promosso dall’Abi </a:t>
            </a:r>
            <a:r>
              <a:rPr dirty="0" sz="1200" i="1">
                <a:solidFill>
                  <a:srgbClr val="F8AA1A"/>
                </a:solidFill>
                <a:latin typeface="Arial"/>
                <a:cs typeface="Arial"/>
              </a:rPr>
              <a:t>per </a:t>
            </a:r>
            <a:r>
              <a:rPr dirty="0" sz="1200" spc="-5" i="1">
                <a:solidFill>
                  <a:srgbClr val="F8AA1A"/>
                </a:solidFill>
                <a:latin typeface="Arial"/>
                <a:cs typeface="Arial"/>
              </a:rPr>
              <a:t>avvicinare alla cultura bambini </a:t>
            </a:r>
            <a:r>
              <a:rPr dirty="0" sz="1200" i="1">
                <a:solidFill>
                  <a:srgbClr val="F8AA1A"/>
                </a:solidFill>
                <a:latin typeface="Arial"/>
                <a:cs typeface="Arial"/>
              </a:rPr>
              <a:t>e  </a:t>
            </a:r>
            <a:r>
              <a:rPr dirty="0" sz="1200" spc="-5" i="1">
                <a:solidFill>
                  <a:srgbClr val="F8AA1A"/>
                </a:solidFill>
                <a:latin typeface="Arial"/>
                <a:cs typeface="Arial"/>
              </a:rPr>
              <a:t>ragazzi in età compresa tra 6 e 13</a:t>
            </a:r>
            <a:r>
              <a:rPr dirty="0" sz="1200" spc="25" i="1">
                <a:solidFill>
                  <a:srgbClr val="F8AA1A"/>
                </a:solidFill>
                <a:latin typeface="Arial"/>
                <a:cs typeface="Arial"/>
              </a:rPr>
              <a:t> </a:t>
            </a:r>
            <a:r>
              <a:rPr dirty="0" sz="1200" spc="-5" i="1">
                <a:solidFill>
                  <a:srgbClr val="F8AA1A"/>
                </a:solidFill>
                <a:latin typeface="Arial"/>
                <a:cs typeface="Arial"/>
              </a:rPr>
              <a:t>anni.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6975119"/>
            <a:ext cx="6143625" cy="28257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4800"/>
              </a:lnSpc>
              <a:spcBef>
                <a:spcPts val="95"/>
              </a:spcBef>
            </a:pPr>
            <a:r>
              <a:rPr dirty="0" sz="1050">
                <a:latin typeface="Arial"/>
                <a:cs typeface="Arial"/>
              </a:rPr>
              <a:t>Da </a:t>
            </a:r>
            <a:r>
              <a:rPr dirty="0" sz="1050" spc="-5">
                <a:latin typeface="Arial"/>
                <a:cs typeface="Arial"/>
              </a:rPr>
              <a:t>lunedì </a:t>
            </a:r>
            <a:r>
              <a:rPr dirty="0" sz="1050">
                <a:latin typeface="Arial"/>
                <a:cs typeface="Arial"/>
              </a:rPr>
              <a:t>2 </a:t>
            </a:r>
            <a:r>
              <a:rPr dirty="0" sz="1050" spc="-5">
                <a:latin typeface="Arial"/>
                <a:cs typeface="Arial"/>
              </a:rPr>
              <a:t>maggio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fino </a:t>
            </a:r>
            <a:r>
              <a:rPr dirty="0" sz="1050">
                <a:latin typeface="Arial"/>
                <a:cs typeface="Arial"/>
              </a:rPr>
              <a:t>a </a:t>
            </a:r>
            <a:r>
              <a:rPr dirty="0" sz="1050" spc="-5">
                <a:latin typeface="Arial"/>
                <a:cs typeface="Arial"/>
              </a:rPr>
              <a:t>domenica </a:t>
            </a:r>
            <a:r>
              <a:rPr dirty="0" sz="1050">
                <a:latin typeface="Arial"/>
                <a:cs typeface="Arial"/>
              </a:rPr>
              <a:t>8, </a:t>
            </a:r>
            <a:r>
              <a:rPr dirty="0" sz="1050" spc="-5">
                <a:latin typeface="Arial"/>
                <a:cs typeface="Arial"/>
              </a:rPr>
              <a:t>dal </a:t>
            </a:r>
            <a:r>
              <a:rPr dirty="0" sz="1050">
                <a:latin typeface="Arial"/>
                <a:cs typeface="Arial"/>
              </a:rPr>
              <a:t>Nord </a:t>
            </a:r>
            <a:r>
              <a:rPr dirty="0" sz="1050" spc="-10">
                <a:latin typeface="Arial"/>
                <a:cs typeface="Arial"/>
              </a:rPr>
              <a:t>al </a:t>
            </a:r>
            <a:r>
              <a:rPr dirty="0" sz="1050">
                <a:latin typeface="Arial"/>
                <a:cs typeface="Arial"/>
              </a:rPr>
              <a:t>Sud </a:t>
            </a:r>
            <a:r>
              <a:rPr dirty="0" sz="1050" spc="-5">
                <a:latin typeface="Arial"/>
                <a:cs typeface="Arial"/>
              </a:rPr>
              <a:t>dell’Italia </a:t>
            </a:r>
            <a:r>
              <a:rPr dirty="0" sz="1050">
                <a:latin typeface="Arial"/>
                <a:cs typeface="Arial"/>
              </a:rPr>
              <a:t>i </a:t>
            </a:r>
            <a:r>
              <a:rPr dirty="0" sz="1050" spc="-5">
                <a:latin typeface="Arial"/>
                <a:cs typeface="Arial"/>
              </a:rPr>
              <a:t>più </a:t>
            </a:r>
            <a:r>
              <a:rPr dirty="0" sz="1050">
                <a:latin typeface="Arial"/>
                <a:cs typeface="Arial"/>
              </a:rPr>
              <a:t>giovani avranno più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una  </a:t>
            </a:r>
            <a:r>
              <a:rPr dirty="0" sz="1050">
                <a:latin typeface="Arial"/>
                <a:cs typeface="Arial"/>
              </a:rPr>
              <a:t>ragione per festeggiare: </a:t>
            </a:r>
            <a:r>
              <a:rPr dirty="0" sz="1050" spc="-5">
                <a:latin typeface="Arial"/>
                <a:cs typeface="Arial"/>
              </a:rPr>
              <a:t>oltre </a:t>
            </a:r>
            <a:r>
              <a:rPr dirty="0" sz="1050">
                <a:latin typeface="Arial"/>
                <a:cs typeface="Arial"/>
              </a:rPr>
              <a:t>80, a dire </a:t>
            </a:r>
            <a:r>
              <a:rPr dirty="0" sz="1050" spc="-5">
                <a:latin typeface="Arial"/>
                <a:cs typeface="Arial"/>
              </a:rPr>
              <a:t>il vero, tante quanti sono gli eventi </a:t>
            </a:r>
            <a:r>
              <a:rPr dirty="0" sz="1050">
                <a:latin typeface="Arial"/>
                <a:cs typeface="Arial"/>
              </a:rPr>
              <a:t>e le </a:t>
            </a:r>
            <a:r>
              <a:rPr dirty="0" sz="1050" spc="-5">
                <a:latin typeface="Arial"/>
                <a:cs typeface="Arial"/>
              </a:rPr>
              <a:t>attività </a:t>
            </a:r>
            <a:r>
              <a:rPr dirty="0" sz="1050">
                <a:latin typeface="Arial"/>
                <a:cs typeface="Arial"/>
              </a:rPr>
              <a:t>in programma per  la </a:t>
            </a:r>
            <a:r>
              <a:rPr dirty="0" sz="1050" spc="-5">
                <a:latin typeface="Arial"/>
                <a:cs typeface="Arial"/>
              </a:rPr>
              <a:t>terza edizione del Festival </a:t>
            </a:r>
            <a:r>
              <a:rPr dirty="0" sz="1050">
                <a:latin typeface="Arial"/>
                <a:cs typeface="Arial"/>
              </a:rPr>
              <a:t>della </a:t>
            </a:r>
            <a:r>
              <a:rPr dirty="0" sz="1050" spc="-5">
                <a:latin typeface="Arial"/>
                <a:cs typeface="Arial"/>
              </a:rPr>
              <a:t>Cultura Creativa.</a:t>
            </a:r>
            <a:endParaRPr sz="1050">
              <a:latin typeface="Arial"/>
              <a:cs typeface="Arial"/>
            </a:endParaRPr>
          </a:p>
          <a:p>
            <a:pPr marL="12700" marR="209550">
              <a:lnSpc>
                <a:spcPct val="124800"/>
              </a:lnSpc>
              <a:spcBef>
                <a:spcPts val="15"/>
              </a:spcBef>
            </a:pPr>
            <a:r>
              <a:rPr dirty="0" sz="1050" spc="-5">
                <a:latin typeface="Arial"/>
                <a:cs typeface="Arial"/>
              </a:rPr>
              <a:t>Promossa dall’Abi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dalle banche per avvicinare alla </a:t>
            </a:r>
            <a:r>
              <a:rPr dirty="0" sz="1050">
                <a:latin typeface="Arial"/>
                <a:cs typeface="Arial"/>
              </a:rPr>
              <a:t>cultura i </a:t>
            </a:r>
            <a:r>
              <a:rPr dirty="0" sz="1050" spc="-5">
                <a:latin typeface="Arial"/>
                <a:cs typeface="Arial"/>
              </a:rPr>
              <a:t>ragazzi tra </a:t>
            </a:r>
            <a:r>
              <a:rPr dirty="0" sz="1050">
                <a:latin typeface="Arial"/>
                <a:cs typeface="Arial"/>
              </a:rPr>
              <a:t>i 6 e i 13 </a:t>
            </a:r>
            <a:r>
              <a:rPr dirty="0" sz="1050" spc="-5">
                <a:latin typeface="Arial"/>
                <a:cs typeface="Arial"/>
              </a:rPr>
              <a:t>anni, l’iniziativa  </a:t>
            </a:r>
            <a:r>
              <a:rPr dirty="0" sz="1050">
                <a:latin typeface="Arial"/>
                <a:cs typeface="Arial"/>
              </a:rPr>
              <a:t>propone </a:t>
            </a:r>
            <a:r>
              <a:rPr dirty="0" sz="1050" spc="-5">
                <a:latin typeface="Arial"/>
                <a:cs typeface="Arial"/>
              </a:rPr>
              <a:t>laboratori </a:t>
            </a:r>
            <a:r>
              <a:rPr dirty="0" sz="1050">
                <a:latin typeface="Arial"/>
                <a:cs typeface="Arial"/>
              </a:rPr>
              <a:t>ed </a:t>
            </a:r>
            <a:r>
              <a:rPr dirty="0" sz="1050" spc="-5">
                <a:latin typeface="Arial"/>
                <a:cs typeface="Arial"/>
              </a:rPr>
              <a:t>eventi </a:t>
            </a:r>
            <a:r>
              <a:rPr dirty="0" sz="1050">
                <a:latin typeface="Arial"/>
                <a:cs typeface="Arial"/>
              </a:rPr>
              <a:t>che </a:t>
            </a:r>
            <a:r>
              <a:rPr dirty="0" sz="1050" spc="-5">
                <a:latin typeface="Arial"/>
                <a:cs typeface="Arial"/>
              </a:rPr>
              <a:t>spaziano tra </a:t>
            </a:r>
            <a:r>
              <a:rPr dirty="0" sz="1050">
                <a:latin typeface="Arial"/>
                <a:cs typeface="Arial"/>
              </a:rPr>
              <a:t>arte, teatro, </a:t>
            </a:r>
            <a:r>
              <a:rPr dirty="0" sz="1050" spc="-5">
                <a:latin typeface="Arial"/>
                <a:cs typeface="Arial"/>
              </a:rPr>
              <a:t>musica, tecnologie digitali, permettendo </a:t>
            </a:r>
            <a:r>
              <a:rPr dirty="0" sz="1050" spc="-10">
                <a:latin typeface="Arial"/>
                <a:cs typeface="Arial"/>
              </a:rPr>
              <a:t>ai  </a:t>
            </a:r>
            <a:r>
              <a:rPr dirty="0" sz="1050">
                <a:latin typeface="Arial"/>
                <a:cs typeface="Arial"/>
              </a:rPr>
              <a:t>più </a:t>
            </a:r>
            <a:r>
              <a:rPr dirty="0" sz="1050" spc="-5">
                <a:latin typeface="Arial"/>
                <a:cs typeface="Arial"/>
              </a:rPr>
              <a:t>piccoli creativi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mettersi alla prova con discipline </a:t>
            </a:r>
            <a:r>
              <a:rPr dirty="0" sz="1050">
                <a:latin typeface="Arial"/>
                <a:cs typeface="Arial"/>
              </a:rPr>
              <a:t>e strumenti </a:t>
            </a:r>
            <a:r>
              <a:rPr dirty="0" sz="1050" spc="-5">
                <a:latin typeface="Arial"/>
                <a:cs typeface="Arial"/>
              </a:rPr>
              <a:t>espressivi</a:t>
            </a:r>
            <a:r>
              <a:rPr dirty="0" sz="1050" spc="40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diversi.</a:t>
            </a:r>
            <a:endParaRPr sz="1050">
              <a:latin typeface="Arial"/>
              <a:cs typeface="Arial"/>
            </a:endParaRPr>
          </a:p>
          <a:p>
            <a:pPr marL="12700" marR="101600">
              <a:lnSpc>
                <a:spcPts val="1590"/>
              </a:lnSpc>
              <a:spcBef>
                <a:spcPts val="90"/>
              </a:spcBef>
            </a:pPr>
            <a:r>
              <a:rPr dirty="0" sz="1050">
                <a:latin typeface="Arial"/>
                <a:cs typeface="Arial"/>
              </a:rPr>
              <a:t>Per </a:t>
            </a:r>
            <a:r>
              <a:rPr dirty="0" sz="1050" spc="-5">
                <a:latin typeface="Arial"/>
                <a:cs typeface="Arial"/>
              </a:rPr>
              <a:t>quest’anno, tema portante della manifestazione </a:t>
            </a:r>
            <a:r>
              <a:rPr dirty="0" sz="1050">
                <a:latin typeface="Arial"/>
                <a:cs typeface="Arial"/>
              </a:rPr>
              <a:t>sarà l’</a:t>
            </a:r>
            <a:r>
              <a:rPr dirty="0" sz="1050" i="1">
                <a:latin typeface="Arial"/>
                <a:cs typeface="Arial"/>
              </a:rPr>
              <a:t>Abitare </a:t>
            </a:r>
            <a:r>
              <a:rPr dirty="0" sz="1050" spc="-5" i="1">
                <a:latin typeface="Arial"/>
                <a:cs typeface="Arial"/>
              </a:rPr>
              <a:t>sottosopra. </a:t>
            </a:r>
            <a:r>
              <a:rPr dirty="0" sz="1050" i="1">
                <a:latin typeface="Arial"/>
                <a:cs typeface="Arial"/>
              </a:rPr>
              <a:t>Scoprire e </a:t>
            </a:r>
            <a:r>
              <a:rPr dirty="0" sz="1050" spc="-5" i="1">
                <a:latin typeface="Arial"/>
                <a:cs typeface="Arial"/>
              </a:rPr>
              <a:t>sperimentare  </a:t>
            </a:r>
            <a:r>
              <a:rPr dirty="0" sz="1050" spc="-5" i="1">
                <a:latin typeface="Arial"/>
                <a:cs typeface="Arial"/>
              </a:rPr>
              <a:t>come </a:t>
            </a:r>
            <a:r>
              <a:rPr dirty="0" sz="1050" i="1">
                <a:latin typeface="Arial"/>
                <a:cs typeface="Arial"/>
              </a:rPr>
              <a:t>si </a:t>
            </a:r>
            <a:r>
              <a:rPr dirty="0" sz="1050" spc="-5" i="1">
                <a:latin typeface="Arial"/>
                <a:cs typeface="Arial"/>
              </a:rPr>
              <a:t>sta </a:t>
            </a:r>
            <a:r>
              <a:rPr dirty="0" sz="1050" i="1">
                <a:latin typeface="Arial"/>
                <a:cs typeface="Arial"/>
              </a:rPr>
              <a:t>dentro i </a:t>
            </a:r>
            <a:r>
              <a:rPr dirty="0" sz="1050" spc="-5" i="1">
                <a:latin typeface="Arial"/>
                <a:cs typeface="Arial"/>
              </a:rPr>
              <a:t>luoghi, l’arte </a:t>
            </a:r>
            <a:r>
              <a:rPr dirty="0" sz="1050" i="1">
                <a:latin typeface="Arial"/>
                <a:cs typeface="Arial"/>
              </a:rPr>
              <a:t>e le</a:t>
            </a:r>
            <a:r>
              <a:rPr dirty="0" sz="1050" spc="-20" i="1">
                <a:latin typeface="Arial"/>
                <a:cs typeface="Arial"/>
              </a:rPr>
              <a:t> </a:t>
            </a:r>
            <a:r>
              <a:rPr dirty="0" sz="1050" i="1">
                <a:latin typeface="Arial"/>
                <a:cs typeface="Arial"/>
              </a:rPr>
              <a:t>emozioni</a:t>
            </a:r>
            <a:r>
              <a:rPr dirty="0" sz="1050">
                <a:latin typeface="Arial"/>
                <a:cs typeface="Arial"/>
              </a:rPr>
              <a:t>.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dirty="0" sz="1050">
                <a:latin typeface="Arial"/>
                <a:cs typeface="Arial"/>
              </a:rPr>
              <a:t>A </a:t>
            </a:r>
            <a:r>
              <a:rPr dirty="0" sz="1050" spc="-5">
                <a:latin typeface="Arial"/>
                <a:cs typeface="Arial"/>
              </a:rPr>
              <a:t>bambini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ragazzi verrà </a:t>
            </a:r>
            <a:r>
              <a:rPr dirty="0" sz="1050">
                <a:latin typeface="Arial"/>
                <a:cs typeface="Arial"/>
              </a:rPr>
              <a:t>così </a:t>
            </a:r>
            <a:r>
              <a:rPr dirty="0" sz="1050" spc="-5">
                <a:latin typeface="Arial"/>
                <a:cs typeface="Arial"/>
              </a:rPr>
              <a:t>proposto </a:t>
            </a:r>
            <a:r>
              <a:rPr dirty="0" sz="1050">
                <a:latin typeface="Arial"/>
                <a:cs typeface="Arial"/>
              </a:rPr>
              <a:t>un </a:t>
            </a:r>
            <a:r>
              <a:rPr dirty="0" sz="1050" spc="-5">
                <a:latin typeface="Arial"/>
                <a:cs typeface="Arial"/>
              </a:rPr>
              <a:t>concetto “allargato” di casa, intesa </a:t>
            </a:r>
            <a:r>
              <a:rPr dirty="0" sz="1050">
                <a:latin typeface="Arial"/>
                <a:cs typeface="Arial"/>
              </a:rPr>
              <a:t>come </a:t>
            </a:r>
            <a:r>
              <a:rPr dirty="0" sz="1050" spc="-5">
                <a:latin typeface="Arial"/>
                <a:cs typeface="Arial"/>
              </a:rPr>
              <a:t>tutto </a:t>
            </a:r>
            <a:r>
              <a:rPr dirty="0" sz="1050">
                <a:latin typeface="Arial"/>
                <a:cs typeface="Arial"/>
              </a:rPr>
              <a:t>ciò </a:t>
            </a:r>
            <a:r>
              <a:rPr dirty="0" sz="1050" spc="-5">
                <a:latin typeface="Arial"/>
                <a:cs typeface="Arial"/>
              </a:rPr>
              <a:t>che </a:t>
            </a:r>
            <a:r>
              <a:rPr dirty="0" sz="1050">
                <a:latin typeface="Arial"/>
                <a:cs typeface="Arial"/>
              </a:rPr>
              <a:t>ci</a:t>
            </a:r>
            <a:endParaRPr sz="1050">
              <a:latin typeface="Arial"/>
              <a:cs typeface="Arial"/>
            </a:endParaRPr>
          </a:p>
          <a:p>
            <a:pPr marL="12700" marR="297180">
              <a:lnSpc>
                <a:spcPct val="124800"/>
              </a:lnSpc>
            </a:pPr>
            <a:r>
              <a:rPr dirty="0" sz="1050">
                <a:latin typeface="Arial"/>
                <a:cs typeface="Arial"/>
              </a:rPr>
              <a:t>circonda e </a:t>
            </a:r>
            <a:r>
              <a:rPr dirty="0" sz="1050" spc="-5">
                <a:latin typeface="Arial"/>
                <a:cs typeface="Arial"/>
              </a:rPr>
              <a:t>possiamo </a:t>
            </a:r>
            <a:r>
              <a:rPr dirty="0" sz="1050">
                <a:latin typeface="Arial"/>
                <a:cs typeface="Arial"/>
              </a:rPr>
              <a:t>fare nostro, </a:t>
            </a:r>
            <a:r>
              <a:rPr dirty="0" sz="1050" spc="-5">
                <a:latin typeface="Arial"/>
                <a:cs typeface="Arial"/>
              </a:rPr>
              <a:t>relazionandoci alla </a:t>
            </a:r>
            <a:r>
              <a:rPr dirty="0" sz="1050">
                <a:latin typeface="Arial"/>
                <a:cs typeface="Arial"/>
              </a:rPr>
              <a:t>realtà </a:t>
            </a:r>
            <a:r>
              <a:rPr dirty="0" sz="1050" spc="-5">
                <a:latin typeface="Arial"/>
                <a:cs typeface="Arial"/>
              </a:rPr>
              <a:t>attraverso </a:t>
            </a:r>
            <a:r>
              <a:rPr dirty="0" sz="1050">
                <a:latin typeface="Arial"/>
                <a:cs typeface="Arial"/>
              </a:rPr>
              <a:t>i </a:t>
            </a:r>
            <a:r>
              <a:rPr dirty="0" sz="1050" spc="-5">
                <a:latin typeface="Arial"/>
                <a:cs typeface="Arial"/>
              </a:rPr>
              <a:t>modi che più sono </a:t>
            </a:r>
            <a:r>
              <a:rPr dirty="0" sz="1050">
                <a:latin typeface="Arial"/>
                <a:cs typeface="Arial"/>
              </a:rPr>
              <a:t>affini </a:t>
            </a:r>
            <a:r>
              <a:rPr dirty="0" sz="1050" spc="-5">
                <a:latin typeface="Arial"/>
                <a:cs typeface="Arial"/>
              </a:rPr>
              <a:t>alla  </a:t>
            </a:r>
            <a:r>
              <a:rPr dirty="0" sz="1050">
                <a:latin typeface="Arial"/>
                <a:cs typeface="Arial"/>
              </a:rPr>
              <a:t>nostra</a:t>
            </a:r>
            <a:r>
              <a:rPr dirty="0" sz="1050" spc="-10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sensibilità.</a:t>
            </a:r>
            <a:endParaRPr sz="1050">
              <a:latin typeface="Arial"/>
              <a:cs typeface="Arial"/>
            </a:endParaRPr>
          </a:p>
          <a:p>
            <a:pPr marL="12700" marR="8255">
              <a:lnSpc>
                <a:spcPct val="124700"/>
              </a:lnSpc>
              <a:spcBef>
                <a:spcPts val="10"/>
              </a:spcBef>
            </a:pPr>
            <a:r>
              <a:rPr dirty="0" sz="1050" spc="-5">
                <a:latin typeface="Arial"/>
                <a:cs typeface="Arial"/>
              </a:rPr>
              <a:t>Come </a:t>
            </a:r>
            <a:r>
              <a:rPr dirty="0" sz="1050">
                <a:latin typeface="Arial"/>
                <a:cs typeface="Arial"/>
              </a:rPr>
              <a:t>ha </a:t>
            </a:r>
            <a:r>
              <a:rPr dirty="0" sz="1050" spc="-5">
                <a:latin typeface="Arial"/>
                <a:cs typeface="Arial"/>
              </a:rPr>
              <a:t>ricordato infatti il Presidente dell’Abi, Antonio Patuelli, </a:t>
            </a:r>
            <a:r>
              <a:rPr dirty="0" sz="1050">
                <a:latin typeface="Arial"/>
                <a:cs typeface="Arial"/>
              </a:rPr>
              <a:t>“</a:t>
            </a:r>
            <a:r>
              <a:rPr dirty="0" sz="1050" i="1">
                <a:latin typeface="Arial"/>
                <a:cs typeface="Arial"/>
              </a:rPr>
              <a:t>Sostenere </a:t>
            </a:r>
            <a:r>
              <a:rPr dirty="0" sz="1050" spc="-5" i="1">
                <a:latin typeface="Arial"/>
                <a:cs typeface="Arial"/>
              </a:rPr>
              <a:t>la </a:t>
            </a:r>
            <a:r>
              <a:rPr dirty="0" sz="1050" i="1">
                <a:latin typeface="Arial"/>
                <a:cs typeface="Arial"/>
              </a:rPr>
              <a:t>capacità </a:t>
            </a:r>
            <a:r>
              <a:rPr dirty="0" sz="1050" spc="-5" i="1">
                <a:latin typeface="Arial"/>
                <a:cs typeface="Arial"/>
              </a:rPr>
              <a:t>creativa </a:t>
            </a:r>
            <a:r>
              <a:rPr dirty="0" sz="1050" spc="-15" i="1">
                <a:latin typeface="Arial"/>
                <a:cs typeface="Arial"/>
              </a:rPr>
              <a:t>di  </a:t>
            </a:r>
            <a:r>
              <a:rPr dirty="0" sz="1050" spc="-5" i="1">
                <a:latin typeface="Arial"/>
                <a:cs typeface="Arial"/>
              </a:rPr>
              <a:t>bambini </a:t>
            </a:r>
            <a:r>
              <a:rPr dirty="0" sz="1050" i="1">
                <a:latin typeface="Arial"/>
                <a:cs typeface="Arial"/>
              </a:rPr>
              <a:t>e </a:t>
            </a:r>
            <a:r>
              <a:rPr dirty="0" sz="1050" spc="-5" i="1">
                <a:latin typeface="Arial"/>
                <a:cs typeface="Arial"/>
              </a:rPr>
              <a:t>ragazzi, </a:t>
            </a:r>
            <a:r>
              <a:rPr dirty="0" sz="1050" i="1">
                <a:latin typeface="Arial"/>
                <a:cs typeface="Arial"/>
              </a:rPr>
              <a:t>significa aiutarli a </a:t>
            </a:r>
            <a:r>
              <a:rPr dirty="0" sz="1050" spc="-5" i="1">
                <a:latin typeface="Arial"/>
                <a:cs typeface="Arial"/>
              </a:rPr>
              <a:t>mettere </a:t>
            </a:r>
            <a:r>
              <a:rPr dirty="0" sz="1050" i="1">
                <a:latin typeface="Arial"/>
                <a:cs typeface="Arial"/>
              </a:rPr>
              <a:t>a </a:t>
            </a:r>
            <a:r>
              <a:rPr dirty="0" sz="1050" spc="-5" i="1">
                <a:latin typeface="Arial"/>
                <a:cs typeface="Arial"/>
              </a:rPr>
              <a:t>frutto </a:t>
            </a:r>
            <a:r>
              <a:rPr dirty="0" sz="1050" i="1">
                <a:latin typeface="Arial"/>
                <a:cs typeface="Arial"/>
              </a:rPr>
              <a:t>capacità, </a:t>
            </a:r>
            <a:r>
              <a:rPr dirty="0" sz="1050" spc="-5" i="1">
                <a:latin typeface="Arial"/>
                <a:cs typeface="Arial"/>
              </a:rPr>
              <a:t>potenzialità </a:t>
            </a:r>
            <a:r>
              <a:rPr dirty="0" sz="1050" i="1">
                <a:latin typeface="Arial"/>
                <a:cs typeface="Arial"/>
              </a:rPr>
              <a:t>e </a:t>
            </a:r>
            <a:r>
              <a:rPr dirty="0" sz="1050" spc="-5" i="1">
                <a:latin typeface="Arial"/>
                <a:cs typeface="Arial"/>
              </a:rPr>
              <a:t>visoni innovative, strumenti  indispensabili </a:t>
            </a:r>
            <a:r>
              <a:rPr dirty="0" sz="1050" i="1">
                <a:latin typeface="Arial"/>
                <a:cs typeface="Arial"/>
              </a:rPr>
              <a:t>per </a:t>
            </a:r>
            <a:r>
              <a:rPr dirty="0" sz="1050" spc="-5" i="1">
                <a:latin typeface="Arial"/>
                <a:cs typeface="Arial"/>
              </a:rPr>
              <a:t>costruire </a:t>
            </a:r>
            <a:r>
              <a:rPr dirty="0" sz="1050" i="1">
                <a:latin typeface="Arial"/>
                <a:cs typeface="Arial"/>
              </a:rPr>
              <a:t>un futuro di </a:t>
            </a:r>
            <a:r>
              <a:rPr dirty="0" sz="1050" spc="-5" i="1">
                <a:latin typeface="Arial"/>
                <a:cs typeface="Arial"/>
              </a:rPr>
              <a:t>crescita per </a:t>
            </a:r>
            <a:r>
              <a:rPr dirty="0" sz="1050" i="1">
                <a:latin typeface="Arial"/>
                <a:cs typeface="Arial"/>
              </a:rPr>
              <a:t>loro </a:t>
            </a:r>
            <a:r>
              <a:rPr dirty="0" sz="1050" spc="-5" i="1">
                <a:latin typeface="Arial"/>
                <a:cs typeface="Arial"/>
              </a:rPr>
              <a:t>stessi </a:t>
            </a:r>
            <a:r>
              <a:rPr dirty="0" sz="1050" i="1">
                <a:latin typeface="Arial"/>
                <a:cs typeface="Arial"/>
              </a:rPr>
              <a:t>e per</a:t>
            </a:r>
            <a:r>
              <a:rPr dirty="0" sz="1050" spc="-25" i="1">
                <a:latin typeface="Arial"/>
                <a:cs typeface="Arial"/>
              </a:rPr>
              <a:t> </a:t>
            </a:r>
            <a:r>
              <a:rPr dirty="0" sz="1050" spc="-5" i="1">
                <a:latin typeface="Arial"/>
                <a:cs typeface="Arial"/>
              </a:rPr>
              <a:t>l’Italia</a:t>
            </a:r>
            <a:r>
              <a:rPr dirty="0" sz="1050" spc="-5">
                <a:latin typeface="Arial"/>
                <a:cs typeface="Arial"/>
              </a:rPr>
              <a:t>“.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03829" y="2148839"/>
            <a:ext cx="2152649" cy="3902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81523" y="3013357"/>
            <a:ext cx="4467100" cy="5614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67727" y="4636515"/>
            <a:ext cx="3495548" cy="21875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37236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Comitatoamicidelpalio.it  1 maggio</a:t>
            </a:r>
            <a:r>
              <a:rPr dirty="0" sz="160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725547" y="3819778"/>
            <a:ext cx="4133850" cy="161925"/>
          </a:xfrm>
          <a:custGeom>
            <a:avLst/>
            <a:gdLst/>
            <a:ahLst/>
            <a:cxnLst/>
            <a:rect l="l" t="t" r="r" b="b"/>
            <a:pathLst>
              <a:path w="4133850" h="161925">
                <a:moveTo>
                  <a:pt x="0" y="161544"/>
                </a:moveTo>
                <a:lnTo>
                  <a:pt x="4133723" y="161544"/>
                </a:lnTo>
                <a:lnTo>
                  <a:pt x="4133723" y="0"/>
                </a:lnTo>
                <a:lnTo>
                  <a:pt x="0" y="0"/>
                </a:lnTo>
                <a:lnTo>
                  <a:pt x="0" y="161544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725547" y="3981322"/>
            <a:ext cx="4133850" cy="161925"/>
          </a:xfrm>
          <a:custGeom>
            <a:avLst/>
            <a:gdLst/>
            <a:ahLst/>
            <a:cxnLst/>
            <a:rect l="l" t="t" r="r" b="b"/>
            <a:pathLst>
              <a:path w="4133850" h="161925">
                <a:moveTo>
                  <a:pt x="0" y="161544"/>
                </a:moveTo>
                <a:lnTo>
                  <a:pt x="4133723" y="161544"/>
                </a:lnTo>
                <a:lnTo>
                  <a:pt x="4133723" y="0"/>
                </a:lnTo>
                <a:lnTo>
                  <a:pt x="0" y="0"/>
                </a:lnTo>
                <a:lnTo>
                  <a:pt x="0" y="161544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725547" y="4142866"/>
            <a:ext cx="4133850" cy="163195"/>
          </a:xfrm>
          <a:custGeom>
            <a:avLst/>
            <a:gdLst/>
            <a:ahLst/>
            <a:cxnLst/>
            <a:rect l="l" t="t" r="r" b="b"/>
            <a:pathLst>
              <a:path w="4133850" h="163195">
                <a:moveTo>
                  <a:pt x="0" y="163068"/>
                </a:moveTo>
                <a:lnTo>
                  <a:pt x="4133723" y="163068"/>
                </a:lnTo>
                <a:lnTo>
                  <a:pt x="4133723" y="0"/>
                </a:lnTo>
                <a:lnTo>
                  <a:pt x="0" y="0"/>
                </a:lnTo>
                <a:lnTo>
                  <a:pt x="0" y="163068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725547" y="4305934"/>
            <a:ext cx="4133850" cy="161925"/>
          </a:xfrm>
          <a:custGeom>
            <a:avLst/>
            <a:gdLst/>
            <a:ahLst/>
            <a:cxnLst/>
            <a:rect l="l" t="t" r="r" b="b"/>
            <a:pathLst>
              <a:path w="4133850" h="161925">
                <a:moveTo>
                  <a:pt x="0" y="161544"/>
                </a:moveTo>
                <a:lnTo>
                  <a:pt x="4133723" y="161544"/>
                </a:lnTo>
                <a:lnTo>
                  <a:pt x="4133723" y="0"/>
                </a:lnTo>
                <a:lnTo>
                  <a:pt x="0" y="0"/>
                </a:lnTo>
                <a:lnTo>
                  <a:pt x="0" y="161544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725547" y="4467478"/>
            <a:ext cx="4133850" cy="161925"/>
          </a:xfrm>
          <a:custGeom>
            <a:avLst/>
            <a:gdLst/>
            <a:ahLst/>
            <a:cxnLst/>
            <a:rect l="l" t="t" r="r" b="b"/>
            <a:pathLst>
              <a:path w="4133850" h="161925">
                <a:moveTo>
                  <a:pt x="0" y="161544"/>
                </a:moveTo>
                <a:lnTo>
                  <a:pt x="4133723" y="161544"/>
                </a:lnTo>
                <a:lnTo>
                  <a:pt x="4133723" y="0"/>
                </a:lnTo>
                <a:lnTo>
                  <a:pt x="0" y="0"/>
                </a:lnTo>
                <a:lnTo>
                  <a:pt x="0" y="161544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725547" y="4629022"/>
            <a:ext cx="4133850" cy="352425"/>
          </a:xfrm>
          <a:custGeom>
            <a:avLst/>
            <a:gdLst/>
            <a:ahLst/>
            <a:cxnLst/>
            <a:rect l="l" t="t" r="r" b="b"/>
            <a:pathLst>
              <a:path w="4133850" h="352425">
                <a:moveTo>
                  <a:pt x="0" y="352043"/>
                </a:moveTo>
                <a:lnTo>
                  <a:pt x="4133723" y="352043"/>
                </a:lnTo>
                <a:lnTo>
                  <a:pt x="4133723" y="0"/>
                </a:lnTo>
                <a:lnTo>
                  <a:pt x="0" y="0"/>
                </a:lnTo>
                <a:lnTo>
                  <a:pt x="0" y="352043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725547" y="4981066"/>
            <a:ext cx="4133850" cy="163195"/>
          </a:xfrm>
          <a:custGeom>
            <a:avLst/>
            <a:gdLst/>
            <a:ahLst/>
            <a:cxnLst/>
            <a:rect l="l" t="t" r="r" b="b"/>
            <a:pathLst>
              <a:path w="4133850" h="163195">
                <a:moveTo>
                  <a:pt x="0" y="163067"/>
                </a:moveTo>
                <a:lnTo>
                  <a:pt x="4133723" y="163067"/>
                </a:lnTo>
                <a:lnTo>
                  <a:pt x="4133723" y="0"/>
                </a:lnTo>
                <a:lnTo>
                  <a:pt x="0" y="0"/>
                </a:lnTo>
                <a:lnTo>
                  <a:pt x="0" y="163067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725547" y="5144134"/>
            <a:ext cx="4133850" cy="161925"/>
          </a:xfrm>
          <a:custGeom>
            <a:avLst/>
            <a:gdLst/>
            <a:ahLst/>
            <a:cxnLst/>
            <a:rect l="l" t="t" r="r" b="b"/>
            <a:pathLst>
              <a:path w="4133850" h="161925">
                <a:moveTo>
                  <a:pt x="0" y="161544"/>
                </a:moveTo>
                <a:lnTo>
                  <a:pt x="4133723" y="161544"/>
                </a:lnTo>
                <a:lnTo>
                  <a:pt x="4133723" y="0"/>
                </a:lnTo>
                <a:lnTo>
                  <a:pt x="0" y="0"/>
                </a:lnTo>
                <a:lnTo>
                  <a:pt x="0" y="161544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01040" y="5305678"/>
            <a:ext cx="6158230" cy="352425"/>
          </a:xfrm>
          <a:custGeom>
            <a:avLst/>
            <a:gdLst/>
            <a:ahLst/>
            <a:cxnLst/>
            <a:rect l="l" t="t" r="r" b="b"/>
            <a:pathLst>
              <a:path w="6158230" h="352425">
                <a:moveTo>
                  <a:pt x="0" y="352043"/>
                </a:moveTo>
                <a:lnTo>
                  <a:pt x="6158230" y="352043"/>
                </a:lnTo>
                <a:lnTo>
                  <a:pt x="6158230" y="0"/>
                </a:lnTo>
                <a:lnTo>
                  <a:pt x="0" y="0"/>
                </a:lnTo>
                <a:lnTo>
                  <a:pt x="0" y="352043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01040" y="5657722"/>
            <a:ext cx="6158230" cy="161925"/>
          </a:xfrm>
          <a:custGeom>
            <a:avLst/>
            <a:gdLst/>
            <a:ahLst/>
            <a:cxnLst/>
            <a:rect l="l" t="t" r="r" b="b"/>
            <a:pathLst>
              <a:path w="6158230" h="161925">
                <a:moveTo>
                  <a:pt x="0" y="161544"/>
                </a:moveTo>
                <a:lnTo>
                  <a:pt x="6158230" y="161544"/>
                </a:lnTo>
                <a:lnTo>
                  <a:pt x="6158230" y="0"/>
                </a:lnTo>
                <a:lnTo>
                  <a:pt x="0" y="0"/>
                </a:lnTo>
                <a:lnTo>
                  <a:pt x="0" y="161544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01040" y="5819266"/>
            <a:ext cx="6158230" cy="163195"/>
          </a:xfrm>
          <a:custGeom>
            <a:avLst/>
            <a:gdLst/>
            <a:ahLst/>
            <a:cxnLst/>
            <a:rect l="l" t="t" r="r" b="b"/>
            <a:pathLst>
              <a:path w="6158230" h="163195">
                <a:moveTo>
                  <a:pt x="0" y="163067"/>
                </a:moveTo>
                <a:lnTo>
                  <a:pt x="6158230" y="163067"/>
                </a:lnTo>
                <a:lnTo>
                  <a:pt x="6158230" y="0"/>
                </a:lnTo>
                <a:lnTo>
                  <a:pt x="0" y="0"/>
                </a:lnTo>
                <a:lnTo>
                  <a:pt x="0" y="163067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01040" y="5982284"/>
            <a:ext cx="6158230" cy="161925"/>
          </a:xfrm>
          <a:custGeom>
            <a:avLst/>
            <a:gdLst/>
            <a:ahLst/>
            <a:cxnLst/>
            <a:rect l="l" t="t" r="r" b="b"/>
            <a:pathLst>
              <a:path w="6158230" h="161925">
                <a:moveTo>
                  <a:pt x="0" y="161848"/>
                </a:moveTo>
                <a:lnTo>
                  <a:pt x="6158230" y="161848"/>
                </a:lnTo>
                <a:lnTo>
                  <a:pt x="6158230" y="0"/>
                </a:lnTo>
                <a:lnTo>
                  <a:pt x="0" y="0"/>
                </a:lnTo>
                <a:lnTo>
                  <a:pt x="0" y="161848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01040" y="6144132"/>
            <a:ext cx="6158230" cy="161925"/>
          </a:xfrm>
          <a:custGeom>
            <a:avLst/>
            <a:gdLst/>
            <a:ahLst/>
            <a:cxnLst/>
            <a:rect l="l" t="t" r="r" b="b"/>
            <a:pathLst>
              <a:path w="6158230" h="161925">
                <a:moveTo>
                  <a:pt x="0" y="161544"/>
                </a:moveTo>
                <a:lnTo>
                  <a:pt x="6158230" y="161544"/>
                </a:lnTo>
                <a:lnTo>
                  <a:pt x="6158230" y="0"/>
                </a:lnTo>
                <a:lnTo>
                  <a:pt x="0" y="0"/>
                </a:lnTo>
                <a:lnTo>
                  <a:pt x="0" y="161544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01040" y="6305676"/>
            <a:ext cx="6158230" cy="161925"/>
          </a:xfrm>
          <a:custGeom>
            <a:avLst/>
            <a:gdLst/>
            <a:ahLst/>
            <a:cxnLst/>
            <a:rect l="l" t="t" r="r" b="b"/>
            <a:pathLst>
              <a:path w="6158230" h="161925">
                <a:moveTo>
                  <a:pt x="0" y="161544"/>
                </a:moveTo>
                <a:lnTo>
                  <a:pt x="6158230" y="161544"/>
                </a:lnTo>
                <a:lnTo>
                  <a:pt x="6158230" y="0"/>
                </a:lnTo>
                <a:lnTo>
                  <a:pt x="0" y="0"/>
                </a:lnTo>
                <a:lnTo>
                  <a:pt x="0" y="161544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01040" y="6467220"/>
            <a:ext cx="6158230" cy="353695"/>
          </a:xfrm>
          <a:custGeom>
            <a:avLst/>
            <a:gdLst/>
            <a:ahLst/>
            <a:cxnLst/>
            <a:rect l="l" t="t" r="r" b="b"/>
            <a:pathLst>
              <a:path w="6158230" h="353695">
                <a:moveTo>
                  <a:pt x="0" y="353567"/>
                </a:moveTo>
                <a:lnTo>
                  <a:pt x="6158230" y="353567"/>
                </a:lnTo>
                <a:lnTo>
                  <a:pt x="6158230" y="0"/>
                </a:lnTo>
                <a:lnTo>
                  <a:pt x="0" y="0"/>
                </a:lnTo>
                <a:lnTo>
                  <a:pt x="0" y="353567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01040" y="6820789"/>
            <a:ext cx="6158230" cy="161925"/>
          </a:xfrm>
          <a:custGeom>
            <a:avLst/>
            <a:gdLst/>
            <a:ahLst/>
            <a:cxnLst/>
            <a:rect l="l" t="t" r="r" b="b"/>
            <a:pathLst>
              <a:path w="6158230" h="161925">
                <a:moveTo>
                  <a:pt x="0" y="161544"/>
                </a:moveTo>
                <a:lnTo>
                  <a:pt x="6158230" y="161544"/>
                </a:lnTo>
                <a:lnTo>
                  <a:pt x="6158230" y="0"/>
                </a:lnTo>
                <a:lnTo>
                  <a:pt x="0" y="0"/>
                </a:lnTo>
                <a:lnTo>
                  <a:pt x="0" y="161544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01040" y="6982332"/>
            <a:ext cx="6158230" cy="161925"/>
          </a:xfrm>
          <a:custGeom>
            <a:avLst/>
            <a:gdLst/>
            <a:ahLst/>
            <a:cxnLst/>
            <a:rect l="l" t="t" r="r" b="b"/>
            <a:pathLst>
              <a:path w="6158230" h="161925">
                <a:moveTo>
                  <a:pt x="0" y="161544"/>
                </a:moveTo>
                <a:lnTo>
                  <a:pt x="6158230" y="161544"/>
                </a:lnTo>
                <a:lnTo>
                  <a:pt x="6158230" y="0"/>
                </a:lnTo>
                <a:lnTo>
                  <a:pt x="0" y="0"/>
                </a:lnTo>
                <a:lnTo>
                  <a:pt x="0" y="161544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01040" y="7143877"/>
            <a:ext cx="6158230" cy="352425"/>
          </a:xfrm>
          <a:custGeom>
            <a:avLst/>
            <a:gdLst/>
            <a:ahLst/>
            <a:cxnLst/>
            <a:rect l="l" t="t" r="r" b="b"/>
            <a:pathLst>
              <a:path w="6158230" h="352425">
                <a:moveTo>
                  <a:pt x="0" y="352043"/>
                </a:moveTo>
                <a:lnTo>
                  <a:pt x="6158230" y="352043"/>
                </a:lnTo>
                <a:lnTo>
                  <a:pt x="6158230" y="0"/>
                </a:lnTo>
                <a:lnTo>
                  <a:pt x="0" y="0"/>
                </a:lnTo>
                <a:lnTo>
                  <a:pt x="0" y="352043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987675" y="7495920"/>
            <a:ext cx="3871595" cy="163195"/>
          </a:xfrm>
          <a:custGeom>
            <a:avLst/>
            <a:gdLst/>
            <a:ahLst/>
            <a:cxnLst/>
            <a:rect l="l" t="t" r="r" b="b"/>
            <a:pathLst>
              <a:path w="3871595" h="163195">
                <a:moveTo>
                  <a:pt x="0" y="163068"/>
                </a:moveTo>
                <a:lnTo>
                  <a:pt x="3871595" y="163068"/>
                </a:lnTo>
                <a:lnTo>
                  <a:pt x="3871595" y="0"/>
                </a:lnTo>
                <a:lnTo>
                  <a:pt x="0" y="0"/>
                </a:lnTo>
                <a:lnTo>
                  <a:pt x="0" y="163068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987675" y="7658989"/>
            <a:ext cx="3871595" cy="161925"/>
          </a:xfrm>
          <a:custGeom>
            <a:avLst/>
            <a:gdLst/>
            <a:ahLst/>
            <a:cxnLst/>
            <a:rect l="l" t="t" r="r" b="b"/>
            <a:pathLst>
              <a:path w="3871595" h="161925">
                <a:moveTo>
                  <a:pt x="0" y="161544"/>
                </a:moveTo>
                <a:lnTo>
                  <a:pt x="3871595" y="161544"/>
                </a:lnTo>
                <a:lnTo>
                  <a:pt x="3871595" y="0"/>
                </a:lnTo>
                <a:lnTo>
                  <a:pt x="0" y="0"/>
                </a:lnTo>
                <a:lnTo>
                  <a:pt x="0" y="161544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987675" y="7820532"/>
            <a:ext cx="3871595" cy="161925"/>
          </a:xfrm>
          <a:custGeom>
            <a:avLst/>
            <a:gdLst/>
            <a:ahLst/>
            <a:cxnLst/>
            <a:rect l="l" t="t" r="r" b="b"/>
            <a:pathLst>
              <a:path w="3871595" h="161925">
                <a:moveTo>
                  <a:pt x="0" y="161544"/>
                </a:moveTo>
                <a:lnTo>
                  <a:pt x="3871595" y="161544"/>
                </a:lnTo>
                <a:lnTo>
                  <a:pt x="3871595" y="0"/>
                </a:lnTo>
                <a:lnTo>
                  <a:pt x="0" y="0"/>
                </a:lnTo>
                <a:lnTo>
                  <a:pt x="0" y="161544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987675" y="7982077"/>
            <a:ext cx="3871595" cy="161925"/>
          </a:xfrm>
          <a:custGeom>
            <a:avLst/>
            <a:gdLst/>
            <a:ahLst/>
            <a:cxnLst/>
            <a:rect l="l" t="t" r="r" b="b"/>
            <a:pathLst>
              <a:path w="3871595" h="161925">
                <a:moveTo>
                  <a:pt x="0" y="161543"/>
                </a:moveTo>
                <a:lnTo>
                  <a:pt x="3871595" y="161543"/>
                </a:lnTo>
                <a:lnTo>
                  <a:pt x="3871595" y="0"/>
                </a:lnTo>
                <a:lnTo>
                  <a:pt x="0" y="0"/>
                </a:lnTo>
                <a:lnTo>
                  <a:pt x="0" y="161543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987675" y="8143620"/>
            <a:ext cx="3871595" cy="163195"/>
          </a:xfrm>
          <a:custGeom>
            <a:avLst/>
            <a:gdLst/>
            <a:ahLst/>
            <a:cxnLst/>
            <a:rect l="l" t="t" r="r" b="b"/>
            <a:pathLst>
              <a:path w="3871595" h="163195">
                <a:moveTo>
                  <a:pt x="0" y="163068"/>
                </a:moveTo>
                <a:lnTo>
                  <a:pt x="3871595" y="163068"/>
                </a:lnTo>
                <a:lnTo>
                  <a:pt x="3871595" y="0"/>
                </a:lnTo>
                <a:lnTo>
                  <a:pt x="0" y="0"/>
                </a:lnTo>
                <a:lnTo>
                  <a:pt x="0" y="163068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987675" y="8306765"/>
            <a:ext cx="3871595" cy="161925"/>
          </a:xfrm>
          <a:custGeom>
            <a:avLst/>
            <a:gdLst/>
            <a:ahLst/>
            <a:cxnLst/>
            <a:rect l="l" t="t" r="r" b="b"/>
            <a:pathLst>
              <a:path w="3871595" h="161925">
                <a:moveTo>
                  <a:pt x="0" y="161848"/>
                </a:moveTo>
                <a:lnTo>
                  <a:pt x="3871595" y="161848"/>
                </a:lnTo>
                <a:lnTo>
                  <a:pt x="3871595" y="0"/>
                </a:lnTo>
                <a:lnTo>
                  <a:pt x="0" y="0"/>
                </a:lnTo>
                <a:lnTo>
                  <a:pt x="0" y="161848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2987675" y="8468614"/>
            <a:ext cx="3871595" cy="161925"/>
          </a:xfrm>
          <a:custGeom>
            <a:avLst/>
            <a:gdLst/>
            <a:ahLst/>
            <a:cxnLst/>
            <a:rect l="l" t="t" r="r" b="b"/>
            <a:pathLst>
              <a:path w="3871595" h="161925">
                <a:moveTo>
                  <a:pt x="0" y="161544"/>
                </a:moveTo>
                <a:lnTo>
                  <a:pt x="3871595" y="161544"/>
                </a:lnTo>
                <a:lnTo>
                  <a:pt x="3871595" y="0"/>
                </a:lnTo>
                <a:lnTo>
                  <a:pt x="0" y="0"/>
                </a:lnTo>
                <a:lnTo>
                  <a:pt x="0" y="161544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987675" y="8630157"/>
            <a:ext cx="3871595" cy="352425"/>
          </a:xfrm>
          <a:custGeom>
            <a:avLst/>
            <a:gdLst/>
            <a:ahLst/>
            <a:cxnLst/>
            <a:rect l="l" t="t" r="r" b="b"/>
            <a:pathLst>
              <a:path w="3871595" h="352425">
                <a:moveTo>
                  <a:pt x="0" y="352044"/>
                </a:moveTo>
                <a:lnTo>
                  <a:pt x="3871595" y="352044"/>
                </a:lnTo>
                <a:lnTo>
                  <a:pt x="3871595" y="0"/>
                </a:lnTo>
                <a:lnTo>
                  <a:pt x="0" y="0"/>
                </a:lnTo>
                <a:lnTo>
                  <a:pt x="0" y="352044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706627" y="3965575"/>
            <a:ext cx="6127115" cy="48355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2037080" marR="50800">
              <a:lnSpc>
                <a:spcPct val="101000"/>
              </a:lnSpc>
              <a:spcBef>
                <a:spcPts val="90"/>
              </a:spcBef>
            </a:pP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In occasione della terza edizione del Festival della Cultura Creativa 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2016,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organizzato dall’Associazione Bancaria Italiana,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il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Comitato  Amici del Palio aderirà </a:t>
            </a:r>
            <a:r>
              <a:rPr dirty="0" sz="1050" spc="-10">
                <a:solidFill>
                  <a:srgbClr val="5F5F5F"/>
                </a:solidFill>
                <a:latin typeface="Arial"/>
                <a:cs typeface="Arial"/>
              </a:rPr>
              <a:t>al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progetto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in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seguito all’invito di Banca MPS.  </a:t>
            </a:r>
            <a:r>
              <a:rPr dirty="0" sz="1050">
                <a:solidFill>
                  <a:srgbClr val="5F5F5F"/>
                </a:solidFill>
                <a:latin typeface="Times New Roman"/>
                <a:cs typeface="Times New Roman"/>
              </a:rPr>
              <a:t>Tale </a:t>
            </a:r>
            <a:r>
              <a:rPr dirty="0" sz="1050" spc="-5">
                <a:solidFill>
                  <a:srgbClr val="5F5F5F"/>
                </a:solidFill>
                <a:latin typeface="Times New Roman"/>
                <a:cs typeface="Times New Roman"/>
              </a:rPr>
              <a:t>progetto ha come tema: “Abitare Sottosopra </a:t>
            </a:r>
            <a:r>
              <a:rPr dirty="0" sz="1050">
                <a:solidFill>
                  <a:srgbClr val="5F5F5F"/>
                </a:solidFill>
                <a:latin typeface="Times New Roman"/>
                <a:cs typeface="Times New Roman"/>
              </a:rPr>
              <a:t>– </a:t>
            </a:r>
            <a:r>
              <a:rPr dirty="0" sz="1050" spc="-5">
                <a:solidFill>
                  <a:srgbClr val="5F5F5F"/>
                </a:solidFill>
                <a:latin typeface="Times New Roman"/>
                <a:cs typeface="Times New Roman"/>
              </a:rPr>
              <a:t>Scoprire </a:t>
            </a:r>
            <a:r>
              <a:rPr dirty="0" sz="1050">
                <a:solidFill>
                  <a:srgbClr val="5F5F5F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5F5F5F"/>
                </a:solidFill>
                <a:latin typeface="Times New Roman"/>
                <a:cs typeface="Times New Roman"/>
              </a:rPr>
              <a:t>sperimentare  come si sta </a:t>
            </a:r>
            <a:r>
              <a:rPr dirty="0" sz="1050">
                <a:solidFill>
                  <a:srgbClr val="5F5F5F"/>
                </a:solidFill>
                <a:latin typeface="Times New Roman"/>
                <a:cs typeface="Times New Roman"/>
              </a:rPr>
              <a:t>dentro </a:t>
            </a:r>
            <a:r>
              <a:rPr dirty="0" sz="1050" spc="-5">
                <a:solidFill>
                  <a:srgbClr val="5F5F5F"/>
                </a:solidFill>
                <a:latin typeface="Times New Roman"/>
                <a:cs typeface="Times New Roman"/>
              </a:rPr>
              <a:t>l’arte, </a:t>
            </a:r>
            <a:r>
              <a:rPr dirty="0" sz="1050">
                <a:solidFill>
                  <a:srgbClr val="5F5F5F"/>
                </a:solidFill>
                <a:latin typeface="Times New Roman"/>
                <a:cs typeface="Times New Roman"/>
              </a:rPr>
              <a:t>i luoghi e </a:t>
            </a:r>
            <a:r>
              <a:rPr dirty="0" sz="1050" spc="-5">
                <a:solidFill>
                  <a:srgbClr val="5F5F5F"/>
                </a:solidFill>
                <a:latin typeface="Times New Roman"/>
                <a:cs typeface="Times New Roman"/>
              </a:rPr>
              <a:t>le</a:t>
            </a:r>
            <a:r>
              <a:rPr dirty="0" sz="1050">
                <a:solidFill>
                  <a:srgbClr val="5F5F5F"/>
                </a:solidFill>
                <a:latin typeface="Times New Roman"/>
                <a:cs typeface="Times New Roman"/>
              </a:rPr>
              <a:t> cose”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00">
              <a:latin typeface="Times New Roman"/>
              <a:cs typeface="Times New Roman"/>
            </a:endParaRPr>
          </a:p>
          <a:p>
            <a:pPr marL="2037080" marR="132080">
              <a:lnSpc>
                <a:spcPct val="101899"/>
              </a:lnSpc>
            </a:pP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Il Comitato Amici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del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Palio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coinvolgerà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il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giorno 2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maggio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2016 due  classi, la V B e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la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V C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della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Scuola Primaria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Baldassarre Peruzzi</a:t>
            </a:r>
            <a:r>
              <a:rPr dirty="0" sz="1050" spc="-80">
                <a:solidFill>
                  <a:srgbClr val="5F5F5F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di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Siena, per un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totale </a:t>
            </a:r>
            <a:r>
              <a:rPr dirty="0" sz="1050" spc="-10">
                <a:solidFill>
                  <a:srgbClr val="5F5F5F"/>
                </a:solidFill>
                <a:latin typeface="Arial"/>
                <a:cs typeface="Arial"/>
              </a:rPr>
              <a:t>di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54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alunni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suddividerà l’incontro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in due</a:t>
            </a:r>
            <a:r>
              <a:rPr dirty="0" sz="1050" spc="-50">
                <a:solidFill>
                  <a:srgbClr val="5F5F5F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momenti: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12700" marR="41910">
              <a:lnSpc>
                <a:spcPct val="101200"/>
              </a:lnSpc>
            </a:pP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Nella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prima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parte,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il Prof.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Alberto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Fiorini,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già insegnante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Preside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di Scuola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Primaria, nonché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autore </a:t>
            </a:r>
            <a:r>
              <a:rPr dirty="0" sz="1050" spc="-10">
                <a:solidFill>
                  <a:srgbClr val="5F5F5F"/>
                </a:solidFill>
                <a:latin typeface="Arial"/>
                <a:cs typeface="Arial"/>
              </a:rPr>
              <a:t>di 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molteplici libri sulla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storia e sulle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tradizioni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Siena, mostrerà aspetti della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città rappresentati in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tante 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opere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pittoriche del passato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per far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cogliere agli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alunni quanto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monumenti,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strade e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piazze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siano 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cambiati nel corso dei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secoli.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Al termine della presentazione le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due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classi (suddivise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in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piccoli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gruppi)  saranno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condotte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a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visitare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il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Museo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San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Donato per verificare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quando è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stato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spiegato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ammirando dal  vivo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alcuni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dei quadri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presenti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nella Collezione della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Banca Monte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dei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Paschi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(Museo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San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Donato).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3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01000"/>
              </a:lnSpc>
              <a:spcBef>
                <a:spcPts val="5"/>
              </a:spcBef>
            </a:pP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Nella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seconda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parte,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le classi </a:t>
            </a:r>
            <a:r>
              <a:rPr dirty="0" sz="1050" spc="-10">
                <a:solidFill>
                  <a:srgbClr val="5F5F5F"/>
                </a:solidFill>
                <a:latin typeface="Arial"/>
                <a:cs typeface="Arial"/>
              </a:rPr>
              <a:t>si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trasferiranno nella Sala della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Rocca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Salimbeni, dove gli alunni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saranno  chiamati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ad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esprimere i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loro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pensieri e le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loro sensazioni con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disegni,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poesie, lavori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collage,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ecc., con 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l’aiuto dei membri del Comitato Amici del</a:t>
            </a:r>
            <a:r>
              <a:rPr dirty="0" sz="1050" spc="-35">
                <a:solidFill>
                  <a:srgbClr val="5F5F5F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Palio.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250">
              <a:latin typeface="Times New Roman"/>
              <a:cs typeface="Times New Roman"/>
            </a:endParaRPr>
          </a:p>
          <a:p>
            <a:pPr marL="2299335" marR="59690">
              <a:lnSpc>
                <a:spcPct val="101299"/>
              </a:lnSpc>
            </a:pP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Gli elaborati degli alunni saranno raccolti nella Mostra “Sona 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sona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campanella”, che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si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terrà dal 12 al 15 maggio nel Cortile 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del Podestà,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organizzata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dal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Comitato Amici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del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Palio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a  coronamento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del progetto “Il Comitato nelle scuole”,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che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nel 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corso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del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presente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anno scolastico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ha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visto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i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propri componenti 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recarsi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negli Istituti Primari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di I e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II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grado per far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conoscere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e far  comprendere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agli alunni senesi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la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storia della città </a:t>
            </a:r>
            <a:r>
              <a:rPr dirty="0" sz="1050">
                <a:solidFill>
                  <a:srgbClr val="5F5F5F"/>
                </a:solidFill>
                <a:latin typeface="Arial"/>
                <a:cs typeface="Arial"/>
              </a:rPr>
              <a:t>e del mondo  che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quotidianamente</a:t>
            </a:r>
            <a:r>
              <a:rPr dirty="0" sz="1050" spc="-15">
                <a:solidFill>
                  <a:srgbClr val="5F5F5F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5F5F5F"/>
                </a:solidFill>
                <a:latin typeface="Arial"/>
                <a:cs typeface="Arial"/>
              </a:rPr>
              <a:t>vivono.</a:t>
            </a:r>
            <a:endParaRPr sz="105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987675" y="8982202"/>
            <a:ext cx="3871595" cy="163195"/>
          </a:xfrm>
          <a:custGeom>
            <a:avLst/>
            <a:gdLst/>
            <a:ahLst/>
            <a:cxnLst/>
            <a:rect l="l" t="t" r="r" b="b"/>
            <a:pathLst>
              <a:path w="3871595" h="163195">
                <a:moveTo>
                  <a:pt x="0" y="163067"/>
                </a:moveTo>
                <a:lnTo>
                  <a:pt x="3871595" y="163067"/>
                </a:lnTo>
                <a:lnTo>
                  <a:pt x="3871595" y="0"/>
                </a:lnTo>
                <a:lnTo>
                  <a:pt x="0" y="0"/>
                </a:lnTo>
                <a:lnTo>
                  <a:pt x="0" y="163067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275204" y="2119883"/>
            <a:ext cx="3008630" cy="7087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720090" y="2981197"/>
            <a:ext cx="5715000" cy="3524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723900" y="3815714"/>
            <a:ext cx="1905000" cy="14287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778387" y="7495540"/>
            <a:ext cx="2113275" cy="21863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82245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F</a:t>
            </a:r>
            <a:r>
              <a:rPr dirty="0" sz="1600" spc="-5" b="1">
                <a:latin typeface="Arial"/>
                <a:cs typeface="Arial"/>
              </a:rPr>
              <a:t>accec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so.</a:t>
            </a:r>
            <a:r>
              <a:rPr dirty="0" sz="1600" b="1">
                <a:latin typeface="Arial"/>
                <a:cs typeface="Arial"/>
              </a:rPr>
              <a:t>c</a:t>
            </a:r>
            <a:r>
              <a:rPr dirty="0" sz="1600" spc="-5" b="1">
                <a:latin typeface="Arial"/>
                <a:cs typeface="Arial"/>
              </a:rPr>
              <a:t>om  </a:t>
            </a:r>
            <a:r>
              <a:rPr dirty="0" sz="1600" spc="-5" b="1">
                <a:latin typeface="Arial"/>
                <a:cs typeface="Arial"/>
              </a:rPr>
              <a:t>1 maggio</a:t>
            </a:r>
            <a:r>
              <a:rPr dirty="0" sz="1600" spc="-3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183944" y="3418458"/>
            <a:ext cx="5189855" cy="741680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516890" marR="5080" indent="-504825">
              <a:lnSpc>
                <a:spcPts val="2760"/>
              </a:lnSpc>
              <a:spcBef>
                <a:spcPts val="290"/>
              </a:spcBef>
            </a:pPr>
            <a:r>
              <a:rPr dirty="0" sz="2400" b="1">
                <a:latin typeface="Times New Roman"/>
                <a:cs typeface="Times New Roman"/>
              </a:rPr>
              <a:t>Gli </a:t>
            </a:r>
            <a:r>
              <a:rPr dirty="0" sz="2400" spc="-5" b="1">
                <a:latin typeface="Times New Roman"/>
                <a:cs typeface="Times New Roman"/>
              </a:rPr>
              <a:t>studenti delle scuole di Torino </a:t>
            </a:r>
            <a:r>
              <a:rPr dirty="0" sz="2400" b="1">
                <a:latin typeface="Times New Roman"/>
                <a:cs typeface="Times New Roman"/>
              </a:rPr>
              <a:t>“Alla  ricerca </a:t>
            </a:r>
            <a:r>
              <a:rPr dirty="0" sz="2400" spc="-5" b="1">
                <a:latin typeface="Times New Roman"/>
                <a:cs typeface="Times New Roman"/>
              </a:rPr>
              <a:t>della </a:t>
            </a:r>
            <a:r>
              <a:rPr dirty="0" sz="2400" b="1">
                <a:latin typeface="Times New Roman"/>
                <a:cs typeface="Times New Roman"/>
              </a:rPr>
              <a:t>vita</a:t>
            </a:r>
            <a:r>
              <a:rPr dirty="0" sz="2400" spc="-30" b="1">
                <a:latin typeface="Times New Roman"/>
                <a:cs typeface="Times New Roman"/>
              </a:rPr>
              <a:t> </a:t>
            </a:r>
            <a:r>
              <a:rPr dirty="0" sz="2400" spc="-5" b="1">
                <a:latin typeface="Times New Roman"/>
                <a:cs typeface="Times New Roman"/>
              </a:rPr>
              <a:t>nell’Universo”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7149464"/>
            <a:ext cx="6127750" cy="25171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465"/>
              </a:lnSpc>
              <a:spcBef>
                <a:spcPts val="100"/>
              </a:spcBef>
            </a:pPr>
            <a:r>
              <a:rPr dirty="0" sz="2100" b="1">
                <a:latin typeface="Times New Roman"/>
                <a:cs typeface="Times New Roman"/>
              </a:rPr>
              <a:t>La </a:t>
            </a:r>
            <a:r>
              <a:rPr dirty="0" sz="2100" spc="-5" b="1">
                <a:latin typeface="Times New Roman"/>
                <a:cs typeface="Times New Roman"/>
              </a:rPr>
              <a:t>BNL </a:t>
            </a:r>
            <a:r>
              <a:rPr dirty="0" sz="2100" spc="-10" b="1">
                <a:latin typeface="Times New Roman"/>
                <a:cs typeface="Times New Roman"/>
              </a:rPr>
              <a:t>ha </a:t>
            </a:r>
            <a:r>
              <a:rPr dirty="0" sz="2100" spc="-5" b="1">
                <a:latin typeface="Times New Roman"/>
                <a:cs typeface="Times New Roman"/>
              </a:rPr>
              <a:t>organizzato per </a:t>
            </a:r>
            <a:r>
              <a:rPr dirty="0" sz="2100" b="1">
                <a:latin typeface="Times New Roman"/>
                <a:cs typeface="Times New Roman"/>
              </a:rPr>
              <a:t>il 2 e 3 </a:t>
            </a:r>
            <a:r>
              <a:rPr dirty="0" sz="2100" spc="-5" b="1">
                <a:latin typeface="Times New Roman"/>
                <a:cs typeface="Times New Roman"/>
              </a:rPr>
              <a:t>maggio,</a:t>
            </a:r>
            <a:r>
              <a:rPr dirty="0" sz="2100" spc="15" b="1">
                <a:latin typeface="Times New Roman"/>
                <a:cs typeface="Times New Roman"/>
              </a:rPr>
              <a:t> </a:t>
            </a:r>
            <a:r>
              <a:rPr dirty="0" sz="2100" b="1">
                <a:latin typeface="Times New Roman"/>
                <a:cs typeface="Times New Roman"/>
              </a:rPr>
              <a:t>presso</a:t>
            </a:r>
            <a:endParaRPr sz="2100">
              <a:latin typeface="Times New Roman"/>
              <a:cs typeface="Times New Roman"/>
            </a:endParaRPr>
          </a:p>
          <a:p>
            <a:pPr marL="12700" marR="5080">
              <a:lnSpc>
                <a:spcPts val="2400"/>
              </a:lnSpc>
              <a:spcBef>
                <a:spcPts val="125"/>
              </a:spcBef>
            </a:pPr>
            <a:r>
              <a:rPr dirty="0" sz="2100" spc="-5" b="1">
                <a:latin typeface="Times New Roman"/>
                <a:cs typeface="Times New Roman"/>
              </a:rPr>
              <a:t>l’Osservatorio Astrofisico, un laboratorio </a:t>
            </a:r>
            <a:r>
              <a:rPr dirty="0" sz="2100" b="1">
                <a:latin typeface="Times New Roman"/>
                <a:cs typeface="Times New Roman"/>
              </a:rPr>
              <a:t>che </a:t>
            </a:r>
            <a:r>
              <a:rPr dirty="0" sz="2100" spc="-5" b="1">
                <a:latin typeface="Times New Roman"/>
                <a:cs typeface="Times New Roman"/>
              </a:rPr>
              <a:t>guiderà  </a:t>
            </a:r>
            <a:r>
              <a:rPr dirty="0" sz="2100" b="1">
                <a:latin typeface="Times New Roman"/>
                <a:cs typeface="Times New Roman"/>
              </a:rPr>
              <a:t>i </a:t>
            </a:r>
            <a:r>
              <a:rPr dirty="0" sz="2100" spc="-5" b="1">
                <a:latin typeface="Times New Roman"/>
                <a:cs typeface="Times New Roman"/>
              </a:rPr>
              <a:t>ragazzi </a:t>
            </a:r>
            <a:r>
              <a:rPr dirty="0" sz="2100" b="1">
                <a:latin typeface="Times New Roman"/>
                <a:cs typeface="Times New Roman"/>
              </a:rPr>
              <a:t>alla scoperta </a:t>
            </a:r>
            <a:r>
              <a:rPr dirty="0" sz="2100" spc="-10" b="1">
                <a:latin typeface="Times New Roman"/>
                <a:cs typeface="Times New Roman"/>
              </a:rPr>
              <a:t>di </a:t>
            </a:r>
            <a:r>
              <a:rPr dirty="0" sz="2100" spc="-5" b="1">
                <a:latin typeface="Times New Roman"/>
                <a:cs typeface="Times New Roman"/>
              </a:rPr>
              <a:t>nuovi</a:t>
            </a:r>
            <a:r>
              <a:rPr dirty="0" sz="2100" spc="-10" b="1">
                <a:latin typeface="Times New Roman"/>
                <a:cs typeface="Times New Roman"/>
              </a:rPr>
              <a:t> </a:t>
            </a:r>
            <a:r>
              <a:rPr dirty="0" sz="2100" spc="-5" b="1">
                <a:latin typeface="Times New Roman"/>
                <a:cs typeface="Times New Roman"/>
              </a:rPr>
              <a:t>pianeti.</a:t>
            </a: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10"/>
              </a:spcBef>
            </a:pPr>
            <a:r>
              <a:rPr dirty="0" sz="1950" b="1">
                <a:latin typeface="Times New Roman"/>
                <a:cs typeface="Times New Roman"/>
              </a:rPr>
              <a:t>Di </a:t>
            </a:r>
            <a:r>
              <a:rPr dirty="0" sz="1950" spc="-5" b="1" i="1">
                <a:latin typeface="Times New Roman"/>
                <a:cs typeface="Times New Roman"/>
              </a:rPr>
              <a:t>Stefano </a:t>
            </a:r>
            <a:r>
              <a:rPr dirty="0" sz="1950" b="1" i="1">
                <a:latin typeface="Times New Roman"/>
                <a:cs typeface="Times New Roman"/>
              </a:rPr>
              <a:t>Di</a:t>
            </a:r>
            <a:r>
              <a:rPr dirty="0" sz="1950" spc="-15" b="1" i="1">
                <a:latin typeface="Times New Roman"/>
                <a:cs typeface="Times New Roman"/>
              </a:rPr>
              <a:t> </a:t>
            </a:r>
            <a:r>
              <a:rPr dirty="0" sz="1950" b="1" i="1">
                <a:latin typeface="Times New Roman"/>
                <a:cs typeface="Times New Roman"/>
              </a:rPr>
              <a:t>Foggia</a:t>
            </a:r>
            <a:endParaRPr sz="1950">
              <a:latin typeface="Times New Roman"/>
              <a:cs typeface="Times New Roman"/>
            </a:endParaRPr>
          </a:p>
          <a:p>
            <a:pPr marL="12700" marR="263525">
              <a:lnSpc>
                <a:spcPct val="125699"/>
              </a:lnSpc>
              <a:spcBef>
                <a:spcPts val="1380"/>
              </a:spcBef>
            </a:pPr>
            <a:r>
              <a:rPr dirty="0" sz="1050" spc="5">
                <a:solidFill>
                  <a:srgbClr val="545454"/>
                </a:solidFill>
                <a:latin typeface="Times New Roman"/>
                <a:cs typeface="Times New Roman"/>
              </a:rPr>
              <a:t>Al </a:t>
            </a:r>
            <a:r>
              <a:rPr dirty="0" sz="1050" b="1">
                <a:solidFill>
                  <a:srgbClr val="545454"/>
                </a:solidFill>
                <a:latin typeface="Times New Roman"/>
                <a:cs typeface="Times New Roman"/>
              </a:rPr>
              <a:t>Festival </a:t>
            </a:r>
            <a:r>
              <a:rPr dirty="0" sz="1050" spc="-5" b="1">
                <a:solidFill>
                  <a:srgbClr val="545454"/>
                </a:solidFill>
                <a:latin typeface="Times New Roman"/>
                <a:cs typeface="Times New Roman"/>
              </a:rPr>
              <a:t>della Cultura Creativa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,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per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il terzo anno consecutivo, parteciperà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anche </a:t>
            </a:r>
            <a:r>
              <a:rPr dirty="0" sz="1050" b="1">
                <a:solidFill>
                  <a:srgbClr val="545454"/>
                </a:solidFill>
                <a:latin typeface="Times New Roman"/>
                <a:cs typeface="Times New Roman"/>
              </a:rPr>
              <a:t>BNL </a:t>
            </a:r>
            <a:r>
              <a:rPr dirty="0" sz="1050" spc="-5" b="1">
                <a:solidFill>
                  <a:srgbClr val="545454"/>
                </a:solidFill>
                <a:latin typeface="Times New Roman"/>
                <a:cs typeface="Times New Roman"/>
              </a:rPr>
              <a:t>Gruppo </a:t>
            </a:r>
            <a:r>
              <a:rPr dirty="0" sz="1050" b="1">
                <a:solidFill>
                  <a:srgbClr val="545454"/>
                </a:solidFill>
                <a:latin typeface="Times New Roman"/>
                <a:cs typeface="Times New Roman"/>
              </a:rPr>
              <a:t>Paribas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,  confermando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il proprio impegno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a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favore della diffusione della cultura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la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sua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attenzione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per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le nuove 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generazioni. </a:t>
            </a:r>
            <a:r>
              <a:rPr dirty="0" sz="1050" spc="-10">
                <a:solidFill>
                  <a:srgbClr val="545454"/>
                </a:solidFill>
                <a:latin typeface="Times New Roman"/>
                <a:cs typeface="Times New Roman"/>
              </a:rPr>
              <a:t>Il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festival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è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promosso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da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varie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banche,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attraverso il coordinamento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dell’ABI ed </a:t>
            </a:r>
            <a:r>
              <a:rPr dirty="0" sz="1050" spc="-5" b="1">
                <a:solidFill>
                  <a:srgbClr val="545454"/>
                </a:solidFill>
                <a:latin typeface="Times New Roman"/>
                <a:cs typeface="Times New Roman"/>
              </a:rPr>
              <a:t>il tema </a:t>
            </a:r>
            <a:r>
              <a:rPr dirty="0" sz="1050" b="1">
                <a:solidFill>
                  <a:srgbClr val="545454"/>
                </a:solidFill>
                <a:latin typeface="Times New Roman"/>
                <a:cs typeface="Times New Roman"/>
              </a:rPr>
              <a:t>di  </a:t>
            </a:r>
            <a:r>
              <a:rPr dirty="0" sz="1050" spc="-5" b="1">
                <a:solidFill>
                  <a:srgbClr val="545454"/>
                </a:solidFill>
                <a:latin typeface="Times New Roman"/>
                <a:cs typeface="Times New Roman"/>
              </a:rPr>
              <a:t>quest’anno </a:t>
            </a:r>
            <a:r>
              <a:rPr dirty="0" sz="1050" b="1">
                <a:solidFill>
                  <a:srgbClr val="545454"/>
                </a:solidFill>
                <a:latin typeface="Times New Roman"/>
                <a:cs typeface="Times New Roman"/>
              </a:rPr>
              <a:t>è </a:t>
            </a:r>
            <a:r>
              <a:rPr dirty="0" sz="1050" spc="-5" b="1">
                <a:solidFill>
                  <a:srgbClr val="545454"/>
                </a:solidFill>
                <a:latin typeface="Times New Roman"/>
                <a:cs typeface="Times New Roman"/>
              </a:rPr>
              <a:t>“Abitare sottosopra </a:t>
            </a:r>
            <a:r>
              <a:rPr dirty="0" sz="1050" b="1">
                <a:solidFill>
                  <a:srgbClr val="545454"/>
                </a:solidFill>
                <a:latin typeface="Times New Roman"/>
                <a:cs typeface="Times New Roman"/>
              </a:rPr>
              <a:t>– </a:t>
            </a:r>
            <a:r>
              <a:rPr dirty="0" sz="1050" spc="-5" b="1">
                <a:solidFill>
                  <a:srgbClr val="545454"/>
                </a:solidFill>
                <a:latin typeface="Times New Roman"/>
                <a:cs typeface="Times New Roman"/>
              </a:rPr>
              <a:t>Scoprire </a:t>
            </a:r>
            <a:r>
              <a:rPr dirty="0" sz="1050" b="1">
                <a:solidFill>
                  <a:srgbClr val="545454"/>
                </a:solidFill>
                <a:latin typeface="Times New Roman"/>
                <a:cs typeface="Times New Roman"/>
              </a:rPr>
              <a:t>e </a:t>
            </a:r>
            <a:r>
              <a:rPr dirty="0" sz="1050" spc="-5" b="1">
                <a:solidFill>
                  <a:srgbClr val="545454"/>
                </a:solidFill>
                <a:latin typeface="Times New Roman"/>
                <a:cs typeface="Times New Roman"/>
              </a:rPr>
              <a:t>sperimentare come si sta dentro </a:t>
            </a:r>
            <a:r>
              <a:rPr dirty="0" sz="1050" b="1">
                <a:solidFill>
                  <a:srgbClr val="545454"/>
                </a:solidFill>
                <a:latin typeface="Times New Roman"/>
                <a:cs typeface="Times New Roman"/>
              </a:rPr>
              <a:t>i </a:t>
            </a:r>
            <a:r>
              <a:rPr dirty="0" sz="1050" spc="-5" b="1">
                <a:solidFill>
                  <a:srgbClr val="545454"/>
                </a:solidFill>
                <a:latin typeface="Times New Roman"/>
                <a:cs typeface="Times New Roman"/>
              </a:rPr>
              <a:t>luoghi, l’arte </a:t>
            </a:r>
            <a:r>
              <a:rPr dirty="0" sz="1050" b="1">
                <a:solidFill>
                  <a:srgbClr val="545454"/>
                </a:solidFill>
                <a:latin typeface="Times New Roman"/>
                <a:cs typeface="Times New Roman"/>
              </a:rPr>
              <a:t>e</a:t>
            </a:r>
            <a:r>
              <a:rPr dirty="0" sz="1050" spc="95" b="1">
                <a:solidFill>
                  <a:srgbClr val="545454"/>
                </a:solidFill>
                <a:latin typeface="Times New Roman"/>
                <a:cs typeface="Times New Roman"/>
              </a:rPr>
              <a:t> </a:t>
            </a:r>
            <a:r>
              <a:rPr dirty="0" sz="1050" spc="-5" b="1">
                <a:solidFill>
                  <a:srgbClr val="545454"/>
                </a:solidFill>
                <a:latin typeface="Times New Roman"/>
                <a:cs typeface="Times New Roman"/>
              </a:rPr>
              <a:t>le</a:t>
            </a: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1050" spc="-5" b="1">
                <a:solidFill>
                  <a:srgbClr val="545454"/>
                </a:solidFill>
                <a:latin typeface="Times New Roman"/>
                <a:cs typeface="Times New Roman"/>
              </a:rPr>
              <a:t>emozioni”.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27579" y="2119883"/>
            <a:ext cx="3105149" cy="8567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94155" y="4343780"/>
            <a:ext cx="4572000" cy="23812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085840" cy="42551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552315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F</a:t>
            </a:r>
            <a:r>
              <a:rPr dirty="0" sz="1600" spc="-5" b="1">
                <a:latin typeface="Arial"/>
                <a:cs typeface="Arial"/>
              </a:rPr>
              <a:t>accec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so.</a:t>
            </a:r>
            <a:r>
              <a:rPr dirty="0" sz="1600" b="1">
                <a:latin typeface="Arial"/>
                <a:cs typeface="Arial"/>
              </a:rPr>
              <a:t>c</a:t>
            </a:r>
            <a:r>
              <a:rPr dirty="0" sz="1600" spc="-5" b="1">
                <a:latin typeface="Arial"/>
                <a:cs typeface="Arial"/>
              </a:rPr>
              <a:t>om  </a:t>
            </a:r>
            <a:r>
              <a:rPr dirty="0" sz="1600" spc="-5" b="1">
                <a:latin typeface="Arial"/>
                <a:cs typeface="Arial"/>
              </a:rPr>
              <a:t>1 maggio</a:t>
            </a:r>
            <a:r>
              <a:rPr dirty="0" sz="1600" spc="-3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ct val="124800"/>
              </a:lnSpc>
              <a:spcBef>
                <a:spcPts val="955"/>
              </a:spcBef>
            </a:pP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BNL ha deciso di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organizzare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una </a:t>
            </a:r>
            <a:r>
              <a:rPr dirty="0" sz="1050" spc="-5" b="1">
                <a:solidFill>
                  <a:srgbClr val="545454"/>
                </a:solidFill>
                <a:latin typeface="Times New Roman"/>
                <a:cs typeface="Times New Roman"/>
              </a:rPr>
              <a:t>serie </a:t>
            </a:r>
            <a:r>
              <a:rPr dirty="0" sz="1050" b="1">
                <a:solidFill>
                  <a:srgbClr val="545454"/>
                </a:solidFill>
                <a:latin typeface="Times New Roman"/>
                <a:cs typeface="Times New Roman"/>
              </a:rPr>
              <a:t>di </a:t>
            </a:r>
            <a:r>
              <a:rPr dirty="0" sz="1050" spc="-5" b="1">
                <a:solidFill>
                  <a:srgbClr val="545454"/>
                </a:solidFill>
                <a:latin typeface="Times New Roman"/>
                <a:cs typeface="Times New Roman"/>
              </a:rPr>
              <a:t>laboratori intorno </a:t>
            </a:r>
            <a:r>
              <a:rPr dirty="0" sz="1050" b="1">
                <a:solidFill>
                  <a:srgbClr val="545454"/>
                </a:solidFill>
                <a:latin typeface="Times New Roman"/>
                <a:cs typeface="Times New Roman"/>
              </a:rPr>
              <a:t>al </a:t>
            </a:r>
            <a:r>
              <a:rPr dirty="0" sz="1050" spc="-5" b="1">
                <a:solidFill>
                  <a:srgbClr val="545454"/>
                </a:solidFill>
                <a:latin typeface="Times New Roman"/>
                <a:cs typeface="Times New Roman"/>
              </a:rPr>
              <a:t>tema “Abitare lo Spazio”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ed ha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ideato delle  attività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che facciano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scoprire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ai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giovani partecipanti lo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Spazio ed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il Sistema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Solare.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Questa iniziativa si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svolgerà a  pochi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giorni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da </a:t>
            </a:r>
            <a:r>
              <a:rPr dirty="0" sz="1050" b="1">
                <a:solidFill>
                  <a:srgbClr val="545454"/>
                </a:solidFill>
                <a:latin typeface="Times New Roman"/>
                <a:cs typeface="Times New Roman"/>
              </a:rPr>
              <a:t>uno degli </a:t>
            </a:r>
            <a:r>
              <a:rPr dirty="0" sz="1050" spc="-5" b="1">
                <a:solidFill>
                  <a:srgbClr val="545454"/>
                </a:solidFill>
                <a:latin typeface="Times New Roman"/>
                <a:cs typeface="Times New Roman"/>
              </a:rPr>
              <a:t>eventi </a:t>
            </a:r>
            <a:r>
              <a:rPr dirty="0" sz="1050" b="1">
                <a:solidFill>
                  <a:srgbClr val="545454"/>
                </a:solidFill>
                <a:latin typeface="Times New Roman"/>
                <a:cs typeface="Times New Roman"/>
              </a:rPr>
              <a:t>più </a:t>
            </a:r>
            <a:r>
              <a:rPr dirty="0" sz="1050" spc="-5" b="1">
                <a:solidFill>
                  <a:srgbClr val="545454"/>
                </a:solidFill>
                <a:latin typeface="Times New Roman"/>
                <a:cs typeface="Times New Roman"/>
              </a:rPr>
              <a:t>attesi </a:t>
            </a:r>
            <a:r>
              <a:rPr dirty="0" sz="1050" b="1">
                <a:solidFill>
                  <a:srgbClr val="545454"/>
                </a:solidFill>
                <a:latin typeface="Times New Roman"/>
                <a:cs typeface="Times New Roman"/>
              </a:rPr>
              <a:t>del </a:t>
            </a:r>
            <a:r>
              <a:rPr dirty="0" sz="1050" spc="-5" b="1">
                <a:solidFill>
                  <a:srgbClr val="545454"/>
                </a:solidFill>
                <a:latin typeface="Times New Roman"/>
                <a:cs typeface="Times New Roman"/>
              </a:rPr>
              <a:t>2016, il transito </a:t>
            </a:r>
            <a:r>
              <a:rPr dirty="0" sz="1050" b="1">
                <a:solidFill>
                  <a:srgbClr val="545454"/>
                </a:solidFill>
                <a:latin typeface="Times New Roman"/>
                <a:cs typeface="Times New Roman"/>
              </a:rPr>
              <a:t>di </a:t>
            </a:r>
            <a:r>
              <a:rPr dirty="0" sz="1050" spc="-5" b="1">
                <a:solidFill>
                  <a:srgbClr val="545454"/>
                </a:solidFill>
                <a:latin typeface="Times New Roman"/>
                <a:cs typeface="Times New Roman"/>
              </a:rPr>
              <a:t>Mercurio </a:t>
            </a:r>
            <a:r>
              <a:rPr dirty="0" sz="1050" b="1">
                <a:solidFill>
                  <a:srgbClr val="545454"/>
                </a:solidFill>
                <a:latin typeface="Times New Roman"/>
                <a:cs typeface="Times New Roman"/>
              </a:rPr>
              <a:t>davanti al Sole, </a:t>
            </a:r>
            <a:r>
              <a:rPr dirty="0" sz="1050" spc="-5" b="1">
                <a:solidFill>
                  <a:srgbClr val="545454"/>
                </a:solidFill>
                <a:latin typeface="Times New Roman"/>
                <a:cs typeface="Times New Roman"/>
              </a:rPr>
              <a:t>il </a:t>
            </a:r>
            <a:r>
              <a:rPr dirty="0" sz="1050" b="1">
                <a:solidFill>
                  <a:srgbClr val="545454"/>
                </a:solidFill>
                <a:latin typeface="Times New Roman"/>
                <a:cs typeface="Times New Roman"/>
              </a:rPr>
              <a:t>9</a:t>
            </a:r>
            <a:r>
              <a:rPr dirty="0" sz="1050" spc="50" b="1">
                <a:solidFill>
                  <a:srgbClr val="545454"/>
                </a:solidFill>
                <a:latin typeface="Times New Roman"/>
                <a:cs typeface="Times New Roman"/>
              </a:rPr>
              <a:t> </a:t>
            </a:r>
            <a:r>
              <a:rPr dirty="0" sz="1050" spc="-5" b="1">
                <a:solidFill>
                  <a:srgbClr val="545454"/>
                </a:solidFill>
                <a:latin typeface="Times New Roman"/>
                <a:cs typeface="Times New Roman"/>
              </a:rPr>
              <a:t>maggio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.</a:t>
            </a:r>
            <a:endParaRPr sz="1050">
              <a:latin typeface="Times New Roman"/>
              <a:cs typeface="Times New Roman"/>
            </a:endParaRPr>
          </a:p>
          <a:p>
            <a:pPr marL="12700" marR="56515">
              <a:lnSpc>
                <a:spcPct val="124800"/>
              </a:lnSpc>
            </a:pPr>
            <a:r>
              <a:rPr dirty="0" sz="1050" spc="-10">
                <a:solidFill>
                  <a:srgbClr val="545454"/>
                </a:solidFill>
                <a:latin typeface="Times New Roman"/>
                <a:cs typeface="Times New Roman"/>
              </a:rPr>
              <a:t>In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collaborazione con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l’INAF (Istituto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Nazionale di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Astrofisica) la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Banca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promuoverà in sette città italiane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una 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serie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di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progetti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per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bambini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e ragazzi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dalla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4^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elementare alla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2^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media,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che saranno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coinvolti in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diverse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attività 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di</a:t>
            </a:r>
            <a:r>
              <a:rPr dirty="0" sz="1050" spc="-10">
                <a:solidFill>
                  <a:srgbClr val="545454"/>
                </a:solidFill>
                <a:latin typeface="Times New Roman"/>
                <a:cs typeface="Times New Roman"/>
              </a:rPr>
              <a:t>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gruppo.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 marR="59690">
              <a:lnSpc>
                <a:spcPct val="123300"/>
              </a:lnSpc>
              <a:spcBef>
                <a:spcPts val="5"/>
              </a:spcBef>
            </a:pPr>
            <a:r>
              <a:rPr dirty="0" sz="1050" b="1">
                <a:solidFill>
                  <a:srgbClr val="545454"/>
                </a:solidFill>
                <a:latin typeface="Times New Roman"/>
                <a:cs typeface="Times New Roman"/>
              </a:rPr>
              <a:t>A </a:t>
            </a:r>
            <a:r>
              <a:rPr dirty="0" sz="1050" spc="-5" b="1">
                <a:solidFill>
                  <a:srgbClr val="545454"/>
                </a:solidFill>
                <a:latin typeface="Times New Roman"/>
                <a:cs typeface="Times New Roman"/>
              </a:rPr>
              <a:t>Torino, il </a:t>
            </a:r>
            <a:r>
              <a:rPr dirty="0" sz="1050" b="1">
                <a:solidFill>
                  <a:srgbClr val="545454"/>
                </a:solidFill>
                <a:latin typeface="Times New Roman"/>
                <a:cs typeface="Times New Roman"/>
              </a:rPr>
              <a:t>2 ed </a:t>
            </a:r>
            <a:r>
              <a:rPr dirty="0" sz="1050" spc="-5" b="1">
                <a:solidFill>
                  <a:srgbClr val="545454"/>
                </a:solidFill>
                <a:latin typeface="Times New Roman"/>
                <a:cs typeface="Times New Roman"/>
              </a:rPr>
              <a:t>il </a:t>
            </a:r>
            <a:r>
              <a:rPr dirty="0" sz="1050" b="1">
                <a:solidFill>
                  <a:srgbClr val="545454"/>
                </a:solidFill>
                <a:latin typeface="Times New Roman"/>
                <a:cs typeface="Times New Roman"/>
              </a:rPr>
              <a:t>3 </a:t>
            </a:r>
            <a:r>
              <a:rPr dirty="0" sz="1050" spc="-5" b="1">
                <a:solidFill>
                  <a:srgbClr val="545454"/>
                </a:solidFill>
                <a:latin typeface="Times New Roman"/>
                <a:cs typeface="Times New Roman"/>
              </a:rPr>
              <a:t>maggio, presso l’Osservatorio Astrofisico si svolgerà il laboratorio “Alla </a:t>
            </a:r>
            <a:r>
              <a:rPr dirty="0" sz="1050" b="1">
                <a:solidFill>
                  <a:srgbClr val="545454"/>
                </a:solidFill>
                <a:latin typeface="Times New Roman"/>
                <a:cs typeface="Times New Roman"/>
              </a:rPr>
              <a:t>ricerca </a:t>
            </a:r>
            <a:r>
              <a:rPr dirty="0" sz="1050" spc="-5" b="1">
                <a:solidFill>
                  <a:srgbClr val="545454"/>
                </a:solidFill>
                <a:latin typeface="Times New Roman"/>
                <a:cs typeface="Times New Roman"/>
              </a:rPr>
              <a:t>della  vita nell’Universo”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durante il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quale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gli studenti, come giovani astronomi,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osserveranno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il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Sole dai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telescopi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ed 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avranno la possibilità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di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studiare, esaminare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toccare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alcuni</a:t>
            </a:r>
            <a:r>
              <a:rPr dirty="0" sz="1050" spc="30">
                <a:solidFill>
                  <a:srgbClr val="545454"/>
                </a:solidFill>
                <a:latin typeface="Times New Roman"/>
                <a:cs typeface="Times New Roman"/>
              </a:rPr>
              <a:t>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meteoriti.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33655">
              <a:lnSpc>
                <a:spcPct val="123800"/>
              </a:lnSpc>
            </a:pP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Un’iniziativa lodevole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da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parte della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Banca che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ancora </a:t>
            </a:r>
            <a:r>
              <a:rPr dirty="0" sz="1050" spc="-10">
                <a:solidFill>
                  <a:srgbClr val="545454"/>
                </a:solidFill>
                <a:latin typeface="Times New Roman"/>
                <a:cs typeface="Times New Roman"/>
              </a:rPr>
              <a:t>una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volta si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è spesa per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stimolare la curiosità, la creatività 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l’immaginazione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dei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ragazzi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e per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fornire loro gli strumenti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di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crescita</a:t>
            </a:r>
            <a:r>
              <a:rPr dirty="0" sz="1050" spc="15">
                <a:solidFill>
                  <a:srgbClr val="545454"/>
                </a:solidFill>
                <a:latin typeface="Times New Roman"/>
                <a:cs typeface="Times New Roman"/>
              </a:rPr>
              <a:t>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migliori.</a:t>
            </a:r>
            <a:endParaRPr sz="10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060608.it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175761"/>
            <a:ext cx="3673475" cy="4248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020"/>
              </a:lnSpc>
              <a:spcBef>
                <a:spcPts val="100"/>
              </a:spcBef>
            </a:pPr>
            <a:r>
              <a:rPr dirty="0" sz="1700">
                <a:solidFill>
                  <a:srgbClr val="990033"/>
                </a:solidFill>
                <a:latin typeface="Arial"/>
                <a:cs typeface="Arial"/>
              </a:rPr>
              <a:t>Abitare la </a:t>
            </a:r>
            <a:r>
              <a:rPr dirty="0" sz="1700" spc="-5">
                <a:solidFill>
                  <a:srgbClr val="990033"/>
                </a:solidFill>
                <a:latin typeface="Arial"/>
                <a:cs typeface="Arial"/>
              </a:rPr>
              <a:t>fantasia, </a:t>
            </a:r>
            <a:r>
              <a:rPr dirty="0" sz="1700">
                <a:solidFill>
                  <a:srgbClr val="990033"/>
                </a:solidFill>
                <a:latin typeface="Arial"/>
                <a:cs typeface="Arial"/>
              </a:rPr>
              <a:t>la </a:t>
            </a:r>
            <a:r>
              <a:rPr dirty="0" sz="1700" spc="-5">
                <a:solidFill>
                  <a:srgbClr val="990033"/>
                </a:solidFill>
                <a:latin typeface="Arial"/>
                <a:cs typeface="Arial"/>
              </a:rPr>
              <a:t>creatività </a:t>
            </a:r>
            <a:r>
              <a:rPr dirty="0" sz="1700">
                <a:solidFill>
                  <a:srgbClr val="990033"/>
                </a:solidFill>
                <a:latin typeface="Arial"/>
                <a:cs typeface="Arial"/>
              </a:rPr>
              <a:t>e</a:t>
            </a:r>
            <a:r>
              <a:rPr dirty="0" sz="1700" spc="-50">
                <a:solidFill>
                  <a:srgbClr val="990033"/>
                </a:solidFill>
                <a:latin typeface="Arial"/>
                <a:cs typeface="Arial"/>
              </a:rPr>
              <a:t> </a:t>
            </a:r>
            <a:r>
              <a:rPr dirty="0" sz="1700" spc="-5">
                <a:solidFill>
                  <a:srgbClr val="990033"/>
                </a:solidFill>
                <a:latin typeface="Arial"/>
                <a:cs typeface="Arial"/>
              </a:rPr>
              <a:t>l’arte</a:t>
            </a:r>
            <a:endParaRPr sz="1700">
              <a:latin typeface="Arial"/>
              <a:cs typeface="Arial"/>
            </a:endParaRPr>
          </a:p>
          <a:p>
            <a:pPr marL="12700">
              <a:lnSpc>
                <a:spcPts val="1120"/>
              </a:lnSpc>
            </a:pPr>
            <a:r>
              <a:rPr dirty="0" sz="950" spc="-5" b="1">
                <a:solidFill>
                  <a:srgbClr val="333333"/>
                </a:solidFill>
                <a:latin typeface="Arial"/>
                <a:cs typeface="Arial"/>
              </a:rPr>
              <a:t>Data:</a:t>
            </a:r>
            <a:r>
              <a:rPr dirty="0" sz="950" spc="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06/05/16</a:t>
            </a:r>
            <a:endParaRPr sz="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1040" y="3687190"/>
            <a:ext cx="6158230" cy="219710"/>
          </a:xfrm>
          <a:prstGeom prst="rect">
            <a:avLst/>
          </a:prstGeom>
          <a:solidFill>
            <a:srgbClr val="EBEBEB"/>
          </a:solidFill>
        </p:spPr>
        <p:txBody>
          <a:bodyPr wrap="square" lIns="0" tIns="0" rIns="0" bIns="0" rtlCol="0" vert="horz">
            <a:spAutoFit/>
          </a:bodyPr>
          <a:lstStyle/>
          <a:p>
            <a:pPr marL="17780">
              <a:lnSpc>
                <a:spcPts val="940"/>
              </a:lnSpc>
            </a:pPr>
            <a:r>
              <a:rPr dirty="0" sz="850" spc="-5" b="1">
                <a:solidFill>
                  <a:srgbClr val="990033"/>
                </a:solidFill>
                <a:latin typeface="Arial"/>
                <a:cs typeface="Arial"/>
              </a:rPr>
              <a:t>ORARIO</a:t>
            </a:r>
            <a:endParaRPr sz="8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6627" y="3904614"/>
            <a:ext cx="1257935" cy="1701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venerdì 6 maggio</a:t>
            </a:r>
            <a:r>
              <a:rPr dirty="0" sz="95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2016</a:t>
            </a:r>
            <a:endParaRPr sz="9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1040" y="4159630"/>
            <a:ext cx="6158230" cy="219710"/>
          </a:xfrm>
          <a:prstGeom prst="rect">
            <a:avLst/>
          </a:prstGeom>
          <a:solidFill>
            <a:srgbClr val="EBEBEB"/>
          </a:solidFill>
        </p:spPr>
        <p:txBody>
          <a:bodyPr wrap="square" lIns="0" tIns="0" rIns="0" bIns="0" rtlCol="0" vert="horz">
            <a:spAutoFit/>
          </a:bodyPr>
          <a:lstStyle/>
          <a:p>
            <a:pPr marL="17780">
              <a:lnSpc>
                <a:spcPts val="940"/>
              </a:lnSpc>
            </a:pPr>
            <a:r>
              <a:rPr dirty="0" sz="850" spc="-5" b="1">
                <a:solidFill>
                  <a:srgbClr val="990033"/>
                </a:solidFill>
                <a:latin typeface="Arial"/>
                <a:cs typeface="Arial"/>
              </a:rPr>
              <a:t>OSPITATO </a:t>
            </a:r>
            <a:r>
              <a:rPr dirty="0" sz="850" b="1">
                <a:solidFill>
                  <a:srgbClr val="990033"/>
                </a:solidFill>
                <a:latin typeface="Arial"/>
                <a:cs typeface="Arial"/>
              </a:rPr>
              <a:t>IN</a:t>
            </a:r>
            <a:endParaRPr sz="8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6627" y="4355718"/>
            <a:ext cx="1694814" cy="1701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u="sng" sz="950" spc="-5" b="1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  <a:hlinkClick r:id="rId3"/>
              </a:rPr>
              <a:t>Teatro India - Teatro di</a:t>
            </a:r>
            <a:r>
              <a:rPr dirty="0" u="sng" sz="950" spc="5" b="1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dirty="0" u="sng" sz="950" spc="-5" b="1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  <a:hlinkClick r:id="rId3"/>
              </a:rPr>
              <a:t>Roma</a:t>
            </a:r>
            <a:endParaRPr sz="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1040" y="4613782"/>
            <a:ext cx="6158230" cy="219710"/>
          </a:xfrm>
          <a:prstGeom prst="rect">
            <a:avLst/>
          </a:prstGeom>
          <a:solidFill>
            <a:srgbClr val="EBEBEB"/>
          </a:solidFill>
        </p:spPr>
        <p:txBody>
          <a:bodyPr wrap="square" lIns="0" tIns="0" rIns="0" bIns="0" rtlCol="0" vert="horz">
            <a:spAutoFit/>
          </a:bodyPr>
          <a:lstStyle/>
          <a:p>
            <a:pPr marL="17780">
              <a:lnSpc>
                <a:spcPts val="940"/>
              </a:lnSpc>
            </a:pPr>
            <a:r>
              <a:rPr dirty="0" sz="850" spc="-5" b="1">
                <a:solidFill>
                  <a:srgbClr val="990033"/>
                </a:solidFill>
                <a:latin typeface="Arial"/>
                <a:cs typeface="Arial"/>
              </a:rPr>
              <a:t>INDIRIZZO</a:t>
            </a:r>
            <a:endParaRPr sz="8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6627" y="4811394"/>
            <a:ext cx="2350770" cy="3073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1110"/>
              </a:lnSpc>
              <a:spcBef>
                <a:spcPts val="95"/>
              </a:spcBef>
            </a:pPr>
            <a:r>
              <a:rPr dirty="0" sz="950" spc="-5" b="1">
                <a:solidFill>
                  <a:srgbClr val="333333"/>
                </a:solidFill>
                <a:latin typeface="Arial"/>
                <a:cs typeface="Arial"/>
              </a:rPr>
              <a:t>Indirizzo: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Lungotevere Vittorio Gassman,</a:t>
            </a:r>
            <a:r>
              <a:rPr dirty="0" sz="950" spc="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1</a:t>
            </a:r>
            <a:endParaRPr sz="950">
              <a:latin typeface="Arial"/>
              <a:cs typeface="Arial"/>
            </a:endParaRPr>
          </a:p>
          <a:p>
            <a:pPr marL="12700">
              <a:lnSpc>
                <a:spcPts val="1110"/>
              </a:lnSpc>
            </a:pPr>
            <a:r>
              <a:rPr dirty="0" sz="950" spc="-5" b="1">
                <a:solidFill>
                  <a:srgbClr val="333333"/>
                </a:solidFill>
                <a:latin typeface="Arial"/>
                <a:cs typeface="Arial"/>
              </a:rPr>
              <a:t>Zona: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Quartiere Portuense (Roma</a:t>
            </a:r>
            <a:r>
              <a:rPr dirty="0" sz="950" spc="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ovest)</a:t>
            </a:r>
            <a:endParaRPr sz="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1040" y="5205094"/>
            <a:ext cx="6158230" cy="219710"/>
          </a:xfrm>
          <a:prstGeom prst="rect">
            <a:avLst/>
          </a:prstGeom>
          <a:solidFill>
            <a:srgbClr val="EBEBEB"/>
          </a:solidFill>
        </p:spPr>
        <p:txBody>
          <a:bodyPr wrap="square" lIns="0" tIns="0" rIns="0" bIns="0" rtlCol="0" vert="horz">
            <a:spAutoFit/>
          </a:bodyPr>
          <a:lstStyle/>
          <a:p>
            <a:pPr marL="17780">
              <a:lnSpc>
                <a:spcPts val="940"/>
              </a:lnSpc>
            </a:pPr>
            <a:r>
              <a:rPr dirty="0" sz="850" spc="-5" b="1">
                <a:solidFill>
                  <a:srgbClr val="990033"/>
                </a:solidFill>
                <a:latin typeface="Arial"/>
                <a:cs typeface="Arial"/>
              </a:rPr>
              <a:t>INFORMAZIONI</a:t>
            </a:r>
            <a:endParaRPr sz="8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3683" y="5422518"/>
            <a:ext cx="2911475" cy="1701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Per informazioni/prenotazioni:</a:t>
            </a:r>
            <a:r>
              <a:rPr dirty="0" sz="950" spc="8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u="sng" sz="950" spc="-5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  <a:hlinkClick r:id="rId4"/>
              </a:rPr>
              <a:t>artivazione@gmail.com</a:t>
            </a:r>
            <a:endParaRPr sz="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01040" y="5677534"/>
            <a:ext cx="6158230" cy="219710"/>
          </a:xfrm>
          <a:prstGeom prst="rect">
            <a:avLst/>
          </a:prstGeom>
          <a:solidFill>
            <a:srgbClr val="EBEBEB"/>
          </a:solidFill>
        </p:spPr>
        <p:txBody>
          <a:bodyPr wrap="square" lIns="0" tIns="0" rIns="0" bIns="0" rtlCol="0" vert="horz">
            <a:spAutoFit/>
          </a:bodyPr>
          <a:lstStyle/>
          <a:p>
            <a:pPr marL="17780">
              <a:lnSpc>
                <a:spcPts val="940"/>
              </a:lnSpc>
            </a:pPr>
            <a:r>
              <a:rPr dirty="0" sz="850" spc="-5" b="1">
                <a:solidFill>
                  <a:srgbClr val="990033"/>
                </a:solidFill>
                <a:latin typeface="Arial"/>
                <a:cs typeface="Arial"/>
              </a:rPr>
              <a:t>CONTATTI</a:t>
            </a:r>
            <a:endParaRPr sz="8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6627" y="5875400"/>
            <a:ext cx="4866640" cy="4457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ts val="1115"/>
              </a:lnSpc>
              <a:spcBef>
                <a:spcPts val="95"/>
              </a:spcBef>
            </a:pPr>
            <a:r>
              <a:rPr dirty="0" sz="950" spc="-5" b="1">
                <a:solidFill>
                  <a:srgbClr val="333333"/>
                </a:solidFill>
                <a:latin typeface="Arial"/>
                <a:cs typeface="Arial"/>
              </a:rPr>
              <a:t>Telefono:</a:t>
            </a:r>
            <a:r>
              <a:rPr dirty="0" sz="950" spc="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.</a:t>
            </a:r>
            <a:endParaRPr sz="950">
              <a:latin typeface="Arial"/>
              <a:cs typeface="Arial"/>
            </a:endParaRPr>
          </a:p>
          <a:p>
            <a:pPr marL="12700">
              <a:lnSpc>
                <a:spcPts val="1085"/>
              </a:lnSpc>
            </a:pPr>
            <a:r>
              <a:rPr dirty="0" sz="950" spc="-5" b="1">
                <a:solidFill>
                  <a:srgbClr val="333333"/>
                </a:solidFill>
                <a:latin typeface="Arial"/>
                <a:cs typeface="Arial"/>
              </a:rPr>
              <a:t>Sito </a:t>
            </a:r>
            <a:r>
              <a:rPr dirty="0" sz="950" spc="5" b="1">
                <a:solidFill>
                  <a:srgbClr val="333333"/>
                </a:solidFill>
                <a:latin typeface="Arial"/>
                <a:cs typeface="Arial"/>
              </a:rPr>
              <a:t>web:</a:t>
            </a:r>
            <a:r>
              <a:rPr dirty="0" sz="950" spc="13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u="sng" sz="950" spc="-5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  <a:hlinkClick r:id="rId5"/>
              </a:rPr>
              <a:t>www.festivalculturacreativa.it/2016/04/08/milano-associazione-bancaria-italiana/</a:t>
            </a:r>
            <a:endParaRPr sz="950">
              <a:latin typeface="Arial"/>
              <a:cs typeface="Arial"/>
            </a:endParaRPr>
          </a:p>
          <a:p>
            <a:pPr marL="12700">
              <a:lnSpc>
                <a:spcPts val="1110"/>
              </a:lnSpc>
            </a:pPr>
            <a:r>
              <a:rPr dirty="0" sz="950" spc="-5" b="1">
                <a:solidFill>
                  <a:srgbClr val="333333"/>
                </a:solidFill>
                <a:latin typeface="Arial"/>
                <a:cs typeface="Arial"/>
              </a:rPr>
              <a:t>Email:</a:t>
            </a:r>
            <a:r>
              <a:rPr dirty="0" sz="950" spc="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.</a:t>
            </a:r>
            <a:endParaRPr sz="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01040" y="6409308"/>
            <a:ext cx="6158230" cy="219710"/>
          </a:xfrm>
          <a:prstGeom prst="rect">
            <a:avLst/>
          </a:prstGeom>
          <a:solidFill>
            <a:srgbClr val="EBEBEB"/>
          </a:solidFill>
        </p:spPr>
        <p:txBody>
          <a:bodyPr wrap="square" lIns="0" tIns="0" rIns="0" bIns="0" rtlCol="0" vert="horz">
            <a:spAutoFit/>
          </a:bodyPr>
          <a:lstStyle/>
          <a:p>
            <a:pPr marL="17780">
              <a:lnSpc>
                <a:spcPts val="940"/>
              </a:lnSpc>
            </a:pPr>
            <a:r>
              <a:rPr dirty="0" sz="850" spc="-5" b="1">
                <a:solidFill>
                  <a:srgbClr val="990033"/>
                </a:solidFill>
                <a:latin typeface="Arial"/>
                <a:cs typeface="Arial"/>
              </a:rPr>
              <a:t>DESCRIZIONE</a:t>
            </a:r>
            <a:endParaRPr sz="8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06627" y="6626732"/>
            <a:ext cx="6109970" cy="31527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In collaborazione con Associazione </a:t>
            </a:r>
            <a:r>
              <a:rPr dirty="0" sz="950">
                <a:solidFill>
                  <a:srgbClr val="333333"/>
                </a:solidFill>
                <a:latin typeface="Arial"/>
                <a:cs typeface="Arial"/>
              </a:rPr>
              <a:t>Aperta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Parentesi, Artivazione e </a:t>
            </a:r>
            <a:r>
              <a:rPr dirty="0" sz="950">
                <a:solidFill>
                  <a:srgbClr val="333333"/>
                </a:solidFill>
                <a:latin typeface="Arial"/>
                <a:cs typeface="Arial"/>
              </a:rPr>
              <a:t>con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RAM</a:t>
            </a:r>
            <a:r>
              <a:rPr dirty="0" sz="950" spc="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Radioartemobile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800">
              <a:latin typeface="Times New Roman"/>
              <a:cs typeface="Times New Roman"/>
            </a:endParaRPr>
          </a:p>
          <a:p>
            <a:pPr algn="just" marL="12700" marR="322580">
              <a:lnSpc>
                <a:spcPts val="1090"/>
              </a:lnSpc>
            </a:pP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Il tema della terza edizione </a:t>
            </a:r>
            <a:r>
              <a:rPr dirty="0" sz="950">
                <a:solidFill>
                  <a:srgbClr val="333333"/>
                </a:solidFill>
                <a:latin typeface="Arial"/>
                <a:cs typeface="Arial"/>
              </a:rPr>
              <a:t>del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Festival, Abitare Sottosopra, sarà declinato nell’evento Abitare la fantasia, la  creatività e l’arte. Un </a:t>
            </a:r>
            <a:r>
              <a:rPr dirty="0" sz="950" spc="-10">
                <a:solidFill>
                  <a:srgbClr val="333333"/>
                </a:solidFill>
                <a:latin typeface="Arial"/>
                <a:cs typeface="Arial"/>
              </a:rPr>
              <a:t>evento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realizzata dal </a:t>
            </a:r>
            <a:r>
              <a:rPr dirty="0" sz="950" spc="-10">
                <a:solidFill>
                  <a:srgbClr val="333333"/>
                </a:solidFill>
                <a:latin typeface="Arial"/>
                <a:cs typeface="Arial"/>
              </a:rPr>
              <a:t>Dipartimento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Educazione Castello di Rivoli, l’Associazione </a:t>
            </a:r>
            <a:r>
              <a:rPr dirty="0" sz="950" spc="-10">
                <a:solidFill>
                  <a:srgbClr val="333333"/>
                </a:solidFill>
                <a:latin typeface="Arial"/>
                <a:cs typeface="Arial"/>
              </a:rPr>
              <a:t>Aperta 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Parentesi, Artivazione e RAM radioartemobile.</a:t>
            </a:r>
            <a:endParaRPr sz="950">
              <a:latin typeface="Arial"/>
              <a:cs typeface="Arial"/>
            </a:endParaRPr>
          </a:p>
          <a:p>
            <a:pPr marL="12700" marR="32384">
              <a:lnSpc>
                <a:spcPts val="1090"/>
              </a:lnSpc>
              <a:spcBef>
                <a:spcPts val="10"/>
              </a:spcBef>
            </a:pP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Il Festival sarà l’occasione </a:t>
            </a:r>
            <a:r>
              <a:rPr dirty="0" sz="950" spc="-10">
                <a:solidFill>
                  <a:srgbClr val="333333"/>
                </a:solidFill>
                <a:latin typeface="Arial"/>
                <a:cs typeface="Arial"/>
              </a:rPr>
              <a:t>per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proiettare per la prima </a:t>
            </a:r>
            <a:r>
              <a:rPr dirty="0" sz="950">
                <a:solidFill>
                  <a:srgbClr val="333333"/>
                </a:solidFill>
                <a:latin typeface="Arial"/>
                <a:cs typeface="Arial"/>
              </a:rPr>
              <a:t>volta in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pubblico il video </a:t>
            </a:r>
            <a:r>
              <a:rPr dirty="0" sz="950" spc="-10">
                <a:solidFill>
                  <a:srgbClr val="333333"/>
                </a:solidFill>
                <a:latin typeface="Arial"/>
                <a:cs typeface="Arial"/>
              </a:rPr>
              <a:t>“3domande3”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video intervista  realizzata dall’Associazione Aperta Parentesi in collaborazione con Artivazione. Nel video, a 26 persone che del  </a:t>
            </a:r>
            <a:r>
              <a:rPr dirty="0" sz="950" spc="-10">
                <a:solidFill>
                  <a:srgbClr val="333333"/>
                </a:solidFill>
                <a:latin typeface="Arial"/>
                <a:cs typeface="Arial"/>
              </a:rPr>
              <a:t>mondo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dell'arte, della creatività e della fantasia hanno fatto </a:t>
            </a:r>
            <a:r>
              <a:rPr dirty="0" sz="950">
                <a:solidFill>
                  <a:srgbClr val="333333"/>
                </a:solidFill>
                <a:latin typeface="Arial"/>
                <a:cs typeface="Arial"/>
              </a:rPr>
              <a:t>la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loro propria </a:t>
            </a:r>
            <a:r>
              <a:rPr dirty="0" sz="950">
                <a:solidFill>
                  <a:srgbClr val="333333"/>
                </a:solidFill>
                <a:latin typeface="Arial"/>
                <a:cs typeface="Arial"/>
              </a:rPr>
              <a:t>casa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è </a:t>
            </a:r>
            <a:r>
              <a:rPr dirty="0" sz="950">
                <a:solidFill>
                  <a:srgbClr val="333333"/>
                </a:solidFill>
                <a:latin typeface="Arial"/>
                <a:cs typeface="Arial"/>
              </a:rPr>
              <a:t>stato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chiesto: “che cosa sono: la  fantasia, </a:t>
            </a:r>
            <a:r>
              <a:rPr dirty="0" sz="950">
                <a:solidFill>
                  <a:srgbClr val="333333"/>
                </a:solidFill>
                <a:latin typeface="Arial"/>
                <a:cs typeface="Arial"/>
              </a:rPr>
              <a:t>la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creatività e </a:t>
            </a:r>
            <a:r>
              <a:rPr dirty="0" sz="950" spc="-10">
                <a:solidFill>
                  <a:srgbClr val="333333"/>
                </a:solidFill>
                <a:latin typeface="Arial"/>
                <a:cs typeface="Arial"/>
              </a:rPr>
              <a:t>l’arte?”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Artisti di fama ed esordienti, compositori, musicisti, </a:t>
            </a:r>
            <a:r>
              <a:rPr dirty="0" sz="950" spc="-10">
                <a:solidFill>
                  <a:srgbClr val="333333"/>
                </a:solidFill>
                <a:latin typeface="Arial"/>
                <a:cs typeface="Arial"/>
              </a:rPr>
              <a:t>pittori,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street artist, illustratori,  fotografi, abitanti variegati di un mondo </a:t>
            </a:r>
            <a:r>
              <a:rPr dirty="0" sz="950">
                <a:solidFill>
                  <a:srgbClr val="333333"/>
                </a:solidFill>
                <a:latin typeface="Arial"/>
                <a:cs typeface="Arial"/>
              </a:rPr>
              <a:t>che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a volte vedono </a:t>
            </a:r>
            <a:r>
              <a:rPr dirty="0" sz="950">
                <a:solidFill>
                  <a:srgbClr val="333333"/>
                </a:solidFill>
                <a:latin typeface="Arial"/>
                <a:cs typeface="Arial"/>
              </a:rPr>
              <a:t>alla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rovescia, per trarne forza, ispirazione o</a:t>
            </a:r>
            <a:r>
              <a:rPr dirty="0" sz="950" spc="2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semplice</a:t>
            </a:r>
            <a:endParaRPr sz="950">
              <a:latin typeface="Arial"/>
              <a:cs typeface="Arial"/>
            </a:endParaRPr>
          </a:p>
          <a:p>
            <a:pPr marL="12700" marR="64769">
              <a:lnSpc>
                <a:spcPts val="1090"/>
              </a:lnSpc>
              <a:spcBef>
                <a:spcPts val="20"/>
              </a:spcBef>
            </a:pP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divertimento, hanno provate a dare una risposta. Un viaggio </a:t>
            </a:r>
            <a:r>
              <a:rPr dirty="0" sz="950">
                <a:solidFill>
                  <a:srgbClr val="333333"/>
                </a:solidFill>
                <a:latin typeface="Arial"/>
                <a:cs typeface="Arial"/>
              </a:rPr>
              <a:t>che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parte dall'abitare nello spazio della fantasia per  stimolare idee innovative </a:t>
            </a:r>
            <a:r>
              <a:rPr dirty="0" sz="950">
                <a:solidFill>
                  <a:srgbClr val="333333"/>
                </a:solidFill>
                <a:latin typeface="Arial"/>
                <a:cs typeface="Arial"/>
              </a:rPr>
              <a:t>che si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concretizzano nel </a:t>
            </a:r>
            <a:r>
              <a:rPr dirty="0" sz="950">
                <a:solidFill>
                  <a:srgbClr val="333333"/>
                </a:solidFill>
                <a:latin typeface="Arial"/>
                <a:cs typeface="Arial"/>
              </a:rPr>
              <a:t>gesto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artistico. Attraverso </a:t>
            </a:r>
            <a:r>
              <a:rPr dirty="0" sz="950">
                <a:solidFill>
                  <a:srgbClr val="333333"/>
                </a:solidFill>
                <a:latin typeface="Arial"/>
                <a:cs typeface="Arial"/>
              </a:rPr>
              <a:t>le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parole di Achille Bonito Oliva,</a:t>
            </a:r>
            <a:r>
              <a:rPr dirty="0" sz="950" spc="16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Hou</a:t>
            </a:r>
            <a:endParaRPr sz="950">
              <a:latin typeface="Arial"/>
              <a:cs typeface="Arial"/>
            </a:endParaRPr>
          </a:p>
          <a:p>
            <a:pPr marL="12700" marR="170815">
              <a:lnSpc>
                <a:spcPts val="1090"/>
              </a:lnSpc>
              <a:spcBef>
                <a:spcPts val="5"/>
              </a:spcBef>
            </a:pP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Hanru, Tanino Liberatore, </a:t>
            </a:r>
            <a:r>
              <a:rPr dirty="0" sz="950">
                <a:solidFill>
                  <a:srgbClr val="333333"/>
                </a:solidFill>
                <a:latin typeface="Arial"/>
                <a:cs typeface="Arial"/>
              </a:rPr>
              <a:t>Pedro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Cano, Max </a:t>
            </a:r>
            <a:r>
              <a:rPr dirty="0" sz="950">
                <a:solidFill>
                  <a:srgbClr val="333333"/>
                </a:solidFill>
                <a:latin typeface="Arial"/>
                <a:cs typeface="Arial"/>
              </a:rPr>
              <a:t>Casacci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e molti altri, il Teatro diventa spazio da abitare e i bambini  esploratori dell'immaginario e tutti attori </a:t>
            </a:r>
            <a:r>
              <a:rPr dirty="0" sz="950">
                <a:solidFill>
                  <a:srgbClr val="333333"/>
                </a:solidFill>
                <a:latin typeface="Arial"/>
                <a:cs typeface="Arial"/>
              </a:rPr>
              <a:t>della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creatività e</a:t>
            </a:r>
            <a:r>
              <a:rPr dirty="0" sz="950" spc="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dell'arte.</a:t>
            </a:r>
            <a:endParaRPr sz="950">
              <a:latin typeface="Arial"/>
              <a:cs typeface="Arial"/>
            </a:endParaRPr>
          </a:p>
          <a:p>
            <a:pPr marL="12700" marR="5080">
              <a:lnSpc>
                <a:spcPts val="1090"/>
              </a:lnSpc>
              <a:spcBef>
                <a:spcPts val="5"/>
              </a:spcBef>
            </a:pP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All’evento parteciperanno </a:t>
            </a:r>
            <a:r>
              <a:rPr dirty="0" sz="950">
                <a:solidFill>
                  <a:srgbClr val="333333"/>
                </a:solidFill>
                <a:latin typeface="Arial"/>
                <a:cs typeface="Arial"/>
              </a:rPr>
              <a:t>le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scuole del territorio e gli adulti per un'esperienza laboratoriale che parte dalla </a:t>
            </a:r>
            <a:r>
              <a:rPr dirty="0" sz="950" spc="-10">
                <a:solidFill>
                  <a:srgbClr val="333333"/>
                </a:solidFill>
                <a:latin typeface="Arial"/>
                <a:cs typeface="Arial"/>
              </a:rPr>
              <a:t>visione 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e prosegue con un dibattito </a:t>
            </a:r>
            <a:r>
              <a:rPr dirty="0" sz="950" spc="-10">
                <a:solidFill>
                  <a:srgbClr val="333333"/>
                </a:solidFill>
                <a:latin typeface="Arial"/>
                <a:cs typeface="Arial"/>
              </a:rPr>
              <a:t>aperto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sul tema dell’abitare la fantasia. Un momento </a:t>
            </a:r>
            <a:r>
              <a:rPr dirty="0" sz="950">
                <a:solidFill>
                  <a:srgbClr val="333333"/>
                </a:solidFill>
                <a:latin typeface="Arial"/>
                <a:cs typeface="Arial"/>
              </a:rPr>
              <a:t>utile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per le riflessioni sul tema  della creatività e dell’abitare sottosopra, sarà la presentazione dell’Associazione </a:t>
            </a:r>
            <a:r>
              <a:rPr dirty="0" sz="950" spc="-10">
                <a:solidFill>
                  <a:srgbClr val="333333"/>
                </a:solidFill>
                <a:latin typeface="Arial"/>
                <a:cs typeface="Arial"/>
              </a:rPr>
              <a:t>Bancaria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Italiana, dei libri</a:t>
            </a:r>
            <a:r>
              <a:rPr dirty="0" sz="950" spc="1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illustrati</a:t>
            </a:r>
            <a:endParaRPr sz="950">
              <a:latin typeface="Arial"/>
              <a:cs typeface="Arial"/>
            </a:endParaRPr>
          </a:p>
          <a:p>
            <a:pPr marL="12700" marR="509270">
              <a:lnSpc>
                <a:spcPts val="1080"/>
              </a:lnSpc>
              <a:spcBef>
                <a:spcPts val="15"/>
              </a:spcBef>
            </a:pP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del Festival </a:t>
            </a:r>
            <a:r>
              <a:rPr dirty="0" sz="950">
                <a:solidFill>
                  <a:srgbClr val="333333"/>
                </a:solidFill>
                <a:latin typeface="Arial"/>
                <a:cs typeface="Arial"/>
              </a:rPr>
              <a:t>della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Cultura Creativa, insieme a Patrizia </a:t>
            </a:r>
            <a:r>
              <a:rPr dirty="0" sz="950">
                <a:solidFill>
                  <a:srgbClr val="333333"/>
                </a:solidFill>
                <a:latin typeface="Arial"/>
                <a:cs typeface="Arial"/>
              </a:rPr>
              <a:t>Zerbi della casa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editrice Carthusia e </a:t>
            </a:r>
            <a:r>
              <a:rPr dirty="0" sz="950">
                <a:solidFill>
                  <a:srgbClr val="333333"/>
                </a:solidFill>
                <a:latin typeface="Arial"/>
                <a:cs typeface="Arial"/>
              </a:rPr>
              <a:t>agli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autori Eva  Montanari, Sabina Colloredo e Valeria</a:t>
            </a:r>
            <a:r>
              <a:rPr dirty="0" sz="9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Petrone.</a:t>
            </a:r>
            <a:endParaRPr sz="950">
              <a:latin typeface="Arial"/>
              <a:cs typeface="Arial"/>
            </a:endParaRPr>
          </a:p>
          <a:p>
            <a:pPr marL="12700" marR="4233545">
              <a:lnSpc>
                <a:spcPct val="95800"/>
              </a:lnSpc>
              <a:spcBef>
                <a:spcPts val="715"/>
              </a:spcBef>
            </a:pPr>
            <a:r>
              <a:rPr dirty="0" u="sng" sz="950" spc="-5" b="1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  <a:hlinkClick r:id="rId6"/>
              </a:rPr>
              <a:t>Festival della Cultura Creativa </a:t>
            </a:r>
            <a:r>
              <a:rPr dirty="0" sz="950" spc="-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950" spc="-10">
                <a:solidFill>
                  <a:srgbClr val="333333"/>
                </a:solidFill>
                <a:latin typeface="Arial"/>
                <a:cs typeface="Arial"/>
              </a:rPr>
              <a:t>Eventi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e spettacoli › </a:t>
            </a:r>
            <a:r>
              <a:rPr dirty="0" sz="950" spc="-10">
                <a:solidFill>
                  <a:srgbClr val="333333"/>
                </a:solidFill>
                <a:latin typeface="Arial"/>
                <a:cs typeface="Arial"/>
              </a:rPr>
              <a:t>Manifestazioni  </a:t>
            </a:r>
            <a:r>
              <a:rPr dirty="0" sz="950" spc="-5">
                <a:solidFill>
                  <a:srgbClr val="333333"/>
                </a:solidFill>
                <a:latin typeface="Arial"/>
                <a:cs typeface="Arial"/>
              </a:rPr>
              <a:t>Data: da 02/05/16 a </a:t>
            </a:r>
            <a:r>
              <a:rPr dirty="0" sz="950">
                <a:solidFill>
                  <a:srgbClr val="333333"/>
                </a:solidFill>
                <a:latin typeface="Arial"/>
                <a:cs typeface="Arial"/>
              </a:rPr>
              <a:t>08/05/16</a:t>
            </a:r>
            <a:endParaRPr sz="95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789554" y="2224571"/>
            <a:ext cx="1981199" cy="48537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906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  <a:spcBef>
                <a:spcPts val="5"/>
              </a:spcBef>
            </a:pPr>
            <a:r>
              <a:rPr dirty="0" sz="1600" spc="-5" b="1">
                <a:latin typeface="Arial"/>
                <a:cs typeface="Arial"/>
              </a:rPr>
              <a:t>247.libero.it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8615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5727572"/>
            <a:ext cx="6148070" cy="3726815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12700" marR="167005">
              <a:lnSpc>
                <a:spcPts val="2580"/>
              </a:lnSpc>
              <a:spcBef>
                <a:spcPts val="290"/>
              </a:spcBef>
              <a:tabLst>
                <a:tab pos="1269365" algn="l"/>
                <a:tab pos="3522979" algn="l"/>
                <a:tab pos="5020310" algn="l"/>
              </a:tabLst>
            </a:pPr>
            <a:r>
              <a:rPr dirty="0" sz="2250" spc="-5" b="1">
                <a:solidFill>
                  <a:srgbClr val="7B7B7B"/>
                </a:solidFill>
                <a:latin typeface="Arial"/>
                <a:cs typeface="Arial"/>
              </a:rPr>
              <a:t>CARI</a:t>
            </a:r>
            <a:r>
              <a:rPr dirty="0" sz="2250" spc="-10" b="1">
                <a:solidFill>
                  <a:srgbClr val="7B7B7B"/>
                </a:solidFill>
                <a:latin typeface="Arial"/>
                <a:cs typeface="Arial"/>
              </a:rPr>
              <a:t>G</a:t>
            </a:r>
            <a:r>
              <a:rPr dirty="0" sz="2250" b="1">
                <a:solidFill>
                  <a:srgbClr val="7B7B7B"/>
                </a:solidFill>
                <a:latin typeface="Arial"/>
                <a:cs typeface="Arial"/>
              </a:rPr>
              <a:t>E</a:t>
            </a:r>
            <a:r>
              <a:rPr dirty="0" sz="2250" b="1">
                <a:solidFill>
                  <a:srgbClr val="7B7B7B"/>
                </a:solidFill>
                <a:latin typeface="Arial"/>
                <a:cs typeface="Arial"/>
              </a:rPr>
              <a:t>	</a:t>
            </a:r>
            <a:r>
              <a:rPr dirty="0" sz="2250" spc="-185" b="1">
                <a:solidFill>
                  <a:srgbClr val="7B7B7B"/>
                </a:solidFill>
                <a:latin typeface="Arial"/>
                <a:cs typeface="Arial"/>
              </a:rPr>
              <a:t>P</a:t>
            </a:r>
            <a:r>
              <a:rPr dirty="0" sz="2250" spc="-5" b="1">
                <a:solidFill>
                  <a:srgbClr val="7B7B7B"/>
                </a:solidFill>
                <a:latin typeface="Arial"/>
                <a:cs typeface="Arial"/>
              </a:rPr>
              <a:t>ART</a:t>
            </a:r>
            <a:r>
              <a:rPr dirty="0" sz="2250" spc="-10" b="1">
                <a:solidFill>
                  <a:srgbClr val="7B7B7B"/>
                </a:solidFill>
                <a:latin typeface="Arial"/>
                <a:cs typeface="Arial"/>
              </a:rPr>
              <a:t>E</a:t>
            </a:r>
            <a:r>
              <a:rPr dirty="0" sz="2250" spc="-5" b="1">
                <a:solidFill>
                  <a:srgbClr val="7B7B7B"/>
                </a:solidFill>
                <a:latin typeface="Arial"/>
                <a:cs typeface="Arial"/>
              </a:rPr>
              <a:t>CI</a:t>
            </a:r>
            <a:r>
              <a:rPr dirty="0" sz="2250" spc="-175" b="1">
                <a:solidFill>
                  <a:srgbClr val="7B7B7B"/>
                </a:solidFill>
                <a:latin typeface="Arial"/>
                <a:cs typeface="Arial"/>
              </a:rPr>
              <a:t>P</a:t>
            </a:r>
            <a:r>
              <a:rPr dirty="0" sz="2250" b="1">
                <a:solidFill>
                  <a:srgbClr val="7B7B7B"/>
                </a:solidFill>
                <a:latin typeface="Arial"/>
                <a:cs typeface="Arial"/>
              </a:rPr>
              <a:t>A</a:t>
            </a:r>
            <a:r>
              <a:rPr dirty="0" sz="2250" b="1">
                <a:solidFill>
                  <a:srgbClr val="7B7B7B"/>
                </a:solidFill>
                <a:latin typeface="Arial"/>
                <a:cs typeface="Arial"/>
              </a:rPr>
              <a:t> </a:t>
            </a:r>
            <a:r>
              <a:rPr dirty="0" sz="2250" spc="-290" b="1">
                <a:solidFill>
                  <a:srgbClr val="7B7B7B"/>
                </a:solidFill>
                <a:latin typeface="Arial"/>
                <a:cs typeface="Arial"/>
              </a:rPr>
              <a:t> </a:t>
            </a:r>
            <a:r>
              <a:rPr dirty="0" sz="2250" spc="-10" b="1">
                <a:solidFill>
                  <a:srgbClr val="7B7B7B"/>
                </a:solidFill>
                <a:latin typeface="Arial"/>
                <a:cs typeface="Arial"/>
              </a:rPr>
              <a:t>A</a:t>
            </a:r>
            <a:r>
              <a:rPr dirty="0" sz="2250" b="1">
                <a:solidFill>
                  <a:srgbClr val="7B7B7B"/>
                </a:solidFill>
                <a:latin typeface="Arial"/>
                <a:cs typeface="Arial"/>
              </a:rPr>
              <a:t>L</a:t>
            </a:r>
            <a:r>
              <a:rPr dirty="0" sz="2250" b="1">
                <a:solidFill>
                  <a:srgbClr val="7B7B7B"/>
                </a:solidFill>
                <a:latin typeface="Arial"/>
                <a:cs typeface="Arial"/>
              </a:rPr>
              <a:t>	</a:t>
            </a:r>
            <a:r>
              <a:rPr dirty="0" sz="2250" b="1">
                <a:solidFill>
                  <a:srgbClr val="7B7B7B"/>
                </a:solidFill>
                <a:latin typeface="Arial"/>
                <a:cs typeface="Arial"/>
              </a:rPr>
              <a:t>FE</a:t>
            </a:r>
            <a:r>
              <a:rPr dirty="0" sz="2250" spc="-20" b="1">
                <a:solidFill>
                  <a:srgbClr val="7B7B7B"/>
                </a:solidFill>
                <a:latin typeface="Arial"/>
                <a:cs typeface="Arial"/>
              </a:rPr>
              <a:t>S</a:t>
            </a:r>
            <a:r>
              <a:rPr dirty="0" sz="2250" b="1">
                <a:solidFill>
                  <a:srgbClr val="7B7B7B"/>
                </a:solidFill>
                <a:latin typeface="Arial"/>
                <a:cs typeface="Arial"/>
              </a:rPr>
              <a:t>T</a:t>
            </a:r>
            <a:r>
              <a:rPr dirty="0" sz="2250" spc="-15" b="1">
                <a:solidFill>
                  <a:srgbClr val="7B7B7B"/>
                </a:solidFill>
                <a:latin typeface="Arial"/>
                <a:cs typeface="Arial"/>
              </a:rPr>
              <a:t>I</a:t>
            </a:r>
            <a:r>
              <a:rPr dirty="0" sz="2250" spc="-175" b="1">
                <a:solidFill>
                  <a:srgbClr val="7B7B7B"/>
                </a:solidFill>
                <a:latin typeface="Arial"/>
                <a:cs typeface="Arial"/>
              </a:rPr>
              <a:t>V</a:t>
            </a:r>
            <a:r>
              <a:rPr dirty="0" sz="2250" spc="-5" b="1">
                <a:solidFill>
                  <a:srgbClr val="7B7B7B"/>
                </a:solidFill>
                <a:latin typeface="Arial"/>
                <a:cs typeface="Arial"/>
              </a:rPr>
              <a:t>A</a:t>
            </a:r>
            <a:r>
              <a:rPr dirty="0" sz="2250" b="1">
                <a:solidFill>
                  <a:srgbClr val="7B7B7B"/>
                </a:solidFill>
                <a:latin typeface="Arial"/>
                <a:cs typeface="Arial"/>
              </a:rPr>
              <a:t>L</a:t>
            </a:r>
            <a:r>
              <a:rPr dirty="0" sz="2250" b="1">
                <a:solidFill>
                  <a:srgbClr val="7B7B7B"/>
                </a:solidFill>
                <a:latin typeface="Arial"/>
                <a:cs typeface="Arial"/>
              </a:rPr>
              <a:t>	</a:t>
            </a:r>
            <a:r>
              <a:rPr dirty="0" sz="2250" spc="-5" b="1">
                <a:solidFill>
                  <a:srgbClr val="7B7B7B"/>
                </a:solidFill>
                <a:latin typeface="Arial"/>
                <a:cs typeface="Arial"/>
              </a:rPr>
              <a:t>D</a:t>
            </a:r>
            <a:r>
              <a:rPr dirty="0" sz="2250" spc="-15" b="1">
                <a:solidFill>
                  <a:srgbClr val="7B7B7B"/>
                </a:solidFill>
                <a:latin typeface="Arial"/>
                <a:cs typeface="Arial"/>
              </a:rPr>
              <a:t>E</a:t>
            </a:r>
            <a:r>
              <a:rPr dirty="0" sz="2250" b="1">
                <a:solidFill>
                  <a:srgbClr val="7B7B7B"/>
                </a:solidFill>
                <a:latin typeface="Arial"/>
                <a:cs typeface="Arial"/>
              </a:rPr>
              <a:t>L</a:t>
            </a:r>
            <a:r>
              <a:rPr dirty="0" sz="2250" spc="-10" b="1">
                <a:solidFill>
                  <a:srgbClr val="7B7B7B"/>
                </a:solidFill>
                <a:latin typeface="Arial"/>
                <a:cs typeface="Arial"/>
              </a:rPr>
              <a:t>L</a:t>
            </a:r>
            <a:r>
              <a:rPr dirty="0" sz="2250" b="1">
                <a:solidFill>
                  <a:srgbClr val="7B7B7B"/>
                </a:solidFill>
                <a:latin typeface="Arial"/>
                <a:cs typeface="Arial"/>
              </a:rPr>
              <a:t>A  </a:t>
            </a:r>
            <a:r>
              <a:rPr dirty="0" sz="2250" spc="-30" b="1">
                <a:solidFill>
                  <a:srgbClr val="7B7B7B"/>
                </a:solidFill>
                <a:latin typeface="Arial"/>
                <a:cs typeface="Arial"/>
              </a:rPr>
              <a:t>CULTURA </a:t>
            </a:r>
            <a:r>
              <a:rPr dirty="0" sz="2250" spc="-45" b="1">
                <a:solidFill>
                  <a:srgbClr val="7B7B7B"/>
                </a:solidFill>
                <a:latin typeface="Arial"/>
                <a:cs typeface="Arial"/>
              </a:rPr>
              <a:t>CREATIVA </a:t>
            </a:r>
            <a:r>
              <a:rPr dirty="0" sz="2250" b="1">
                <a:solidFill>
                  <a:srgbClr val="7B7B7B"/>
                </a:solidFill>
                <a:latin typeface="Arial"/>
                <a:cs typeface="Arial"/>
              </a:rPr>
              <a:t>(2 – 8</a:t>
            </a:r>
            <a:r>
              <a:rPr dirty="0" sz="2250" spc="-140" b="1">
                <a:solidFill>
                  <a:srgbClr val="7B7B7B"/>
                </a:solidFill>
                <a:latin typeface="Arial"/>
                <a:cs typeface="Arial"/>
              </a:rPr>
              <a:t> </a:t>
            </a:r>
            <a:r>
              <a:rPr dirty="0" sz="2250" spc="-5" b="1">
                <a:solidFill>
                  <a:srgbClr val="7B7B7B"/>
                </a:solidFill>
                <a:latin typeface="Arial"/>
                <a:cs typeface="Arial"/>
              </a:rPr>
              <a:t>MAGGIO)</a:t>
            </a:r>
            <a:endParaRPr sz="2250">
              <a:latin typeface="Arial"/>
              <a:cs typeface="Arial"/>
            </a:endParaRPr>
          </a:p>
          <a:p>
            <a:pPr algn="just" marL="12700" marR="7620">
              <a:lnSpc>
                <a:spcPct val="119000"/>
              </a:lnSpc>
              <a:spcBef>
                <a:spcPts val="1290"/>
              </a:spcBef>
            </a:pPr>
            <a:r>
              <a:rPr dirty="0" sz="1050" b="1">
                <a:latin typeface="Arial"/>
                <a:cs typeface="Arial"/>
              </a:rPr>
              <a:t>Tema </a:t>
            </a:r>
            <a:r>
              <a:rPr dirty="0" sz="1050" spc="-5" b="1">
                <a:latin typeface="Arial"/>
                <a:cs typeface="Arial"/>
              </a:rPr>
              <a:t>della manifestazione, “Abitare sottosopra </a:t>
            </a:r>
            <a:r>
              <a:rPr dirty="0" sz="1050" b="1">
                <a:latin typeface="Arial"/>
                <a:cs typeface="Arial"/>
              </a:rPr>
              <a:t>– </a:t>
            </a:r>
            <a:r>
              <a:rPr dirty="0" sz="1050" spc="-5" b="1">
                <a:latin typeface="Arial"/>
                <a:cs typeface="Arial"/>
              </a:rPr>
              <a:t>scoprire </a:t>
            </a:r>
            <a:r>
              <a:rPr dirty="0" sz="1050" b="1">
                <a:latin typeface="Arial"/>
                <a:cs typeface="Arial"/>
              </a:rPr>
              <a:t>e sperimentare come si </a:t>
            </a:r>
            <a:r>
              <a:rPr dirty="0" sz="1050" spc="-5" b="1">
                <a:latin typeface="Arial"/>
                <a:cs typeface="Arial"/>
              </a:rPr>
              <a:t>sta dentro  l’arte </a:t>
            </a:r>
            <a:r>
              <a:rPr dirty="0" sz="1050" b="1">
                <a:latin typeface="Arial"/>
                <a:cs typeface="Arial"/>
              </a:rPr>
              <a:t>i luoghi e </a:t>
            </a:r>
            <a:r>
              <a:rPr dirty="0" sz="1050" spc="-5" b="1">
                <a:latin typeface="Arial"/>
                <a:cs typeface="Arial"/>
              </a:rPr>
              <a:t>le cose”. </a:t>
            </a:r>
            <a:r>
              <a:rPr dirty="0" sz="1050" b="1">
                <a:latin typeface="Arial"/>
                <a:cs typeface="Arial"/>
              </a:rPr>
              <a:t>I </a:t>
            </a:r>
            <a:r>
              <a:rPr dirty="0" sz="1050" spc="-5" b="1">
                <a:latin typeface="Arial"/>
                <a:cs typeface="Arial"/>
              </a:rPr>
              <a:t>ragazzi racconteranno </a:t>
            </a:r>
            <a:r>
              <a:rPr dirty="0" sz="1050" b="1">
                <a:latin typeface="Arial"/>
                <a:cs typeface="Arial"/>
              </a:rPr>
              <a:t>una </a:t>
            </a:r>
            <a:r>
              <a:rPr dirty="0" sz="1050" spc="-5" b="1">
                <a:latin typeface="Arial"/>
                <a:cs typeface="Arial"/>
              </a:rPr>
              <a:t>storia realizzando un</a:t>
            </a:r>
            <a:r>
              <a:rPr dirty="0" sz="1050" spc="-30" b="1">
                <a:latin typeface="Arial"/>
                <a:cs typeface="Arial"/>
              </a:rPr>
              <a:t> </a:t>
            </a:r>
            <a:r>
              <a:rPr dirty="0" sz="1050" spc="-5" b="1">
                <a:latin typeface="Arial"/>
                <a:cs typeface="Arial"/>
              </a:rPr>
              <a:t>filmato</a:t>
            </a:r>
            <a:endParaRPr sz="1050">
              <a:latin typeface="Arial"/>
              <a:cs typeface="Arial"/>
            </a:endParaRPr>
          </a:p>
          <a:p>
            <a:pPr algn="just" marL="12700" marR="5080">
              <a:lnSpc>
                <a:spcPts val="1800"/>
              </a:lnSpc>
              <a:spcBef>
                <a:spcPts val="140"/>
              </a:spcBef>
            </a:pPr>
            <a:r>
              <a:rPr dirty="0" sz="1100" spc="-5" b="1">
                <a:latin typeface="Arial"/>
                <a:cs typeface="Arial"/>
              </a:rPr>
              <a:t>Banca </a:t>
            </a:r>
            <a:r>
              <a:rPr dirty="0" sz="1100" b="1">
                <a:latin typeface="Arial"/>
                <a:cs typeface="Arial"/>
              </a:rPr>
              <a:t>Carige </a:t>
            </a:r>
            <a:r>
              <a:rPr dirty="0" sz="1100" spc="-5" b="1">
                <a:latin typeface="Arial"/>
                <a:cs typeface="Arial"/>
              </a:rPr>
              <a:t>conferma </a:t>
            </a:r>
            <a:r>
              <a:rPr dirty="0" sz="1100" b="1">
                <a:latin typeface="Arial"/>
                <a:cs typeface="Arial"/>
              </a:rPr>
              <a:t>la sua </a:t>
            </a:r>
            <a:r>
              <a:rPr dirty="0" sz="1100" spc="-5" b="1">
                <a:latin typeface="Arial"/>
                <a:cs typeface="Arial"/>
              </a:rPr>
              <a:t>partecipazione </a:t>
            </a:r>
            <a:r>
              <a:rPr dirty="0" sz="1100" b="1">
                <a:latin typeface="Arial"/>
                <a:cs typeface="Arial"/>
              </a:rPr>
              <a:t>alla </a:t>
            </a:r>
            <a:r>
              <a:rPr dirty="0" sz="1100" spc="-5" b="1">
                <a:latin typeface="Arial"/>
                <a:cs typeface="Arial"/>
              </a:rPr>
              <a:t>terza edizione del Festival </a:t>
            </a:r>
            <a:r>
              <a:rPr dirty="0" sz="1100" b="1">
                <a:latin typeface="Arial"/>
                <a:cs typeface="Arial"/>
              </a:rPr>
              <a:t>della </a:t>
            </a:r>
            <a:r>
              <a:rPr dirty="0" sz="1100" spc="-5" b="1">
                <a:latin typeface="Arial"/>
                <a:cs typeface="Arial"/>
              </a:rPr>
              <a:t>cultura  </a:t>
            </a:r>
            <a:r>
              <a:rPr dirty="0" sz="1100" b="1">
                <a:latin typeface="Arial"/>
                <a:cs typeface="Arial"/>
              </a:rPr>
              <a:t>creativa</a:t>
            </a:r>
            <a:r>
              <a:rPr dirty="0" sz="1100">
                <a:latin typeface="Arial"/>
                <a:cs typeface="Arial"/>
              </a:rPr>
              <a:t>, </a:t>
            </a:r>
            <a:r>
              <a:rPr dirty="0" sz="1100" spc="-5">
                <a:latin typeface="Arial"/>
                <a:cs typeface="Arial"/>
              </a:rPr>
              <a:t>manifestazione nazionale </a:t>
            </a:r>
            <a:r>
              <a:rPr dirty="0" sz="1100">
                <a:latin typeface="Arial"/>
                <a:cs typeface="Arial"/>
              </a:rPr>
              <a:t>per i </a:t>
            </a:r>
            <a:r>
              <a:rPr dirty="0" sz="1100" spc="-5">
                <a:latin typeface="Arial"/>
                <a:cs typeface="Arial"/>
              </a:rPr>
              <a:t>giovani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il </a:t>
            </a:r>
            <a:r>
              <a:rPr dirty="0" sz="1100">
                <a:latin typeface="Arial"/>
                <a:cs typeface="Arial"/>
              </a:rPr>
              <a:t>territorio </a:t>
            </a:r>
            <a:r>
              <a:rPr dirty="0" sz="1100" spc="-5">
                <a:latin typeface="Arial"/>
                <a:cs typeface="Arial"/>
              </a:rPr>
              <a:t>voluta </a:t>
            </a:r>
            <a:r>
              <a:rPr dirty="0" sz="1100">
                <a:latin typeface="Arial"/>
                <a:cs typeface="Arial"/>
              </a:rPr>
              <a:t>da Abi-Associazione Bancaria  </a:t>
            </a:r>
            <a:r>
              <a:rPr dirty="0" sz="1100" spc="-5">
                <a:latin typeface="Arial"/>
                <a:cs typeface="Arial"/>
              </a:rPr>
              <a:t>Italiana, </a:t>
            </a:r>
            <a:r>
              <a:rPr dirty="0" sz="1100">
                <a:latin typeface="Arial"/>
                <a:cs typeface="Arial"/>
              </a:rPr>
              <a:t>che si </a:t>
            </a:r>
            <a:r>
              <a:rPr dirty="0" sz="1100" spc="-5">
                <a:latin typeface="Arial"/>
                <a:cs typeface="Arial"/>
              </a:rPr>
              <a:t>terrà </a:t>
            </a:r>
            <a:r>
              <a:rPr dirty="0" sz="1100" b="1">
                <a:latin typeface="Arial"/>
                <a:cs typeface="Arial"/>
              </a:rPr>
              <a:t>dal 2 </a:t>
            </a:r>
            <a:r>
              <a:rPr dirty="0" sz="1100" spc="-5" b="1">
                <a:latin typeface="Arial"/>
                <a:cs typeface="Arial"/>
              </a:rPr>
              <a:t>all’ </a:t>
            </a:r>
            <a:r>
              <a:rPr dirty="0" sz="1100" b="1">
                <a:latin typeface="Arial"/>
                <a:cs typeface="Arial"/>
              </a:rPr>
              <a:t>8 </a:t>
            </a:r>
            <a:r>
              <a:rPr dirty="0" sz="1100" spc="-5" b="1">
                <a:latin typeface="Arial"/>
                <a:cs typeface="Arial"/>
              </a:rPr>
              <a:t>maggio </a:t>
            </a:r>
            <a:r>
              <a:rPr dirty="0" sz="1100" b="1">
                <a:latin typeface="Arial"/>
                <a:cs typeface="Arial"/>
              </a:rPr>
              <a:t>2016</a:t>
            </a:r>
            <a:r>
              <a:rPr dirty="0" sz="1100">
                <a:latin typeface="Arial"/>
                <a:cs typeface="Arial"/>
              </a:rPr>
              <a:t>, </a:t>
            </a:r>
            <a:r>
              <a:rPr dirty="0" sz="1100" spc="-5">
                <a:latin typeface="Arial"/>
                <a:cs typeface="Arial"/>
              </a:rPr>
              <a:t>promuovendo </a:t>
            </a:r>
            <a:r>
              <a:rPr dirty="0" sz="1100">
                <a:latin typeface="Arial"/>
                <a:cs typeface="Arial"/>
              </a:rPr>
              <a:t>14 </a:t>
            </a:r>
            <a:r>
              <a:rPr dirty="0" sz="1100" spc="-5">
                <a:latin typeface="Arial"/>
                <a:cs typeface="Arial"/>
              </a:rPr>
              <a:t>laboratori teatrali condotti dagli  educatori dell’Associazione di promozione sociale “Il Sogno di</a:t>
            </a:r>
            <a:r>
              <a:rPr dirty="0" sz="1100" spc="20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Tommi”.</a:t>
            </a:r>
            <a:endParaRPr sz="1100">
              <a:latin typeface="Arial"/>
              <a:cs typeface="Arial"/>
            </a:endParaRPr>
          </a:p>
          <a:p>
            <a:pPr algn="just" marL="12700" marR="5080">
              <a:lnSpc>
                <a:spcPct val="136000"/>
              </a:lnSpc>
              <a:spcBef>
                <a:spcPts val="630"/>
              </a:spcBef>
            </a:pPr>
            <a:r>
              <a:rPr dirty="0" sz="1100" spc="-5">
                <a:latin typeface="Arial"/>
                <a:cs typeface="Arial"/>
              </a:rPr>
              <a:t>L’edizione 2016 del Festival ruota attorno al tema “Abitare sottosopra </a:t>
            </a:r>
            <a:r>
              <a:rPr dirty="0" sz="1100">
                <a:latin typeface="Arial"/>
                <a:cs typeface="Arial"/>
              </a:rPr>
              <a:t>– </a:t>
            </a:r>
            <a:r>
              <a:rPr dirty="0" sz="1100" spc="-5">
                <a:latin typeface="Arial"/>
                <a:cs typeface="Arial"/>
              </a:rPr>
              <a:t>scoprire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sperimentare  </a:t>
            </a:r>
            <a:r>
              <a:rPr dirty="0" sz="1100">
                <a:latin typeface="Arial"/>
                <a:cs typeface="Arial"/>
              </a:rPr>
              <a:t>come si </a:t>
            </a:r>
            <a:r>
              <a:rPr dirty="0" sz="1100" spc="-5">
                <a:latin typeface="Arial"/>
                <a:cs typeface="Arial"/>
              </a:rPr>
              <a:t>sta dentro l’arte </a:t>
            </a:r>
            <a:r>
              <a:rPr dirty="0" sz="1100">
                <a:latin typeface="Arial"/>
                <a:cs typeface="Arial"/>
              </a:rPr>
              <a:t>i </a:t>
            </a:r>
            <a:r>
              <a:rPr dirty="0" sz="1100" spc="-5">
                <a:latin typeface="Arial"/>
                <a:cs typeface="Arial"/>
              </a:rPr>
              <a:t>luoghi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le cose”. Più di 20 mila gli studenti di età </a:t>
            </a:r>
            <a:r>
              <a:rPr dirty="0" sz="1100">
                <a:latin typeface="Arial"/>
                <a:cs typeface="Arial"/>
              </a:rPr>
              <a:t>compresa fra i 6 e i </a:t>
            </a:r>
            <a:r>
              <a:rPr dirty="0" sz="1100" spc="-10">
                <a:latin typeface="Arial"/>
                <a:cs typeface="Arial"/>
              </a:rPr>
              <a:t>13  </a:t>
            </a:r>
            <a:r>
              <a:rPr dirty="0" sz="1100" spc="-5">
                <a:latin typeface="Arial"/>
                <a:cs typeface="Arial"/>
              </a:rPr>
              <a:t>anni </a:t>
            </a:r>
            <a:r>
              <a:rPr dirty="0" sz="1100">
                <a:latin typeface="Arial"/>
                <a:cs typeface="Arial"/>
              </a:rPr>
              <a:t>che </a:t>
            </a:r>
            <a:r>
              <a:rPr dirty="0" sz="1100" spc="-5">
                <a:latin typeface="Arial"/>
                <a:cs typeface="Arial"/>
              </a:rPr>
              <a:t>in 60 città d’Italia, saranno impegnati </a:t>
            </a:r>
            <a:r>
              <a:rPr dirty="0" sz="1100" spc="-10">
                <a:latin typeface="Arial"/>
                <a:cs typeface="Arial"/>
              </a:rPr>
              <a:t>nella </a:t>
            </a:r>
            <a:r>
              <a:rPr dirty="0" sz="1100" spc="-5">
                <a:latin typeface="Arial"/>
                <a:cs typeface="Arial"/>
              </a:rPr>
              <a:t>prima settimana di</a:t>
            </a:r>
            <a:r>
              <a:rPr dirty="0" sz="1100" spc="40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maggio.</a:t>
            </a:r>
            <a:endParaRPr sz="1100">
              <a:latin typeface="Arial"/>
              <a:cs typeface="Arial"/>
            </a:endParaRPr>
          </a:p>
          <a:p>
            <a:pPr algn="just" marL="12700" marR="7620">
              <a:lnSpc>
                <a:spcPct val="135900"/>
              </a:lnSpc>
              <a:spcBef>
                <a:spcPts val="765"/>
              </a:spcBef>
            </a:pPr>
            <a:r>
              <a:rPr dirty="0" sz="1100" spc="-5">
                <a:latin typeface="Arial"/>
                <a:cs typeface="Arial"/>
              </a:rPr>
              <a:t>Quest’anno Banca Carige punta sulla città di Genova </a:t>
            </a:r>
            <a:r>
              <a:rPr dirty="0" sz="1100">
                <a:latin typeface="Arial"/>
                <a:cs typeface="Arial"/>
              </a:rPr>
              <a:t>con un </a:t>
            </a:r>
            <a:r>
              <a:rPr dirty="0" sz="1100" spc="-5">
                <a:latin typeface="Arial"/>
                <a:cs typeface="Arial"/>
              </a:rPr>
              <a:t>laboratorio, dove </a:t>
            </a:r>
            <a:r>
              <a:rPr dirty="0" sz="1100">
                <a:latin typeface="Arial"/>
                <a:cs typeface="Arial"/>
              </a:rPr>
              <a:t>i </a:t>
            </a:r>
            <a:r>
              <a:rPr dirty="0" sz="1100" spc="-5">
                <a:latin typeface="Arial"/>
                <a:cs typeface="Arial"/>
              </a:rPr>
              <a:t>ragazzi </a:t>
            </a:r>
            <a:r>
              <a:rPr dirty="0" sz="1100">
                <a:latin typeface="Arial"/>
                <a:cs typeface="Arial"/>
              </a:rPr>
              <a:t>saranno  </a:t>
            </a:r>
            <a:r>
              <a:rPr dirty="0" sz="1100" spc="-5">
                <a:latin typeface="Arial"/>
                <a:cs typeface="Arial"/>
              </a:rPr>
              <a:t>impegnati </a:t>
            </a:r>
            <a:r>
              <a:rPr dirty="0" sz="1100">
                <a:latin typeface="Arial"/>
                <a:cs typeface="Arial"/>
              </a:rPr>
              <a:t>a </a:t>
            </a:r>
            <a:r>
              <a:rPr dirty="0" sz="1100" spc="-5">
                <a:latin typeface="Arial"/>
                <a:cs typeface="Arial"/>
              </a:rPr>
              <a:t>raccontare una storia realizzando un filmato. L’esperienza laboratoriale </a:t>
            </a:r>
            <a:r>
              <a:rPr dirty="0" sz="1100">
                <a:latin typeface="Arial"/>
                <a:cs typeface="Arial"/>
              </a:rPr>
              <a:t>si fonda su tre  </a:t>
            </a:r>
            <a:r>
              <a:rPr dirty="0" sz="1100" spc="-5">
                <a:latin typeface="Arial"/>
                <a:cs typeface="Arial"/>
              </a:rPr>
              <a:t>dimensioni: </a:t>
            </a:r>
            <a:r>
              <a:rPr dirty="0" sz="1100" spc="-10">
                <a:latin typeface="Arial"/>
                <a:cs typeface="Arial"/>
              </a:rPr>
              <a:t>l’azione </a:t>
            </a:r>
            <a:r>
              <a:rPr dirty="0" sz="1100" spc="-5">
                <a:latin typeface="Arial"/>
                <a:cs typeface="Arial"/>
              </a:rPr>
              <a:t>fisica, la creatività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la dimensione</a:t>
            </a:r>
            <a:r>
              <a:rPr dirty="0" sz="1100" spc="45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sociale.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27629" y="2244052"/>
            <a:ext cx="2285999" cy="4570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3253739"/>
            <a:ext cx="3052445" cy="20346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8615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4895" cy="26460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50">
              <a:latin typeface="Times New Roman"/>
              <a:cs typeface="Times New Roman"/>
            </a:endParaRPr>
          </a:p>
          <a:p>
            <a:pPr algn="just" marL="12700">
              <a:lnSpc>
                <a:spcPts val="1880"/>
              </a:lnSpc>
              <a:spcBef>
                <a:spcPts val="5"/>
              </a:spcBef>
            </a:pPr>
            <a:r>
              <a:rPr dirty="0" sz="1600" spc="-5" b="1">
                <a:latin typeface="Arial"/>
                <a:cs typeface="Arial"/>
              </a:rPr>
              <a:t>247.libero.it</a:t>
            </a:r>
            <a:endParaRPr sz="1600">
              <a:latin typeface="Arial"/>
              <a:cs typeface="Arial"/>
            </a:endParaRPr>
          </a:p>
          <a:p>
            <a:pPr algn="just"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 maggio</a:t>
            </a:r>
            <a:r>
              <a:rPr dirty="0" sz="1600" spc="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36100"/>
              </a:lnSpc>
              <a:spcBef>
                <a:spcPts val="980"/>
              </a:spcBef>
            </a:pPr>
            <a:r>
              <a:rPr dirty="0" sz="1100">
                <a:latin typeface="Arial"/>
                <a:cs typeface="Arial"/>
              </a:rPr>
              <a:t>Le </a:t>
            </a:r>
            <a:r>
              <a:rPr dirty="0" sz="1100" spc="-5">
                <a:latin typeface="Arial"/>
                <a:cs typeface="Arial"/>
              </a:rPr>
              <a:t>scuole </a:t>
            </a:r>
            <a:r>
              <a:rPr dirty="0" sz="1100">
                <a:latin typeface="Arial"/>
                <a:cs typeface="Arial"/>
              </a:rPr>
              <a:t>sono </a:t>
            </a:r>
            <a:r>
              <a:rPr dirty="0" sz="1100" spc="-5">
                <a:latin typeface="Arial"/>
                <a:cs typeface="Arial"/>
              </a:rPr>
              <a:t>la </a:t>
            </a:r>
            <a:r>
              <a:rPr dirty="0" sz="1100">
                <a:latin typeface="Arial"/>
                <a:cs typeface="Arial"/>
              </a:rPr>
              <a:t>Scuola </a:t>
            </a:r>
            <a:r>
              <a:rPr dirty="0" sz="1100" spc="-5">
                <a:latin typeface="Arial"/>
                <a:cs typeface="Arial"/>
              </a:rPr>
              <a:t>Primaria </a:t>
            </a:r>
            <a:r>
              <a:rPr dirty="0" sz="1100">
                <a:latin typeface="Arial"/>
                <a:cs typeface="Arial"/>
              </a:rPr>
              <a:t>Jessi </a:t>
            </a:r>
            <a:r>
              <a:rPr dirty="0" sz="1100" spc="-5">
                <a:latin typeface="Arial"/>
                <a:cs typeface="Arial"/>
              </a:rPr>
              <a:t>Mario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la Scuola Media Rinaldo Enrico dell’Istituto  Comprensivo S.Martino, la </a:t>
            </a:r>
            <a:r>
              <a:rPr dirty="0" sz="1100">
                <a:latin typeface="Arial"/>
                <a:cs typeface="Arial"/>
              </a:rPr>
              <a:t>Scuola </a:t>
            </a:r>
            <a:r>
              <a:rPr dirty="0" sz="1100" spc="-5">
                <a:latin typeface="Arial"/>
                <a:cs typeface="Arial"/>
              </a:rPr>
              <a:t>Primaria Duca degli Abruzzi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la Scuola Lagaccio dell’Istituto  Comprensivo Lagaccio, la Scuola Primaria Brignole Sale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la Scuola Media Barrili dell’Istituto  Comprensivo Albaro, Istituto Don Agostino Roscelli </a:t>
            </a:r>
            <a:r>
              <a:rPr dirty="0" sz="1100">
                <a:latin typeface="Arial"/>
                <a:cs typeface="Arial"/>
              </a:rPr>
              <a:t>(Suore</a:t>
            </a:r>
            <a:r>
              <a:rPr dirty="0" sz="1100" spc="30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Immacolatine).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7785">
              <a:lnSpc>
                <a:spcPts val="1839"/>
              </a:lnSpc>
            </a:pPr>
            <a:r>
              <a:rPr dirty="0" sz="1600" spc="-30" b="1">
                <a:latin typeface="Arial"/>
                <a:cs typeface="Arial"/>
              </a:rPr>
              <a:t>A</a:t>
            </a:r>
            <a:r>
              <a:rPr dirty="0" sz="1600" b="1">
                <a:latin typeface="Arial"/>
                <a:cs typeface="Arial"/>
              </a:rPr>
              <a:t>ng</a:t>
            </a:r>
            <a:r>
              <a:rPr dirty="0" sz="1600" spc="-5" b="1">
                <a:latin typeface="Arial"/>
                <a:cs typeface="Arial"/>
              </a:rPr>
              <a:t>el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press.</a:t>
            </a:r>
            <a:r>
              <a:rPr dirty="0" sz="1600" spc="5" b="1">
                <a:latin typeface="Arial"/>
                <a:cs typeface="Arial"/>
              </a:rPr>
              <a:t>c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m  </a:t>
            </a:r>
            <a:r>
              <a:rPr dirty="0" sz="1600" spc="-5" b="1">
                <a:latin typeface="Arial"/>
                <a:cs typeface="Arial"/>
              </a:rPr>
              <a:t>2 maggio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6466712"/>
            <a:ext cx="6146800" cy="3251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350" spc="-5" b="1">
                <a:solidFill>
                  <a:srgbClr val="444444"/>
                </a:solidFill>
                <a:latin typeface="Arial"/>
                <a:cs typeface="Arial"/>
              </a:rPr>
              <a:t>Festival </a:t>
            </a:r>
            <a:r>
              <a:rPr dirty="0" sz="1350" b="1">
                <a:solidFill>
                  <a:srgbClr val="444444"/>
                </a:solidFill>
                <a:latin typeface="Arial"/>
                <a:cs typeface="Arial"/>
              </a:rPr>
              <a:t>della Cultura </a:t>
            </a:r>
            <a:r>
              <a:rPr dirty="0" sz="1350" spc="-5" b="1">
                <a:solidFill>
                  <a:srgbClr val="444444"/>
                </a:solidFill>
                <a:latin typeface="Arial"/>
                <a:cs typeface="Arial"/>
              </a:rPr>
              <a:t>Creativa</a:t>
            </a:r>
            <a:r>
              <a:rPr dirty="0" sz="1350" spc="-15" b="1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1350" b="1">
                <a:solidFill>
                  <a:srgbClr val="444444"/>
                </a:solidFill>
                <a:latin typeface="Arial"/>
                <a:cs typeface="Arial"/>
              </a:rPr>
              <a:t>2016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8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29000"/>
              </a:lnSpc>
              <a:spcBef>
                <a:spcPts val="5"/>
              </a:spcBef>
            </a:pPr>
            <a:r>
              <a:rPr dirty="0" sz="1000" spc="-5">
                <a:solidFill>
                  <a:srgbClr val="777777"/>
                </a:solidFill>
                <a:latin typeface="Arial"/>
                <a:cs typeface="Arial"/>
              </a:rPr>
              <a:t>Abitare sottosopra - Scoprire e sperimentare </a:t>
            </a:r>
            <a:r>
              <a:rPr dirty="0" sz="1000">
                <a:solidFill>
                  <a:srgbClr val="777777"/>
                </a:solidFill>
                <a:latin typeface="Arial"/>
                <a:cs typeface="Arial"/>
              </a:rPr>
              <a:t>come si </a:t>
            </a:r>
            <a:r>
              <a:rPr dirty="0" sz="1000" spc="-5">
                <a:solidFill>
                  <a:srgbClr val="777777"/>
                </a:solidFill>
                <a:latin typeface="Arial"/>
                <a:cs typeface="Arial"/>
              </a:rPr>
              <a:t>sta dentro i luoghi, l’arte e </a:t>
            </a:r>
            <a:r>
              <a:rPr dirty="0" sz="1000">
                <a:solidFill>
                  <a:srgbClr val="777777"/>
                </a:solidFill>
                <a:latin typeface="Arial"/>
                <a:cs typeface="Arial"/>
              </a:rPr>
              <a:t>le </a:t>
            </a:r>
            <a:r>
              <a:rPr dirty="0" sz="1000" spc="-5">
                <a:solidFill>
                  <a:srgbClr val="777777"/>
                </a:solidFill>
                <a:latin typeface="Arial"/>
                <a:cs typeface="Arial"/>
              </a:rPr>
              <a:t>emozioni: questo </a:t>
            </a:r>
            <a:r>
              <a:rPr dirty="0" sz="1000">
                <a:solidFill>
                  <a:srgbClr val="777777"/>
                </a:solidFill>
                <a:latin typeface="Arial"/>
                <a:cs typeface="Arial"/>
              </a:rPr>
              <a:t>il tema  </a:t>
            </a:r>
            <a:r>
              <a:rPr dirty="0" sz="1000" spc="-10">
                <a:solidFill>
                  <a:srgbClr val="777777"/>
                </a:solidFill>
                <a:latin typeface="Arial"/>
                <a:cs typeface="Arial"/>
              </a:rPr>
              <a:t>del </a:t>
            </a:r>
            <a:r>
              <a:rPr dirty="0" sz="1000" spc="-5">
                <a:solidFill>
                  <a:srgbClr val="777777"/>
                </a:solidFill>
                <a:latin typeface="Arial"/>
                <a:cs typeface="Arial"/>
              </a:rPr>
              <a:t>Festival della Cultura Creativa 2016, approdato quest’anno alla sua terza edizione. </a:t>
            </a:r>
            <a:r>
              <a:rPr dirty="0" sz="1000">
                <a:solidFill>
                  <a:srgbClr val="777777"/>
                </a:solidFill>
                <a:latin typeface="Arial"/>
                <a:cs typeface="Arial"/>
              </a:rPr>
              <a:t>Il </a:t>
            </a:r>
            <a:r>
              <a:rPr dirty="0" sz="1000" spc="-5">
                <a:solidFill>
                  <a:srgbClr val="777777"/>
                </a:solidFill>
                <a:latin typeface="Arial"/>
                <a:cs typeface="Arial"/>
              </a:rPr>
              <a:t>festival, promosso  dall’ABI – Associazione Bancaria Italiana con </a:t>
            </a:r>
            <a:r>
              <a:rPr dirty="0" sz="1000">
                <a:solidFill>
                  <a:srgbClr val="777777"/>
                </a:solidFill>
                <a:latin typeface="Arial"/>
                <a:cs typeface="Arial"/>
              </a:rPr>
              <a:t>il </a:t>
            </a:r>
            <a:r>
              <a:rPr dirty="0" sz="1000" spc="-5">
                <a:solidFill>
                  <a:srgbClr val="777777"/>
                </a:solidFill>
                <a:latin typeface="Arial"/>
                <a:cs typeface="Arial"/>
              </a:rPr>
              <a:t>patrocinio della Commissione Nazionale Italiana per  l’UNESCO, del MiBACT e </a:t>
            </a:r>
            <a:r>
              <a:rPr dirty="0" sz="1000" spc="-10">
                <a:solidFill>
                  <a:srgbClr val="777777"/>
                </a:solidFill>
                <a:latin typeface="Arial"/>
                <a:cs typeface="Arial"/>
              </a:rPr>
              <a:t>del </a:t>
            </a:r>
            <a:r>
              <a:rPr dirty="0" sz="1000" spc="-5">
                <a:solidFill>
                  <a:srgbClr val="777777"/>
                </a:solidFill>
                <a:latin typeface="Arial"/>
                <a:cs typeface="Arial"/>
              </a:rPr>
              <a:t>MIUR, </a:t>
            </a:r>
            <a:r>
              <a:rPr dirty="0" sz="1000">
                <a:solidFill>
                  <a:srgbClr val="777777"/>
                </a:solidFill>
                <a:latin typeface="Arial"/>
                <a:cs typeface="Arial"/>
              </a:rPr>
              <a:t>si </a:t>
            </a:r>
            <a:r>
              <a:rPr dirty="0" sz="1000" spc="-5">
                <a:solidFill>
                  <a:srgbClr val="777777"/>
                </a:solidFill>
                <a:latin typeface="Arial"/>
                <a:cs typeface="Arial"/>
              </a:rPr>
              <a:t>prefigge </a:t>
            </a:r>
            <a:r>
              <a:rPr dirty="0" sz="1000">
                <a:solidFill>
                  <a:srgbClr val="777777"/>
                </a:solidFill>
                <a:latin typeface="Arial"/>
                <a:cs typeface="Arial"/>
              </a:rPr>
              <a:t>il </a:t>
            </a:r>
            <a:r>
              <a:rPr dirty="0" sz="1000" spc="-5">
                <a:solidFill>
                  <a:srgbClr val="777777"/>
                </a:solidFill>
                <a:latin typeface="Arial"/>
                <a:cs typeface="Arial"/>
              </a:rPr>
              <a:t>fine di promuovere </a:t>
            </a:r>
            <a:r>
              <a:rPr dirty="0" sz="1000">
                <a:solidFill>
                  <a:srgbClr val="777777"/>
                </a:solidFill>
                <a:latin typeface="Arial"/>
                <a:cs typeface="Arial"/>
              </a:rPr>
              <a:t>la </a:t>
            </a:r>
            <a:r>
              <a:rPr dirty="0" sz="1000" spc="-5">
                <a:solidFill>
                  <a:srgbClr val="777777"/>
                </a:solidFill>
                <a:latin typeface="Arial"/>
                <a:cs typeface="Arial"/>
              </a:rPr>
              <a:t>cultura </a:t>
            </a:r>
            <a:r>
              <a:rPr dirty="0" sz="1000" spc="-10">
                <a:solidFill>
                  <a:srgbClr val="777777"/>
                </a:solidFill>
                <a:latin typeface="Arial"/>
                <a:cs typeface="Arial"/>
              </a:rPr>
              <a:t>nei </a:t>
            </a:r>
            <a:r>
              <a:rPr dirty="0" sz="1000" spc="-5">
                <a:solidFill>
                  <a:srgbClr val="777777"/>
                </a:solidFill>
                <a:latin typeface="Arial"/>
                <a:cs typeface="Arial"/>
              </a:rPr>
              <a:t>confronti </a:t>
            </a:r>
            <a:r>
              <a:rPr dirty="0" sz="1000">
                <a:solidFill>
                  <a:srgbClr val="777777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777777"/>
                </a:solidFill>
                <a:latin typeface="Arial"/>
                <a:cs typeface="Arial"/>
              </a:rPr>
              <a:t>bambini e  ragazzi, stimolandone </a:t>
            </a:r>
            <a:r>
              <a:rPr dirty="0" sz="1000">
                <a:solidFill>
                  <a:srgbClr val="777777"/>
                </a:solidFill>
                <a:latin typeface="Arial"/>
                <a:cs typeface="Arial"/>
              </a:rPr>
              <a:t>al contempo </a:t>
            </a:r>
            <a:r>
              <a:rPr dirty="0" sz="1000" spc="-10">
                <a:solidFill>
                  <a:srgbClr val="777777"/>
                </a:solidFill>
                <a:latin typeface="Arial"/>
                <a:cs typeface="Arial"/>
              </a:rPr>
              <a:t>la</a:t>
            </a:r>
            <a:r>
              <a:rPr dirty="0" sz="1000" spc="-20">
                <a:solidFill>
                  <a:srgbClr val="777777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777777"/>
                </a:solidFill>
                <a:latin typeface="Arial"/>
                <a:cs typeface="Arial"/>
              </a:rPr>
              <a:t>creatività.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50">
              <a:latin typeface="Times New Roman"/>
              <a:cs typeface="Times New Roman"/>
            </a:endParaRPr>
          </a:p>
          <a:p>
            <a:pPr algn="just" marL="12700" marR="8890">
              <a:lnSpc>
                <a:spcPct val="129099"/>
              </a:lnSpc>
            </a:pPr>
            <a:r>
              <a:rPr dirty="0" sz="1000" spc="-5">
                <a:solidFill>
                  <a:srgbClr val="777777"/>
                </a:solidFill>
                <a:latin typeface="Arial"/>
                <a:cs typeface="Arial"/>
              </a:rPr>
              <a:t>L’edizione 2016 </a:t>
            </a:r>
            <a:r>
              <a:rPr dirty="0" sz="1000">
                <a:solidFill>
                  <a:srgbClr val="777777"/>
                </a:solidFill>
                <a:latin typeface="Arial"/>
                <a:cs typeface="Arial"/>
              </a:rPr>
              <a:t>si </a:t>
            </a:r>
            <a:r>
              <a:rPr dirty="0" sz="1000" spc="-5">
                <a:solidFill>
                  <a:srgbClr val="777777"/>
                </a:solidFill>
                <a:latin typeface="Arial"/>
                <a:cs typeface="Arial"/>
              </a:rPr>
              <a:t>terrà </a:t>
            </a:r>
            <a:r>
              <a:rPr dirty="0" sz="1000" spc="-10">
                <a:solidFill>
                  <a:srgbClr val="777777"/>
                </a:solidFill>
                <a:latin typeface="Arial"/>
                <a:cs typeface="Arial"/>
              </a:rPr>
              <a:t>dal </a:t>
            </a:r>
            <a:r>
              <a:rPr dirty="0" sz="1000" spc="-5">
                <a:solidFill>
                  <a:srgbClr val="777777"/>
                </a:solidFill>
                <a:latin typeface="Arial"/>
                <a:cs typeface="Arial"/>
              </a:rPr>
              <a:t>2 </a:t>
            </a:r>
            <a:r>
              <a:rPr dirty="0" sz="1000" spc="-10">
                <a:solidFill>
                  <a:srgbClr val="777777"/>
                </a:solidFill>
                <a:latin typeface="Arial"/>
                <a:cs typeface="Arial"/>
              </a:rPr>
              <a:t>all’8 </a:t>
            </a:r>
            <a:r>
              <a:rPr dirty="0" sz="1000" spc="-5">
                <a:solidFill>
                  <a:srgbClr val="777777"/>
                </a:solidFill>
                <a:latin typeface="Arial"/>
                <a:cs typeface="Arial"/>
              </a:rPr>
              <a:t>maggio e </a:t>
            </a:r>
            <a:r>
              <a:rPr dirty="0" sz="1000">
                <a:solidFill>
                  <a:srgbClr val="777777"/>
                </a:solidFill>
                <a:latin typeface="Arial"/>
                <a:cs typeface="Arial"/>
              </a:rPr>
              <a:t>si </a:t>
            </a:r>
            <a:r>
              <a:rPr dirty="0" sz="1000" spc="-5">
                <a:solidFill>
                  <a:srgbClr val="777777"/>
                </a:solidFill>
                <a:latin typeface="Arial"/>
                <a:cs typeface="Arial"/>
              </a:rPr>
              <a:t>declinerà </a:t>
            </a:r>
            <a:r>
              <a:rPr dirty="0" sz="1000" spc="-10">
                <a:solidFill>
                  <a:srgbClr val="777777"/>
                </a:solidFill>
                <a:latin typeface="Arial"/>
                <a:cs typeface="Arial"/>
              </a:rPr>
              <a:t>in </a:t>
            </a:r>
            <a:r>
              <a:rPr dirty="0" sz="1000" spc="-5">
                <a:solidFill>
                  <a:srgbClr val="777777"/>
                </a:solidFill>
                <a:latin typeface="Arial"/>
                <a:cs typeface="Arial"/>
              </a:rPr>
              <a:t>oltre ottanta eventi distribuiti </a:t>
            </a:r>
            <a:r>
              <a:rPr dirty="0" sz="1000">
                <a:solidFill>
                  <a:srgbClr val="777777"/>
                </a:solidFill>
                <a:latin typeface="Arial"/>
                <a:cs typeface="Arial"/>
              </a:rPr>
              <a:t>in </a:t>
            </a:r>
            <a:r>
              <a:rPr dirty="0" sz="1000" spc="-10">
                <a:solidFill>
                  <a:srgbClr val="777777"/>
                </a:solidFill>
                <a:latin typeface="Arial"/>
                <a:cs typeface="Arial"/>
              </a:rPr>
              <a:t>più </a:t>
            </a:r>
            <a:r>
              <a:rPr dirty="0" sz="1000" spc="-5">
                <a:solidFill>
                  <a:srgbClr val="777777"/>
                </a:solidFill>
                <a:latin typeface="Arial"/>
                <a:cs typeface="Arial"/>
              </a:rPr>
              <a:t>di cinquanta  località italiane, da </a:t>
            </a:r>
            <a:r>
              <a:rPr dirty="0" sz="1000">
                <a:solidFill>
                  <a:srgbClr val="777777"/>
                </a:solidFill>
                <a:latin typeface="Arial"/>
                <a:cs typeface="Arial"/>
              </a:rPr>
              <a:t>Palermo </a:t>
            </a:r>
            <a:r>
              <a:rPr dirty="0" sz="1000" spc="-5">
                <a:solidFill>
                  <a:srgbClr val="777777"/>
                </a:solidFill>
                <a:latin typeface="Arial"/>
                <a:cs typeface="Arial"/>
              </a:rPr>
              <a:t>a Sondrio. </a:t>
            </a:r>
            <a:r>
              <a:rPr dirty="0" sz="1000">
                <a:solidFill>
                  <a:srgbClr val="777777"/>
                </a:solidFill>
                <a:latin typeface="Arial"/>
                <a:cs typeface="Arial"/>
              </a:rPr>
              <a:t>Caratteristica </a:t>
            </a:r>
            <a:r>
              <a:rPr dirty="0" sz="1000" spc="-5">
                <a:solidFill>
                  <a:srgbClr val="777777"/>
                </a:solidFill>
                <a:latin typeface="Arial"/>
                <a:cs typeface="Arial"/>
              </a:rPr>
              <a:t>distintiva della manifestazione è proprio quella </a:t>
            </a:r>
            <a:r>
              <a:rPr dirty="0" sz="1000">
                <a:solidFill>
                  <a:srgbClr val="777777"/>
                </a:solidFill>
                <a:latin typeface="Arial"/>
                <a:cs typeface="Arial"/>
              </a:rPr>
              <a:t>di  </a:t>
            </a:r>
            <a:r>
              <a:rPr dirty="0" sz="1000" spc="-5">
                <a:solidFill>
                  <a:srgbClr val="777777"/>
                </a:solidFill>
                <a:latin typeface="Arial"/>
                <a:cs typeface="Arial"/>
              </a:rPr>
              <a:t>essere l’unico festival diffuso realizzato </a:t>
            </a:r>
            <a:r>
              <a:rPr dirty="0" sz="1000">
                <a:solidFill>
                  <a:srgbClr val="777777"/>
                </a:solidFill>
                <a:latin typeface="Arial"/>
                <a:cs typeface="Arial"/>
              </a:rPr>
              <a:t>sul </a:t>
            </a:r>
            <a:r>
              <a:rPr dirty="0" sz="1000" spc="-5">
                <a:solidFill>
                  <a:srgbClr val="777777"/>
                </a:solidFill>
                <a:latin typeface="Arial"/>
                <a:cs typeface="Arial"/>
              </a:rPr>
              <a:t>territorio nazionale: ogni centro urbano in cui sia presente una  </a:t>
            </a:r>
            <a:r>
              <a:rPr dirty="0" sz="1000" spc="-10">
                <a:solidFill>
                  <a:srgbClr val="777777"/>
                </a:solidFill>
                <a:latin typeface="Arial"/>
                <a:cs typeface="Arial"/>
              </a:rPr>
              <a:t>banca </a:t>
            </a:r>
            <a:r>
              <a:rPr dirty="0" sz="1000" spc="-5">
                <a:solidFill>
                  <a:srgbClr val="777777"/>
                </a:solidFill>
                <a:latin typeface="Arial"/>
                <a:cs typeface="Arial"/>
              </a:rPr>
              <a:t>aderente all’iniziativa è coinvolto nella manifestazione con un palinsesto </a:t>
            </a:r>
            <a:r>
              <a:rPr dirty="0" sz="1000">
                <a:solidFill>
                  <a:srgbClr val="777777"/>
                </a:solidFill>
                <a:latin typeface="Arial"/>
                <a:cs typeface="Arial"/>
              </a:rPr>
              <a:t>di </a:t>
            </a:r>
            <a:r>
              <a:rPr dirty="0" sz="1000" spc="-10">
                <a:solidFill>
                  <a:srgbClr val="777777"/>
                </a:solidFill>
                <a:latin typeface="Arial"/>
                <a:cs typeface="Arial"/>
              </a:rPr>
              <a:t>eventi </a:t>
            </a:r>
            <a:r>
              <a:rPr dirty="0" sz="1000" spc="-5">
                <a:solidFill>
                  <a:srgbClr val="777777"/>
                </a:solidFill>
                <a:latin typeface="Arial"/>
                <a:cs typeface="Arial"/>
              </a:rPr>
              <a:t>culturali, </a:t>
            </a:r>
            <a:r>
              <a:rPr dirty="0" sz="1000" spc="-10">
                <a:solidFill>
                  <a:srgbClr val="777777"/>
                </a:solidFill>
                <a:latin typeface="Arial"/>
                <a:cs typeface="Arial"/>
              </a:rPr>
              <a:t>laboratori </a:t>
            </a:r>
            <a:r>
              <a:rPr dirty="0" sz="1000" spc="-5">
                <a:solidFill>
                  <a:srgbClr val="777777"/>
                </a:solidFill>
                <a:latin typeface="Arial"/>
                <a:cs typeface="Arial"/>
              </a:rPr>
              <a:t>e  incontri realizzati </a:t>
            </a:r>
            <a:r>
              <a:rPr dirty="0" sz="1000">
                <a:solidFill>
                  <a:srgbClr val="777777"/>
                </a:solidFill>
                <a:latin typeface="Arial"/>
                <a:cs typeface="Arial"/>
              </a:rPr>
              <a:t>da </a:t>
            </a:r>
            <a:r>
              <a:rPr dirty="0" sz="1000" spc="-5">
                <a:solidFill>
                  <a:srgbClr val="777777"/>
                </a:solidFill>
                <a:latin typeface="Arial"/>
                <a:cs typeface="Arial"/>
              </a:rPr>
              <a:t>associazioni locali, volti a incoraggiare </a:t>
            </a:r>
            <a:r>
              <a:rPr dirty="0" sz="1000">
                <a:solidFill>
                  <a:srgbClr val="777777"/>
                </a:solidFill>
                <a:latin typeface="Arial"/>
                <a:cs typeface="Arial"/>
              </a:rPr>
              <a:t>il protagonismo</a:t>
            </a:r>
            <a:r>
              <a:rPr dirty="0" sz="1000" spc="25">
                <a:solidFill>
                  <a:srgbClr val="777777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777777"/>
                </a:solidFill>
                <a:latin typeface="Arial"/>
                <a:cs typeface="Arial"/>
              </a:rPr>
              <a:t>collettivo.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 marR="125730">
              <a:lnSpc>
                <a:spcPct val="129000"/>
              </a:lnSpc>
            </a:pPr>
            <a:r>
              <a:rPr dirty="0" sz="1000" spc="-10">
                <a:solidFill>
                  <a:srgbClr val="777777"/>
                </a:solidFill>
                <a:latin typeface="Arial"/>
                <a:cs typeface="Arial"/>
              </a:rPr>
              <a:t>Per </a:t>
            </a:r>
            <a:r>
              <a:rPr dirty="0" sz="1000" spc="-5">
                <a:solidFill>
                  <a:srgbClr val="777777"/>
                </a:solidFill>
                <a:latin typeface="Arial"/>
                <a:cs typeface="Arial"/>
              </a:rPr>
              <a:t>conoscere l’intera offerta di eventi del Festival della Cultura Creativa 2016 è possibile consultare il </a:t>
            </a:r>
            <a:r>
              <a:rPr dirty="0" sz="1000">
                <a:solidFill>
                  <a:srgbClr val="777777"/>
                </a:solidFill>
                <a:latin typeface="Arial"/>
                <a:cs typeface="Arial"/>
                <a:hlinkClick r:id="rId3"/>
              </a:rPr>
              <a:t>sito. </a:t>
            </a:r>
            <a:r>
              <a:rPr dirty="0" sz="1000">
                <a:solidFill>
                  <a:srgbClr val="777777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777777"/>
                </a:solidFill>
                <a:latin typeface="Arial"/>
                <a:cs typeface="Arial"/>
              </a:rPr>
              <a:t>(Paolo</a:t>
            </a:r>
            <a:r>
              <a:rPr dirty="0" sz="1000">
                <a:solidFill>
                  <a:srgbClr val="777777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777777"/>
                </a:solidFill>
                <a:latin typeface="Arial"/>
                <a:cs typeface="Arial"/>
              </a:rPr>
              <a:t>Sbraga)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30119" y="2442971"/>
            <a:ext cx="2099945" cy="10850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3680967"/>
            <a:ext cx="6117971" cy="688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93401" y="4846319"/>
            <a:ext cx="3134073" cy="14563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28346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Associazionescarlatti.it  2 maggio</a:t>
            </a:r>
            <a:r>
              <a:rPr dirty="0" sz="160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837054" y="2119883"/>
            <a:ext cx="3876675" cy="11424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4061459"/>
            <a:ext cx="3648075" cy="9331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381500" y="4058030"/>
            <a:ext cx="914400" cy="1295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82384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Bccsangiovannirotondo.com  2 maggio</a:t>
            </a:r>
            <a:r>
              <a:rPr dirty="0" sz="160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01040" y="3433902"/>
            <a:ext cx="6158230" cy="527685"/>
          </a:xfrm>
          <a:custGeom>
            <a:avLst/>
            <a:gdLst/>
            <a:ahLst/>
            <a:cxnLst/>
            <a:rect l="l" t="t" r="r" b="b"/>
            <a:pathLst>
              <a:path w="6158230" h="527685">
                <a:moveTo>
                  <a:pt x="0" y="527608"/>
                </a:moveTo>
                <a:lnTo>
                  <a:pt x="6158230" y="527608"/>
                </a:lnTo>
                <a:lnTo>
                  <a:pt x="6158230" y="0"/>
                </a:lnTo>
                <a:lnTo>
                  <a:pt x="0" y="0"/>
                </a:lnTo>
                <a:lnTo>
                  <a:pt x="0" y="52760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706627" y="3604386"/>
            <a:ext cx="5129530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5" b="1">
                <a:solidFill>
                  <a:srgbClr val="8AAFB7"/>
                </a:solidFill>
                <a:latin typeface="Arial"/>
                <a:cs typeface="Arial"/>
              </a:rPr>
              <a:t>Festival della </a:t>
            </a:r>
            <a:r>
              <a:rPr dirty="0" sz="1050" b="1">
                <a:solidFill>
                  <a:srgbClr val="8AAFB7"/>
                </a:solidFill>
                <a:latin typeface="Arial"/>
                <a:cs typeface="Arial"/>
              </a:rPr>
              <a:t>Cultura </a:t>
            </a:r>
            <a:r>
              <a:rPr dirty="0" sz="1050" spc="-5" b="1">
                <a:solidFill>
                  <a:srgbClr val="8AAFB7"/>
                </a:solidFill>
                <a:latin typeface="Arial"/>
                <a:cs typeface="Arial"/>
              </a:rPr>
              <a:t>Creativa </a:t>
            </a:r>
            <a:r>
              <a:rPr dirty="0" sz="1050" b="1">
                <a:solidFill>
                  <a:srgbClr val="8AAFB7"/>
                </a:solidFill>
                <a:latin typeface="Arial"/>
                <a:cs typeface="Arial"/>
              </a:rPr>
              <a:t>- Una </a:t>
            </a:r>
            <a:r>
              <a:rPr dirty="0" sz="1050" spc="-5" b="1">
                <a:solidFill>
                  <a:srgbClr val="8AAFB7"/>
                </a:solidFill>
                <a:latin typeface="Arial"/>
                <a:cs typeface="Arial"/>
              </a:rPr>
              <a:t>settimana per </a:t>
            </a:r>
            <a:r>
              <a:rPr dirty="0" sz="1050" b="1">
                <a:solidFill>
                  <a:srgbClr val="8AAFB7"/>
                </a:solidFill>
                <a:latin typeface="Arial"/>
                <a:cs typeface="Arial"/>
              </a:rPr>
              <a:t>riscoprire </a:t>
            </a:r>
            <a:r>
              <a:rPr dirty="0" sz="1050" spc="-5" b="1">
                <a:solidFill>
                  <a:srgbClr val="8AAFB7"/>
                </a:solidFill>
                <a:latin typeface="Arial"/>
                <a:cs typeface="Arial"/>
              </a:rPr>
              <a:t>il </a:t>
            </a:r>
            <a:r>
              <a:rPr dirty="0" sz="1050" b="1">
                <a:solidFill>
                  <a:srgbClr val="8AAFB7"/>
                </a:solidFill>
                <a:latin typeface="Arial"/>
                <a:cs typeface="Arial"/>
              </a:rPr>
              <a:t>senso</a:t>
            </a:r>
            <a:r>
              <a:rPr dirty="0" sz="1050" spc="60" b="1">
                <a:solidFill>
                  <a:srgbClr val="8AAFB7"/>
                </a:solidFill>
                <a:latin typeface="Arial"/>
                <a:cs typeface="Arial"/>
              </a:rPr>
              <a:t> </a:t>
            </a:r>
            <a:r>
              <a:rPr dirty="0" sz="1050" spc="-5" b="1">
                <a:solidFill>
                  <a:srgbClr val="8AAFB7"/>
                </a:solidFill>
                <a:latin typeface="Arial"/>
                <a:cs typeface="Arial"/>
              </a:rPr>
              <a:t>dell'abitare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1040" y="3961510"/>
            <a:ext cx="6158230" cy="1606550"/>
          </a:xfrm>
          <a:custGeom>
            <a:avLst/>
            <a:gdLst/>
            <a:ahLst/>
            <a:cxnLst/>
            <a:rect l="l" t="t" r="r" b="b"/>
            <a:pathLst>
              <a:path w="6158230" h="1606550">
                <a:moveTo>
                  <a:pt x="0" y="1606296"/>
                </a:moveTo>
                <a:lnTo>
                  <a:pt x="6158230" y="1606296"/>
                </a:lnTo>
                <a:lnTo>
                  <a:pt x="6158230" y="0"/>
                </a:lnTo>
                <a:lnTo>
                  <a:pt x="0" y="0"/>
                </a:lnTo>
                <a:lnTo>
                  <a:pt x="0" y="160629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01040" y="5567806"/>
            <a:ext cx="6158230" cy="170815"/>
          </a:xfrm>
          <a:custGeom>
            <a:avLst/>
            <a:gdLst/>
            <a:ahLst/>
            <a:cxnLst/>
            <a:rect l="l" t="t" r="r" b="b"/>
            <a:pathLst>
              <a:path w="6158230" h="170814">
                <a:moveTo>
                  <a:pt x="0" y="170687"/>
                </a:moveTo>
                <a:lnTo>
                  <a:pt x="6158230" y="170687"/>
                </a:lnTo>
                <a:lnTo>
                  <a:pt x="6158230" y="0"/>
                </a:lnTo>
                <a:lnTo>
                  <a:pt x="0" y="0"/>
                </a:lnTo>
                <a:lnTo>
                  <a:pt x="0" y="170687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01040" y="5738494"/>
            <a:ext cx="6158230" cy="172720"/>
          </a:xfrm>
          <a:custGeom>
            <a:avLst/>
            <a:gdLst/>
            <a:ahLst/>
            <a:cxnLst/>
            <a:rect l="l" t="t" r="r" b="b"/>
            <a:pathLst>
              <a:path w="6158230" h="172720">
                <a:moveTo>
                  <a:pt x="0" y="172212"/>
                </a:moveTo>
                <a:lnTo>
                  <a:pt x="6158230" y="172212"/>
                </a:lnTo>
                <a:lnTo>
                  <a:pt x="6158230" y="0"/>
                </a:lnTo>
                <a:lnTo>
                  <a:pt x="0" y="0"/>
                </a:lnTo>
                <a:lnTo>
                  <a:pt x="0" y="172212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01040" y="5910655"/>
            <a:ext cx="6158230" cy="171450"/>
          </a:xfrm>
          <a:custGeom>
            <a:avLst/>
            <a:gdLst/>
            <a:ahLst/>
            <a:cxnLst/>
            <a:rect l="l" t="t" r="r" b="b"/>
            <a:pathLst>
              <a:path w="6158230" h="171450">
                <a:moveTo>
                  <a:pt x="0" y="170992"/>
                </a:moveTo>
                <a:lnTo>
                  <a:pt x="6158230" y="170992"/>
                </a:lnTo>
                <a:lnTo>
                  <a:pt x="6158230" y="0"/>
                </a:lnTo>
                <a:lnTo>
                  <a:pt x="0" y="0"/>
                </a:lnTo>
                <a:lnTo>
                  <a:pt x="0" y="170992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01040" y="6081648"/>
            <a:ext cx="6158230" cy="172720"/>
          </a:xfrm>
          <a:custGeom>
            <a:avLst/>
            <a:gdLst/>
            <a:ahLst/>
            <a:cxnLst/>
            <a:rect l="l" t="t" r="r" b="b"/>
            <a:pathLst>
              <a:path w="6158230" h="172720">
                <a:moveTo>
                  <a:pt x="0" y="172212"/>
                </a:moveTo>
                <a:lnTo>
                  <a:pt x="6158230" y="172212"/>
                </a:lnTo>
                <a:lnTo>
                  <a:pt x="6158230" y="0"/>
                </a:lnTo>
                <a:lnTo>
                  <a:pt x="0" y="0"/>
                </a:lnTo>
                <a:lnTo>
                  <a:pt x="0" y="172212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01040" y="6253860"/>
            <a:ext cx="6158230" cy="170815"/>
          </a:xfrm>
          <a:custGeom>
            <a:avLst/>
            <a:gdLst/>
            <a:ahLst/>
            <a:cxnLst/>
            <a:rect l="l" t="t" r="r" b="b"/>
            <a:pathLst>
              <a:path w="6158230" h="170814">
                <a:moveTo>
                  <a:pt x="0" y="170687"/>
                </a:moveTo>
                <a:lnTo>
                  <a:pt x="6158230" y="170687"/>
                </a:lnTo>
                <a:lnTo>
                  <a:pt x="6158230" y="0"/>
                </a:lnTo>
                <a:lnTo>
                  <a:pt x="0" y="0"/>
                </a:lnTo>
                <a:lnTo>
                  <a:pt x="0" y="170687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01040" y="6424548"/>
            <a:ext cx="6158230" cy="172720"/>
          </a:xfrm>
          <a:custGeom>
            <a:avLst/>
            <a:gdLst/>
            <a:ahLst/>
            <a:cxnLst/>
            <a:rect l="l" t="t" r="r" b="b"/>
            <a:pathLst>
              <a:path w="6158230" h="172720">
                <a:moveTo>
                  <a:pt x="0" y="172212"/>
                </a:moveTo>
                <a:lnTo>
                  <a:pt x="6158230" y="172212"/>
                </a:lnTo>
                <a:lnTo>
                  <a:pt x="6158230" y="0"/>
                </a:lnTo>
                <a:lnTo>
                  <a:pt x="0" y="0"/>
                </a:lnTo>
                <a:lnTo>
                  <a:pt x="0" y="172212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01040" y="6596760"/>
            <a:ext cx="6158230" cy="170815"/>
          </a:xfrm>
          <a:custGeom>
            <a:avLst/>
            <a:gdLst/>
            <a:ahLst/>
            <a:cxnLst/>
            <a:rect l="l" t="t" r="r" b="b"/>
            <a:pathLst>
              <a:path w="6158230" h="170815">
                <a:moveTo>
                  <a:pt x="0" y="170687"/>
                </a:moveTo>
                <a:lnTo>
                  <a:pt x="6158230" y="170687"/>
                </a:lnTo>
                <a:lnTo>
                  <a:pt x="6158230" y="0"/>
                </a:lnTo>
                <a:lnTo>
                  <a:pt x="0" y="0"/>
                </a:lnTo>
                <a:lnTo>
                  <a:pt x="0" y="170687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01040" y="6767448"/>
            <a:ext cx="6158230" cy="172720"/>
          </a:xfrm>
          <a:custGeom>
            <a:avLst/>
            <a:gdLst/>
            <a:ahLst/>
            <a:cxnLst/>
            <a:rect l="l" t="t" r="r" b="b"/>
            <a:pathLst>
              <a:path w="6158230" h="172720">
                <a:moveTo>
                  <a:pt x="0" y="172211"/>
                </a:moveTo>
                <a:lnTo>
                  <a:pt x="6158230" y="172211"/>
                </a:lnTo>
                <a:lnTo>
                  <a:pt x="6158230" y="0"/>
                </a:lnTo>
                <a:lnTo>
                  <a:pt x="0" y="0"/>
                </a:lnTo>
                <a:lnTo>
                  <a:pt x="0" y="172211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01040" y="6939660"/>
            <a:ext cx="6158230" cy="170815"/>
          </a:xfrm>
          <a:custGeom>
            <a:avLst/>
            <a:gdLst/>
            <a:ahLst/>
            <a:cxnLst/>
            <a:rect l="l" t="t" r="r" b="b"/>
            <a:pathLst>
              <a:path w="6158230" h="170815">
                <a:moveTo>
                  <a:pt x="0" y="170687"/>
                </a:moveTo>
                <a:lnTo>
                  <a:pt x="6158230" y="170687"/>
                </a:lnTo>
                <a:lnTo>
                  <a:pt x="6158230" y="0"/>
                </a:lnTo>
                <a:lnTo>
                  <a:pt x="0" y="0"/>
                </a:lnTo>
                <a:lnTo>
                  <a:pt x="0" y="170687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01040" y="7110348"/>
            <a:ext cx="6158230" cy="172720"/>
          </a:xfrm>
          <a:custGeom>
            <a:avLst/>
            <a:gdLst/>
            <a:ahLst/>
            <a:cxnLst/>
            <a:rect l="l" t="t" r="r" b="b"/>
            <a:pathLst>
              <a:path w="6158230" h="172720">
                <a:moveTo>
                  <a:pt x="0" y="172211"/>
                </a:moveTo>
                <a:lnTo>
                  <a:pt x="6158230" y="172211"/>
                </a:lnTo>
                <a:lnTo>
                  <a:pt x="6158230" y="0"/>
                </a:lnTo>
                <a:lnTo>
                  <a:pt x="0" y="0"/>
                </a:lnTo>
                <a:lnTo>
                  <a:pt x="0" y="172211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01040" y="7282560"/>
            <a:ext cx="6158230" cy="170815"/>
          </a:xfrm>
          <a:custGeom>
            <a:avLst/>
            <a:gdLst/>
            <a:ahLst/>
            <a:cxnLst/>
            <a:rect l="l" t="t" r="r" b="b"/>
            <a:pathLst>
              <a:path w="6158230" h="170815">
                <a:moveTo>
                  <a:pt x="0" y="170687"/>
                </a:moveTo>
                <a:lnTo>
                  <a:pt x="6158230" y="170687"/>
                </a:lnTo>
                <a:lnTo>
                  <a:pt x="6158230" y="0"/>
                </a:lnTo>
                <a:lnTo>
                  <a:pt x="0" y="0"/>
                </a:lnTo>
                <a:lnTo>
                  <a:pt x="0" y="170687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01040" y="7453248"/>
            <a:ext cx="6158230" cy="172720"/>
          </a:xfrm>
          <a:custGeom>
            <a:avLst/>
            <a:gdLst/>
            <a:ahLst/>
            <a:cxnLst/>
            <a:rect l="l" t="t" r="r" b="b"/>
            <a:pathLst>
              <a:path w="6158230" h="172720">
                <a:moveTo>
                  <a:pt x="0" y="172211"/>
                </a:moveTo>
                <a:lnTo>
                  <a:pt x="6158230" y="172211"/>
                </a:lnTo>
                <a:lnTo>
                  <a:pt x="6158230" y="0"/>
                </a:lnTo>
                <a:lnTo>
                  <a:pt x="0" y="0"/>
                </a:lnTo>
                <a:lnTo>
                  <a:pt x="0" y="172211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01040" y="7625460"/>
            <a:ext cx="6158230" cy="170815"/>
          </a:xfrm>
          <a:custGeom>
            <a:avLst/>
            <a:gdLst/>
            <a:ahLst/>
            <a:cxnLst/>
            <a:rect l="l" t="t" r="r" b="b"/>
            <a:pathLst>
              <a:path w="6158230" h="170815">
                <a:moveTo>
                  <a:pt x="0" y="170687"/>
                </a:moveTo>
                <a:lnTo>
                  <a:pt x="6158230" y="170687"/>
                </a:lnTo>
                <a:lnTo>
                  <a:pt x="6158230" y="0"/>
                </a:lnTo>
                <a:lnTo>
                  <a:pt x="0" y="0"/>
                </a:lnTo>
                <a:lnTo>
                  <a:pt x="0" y="170687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01040" y="7796148"/>
            <a:ext cx="6158230" cy="172720"/>
          </a:xfrm>
          <a:custGeom>
            <a:avLst/>
            <a:gdLst/>
            <a:ahLst/>
            <a:cxnLst/>
            <a:rect l="l" t="t" r="r" b="b"/>
            <a:pathLst>
              <a:path w="6158230" h="172720">
                <a:moveTo>
                  <a:pt x="0" y="172211"/>
                </a:moveTo>
                <a:lnTo>
                  <a:pt x="6158230" y="172211"/>
                </a:lnTo>
                <a:lnTo>
                  <a:pt x="6158230" y="0"/>
                </a:lnTo>
                <a:lnTo>
                  <a:pt x="0" y="0"/>
                </a:lnTo>
                <a:lnTo>
                  <a:pt x="0" y="172211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01040" y="7968360"/>
            <a:ext cx="6158230" cy="170815"/>
          </a:xfrm>
          <a:custGeom>
            <a:avLst/>
            <a:gdLst/>
            <a:ahLst/>
            <a:cxnLst/>
            <a:rect l="l" t="t" r="r" b="b"/>
            <a:pathLst>
              <a:path w="6158230" h="170815">
                <a:moveTo>
                  <a:pt x="0" y="170687"/>
                </a:moveTo>
                <a:lnTo>
                  <a:pt x="6158230" y="170687"/>
                </a:lnTo>
                <a:lnTo>
                  <a:pt x="6158230" y="0"/>
                </a:lnTo>
                <a:lnTo>
                  <a:pt x="0" y="0"/>
                </a:lnTo>
                <a:lnTo>
                  <a:pt x="0" y="170687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701040" y="8139048"/>
            <a:ext cx="6158230" cy="172720"/>
          </a:xfrm>
          <a:custGeom>
            <a:avLst/>
            <a:gdLst/>
            <a:ahLst/>
            <a:cxnLst/>
            <a:rect l="l" t="t" r="r" b="b"/>
            <a:pathLst>
              <a:path w="6158230" h="172720">
                <a:moveTo>
                  <a:pt x="0" y="172211"/>
                </a:moveTo>
                <a:lnTo>
                  <a:pt x="6158230" y="172211"/>
                </a:lnTo>
                <a:lnTo>
                  <a:pt x="6158230" y="0"/>
                </a:lnTo>
                <a:lnTo>
                  <a:pt x="0" y="0"/>
                </a:lnTo>
                <a:lnTo>
                  <a:pt x="0" y="172211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701040" y="8311336"/>
            <a:ext cx="6158230" cy="171450"/>
          </a:xfrm>
          <a:custGeom>
            <a:avLst/>
            <a:gdLst/>
            <a:ahLst/>
            <a:cxnLst/>
            <a:rect l="l" t="t" r="r" b="b"/>
            <a:pathLst>
              <a:path w="6158230" h="171450">
                <a:moveTo>
                  <a:pt x="0" y="170992"/>
                </a:moveTo>
                <a:lnTo>
                  <a:pt x="6158230" y="170992"/>
                </a:lnTo>
                <a:lnTo>
                  <a:pt x="6158230" y="0"/>
                </a:lnTo>
                <a:lnTo>
                  <a:pt x="0" y="0"/>
                </a:lnTo>
                <a:lnTo>
                  <a:pt x="0" y="170992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01040" y="8482329"/>
            <a:ext cx="6158230" cy="172720"/>
          </a:xfrm>
          <a:custGeom>
            <a:avLst/>
            <a:gdLst/>
            <a:ahLst/>
            <a:cxnLst/>
            <a:rect l="l" t="t" r="r" b="b"/>
            <a:pathLst>
              <a:path w="6158230" h="172720">
                <a:moveTo>
                  <a:pt x="0" y="172211"/>
                </a:moveTo>
                <a:lnTo>
                  <a:pt x="6158230" y="172211"/>
                </a:lnTo>
                <a:lnTo>
                  <a:pt x="6158230" y="0"/>
                </a:lnTo>
                <a:lnTo>
                  <a:pt x="0" y="0"/>
                </a:lnTo>
                <a:lnTo>
                  <a:pt x="0" y="172211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701040" y="8654541"/>
            <a:ext cx="6158230" cy="170815"/>
          </a:xfrm>
          <a:custGeom>
            <a:avLst/>
            <a:gdLst/>
            <a:ahLst/>
            <a:cxnLst/>
            <a:rect l="l" t="t" r="r" b="b"/>
            <a:pathLst>
              <a:path w="6158230" h="170815">
                <a:moveTo>
                  <a:pt x="0" y="170688"/>
                </a:moveTo>
                <a:lnTo>
                  <a:pt x="6158230" y="170688"/>
                </a:lnTo>
                <a:lnTo>
                  <a:pt x="6158230" y="0"/>
                </a:lnTo>
                <a:lnTo>
                  <a:pt x="0" y="0"/>
                </a:lnTo>
                <a:lnTo>
                  <a:pt x="0" y="17068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701040" y="8825229"/>
            <a:ext cx="6158230" cy="172720"/>
          </a:xfrm>
          <a:custGeom>
            <a:avLst/>
            <a:gdLst/>
            <a:ahLst/>
            <a:cxnLst/>
            <a:rect l="l" t="t" r="r" b="b"/>
            <a:pathLst>
              <a:path w="6158230" h="172720">
                <a:moveTo>
                  <a:pt x="0" y="172211"/>
                </a:moveTo>
                <a:lnTo>
                  <a:pt x="6158230" y="172211"/>
                </a:lnTo>
                <a:lnTo>
                  <a:pt x="6158230" y="0"/>
                </a:lnTo>
                <a:lnTo>
                  <a:pt x="0" y="0"/>
                </a:lnTo>
                <a:lnTo>
                  <a:pt x="0" y="172211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701040" y="8997441"/>
            <a:ext cx="6158230" cy="170815"/>
          </a:xfrm>
          <a:custGeom>
            <a:avLst/>
            <a:gdLst/>
            <a:ahLst/>
            <a:cxnLst/>
            <a:rect l="l" t="t" r="r" b="b"/>
            <a:pathLst>
              <a:path w="6158230" h="170815">
                <a:moveTo>
                  <a:pt x="0" y="170688"/>
                </a:moveTo>
                <a:lnTo>
                  <a:pt x="6158230" y="170688"/>
                </a:lnTo>
                <a:lnTo>
                  <a:pt x="6158230" y="0"/>
                </a:lnTo>
                <a:lnTo>
                  <a:pt x="0" y="0"/>
                </a:lnTo>
                <a:lnTo>
                  <a:pt x="0" y="17068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701040" y="9168129"/>
            <a:ext cx="6158230" cy="172720"/>
          </a:xfrm>
          <a:custGeom>
            <a:avLst/>
            <a:gdLst/>
            <a:ahLst/>
            <a:cxnLst/>
            <a:rect l="l" t="t" r="r" b="b"/>
            <a:pathLst>
              <a:path w="6158230" h="172720">
                <a:moveTo>
                  <a:pt x="0" y="172211"/>
                </a:moveTo>
                <a:lnTo>
                  <a:pt x="6158230" y="172211"/>
                </a:lnTo>
                <a:lnTo>
                  <a:pt x="6158230" y="0"/>
                </a:lnTo>
                <a:lnTo>
                  <a:pt x="0" y="0"/>
                </a:lnTo>
                <a:lnTo>
                  <a:pt x="0" y="172211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701040" y="9340291"/>
            <a:ext cx="6158230" cy="170815"/>
          </a:xfrm>
          <a:custGeom>
            <a:avLst/>
            <a:gdLst/>
            <a:ahLst/>
            <a:cxnLst/>
            <a:rect l="l" t="t" r="r" b="b"/>
            <a:pathLst>
              <a:path w="6158230" h="170815">
                <a:moveTo>
                  <a:pt x="0" y="170687"/>
                </a:moveTo>
                <a:lnTo>
                  <a:pt x="6158230" y="170687"/>
                </a:lnTo>
                <a:lnTo>
                  <a:pt x="6158230" y="0"/>
                </a:lnTo>
                <a:lnTo>
                  <a:pt x="0" y="0"/>
                </a:lnTo>
                <a:lnTo>
                  <a:pt x="0" y="170687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706627" y="5553582"/>
            <a:ext cx="6148070" cy="39687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12700">
              <a:lnSpc>
                <a:spcPct val="124400"/>
              </a:lnSpc>
              <a:spcBef>
                <a:spcPts val="100"/>
              </a:spcBef>
            </a:pP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Abitare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sottosopra. Scoprire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e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sperimentare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come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si sta dentro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i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luoghi, l’arte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e le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emozioni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è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il tema della terza edizione 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del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Festival della Cultura creativa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che dal 2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all’8 maggio 2016 animerà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la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città di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San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Giovanni</a:t>
            </a:r>
            <a:r>
              <a:rPr dirty="0" sz="900" spc="25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Rotondo.</a:t>
            </a:r>
            <a:endParaRPr sz="900">
              <a:latin typeface="Arial"/>
              <a:cs typeface="Arial"/>
            </a:endParaRPr>
          </a:p>
          <a:p>
            <a:pPr algn="just" marL="12700" marR="12065">
              <a:lnSpc>
                <a:spcPct val="124800"/>
              </a:lnSpc>
              <a:spcBef>
                <a:spcPts val="10"/>
              </a:spcBef>
            </a:pP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È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abitando una casa, </a:t>
            </a:r>
            <a:r>
              <a:rPr dirty="0" sz="900" spc="-10">
                <a:solidFill>
                  <a:srgbClr val="666666"/>
                </a:solidFill>
                <a:latin typeface="Arial"/>
                <a:cs typeface="Arial"/>
              </a:rPr>
              <a:t>un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luogo, </a:t>
            </a:r>
            <a:r>
              <a:rPr dirty="0" sz="900" spc="-10">
                <a:solidFill>
                  <a:srgbClr val="666666"/>
                </a:solidFill>
                <a:latin typeface="Arial"/>
                <a:cs typeface="Arial"/>
              </a:rPr>
              <a:t>un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territorio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che si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impara a relazionarsi con la comunità di appartenenza,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con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le  istituzioni,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con il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mondo che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ci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circonda. Per questo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il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Consorzio delle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Pro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Loco del Gargano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ha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aderito all’iniziativa,  promossa dall’ABI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e accolta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dalla BCC di San Giovanni Rotondo,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con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dei percorsi ideati e coordinati dalla Emiliana  Santodirocco (psicologa) e Antonietta Notarangelo</a:t>
            </a:r>
            <a:r>
              <a:rPr dirty="0" sz="900" spc="5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(insegnante).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50">
              <a:latin typeface="Times New Roman"/>
              <a:cs typeface="Times New Roman"/>
            </a:endParaRPr>
          </a:p>
          <a:p>
            <a:pPr algn="just" marL="12700" marR="5715">
              <a:lnSpc>
                <a:spcPct val="125000"/>
              </a:lnSpc>
            </a:pP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All’iniziativa, che nella proposta istitutiva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è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rivolta ai giovani d’età compresa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tra 6 e 13 </a:t>
            </a:r>
            <a:r>
              <a:rPr dirty="0" sz="900" spc="5">
                <a:solidFill>
                  <a:srgbClr val="666666"/>
                </a:solidFill>
                <a:latin typeface="Arial"/>
                <a:cs typeface="Arial"/>
              </a:rPr>
              <a:t>anni,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ha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aderito l’Istituto  Comprensivo Melchionda-De Bonis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con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classi della scuola primaria (docente referente Anna Brofferio) e della  secondaria di primo grado (docente referente Maria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Cusenza).</a:t>
            </a:r>
            <a:endParaRPr sz="900">
              <a:latin typeface="Arial"/>
              <a:cs typeface="Arial"/>
            </a:endParaRPr>
          </a:p>
          <a:p>
            <a:pPr algn="just" marL="12700" marR="8890">
              <a:lnSpc>
                <a:spcPct val="124800"/>
              </a:lnSpc>
              <a:spcBef>
                <a:spcPts val="10"/>
              </a:spcBef>
            </a:pPr>
            <a:r>
              <a:rPr dirty="0" sz="900" spc="-10">
                <a:solidFill>
                  <a:srgbClr val="666666"/>
                </a:solidFill>
                <a:latin typeface="Arial"/>
                <a:cs typeface="Arial"/>
              </a:rPr>
              <a:t>Ma,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sul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piano del coinvolgimento, il nostro caso presenta una variante di rilievo: include nelle sue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fila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anche studenti  della scuola secondaria superiore dell’I.S.I.S Luigi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di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Maggio (docente referente Antonella Mazzeo)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e un gruppo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scelto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di 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adulti. Infatti,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se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l'ottica del progetto è quello della promozione del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territorio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e quello </a:t>
            </a:r>
            <a:r>
              <a:rPr dirty="0" sz="900" spc="-10">
                <a:solidFill>
                  <a:srgbClr val="666666"/>
                </a:solidFill>
                <a:latin typeface="Arial"/>
                <a:cs typeface="Arial"/>
              </a:rPr>
              <a:t>di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aprire spazi culturali sempre più  ampi, allora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è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bene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che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nessuno si chiami fuori dall’idea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di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comunità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che il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tema dell’abitare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può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generare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o</a:t>
            </a:r>
            <a:r>
              <a:rPr dirty="0" sz="900" spc="8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rinsaldare.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50">
              <a:latin typeface="Times New Roman"/>
              <a:cs typeface="Times New Roman"/>
            </a:endParaRPr>
          </a:p>
          <a:p>
            <a:pPr algn="just" marL="12700" marR="5080">
              <a:lnSpc>
                <a:spcPct val="125299"/>
              </a:lnSpc>
            </a:pP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Non è casuale che nei laboratori che saranno proposti, la voce verbale abitare sarà coniugata con altre parole come  ‘abitare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la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mente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e il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tempo’, ‘abitare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il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proprio corpo’, ‘abitare regole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e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legalità’, ‘abitare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il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dubbio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e il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desiderio’,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‘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abitare  con…’, parole, insomma,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in grado di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far immaginare ambienti che guardino alla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formazione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della persona e alla  consapevolezza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che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solo ‘allenandosi’ si diventa cittadini attivi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e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fautori di una equilibrata convivenza</a:t>
            </a:r>
            <a:r>
              <a:rPr dirty="0" sz="900" spc="75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civile.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50">
              <a:latin typeface="Times New Roman"/>
              <a:cs typeface="Times New Roman"/>
            </a:endParaRPr>
          </a:p>
          <a:p>
            <a:pPr algn="just" marL="12700" marR="6350">
              <a:lnSpc>
                <a:spcPct val="125000"/>
              </a:lnSpc>
            </a:pP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Se il Festival è di Cultura creativa, però, vuol dire che saranno giorni in cui alla fantasia e alla creatività </a:t>
            </a:r>
            <a:r>
              <a:rPr dirty="0" sz="900" spc="15">
                <a:solidFill>
                  <a:srgbClr val="666666"/>
                </a:solidFill>
                <a:latin typeface="Arial"/>
                <a:cs typeface="Arial"/>
              </a:rPr>
              <a:t>sarà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garantito </a:t>
            </a:r>
            <a:r>
              <a:rPr dirty="0" sz="900" spc="-10">
                <a:solidFill>
                  <a:srgbClr val="666666"/>
                </a:solidFill>
                <a:latin typeface="Arial"/>
                <a:cs typeface="Arial"/>
              </a:rPr>
              <a:t>il 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protagonismo attraverso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i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linguaggi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più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vari: dalla scrittura all’arte, dalla musica alla lettura, dalle tecnologie digitali </a:t>
            </a:r>
            <a:r>
              <a:rPr dirty="0" sz="900" spc="-10">
                <a:solidFill>
                  <a:srgbClr val="666666"/>
                </a:solidFill>
                <a:latin typeface="Arial"/>
                <a:cs typeface="Arial"/>
              </a:rPr>
              <a:t>agli 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strumenti linguistici che ciascuno sarà </a:t>
            </a:r>
            <a:r>
              <a:rPr dirty="0" sz="900" spc="-10">
                <a:solidFill>
                  <a:srgbClr val="666666"/>
                </a:solidFill>
                <a:latin typeface="Arial"/>
                <a:cs typeface="Arial"/>
              </a:rPr>
              <a:t>in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grado </a:t>
            </a:r>
            <a:r>
              <a:rPr dirty="0" sz="900" spc="-10">
                <a:solidFill>
                  <a:srgbClr val="666666"/>
                </a:solidFill>
                <a:latin typeface="Arial"/>
                <a:cs typeface="Arial"/>
              </a:rPr>
              <a:t>di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proporre e di</a:t>
            </a:r>
            <a:r>
              <a:rPr dirty="0" sz="900" spc="4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usare.</a:t>
            </a:r>
            <a:endParaRPr sz="9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01040" y="9510979"/>
            <a:ext cx="6158230" cy="172720"/>
          </a:xfrm>
          <a:custGeom>
            <a:avLst/>
            <a:gdLst/>
            <a:ahLst/>
            <a:cxnLst/>
            <a:rect l="l" t="t" r="r" b="b"/>
            <a:pathLst>
              <a:path w="6158230" h="172720">
                <a:moveTo>
                  <a:pt x="0" y="172212"/>
                </a:moveTo>
                <a:lnTo>
                  <a:pt x="6158230" y="172212"/>
                </a:lnTo>
                <a:lnTo>
                  <a:pt x="6158230" y="0"/>
                </a:lnTo>
                <a:lnTo>
                  <a:pt x="0" y="0"/>
                </a:lnTo>
                <a:lnTo>
                  <a:pt x="0" y="172212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446654" y="2119883"/>
            <a:ext cx="2666999" cy="6281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720090" y="3960875"/>
            <a:ext cx="1905000" cy="14282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1992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3163"/>
            <a:ext cx="6148070" cy="57778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Times New Roman"/>
                <a:cs typeface="Times New Roman"/>
              </a:rPr>
              <a:t>RASSEGNA</a:t>
            </a:r>
            <a:r>
              <a:rPr dirty="0" sz="1600" spc="5" b="1">
                <a:latin typeface="Times New Roman"/>
                <a:cs typeface="Times New Roman"/>
              </a:rPr>
              <a:t> </a:t>
            </a:r>
            <a:r>
              <a:rPr dirty="0" sz="1600" spc="-5" b="1">
                <a:latin typeface="Times New Roman"/>
                <a:cs typeface="Times New Roman"/>
              </a:rPr>
              <a:t>STAMPA</a:t>
            </a:r>
            <a:endParaRPr sz="1600">
              <a:latin typeface="Times New Roman"/>
              <a:cs typeface="Times New Roman"/>
            </a:endParaRPr>
          </a:p>
          <a:p>
            <a:pPr algn="just" marL="12700">
              <a:lnSpc>
                <a:spcPts val="1885"/>
              </a:lnSpc>
              <a:spcBef>
                <a:spcPts val="1510"/>
              </a:spcBef>
            </a:pPr>
            <a:r>
              <a:rPr dirty="0" sz="1600" spc="-5" b="1">
                <a:latin typeface="Arial"/>
                <a:cs typeface="Arial"/>
              </a:rPr>
              <a:t>Askanews</a:t>
            </a:r>
            <a:endParaRPr sz="1600">
              <a:latin typeface="Arial"/>
              <a:cs typeface="Arial"/>
            </a:endParaRPr>
          </a:p>
          <a:p>
            <a:pPr algn="just" marL="12700">
              <a:lnSpc>
                <a:spcPts val="1885"/>
              </a:lnSpc>
            </a:pPr>
            <a:r>
              <a:rPr dirty="0" sz="1600" spc="-5" b="1">
                <a:latin typeface="Arial"/>
                <a:cs typeface="Arial"/>
              </a:rPr>
              <a:t>27 aprile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1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2700" marR="6350">
              <a:lnSpc>
                <a:spcPct val="101400"/>
              </a:lnSpc>
              <a:spcBef>
                <a:spcPts val="1045"/>
              </a:spcBef>
            </a:pPr>
            <a:r>
              <a:rPr dirty="0" sz="1200" spc="-5">
                <a:latin typeface="Verdana"/>
                <a:cs typeface="Verdana"/>
              </a:rPr>
              <a:t>Nuovo appuntamento </a:t>
            </a:r>
            <a:r>
              <a:rPr dirty="0" sz="1200">
                <a:latin typeface="Verdana"/>
                <a:cs typeface="Verdana"/>
              </a:rPr>
              <a:t>con </a:t>
            </a:r>
            <a:r>
              <a:rPr dirty="0" sz="1200" spc="-5">
                <a:latin typeface="Verdana"/>
                <a:cs typeface="Verdana"/>
              </a:rPr>
              <a:t>il Festival della Cultura Creativa </a:t>
            </a:r>
            <a:r>
              <a:rPr dirty="0" sz="1200">
                <a:latin typeface="Verdana"/>
                <a:cs typeface="Verdana"/>
              </a:rPr>
              <a:t>promosso </a:t>
            </a:r>
            <a:r>
              <a:rPr dirty="0" sz="1200" spc="-5">
                <a:latin typeface="Verdana"/>
                <a:cs typeface="Verdana"/>
              </a:rPr>
              <a:t>dall`Abi </a:t>
            </a:r>
            <a:r>
              <a:rPr dirty="0" sz="1200">
                <a:latin typeface="Verdana"/>
                <a:cs typeface="Verdana"/>
              </a:rPr>
              <a:t>e  </a:t>
            </a:r>
            <a:r>
              <a:rPr dirty="0" sz="1200" spc="-5">
                <a:latin typeface="Verdana"/>
                <a:cs typeface="Verdana"/>
              </a:rPr>
              <a:t>dalle banche per avvicinare alla cultura </a:t>
            </a:r>
            <a:r>
              <a:rPr dirty="0" sz="1200">
                <a:latin typeface="Verdana"/>
                <a:cs typeface="Verdana"/>
              </a:rPr>
              <a:t>i </a:t>
            </a:r>
            <a:r>
              <a:rPr dirty="0" sz="1200" spc="-5">
                <a:latin typeface="Verdana"/>
                <a:cs typeface="Verdana"/>
              </a:rPr>
              <a:t>giovani d`età </a:t>
            </a:r>
            <a:r>
              <a:rPr dirty="0" sz="1200">
                <a:latin typeface="Verdana"/>
                <a:cs typeface="Verdana"/>
              </a:rPr>
              <a:t>compresa </a:t>
            </a:r>
            <a:r>
              <a:rPr dirty="0" sz="1200" spc="-5">
                <a:latin typeface="Verdana"/>
                <a:cs typeface="Verdana"/>
              </a:rPr>
              <a:t>tra </a:t>
            </a:r>
            <a:r>
              <a:rPr dirty="0" sz="1200">
                <a:latin typeface="Verdana"/>
                <a:cs typeface="Verdana"/>
              </a:rPr>
              <a:t>6 e 13  </a:t>
            </a:r>
            <a:r>
              <a:rPr dirty="0" sz="1200" spc="-5">
                <a:latin typeface="Verdana"/>
                <a:cs typeface="Verdana"/>
              </a:rPr>
              <a:t>anni, grazie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laboratori, iniziative </a:t>
            </a:r>
            <a:r>
              <a:rPr dirty="0" sz="1200">
                <a:latin typeface="Verdana"/>
                <a:cs typeface="Verdana"/>
              </a:rPr>
              <a:t>ed </a:t>
            </a:r>
            <a:r>
              <a:rPr dirty="0" sz="1200" spc="-5">
                <a:latin typeface="Verdana"/>
                <a:cs typeface="Verdana"/>
              </a:rPr>
              <a:t>eventi </a:t>
            </a:r>
            <a:r>
              <a:rPr dirty="0" sz="1200">
                <a:latin typeface="Verdana"/>
                <a:cs typeface="Verdana"/>
              </a:rPr>
              <a:t>che </a:t>
            </a:r>
            <a:r>
              <a:rPr dirty="0" sz="1200" spc="-5">
                <a:latin typeface="Verdana"/>
                <a:cs typeface="Verdana"/>
              </a:rPr>
              <a:t>spaziano tra </a:t>
            </a:r>
            <a:r>
              <a:rPr dirty="0" sz="1200">
                <a:latin typeface="Verdana"/>
                <a:cs typeface="Verdana"/>
              </a:rPr>
              <a:t>arte, </a:t>
            </a:r>
            <a:r>
              <a:rPr dirty="0" sz="1200" spc="-5">
                <a:latin typeface="Verdana"/>
                <a:cs typeface="Verdana"/>
              </a:rPr>
              <a:t>teatro,  musica, tecnologie digitali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molto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altro.</a:t>
            </a:r>
            <a:endParaRPr sz="1200">
              <a:latin typeface="Verdana"/>
              <a:cs typeface="Verdana"/>
            </a:endParaRPr>
          </a:p>
          <a:p>
            <a:pPr algn="just" marL="12700" marR="5080">
              <a:lnSpc>
                <a:spcPct val="101299"/>
              </a:lnSpc>
              <a:spcBef>
                <a:spcPts val="10"/>
              </a:spcBef>
            </a:pPr>
            <a:r>
              <a:rPr dirty="0" sz="1200">
                <a:latin typeface="Verdana"/>
                <a:cs typeface="Verdana"/>
              </a:rPr>
              <a:t>La </a:t>
            </a:r>
            <a:r>
              <a:rPr dirty="0" sz="1200" spc="-5">
                <a:latin typeface="Verdana"/>
                <a:cs typeface="Verdana"/>
              </a:rPr>
              <a:t>manifestazione, che l`anno </a:t>
            </a:r>
            <a:r>
              <a:rPr dirty="0" sz="1200">
                <a:latin typeface="Verdana"/>
                <a:cs typeface="Verdana"/>
              </a:rPr>
              <a:t>scorso </a:t>
            </a:r>
            <a:r>
              <a:rPr dirty="0" sz="1200" spc="-5">
                <a:latin typeface="Verdana"/>
                <a:cs typeface="Verdana"/>
              </a:rPr>
              <a:t>ha coinvolto oltre </a:t>
            </a:r>
            <a:r>
              <a:rPr dirty="0" sz="1200">
                <a:latin typeface="Verdana"/>
                <a:cs typeface="Verdana"/>
              </a:rPr>
              <a:t>15 </a:t>
            </a:r>
            <a:r>
              <a:rPr dirty="0" sz="1200" spc="-5">
                <a:latin typeface="Verdana"/>
                <a:cs typeface="Verdana"/>
              </a:rPr>
              <a:t>mila bambini </a:t>
            </a:r>
            <a:r>
              <a:rPr dirty="0" sz="1200">
                <a:latin typeface="Verdana"/>
                <a:cs typeface="Verdana"/>
              </a:rPr>
              <a:t>e  </a:t>
            </a:r>
            <a:r>
              <a:rPr dirty="0" sz="1200" spc="-5">
                <a:latin typeface="Verdana"/>
                <a:cs typeface="Verdana"/>
              </a:rPr>
              <a:t>ragazzi, </a:t>
            </a:r>
            <a:r>
              <a:rPr dirty="0" sz="1200">
                <a:latin typeface="Verdana"/>
                <a:cs typeface="Verdana"/>
              </a:rPr>
              <a:t>si </a:t>
            </a:r>
            <a:r>
              <a:rPr dirty="0" sz="1200" spc="-5">
                <a:latin typeface="Verdana"/>
                <a:cs typeface="Verdana"/>
              </a:rPr>
              <a:t>svolgerà nella settimana </a:t>
            </a:r>
            <a:r>
              <a:rPr dirty="0" sz="1200">
                <a:latin typeface="Verdana"/>
                <a:cs typeface="Verdana"/>
              </a:rPr>
              <a:t>che va </a:t>
            </a:r>
            <a:r>
              <a:rPr dirty="0" sz="1200" spc="-5">
                <a:latin typeface="Verdana"/>
                <a:cs typeface="Verdana"/>
              </a:rPr>
              <a:t>dal </a:t>
            </a:r>
            <a:r>
              <a:rPr dirty="0" sz="1200">
                <a:latin typeface="Verdana"/>
                <a:cs typeface="Verdana"/>
              </a:rPr>
              <a:t>2 </a:t>
            </a:r>
            <a:r>
              <a:rPr dirty="0" sz="1200" spc="-5">
                <a:latin typeface="Verdana"/>
                <a:cs typeface="Verdana"/>
              </a:rPr>
              <a:t>all`8 </a:t>
            </a:r>
            <a:r>
              <a:rPr dirty="0" sz="1200" spc="-10">
                <a:latin typeface="Verdana"/>
                <a:cs typeface="Verdana"/>
              </a:rPr>
              <a:t>maggio. </a:t>
            </a:r>
            <a:r>
              <a:rPr dirty="0" sz="1200">
                <a:latin typeface="Verdana"/>
                <a:cs typeface="Verdana"/>
              </a:rPr>
              <a:t>Lo </a:t>
            </a:r>
            <a:r>
              <a:rPr dirty="0" sz="1200" spc="-5">
                <a:latin typeface="Verdana"/>
                <a:cs typeface="Verdana"/>
              </a:rPr>
              <a:t>comunica  una nota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dell'Abi.</a:t>
            </a:r>
            <a:endParaRPr sz="1200">
              <a:latin typeface="Verdana"/>
              <a:cs typeface="Verdana"/>
            </a:endParaRPr>
          </a:p>
          <a:p>
            <a:pPr algn="just" marL="12700" marR="5715">
              <a:lnSpc>
                <a:spcPts val="1470"/>
              </a:lnSpc>
              <a:spcBef>
                <a:spcPts val="35"/>
              </a:spcBef>
            </a:pPr>
            <a:r>
              <a:rPr dirty="0" sz="1200" spc="-5">
                <a:latin typeface="Verdana"/>
                <a:cs typeface="Verdana"/>
              </a:rPr>
              <a:t>Per questa </a:t>
            </a:r>
            <a:r>
              <a:rPr dirty="0" sz="1200">
                <a:latin typeface="Verdana"/>
                <a:cs typeface="Verdana"/>
              </a:rPr>
              <a:t>terza </a:t>
            </a:r>
            <a:r>
              <a:rPr dirty="0" sz="1200" spc="-10">
                <a:latin typeface="Verdana"/>
                <a:cs typeface="Verdana"/>
              </a:rPr>
              <a:t>edizione </a:t>
            </a:r>
            <a:r>
              <a:rPr dirty="0" sz="1200" spc="-5">
                <a:latin typeface="Verdana"/>
                <a:cs typeface="Verdana"/>
              </a:rPr>
              <a:t>della manifestazione </a:t>
            </a:r>
            <a:r>
              <a:rPr dirty="0" sz="1200">
                <a:latin typeface="Verdana"/>
                <a:cs typeface="Verdana"/>
              </a:rPr>
              <a:t>è </a:t>
            </a:r>
            <a:r>
              <a:rPr dirty="0" sz="1200" spc="-5">
                <a:latin typeface="Verdana"/>
                <a:cs typeface="Verdana"/>
              </a:rPr>
              <a:t>stato scelto </a:t>
            </a:r>
            <a:r>
              <a:rPr dirty="0" sz="1200">
                <a:latin typeface="Verdana"/>
                <a:cs typeface="Verdana"/>
              </a:rPr>
              <a:t>come </a:t>
            </a:r>
            <a:r>
              <a:rPr dirty="0" sz="1200" spc="-5">
                <a:latin typeface="Verdana"/>
                <a:cs typeface="Verdana"/>
              </a:rPr>
              <a:t>"fil rouge"  delle iniziative il </a:t>
            </a:r>
            <a:r>
              <a:rPr dirty="0" sz="1200">
                <a:latin typeface="Verdana"/>
                <a:cs typeface="Verdana"/>
              </a:rPr>
              <a:t>tema </a:t>
            </a:r>
            <a:r>
              <a:rPr dirty="0" sz="1200" spc="-5">
                <a:latin typeface="Verdana"/>
                <a:cs typeface="Verdana"/>
              </a:rPr>
              <a:t>"Abitare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sottosopra.</a:t>
            </a:r>
            <a:endParaRPr sz="1200">
              <a:latin typeface="Verdana"/>
              <a:cs typeface="Verdana"/>
            </a:endParaRPr>
          </a:p>
          <a:p>
            <a:pPr algn="just" marL="12700">
              <a:lnSpc>
                <a:spcPts val="1395"/>
              </a:lnSpc>
            </a:pPr>
            <a:r>
              <a:rPr dirty="0" sz="1200" spc="-5">
                <a:latin typeface="Verdana"/>
                <a:cs typeface="Verdana"/>
              </a:rPr>
              <a:t>Scoprire</a:t>
            </a:r>
            <a:r>
              <a:rPr dirty="0" sz="1200" spc="28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29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sperimentare</a:t>
            </a:r>
            <a:r>
              <a:rPr dirty="0" sz="1200" spc="28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come</a:t>
            </a:r>
            <a:r>
              <a:rPr dirty="0" sz="1200" spc="29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si</a:t>
            </a:r>
            <a:r>
              <a:rPr dirty="0" sz="1200" spc="27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sta</a:t>
            </a:r>
            <a:r>
              <a:rPr dirty="0" sz="1200" spc="29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dentro</a:t>
            </a:r>
            <a:r>
              <a:rPr dirty="0" sz="1200" spc="28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i</a:t>
            </a:r>
            <a:r>
              <a:rPr dirty="0" sz="1200" spc="28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luoghi,</a:t>
            </a:r>
            <a:r>
              <a:rPr dirty="0" sz="1200" spc="27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l`arte</a:t>
            </a:r>
            <a:r>
              <a:rPr dirty="0" sz="1200" spc="29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</a:t>
            </a:r>
            <a:r>
              <a:rPr dirty="0" sz="1200" spc="28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le</a:t>
            </a:r>
            <a:r>
              <a:rPr dirty="0" sz="1200" spc="3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emozioni".</a:t>
            </a:r>
            <a:endParaRPr sz="1200">
              <a:latin typeface="Verdana"/>
              <a:cs typeface="Verdana"/>
            </a:endParaRPr>
          </a:p>
          <a:p>
            <a:pPr algn="just" marL="12700" marR="6985">
              <a:lnSpc>
                <a:spcPct val="101299"/>
              </a:lnSpc>
              <a:spcBef>
                <a:spcPts val="5"/>
              </a:spcBef>
            </a:pPr>
            <a:r>
              <a:rPr dirty="0" sz="1200" spc="-5">
                <a:latin typeface="Verdana"/>
                <a:cs typeface="Verdana"/>
              </a:rPr>
              <a:t>"Iniziative </a:t>
            </a:r>
            <a:r>
              <a:rPr dirty="0" sz="1200">
                <a:latin typeface="Verdana"/>
                <a:cs typeface="Verdana"/>
              </a:rPr>
              <a:t>come </a:t>
            </a:r>
            <a:r>
              <a:rPr dirty="0" sz="1200" spc="-5">
                <a:latin typeface="Verdana"/>
                <a:cs typeface="Verdana"/>
              </a:rPr>
              <a:t>il Festival della Cultura Creativa </a:t>
            </a:r>
            <a:r>
              <a:rPr dirty="0" sz="1200">
                <a:latin typeface="Verdana"/>
                <a:cs typeface="Verdana"/>
              </a:rPr>
              <a:t>- </a:t>
            </a:r>
            <a:r>
              <a:rPr dirty="0" sz="1200" spc="-5">
                <a:latin typeface="Verdana"/>
                <a:cs typeface="Verdana"/>
              </a:rPr>
              <a:t>ha detto il presidente  dell`Abi, Antonio Patuelli </a:t>
            </a:r>
            <a:r>
              <a:rPr dirty="0" sz="1200">
                <a:latin typeface="Verdana"/>
                <a:cs typeface="Verdana"/>
              </a:rPr>
              <a:t>- </a:t>
            </a:r>
            <a:r>
              <a:rPr dirty="0" sz="1200" spc="-5">
                <a:latin typeface="Verdana"/>
                <a:cs typeface="Verdana"/>
              </a:rPr>
              <a:t>puntano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valorizzare la creatività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il talento </a:t>
            </a:r>
            <a:r>
              <a:rPr dirty="0" sz="1200">
                <a:latin typeface="Verdana"/>
                <a:cs typeface="Verdana"/>
              </a:rPr>
              <a:t>delle  </a:t>
            </a:r>
            <a:r>
              <a:rPr dirty="0" sz="1200" spc="-5">
                <a:latin typeface="Verdana"/>
                <a:cs typeface="Verdana"/>
              </a:rPr>
              <a:t>giovani generazioni attraverso la promozione dell`arte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10">
                <a:latin typeface="Verdana"/>
                <a:cs typeface="Verdana"/>
              </a:rPr>
              <a:t>della</a:t>
            </a:r>
            <a:r>
              <a:rPr dirty="0" sz="1200" spc="9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conoscenza".</a:t>
            </a:r>
            <a:endParaRPr sz="1200">
              <a:latin typeface="Verdana"/>
              <a:cs typeface="Verdana"/>
            </a:endParaRPr>
          </a:p>
          <a:p>
            <a:pPr algn="just" marL="12700">
              <a:lnSpc>
                <a:spcPct val="100000"/>
              </a:lnSpc>
              <a:spcBef>
                <a:spcPts val="10"/>
              </a:spcBef>
            </a:pPr>
            <a:r>
              <a:rPr dirty="0" sz="1200" spc="-5">
                <a:latin typeface="Verdana"/>
                <a:cs typeface="Verdana"/>
              </a:rPr>
              <a:t>Per Antonio Campo Dall`Orto, direttore generale Rai: </a:t>
            </a:r>
            <a:r>
              <a:rPr dirty="0" sz="1200">
                <a:latin typeface="Verdana"/>
                <a:cs typeface="Verdana"/>
              </a:rPr>
              <a:t>"La</a:t>
            </a:r>
            <a:r>
              <a:rPr dirty="0" sz="1200" spc="3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Media Partnership</a:t>
            </a:r>
            <a:endParaRPr sz="1200">
              <a:latin typeface="Verdana"/>
              <a:cs typeface="Verdana"/>
            </a:endParaRPr>
          </a:p>
          <a:p>
            <a:pPr algn="just" marL="12700" marR="7620">
              <a:lnSpc>
                <a:spcPct val="100800"/>
              </a:lnSpc>
              <a:spcBef>
                <a:spcPts val="15"/>
              </a:spcBef>
            </a:pPr>
            <a:r>
              <a:rPr dirty="0" sz="1200" spc="-5">
                <a:latin typeface="Verdana"/>
                <a:cs typeface="Verdana"/>
              </a:rPr>
              <a:t>stipulata </a:t>
            </a:r>
            <a:r>
              <a:rPr dirty="0" sz="1200">
                <a:latin typeface="Verdana"/>
                <a:cs typeface="Verdana"/>
              </a:rPr>
              <a:t>con </a:t>
            </a:r>
            <a:r>
              <a:rPr dirty="0" sz="1200" spc="-5">
                <a:latin typeface="Verdana"/>
                <a:cs typeface="Verdana"/>
              </a:rPr>
              <a:t>il Festival della Cultura creativa risponde </a:t>
            </a:r>
            <a:r>
              <a:rPr dirty="0" sz="1200">
                <a:latin typeface="Verdana"/>
                <a:cs typeface="Verdana"/>
              </a:rPr>
              <a:t>in </a:t>
            </a:r>
            <a:r>
              <a:rPr dirty="0" sz="1200" spc="-5">
                <a:latin typeface="Verdana"/>
                <a:cs typeface="Verdana"/>
              </a:rPr>
              <a:t>pieno alla nostra  missione </a:t>
            </a:r>
            <a:r>
              <a:rPr dirty="0" sz="1200">
                <a:latin typeface="Verdana"/>
                <a:cs typeface="Verdana"/>
              </a:rPr>
              <a:t>di </a:t>
            </a:r>
            <a:r>
              <a:rPr dirty="0" sz="1200" spc="-5">
                <a:latin typeface="Verdana"/>
                <a:cs typeface="Verdana"/>
              </a:rPr>
              <a:t>servizio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pubblico</a:t>
            </a:r>
            <a:endParaRPr sz="1200">
              <a:latin typeface="Verdana"/>
              <a:cs typeface="Verdana"/>
            </a:endParaRPr>
          </a:p>
          <a:p>
            <a:pPr algn="just" marL="12700" marR="7620">
              <a:lnSpc>
                <a:spcPct val="100800"/>
              </a:lnSpc>
              <a:spcBef>
                <a:spcPts val="10"/>
              </a:spcBef>
            </a:pPr>
            <a:r>
              <a:rPr dirty="0" sz="1200" spc="-5">
                <a:latin typeface="Verdana"/>
                <a:cs typeface="Verdana"/>
              </a:rPr>
              <a:t>universale che vuole parlare </a:t>
            </a:r>
            <a:r>
              <a:rPr dirty="0" sz="1200">
                <a:latin typeface="Verdana"/>
                <a:cs typeface="Verdana"/>
              </a:rPr>
              <a:t>ed </a:t>
            </a:r>
            <a:r>
              <a:rPr dirty="0" sz="1200" spc="-5">
                <a:latin typeface="Verdana"/>
                <a:cs typeface="Verdana"/>
              </a:rPr>
              <a:t>arrivare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tutti </a:t>
            </a:r>
            <a:r>
              <a:rPr dirty="0" sz="1200">
                <a:latin typeface="Verdana"/>
                <a:cs typeface="Verdana"/>
              </a:rPr>
              <a:t>gli </a:t>
            </a:r>
            <a:r>
              <a:rPr dirty="0" sz="1200" spc="-5">
                <a:latin typeface="Verdana"/>
                <a:cs typeface="Verdana"/>
              </a:rPr>
              <a:t>italiani", ha detto Antonio  Campo Dall'Orto, direttore </a:t>
            </a:r>
            <a:r>
              <a:rPr dirty="0" sz="1200">
                <a:latin typeface="Verdana"/>
                <a:cs typeface="Verdana"/>
              </a:rPr>
              <a:t>generale </a:t>
            </a:r>
            <a:r>
              <a:rPr dirty="0" sz="1200" spc="-10">
                <a:latin typeface="Verdana"/>
                <a:cs typeface="Verdana"/>
              </a:rPr>
              <a:t>della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Rai.</a:t>
            </a:r>
            <a:endParaRPr sz="1200">
              <a:latin typeface="Verdana"/>
              <a:cs typeface="Verdana"/>
            </a:endParaRPr>
          </a:p>
          <a:p>
            <a:pPr algn="just" marL="12700" marR="5080">
              <a:lnSpc>
                <a:spcPct val="101299"/>
              </a:lnSpc>
              <a:spcBef>
                <a:spcPts val="5"/>
              </a:spcBef>
            </a:pPr>
            <a:r>
              <a:rPr dirty="0" sz="1200" spc="-5">
                <a:latin typeface="Verdana"/>
                <a:cs typeface="Verdana"/>
              </a:rPr>
              <a:t>Oltre </a:t>
            </a:r>
            <a:r>
              <a:rPr dirty="0" sz="1200">
                <a:latin typeface="Verdana"/>
                <a:cs typeface="Verdana"/>
              </a:rPr>
              <a:t>80 </a:t>
            </a:r>
            <a:r>
              <a:rPr dirty="0" sz="1200" spc="-5">
                <a:latin typeface="Verdana"/>
                <a:cs typeface="Verdana"/>
              </a:rPr>
              <a:t>eventi culturali in </a:t>
            </a:r>
            <a:r>
              <a:rPr dirty="0" sz="1200">
                <a:latin typeface="Verdana"/>
                <a:cs typeface="Verdana"/>
              </a:rPr>
              <a:t>50 </a:t>
            </a:r>
            <a:r>
              <a:rPr dirty="0" sz="1200" spc="-5">
                <a:latin typeface="Verdana"/>
                <a:cs typeface="Verdana"/>
              </a:rPr>
              <a:t>città italiane svilupperanno il tema ispiratore,  declinato da ciascuna banca </a:t>
            </a:r>
            <a:r>
              <a:rPr dirty="0" sz="1200">
                <a:latin typeface="Verdana"/>
                <a:cs typeface="Verdana"/>
              </a:rPr>
              <a:t>con strumenti e punti di </a:t>
            </a:r>
            <a:r>
              <a:rPr dirty="0" sz="1200" spc="-5">
                <a:latin typeface="Verdana"/>
                <a:cs typeface="Verdana"/>
              </a:rPr>
              <a:t>vista differenti, alla </a:t>
            </a:r>
            <a:r>
              <a:rPr dirty="0" sz="1200">
                <a:latin typeface="Verdana"/>
                <a:cs typeface="Verdana"/>
              </a:rPr>
              <a:t>luce  </a:t>
            </a:r>
            <a:r>
              <a:rPr dirty="0" sz="1200" spc="-5">
                <a:latin typeface="Verdana"/>
                <a:cs typeface="Verdana"/>
              </a:rPr>
              <a:t>delle proprie specificità</a:t>
            </a:r>
            <a:r>
              <a:rPr dirty="0" sz="1200">
                <a:latin typeface="Verdana"/>
                <a:cs typeface="Verdana"/>
              </a:rPr>
              <a:t> e</a:t>
            </a:r>
            <a:endParaRPr sz="1200">
              <a:latin typeface="Verdana"/>
              <a:cs typeface="Verdana"/>
            </a:endParaRPr>
          </a:p>
          <a:p>
            <a:pPr algn="just" marL="12700">
              <a:lnSpc>
                <a:spcPct val="100000"/>
              </a:lnSpc>
              <a:spcBef>
                <a:spcPts val="25"/>
              </a:spcBef>
            </a:pPr>
            <a:r>
              <a:rPr dirty="0" sz="1200" spc="-5">
                <a:latin typeface="Verdana"/>
                <a:cs typeface="Verdana"/>
              </a:rPr>
              <a:t>di quelle del territorio di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appartenenza.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82384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Bccsangiovannirotondo.com  2 maggio</a:t>
            </a:r>
            <a:r>
              <a:rPr dirty="0" sz="160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1040" y="2120137"/>
            <a:ext cx="6158230" cy="1715135"/>
          </a:xfrm>
          <a:prstGeom prst="rect">
            <a:avLst/>
          </a:prstGeom>
          <a:solidFill>
            <a:srgbClr val="F1F1F1"/>
          </a:solidFill>
        </p:spPr>
        <p:txBody>
          <a:bodyPr wrap="square" lIns="0" tIns="10160" rIns="0" bIns="0" rtlCol="0" vert="horz">
            <a:spAutoFit/>
          </a:bodyPr>
          <a:lstStyle/>
          <a:p>
            <a:pPr algn="just" marL="17780" marR="12065">
              <a:lnSpc>
                <a:spcPts val="1340"/>
              </a:lnSpc>
              <a:spcBef>
                <a:spcPts val="80"/>
              </a:spcBef>
            </a:pP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«Il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Consorzio delle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Pro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Loco del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Gargano –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ricorda </a:t>
            </a:r>
            <a:r>
              <a:rPr dirty="0" sz="900" spc="-10">
                <a:solidFill>
                  <a:srgbClr val="666666"/>
                </a:solidFill>
                <a:latin typeface="Arial"/>
                <a:cs typeface="Arial"/>
              </a:rPr>
              <a:t>il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presidente Angelo Marino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-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non è </a:t>
            </a:r>
            <a:r>
              <a:rPr dirty="0" sz="900" spc="-10">
                <a:solidFill>
                  <a:srgbClr val="666666"/>
                </a:solidFill>
                <a:latin typeface="Arial"/>
                <a:cs typeface="Arial"/>
              </a:rPr>
              <a:t>nuovo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a questo tipo di proposte,  essendo</a:t>
            </a:r>
            <a:r>
              <a:rPr dirty="0" sz="900" spc="3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il</a:t>
            </a:r>
            <a:r>
              <a:rPr dirty="0" sz="900" spc="3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promotore</a:t>
            </a:r>
            <a:r>
              <a:rPr dirty="0" sz="900" spc="3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di</a:t>
            </a:r>
            <a:r>
              <a:rPr dirty="0" sz="900" spc="3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iniziative</a:t>
            </a:r>
            <a:r>
              <a:rPr dirty="0" sz="900" spc="3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che,</a:t>
            </a:r>
            <a:r>
              <a:rPr dirty="0" sz="900" spc="3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nell’ambito</a:t>
            </a:r>
            <a:r>
              <a:rPr dirty="0" sz="900" spc="35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del</a:t>
            </a:r>
            <a:r>
              <a:rPr dirty="0" sz="900" spc="3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progetto</a:t>
            </a:r>
            <a:r>
              <a:rPr dirty="0" sz="900" spc="3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Artando,</a:t>
            </a:r>
            <a:r>
              <a:rPr dirty="0" sz="900" spc="3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hanno</a:t>
            </a:r>
            <a:r>
              <a:rPr dirty="0" sz="900" spc="2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come</a:t>
            </a:r>
            <a:r>
              <a:rPr dirty="0" sz="900" spc="3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oggetto</a:t>
            </a:r>
            <a:r>
              <a:rPr dirty="0" sz="900" spc="35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e</a:t>
            </a:r>
            <a:r>
              <a:rPr dirty="0" sz="900" spc="3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strumenti</a:t>
            </a:r>
            <a:r>
              <a:rPr dirty="0" sz="900" spc="35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proprio</a:t>
            </a:r>
            <a:r>
              <a:rPr dirty="0" sz="900" spc="3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l’Arte</a:t>
            </a:r>
            <a:r>
              <a:rPr dirty="0" sz="900" spc="3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in</a:t>
            </a:r>
            <a:endParaRPr sz="900">
              <a:latin typeface="Arial"/>
              <a:cs typeface="Arial"/>
            </a:endParaRPr>
          </a:p>
          <a:p>
            <a:pPr marL="17780">
              <a:lnSpc>
                <a:spcPct val="100000"/>
              </a:lnSpc>
              <a:spcBef>
                <a:spcPts val="190"/>
              </a:spcBef>
            </a:pP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senso alto».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Times New Roman"/>
              <a:cs typeface="Times New Roman"/>
            </a:endParaRPr>
          </a:p>
          <a:p>
            <a:pPr algn="just" marL="17780" marR="15875">
              <a:lnSpc>
                <a:spcPct val="124400"/>
              </a:lnSpc>
            </a:pP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Come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altrimenti </a:t>
            </a:r>
            <a:r>
              <a:rPr dirty="0" sz="900" spc="-10">
                <a:solidFill>
                  <a:srgbClr val="666666"/>
                </a:solidFill>
                <a:latin typeface="Arial"/>
                <a:cs typeface="Arial"/>
              </a:rPr>
              <a:t>si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può definire l’idea della Pro Loco di Monte Sant’Angelo che, con le altre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Pro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loco garganiche,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ha </a:t>
            </a:r>
            <a:r>
              <a:rPr dirty="0" sz="900" spc="-10">
                <a:solidFill>
                  <a:srgbClr val="666666"/>
                </a:solidFill>
                <a:latin typeface="Arial"/>
                <a:cs typeface="Arial"/>
              </a:rPr>
              <a:t>reso 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‘migrante’ l’arte, facendola uscire dalle Accademie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e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portandola negli ambienti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di</a:t>
            </a:r>
            <a:r>
              <a:rPr dirty="0" sz="900" spc="25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lavoro?</a:t>
            </a:r>
            <a:endParaRPr sz="900">
              <a:latin typeface="Arial"/>
              <a:cs typeface="Arial"/>
            </a:endParaRPr>
          </a:p>
          <a:p>
            <a:pPr algn="just" marL="17780" marR="11430">
              <a:lnSpc>
                <a:spcPct val="125099"/>
              </a:lnSpc>
              <a:spcBef>
                <a:spcPts val="5"/>
              </a:spcBef>
            </a:pP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In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questo solco pare trovarsi a suo agio la BCC </a:t>
            </a:r>
            <a:r>
              <a:rPr dirty="0" sz="900" spc="-10">
                <a:solidFill>
                  <a:srgbClr val="666666"/>
                </a:solidFill>
                <a:latin typeface="Arial"/>
                <a:cs typeface="Arial"/>
              </a:rPr>
              <a:t>di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San Giovanni Rotondo, </a:t>
            </a:r>
            <a:r>
              <a:rPr dirty="0" sz="900" spc="5">
                <a:solidFill>
                  <a:srgbClr val="666666"/>
                </a:solidFill>
                <a:latin typeface="Arial"/>
                <a:cs typeface="Arial"/>
              </a:rPr>
              <a:t>prima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‘adottando’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i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colori di Artando con  l’esposizione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nei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suoi locali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delle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opere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di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artisti provenienti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dai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quattro angoli del mondo,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poi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portando </a:t>
            </a:r>
            <a:r>
              <a:rPr dirty="0" sz="900">
                <a:solidFill>
                  <a:srgbClr val="666666"/>
                </a:solidFill>
                <a:latin typeface="Arial"/>
                <a:cs typeface="Arial"/>
              </a:rPr>
              <a:t>le note </a:t>
            </a:r>
            <a:r>
              <a:rPr dirty="0" sz="900" spc="-10">
                <a:solidFill>
                  <a:srgbClr val="666666"/>
                </a:solidFill>
                <a:latin typeface="Arial"/>
                <a:cs typeface="Arial"/>
              </a:rPr>
              <a:t>del 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Festival della Cultura creativa nelle vie</a:t>
            </a:r>
            <a:r>
              <a:rPr dirty="0" sz="900" spc="15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666666"/>
                </a:solidFill>
                <a:latin typeface="Arial"/>
                <a:cs typeface="Arial"/>
              </a:rPr>
              <a:t>cittadine.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906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  <a:spcBef>
                <a:spcPts val="5"/>
              </a:spcBef>
            </a:pPr>
            <a:r>
              <a:rPr dirty="0" sz="1600" spc="-5" b="1">
                <a:latin typeface="Arial"/>
                <a:cs typeface="Arial"/>
              </a:rPr>
              <a:t>Bjliguria.it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8615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5808344"/>
            <a:ext cx="6148070" cy="3726815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184785" marR="166370">
              <a:lnSpc>
                <a:spcPts val="2580"/>
              </a:lnSpc>
              <a:spcBef>
                <a:spcPts val="290"/>
              </a:spcBef>
            </a:pPr>
            <a:r>
              <a:rPr dirty="0" sz="2250" spc="-5" b="1">
                <a:solidFill>
                  <a:srgbClr val="7B7B7B"/>
                </a:solidFill>
                <a:latin typeface="Arial"/>
                <a:cs typeface="Arial"/>
              </a:rPr>
              <a:t>CARIGE </a:t>
            </a:r>
            <a:r>
              <a:rPr dirty="0" sz="2250" spc="-40" b="1">
                <a:solidFill>
                  <a:srgbClr val="7B7B7B"/>
                </a:solidFill>
                <a:latin typeface="Arial"/>
                <a:cs typeface="Arial"/>
              </a:rPr>
              <a:t>PARTECIPA </a:t>
            </a:r>
            <a:r>
              <a:rPr dirty="0" sz="2250" b="1">
                <a:solidFill>
                  <a:srgbClr val="7B7B7B"/>
                </a:solidFill>
                <a:latin typeface="Arial"/>
                <a:cs typeface="Arial"/>
              </a:rPr>
              <a:t>AL </a:t>
            </a:r>
            <a:r>
              <a:rPr dirty="0" sz="2250" spc="-25" b="1">
                <a:solidFill>
                  <a:srgbClr val="7B7B7B"/>
                </a:solidFill>
                <a:latin typeface="Arial"/>
                <a:cs typeface="Arial"/>
              </a:rPr>
              <a:t>FESTIVAL </a:t>
            </a:r>
            <a:r>
              <a:rPr dirty="0" sz="2250" spc="-5" b="1">
                <a:solidFill>
                  <a:srgbClr val="7B7B7B"/>
                </a:solidFill>
                <a:latin typeface="Arial"/>
                <a:cs typeface="Arial"/>
              </a:rPr>
              <a:t>DELLA  </a:t>
            </a:r>
            <a:r>
              <a:rPr dirty="0" sz="2250" spc="-30" b="1">
                <a:solidFill>
                  <a:srgbClr val="7B7B7B"/>
                </a:solidFill>
                <a:latin typeface="Arial"/>
                <a:cs typeface="Arial"/>
              </a:rPr>
              <a:t>CULTURA </a:t>
            </a:r>
            <a:r>
              <a:rPr dirty="0" sz="2250" spc="-45" b="1">
                <a:solidFill>
                  <a:srgbClr val="7B7B7B"/>
                </a:solidFill>
                <a:latin typeface="Arial"/>
                <a:cs typeface="Arial"/>
              </a:rPr>
              <a:t>CREATIVA </a:t>
            </a:r>
            <a:r>
              <a:rPr dirty="0" sz="2250" b="1">
                <a:solidFill>
                  <a:srgbClr val="7B7B7B"/>
                </a:solidFill>
                <a:latin typeface="Arial"/>
                <a:cs typeface="Arial"/>
              </a:rPr>
              <a:t>(2 – 8</a:t>
            </a:r>
            <a:r>
              <a:rPr dirty="0" sz="2250" spc="-140" b="1">
                <a:solidFill>
                  <a:srgbClr val="7B7B7B"/>
                </a:solidFill>
                <a:latin typeface="Arial"/>
                <a:cs typeface="Arial"/>
              </a:rPr>
              <a:t> </a:t>
            </a:r>
            <a:r>
              <a:rPr dirty="0" sz="2250" spc="-5" b="1">
                <a:solidFill>
                  <a:srgbClr val="7B7B7B"/>
                </a:solidFill>
                <a:latin typeface="Arial"/>
                <a:cs typeface="Arial"/>
              </a:rPr>
              <a:t>MAGGIO)</a:t>
            </a:r>
            <a:endParaRPr sz="2250">
              <a:latin typeface="Arial"/>
              <a:cs typeface="Arial"/>
            </a:endParaRPr>
          </a:p>
          <a:p>
            <a:pPr algn="just" marL="12700" marR="7620">
              <a:lnSpc>
                <a:spcPct val="119000"/>
              </a:lnSpc>
              <a:spcBef>
                <a:spcPts val="1290"/>
              </a:spcBef>
            </a:pPr>
            <a:r>
              <a:rPr dirty="0" sz="1050" b="1">
                <a:latin typeface="Arial"/>
                <a:cs typeface="Arial"/>
              </a:rPr>
              <a:t>Tema </a:t>
            </a:r>
            <a:r>
              <a:rPr dirty="0" sz="1050" spc="-5" b="1">
                <a:latin typeface="Arial"/>
                <a:cs typeface="Arial"/>
              </a:rPr>
              <a:t>della manifestazione, “Abitare sottosopra </a:t>
            </a:r>
            <a:r>
              <a:rPr dirty="0" sz="1050" b="1">
                <a:latin typeface="Arial"/>
                <a:cs typeface="Arial"/>
              </a:rPr>
              <a:t>– </a:t>
            </a:r>
            <a:r>
              <a:rPr dirty="0" sz="1050" spc="-5" b="1">
                <a:latin typeface="Arial"/>
                <a:cs typeface="Arial"/>
              </a:rPr>
              <a:t>scoprire </a:t>
            </a:r>
            <a:r>
              <a:rPr dirty="0" sz="1050" b="1">
                <a:latin typeface="Arial"/>
                <a:cs typeface="Arial"/>
              </a:rPr>
              <a:t>e sperimentare come si </a:t>
            </a:r>
            <a:r>
              <a:rPr dirty="0" sz="1050" spc="-5" b="1">
                <a:latin typeface="Arial"/>
                <a:cs typeface="Arial"/>
              </a:rPr>
              <a:t>sta dentro  l’arte </a:t>
            </a:r>
            <a:r>
              <a:rPr dirty="0" sz="1050" b="1">
                <a:latin typeface="Arial"/>
                <a:cs typeface="Arial"/>
              </a:rPr>
              <a:t>i luoghi e </a:t>
            </a:r>
            <a:r>
              <a:rPr dirty="0" sz="1050" spc="-5" b="1">
                <a:latin typeface="Arial"/>
                <a:cs typeface="Arial"/>
              </a:rPr>
              <a:t>le cose”. </a:t>
            </a:r>
            <a:r>
              <a:rPr dirty="0" sz="1050" b="1">
                <a:latin typeface="Arial"/>
                <a:cs typeface="Arial"/>
              </a:rPr>
              <a:t>I ragazzi </a:t>
            </a:r>
            <a:r>
              <a:rPr dirty="0" sz="1050" spc="-5" b="1">
                <a:latin typeface="Arial"/>
                <a:cs typeface="Arial"/>
              </a:rPr>
              <a:t>racconteranno </a:t>
            </a:r>
            <a:r>
              <a:rPr dirty="0" sz="1050" b="1">
                <a:latin typeface="Arial"/>
                <a:cs typeface="Arial"/>
              </a:rPr>
              <a:t>una </a:t>
            </a:r>
            <a:r>
              <a:rPr dirty="0" sz="1050" spc="-5" b="1">
                <a:latin typeface="Arial"/>
                <a:cs typeface="Arial"/>
              </a:rPr>
              <a:t>storia realizzando un</a:t>
            </a:r>
            <a:r>
              <a:rPr dirty="0" sz="1050" spc="-20" b="1">
                <a:latin typeface="Arial"/>
                <a:cs typeface="Arial"/>
              </a:rPr>
              <a:t> </a:t>
            </a:r>
            <a:r>
              <a:rPr dirty="0" sz="1050" spc="-5" b="1">
                <a:latin typeface="Arial"/>
                <a:cs typeface="Arial"/>
              </a:rPr>
              <a:t>filmato</a:t>
            </a:r>
            <a:endParaRPr sz="1050">
              <a:latin typeface="Arial"/>
              <a:cs typeface="Arial"/>
            </a:endParaRPr>
          </a:p>
          <a:p>
            <a:pPr algn="just" marL="12700" marR="5715">
              <a:lnSpc>
                <a:spcPts val="1800"/>
              </a:lnSpc>
              <a:spcBef>
                <a:spcPts val="140"/>
              </a:spcBef>
            </a:pPr>
            <a:r>
              <a:rPr dirty="0" sz="1100" spc="-5" b="1">
                <a:latin typeface="Arial"/>
                <a:cs typeface="Arial"/>
              </a:rPr>
              <a:t>Banca </a:t>
            </a:r>
            <a:r>
              <a:rPr dirty="0" sz="1100" b="1">
                <a:latin typeface="Arial"/>
                <a:cs typeface="Arial"/>
              </a:rPr>
              <a:t>Carige </a:t>
            </a:r>
            <a:r>
              <a:rPr dirty="0" sz="1100" spc="-5" b="1">
                <a:latin typeface="Arial"/>
                <a:cs typeface="Arial"/>
              </a:rPr>
              <a:t>conferma </a:t>
            </a:r>
            <a:r>
              <a:rPr dirty="0" sz="1100" b="1">
                <a:latin typeface="Arial"/>
                <a:cs typeface="Arial"/>
              </a:rPr>
              <a:t>la sua </a:t>
            </a:r>
            <a:r>
              <a:rPr dirty="0" sz="1100" spc="-5" b="1">
                <a:latin typeface="Arial"/>
                <a:cs typeface="Arial"/>
              </a:rPr>
              <a:t>partecipazione </a:t>
            </a:r>
            <a:r>
              <a:rPr dirty="0" sz="1100" b="1">
                <a:latin typeface="Arial"/>
                <a:cs typeface="Arial"/>
              </a:rPr>
              <a:t>alla </a:t>
            </a:r>
            <a:r>
              <a:rPr dirty="0" sz="1100" spc="-5" b="1">
                <a:latin typeface="Arial"/>
                <a:cs typeface="Arial"/>
              </a:rPr>
              <a:t>terza edizione del Festival </a:t>
            </a:r>
            <a:r>
              <a:rPr dirty="0" sz="1100" b="1">
                <a:latin typeface="Arial"/>
                <a:cs typeface="Arial"/>
              </a:rPr>
              <a:t>della </a:t>
            </a:r>
            <a:r>
              <a:rPr dirty="0" sz="1100" spc="-5" b="1">
                <a:latin typeface="Arial"/>
                <a:cs typeface="Arial"/>
              </a:rPr>
              <a:t>cultura  </a:t>
            </a:r>
            <a:r>
              <a:rPr dirty="0" sz="1100" b="1">
                <a:latin typeface="Arial"/>
                <a:cs typeface="Arial"/>
              </a:rPr>
              <a:t>creativa</a:t>
            </a:r>
            <a:r>
              <a:rPr dirty="0" sz="1100">
                <a:latin typeface="Arial"/>
                <a:cs typeface="Arial"/>
              </a:rPr>
              <a:t>, </a:t>
            </a:r>
            <a:r>
              <a:rPr dirty="0" sz="1100" spc="-5">
                <a:latin typeface="Arial"/>
                <a:cs typeface="Arial"/>
              </a:rPr>
              <a:t>manifestazione nazionale </a:t>
            </a:r>
            <a:r>
              <a:rPr dirty="0" sz="1100">
                <a:latin typeface="Arial"/>
                <a:cs typeface="Arial"/>
              </a:rPr>
              <a:t>per i </a:t>
            </a:r>
            <a:r>
              <a:rPr dirty="0" sz="1100" spc="-5">
                <a:latin typeface="Arial"/>
                <a:cs typeface="Arial"/>
              </a:rPr>
              <a:t>giovani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il </a:t>
            </a:r>
            <a:r>
              <a:rPr dirty="0" sz="1100">
                <a:latin typeface="Arial"/>
                <a:cs typeface="Arial"/>
              </a:rPr>
              <a:t>territorio </a:t>
            </a:r>
            <a:r>
              <a:rPr dirty="0" sz="1100" spc="-5">
                <a:latin typeface="Arial"/>
                <a:cs typeface="Arial"/>
              </a:rPr>
              <a:t>voluta </a:t>
            </a:r>
            <a:r>
              <a:rPr dirty="0" sz="1100">
                <a:latin typeface="Arial"/>
                <a:cs typeface="Arial"/>
              </a:rPr>
              <a:t>da Abi-Associazione Bancaria  </a:t>
            </a:r>
            <a:r>
              <a:rPr dirty="0" sz="1100" spc="-5">
                <a:latin typeface="Arial"/>
                <a:cs typeface="Arial"/>
              </a:rPr>
              <a:t>Italiana, </a:t>
            </a:r>
            <a:r>
              <a:rPr dirty="0" sz="1100">
                <a:latin typeface="Arial"/>
                <a:cs typeface="Arial"/>
              </a:rPr>
              <a:t>che si </a:t>
            </a:r>
            <a:r>
              <a:rPr dirty="0" sz="1100" spc="-5">
                <a:latin typeface="Arial"/>
                <a:cs typeface="Arial"/>
              </a:rPr>
              <a:t>terrà </a:t>
            </a:r>
            <a:r>
              <a:rPr dirty="0" sz="1100" b="1">
                <a:latin typeface="Arial"/>
                <a:cs typeface="Arial"/>
              </a:rPr>
              <a:t>dal 2 </a:t>
            </a:r>
            <a:r>
              <a:rPr dirty="0" sz="1100" spc="-5" b="1">
                <a:latin typeface="Arial"/>
                <a:cs typeface="Arial"/>
              </a:rPr>
              <a:t>all’ </a:t>
            </a:r>
            <a:r>
              <a:rPr dirty="0" sz="1100" b="1">
                <a:latin typeface="Arial"/>
                <a:cs typeface="Arial"/>
              </a:rPr>
              <a:t>8 </a:t>
            </a:r>
            <a:r>
              <a:rPr dirty="0" sz="1100" spc="-5" b="1">
                <a:latin typeface="Arial"/>
                <a:cs typeface="Arial"/>
              </a:rPr>
              <a:t>maggio </a:t>
            </a:r>
            <a:r>
              <a:rPr dirty="0" sz="1100" b="1">
                <a:latin typeface="Arial"/>
                <a:cs typeface="Arial"/>
              </a:rPr>
              <a:t>2016</a:t>
            </a:r>
            <a:r>
              <a:rPr dirty="0" sz="1100">
                <a:latin typeface="Arial"/>
                <a:cs typeface="Arial"/>
              </a:rPr>
              <a:t>, </a:t>
            </a:r>
            <a:r>
              <a:rPr dirty="0" sz="1100" spc="-5">
                <a:latin typeface="Arial"/>
                <a:cs typeface="Arial"/>
              </a:rPr>
              <a:t>promuovendo </a:t>
            </a:r>
            <a:r>
              <a:rPr dirty="0" sz="1100">
                <a:latin typeface="Arial"/>
                <a:cs typeface="Arial"/>
              </a:rPr>
              <a:t>14 </a:t>
            </a:r>
            <a:r>
              <a:rPr dirty="0" sz="1100" spc="-5">
                <a:latin typeface="Arial"/>
                <a:cs typeface="Arial"/>
              </a:rPr>
              <a:t>laboratori teatrali condotti dagli  educatori dell’Associazione di promozione sociale “Il Sogno di</a:t>
            </a:r>
            <a:r>
              <a:rPr dirty="0" sz="1100" spc="20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Tommi”.</a:t>
            </a:r>
            <a:endParaRPr sz="1100">
              <a:latin typeface="Arial"/>
              <a:cs typeface="Arial"/>
            </a:endParaRPr>
          </a:p>
          <a:p>
            <a:pPr algn="just" marL="12700" marR="5080">
              <a:lnSpc>
                <a:spcPct val="136000"/>
              </a:lnSpc>
              <a:spcBef>
                <a:spcPts val="620"/>
              </a:spcBef>
            </a:pPr>
            <a:r>
              <a:rPr dirty="0" sz="1100" spc="-5">
                <a:latin typeface="Arial"/>
                <a:cs typeface="Arial"/>
              </a:rPr>
              <a:t>L’edizione 2016 del Festival ruota attorno al tema “Abitare sottosopra </a:t>
            </a:r>
            <a:r>
              <a:rPr dirty="0" sz="1100">
                <a:latin typeface="Arial"/>
                <a:cs typeface="Arial"/>
              </a:rPr>
              <a:t>– </a:t>
            </a:r>
            <a:r>
              <a:rPr dirty="0" sz="1100" spc="-5">
                <a:latin typeface="Arial"/>
                <a:cs typeface="Arial"/>
              </a:rPr>
              <a:t>scoprire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sperimentare  </a:t>
            </a:r>
            <a:r>
              <a:rPr dirty="0" sz="1100">
                <a:latin typeface="Arial"/>
                <a:cs typeface="Arial"/>
              </a:rPr>
              <a:t>come si </a:t>
            </a:r>
            <a:r>
              <a:rPr dirty="0" sz="1100" spc="-5">
                <a:latin typeface="Arial"/>
                <a:cs typeface="Arial"/>
              </a:rPr>
              <a:t>sta dentro l’arte </a:t>
            </a:r>
            <a:r>
              <a:rPr dirty="0" sz="1100">
                <a:latin typeface="Arial"/>
                <a:cs typeface="Arial"/>
              </a:rPr>
              <a:t>i </a:t>
            </a:r>
            <a:r>
              <a:rPr dirty="0" sz="1100" spc="-5">
                <a:latin typeface="Arial"/>
                <a:cs typeface="Arial"/>
              </a:rPr>
              <a:t>luoghi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le cose”. Più di 20 mila gli studenti di età </a:t>
            </a:r>
            <a:r>
              <a:rPr dirty="0" sz="1100">
                <a:latin typeface="Arial"/>
                <a:cs typeface="Arial"/>
              </a:rPr>
              <a:t>compresa fra i 6 e i </a:t>
            </a:r>
            <a:r>
              <a:rPr dirty="0" sz="1100" spc="-10">
                <a:latin typeface="Arial"/>
                <a:cs typeface="Arial"/>
              </a:rPr>
              <a:t>13  </a:t>
            </a:r>
            <a:r>
              <a:rPr dirty="0" sz="1100" spc="-5">
                <a:latin typeface="Arial"/>
                <a:cs typeface="Arial"/>
              </a:rPr>
              <a:t>anni </a:t>
            </a:r>
            <a:r>
              <a:rPr dirty="0" sz="1100">
                <a:latin typeface="Arial"/>
                <a:cs typeface="Arial"/>
              </a:rPr>
              <a:t>che </a:t>
            </a:r>
            <a:r>
              <a:rPr dirty="0" sz="1100" spc="-5">
                <a:latin typeface="Arial"/>
                <a:cs typeface="Arial"/>
              </a:rPr>
              <a:t>in 60 città d’Italia, saranno impegnati nella prima settimana </a:t>
            </a:r>
            <a:r>
              <a:rPr dirty="0" sz="1100">
                <a:latin typeface="Arial"/>
                <a:cs typeface="Arial"/>
              </a:rPr>
              <a:t>di</a:t>
            </a:r>
            <a:r>
              <a:rPr dirty="0" sz="1100" spc="35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maggio.</a:t>
            </a:r>
            <a:endParaRPr sz="1100">
              <a:latin typeface="Arial"/>
              <a:cs typeface="Arial"/>
            </a:endParaRPr>
          </a:p>
          <a:p>
            <a:pPr algn="just" marL="12700" marR="9525">
              <a:lnSpc>
                <a:spcPct val="135900"/>
              </a:lnSpc>
              <a:spcBef>
                <a:spcPts val="775"/>
              </a:spcBef>
            </a:pPr>
            <a:r>
              <a:rPr dirty="0" sz="1100" spc="-5">
                <a:latin typeface="Arial"/>
                <a:cs typeface="Arial"/>
              </a:rPr>
              <a:t>Quest’anno Banca Carige punta sulla città di Genova </a:t>
            </a:r>
            <a:r>
              <a:rPr dirty="0" sz="1100">
                <a:latin typeface="Arial"/>
                <a:cs typeface="Arial"/>
              </a:rPr>
              <a:t>con </a:t>
            </a:r>
            <a:r>
              <a:rPr dirty="0" sz="1100" spc="-5">
                <a:latin typeface="Arial"/>
                <a:cs typeface="Arial"/>
              </a:rPr>
              <a:t>un laboratorio, dove </a:t>
            </a:r>
            <a:r>
              <a:rPr dirty="0" sz="1100">
                <a:latin typeface="Arial"/>
                <a:cs typeface="Arial"/>
              </a:rPr>
              <a:t>i </a:t>
            </a:r>
            <a:r>
              <a:rPr dirty="0" sz="1100" spc="-5">
                <a:latin typeface="Arial"/>
                <a:cs typeface="Arial"/>
              </a:rPr>
              <a:t>ragazzi </a:t>
            </a:r>
            <a:r>
              <a:rPr dirty="0" sz="1100">
                <a:latin typeface="Arial"/>
                <a:cs typeface="Arial"/>
              </a:rPr>
              <a:t>saranno  </a:t>
            </a:r>
            <a:r>
              <a:rPr dirty="0" sz="1100" spc="-5">
                <a:latin typeface="Arial"/>
                <a:cs typeface="Arial"/>
              </a:rPr>
              <a:t>impegnati </a:t>
            </a:r>
            <a:r>
              <a:rPr dirty="0" sz="1100">
                <a:latin typeface="Arial"/>
                <a:cs typeface="Arial"/>
              </a:rPr>
              <a:t>a </a:t>
            </a:r>
            <a:r>
              <a:rPr dirty="0" sz="1100" spc="-5">
                <a:latin typeface="Arial"/>
                <a:cs typeface="Arial"/>
              </a:rPr>
              <a:t>raccontare una storia realizzando un filmato. L’esperienza laboratoriale </a:t>
            </a:r>
            <a:r>
              <a:rPr dirty="0" sz="1100">
                <a:latin typeface="Arial"/>
                <a:cs typeface="Arial"/>
              </a:rPr>
              <a:t>si fonda su tre  </a:t>
            </a:r>
            <a:r>
              <a:rPr dirty="0" sz="1100" spc="-5">
                <a:latin typeface="Arial"/>
                <a:cs typeface="Arial"/>
              </a:rPr>
              <a:t>dimensioni: </a:t>
            </a:r>
            <a:r>
              <a:rPr dirty="0" sz="1100" spc="-10">
                <a:latin typeface="Arial"/>
                <a:cs typeface="Arial"/>
              </a:rPr>
              <a:t>l’azione </a:t>
            </a:r>
            <a:r>
              <a:rPr dirty="0" sz="1100" spc="-5">
                <a:latin typeface="Arial"/>
                <a:cs typeface="Arial"/>
              </a:rPr>
              <a:t>fisica, la creatività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la dimensione</a:t>
            </a:r>
            <a:r>
              <a:rPr dirty="0" sz="1100" spc="60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sociale.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94254" y="2148839"/>
            <a:ext cx="1971167" cy="7465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3333495"/>
            <a:ext cx="3052445" cy="20349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8615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3625" cy="26460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50">
              <a:latin typeface="Times New Roman"/>
              <a:cs typeface="Times New Roman"/>
            </a:endParaRPr>
          </a:p>
          <a:p>
            <a:pPr algn="just" marL="12700">
              <a:lnSpc>
                <a:spcPts val="1880"/>
              </a:lnSpc>
              <a:spcBef>
                <a:spcPts val="5"/>
              </a:spcBef>
            </a:pPr>
            <a:r>
              <a:rPr dirty="0" sz="1600" spc="-5" b="1">
                <a:latin typeface="Arial"/>
                <a:cs typeface="Arial"/>
              </a:rPr>
              <a:t>Bjliguria.it</a:t>
            </a:r>
            <a:endParaRPr sz="1600">
              <a:latin typeface="Arial"/>
              <a:cs typeface="Arial"/>
            </a:endParaRPr>
          </a:p>
          <a:p>
            <a:pPr algn="just"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 maggio</a:t>
            </a:r>
            <a:r>
              <a:rPr dirty="0" sz="1600" spc="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36100"/>
              </a:lnSpc>
              <a:spcBef>
                <a:spcPts val="980"/>
              </a:spcBef>
            </a:pPr>
            <a:r>
              <a:rPr dirty="0" sz="1100" spc="-5">
                <a:latin typeface="Arial"/>
                <a:cs typeface="Arial"/>
              </a:rPr>
              <a:t>Le scuole </a:t>
            </a:r>
            <a:r>
              <a:rPr dirty="0" sz="1100">
                <a:latin typeface="Arial"/>
                <a:cs typeface="Arial"/>
              </a:rPr>
              <a:t>sono </a:t>
            </a:r>
            <a:r>
              <a:rPr dirty="0" sz="1100" spc="-5">
                <a:latin typeface="Arial"/>
                <a:cs typeface="Arial"/>
              </a:rPr>
              <a:t>la Scuola Primaria </a:t>
            </a:r>
            <a:r>
              <a:rPr dirty="0" sz="1100">
                <a:latin typeface="Arial"/>
                <a:cs typeface="Arial"/>
              </a:rPr>
              <a:t>Jessi </a:t>
            </a:r>
            <a:r>
              <a:rPr dirty="0" sz="1100" spc="-5">
                <a:latin typeface="Arial"/>
                <a:cs typeface="Arial"/>
              </a:rPr>
              <a:t>Mario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la Scuola Media Rinaldo Enrico dell’Istituto  Comprensivo S.Martino, la </a:t>
            </a:r>
            <a:r>
              <a:rPr dirty="0" sz="1100">
                <a:latin typeface="Arial"/>
                <a:cs typeface="Arial"/>
              </a:rPr>
              <a:t>Scuola </a:t>
            </a:r>
            <a:r>
              <a:rPr dirty="0" sz="1100" spc="-5">
                <a:latin typeface="Arial"/>
                <a:cs typeface="Arial"/>
              </a:rPr>
              <a:t>Primaria Duca degli Abruzzi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la Scuola Lagaccio dell’Istituto  Comprensivo Lagaccio, la </a:t>
            </a:r>
            <a:r>
              <a:rPr dirty="0" sz="1100">
                <a:latin typeface="Arial"/>
                <a:cs typeface="Arial"/>
              </a:rPr>
              <a:t>Scuola </a:t>
            </a:r>
            <a:r>
              <a:rPr dirty="0" sz="1100" spc="-5">
                <a:latin typeface="Arial"/>
                <a:cs typeface="Arial"/>
              </a:rPr>
              <a:t>Primaria Brignole Sale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la Scuola Media Barrili dell’Istituto  Comprensivo Albaro, Istituto Don Agostino Roscelli </a:t>
            </a:r>
            <a:r>
              <a:rPr dirty="0" sz="1100">
                <a:latin typeface="Arial"/>
                <a:cs typeface="Arial"/>
              </a:rPr>
              <a:t>(Suore</a:t>
            </a:r>
            <a:r>
              <a:rPr dirty="0" sz="1100" spc="25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Immacolatine).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9527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Bnpparibas.it  2 maggio</a:t>
            </a:r>
            <a:r>
              <a:rPr dirty="0" sz="1600" spc="-6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543426"/>
            <a:ext cx="5765800" cy="1003300"/>
          </a:xfrm>
          <a:prstGeom prst="rect">
            <a:avLst/>
          </a:prstGeom>
        </p:spPr>
        <p:txBody>
          <a:bodyPr wrap="square" lIns="0" tIns="34290" rIns="0" bIns="0" rtlCol="0" vert="horz">
            <a:spAutoFit/>
          </a:bodyPr>
          <a:lstStyle/>
          <a:p>
            <a:pPr algn="just" marL="12700" marR="5080">
              <a:lnSpc>
                <a:spcPts val="2530"/>
              </a:lnSpc>
              <a:spcBef>
                <a:spcPts val="270"/>
              </a:spcBef>
            </a:pPr>
            <a:r>
              <a:rPr dirty="0" sz="2200" spc="-5">
                <a:solidFill>
                  <a:srgbClr val="9C3362"/>
                </a:solidFill>
                <a:latin typeface="Times New Roman"/>
                <a:cs typeface="Times New Roman"/>
              </a:rPr>
              <a:t>BNL Gruppo BNP Paribas accompagna i ragazzi</a:t>
            </a:r>
            <a:r>
              <a:rPr dirty="0" sz="2200" spc="-120">
                <a:solidFill>
                  <a:srgbClr val="9C3362"/>
                </a:solidFill>
                <a:latin typeface="Times New Roman"/>
                <a:cs typeface="Times New Roman"/>
              </a:rPr>
              <a:t> </a:t>
            </a:r>
            <a:r>
              <a:rPr dirty="0" sz="2200">
                <a:solidFill>
                  <a:srgbClr val="9C3362"/>
                </a:solidFill>
                <a:latin typeface="Times New Roman"/>
                <a:cs typeface="Times New Roman"/>
              </a:rPr>
              <a:t>di  </a:t>
            </a:r>
            <a:r>
              <a:rPr dirty="0" sz="2200" spc="-5">
                <a:solidFill>
                  <a:srgbClr val="9C3362"/>
                </a:solidFill>
                <a:latin typeface="Times New Roman"/>
                <a:cs typeface="Times New Roman"/>
              </a:rPr>
              <a:t>elementari e medie alla scoperta dello Spazio e </a:t>
            </a:r>
            <a:r>
              <a:rPr dirty="0" sz="2200">
                <a:solidFill>
                  <a:srgbClr val="9C3362"/>
                </a:solidFill>
                <a:latin typeface="Times New Roman"/>
                <a:cs typeface="Times New Roman"/>
              </a:rPr>
              <a:t>del  </a:t>
            </a:r>
            <a:r>
              <a:rPr dirty="0" sz="2200" spc="-5">
                <a:solidFill>
                  <a:srgbClr val="9C3362"/>
                </a:solidFill>
                <a:latin typeface="Times New Roman"/>
                <a:cs typeface="Times New Roman"/>
              </a:rPr>
              <a:t>Sistema</a:t>
            </a:r>
            <a:r>
              <a:rPr dirty="0" sz="2200" spc="-15">
                <a:solidFill>
                  <a:srgbClr val="9C3362"/>
                </a:solidFill>
                <a:latin typeface="Times New Roman"/>
                <a:cs typeface="Times New Roman"/>
              </a:rPr>
              <a:t> </a:t>
            </a:r>
            <a:r>
              <a:rPr dirty="0" sz="2200" spc="-5">
                <a:solidFill>
                  <a:srgbClr val="9C3362"/>
                </a:solidFill>
                <a:latin typeface="Times New Roman"/>
                <a:cs typeface="Times New Roman"/>
              </a:rPr>
              <a:t>Solare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4863210"/>
            <a:ext cx="6107430" cy="428752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2700" marR="88900">
              <a:lnSpc>
                <a:spcPts val="1380"/>
              </a:lnSpc>
              <a:spcBef>
                <a:spcPts val="195"/>
              </a:spcBef>
            </a:pP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BNL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Gruppo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BNP Paribas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partecipa,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per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il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terzo anno consecutivo, al </a:t>
            </a:r>
            <a:r>
              <a:rPr dirty="0" sz="1200" spc="-5" b="1">
                <a:latin typeface="Times New Roman"/>
                <a:cs typeface="Times New Roman"/>
              </a:rPr>
              <a:t>Festival della Cultura  Creativa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promosso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e realizzato dalle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banche, con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il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coordinamento dell’ABI, confermando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il 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proprio impegno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a favore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della diffusione della cultura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e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l’attenzione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verso le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giovani</a:t>
            </a:r>
            <a:r>
              <a:rPr dirty="0" sz="1200" spc="195">
                <a:solidFill>
                  <a:srgbClr val="5A5A5A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generazioni.</a:t>
            </a:r>
            <a:endParaRPr sz="1200">
              <a:latin typeface="Times New Roman"/>
              <a:cs typeface="Times New Roman"/>
            </a:endParaRPr>
          </a:p>
          <a:p>
            <a:pPr marL="12700" marR="5080">
              <a:lnSpc>
                <a:spcPts val="1380"/>
              </a:lnSpc>
              <a:spcBef>
                <a:spcPts val="1125"/>
              </a:spcBef>
            </a:pP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L’iniziativa si svolgerà </a:t>
            </a:r>
            <a:r>
              <a:rPr dirty="0" sz="1200" spc="5" b="1">
                <a:latin typeface="Times New Roman"/>
                <a:cs typeface="Times New Roman"/>
              </a:rPr>
              <a:t>dal </a:t>
            </a:r>
            <a:r>
              <a:rPr dirty="0" sz="1200" b="1">
                <a:latin typeface="Times New Roman"/>
                <a:cs typeface="Times New Roman"/>
              </a:rPr>
              <a:t>2 all’8 </a:t>
            </a:r>
            <a:r>
              <a:rPr dirty="0" sz="1200" spc="-5" b="1">
                <a:latin typeface="Times New Roman"/>
                <a:cs typeface="Times New Roman"/>
              </a:rPr>
              <a:t>maggio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con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l’obiettivo di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stimolare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la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creatività dei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ragazzi delle 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scuole elementari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e medie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attraverso diverse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modalità di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espressione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come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l’arte,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la</a:t>
            </a:r>
            <a:r>
              <a:rPr dirty="0" sz="1200" spc="50">
                <a:solidFill>
                  <a:srgbClr val="5A5A5A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musica,</a:t>
            </a:r>
            <a:endParaRPr sz="1200">
              <a:latin typeface="Times New Roman"/>
              <a:cs typeface="Times New Roman"/>
            </a:endParaRPr>
          </a:p>
          <a:p>
            <a:pPr marL="12700" marR="53340">
              <a:lnSpc>
                <a:spcPts val="1380"/>
              </a:lnSpc>
              <a:spcBef>
                <a:spcPts val="5"/>
              </a:spcBef>
            </a:pP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l’innovazione e le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tecnologie digitali. </a:t>
            </a:r>
            <a:r>
              <a:rPr dirty="0" sz="1200" spc="-10">
                <a:solidFill>
                  <a:srgbClr val="5A5A5A"/>
                </a:solidFill>
                <a:latin typeface="Times New Roman"/>
                <a:cs typeface="Times New Roman"/>
              </a:rPr>
              <a:t>Il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tema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della terza edizione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del festival sarà “Abitare  sottosopra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–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Scoprire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e sperimentare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come si sta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dentro i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luoghi,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l’arte e le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emozioni”, trait d’union 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tra tutte le iniziative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realizzate dalle banche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che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aderiscono alla</a:t>
            </a:r>
            <a:r>
              <a:rPr dirty="0" sz="1200" spc="-10">
                <a:solidFill>
                  <a:srgbClr val="5A5A5A"/>
                </a:solidFill>
                <a:latin typeface="Times New Roman"/>
                <a:cs typeface="Times New Roman"/>
              </a:rPr>
              <a:t>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manifestazione.</a:t>
            </a:r>
            <a:endParaRPr sz="1200">
              <a:latin typeface="Times New Roman"/>
              <a:cs typeface="Times New Roman"/>
            </a:endParaRPr>
          </a:p>
          <a:p>
            <a:pPr marL="12700" marR="177165">
              <a:lnSpc>
                <a:spcPts val="1380"/>
              </a:lnSpc>
              <a:spcBef>
                <a:spcPts val="1125"/>
              </a:spcBef>
            </a:pP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BNL,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in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particolare, </a:t>
            </a:r>
            <a:r>
              <a:rPr dirty="0" sz="1200" spc="5">
                <a:solidFill>
                  <a:srgbClr val="5A5A5A"/>
                </a:solidFill>
                <a:latin typeface="Times New Roman"/>
                <a:cs typeface="Times New Roman"/>
              </a:rPr>
              <a:t>ha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scelto di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proporre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una serie di </a:t>
            </a:r>
            <a:r>
              <a:rPr dirty="0" sz="1200" spc="-5" b="1">
                <a:latin typeface="Times New Roman"/>
                <a:cs typeface="Times New Roman"/>
              </a:rPr>
              <a:t>laboratori didattici intorno </a:t>
            </a:r>
            <a:r>
              <a:rPr dirty="0" sz="1200" b="1">
                <a:latin typeface="Times New Roman"/>
                <a:cs typeface="Times New Roman"/>
              </a:rPr>
              <a:t>al </a:t>
            </a:r>
            <a:r>
              <a:rPr dirty="0" sz="1200" spc="-5" b="1">
                <a:latin typeface="Times New Roman"/>
                <a:cs typeface="Times New Roman"/>
              </a:rPr>
              <a:t>tema  “Abitare </a:t>
            </a:r>
            <a:r>
              <a:rPr dirty="0" sz="1200" b="1">
                <a:latin typeface="Times New Roman"/>
                <a:cs typeface="Times New Roman"/>
              </a:rPr>
              <a:t>lo Spazio”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,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realizzando delle attività che facciano scoprire ai giovani partecipanti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lo  Spazio e il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Sistema Solare,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a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pochi giorni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da uno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degli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eventi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astronomici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più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attesi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del 2016 – il 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transito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di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Mercurio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davanti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al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Sole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che avverrà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il 9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maggio prossimo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– e sulla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scia dell’interesse  suscitato dalla missione spaziale cui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ha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partecipato l’astronauta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italiana Samantha</a:t>
            </a:r>
            <a:r>
              <a:rPr dirty="0" sz="1200" spc="90">
                <a:solidFill>
                  <a:srgbClr val="5A5A5A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Cristoforetti.</a:t>
            </a:r>
            <a:endParaRPr sz="1200">
              <a:latin typeface="Times New Roman"/>
              <a:cs typeface="Times New Roman"/>
            </a:endParaRPr>
          </a:p>
          <a:p>
            <a:pPr marL="12700" marR="22225">
              <a:lnSpc>
                <a:spcPts val="1380"/>
              </a:lnSpc>
              <a:spcBef>
                <a:spcPts val="1130"/>
              </a:spcBef>
            </a:pPr>
            <a:r>
              <a:rPr dirty="0" sz="1200" spc="-10">
                <a:solidFill>
                  <a:srgbClr val="5A5A5A"/>
                </a:solidFill>
                <a:latin typeface="Times New Roman"/>
                <a:cs typeface="Times New Roman"/>
              </a:rPr>
              <a:t>In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collaborazione con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l’INAF-Istituto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Nazionale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di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Astrofisica,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la Banca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promuoverà infatti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in sette 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città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italiane – </a:t>
            </a:r>
            <a:r>
              <a:rPr dirty="0" sz="1200" spc="-5" b="1">
                <a:latin typeface="Times New Roman"/>
                <a:cs typeface="Times New Roman"/>
              </a:rPr>
              <a:t>Milano, </a:t>
            </a:r>
            <a:r>
              <a:rPr dirty="0" sz="1200" b="1">
                <a:latin typeface="Times New Roman"/>
                <a:cs typeface="Times New Roman"/>
              </a:rPr>
              <a:t>Torino, </a:t>
            </a:r>
            <a:r>
              <a:rPr dirty="0" sz="1200" spc="-5" b="1">
                <a:latin typeface="Times New Roman"/>
                <a:cs typeface="Times New Roman"/>
              </a:rPr>
              <a:t>Padova, </a:t>
            </a:r>
            <a:r>
              <a:rPr dirty="0" sz="1200" b="1">
                <a:latin typeface="Times New Roman"/>
                <a:cs typeface="Times New Roman"/>
              </a:rPr>
              <a:t>Bologna, </a:t>
            </a:r>
            <a:r>
              <a:rPr dirty="0" sz="1200" spc="-5" b="1">
                <a:latin typeface="Times New Roman"/>
                <a:cs typeface="Times New Roman"/>
              </a:rPr>
              <a:t>Roma, Napoli </a:t>
            </a:r>
            <a:r>
              <a:rPr dirty="0" sz="1200" b="1">
                <a:latin typeface="Times New Roman"/>
                <a:cs typeface="Times New Roman"/>
              </a:rPr>
              <a:t>e </a:t>
            </a:r>
            <a:r>
              <a:rPr dirty="0" sz="1200" spc="-5" b="1">
                <a:latin typeface="Times New Roman"/>
                <a:cs typeface="Times New Roman"/>
              </a:rPr>
              <a:t>Palermo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– una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serie</a:t>
            </a:r>
            <a:r>
              <a:rPr dirty="0" sz="1200" spc="60">
                <a:solidFill>
                  <a:srgbClr val="5A5A5A"/>
                </a:solidFill>
                <a:latin typeface="Times New Roman"/>
                <a:cs typeface="Times New Roman"/>
              </a:rPr>
              <a:t>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di</a:t>
            </a:r>
            <a:endParaRPr sz="1200">
              <a:latin typeface="Times New Roman"/>
              <a:cs typeface="Times New Roman"/>
            </a:endParaRPr>
          </a:p>
          <a:p>
            <a:pPr marL="12700" marR="23495">
              <a:lnSpc>
                <a:spcPts val="1380"/>
              </a:lnSpc>
            </a:pP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laboratori legati allo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spazio e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all’astronomia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che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coinvolgeranno circa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mille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bambini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e ragazzi dalla 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quarta elementare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alla seconda</a:t>
            </a:r>
            <a:r>
              <a:rPr dirty="0" sz="1200" spc="-10">
                <a:solidFill>
                  <a:srgbClr val="5A5A5A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media.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1410"/>
              </a:lnSpc>
              <a:spcBef>
                <a:spcPts val="1025"/>
              </a:spcBef>
            </a:pP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Si inizia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a </a:t>
            </a:r>
            <a:r>
              <a:rPr dirty="0" sz="1200" b="1">
                <a:latin typeface="Times New Roman"/>
                <a:cs typeface="Times New Roman"/>
              </a:rPr>
              <a:t>Torino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dove, </a:t>
            </a:r>
            <a:r>
              <a:rPr dirty="0" sz="1200" b="1">
                <a:latin typeface="Times New Roman"/>
                <a:cs typeface="Times New Roman"/>
              </a:rPr>
              <a:t>il 2 e il 3 </a:t>
            </a:r>
            <a:r>
              <a:rPr dirty="0" sz="1200" spc="-5" b="1">
                <a:latin typeface="Times New Roman"/>
                <a:cs typeface="Times New Roman"/>
              </a:rPr>
              <a:t>maggio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,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BNL organizza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presso l’Osservatorio Astrofisico</a:t>
            </a:r>
            <a:r>
              <a:rPr dirty="0" sz="1200" spc="45">
                <a:solidFill>
                  <a:srgbClr val="5A5A5A"/>
                </a:solidFill>
                <a:latin typeface="Times New Roman"/>
                <a:cs typeface="Times New Roman"/>
              </a:rPr>
              <a:t>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il</a:t>
            </a:r>
            <a:endParaRPr sz="1200">
              <a:latin typeface="Times New Roman"/>
              <a:cs typeface="Times New Roman"/>
            </a:endParaRPr>
          </a:p>
          <a:p>
            <a:pPr marL="12700" marR="43180">
              <a:lnSpc>
                <a:spcPct val="96200"/>
              </a:lnSpc>
              <a:spcBef>
                <a:spcPts val="25"/>
              </a:spcBef>
            </a:pP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laboratorio “Alla ricerca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di vita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nell’Universo”. </a:t>
            </a:r>
            <a:r>
              <a:rPr dirty="0" sz="1200" spc="-10">
                <a:solidFill>
                  <a:srgbClr val="5A5A5A"/>
                </a:solidFill>
                <a:latin typeface="Times New Roman"/>
                <a:cs typeface="Times New Roman"/>
              </a:rPr>
              <a:t>In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quell’occasione gli studenti osserveranno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il Sole 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dai telescopi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e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avranno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la possibilità di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studiare, esaminare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e toccare alcuni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meteoriti </a:t>
            </a:r>
            <a:r>
              <a:rPr dirty="0" sz="1200">
                <a:solidFill>
                  <a:srgbClr val="5A5A5A"/>
                </a:solidFill>
                <a:latin typeface="Times New Roman"/>
                <a:cs typeface="Times New Roman"/>
              </a:rPr>
              <a:t>che 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provengono dalla fascia</a:t>
            </a:r>
            <a:r>
              <a:rPr dirty="0" sz="1200" spc="10">
                <a:solidFill>
                  <a:srgbClr val="5A5A5A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solidFill>
                  <a:srgbClr val="5A5A5A"/>
                </a:solidFill>
                <a:latin typeface="Times New Roman"/>
                <a:cs typeface="Times New Roman"/>
              </a:rPr>
              <a:t>asteroidale.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60045" y="2289087"/>
            <a:ext cx="2148924" cy="4425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206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C</a:t>
            </a:r>
            <a:r>
              <a:rPr dirty="0" sz="1600" spc="-5" b="1">
                <a:latin typeface="Arial"/>
                <a:cs typeface="Arial"/>
              </a:rPr>
              <a:t>ielipi</a:t>
            </a:r>
            <a:r>
              <a:rPr dirty="0" sz="1600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mo</a:t>
            </a: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es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5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it  </a:t>
            </a:r>
            <a:r>
              <a:rPr dirty="0" sz="1600" spc="-5" b="1">
                <a:latin typeface="Arial"/>
                <a:cs typeface="Arial"/>
              </a:rPr>
              <a:t>2 maggio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526663"/>
            <a:ext cx="5629275" cy="909955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marL="12700" marR="5080">
              <a:lnSpc>
                <a:spcPts val="2080"/>
              </a:lnSpc>
              <a:spcBef>
                <a:spcPts val="235"/>
              </a:spcBef>
            </a:pPr>
            <a:r>
              <a:rPr dirty="0" sz="1800" spc="-5">
                <a:solidFill>
                  <a:srgbClr val="1771AE"/>
                </a:solidFill>
                <a:latin typeface="Arial"/>
                <a:cs typeface="Arial"/>
              </a:rPr>
              <a:t>Festival della cultura creativa </a:t>
            </a:r>
            <a:r>
              <a:rPr dirty="0" sz="1800">
                <a:solidFill>
                  <a:srgbClr val="1771AE"/>
                </a:solidFill>
                <a:latin typeface="Arial"/>
                <a:cs typeface="Arial"/>
              </a:rPr>
              <a:t>– III </a:t>
            </a:r>
            <a:r>
              <a:rPr dirty="0" sz="1800" spc="-10">
                <a:solidFill>
                  <a:srgbClr val="1771AE"/>
                </a:solidFill>
                <a:latin typeface="Arial"/>
                <a:cs typeface="Arial"/>
              </a:rPr>
              <a:t>Edizione, </a:t>
            </a:r>
            <a:r>
              <a:rPr dirty="0" sz="1800">
                <a:solidFill>
                  <a:srgbClr val="1771AE"/>
                </a:solidFill>
                <a:latin typeface="Arial"/>
                <a:cs typeface="Arial"/>
              </a:rPr>
              <a:t>2-8 </a:t>
            </a:r>
            <a:r>
              <a:rPr dirty="0" sz="1800" spc="-5">
                <a:solidFill>
                  <a:srgbClr val="1771AE"/>
                </a:solidFill>
                <a:latin typeface="Arial"/>
                <a:cs typeface="Arial"/>
              </a:rPr>
              <a:t>Maggio  2016</a:t>
            </a:r>
            <a:endParaRPr sz="1800">
              <a:latin typeface="Arial"/>
              <a:cs typeface="Arial"/>
            </a:endParaRPr>
          </a:p>
          <a:p>
            <a:pPr marL="12700" marR="1323975">
              <a:lnSpc>
                <a:spcPts val="1360"/>
              </a:lnSpc>
              <a:spcBef>
                <a:spcPts val="50"/>
              </a:spcBef>
            </a:pPr>
            <a:r>
              <a:rPr dirty="0" sz="850" spc="-5">
                <a:solidFill>
                  <a:srgbClr val="1771AE"/>
                </a:solidFill>
                <a:latin typeface="Tahoma"/>
                <a:cs typeface="Tahoma"/>
                <a:hlinkClick r:id="rId3"/>
              </a:rPr>
              <a:t>cultura scientifica</a:t>
            </a:r>
            <a:r>
              <a:rPr dirty="0" sz="850" spc="-5">
                <a:solidFill>
                  <a:srgbClr val="2C2B2B"/>
                </a:solidFill>
                <a:latin typeface="Tahoma"/>
                <a:cs typeface="Tahoma"/>
                <a:hlinkClick r:id="rId3"/>
              </a:rPr>
              <a:t>, </a:t>
            </a:r>
            <a:r>
              <a:rPr dirty="0" sz="850" spc="-5">
                <a:solidFill>
                  <a:srgbClr val="1771AE"/>
                </a:solidFill>
                <a:latin typeface="Tahoma"/>
                <a:cs typeface="Tahoma"/>
                <a:hlinkClick r:id="rId4"/>
              </a:rPr>
              <a:t>Didattica</a:t>
            </a:r>
            <a:r>
              <a:rPr dirty="0" sz="850" spc="-5">
                <a:solidFill>
                  <a:srgbClr val="2C2B2B"/>
                </a:solidFill>
                <a:latin typeface="Tahoma"/>
                <a:cs typeface="Tahoma"/>
                <a:hlinkClick r:id="rId4"/>
              </a:rPr>
              <a:t>, </a:t>
            </a:r>
            <a:r>
              <a:rPr dirty="0" sz="850" spc="-5">
                <a:solidFill>
                  <a:srgbClr val="1771AE"/>
                </a:solidFill>
                <a:latin typeface="Tahoma"/>
                <a:cs typeface="Tahoma"/>
                <a:hlinkClick r:id="rId5"/>
              </a:rPr>
              <a:t>Divulgazione</a:t>
            </a:r>
            <a:r>
              <a:rPr dirty="0" sz="850" spc="-5">
                <a:solidFill>
                  <a:srgbClr val="2C2B2B"/>
                </a:solidFill>
                <a:latin typeface="Tahoma"/>
                <a:cs typeface="Tahoma"/>
                <a:hlinkClick r:id="rId5"/>
              </a:rPr>
              <a:t>, </a:t>
            </a:r>
            <a:r>
              <a:rPr dirty="0" sz="850" spc="-5">
                <a:solidFill>
                  <a:srgbClr val="1771AE"/>
                </a:solidFill>
                <a:latin typeface="Tahoma"/>
                <a:cs typeface="Tahoma"/>
                <a:hlinkClick r:id="rId6"/>
              </a:rPr>
              <a:t>Elementari</a:t>
            </a:r>
            <a:r>
              <a:rPr dirty="0" sz="850" spc="-5">
                <a:solidFill>
                  <a:srgbClr val="2C2B2B"/>
                </a:solidFill>
                <a:latin typeface="Tahoma"/>
                <a:cs typeface="Tahoma"/>
                <a:hlinkClick r:id="rId6"/>
              </a:rPr>
              <a:t>, </a:t>
            </a:r>
            <a:r>
              <a:rPr dirty="0" sz="850" spc="-5">
                <a:solidFill>
                  <a:srgbClr val="1771AE"/>
                </a:solidFill>
                <a:latin typeface="Tahoma"/>
                <a:cs typeface="Tahoma"/>
                <a:hlinkClick r:id="rId7"/>
              </a:rPr>
              <a:t>Medie inferiori</a:t>
            </a:r>
            <a:r>
              <a:rPr dirty="0" sz="850" spc="-5">
                <a:solidFill>
                  <a:srgbClr val="2C2B2B"/>
                </a:solidFill>
                <a:latin typeface="Tahoma"/>
                <a:cs typeface="Tahoma"/>
                <a:hlinkClick r:id="rId8"/>
              </a:rPr>
              <a:t>,</a:t>
            </a:r>
            <a:r>
              <a:rPr dirty="0" sz="850" spc="-5">
                <a:solidFill>
                  <a:srgbClr val="1771AE"/>
                </a:solidFill>
                <a:latin typeface="Tahoma"/>
                <a:cs typeface="Tahoma"/>
                <a:hlinkClick r:id="rId8"/>
              </a:rPr>
              <a:t>Ricerca astronomica </a:t>
            </a:r>
            <a:r>
              <a:rPr dirty="0" sz="850" spc="-5">
                <a:solidFill>
                  <a:srgbClr val="1771AE"/>
                </a:solidFill>
                <a:latin typeface="Tahoma"/>
                <a:cs typeface="Tahoma"/>
              </a:rPr>
              <a:t> </a:t>
            </a:r>
            <a:r>
              <a:rPr dirty="0" sz="850" spc="-5">
                <a:solidFill>
                  <a:srgbClr val="2C2B2B"/>
                </a:solidFill>
                <a:latin typeface="Tahoma"/>
                <a:cs typeface="Tahoma"/>
              </a:rPr>
              <a:t>di</a:t>
            </a:r>
            <a:r>
              <a:rPr dirty="0" sz="850" spc="-10">
                <a:solidFill>
                  <a:srgbClr val="2C2B2B"/>
                </a:solidFill>
                <a:latin typeface="Tahoma"/>
                <a:cs typeface="Tahoma"/>
              </a:rPr>
              <a:t> </a:t>
            </a:r>
            <a:r>
              <a:rPr dirty="0" sz="850" spc="-5">
                <a:solidFill>
                  <a:srgbClr val="1771AE"/>
                </a:solidFill>
                <a:latin typeface="Tahoma"/>
                <a:cs typeface="Tahoma"/>
                <a:hlinkClick r:id="rId9"/>
              </a:rPr>
              <a:t>Massimo</a:t>
            </a:r>
            <a:endParaRPr sz="8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7173848"/>
            <a:ext cx="6042025" cy="26333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19050">
              <a:lnSpc>
                <a:spcPct val="125000"/>
              </a:lnSpc>
              <a:spcBef>
                <a:spcPts val="95"/>
              </a:spcBef>
            </a:pPr>
            <a:r>
              <a:rPr dirty="0" sz="900">
                <a:solidFill>
                  <a:srgbClr val="2C2B2B"/>
                </a:solidFill>
                <a:latin typeface="Arial"/>
                <a:cs typeface="Arial"/>
              </a:rPr>
              <a:t>È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il primo festival diffuso e pervasivo sul territorio italiano. </a:t>
            </a:r>
            <a:r>
              <a:rPr dirty="0" sz="900">
                <a:solidFill>
                  <a:srgbClr val="2C2B2B"/>
                </a:solidFill>
                <a:latin typeface="Arial"/>
                <a:cs typeface="Arial"/>
              </a:rPr>
              <a:t>È stato ideato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dall’ABI </a:t>
            </a:r>
            <a:r>
              <a:rPr dirty="0" sz="900">
                <a:solidFill>
                  <a:srgbClr val="2C2B2B"/>
                </a:solidFill>
                <a:latin typeface="Arial"/>
                <a:cs typeface="Arial"/>
              </a:rPr>
              <a:t>con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l’intento </a:t>
            </a:r>
            <a:r>
              <a:rPr dirty="0" sz="900">
                <a:solidFill>
                  <a:srgbClr val="2C2B2B"/>
                </a:solidFill>
                <a:latin typeface="Arial"/>
                <a:cs typeface="Arial"/>
              </a:rPr>
              <a:t>di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avvicinare </a:t>
            </a:r>
            <a:r>
              <a:rPr dirty="0" sz="900">
                <a:solidFill>
                  <a:srgbClr val="2C2B2B"/>
                </a:solidFill>
                <a:latin typeface="Arial"/>
                <a:cs typeface="Arial"/>
              </a:rPr>
              <a:t>i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bambini </a:t>
            </a:r>
            <a:r>
              <a:rPr dirty="0" sz="900">
                <a:solidFill>
                  <a:srgbClr val="2C2B2B"/>
                </a:solidFill>
                <a:latin typeface="Arial"/>
                <a:cs typeface="Arial"/>
              </a:rPr>
              <a:t>e i 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ragazzi alla cultura e di stimolarne </a:t>
            </a:r>
            <a:r>
              <a:rPr dirty="0" sz="900" spc="-10">
                <a:solidFill>
                  <a:srgbClr val="2C2B2B"/>
                </a:solidFill>
                <a:latin typeface="Arial"/>
                <a:cs typeface="Arial"/>
              </a:rPr>
              <a:t>la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creatività, ricorrendo a energie attive nel territorio </a:t>
            </a:r>
            <a:r>
              <a:rPr dirty="0" sz="900" spc="-10">
                <a:solidFill>
                  <a:srgbClr val="2C2B2B"/>
                </a:solidFill>
                <a:latin typeface="Arial"/>
                <a:cs typeface="Arial"/>
              </a:rPr>
              <a:t>di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appartenenza </a:t>
            </a:r>
            <a:r>
              <a:rPr dirty="0" sz="900" spc="-10">
                <a:solidFill>
                  <a:srgbClr val="2C2B2B"/>
                </a:solidFill>
                <a:latin typeface="Arial"/>
                <a:cs typeface="Arial"/>
              </a:rPr>
              <a:t>di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ogni banca  aderente: scuole, associazioni culturali, musei, biblioteche</a:t>
            </a:r>
            <a:r>
              <a:rPr dirty="0" sz="900" spc="-10">
                <a:solidFill>
                  <a:srgbClr val="2C2B2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ecc.</a:t>
            </a:r>
            <a:endParaRPr sz="900">
              <a:latin typeface="Arial"/>
              <a:cs typeface="Arial"/>
            </a:endParaRPr>
          </a:p>
          <a:p>
            <a:pPr marL="12700" marR="5080">
              <a:lnSpc>
                <a:spcPct val="126099"/>
              </a:lnSpc>
              <a:spcBef>
                <a:spcPts val="710"/>
              </a:spcBef>
            </a:pPr>
            <a:r>
              <a:rPr dirty="0" sz="900" spc="-5" i="1">
                <a:solidFill>
                  <a:srgbClr val="2C2B2B"/>
                </a:solidFill>
                <a:latin typeface="Arial"/>
                <a:cs typeface="Arial"/>
              </a:rPr>
              <a:t>Un festival </a:t>
            </a:r>
            <a:r>
              <a:rPr dirty="0" sz="900" spc="-5" b="1" i="1">
                <a:solidFill>
                  <a:srgbClr val="2C2B2B"/>
                </a:solidFill>
                <a:latin typeface="Arial"/>
                <a:cs typeface="Arial"/>
              </a:rPr>
              <a:t>diffuso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in quanto presente sul territorio nazionale, ovunque una banca aderirà e </a:t>
            </a:r>
            <a:r>
              <a:rPr dirty="0" sz="900" spc="-5" b="1" i="1">
                <a:solidFill>
                  <a:srgbClr val="2C2B2B"/>
                </a:solidFill>
                <a:latin typeface="Arial"/>
                <a:cs typeface="Arial"/>
              </a:rPr>
              <a:t>pervasivo</a:t>
            </a:r>
            <a:r>
              <a:rPr dirty="0" sz="900" spc="-5" i="1">
                <a:solidFill>
                  <a:srgbClr val="2C2B2B"/>
                </a:solidFill>
                <a:latin typeface="Arial"/>
                <a:cs typeface="Arial"/>
              </a:rPr>
              <a:t>,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perché  coinvolgerà tutte </a:t>
            </a:r>
            <a:r>
              <a:rPr dirty="0" sz="900">
                <a:solidFill>
                  <a:srgbClr val="2C2B2B"/>
                </a:solidFill>
                <a:latin typeface="Arial"/>
                <a:cs typeface="Arial"/>
              </a:rPr>
              <a:t>le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persone che ruotano intorno </a:t>
            </a:r>
            <a:r>
              <a:rPr dirty="0" sz="900" spc="-10">
                <a:solidFill>
                  <a:srgbClr val="2C2B2B"/>
                </a:solidFill>
                <a:latin typeface="Arial"/>
                <a:cs typeface="Arial"/>
              </a:rPr>
              <a:t>ai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bambini e ai pre-adolescenti: famiglie, operatori culturali, insegnanti,  </a:t>
            </a:r>
            <a:r>
              <a:rPr dirty="0" sz="900">
                <a:solidFill>
                  <a:srgbClr val="2C2B2B"/>
                </a:solidFill>
                <a:latin typeface="Arial"/>
                <a:cs typeface="Arial"/>
              </a:rPr>
              <a:t>artisti,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generando un coinvolgimento</a:t>
            </a:r>
            <a:r>
              <a:rPr dirty="0" sz="900" spc="-10">
                <a:solidFill>
                  <a:srgbClr val="2C2B2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capillare.</a:t>
            </a:r>
            <a:endParaRPr sz="900">
              <a:latin typeface="Arial"/>
              <a:cs typeface="Arial"/>
            </a:endParaRPr>
          </a:p>
          <a:p>
            <a:pPr marL="12700" marR="165735">
              <a:lnSpc>
                <a:spcPct val="125000"/>
              </a:lnSpc>
              <a:spcBef>
                <a:spcPts val="745"/>
              </a:spcBef>
            </a:pP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Le azioni durano una settimana e riguarderanno laboratori e altre attività </a:t>
            </a:r>
            <a:r>
              <a:rPr dirty="0" sz="900" spc="-5" i="1">
                <a:solidFill>
                  <a:srgbClr val="2C2B2B"/>
                </a:solidFill>
                <a:latin typeface="Arial"/>
                <a:cs typeface="Arial"/>
              </a:rPr>
              <a:t>(concerti, visite a musei, riflessioni, </a:t>
            </a:r>
            <a:r>
              <a:rPr dirty="0" sz="900" i="1">
                <a:solidFill>
                  <a:srgbClr val="2C2B2B"/>
                </a:solidFill>
                <a:latin typeface="Arial"/>
                <a:cs typeface="Arial"/>
              </a:rPr>
              <a:t>ecc.)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in  </a:t>
            </a:r>
            <a:r>
              <a:rPr dirty="0" sz="900">
                <a:solidFill>
                  <a:srgbClr val="2C2B2B"/>
                </a:solidFill>
                <a:latin typeface="Arial"/>
                <a:cs typeface="Arial"/>
              </a:rPr>
              <a:t>base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al tema generale, </a:t>
            </a:r>
            <a:r>
              <a:rPr dirty="0" sz="900">
                <a:solidFill>
                  <a:srgbClr val="2C2B2B"/>
                </a:solidFill>
                <a:latin typeface="Arial"/>
                <a:cs typeface="Arial"/>
              </a:rPr>
              <a:t>scelto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ogni anno, che ogni banca </a:t>
            </a:r>
            <a:r>
              <a:rPr dirty="0" sz="900" spc="-10" i="1">
                <a:solidFill>
                  <a:srgbClr val="2C2B2B"/>
                </a:solidFill>
                <a:latin typeface="Arial"/>
                <a:cs typeface="Arial"/>
              </a:rPr>
              <a:t>(in </a:t>
            </a:r>
            <a:r>
              <a:rPr dirty="0" sz="900" spc="-5" i="1">
                <a:solidFill>
                  <a:srgbClr val="2C2B2B"/>
                </a:solidFill>
                <a:latin typeface="Arial"/>
                <a:cs typeface="Arial"/>
              </a:rPr>
              <a:t>collaborazione con scuole, associazioni e strutture  </a:t>
            </a:r>
            <a:r>
              <a:rPr dirty="0" sz="900" spc="-5" i="1">
                <a:solidFill>
                  <a:srgbClr val="2C2B2B"/>
                </a:solidFill>
                <a:latin typeface="Arial"/>
                <a:cs typeface="Arial"/>
              </a:rPr>
              <a:t>culturali)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interpreterà secondo le proprie specificità e quelle del territorio </a:t>
            </a:r>
            <a:r>
              <a:rPr dirty="0" sz="900">
                <a:solidFill>
                  <a:srgbClr val="2C2B2B"/>
                </a:solidFill>
                <a:latin typeface="Arial"/>
                <a:cs typeface="Arial"/>
              </a:rPr>
              <a:t>in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cui</a:t>
            </a:r>
            <a:r>
              <a:rPr dirty="0" sz="900" spc="30">
                <a:solidFill>
                  <a:srgbClr val="2C2B2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opera.</a:t>
            </a:r>
            <a:endParaRPr sz="900">
              <a:latin typeface="Arial"/>
              <a:cs typeface="Arial"/>
            </a:endParaRPr>
          </a:p>
          <a:p>
            <a:pPr marL="12700" marR="272415">
              <a:lnSpc>
                <a:spcPct val="126699"/>
              </a:lnSpc>
              <a:spcBef>
                <a:spcPts val="715"/>
              </a:spcBef>
            </a:pP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Una delle </a:t>
            </a:r>
            <a:r>
              <a:rPr dirty="0" sz="900">
                <a:solidFill>
                  <a:srgbClr val="2C2B2B"/>
                </a:solidFill>
                <a:latin typeface="Arial"/>
                <a:cs typeface="Arial"/>
              </a:rPr>
              <a:t>sue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cifre importanti è dunque la </a:t>
            </a:r>
            <a:r>
              <a:rPr dirty="0" sz="900" spc="-5" b="1" i="1">
                <a:solidFill>
                  <a:srgbClr val="2C2B2B"/>
                </a:solidFill>
                <a:latin typeface="Arial"/>
                <a:cs typeface="Arial"/>
              </a:rPr>
              <a:t>molteplicità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delle esperienze e degli approcci, sempre </a:t>
            </a:r>
            <a:r>
              <a:rPr dirty="0" sz="900">
                <a:solidFill>
                  <a:srgbClr val="2C2B2B"/>
                </a:solidFill>
                <a:latin typeface="Arial"/>
                <a:cs typeface="Arial"/>
              </a:rPr>
              <a:t>in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base a quelle  “grammatiche della fantasia” che occorrono mettere </a:t>
            </a:r>
            <a:r>
              <a:rPr dirty="0" sz="900">
                <a:solidFill>
                  <a:srgbClr val="2C2B2B"/>
                </a:solidFill>
                <a:latin typeface="Arial"/>
                <a:cs typeface="Arial"/>
              </a:rPr>
              <a:t>in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campo </a:t>
            </a:r>
            <a:r>
              <a:rPr dirty="0" sz="900">
                <a:solidFill>
                  <a:srgbClr val="2C2B2B"/>
                </a:solidFill>
                <a:latin typeface="Arial"/>
                <a:cs typeface="Arial"/>
              </a:rPr>
              <a:t>per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realizzare esperienza </a:t>
            </a:r>
            <a:r>
              <a:rPr dirty="0" sz="900">
                <a:solidFill>
                  <a:srgbClr val="2C2B2B"/>
                </a:solidFill>
                <a:latin typeface="Arial"/>
                <a:cs typeface="Arial"/>
              </a:rPr>
              <a:t>di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vera</a:t>
            </a:r>
            <a:r>
              <a:rPr dirty="0" sz="900" spc="55">
                <a:solidFill>
                  <a:srgbClr val="2C2B2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crescita.</a:t>
            </a:r>
            <a:endParaRPr sz="900">
              <a:latin typeface="Arial"/>
              <a:cs typeface="Arial"/>
            </a:endParaRPr>
          </a:p>
          <a:p>
            <a:pPr marL="12700" marR="227329">
              <a:lnSpc>
                <a:spcPct val="124400"/>
              </a:lnSpc>
              <a:spcBef>
                <a:spcPts val="760"/>
              </a:spcBef>
            </a:pPr>
            <a:r>
              <a:rPr dirty="0" sz="900">
                <a:solidFill>
                  <a:srgbClr val="2C2B2B"/>
                </a:solidFill>
                <a:latin typeface="Arial"/>
                <a:cs typeface="Arial"/>
              </a:rPr>
              <a:t>Altra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caratteristica che </a:t>
            </a:r>
            <a:r>
              <a:rPr dirty="0" sz="900" spc="-10">
                <a:solidFill>
                  <a:srgbClr val="2C2B2B"/>
                </a:solidFill>
                <a:latin typeface="Arial"/>
                <a:cs typeface="Arial"/>
              </a:rPr>
              <a:t>il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Festival vuole incoraggiare è il principio </a:t>
            </a:r>
            <a:r>
              <a:rPr dirty="0" sz="900" spc="-10">
                <a:solidFill>
                  <a:srgbClr val="2C2B2B"/>
                </a:solidFill>
                <a:latin typeface="Arial"/>
                <a:cs typeface="Arial"/>
              </a:rPr>
              <a:t>di </a:t>
            </a:r>
            <a:r>
              <a:rPr dirty="0" sz="900" spc="-5" b="1" i="1">
                <a:solidFill>
                  <a:srgbClr val="2C2B2B"/>
                </a:solidFill>
                <a:latin typeface="Arial"/>
                <a:cs typeface="Arial"/>
              </a:rPr>
              <a:t>protagonismo collettivo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, ovvero </a:t>
            </a:r>
            <a:r>
              <a:rPr dirty="0" sz="900">
                <a:solidFill>
                  <a:srgbClr val="2C2B2B"/>
                </a:solidFill>
                <a:latin typeface="Arial"/>
                <a:cs typeface="Arial"/>
              </a:rPr>
              <a:t>la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capacità </a:t>
            </a:r>
            <a:r>
              <a:rPr dirty="0" sz="900" spc="-10">
                <a:solidFill>
                  <a:srgbClr val="2C2B2B"/>
                </a:solidFill>
                <a:latin typeface="Arial"/>
                <a:cs typeface="Arial"/>
              </a:rPr>
              <a:t>di 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lavorare insieme sentendosi tutti partecipi, dove l’accento sarà posto più </a:t>
            </a:r>
            <a:r>
              <a:rPr dirty="0" sz="900">
                <a:solidFill>
                  <a:srgbClr val="2C2B2B"/>
                </a:solidFill>
                <a:latin typeface="Arial"/>
                <a:cs typeface="Arial"/>
              </a:rPr>
              <a:t>sul </a:t>
            </a:r>
            <a:r>
              <a:rPr dirty="0" sz="900" spc="-5" b="1" i="1">
                <a:solidFill>
                  <a:srgbClr val="2C2B2B"/>
                </a:solidFill>
                <a:latin typeface="Arial"/>
                <a:cs typeface="Arial"/>
              </a:rPr>
              <a:t>processo </a:t>
            </a:r>
            <a:r>
              <a:rPr dirty="0" sz="900">
                <a:solidFill>
                  <a:srgbClr val="2C2B2B"/>
                </a:solidFill>
                <a:latin typeface="Arial"/>
                <a:cs typeface="Arial"/>
              </a:rPr>
              <a:t>che sul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risultato</a:t>
            </a:r>
            <a:r>
              <a:rPr dirty="0" sz="900" spc="114">
                <a:solidFill>
                  <a:srgbClr val="2C2B2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finale.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75229" y="2442971"/>
            <a:ext cx="1609090" cy="54114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16034" y="4617637"/>
            <a:ext cx="5480320" cy="247353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206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C</a:t>
            </a:r>
            <a:r>
              <a:rPr dirty="0" sz="1600" spc="-5" b="1">
                <a:latin typeface="Arial"/>
                <a:cs typeface="Arial"/>
              </a:rPr>
              <a:t>ielipi</a:t>
            </a:r>
            <a:r>
              <a:rPr dirty="0" sz="1600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mo</a:t>
            </a: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es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5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it  </a:t>
            </a:r>
            <a:r>
              <a:rPr dirty="0" sz="1600" spc="-5" b="1">
                <a:latin typeface="Arial"/>
                <a:cs typeface="Arial"/>
              </a:rPr>
              <a:t>2 maggio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102865"/>
            <a:ext cx="6088380" cy="11487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25600"/>
              </a:lnSpc>
              <a:spcBef>
                <a:spcPts val="100"/>
              </a:spcBef>
            </a:pPr>
            <a:r>
              <a:rPr dirty="0" sz="900">
                <a:solidFill>
                  <a:srgbClr val="2C2B2B"/>
                </a:solidFill>
                <a:latin typeface="Arial"/>
                <a:cs typeface="Arial"/>
              </a:rPr>
              <a:t>In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sostanza, </a:t>
            </a:r>
            <a:r>
              <a:rPr dirty="0" sz="900" spc="-10">
                <a:solidFill>
                  <a:srgbClr val="2C2B2B"/>
                </a:solidFill>
                <a:latin typeface="Arial"/>
                <a:cs typeface="Arial"/>
              </a:rPr>
              <a:t>si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incoraggia un atteggiamento </a:t>
            </a:r>
            <a:r>
              <a:rPr dirty="0" sz="900" b="1" i="1">
                <a:solidFill>
                  <a:srgbClr val="2C2B2B"/>
                </a:solidFill>
                <a:latin typeface="Arial"/>
                <a:cs typeface="Arial"/>
              </a:rPr>
              <a:t>aperto</a:t>
            </a:r>
            <a:r>
              <a:rPr dirty="0" sz="900">
                <a:solidFill>
                  <a:srgbClr val="2C2B2B"/>
                </a:solidFill>
                <a:latin typeface="Arial"/>
                <a:cs typeface="Arial"/>
              </a:rPr>
              <a:t>,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senza troppi vincoli, </a:t>
            </a:r>
            <a:r>
              <a:rPr dirty="0" sz="900">
                <a:solidFill>
                  <a:srgbClr val="2C2B2B"/>
                </a:solidFill>
                <a:latin typeface="Arial"/>
                <a:cs typeface="Arial"/>
              </a:rPr>
              <a:t>con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il quale i diversi attori del </a:t>
            </a:r>
            <a:r>
              <a:rPr dirty="0" sz="900">
                <a:solidFill>
                  <a:srgbClr val="2C2B2B"/>
                </a:solidFill>
                <a:latin typeface="Arial"/>
                <a:cs typeface="Arial"/>
              </a:rPr>
              <a:t>Festival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potranno  interpretare </a:t>
            </a:r>
            <a:r>
              <a:rPr dirty="0" sz="900">
                <a:solidFill>
                  <a:srgbClr val="2C2B2B"/>
                </a:solidFill>
                <a:latin typeface="Arial"/>
                <a:cs typeface="Arial"/>
              </a:rPr>
              <a:t>il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tema scelto in un’ottica </a:t>
            </a:r>
            <a:r>
              <a:rPr dirty="0" sz="900">
                <a:solidFill>
                  <a:srgbClr val="2C2B2B"/>
                </a:solidFill>
                <a:latin typeface="Arial"/>
                <a:cs typeface="Arial"/>
              </a:rPr>
              <a:t>di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ricerca, scambio </a:t>
            </a:r>
            <a:r>
              <a:rPr dirty="0" sz="900">
                <a:solidFill>
                  <a:srgbClr val="2C2B2B"/>
                </a:solidFill>
                <a:latin typeface="Arial"/>
                <a:cs typeface="Arial"/>
              </a:rPr>
              <a:t>e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condivisione, </a:t>
            </a:r>
            <a:r>
              <a:rPr dirty="0" sz="900">
                <a:solidFill>
                  <a:srgbClr val="2C2B2B"/>
                </a:solidFill>
                <a:latin typeface="Arial"/>
                <a:cs typeface="Arial"/>
              </a:rPr>
              <a:t>sino a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superare </a:t>
            </a:r>
            <a:r>
              <a:rPr dirty="0" sz="900">
                <a:solidFill>
                  <a:srgbClr val="2C2B2B"/>
                </a:solidFill>
                <a:latin typeface="Arial"/>
                <a:cs typeface="Arial"/>
              </a:rPr>
              <a:t>i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tradizionali confini </a:t>
            </a:r>
            <a:r>
              <a:rPr dirty="0" sz="900">
                <a:solidFill>
                  <a:srgbClr val="2C2B2B"/>
                </a:solidFill>
                <a:latin typeface="Arial"/>
                <a:cs typeface="Arial"/>
              </a:rPr>
              <a:t>di</a:t>
            </a:r>
            <a:r>
              <a:rPr dirty="0" sz="900" spc="55">
                <a:solidFill>
                  <a:srgbClr val="2C2B2B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2C2B2B"/>
                </a:solidFill>
                <a:latin typeface="Arial"/>
                <a:cs typeface="Arial"/>
              </a:rPr>
              <a:t>un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Festival </a:t>
            </a:r>
            <a:r>
              <a:rPr dirty="0" sz="900">
                <a:solidFill>
                  <a:srgbClr val="2C2B2B"/>
                </a:solidFill>
                <a:latin typeface="Arial"/>
                <a:cs typeface="Arial"/>
              </a:rPr>
              <a:t>verso una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“Festa della cultura </a:t>
            </a:r>
            <a:r>
              <a:rPr dirty="0" sz="900">
                <a:solidFill>
                  <a:srgbClr val="2C2B2B"/>
                </a:solidFill>
                <a:latin typeface="Arial"/>
                <a:cs typeface="Arial"/>
              </a:rPr>
              <a:t>e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della</a:t>
            </a:r>
            <a:r>
              <a:rPr dirty="0" sz="900" spc="-30">
                <a:solidFill>
                  <a:srgbClr val="2C2B2B"/>
                </a:solidFill>
                <a:latin typeface="Arial"/>
                <a:cs typeface="Arial"/>
              </a:rPr>
              <a:t> </a:t>
            </a: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creatività”.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Times New Roman"/>
              <a:cs typeface="Times New Roman"/>
            </a:endParaRPr>
          </a:p>
          <a:p>
            <a:pPr marL="44450">
              <a:lnSpc>
                <a:spcPct val="100000"/>
              </a:lnSpc>
            </a:pPr>
            <a:r>
              <a:rPr dirty="0" sz="900" spc="-5">
                <a:solidFill>
                  <a:srgbClr val="2C2B2B"/>
                </a:solidFill>
                <a:latin typeface="Arial"/>
                <a:cs typeface="Arial"/>
              </a:rPr>
              <a:t>Per approfondimenti: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dirty="0" sz="900" spc="-5" b="1">
                <a:solidFill>
                  <a:srgbClr val="1771AE"/>
                </a:solidFill>
                <a:latin typeface="Arial"/>
                <a:cs typeface="Arial"/>
                <a:hlinkClick r:id="rId3"/>
              </a:rPr>
              <a:t>http://www.festivalculturacreativa.it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300609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Criticaclassica.wordpress.com  2 maggio</a:t>
            </a:r>
            <a:r>
              <a:rPr dirty="0" sz="1600" spc="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966973"/>
            <a:ext cx="6147435" cy="6918325"/>
          </a:xfrm>
          <a:prstGeom prst="rect">
            <a:avLst/>
          </a:prstGeom>
        </p:spPr>
        <p:txBody>
          <a:bodyPr wrap="square" lIns="0" tIns="22225" rIns="0" bIns="0" rtlCol="0" vert="horz">
            <a:spAutoFit/>
          </a:bodyPr>
          <a:lstStyle/>
          <a:p>
            <a:pPr marL="12700" marR="244475">
              <a:lnSpc>
                <a:spcPct val="95900"/>
              </a:lnSpc>
              <a:spcBef>
                <a:spcPts val="175"/>
              </a:spcBef>
            </a:pPr>
            <a:r>
              <a:rPr dirty="0" u="heavy" sz="1600" spc="-5" b="1">
                <a:uFill>
                  <a:solidFill>
                    <a:srgbClr val="000000"/>
                  </a:solidFill>
                </a:uFill>
                <a:latin typeface="Arial"/>
                <a:cs typeface="Arial"/>
                <a:hlinkClick r:id="rId3"/>
              </a:rPr>
              <a:t>Martedì 3 maggio Palazzo Zevallos ospita, nell’ambito del </a:t>
            </a:r>
            <a:r>
              <a:rPr dirty="0" sz="1600" spc="-5" b="1">
                <a:latin typeface="Arial"/>
                <a:cs typeface="Arial"/>
              </a:rPr>
              <a:t> </a:t>
            </a:r>
            <a:r>
              <a:rPr dirty="0" u="heavy" sz="1600" spc="-5" b="1">
                <a:uFill>
                  <a:solidFill>
                    <a:srgbClr val="000000"/>
                  </a:solidFill>
                </a:uFill>
                <a:latin typeface="Arial"/>
                <a:cs typeface="Arial"/>
                <a:hlinkClick r:id="rId3"/>
              </a:rPr>
              <a:t>Festival della Cultura Creativa, l’Orchestra </a:t>
            </a:r>
            <a:r>
              <a:rPr dirty="0" u="heavy" sz="1600" b="1">
                <a:uFill>
                  <a:solidFill>
                    <a:srgbClr val="000000"/>
                  </a:solidFill>
                </a:uFill>
                <a:latin typeface="Arial"/>
                <a:cs typeface="Arial"/>
                <a:hlinkClick r:id="rId3"/>
              </a:rPr>
              <a:t>ed </a:t>
            </a:r>
            <a:r>
              <a:rPr dirty="0" u="heavy" sz="1600" spc="-5" b="1">
                <a:uFill>
                  <a:solidFill>
                    <a:srgbClr val="000000"/>
                  </a:solidFill>
                </a:uFill>
                <a:latin typeface="Arial"/>
                <a:cs typeface="Arial"/>
                <a:hlinkClick r:id="rId3"/>
              </a:rPr>
              <a:t>il Coro </a:t>
            </a:r>
            <a:r>
              <a:rPr dirty="0" sz="1600" spc="-5" b="1">
                <a:latin typeface="Arial"/>
                <a:cs typeface="Arial"/>
              </a:rPr>
              <a:t> </a:t>
            </a:r>
            <a:r>
              <a:rPr dirty="0" u="heavy" sz="1600" spc="-5" b="1">
                <a:uFill>
                  <a:solidFill>
                    <a:srgbClr val="000000"/>
                  </a:solidFill>
                </a:uFill>
                <a:latin typeface="Arial"/>
                <a:cs typeface="Arial"/>
                <a:hlinkClick r:id="rId3"/>
              </a:rPr>
              <a:t>Musicasenove legato al progetto Musica e Società promosso </a:t>
            </a:r>
            <a:r>
              <a:rPr dirty="0" sz="1600" spc="-5" b="1">
                <a:latin typeface="Arial"/>
                <a:cs typeface="Arial"/>
              </a:rPr>
              <a:t> </a:t>
            </a:r>
            <a:r>
              <a:rPr dirty="0" u="heavy" sz="1600" spc="-5" b="1">
                <a:uFill>
                  <a:solidFill>
                    <a:srgbClr val="000000"/>
                  </a:solidFill>
                </a:uFill>
                <a:latin typeface="Arial"/>
                <a:cs typeface="Arial"/>
                <a:hlinkClick r:id="rId3"/>
              </a:rPr>
              <a:t>dalla Associazione Alessandro</a:t>
            </a:r>
            <a:r>
              <a:rPr dirty="0" u="heavy" sz="1600" spc="70" b="1">
                <a:uFill>
                  <a:solidFill>
                    <a:srgbClr val="000000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dirty="0" u="heavy" sz="1600" spc="-5" b="1">
                <a:uFill>
                  <a:solidFill>
                    <a:srgbClr val="000000"/>
                  </a:solidFill>
                </a:uFill>
                <a:latin typeface="Arial"/>
                <a:cs typeface="Arial"/>
                <a:hlinkClick r:id="rId3"/>
              </a:rPr>
              <a:t>Scarlatti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60"/>
              </a:spcBef>
            </a:pPr>
            <a:r>
              <a:rPr dirty="0" sz="900" spc="-5">
                <a:solidFill>
                  <a:srgbClr val="777777"/>
                </a:solidFill>
                <a:latin typeface="Arial"/>
                <a:cs typeface="Arial"/>
              </a:rPr>
              <a:t>di</a:t>
            </a:r>
            <a:r>
              <a:rPr dirty="0" sz="900">
                <a:solidFill>
                  <a:srgbClr val="777777"/>
                </a:solidFill>
                <a:latin typeface="Arial"/>
                <a:cs typeface="Arial"/>
              </a:rPr>
              <a:t> </a:t>
            </a:r>
            <a:r>
              <a:rPr dirty="0" u="sng" sz="900" spc="-5">
                <a:solidFill>
                  <a:srgbClr val="777777"/>
                </a:solidFill>
                <a:uFill>
                  <a:solidFill>
                    <a:srgbClr val="777777"/>
                  </a:solidFill>
                </a:uFill>
                <a:latin typeface="Arial"/>
                <a:cs typeface="Arial"/>
                <a:hlinkClick r:id="rId4"/>
              </a:rPr>
              <a:t>marcodelvaglio</a:t>
            </a:r>
            <a:endParaRPr sz="9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25000"/>
              </a:lnSpc>
              <a:spcBef>
                <a:spcPts val="635"/>
              </a:spcBef>
            </a:pP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Le bambine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e i bambini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dell’</a:t>
            </a:r>
            <a:r>
              <a:rPr dirty="0" sz="1200" spc="-5" b="1">
                <a:solidFill>
                  <a:srgbClr val="333333"/>
                </a:solidFill>
                <a:latin typeface="Georgia"/>
                <a:cs typeface="Georgia"/>
              </a:rPr>
              <a:t>Orchestra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e </a:t>
            </a:r>
            <a:r>
              <a:rPr dirty="0" sz="1200" b="1">
                <a:solidFill>
                  <a:srgbClr val="333333"/>
                </a:solidFill>
                <a:latin typeface="Georgia"/>
                <a:cs typeface="Georgia"/>
              </a:rPr>
              <a:t>Coro </a:t>
            </a:r>
            <a:r>
              <a:rPr dirty="0" sz="1200" spc="-5" b="1">
                <a:solidFill>
                  <a:srgbClr val="333333"/>
                </a:solidFill>
                <a:latin typeface="Georgia"/>
                <a:cs typeface="Georgia"/>
              </a:rPr>
              <a:t>Musicasenove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del progetto </a:t>
            </a:r>
            <a:r>
              <a:rPr dirty="0" sz="1200" spc="-5" b="1">
                <a:solidFill>
                  <a:srgbClr val="333333"/>
                </a:solidFill>
                <a:latin typeface="Georgia"/>
                <a:cs typeface="Georgia"/>
              </a:rPr>
              <a:t>Musica </a:t>
            </a:r>
            <a:r>
              <a:rPr dirty="0" sz="1200" b="1">
                <a:solidFill>
                  <a:srgbClr val="333333"/>
                </a:solidFill>
                <a:latin typeface="Georgia"/>
                <a:cs typeface="Georgia"/>
              </a:rPr>
              <a:t>e  </a:t>
            </a:r>
            <a:r>
              <a:rPr dirty="0" sz="1200" spc="-5" b="1">
                <a:solidFill>
                  <a:srgbClr val="333333"/>
                </a:solidFill>
                <a:latin typeface="Georgia"/>
                <a:cs typeface="Georgia"/>
              </a:rPr>
              <a:t>Società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promosso dalla </a:t>
            </a:r>
            <a:r>
              <a:rPr dirty="0" u="sng" sz="1200" spc="-5" b="1">
                <a:solidFill>
                  <a:srgbClr val="743399"/>
                </a:solidFill>
                <a:uFill>
                  <a:solidFill>
                    <a:srgbClr val="743399"/>
                  </a:solidFill>
                </a:uFill>
                <a:latin typeface="Georgia"/>
                <a:cs typeface="Georgia"/>
                <a:hlinkClick r:id="rId5"/>
              </a:rPr>
              <a:t>Associazione Alessandro Scarlatti</a:t>
            </a:r>
            <a:r>
              <a:rPr dirty="0" sz="1200" spc="-5" b="1">
                <a:solidFill>
                  <a:srgbClr val="743399"/>
                </a:solidFill>
                <a:latin typeface="Georgia"/>
                <a:cs typeface="Georgia"/>
                <a:hlinkClick r:id="rId5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in collaborazione con  il</a:t>
            </a:r>
            <a:r>
              <a:rPr dirty="0" u="sng" sz="1200" spc="-5" b="1">
                <a:solidFill>
                  <a:srgbClr val="743399"/>
                </a:solidFill>
                <a:uFill>
                  <a:solidFill>
                    <a:srgbClr val="743399"/>
                  </a:solidFill>
                </a:uFill>
                <a:latin typeface="Georgia"/>
                <a:cs typeface="Georgia"/>
                <a:hlinkClick r:id="rId6"/>
              </a:rPr>
              <a:t>31° Circolo IC “Paolo Borsellino”</a:t>
            </a:r>
            <a:r>
              <a:rPr dirty="0" sz="1200" spc="-5" b="1">
                <a:solidFill>
                  <a:srgbClr val="743399"/>
                </a:solidFill>
                <a:latin typeface="Georgia"/>
                <a:cs typeface="Georgia"/>
                <a:hlinkClick r:id="rId6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partecipano alla </a:t>
            </a:r>
            <a:r>
              <a:rPr dirty="0" sz="1200" spc="-5" b="1">
                <a:solidFill>
                  <a:srgbClr val="333333"/>
                </a:solidFill>
                <a:latin typeface="Georgia"/>
                <a:cs typeface="Georgia"/>
              </a:rPr>
              <a:t>terza edizione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del </a:t>
            </a:r>
            <a:r>
              <a:rPr dirty="0" u="sng" sz="1200" spc="-5" b="1">
                <a:solidFill>
                  <a:srgbClr val="743399"/>
                </a:solidFill>
                <a:uFill>
                  <a:solidFill>
                    <a:srgbClr val="743399"/>
                  </a:solidFill>
                </a:uFill>
                <a:latin typeface="Georgia"/>
                <a:cs typeface="Georgia"/>
                <a:hlinkClick r:id="rId7"/>
              </a:rPr>
              <a:t>Festival </a:t>
            </a:r>
            <a:r>
              <a:rPr dirty="0" sz="1200" spc="-5" b="1">
                <a:solidFill>
                  <a:srgbClr val="743399"/>
                </a:solidFill>
                <a:latin typeface="Georgia"/>
                <a:cs typeface="Georgia"/>
              </a:rPr>
              <a:t> </a:t>
            </a:r>
            <a:r>
              <a:rPr dirty="0" u="sng" sz="1200" spc="-10" b="1">
                <a:solidFill>
                  <a:srgbClr val="743399"/>
                </a:solidFill>
                <a:uFill>
                  <a:solidFill>
                    <a:srgbClr val="743399"/>
                  </a:solidFill>
                </a:uFill>
                <a:latin typeface="Georgia"/>
                <a:cs typeface="Georgia"/>
                <a:hlinkClick r:id="rId7"/>
              </a:rPr>
              <a:t>della </a:t>
            </a:r>
            <a:r>
              <a:rPr dirty="0" u="sng" sz="1200" spc="-5" b="1">
                <a:solidFill>
                  <a:srgbClr val="743399"/>
                </a:solidFill>
                <a:uFill>
                  <a:solidFill>
                    <a:srgbClr val="743399"/>
                  </a:solidFill>
                </a:uFill>
                <a:latin typeface="Georgia"/>
                <a:cs typeface="Georgia"/>
                <a:hlinkClick r:id="rId7"/>
              </a:rPr>
              <a:t>Cultura Creativa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, </a:t>
            </a:r>
            <a:r>
              <a:rPr dirty="0" sz="1200" spc="-5" b="1">
                <a:solidFill>
                  <a:srgbClr val="333333"/>
                </a:solidFill>
                <a:latin typeface="Georgia"/>
                <a:cs typeface="Georgia"/>
              </a:rPr>
              <a:t>martedì </a:t>
            </a:r>
            <a:r>
              <a:rPr dirty="0" sz="1200" b="1">
                <a:solidFill>
                  <a:srgbClr val="333333"/>
                </a:solidFill>
                <a:latin typeface="Georgia"/>
                <a:cs typeface="Georgia"/>
              </a:rPr>
              <a:t>3 </a:t>
            </a:r>
            <a:r>
              <a:rPr dirty="0" sz="1200" spc="-5" b="1">
                <a:solidFill>
                  <a:srgbClr val="333333"/>
                </a:solidFill>
                <a:latin typeface="Georgia"/>
                <a:cs typeface="Georgia"/>
              </a:rPr>
              <a:t>maggio 2016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, alle </a:t>
            </a:r>
            <a:r>
              <a:rPr dirty="0" sz="1200" b="1">
                <a:solidFill>
                  <a:srgbClr val="333333"/>
                </a:solidFill>
                <a:latin typeface="Georgia"/>
                <a:cs typeface="Georgia"/>
              </a:rPr>
              <a:t>ore </a:t>
            </a:r>
            <a:r>
              <a:rPr dirty="0" sz="1200" spc="-10" b="1">
                <a:solidFill>
                  <a:srgbClr val="333333"/>
                </a:solidFill>
                <a:latin typeface="Georgia"/>
                <a:cs typeface="Georgia"/>
              </a:rPr>
              <a:t>16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a </a:t>
            </a:r>
            <a:r>
              <a:rPr dirty="0" u="sng" sz="1200" spc="-5" b="1">
                <a:solidFill>
                  <a:srgbClr val="743399"/>
                </a:solidFill>
                <a:uFill>
                  <a:solidFill>
                    <a:srgbClr val="743399"/>
                  </a:solidFill>
                </a:uFill>
                <a:latin typeface="Georgia"/>
                <a:cs typeface="Georgia"/>
                <a:hlinkClick r:id="rId8"/>
              </a:rPr>
              <a:t>Palazzo Zevallos </a:t>
            </a:r>
            <a:r>
              <a:rPr dirty="0" sz="1200" spc="-5" b="1">
                <a:solidFill>
                  <a:srgbClr val="743399"/>
                </a:solidFill>
                <a:latin typeface="Georgia"/>
                <a:cs typeface="Georgia"/>
              </a:rPr>
              <a:t> </a:t>
            </a:r>
            <a:r>
              <a:rPr dirty="0" u="sng" sz="1200" spc="-5" b="1">
                <a:solidFill>
                  <a:srgbClr val="743399"/>
                </a:solidFill>
                <a:uFill>
                  <a:solidFill>
                    <a:srgbClr val="743399"/>
                  </a:solidFill>
                </a:uFill>
                <a:latin typeface="Georgia"/>
                <a:cs typeface="Georgia"/>
                <a:hlinkClick r:id="rId8"/>
              </a:rPr>
              <a:t>Stigliano</a:t>
            </a:r>
            <a:r>
              <a:rPr dirty="0" sz="1200" spc="-5" b="1">
                <a:solidFill>
                  <a:srgbClr val="743399"/>
                </a:solidFill>
                <a:latin typeface="Georgia"/>
                <a:cs typeface="Georgia"/>
                <a:hlinkClick r:id="rId8"/>
              </a:rPr>
              <a:t>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(via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Toledo,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185 –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Napoli) con un laboratorio che aderisce al tema </a:t>
            </a:r>
            <a:r>
              <a:rPr dirty="0" sz="1200" spc="-5" b="1">
                <a:solidFill>
                  <a:srgbClr val="333333"/>
                </a:solidFill>
                <a:latin typeface="Georgia"/>
                <a:cs typeface="Georgia"/>
              </a:rPr>
              <a:t>“Abitare  sottosopra”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.</a:t>
            </a:r>
            <a:endParaRPr sz="1200">
              <a:latin typeface="Georgia"/>
              <a:cs typeface="Georgia"/>
            </a:endParaRPr>
          </a:p>
          <a:p>
            <a:pPr algn="just" marL="12700" marR="6985">
              <a:lnSpc>
                <a:spcPct val="125000"/>
              </a:lnSpc>
            </a:pP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Partendo dallo stimolo di riflessione sul legame con il proprio quartiere, alle bambine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ai  bambini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che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partecipano ormai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da tre anni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al comune lavoro settimanale di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musica 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d’insieme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è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stato richiesto di registrare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spunti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sonori che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caratterizzano la vita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nel loro  quartiere.</a:t>
            </a:r>
            <a:endParaRPr sz="1200">
              <a:latin typeface="Georgia"/>
              <a:cs typeface="Georgia"/>
            </a:endParaRPr>
          </a:p>
          <a:p>
            <a:pPr algn="just" marL="12700" marR="7620">
              <a:lnSpc>
                <a:spcPct val="125000"/>
              </a:lnSpc>
              <a:tabLst>
                <a:tab pos="1112520" algn="l"/>
                <a:tab pos="1896745" algn="l"/>
                <a:tab pos="2848610" algn="l"/>
                <a:tab pos="3745865" algn="l"/>
                <a:tab pos="4775835" algn="l"/>
                <a:tab pos="5648960" algn="l"/>
              </a:tabLst>
            </a:pP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Questi spunti sonori saranno in occasione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del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laboratorio riprodotti attraverso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le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loro voci 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gli strumenti musicali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che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stanno imparando (strumenti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ad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arco, fiati, percussioni,  tastiere)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legati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fra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loro fino alla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creazione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di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un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piccolo brano musicale,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una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“istantanea  sonor</a:t>
            </a:r>
            <a:r>
              <a:rPr dirty="0" sz="1200" spc="-10">
                <a:solidFill>
                  <a:srgbClr val="333333"/>
                </a:solidFill>
                <a:latin typeface="Georgia"/>
                <a:cs typeface="Georgia"/>
              </a:rPr>
              <a:t>a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”	</a:t>
            </a:r>
            <a:r>
              <a:rPr dirty="0" sz="1200" spc="-10">
                <a:solidFill>
                  <a:srgbClr val="333333"/>
                </a:solidFill>
                <a:latin typeface="Georgia"/>
                <a:cs typeface="Georgia"/>
              </a:rPr>
              <a:t>d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e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l	lu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og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o	</a:t>
            </a:r>
            <a:r>
              <a:rPr dirty="0" sz="1200" spc="-10">
                <a:solidFill>
                  <a:srgbClr val="333333"/>
                </a:solidFill>
                <a:latin typeface="Georgia"/>
                <a:cs typeface="Georgia"/>
              </a:rPr>
              <a:t>d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o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ve	vivono	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ogn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i	</a:t>
            </a:r>
            <a:r>
              <a:rPr dirty="0" sz="1200" spc="10">
                <a:solidFill>
                  <a:srgbClr val="333333"/>
                </a:solidFill>
                <a:latin typeface="Georgia"/>
                <a:cs typeface="Georgia"/>
              </a:rPr>
              <a:t>g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iorno.  Questo brano musicale interamente creato dai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bambini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con l’aiuto degli insegnati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che </a:t>
            </a:r>
            <a:r>
              <a:rPr dirty="0" sz="1200" spc="5">
                <a:solidFill>
                  <a:srgbClr val="333333"/>
                </a:solidFill>
                <a:latin typeface="Georgia"/>
                <a:cs typeface="Georgia"/>
              </a:rPr>
              <a:t>li 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seguono da anni, entrerà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a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far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parte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del repertorio dell’Orchestra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e </a:t>
            </a:r>
            <a:r>
              <a:rPr dirty="0" sz="1200" spc="5">
                <a:solidFill>
                  <a:srgbClr val="333333"/>
                </a:solidFill>
                <a:latin typeface="Georgia"/>
                <a:cs typeface="Georgia"/>
              </a:rPr>
              <a:t>Coro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Musicasenove.</a:t>
            </a:r>
            <a:endParaRPr sz="1200">
              <a:latin typeface="Georgia"/>
              <a:cs typeface="Georgia"/>
            </a:endParaRPr>
          </a:p>
          <a:p>
            <a:pPr algn="just" marL="12700" marR="7620">
              <a:lnSpc>
                <a:spcPts val="1800"/>
              </a:lnSpc>
              <a:spcBef>
                <a:spcPts val="120"/>
              </a:spcBef>
            </a:pP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Il </a:t>
            </a:r>
            <a:r>
              <a:rPr dirty="0" sz="1200" spc="-5" b="1">
                <a:solidFill>
                  <a:srgbClr val="333333"/>
                </a:solidFill>
                <a:latin typeface="Georgia"/>
                <a:cs typeface="Georgia"/>
              </a:rPr>
              <a:t>Festival </a:t>
            </a:r>
            <a:r>
              <a:rPr dirty="0" sz="1200" spc="-10" b="1">
                <a:solidFill>
                  <a:srgbClr val="333333"/>
                </a:solidFill>
                <a:latin typeface="Georgia"/>
                <a:cs typeface="Georgia"/>
              </a:rPr>
              <a:t>della </a:t>
            </a:r>
            <a:r>
              <a:rPr dirty="0" sz="1200" spc="-5" b="1">
                <a:solidFill>
                  <a:srgbClr val="333333"/>
                </a:solidFill>
                <a:latin typeface="Georgia"/>
                <a:cs typeface="Georgia"/>
              </a:rPr>
              <a:t>Cultura </a:t>
            </a:r>
            <a:r>
              <a:rPr dirty="0" sz="1200" b="1">
                <a:solidFill>
                  <a:srgbClr val="333333"/>
                </a:solidFill>
                <a:latin typeface="Georgia"/>
                <a:cs typeface="Georgia"/>
              </a:rPr>
              <a:t>Creativa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–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che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ha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il patrocinio dell’Unesco, dell’Alto patronato  della</a:t>
            </a:r>
            <a:r>
              <a:rPr dirty="0" sz="1200" spc="60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Repubblica</a:t>
            </a:r>
            <a:r>
              <a:rPr dirty="0" sz="1200" spc="80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e</a:t>
            </a:r>
            <a:r>
              <a:rPr dirty="0" sz="1200" spc="65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del</a:t>
            </a:r>
            <a:r>
              <a:rPr dirty="0" sz="1200" spc="80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Mibact</a:t>
            </a:r>
            <a:r>
              <a:rPr dirty="0" sz="1200" spc="75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e</a:t>
            </a:r>
            <a:r>
              <a:rPr dirty="0" sz="1200" spc="80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la</a:t>
            </a:r>
            <a:r>
              <a:rPr dirty="0" sz="1200" spc="65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media</a:t>
            </a:r>
            <a:r>
              <a:rPr dirty="0" sz="1200" spc="60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partnership</a:t>
            </a:r>
            <a:r>
              <a:rPr dirty="0" sz="1200" spc="80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della</a:t>
            </a:r>
            <a:r>
              <a:rPr dirty="0" sz="1200" spc="80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Rai</a:t>
            </a:r>
            <a:r>
              <a:rPr dirty="0" sz="1200" spc="120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–</a:t>
            </a:r>
            <a:r>
              <a:rPr dirty="0" sz="1200" spc="80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è</a:t>
            </a:r>
            <a:r>
              <a:rPr dirty="0" sz="1200" spc="75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alla</a:t>
            </a:r>
            <a:r>
              <a:rPr dirty="0" sz="1200" spc="65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sua</a:t>
            </a:r>
            <a:r>
              <a:rPr dirty="0" sz="1200" spc="65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terza</a:t>
            </a:r>
            <a:r>
              <a:rPr dirty="0" sz="1200" spc="80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edizione:</a:t>
            </a:r>
            <a:endParaRPr sz="1200">
              <a:latin typeface="Georgia"/>
              <a:cs typeface="Georgia"/>
            </a:endParaRPr>
          </a:p>
          <a:p>
            <a:pPr algn="just" marL="12700" marR="5715">
              <a:lnSpc>
                <a:spcPts val="1800"/>
              </a:lnSpc>
              <a:spcBef>
                <a:spcPts val="5"/>
              </a:spcBef>
              <a:tabLst>
                <a:tab pos="2628900" algn="l"/>
                <a:tab pos="5325110" algn="l"/>
              </a:tabLst>
            </a:pPr>
            <a:r>
              <a:rPr dirty="0" sz="1200" spc="-5" b="1">
                <a:solidFill>
                  <a:srgbClr val="333333"/>
                </a:solidFill>
                <a:latin typeface="Georgia"/>
                <a:cs typeface="Georgia"/>
              </a:rPr>
              <a:t>dal </a:t>
            </a:r>
            <a:r>
              <a:rPr dirty="0" sz="1200" b="1">
                <a:solidFill>
                  <a:srgbClr val="333333"/>
                </a:solidFill>
                <a:latin typeface="Georgia"/>
                <a:cs typeface="Georgia"/>
              </a:rPr>
              <a:t>2 </a:t>
            </a:r>
            <a:r>
              <a:rPr dirty="0" sz="1200" spc="-5" b="1">
                <a:solidFill>
                  <a:srgbClr val="333333"/>
                </a:solidFill>
                <a:latin typeface="Georgia"/>
                <a:cs typeface="Georgia"/>
              </a:rPr>
              <a:t>all’8 </a:t>
            </a:r>
            <a:r>
              <a:rPr dirty="0" sz="1200" b="1">
                <a:solidFill>
                  <a:srgbClr val="333333"/>
                </a:solidFill>
                <a:latin typeface="Georgia"/>
                <a:cs typeface="Georgia"/>
              </a:rPr>
              <a:t>maggio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,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sull’intero territorio nazionale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ci saranno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numerose iniziative  (laboratori, mostre, teatro, musica, ecc.) organizzate per coinvolgere bambini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ragazzi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e 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permettere loro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di vivere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in prima persona,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la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cultura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l’arte, stimolando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la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loro  immaginazione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creatività come chiave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di volta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per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un nuovo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approccio all’esplorazione  e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d	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a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lla	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conos</a:t>
            </a:r>
            <a:r>
              <a:rPr dirty="0" sz="1200" spc="-10">
                <a:solidFill>
                  <a:srgbClr val="333333"/>
                </a:solidFill>
                <a:latin typeface="Georgia"/>
                <a:cs typeface="Georgia"/>
              </a:rPr>
              <a:t>c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e</a:t>
            </a:r>
            <a:r>
              <a:rPr dirty="0" sz="1200" spc="5">
                <a:solidFill>
                  <a:srgbClr val="333333"/>
                </a:solidFill>
                <a:latin typeface="Georgia"/>
                <a:cs typeface="Georgia"/>
              </a:rPr>
              <a:t>n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za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.  Il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Festival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lo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scorso anno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ha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riscosso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un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notevole successo, coinvolgendo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60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città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e</a:t>
            </a:r>
            <a:r>
              <a:rPr dirty="0" sz="1200" spc="260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oltre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808604" y="2186474"/>
            <a:ext cx="1943099" cy="2092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4895" cy="76479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1438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Criticaclassica.wordpress.com  2 maggio</a:t>
            </a:r>
            <a:r>
              <a:rPr dirty="0" sz="1600" spc="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25000"/>
              </a:lnSpc>
              <a:spcBef>
                <a:spcPts val="975"/>
              </a:spcBef>
              <a:tabLst>
                <a:tab pos="1966595" algn="l"/>
                <a:tab pos="4036695" algn="l"/>
                <a:tab pos="5618480" algn="l"/>
              </a:tabLst>
            </a:pP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15mila	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ba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mb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i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ni	e	r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agaz</a:t>
            </a:r>
            <a:r>
              <a:rPr dirty="0" sz="1200" spc="5">
                <a:solidFill>
                  <a:srgbClr val="333333"/>
                </a:solidFill>
                <a:latin typeface="Georgia"/>
                <a:cs typeface="Georgia"/>
              </a:rPr>
              <a:t>z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i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. 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La formula prevede l’appuntamento in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una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precisa settimana dell’anno per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una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serie di  eventi da svolgere contemporaneamente in diversi luoghi d’Italia dove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le diverse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Banche  coinvolte diventano catalizzatori di cultura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creatività, coinvolgendo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le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scuole,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i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musei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gli  operatori</a:t>
            </a:r>
            <a:r>
              <a:rPr dirty="0" sz="1200" spc="-10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culturali</a:t>
            </a:r>
            <a:endParaRPr sz="12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200" spc="-5" b="1">
                <a:solidFill>
                  <a:srgbClr val="333333"/>
                </a:solidFill>
                <a:latin typeface="Georgia"/>
                <a:cs typeface="Georgia"/>
              </a:rPr>
              <a:t>Programma</a:t>
            </a:r>
            <a:endParaRPr sz="1200">
              <a:latin typeface="Georgia"/>
              <a:cs typeface="Georgia"/>
            </a:endParaRPr>
          </a:p>
          <a:p>
            <a:pPr marL="12700" marR="3918585">
              <a:lnSpc>
                <a:spcPct val="125000"/>
              </a:lnSpc>
            </a:pPr>
            <a:r>
              <a:rPr dirty="0" sz="1200" spc="-5" i="1">
                <a:solidFill>
                  <a:srgbClr val="333333"/>
                </a:solidFill>
                <a:latin typeface="Georgia"/>
                <a:cs typeface="Georgia"/>
              </a:rPr>
              <a:t>Piccola </a:t>
            </a:r>
            <a:r>
              <a:rPr dirty="0" sz="1200" i="1">
                <a:solidFill>
                  <a:srgbClr val="333333"/>
                </a:solidFill>
                <a:latin typeface="Georgia"/>
                <a:cs typeface="Georgia"/>
              </a:rPr>
              <a:t>Sinfonia </a:t>
            </a:r>
            <a:r>
              <a:rPr dirty="0" sz="1200" spc="-5" i="1">
                <a:solidFill>
                  <a:srgbClr val="333333"/>
                </a:solidFill>
                <a:latin typeface="Georgia"/>
                <a:cs typeface="Georgia"/>
              </a:rPr>
              <a:t>delle Case Nove  </a:t>
            </a:r>
            <a:r>
              <a:rPr dirty="0" sz="1200" spc="-5" i="1">
                <a:solidFill>
                  <a:srgbClr val="333333"/>
                </a:solidFill>
                <a:latin typeface="Georgia"/>
                <a:cs typeface="Georgia"/>
              </a:rPr>
              <a:t>Rettifilo</a:t>
            </a:r>
            <a:r>
              <a:rPr dirty="0" sz="1200" i="1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200" spc="-5" i="1">
                <a:solidFill>
                  <a:srgbClr val="333333"/>
                </a:solidFill>
                <a:latin typeface="Georgia"/>
                <a:cs typeface="Georgia"/>
              </a:rPr>
              <a:t>poverelli</a:t>
            </a:r>
            <a:endParaRPr sz="12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dirty="0" sz="1200" spc="-5" i="1">
                <a:solidFill>
                  <a:srgbClr val="333333"/>
                </a:solidFill>
                <a:latin typeface="Georgia"/>
                <a:cs typeface="Georgia"/>
              </a:rPr>
              <a:t>L’Ospedale</a:t>
            </a:r>
            <a:endParaRPr sz="1200">
              <a:latin typeface="Georgia"/>
              <a:cs typeface="Georgia"/>
            </a:endParaRPr>
          </a:p>
          <a:p>
            <a:pPr marL="12700" marR="5110480">
              <a:lnSpc>
                <a:spcPct val="125000"/>
              </a:lnSpc>
            </a:pPr>
            <a:r>
              <a:rPr dirty="0" sz="1200" spc="-5" i="1">
                <a:solidFill>
                  <a:srgbClr val="333333"/>
                </a:solidFill>
                <a:latin typeface="Georgia"/>
                <a:cs typeface="Georgia"/>
              </a:rPr>
              <a:t>La</a:t>
            </a:r>
            <a:r>
              <a:rPr dirty="0" sz="1200" spc="-70" i="1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200" spc="-5" i="1">
                <a:solidFill>
                  <a:srgbClr val="333333"/>
                </a:solidFill>
                <a:latin typeface="Georgia"/>
                <a:cs typeface="Georgia"/>
              </a:rPr>
              <a:t>Masardona  </a:t>
            </a:r>
            <a:r>
              <a:rPr dirty="0" sz="1200" i="1">
                <a:solidFill>
                  <a:srgbClr val="333333"/>
                </a:solidFill>
                <a:latin typeface="Georgia"/>
                <a:cs typeface="Georgia"/>
              </a:rPr>
              <a:t>‘A</a:t>
            </a:r>
            <a:r>
              <a:rPr dirty="0" sz="1200" spc="-15" i="1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200" spc="-5" i="1">
                <a:solidFill>
                  <a:srgbClr val="333333"/>
                </a:solidFill>
                <a:latin typeface="Georgia"/>
                <a:cs typeface="Georgia"/>
              </a:rPr>
              <a:t>Rarrà</a:t>
            </a:r>
            <a:endParaRPr sz="1200">
              <a:latin typeface="Georgia"/>
              <a:cs typeface="Georgia"/>
            </a:endParaRPr>
          </a:p>
          <a:p>
            <a:pPr marL="12700" marR="4208145">
              <a:lnSpc>
                <a:spcPct val="125000"/>
              </a:lnSpc>
            </a:pPr>
            <a:r>
              <a:rPr dirty="0" sz="1200" i="1">
                <a:solidFill>
                  <a:srgbClr val="333333"/>
                </a:solidFill>
                <a:latin typeface="Georgia"/>
                <a:cs typeface="Georgia"/>
              </a:rPr>
              <a:t>Il </a:t>
            </a:r>
            <a:r>
              <a:rPr dirty="0" sz="1200" spc="-5" i="1">
                <a:solidFill>
                  <a:srgbClr val="333333"/>
                </a:solidFill>
                <a:latin typeface="Georgia"/>
                <a:cs typeface="Georgia"/>
              </a:rPr>
              <a:t>palazzo degli spicchietielli  </a:t>
            </a:r>
            <a:r>
              <a:rPr dirty="0" sz="1200" spc="-5" i="1">
                <a:solidFill>
                  <a:srgbClr val="333333"/>
                </a:solidFill>
                <a:latin typeface="Georgia"/>
                <a:cs typeface="Georgia"/>
              </a:rPr>
              <a:t>Mario</a:t>
            </a:r>
            <a:r>
              <a:rPr dirty="0" sz="1200" i="1">
                <a:solidFill>
                  <a:srgbClr val="333333"/>
                </a:solidFill>
                <a:latin typeface="Georgia"/>
                <a:cs typeface="Georgia"/>
              </a:rPr>
              <a:t> Merola</a:t>
            </a:r>
            <a:endParaRPr sz="12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dirty="0" sz="1200" i="1">
                <a:solidFill>
                  <a:srgbClr val="333333"/>
                </a:solidFill>
                <a:latin typeface="Georgia"/>
                <a:cs typeface="Georgia"/>
              </a:rPr>
              <a:t>Sant’Anna </a:t>
            </a:r>
            <a:r>
              <a:rPr dirty="0" sz="1200" spc="-5" i="1">
                <a:solidFill>
                  <a:srgbClr val="333333"/>
                </a:solidFill>
                <a:latin typeface="Georgia"/>
                <a:cs typeface="Georgia"/>
              </a:rPr>
              <a:t>alle</a:t>
            </a:r>
            <a:r>
              <a:rPr dirty="0" sz="1200" spc="-15" i="1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200" spc="-5" i="1">
                <a:solidFill>
                  <a:srgbClr val="333333"/>
                </a:solidFill>
                <a:latin typeface="Georgia"/>
                <a:cs typeface="Georgia"/>
              </a:rPr>
              <a:t>Paludi</a:t>
            </a:r>
            <a:endParaRPr sz="12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Orchestra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Coro</a:t>
            </a:r>
            <a:r>
              <a:rPr dirty="0" sz="1200" spc="-20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Musicasenove</a:t>
            </a:r>
            <a:endParaRPr sz="12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 marR="34290">
              <a:lnSpc>
                <a:spcPct val="125000"/>
              </a:lnSpc>
              <a:spcBef>
                <a:spcPts val="5"/>
              </a:spcBef>
            </a:pP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Fiorella Barbato, Salvatore Biancolino, Paolo Botta, Denise Calabrese, Patrizia Caldieri,  Emmanuele Cardone, Antonella Chen, Cristina Coppola, Luisa D’Ambrosio, Gianluca  Fiola, Maria Francesca Forestiere, Maria Francesca Gallifuoco, Francesca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Pia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Laino, Ylenia  Laino, Yiyi Liu,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Aurora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Lomasto, Giancarlo Marigliano, Alessia Matteo, Pietro Muratgia,  Gennaro Napolitano, Giovanni Nasto, Immacolata Pistone, Morena Polizio,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Roberta 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Russo, </a:t>
            </a:r>
            <a:r>
              <a:rPr dirty="0" sz="1200">
                <a:solidFill>
                  <a:srgbClr val="333333"/>
                </a:solidFill>
                <a:latin typeface="Georgia"/>
                <a:cs typeface="Georgia"/>
              </a:rPr>
              <a:t>Bruna</a:t>
            </a:r>
            <a:r>
              <a:rPr dirty="0" sz="1200" spc="-15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Sivero</a:t>
            </a:r>
            <a:endParaRPr sz="12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 marR="111125">
              <a:lnSpc>
                <a:spcPct val="125000"/>
              </a:lnSpc>
            </a:pPr>
            <a:r>
              <a:rPr dirty="0" sz="1200" spc="-5">
                <a:solidFill>
                  <a:srgbClr val="333333"/>
                </a:solidFill>
                <a:latin typeface="Georgia"/>
                <a:cs typeface="Georgia"/>
              </a:rPr>
              <a:t>in collaborazione con Istituto Comprensivo “Paolo Borsellino” di Napoli con il sostegno di  Intesa San Paolo</a:t>
            </a:r>
            <a:endParaRPr sz="12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906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  <a:spcBef>
                <a:spcPts val="5"/>
              </a:spcBef>
            </a:pPr>
            <a:r>
              <a:rPr dirty="0" sz="1600" spc="-5" b="1">
                <a:latin typeface="Arial"/>
                <a:cs typeface="Arial"/>
              </a:rPr>
              <a:t>Doveventi.it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8615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917492" y="2271530"/>
            <a:ext cx="1704702" cy="4498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3244595"/>
            <a:ext cx="6642608" cy="2559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392427" y="3522090"/>
            <a:ext cx="4677156" cy="2279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199004" y="4113910"/>
            <a:ext cx="3157855" cy="44668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80784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1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L</a:t>
            </a:r>
            <a:r>
              <a:rPr dirty="0" sz="1600" spc="-5" b="1">
                <a:latin typeface="Arial"/>
                <a:cs typeface="Arial"/>
              </a:rPr>
              <a:t>e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u</a:t>
            </a:r>
            <a:r>
              <a:rPr dirty="0" sz="1600" spc="10" b="1">
                <a:latin typeface="Arial"/>
                <a:cs typeface="Arial"/>
              </a:rPr>
              <a:t>o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5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m</a:t>
            </a:r>
            <a:r>
              <a:rPr dirty="0" sz="1600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mm</a:t>
            </a:r>
            <a:r>
              <a:rPr dirty="0" sz="1600" spc="-5" b="1">
                <a:latin typeface="Arial"/>
                <a:cs typeface="Arial"/>
              </a:rPr>
              <a:t>e.it  </a:t>
            </a:r>
            <a:r>
              <a:rPr dirty="0" sz="1600" spc="-5" b="1">
                <a:latin typeface="Arial"/>
                <a:cs typeface="Arial"/>
              </a:rPr>
              <a:t>2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4082922"/>
            <a:ext cx="6075680" cy="3551554"/>
          </a:xfrm>
          <a:prstGeom prst="rect">
            <a:avLst/>
          </a:prstGeom>
        </p:spPr>
        <p:txBody>
          <a:bodyPr wrap="square" lIns="0" tIns="19050" rIns="0" bIns="0" rtlCol="0" vert="horz">
            <a:spAutoFit/>
          </a:bodyPr>
          <a:lstStyle/>
          <a:p>
            <a:pPr marL="12700" marR="5080">
              <a:lnSpc>
                <a:spcPct val="96500"/>
              </a:lnSpc>
              <a:spcBef>
                <a:spcPts val="150"/>
              </a:spcBef>
            </a:pPr>
            <a:r>
              <a:rPr dirty="0" sz="1150" spc="-5" b="1">
                <a:solidFill>
                  <a:srgbClr val="9F2492"/>
                </a:solidFill>
                <a:latin typeface="Times New Roman"/>
                <a:cs typeface="Times New Roman"/>
                <a:hlinkClick r:id="rId3"/>
              </a:rPr>
              <a:t>Aperta Parentesi</a:t>
            </a:r>
            <a:r>
              <a:rPr dirty="0" sz="1150" spc="-5">
                <a:latin typeface="Times New Roman"/>
                <a:cs typeface="Times New Roman"/>
              </a:rPr>
              <a:t>, </a:t>
            </a:r>
            <a:r>
              <a:rPr dirty="0" sz="1150">
                <a:latin typeface="Times New Roman"/>
                <a:cs typeface="Times New Roman"/>
              </a:rPr>
              <a:t>una </a:t>
            </a:r>
            <a:r>
              <a:rPr dirty="0" sz="1150" spc="-5">
                <a:latin typeface="Times New Roman"/>
                <a:cs typeface="Times New Roman"/>
              </a:rPr>
              <a:t>delle associazioni </a:t>
            </a:r>
            <a:r>
              <a:rPr dirty="0" sz="1150">
                <a:latin typeface="Times New Roman"/>
                <a:cs typeface="Times New Roman"/>
              </a:rPr>
              <a:t>di </a:t>
            </a:r>
            <a:r>
              <a:rPr dirty="0" sz="1150" spc="-5">
                <a:latin typeface="Times New Roman"/>
                <a:cs typeface="Times New Roman"/>
              </a:rPr>
              <a:t>Roma </a:t>
            </a:r>
            <a:r>
              <a:rPr dirty="0" sz="1150" spc="-10">
                <a:latin typeface="Times New Roman"/>
                <a:cs typeface="Times New Roman"/>
              </a:rPr>
              <a:t>più </a:t>
            </a:r>
            <a:r>
              <a:rPr dirty="0" sz="1150" spc="-5">
                <a:latin typeface="Times New Roman"/>
                <a:cs typeface="Times New Roman"/>
              </a:rPr>
              <a:t>attive </a:t>
            </a:r>
            <a:r>
              <a:rPr dirty="0" sz="1150">
                <a:latin typeface="Times New Roman"/>
                <a:cs typeface="Times New Roman"/>
              </a:rPr>
              <a:t>e </a:t>
            </a:r>
            <a:r>
              <a:rPr dirty="0" sz="1150" spc="-5">
                <a:latin typeface="Times New Roman"/>
                <a:cs typeface="Times New Roman"/>
              </a:rPr>
              <a:t>creative </a:t>
            </a:r>
            <a:r>
              <a:rPr dirty="0" sz="1150">
                <a:latin typeface="Times New Roman"/>
                <a:cs typeface="Times New Roman"/>
              </a:rPr>
              <a:t>ha </a:t>
            </a:r>
            <a:r>
              <a:rPr dirty="0" sz="1150" spc="-5">
                <a:latin typeface="Times New Roman"/>
                <a:cs typeface="Times New Roman"/>
              </a:rPr>
              <a:t>organizzato </a:t>
            </a:r>
            <a:r>
              <a:rPr dirty="0" sz="1150">
                <a:latin typeface="Times New Roman"/>
                <a:cs typeface="Times New Roman"/>
              </a:rPr>
              <a:t>un </a:t>
            </a:r>
            <a:r>
              <a:rPr dirty="0" sz="1150" spc="-5">
                <a:latin typeface="Times New Roman"/>
                <a:cs typeface="Times New Roman"/>
              </a:rPr>
              <a:t>evento  davvero particolare </a:t>
            </a:r>
            <a:r>
              <a:rPr dirty="0" sz="1150">
                <a:latin typeface="Times New Roman"/>
                <a:cs typeface="Times New Roman"/>
              </a:rPr>
              <a:t>il </a:t>
            </a:r>
            <a:r>
              <a:rPr dirty="0" sz="1150" spc="-5">
                <a:latin typeface="Times New Roman"/>
                <a:cs typeface="Times New Roman"/>
              </a:rPr>
              <a:t>“</a:t>
            </a:r>
            <a:r>
              <a:rPr dirty="0" sz="1150" spc="-5" b="1">
                <a:latin typeface="Times New Roman"/>
                <a:cs typeface="Times New Roman"/>
              </a:rPr>
              <a:t>Festival della Cultura Creativa</a:t>
            </a:r>
            <a:r>
              <a:rPr dirty="0" sz="1150" spc="-5">
                <a:latin typeface="Times New Roman"/>
                <a:cs typeface="Times New Roman"/>
              </a:rPr>
              <a:t>” per il giorno </a:t>
            </a:r>
            <a:r>
              <a:rPr dirty="0" sz="1150" b="1">
                <a:latin typeface="Times New Roman"/>
                <a:cs typeface="Times New Roman"/>
              </a:rPr>
              <a:t>6 </a:t>
            </a:r>
            <a:r>
              <a:rPr dirty="0" sz="1150" spc="-5" b="1">
                <a:latin typeface="Times New Roman"/>
                <a:cs typeface="Times New Roman"/>
              </a:rPr>
              <a:t>maggio </a:t>
            </a:r>
            <a:r>
              <a:rPr dirty="0" sz="1150" b="1">
                <a:latin typeface="Times New Roman"/>
                <a:cs typeface="Times New Roman"/>
              </a:rPr>
              <a:t>2016 </a:t>
            </a:r>
            <a:r>
              <a:rPr dirty="0" sz="1150" spc="-5" b="1">
                <a:latin typeface="Times New Roman"/>
                <a:cs typeface="Times New Roman"/>
              </a:rPr>
              <a:t>presso il Teatro  India </a:t>
            </a:r>
            <a:r>
              <a:rPr dirty="0" sz="1150" b="1">
                <a:latin typeface="Times New Roman"/>
                <a:cs typeface="Times New Roman"/>
              </a:rPr>
              <a:t>a</a:t>
            </a:r>
            <a:r>
              <a:rPr dirty="0" sz="1150" spc="5" b="1">
                <a:latin typeface="Times New Roman"/>
                <a:cs typeface="Times New Roman"/>
              </a:rPr>
              <a:t> </a:t>
            </a:r>
            <a:r>
              <a:rPr dirty="0" sz="1150" spc="-5" b="1">
                <a:latin typeface="Times New Roman"/>
                <a:cs typeface="Times New Roman"/>
              </a:rPr>
              <a:t>Roma.</a:t>
            </a:r>
            <a:endParaRPr sz="11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90"/>
              </a:spcBef>
            </a:pPr>
            <a:r>
              <a:rPr dirty="0" sz="1650">
                <a:solidFill>
                  <a:srgbClr val="2D2D2D"/>
                </a:solidFill>
                <a:latin typeface="Georgia"/>
                <a:cs typeface="Georgia"/>
              </a:rPr>
              <a:t>6 </a:t>
            </a:r>
            <a:r>
              <a:rPr dirty="0" sz="1650" spc="-5">
                <a:solidFill>
                  <a:srgbClr val="2D2D2D"/>
                </a:solidFill>
                <a:latin typeface="Georgia"/>
                <a:cs typeface="Georgia"/>
              </a:rPr>
              <a:t>maggio: Festival della Cultura</a:t>
            </a:r>
            <a:r>
              <a:rPr dirty="0" sz="1650" spc="-20">
                <a:solidFill>
                  <a:srgbClr val="2D2D2D"/>
                </a:solidFill>
                <a:latin typeface="Georgia"/>
                <a:cs typeface="Georgia"/>
              </a:rPr>
              <a:t> </a:t>
            </a:r>
            <a:r>
              <a:rPr dirty="0" sz="1650" spc="-5">
                <a:solidFill>
                  <a:srgbClr val="2D2D2D"/>
                </a:solidFill>
                <a:latin typeface="Georgia"/>
                <a:cs typeface="Georgia"/>
              </a:rPr>
              <a:t>Creativa</a:t>
            </a:r>
            <a:endParaRPr sz="1650">
              <a:latin typeface="Georgia"/>
              <a:cs typeface="Georgia"/>
            </a:endParaRPr>
          </a:p>
          <a:p>
            <a:pPr marL="12700" marR="13970">
              <a:lnSpc>
                <a:spcPts val="1320"/>
              </a:lnSpc>
              <a:spcBef>
                <a:spcPts val="1100"/>
              </a:spcBef>
            </a:pPr>
            <a:r>
              <a:rPr dirty="0" sz="1150" spc="-5">
                <a:latin typeface="Times New Roman"/>
                <a:cs typeface="Times New Roman"/>
              </a:rPr>
              <a:t>Una giornata interamente dedicata alla creatività </a:t>
            </a:r>
            <a:r>
              <a:rPr dirty="0" sz="1150">
                <a:latin typeface="Times New Roman"/>
                <a:cs typeface="Times New Roman"/>
              </a:rPr>
              <a:t>a </a:t>
            </a:r>
            <a:r>
              <a:rPr dirty="0" sz="1150" spc="-5">
                <a:latin typeface="Times New Roman"/>
                <a:cs typeface="Times New Roman"/>
              </a:rPr>
              <a:t>tutto tondo </a:t>
            </a:r>
            <a:r>
              <a:rPr dirty="0" sz="1150">
                <a:latin typeface="Times New Roman"/>
                <a:cs typeface="Times New Roman"/>
              </a:rPr>
              <a:t>e ai </a:t>
            </a:r>
            <a:r>
              <a:rPr dirty="0" sz="1150" spc="-5">
                <a:latin typeface="Times New Roman"/>
                <a:cs typeface="Times New Roman"/>
              </a:rPr>
              <a:t>bambini, infatti si pone l’obiettivo </a:t>
            </a:r>
            <a:r>
              <a:rPr dirty="0" sz="1150">
                <a:latin typeface="Times New Roman"/>
                <a:cs typeface="Times New Roman"/>
              </a:rPr>
              <a:t>di  </a:t>
            </a:r>
            <a:r>
              <a:rPr dirty="0" sz="1150" spc="-5">
                <a:latin typeface="Times New Roman"/>
                <a:cs typeface="Times New Roman"/>
              </a:rPr>
              <a:t>avvicinare bambini, ragazzi, famiglie </a:t>
            </a:r>
            <a:r>
              <a:rPr dirty="0" sz="1150">
                <a:latin typeface="Times New Roman"/>
                <a:cs typeface="Times New Roman"/>
              </a:rPr>
              <a:t>e </a:t>
            </a:r>
            <a:r>
              <a:rPr dirty="0" sz="1150" spc="-5">
                <a:latin typeface="Times New Roman"/>
                <a:cs typeface="Times New Roman"/>
              </a:rPr>
              <a:t>territorio alla cultura creativa, promuovendo diverse attività su  </a:t>
            </a:r>
            <a:r>
              <a:rPr dirty="0" sz="1150">
                <a:latin typeface="Times New Roman"/>
                <a:cs typeface="Times New Roman"/>
              </a:rPr>
              <a:t>tutto il</a:t>
            </a:r>
            <a:r>
              <a:rPr dirty="0" sz="1150" spc="-20">
                <a:latin typeface="Times New Roman"/>
                <a:cs typeface="Times New Roman"/>
              </a:rPr>
              <a:t> </a:t>
            </a:r>
            <a:r>
              <a:rPr dirty="0" sz="1150" spc="-5">
                <a:latin typeface="Times New Roman"/>
                <a:cs typeface="Times New Roman"/>
              </a:rPr>
              <a:t>territorio.</a:t>
            </a:r>
            <a:endParaRPr sz="11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750">
              <a:latin typeface="Times New Roman"/>
              <a:cs typeface="Times New Roman"/>
            </a:endParaRPr>
          </a:p>
          <a:p>
            <a:pPr marL="12700" marR="447675">
              <a:lnSpc>
                <a:spcPts val="1330"/>
              </a:lnSpc>
            </a:pPr>
            <a:r>
              <a:rPr dirty="0" sz="1150" spc="-5">
                <a:latin typeface="Times New Roman"/>
                <a:cs typeface="Times New Roman"/>
              </a:rPr>
              <a:t>L’associazione </a:t>
            </a:r>
            <a:r>
              <a:rPr dirty="0" sz="1150" spc="-10">
                <a:latin typeface="Times New Roman"/>
                <a:cs typeface="Times New Roman"/>
              </a:rPr>
              <a:t>ha </a:t>
            </a:r>
            <a:r>
              <a:rPr dirty="0" sz="1150" spc="-5">
                <a:latin typeface="Times New Roman"/>
                <a:cs typeface="Times New Roman"/>
              </a:rPr>
              <a:t>risposto all’invito </a:t>
            </a:r>
            <a:r>
              <a:rPr dirty="0" sz="1150">
                <a:latin typeface="Times New Roman"/>
                <a:cs typeface="Times New Roman"/>
              </a:rPr>
              <a:t>di </a:t>
            </a:r>
            <a:r>
              <a:rPr dirty="0" sz="1150" spc="-5">
                <a:latin typeface="Times New Roman"/>
                <a:cs typeface="Times New Roman"/>
              </a:rPr>
              <a:t>ABI (Associazione Bancaria Italiana </a:t>
            </a:r>
            <a:r>
              <a:rPr dirty="0" sz="1150">
                <a:latin typeface="Times New Roman"/>
                <a:cs typeface="Times New Roman"/>
              </a:rPr>
              <a:t>) </a:t>
            </a:r>
            <a:r>
              <a:rPr dirty="0" sz="1150" spc="-5">
                <a:latin typeface="Times New Roman"/>
                <a:cs typeface="Times New Roman"/>
              </a:rPr>
              <a:t>organizzando </a:t>
            </a:r>
            <a:r>
              <a:rPr dirty="0" sz="1150">
                <a:latin typeface="Times New Roman"/>
                <a:cs typeface="Times New Roman"/>
              </a:rPr>
              <a:t>una  </a:t>
            </a:r>
            <a:r>
              <a:rPr dirty="0" sz="1150" spc="-5">
                <a:latin typeface="Times New Roman"/>
                <a:cs typeface="Times New Roman"/>
              </a:rPr>
              <a:t>giornata all’insegna dell’arte, della fantasia </a:t>
            </a:r>
            <a:r>
              <a:rPr dirty="0" sz="1150">
                <a:latin typeface="Times New Roman"/>
                <a:cs typeface="Times New Roman"/>
              </a:rPr>
              <a:t>e </a:t>
            </a:r>
            <a:r>
              <a:rPr dirty="0" sz="1150" spc="-5">
                <a:latin typeface="Times New Roman"/>
                <a:cs typeface="Times New Roman"/>
              </a:rPr>
              <a:t>della</a:t>
            </a:r>
            <a:r>
              <a:rPr dirty="0" sz="1150" spc="15">
                <a:latin typeface="Times New Roman"/>
                <a:cs typeface="Times New Roman"/>
              </a:rPr>
              <a:t> </a:t>
            </a:r>
            <a:r>
              <a:rPr dirty="0" sz="1150" spc="-5">
                <a:latin typeface="Times New Roman"/>
                <a:cs typeface="Times New Roman"/>
              </a:rPr>
              <a:t>creatività.</a:t>
            </a:r>
            <a:endParaRPr sz="11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80"/>
              </a:spcBef>
            </a:pPr>
            <a:r>
              <a:rPr dirty="0" sz="1650">
                <a:solidFill>
                  <a:srgbClr val="2D2D2D"/>
                </a:solidFill>
                <a:latin typeface="Georgia"/>
                <a:cs typeface="Georgia"/>
              </a:rPr>
              <a:t>Il </a:t>
            </a:r>
            <a:r>
              <a:rPr dirty="0" sz="1650" spc="-5">
                <a:solidFill>
                  <a:srgbClr val="2D2D2D"/>
                </a:solidFill>
                <a:latin typeface="Georgia"/>
                <a:cs typeface="Georgia"/>
              </a:rPr>
              <a:t>tema del Festival della Cultura Creativa</a:t>
            </a:r>
            <a:r>
              <a:rPr dirty="0" sz="1650" spc="-20">
                <a:solidFill>
                  <a:srgbClr val="2D2D2D"/>
                </a:solidFill>
                <a:latin typeface="Georgia"/>
                <a:cs typeface="Georgia"/>
              </a:rPr>
              <a:t> </a:t>
            </a:r>
            <a:r>
              <a:rPr dirty="0" sz="1650" spc="-5">
                <a:solidFill>
                  <a:srgbClr val="2D2D2D"/>
                </a:solidFill>
                <a:latin typeface="Georgia"/>
                <a:cs typeface="Georgia"/>
              </a:rPr>
              <a:t>2016</a:t>
            </a:r>
            <a:endParaRPr sz="1650">
              <a:latin typeface="Georgia"/>
              <a:cs typeface="Georgia"/>
            </a:endParaRPr>
          </a:p>
          <a:p>
            <a:pPr marL="12700" marR="81280">
              <a:lnSpc>
                <a:spcPct val="96100"/>
              </a:lnSpc>
              <a:spcBef>
                <a:spcPts val="1050"/>
              </a:spcBef>
            </a:pPr>
            <a:r>
              <a:rPr dirty="0" sz="1150" spc="-5" b="1">
                <a:latin typeface="Times New Roman"/>
                <a:cs typeface="Times New Roman"/>
              </a:rPr>
              <a:t>Il tema di quest’anno sarà l’abitare sottosopra</a:t>
            </a:r>
            <a:r>
              <a:rPr dirty="0" sz="1150" spc="-5">
                <a:latin typeface="Times New Roman"/>
                <a:cs typeface="Times New Roman"/>
              </a:rPr>
              <a:t>, concetto che Aperta Parentesi </a:t>
            </a:r>
            <a:r>
              <a:rPr dirty="0" sz="1150">
                <a:latin typeface="Times New Roman"/>
                <a:cs typeface="Times New Roman"/>
              </a:rPr>
              <a:t>ha </a:t>
            </a:r>
            <a:r>
              <a:rPr dirty="0" sz="1150" spc="-5">
                <a:latin typeface="Times New Roman"/>
                <a:cs typeface="Times New Roman"/>
              </a:rPr>
              <a:t>scelto </a:t>
            </a:r>
            <a:r>
              <a:rPr dirty="0" sz="1150" spc="-10">
                <a:latin typeface="Times New Roman"/>
                <a:cs typeface="Times New Roman"/>
              </a:rPr>
              <a:t>di </a:t>
            </a:r>
            <a:r>
              <a:rPr dirty="0" sz="1150" spc="-5">
                <a:latin typeface="Times New Roman"/>
                <a:cs typeface="Times New Roman"/>
              </a:rPr>
              <a:t>declinare  abitando </a:t>
            </a:r>
            <a:r>
              <a:rPr dirty="0" sz="1150">
                <a:latin typeface="Times New Roman"/>
                <a:cs typeface="Times New Roman"/>
              </a:rPr>
              <a:t>i </a:t>
            </a:r>
            <a:r>
              <a:rPr dirty="0" sz="1150" spc="-5">
                <a:latin typeface="Times New Roman"/>
                <a:cs typeface="Times New Roman"/>
              </a:rPr>
              <a:t>diversi linguaggi espressivi </a:t>
            </a:r>
            <a:r>
              <a:rPr dirty="0" sz="1150">
                <a:latin typeface="Times New Roman"/>
                <a:cs typeface="Times New Roman"/>
              </a:rPr>
              <a:t>come </a:t>
            </a:r>
            <a:r>
              <a:rPr dirty="0" sz="1150" spc="-5">
                <a:latin typeface="Times New Roman"/>
                <a:cs typeface="Times New Roman"/>
              </a:rPr>
              <a:t>la musica, il teatro, l’arte </a:t>
            </a:r>
            <a:r>
              <a:rPr dirty="0" sz="1150">
                <a:latin typeface="Times New Roman"/>
                <a:cs typeface="Times New Roman"/>
              </a:rPr>
              <a:t>e </a:t>
            </a:r>
            <a:r>
              <a:rPr dirty="0" sz="1150" spc="-5">
                <a:latin typeface="Times New Roman"/>
                <a:cs typeface="Times New Roman"/>
              </a:rPr>
              <a:t>la </a:t>
            </a:r>
            <a:r>
              <a:rPr dirty="0" sz="1150" spc="-10">
                <a:latin typeface="Times New Roman"/>
                <a:cs typeface="Times New Roman"/>
              </a:rPr>
              <a:t>danza </a:t>
            </a:r>
            <a:r>
              <a:rPr dirty="0" sz="1150">
                <a:latin typeface="Times New Roman"/>
                <a:cs typeface="Times New Roman"/>
              </a:rPr>
              <a:t>e </a:t>
            </a:r>
            <a:r>
              <a:rPr dirty="0" sz="1150" spc="-5">
                <a:latin typeface="Times New Roman"/>
                <a:cs typeface="Times New Roman"/>
              </a:rPr>
              <a:t>invitando scuole </a:t>
            </a:r>
            <a:r>
              <a:rPr dirty="0" sz="1150">
                <a:latin typeface="Times New Roman"/>
                <a:cs typeface="Times New Roman"/>
              </a:rPr>
              <a:t>e  </a:t>
            </a:r>
            <a:r>
              <a:rPr dirty="0" sz="1150" spc="-5">
                <a:latin typeface="Times New Roman"/>
                <a:cs typeface="Times New Roman"/>
              </a:rPr>
              <a:t>famiglie </a:t>
            </a:r>
            <a:r>
              <a:rPr dirty="0" sz="1150">
                <a:latin typeface="Times New Roman"/>
                <a:cs typeface="Times New Roman"/>
              </a:rPr>
              <a:t>a </a:t>
            </a:r>
            <a:r>
              <a:rPr dirty="0" sz="1150" spc="-5">
                <a:latin typeface="Times New Roman"/>
                <a:cs typeface="Times New Roman"/>
              </a:rPr>
              <a:t>partecipare</a:t>
            </a:r>
            <a:r>
              <a:rPr dirty="0" sz="1150">
                <a:latin typeface="Times New Roman"/>
                <a:cs typeface="Times New Roman"/>
              </a:rPr>
              <a:t> </a:t>
            </a:r>
            <a:r>
              <a:rPr dirty="0" sz="1150" spc="-5">
                <a:latin typeface="Times New Roman"/>
                <a:cs typeface="Times New Roman"/>
              </a:rPr>
              <a:t>attivamente.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65679" y="2333370"/>
            <a:ext cx="3057524" cy="685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48665" y="3638803"/>
            <a:ext cx="4781550" cy="266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Dea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Press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27 aprile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465577"/>
            <a:ext cx="6121400" cy="358521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165">
              <a:lnSpc>
                <a:spcPct val="102400"/>
              </a:lnSpc>
              <a:spcBef>
                <a:spcPts val="70"/>
              </a:spcBef>
            </a:pP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E' stata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presentata oggi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in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conferenza stampa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la </a:t>
            </a:r>
            <a:r>
              <a:rPr dirty="0" sz="1100" spc="-5" b="1">
                <a:solidFill>
                  <a:srgbClr val="333333"/>
                </a:solidFill>
                <a:latin typeface="Times New Roman"/>
                <a:cs typeface="Times New Roman"/>
              </a:rPr>
              <a:t>III edizione </a:t>
            </a:r>
            <a:r>
              <a:rPr dirty="0" sz="1100" b="1">
                <a:solidFill>
                  <a:srgbClr val="333333"/>
                </a:solidFill>
                <a:latin typeface="Times New Roman"/>
                <a:cs typeface="Times New Roman"/>
              </a:rPr>
              <a:t>del </a:t>
            </a:r>
            <a:r>
              <a:rPr dirty="0" sz="1100" spc="-5" b="1">
                <a:solidFill>
                  <a:srgbClr val="333333"/>
                </a:solidFill>
                <a:latin typeface="Times New Roman"/>
                <a:cs typeface="Times New Roman"/>
              </a:rPr>
              <a:t>Festival della Cultura Creativa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che  prenderà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il via </a:t>
            </a:r>
            <a:r>
              <a:rPr dirty="0" sz="1100" spc="-5" b="1">
                <a:solidFill>
                  <a:srgbClr val="333333"/>
                </a:solidFill>
                <a:latin typeface="Times New Roman"/>
                <a:cs typeface="Times New Roman"/>
              </a:rPr>
              <a:t>lunedì </a:t>
            </a:r>
            <a:r>
              <a:rPr dirty="0" sz="1100" b="1">
                <a:solidFill>
                  <a:srgbClr val="333333"/>
                </a:solidFill>
                <a:latin typeface="Times New Roman"/>
                <a:cs typeface="Times New Roman"/>
              </a:rPr>
              <a:t>2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e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proseguirà fino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a </a:t>
            </a:r>
            <a:r>
              <a:rPr dirty="0" sz="1100" spc="-5" b="1">
                <a:solidFill>
                  <a:srgbClr val="333333"/>
                </a:solidFill>
                <a:latin typeface="Times New Roman"/>
                <a:cs typeface="Times New Roman"/>
              </a:rPr>
              <a:t>domenica </a:t>
            </a:r>
            <a:r>
              <a:rPr dirty="0" sz="1100" b="1">
                <a:solidFill>
                  <a:srgbClr val="333333"/>
                </a:solidFill>
                <a:latin typeface="Times New Roman"/>
                <a:cs typeface="Times New Roman"/>
              </a:rPr>
              <a:t>8 </a:t>
            </a:r>
            <a:r>
              <a:rPr dirty="0" sz="1100" spc="-5" b="1">
                <a:solidFill>
                  <a:srgbClr val="333333"/>
                </a:solidFill>
                <a:latin typeface="Times New Roman"/>
                <a:cs typeface="Times New Roman"/>
              </a:rPr>
              <a:t>maggio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2016. L’iniziativa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è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promossa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e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realizzata  dalle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banche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italiane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con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il coordinamento dell’</a:t>
            </a:r>
            <a:r>
              <a:rPr dirty="0" sz="1100" spc="-5" b="1">
                <a:solidFill>
                  <a:srgbClr val="333333"/>
                </a:solidFill>
                <a:latin typeface="Times New Roman"/>
                <a:cs typeface="Times New Roman"/>
              </a:rPr>
              <a:t>ABI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(Associazione Bancaria Italiana)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e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dedicata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a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bambini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e 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ragazzi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dai 6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ai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13</a:t>
            </a:r>
            <a:r>
              <a:rPr dirty="0" sz="1100" spc="2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anni.</a:t>
            </a:r>
            <a:endParaRPr sz="1100">
              <a:latin typeface="Times New Roman"/>
              <a:cs typeface="Times New Roman"/>
            </a:endParaRPr>
          </a:p>
          <a:p>
            <a:pPr marL="12700" marR="442595">
              <a:lnSpc>
                <a:spcPct val="101800"/>
              </a:lnSpc>
              <a:spcBef>
                <a:spcPts val="755"/>
              </a:spcBef>
            </a:pP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Dopo aver coinvolto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lo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scorso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anno più di </a:t>
            </a:r>
            <a:r>
              <a:rPr dirty="0" sz="1100" spc="-5" b="1">
                <a:solidFill>
                  <a:srgbClr val="333333"/>
                </a:solidFill>
                <a:latin typeface="Times New Roman"/>
                <a:cs typeface="Times New Roman"/>
              </a:rPr>
              <a:t>15.000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giovani, quest’anno la manifestazione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propone 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oltre </a:t>
            </a:r>
            <a:r>
              <a:rPr dirty="0" sz="1100" b="1">
                <a:solidFill>
                  <a:srgbClr val="333333"/>
                </a:solidFill>
                <a:latin typeface="Times New Roman"/>
                <a:cs typeface="Times New Roman"/>
              </a:rPr>
              <a:t>80 </a:t>
            </a:r>
            <a:r>
              <a:rPr dirty="0" sz="1100" spc="-5" b="1">
                <a:solidFill>
                  <a:srgbClr val="333333"/>
                </a:solidFill>
                <a:latin typeface="Times New Roman"/>
                <a:cs typeface="Times New Roman"/>
              </a:rPr>
              <a:t>eventi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in </a:t>
            </a:r>
            <a:r>
              <a:rPr dirty="0" sz="1100" b="1">
                <a:solidFill>
                  <a:srgbClr val="333333"/>
                </a:solidFill>
                <a:latin typeface="Times New Roman"/>
                <a:cs typeface="Times New Roman"/>
              </a:rPr>
              <a:t>50 </a:t>
            </a:r>
            <a:r>
              <a:rPr dirty="0" sz="1100" spc="-5" b="1">
                <a:solidFill>
                  <a:srgbClr val="333333"/>
                </a:solidFill>
                <a:latin typeface="Times New Roman"/>
                <a:cs typeface="Times New Roman"/>
              </a:rPr>
              <a:t>città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italiane, tutti legati dallo stesso fil rouge: </a:t>
            </a:r>
            <a:r>
              <a:rPr dirty="0" sz="1100" spc="-5" b="1">
                <a:solidFill>
                  <a:srgbClr val="333333"/>
                </a:solidFill>
                <a:latin typeface="Times New Roman"/>
                <a:cs typeface="Times New Roman"/>
              </a:rPr>
              <a:t>“Abitare sottosopra. Scoprire</a:t>
            </a:r>
            <a:r>
              <a:rPr dirty="0" sz="1100" spc="175" b="1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100" b="1">
                <a:solidFill>
                  <a:srgbClr val="333333"/>
                </a:solidFill>
                <a:latin typeface="Times New Roman"/>
                <a:cs typeface="Times New Roman"/>
              </a:rPr>
              <a:t>e</a:t>
            </a:r>
            <a:endParaRPr sz="1100">
              <a:latin typeface="Times New Roman"/>
              <a:cs typeface="Times New Roman"/>
            </a:endParaRPr>
          </a:p>
          <a:p>
            <a:pPr marL="12700" marR="267335">
              <a:lnSpc>
                <a:spcPct val="101800"/>
              </a:lnSpc>
              <a:spcBef>
                <a:spcPts val="15"/>
              </a:spcBef>
            </a:pPr>
            <a:r>
              <a:rPr dirty="0" sz="1100" spc="-5" b="1">
                <a:solidFill>
                  <a:srgbClr val="333333"/>
                </a:solidFill>
                <a:latin typeface="Times New Roman"/>
                <a:cs typeface="Times New Roman"/>
              </a:rPr>
              <a:t>sperimentare come si </a:t>
            </a:r>
            <a:r>
              <a:rPr dirty="0" sz="1100" b="1">
                <a:solidFill>
                  <a:srgbClr val="333333"/>
                </a:solidFill>
                <a:latin typeface="Times New Roman"/>
                <a:cs typeface="Times New Roman"/>
              </a:rPr>
              <a:t>sta </a:t>
            </a:r>
            <a:r>
              <a:rPr dirty="0" sz="1100" spc="-5" b="1">
                <a:solidFill>
                  <a:srgbClr val="333333"/>
                </a:solidFill>
                <a:latin typeface="Times New Roman"/>
                <a:cs typeface="Times New Roman"/>
              </a:rPr>
              <a:t>dentro </a:t>
            </a:r>
            <a:r>
              <a:rPr dirty="0" sz="1100" b="1">
                <a:solidFill>
                  <a:srgbClr val="333333"/>
                </a:solidFill>
                <a:latin typeface="Times New Roman"/>
                <a:cs typeface="Times New Roman"/>
              </a:rPr>
              <a:t>i </a:t>
            </a:r>
            <a:r>
              <a:rPr dirty="0" sz="1100" spc="-5" b="1">
                <a:solidFill>
                  <a:srgbClr val="333333"/>
                </a:solidFill>
                <a:latin typeface="Times New Roman"/>
                <a:cs typeface="Times New Roman"/>
              </a:rPr>
              <a:t>luoghi, l’arte </a:t>
            </a:r>
            <a:r>
              <a:rPr dirty="0" sz="1100" b="1">
                <a:solidFill>
                  <a:srgbClr val="333333"/>
                </a:solidFill>
                <a:latin typeface="Times New Roman"/>
                <a:cs typeface="Times New Roman"/>
              </a:rPr>
              <a:t>e le </a:t>
            </a:r>
            <a:r>
              <a:rPr dirty="0" sz="1100" spc="-5" b="1">
                <a:solidFill>
                  <a:srgbClr val="333333"/>
                </a:solidFill>
                <a:latin typeface="Times New Roman"/>
                <a:cs typeface="Times New Roman"/>
              </a:rPr>
              <a:t>emozioni”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, col quale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i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ragazzi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saranno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stimolati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a 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mettersi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in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gioco per riflettere sulle relazioni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con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le persone, gli oggetti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e i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luoghi che li</a:t>
            </a:r>
            <a:r>
              <a:rPr dirty="0" sz="1100" spc="14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circondano.</a:t>
            </a:r>
            <a:endParaRPr sz="1100">
              <a:latin typeface="Times New Roman"/>
              <a:cs typeface="Times New Roman"/>
            </a:endParaRPr>
          </a:p>
          <a:p>
            <a:pPr marL="12700" marR="377190">
              <a:lnSpc>
                <a:spcPct val="102699"/>
              </a:lnSpc>
              <a:spcBef>
                <a:spcPts val="745"/>
              </a:spcBef>
            </a:pP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Laboratori, mostre, iniziative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di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teatro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e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musica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che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coinvolgeranno scuole, biblioteche, musei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e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altre  istituzioni, confermano il carattere distintivo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di un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festival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che è </a:t>
            </a:r>
            <a:r>
              <a:rPr dirty="0" sz="1100" spc="-5" b="1">
                <a:solidFill>
                  <a:srgbClr val="333333"/>
                </a:solidFill>
                <a:latin typeface="Times New Roman"/>
                <a:cs typeface="Times New Roman"/>
              </a:rPr>
              <a:t>diffuso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su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tutto il territorio</a:t>
            </a:r>
            <a:r>
              <a:rPr dirty="0" sz="1100" spc="18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nazionale.</a:t>
            </a:r>
            <a:endParaRPr sz="1100">
              <a:latin typeface="Times New Roman"/>
              <a:cs typeface="Times New Roman"/>
            </a:endParaRPr>
          </a:p>
          <a:p>
            <a:pPr marL="12700" marR="69215">
              <a:lnSpc>
                <a:spcPct val="102299"/>
              </a:lnSpc>
              <a:spcBef>
                <a:spcPts val="750"/>
              </a:spcBef>
            </a:pP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Tre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appuntamenti organizzati dall’ABI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renderanno ancora più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significativa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la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manifestazione di quest’anno:  Abitanti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di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Sottosopra (Milano,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4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maggio); Abitare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la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fantasia,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la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creatività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e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l’arte (Roma,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6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maggio);  Tappeto Volante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- il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mondo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e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l’arte soprasotto/sottosopra (Castelbuono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–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PA,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8</a:t>
            </a:r>
            <a:r>
              <a:rPr dirty="0" sz="1100" spc="3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maggio).</a:t>
            </a:r>
            <a:endParaRPr sz="1100">
              <a:latin typeface="Times New Roman"/>
              <a:cs typeface="Times New Roman"/>
            </a:endParaRPr>
          </a:p>
          <a:p>
            <a:pPr marL="12700" marR="5080">
              <a:lnSpc>
                <a:spcPct val="102099"/>
              </a:lnSpc>
              <a:spcBef>
                <a:spcPts val="755"/>
              </a:spcBef>
            </a:pP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Per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lasciare una traccia concreta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e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duratura anche oltre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la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manifestazione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tra i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ragazzi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e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gli esperti del settore,  ogni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anno il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tema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del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festival ispira un volume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per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bambini: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dopo </a:t>
            </a:r>
            <a:r>
              <a:rPr dirty="0" sz="1100" spc="-10">
                <a:solidFill>
                  <a:srgbClr val="333333"/>
                </a:solidFill>
                <a:latin typeface="Times New Roman"/>
                <a:cs typeface="Times New Roman"/>
              </a:rPr>
              <a:t>“Il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museo immaginario”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e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“L’alfabeto del  mondo”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esce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per questa terza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edizione </a:t>
            </a:r>
            <a:r>
              <a:rPr dirty="0" sz="1100" spc="-5" b="1">
                <a:solidFill>
                  <a:srgbClr val="333333"/>
                </a:solidFill>
                <a:latin typeface="Times New Roman"/>
                <a:cs typeface="Times New Roman"/>
              </a:rPr>
              <a:t>“Abitare sottosopra”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(Carthusia), con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i testi di </a:t>
            </a:r>
            <a:r>
              <a:rPr dirty="0" sz="1100" spc="-5" b="1">
                <a:solidFill>
                  <a:srgbClr val="333333"/>
                </a:solidFill>
                <a:latin typeface="Times New Roman"/>
                <a:cs typeface="Times New Roman"/>
              </a:rPr>
              <a:t>Sabina Colloredo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e  le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illustrazioni </a:t>
            </a:r>
            <a:r>
              <a:rPr dirty="0" sz="1100" spc="-10">
                <a:solidFill>
                  <a:srgbClr val="333333"/>
                </a:solidFill>
                <a:latin typeface="Times New Roman"/>
                <a:cs typeface="Times New Roman"/>
              </a:rPr>
              <a:t>di </a:t>
            </a:r>
            <a:r>
              <a:rPr dirty="0" sz="1100" spc="-5" b="1">
                <a:solidFill>
                  <a:srgbClr val="333333"/>
                </a:solidFill>
                <a:latin typeface="Times New Roman"/>
                <a:cs typeface="Times New Roman"/>
              </a:rPr>
              <a:t>Valeria</a:t>
            </a:r>
            <a:r>
              <a:rPr dirty="0" sz="1100" spc="10" b="1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100" b="1">
                <a:solidFill>
                  <a:srgbClr val="333333"/>
                </a:solidFill>
                <a:latin typeface="Times New Roman"/>
                <a:cs typeface="Times New Roman"/>
              </a:rPr>
              <a:t>Petrone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.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Informazioni </a:t>
            </a:r>
            <a:r>
              <a:rPr dirty="0" sz="1100">
                <a:solidFill>
                  <a:srgbClr val="333333"/>
                </a:solidFill>
                <a:latin typeface="Times New Roman"/>
                <a:cs typeface="Times New Roman"/>
              </a:rPr>
              <a:t>e </a:t>
            </a:r>
            <a:r>
              <a:rPr dirty="0" sz="1100" spc="-5">
                <a:solidFill>
                  <a:srgbClr val="333333"/>
                </a:solidFill>
                <a:latin typeface="Times New Roman"/>
                <a:cs typeface="Times New Roman"/>
              </a:rPr>
              <a:t>dettagli su tutti gli eventi:</a:t>
            </a:r>
            <a:r>
              <a:rPr dirty="0" sz="1100" spc="7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100" spc="-5">
                <a:latin typeface="Times New Roman"/>
                <a:cs typeface="Times New Roman"/>
                <a:hlinkClick r:id="rId3"/>
              </a:rPr>
              <a:t>www.festivalculturacreativa.it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  <a:hlinkClick r:id="rId3"/>
              </a:rPr>
              <a:t>.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80784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1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L</a:t>
            </a:r>
            <a:r>
              <a:rPr dirty="0" sz="1600" spc="-5" b="1">
                <a:latin typeface="Arial"/>
                <a:cs typeface="Arial"/>
              </a:rPr>
              <a:t>e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u</a:t>
            </a:r>
            <a:r>
              <a:rPr dirty="0" sz="1600" spc="10" b="1">
                <a:latin typeface="Arial"/>
                <a:cs typeface="Arial"/>
              </a:rPr>
              <a:t>o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5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m</a:t>
            </a:r>
            <a:r>
              <a:rPr dirty="0" sz="1600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mm</a:t>
            </a:r>
            <a:r>
              <a:rPr dirty="0" sz="1600" spc="-5" b="1">
                <a:latin typeface="Arial"/>
                <a:cs typeface="Arial"/>
              </a:rPr>
              <a:t>e.it  </a:t>
            </a:r>
            <a:r>
              <a:rPr dirty="0" sz="1600" spc="-5" b="1">
                <a:latin typeface="Arial"/>
                <a:cs typeface="Arial"/>
              </a:rPr>
              <a:t>2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5212207"/>
            <a:ext cx="6090920" cy="207010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2700" marR="389890">
              <a:lnSpc>
                <a:spcPts val="1320"/>
              </a:lnSpc>
              <a:spcBef>
                <a:spcPts val="195"/>
              </a:spcBef>
            </a:pPr>
            <a:r>
              <a:rPr dirty="0" sz="1150" spc="-5">
                <a:latin typeface="Times New Roman"/>
                <a:cs typeface="Times New Roman"/>
              </a:rPr>
              <a:t>Un viaggio </a:t>
            </a:r>
            <a:r>
              <a:rPr dirty="0" sz="1150">
                <a:latin typeface="Times New Roman"/>
                <a:cs typeface="Times New Roman"/>
              </a:rPr>
              <a:t>che </a:t>
            </a:r>
            <a:r>
              <a:rPr dirty="0" sz="1150" spc="-5">
                <a:latin typeface="Times New Roman"/>
                <a:cs typeface="Times New Roman"/>
              </a:rPr>
              <a:t>parte dall’abitare </a:t>
            </a:r>
            <a:r>
              <a:rPr dirty="0" sz="1150">
                <a:latin typeface="Times New Roman"/>
                <a:cs typeface="Times New Roman"/>
              </a:rPr>
              <a:t>il </a:t>
            </a:r>
            <a:r>
              <a:rPr dirty="0" sz="1150" spc="-5">
                <a:latin typeface="Times New Roman"/>
                <a:cs typeface="Times New Roman"/>
              </a:rPr>
              <a:t>proprio corpo, </a:t>
            </a:r>
            <a:r>
              <a:rPr dirty="0" sz="1150">
                <a:latin typeface="Times New Roman"/>
                <a:cs typeface="Times New Roman"/>
              </a:rPr>
              <a:t>lo </a:t>
            </a:r>
            <a:r>
              <a:rPr dirty="0" sz="1150" spc="-5">
                <a:latin typeface="Times New Roman"/>
                <a:cs typeface="Times New Roman"/>
              </a:rPr>
              <a:t>spazio </a:t>
            </a:r>
            <a:r>
              <a:rPr dirty="0" sz="1150">
                <a:latin typeface="Times New Roman"/>
                <a:cs typeface="Times New Roman"/>
              </a:rPr>
              <a:t>e </a:t>
            </a:r>
            <a:r>
              <a:rPr dirty="0" sz="1150" spc="-5">
                <a:latin typeface="Times New Roman"/>
                <a:cs typeface="Times New Roman"/>
              </a:rPr>
              <a:t>l’immaginazione </a:t>
            </a:r>
            <a:r>
              <a:rPr dirty="0" sz="1150">
                <a:latin typeface="Times New Roman"/>
                <a:cs typeface="Times New Roman"/>
              </a:rPr>
              <a:t>per </a:t>
            </a:r>
            <a:r>
              <a:rPr dirty="0" sz="1150" spc="-5">
                <a:latin typeface="Times New Roman"/>
                <a:cs typeface="Times New Roman"/>
              </a:rPr>
              <a:t>stimolare idee  innovative </a:t>
            </a:r>
            <a:r>
              <a:rPr dirty="0" sz="1150">
                <a:latin typeface="Times New Roman"/>
                <a:cs typeface="Times New Roman"/>
              </a:rPr>
              <a:t>che </a:t>
            </a:r>
            <a:r>
              <a:rPr dirty="0" sz="1150" spc="-5">
                <a:latin typeface="Times New Roman"/>
                <a:cs typeface="Times New Roman"/>
              </a:rPr>
              <a:t>si concretizzino </a:t>
            </a:r>
            <a:r>
              <a:rPr dirty="0" sz="1150">
                <a:latin typeface="Times New Roman"/>
                <a:cs typeface="Times New Roman"/>
              </a:rPr>
              <a:t>nel </a:t>
            </a:r>
            <a:r>
              <a:rPr dirty="0" sz="1150" spc="-5">
                <a:latin typeface="Times New Roman"/>
                <a:cs typeface="Times New Roman"/>
              </a:rPr>
              <a:t>gesto</a:t>
            </a:r>
            <a:r>
              <a:rPr dirty="0" sz="1150" spc="5">
                <a:latin typeface="Times New Roman"/>
                <a:cs typeface="Times New Roman"/>
              </a:rPr>
              <a:t> </a:t>
            </a:r>
            <a:r>
              <a:rPr dirty="0" sz="1150" spc="-5">
                <a:latin typeface="Times New Roman"/>
                <a:cs typeface="Times New Roman"/>
              </a:rPr>
              <a:t>artistico</a:t>
            </a: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ts val="1260"/>
              </a:lnSpc>
            </a:pPr>
            <a:r>
              <a:rPr dirty="0" sz="1150" spc="-5">
                <a:latin typeface="Times New Roman"/>
                <a:cs typeface="Times New Roman"/>
              </a:rPr>
              <a:t>Verrà inoltre presentato il video “3 </a:t>
            </a:r>
            <a:r>
              <a:rPr dirty="0" sz="1150">
                <a:latin typeface="Times New Roman"/>
                <a:cs typeface="Times New Roman"/>
              </a:rPr>
              <a:t>domande 3” </a:t>
            </a:r>
            <a:r>
              <a:rPr dirty="0" sz="1150" spc="-5">
                <a:latin typeface="Times New Roman"/>
                <a:cs typeface="Times New Roman"/>
              </a:rPr>
              <a:t>realizzato </a:t>
            </a:r>
            <a:r>
              <a:rPr dirty="0" sz="1150">
                <a:latin typeface="Times New Roman"/>
                <a:cs typeface="Times New Roman"/>
              </a:rPr>
              <a:t>e </a:t>
            </a:r>
            <a:r>
              <a:rPr dirty="0" sz="1150" spc="-5">
                <a:latin typeface="Times New Roman"/>
                <a:cs typeface="Times New Roman"/>
              </a:rPr>
              <a:t>prodotto dall’associazione Aperta</a:t>
            </a:r>
            <a:r>
              <a:rPr dirty="0" sz="1150" spc="120">
                <a:latin typeface="Times New Roman"/>
                <a:cs typeface="Times New Roman"/>
              </a:rPr>
              <a:t> </a:t>
            </a:r>
            <a:r>
              <a:rPr dirty="0" sz="1150" spc="-5">
                <a:latin typeface="Times New Roman"/>
                <a:cs typeface="Times New Roman"/>
              </a:rPr>
              <a:t>Parentesi</a:t>
            </a: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ts val="1355"/>
              </a:lnSpc>
            </a:pPr>
            <a:r>
              <a:rPr dirty="0" sz="1150">
                <a:latin typeface="Times New Roman"/>
                <a:cs typeface="Times New Roman"/>
              </a:rPr>
              <a:t>in </a:t>
            </a:r>
            <a:r>
              <a:rPr dirty="0" sz="1150" spc="-5">
                <a:latin typeface="Times New Roman"/>
                <a:cs typeface="Times New Roman"/>
              </a:rPr>
              <a:t>collaborazione </a:t>
            </a:r>
            <a:r>
              <a:rPr dirty="0" sz="1150">
                <a:latin typeface="Times New Roman"/>
                <a:cs typeface="Times New Roman"/>
              </a:rPr>
              <a:t>con</a:t>
            </a:r>
            <a:r>
              <a:rPr dirty="0" sz="1150" spc="-10">
                <a:latin typeface="Times New Roman"/>
                <a:cs typeface="Times New Roman"/>
              </a:rPr>
              <a:t> </a:t>
            </a:r>
            <a:r>
              <a:rPr dirty="0" sz="1150" spc="-5">
                <a:latin typeface="Times New Roman"/>
                <a:cs typeface="Times New Roman"/>
              </a:rPr>
              <a:t>Artivazione.</a:t>
            </a:r>
            <a:endParaRPr sz="11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00">
              <a:latin typeface="Times New Roman"/>
              <a:cs typeface="Times New Roman"/>
            </a:endParaRPr>
          </a:p>
          <a:p>
            <a:pPr marL="12700" marR="217804">
              <a:lnSpc>
                <a:spcPts val="1320"/>
              </a:lnSpc>
              <a:spcBef>
                <a:spcPts val="5"/>
              </a:spcBef>
            </a:pPr>
            <a:r>
              <a:rPr dirty="0" sz="1150" spc="-5">
                <a:latin typeface="Times New Roman"/>
                <a:cs typeface="Times New Roman"/>
              </a:rPr>
              <a:t>Una video intervista </a:t>
            </a:r>
            <a:r>
              <a:rPr dirty="0" sz="1150">
                <a:latin typeface="Times New Roman"/>
                <a:cs typeface="Times New Roman"/>
              </a:rPr>
              <a:t>a </a:t>
            </a:r>
            <a:r>
              <a:rPr dirty="0" sz="1150" spc="-10">
                <a:latin typeface="Times New Roman"/>
                <a:cs typeface="Times New Roman"/>
              </a:rPr>
              <a:t>26 </a:t>
            </a:r>
            <a:r>
              <a:rPr dirty="0" sz="1150" spc="-5">
                <a:latin typeface="Times New Roman"/>
                <a:cs typeface="Times New Roman"/>
              </a:rPr>
              <a:t>protagonisti del </a:t>
            </a:r>
            <a:r>
              <a:rPr dirty="0" sz="1150">
                <a:latin typeface="Times New Roman"/>
                <a:cs typeface="Times New Roman"/>
              </a:rPr>
              <a:t>mondo </a:t>
            </a:r>
            <a:r>
              <a:rPr dirty="0" sz="1150" spc="-5">
                <a:latin typeface="Times New Roman"/>
                <a:cs typeface="Times New Roman"/>
              </a:rPr>
              <a:t>artistico </a:t>
            </a:r>
            <a:r>
              <a:rPr dirty="0" sz="1150">
                <a:latin typeface="Times New Roman"/>
                <a:cs typeface="Times New Roman"/>
              </a:rPr>
              <a:t>e non </a:t>
            </a:r>
            <a:r>
              <a:rPr dirty="0" sz="1150" spc="-5">
                <a:latin typeface="Times New Roman"/>
                <a:cs typeface="Times New Roman"/>
              </a:rPr>
              <a:t>solo </a:t>
            </a:r>
            <a:r>
              <a:rPr dirty="0" sz="1150">
                <a:latin typeface="Times New Roman"/>
                <a:cs typeface="Times New Roman"/>
              </a:rPr>
              <a:t>che </a:t>
            </a:r>
            <a:r>
              <a:rPr dirty="0" sz="1150" spc="-5">
                <a:latin typeface="Times New Roman"/>
                <a:cs typeface="Times New Roman"/>
              </a:rPr>
              <a:t>hanno fatto dell’arte </a:t>
            </a:r>
            <a:r>
              <a:rPr dirty="0" sz="1150">
                <a:latin typeface="Times New Roman"/>
                <a:cs typeface="Times New Roman"/>
              </a:rPr>
              <a:t>, </a:t>
            </a:r>
            <a:r>
              <a:rPr dirty="0" sz="1150" spc="-5">
                <a:latin typeface="Times New Roman"/>
                <a:cs typeface="Times New Roman"/>
              </a:rPr>
              <a:t>della  fantasia </a:t>
            </a:r>
            <a:r>
              <a:rPr dirty="0" sz="1150">
                <a:latin typeface="Times New Roman"/>
                <a:cs typeface="Times New Roman"/>
              </a:rPr>
              <a:t>e </a:t>
            </a:r>
            <a:r>
              <a:rPr dirty="0" sz="1150" spc="-5">
                <a:latin typeface="Times New Roman"/>
                <a:cs typeface="Times New Roman"/>
              </a:rPr>
              <a:t>della creatività il </a:t>
            </a:r>
            <a:r>
              <a:rPr dirty="0" sz="1150">
                <a:latin typeface="Times New Roman"/>
                <a:cs typeface="Times New Roman"/>
              </a:rPr>
              <a:t>loro </a:t>
            </a:r>
            <a:r>
              <a:rPr dirty="0" sz="1150" spc="-5">
                <a:latin typeface="Times New Roman"/>
                <a:cs typeface="Times New Roman"/>
              </a:rPr>
              <a:t>stile </a:t>
            </a:r>
            <a:r>
              <a:rPr dirty="0" sz="1150" spc="-10">
                <a:latin typeface="Times New Roman"/>
                <a:cs typeface="Times New Roman"/>
              </a:rPr>
              <a:t>di</a:t>
            </a:r>
            <a:r>
              <a:rPr dirty="0" sz="1150" spc="5">
                <a:latin typeface="Times New Roman"/>
                <a:cs typeface="Times New Roman"/>
              </a:rPr>
              <a:t> </a:t>
            </a:r>
            <a:r>
              <a:rPr dirty="0" sz="1150" spc="-5">
                <a:latin typeface="Times New Roman"/>
                <a:cs typeface="Times New Roman"/>
              </a:rPr>
              <a:t>vita.</a:t>
            </a: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ts val="1260"/>
              </a:lnSpc>
            </a:pPr>
            <a:r>
              <a:rPr dirty="0" sz="1150" spc="-5">
                <a:latin typeface="Times New Roman"/>
                <a:cs typeface="Times New Roman"/>
              </a:rPr>
              <a:t>Hou </a:t>
            </a:r>
            <a:r>
              <a:rPr dirty="0" sz="1150">
                <a:latin typeface="Times New Roman"/>
                <a:cs typeface="Times New Roman"/>
              </a:rPr>
              <a:t>Honru, </a:t>
            </a:r>
            <a:r>
              <a:rPr dirty="0" sz="1150" spc="-5">
                <a:latin typeface="Times New Roman"/>
                <a:cs typeface="Times New Roman"/>
              </a:rPr>
              <a:t>Michelangelo Pistoletto, Max Casacci, Fausto Delle Chiaie, Tanino Liberatore sono</a:t>
            </a:r>
            <a:r>
              <a:rPr dirty="0" sz="1150" spc="140">
                <a:latin typeface="Times New Roman"/>
                <a:cs typeface="Times New Roman"/>
              </a:rPr>
              <a:t> </a:t>
            </a:r>
            <a:r>
              <a:rPr dirty="0" sz="1150" spc="-5">
                <a:latin typeface="Times New Roman"/>
                <a:cs typeface="Times New Roman"/>
              </a:rPr>
              <a:t>solo</a:t>
            </a: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ts val="1355"/>
              </a:lnSpc>
            </a:pPr>
            <a:r>
              <a:rPr dirty="0" sz="1150" spc="-5">
                <a:latin typeface="Times New Roman"/>
                <a:cs typeface="Times New Roman"/>
              </a:rPr>
              <a:t>alcuni dei nomi intervistati </a:t>
            </a:r>
            <a:r>
              <a:rPr dirty="0" sz="1150">
                <a:latin typeface="Times New Roman"/>
                <a:cs typeface="Times New Roman"/>
              </a:rPr>
              <a:t>che hanno </a:t>
            </a:r>
            <a:r>
              <a:rPr dirty="0" sz="1150" spc="-5">
                <a:latin typeface="Times New Roman"/>
                <a:cs typeface="Times New Roman"/>
              </a:rPr>
              <a:t>risposto alle nostre</a:t>
            </a:r>
            <a:r>
              <a:rPr dirty="0" sz="1150" spc="15">
                <a:latin typeface="Times New Roman"/>
                <a:cs typeface="Times New Roman"/>
              </a:rPr>
              <a:t> </a:t>
            </a:r>
            <a:r>
              <a:rPr dirty="0" sz="1150" spc="-5">
                <a:latin typeface="Times New Roman"/>
                <a:cs typeface="Times New Roman"/>
              </a:rPr>
              <a:t>domande.</a:t>
            </a:r>
            <a:endParaRPr sz="11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150" spc="-5" b="1" i="1">
                <a:latin typeface="Times New Roman"/>
                <a:cs typeface="Times New Roman"/>
              </a:rPr>
              <a:t>Micaela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58852" y="2166130"/>
            <a:ext cx="3792838" cy="27747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8625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1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</a:t>
            </a:r>
            <a:r>
              <a:rPr dirty="0" sz="1600" spc="-5" b="1">
                <a:latin typeface="Arial"/>
                <a:cs typeface="Arial"/>
              </a:rPr>
              <a:t>edia</a:t>
            </a:r>
            <a:r>
              <a:rPr dirty="0" sz="1600" b="1">
                <a:latin typeface="Arial"/>
                <a:cs typeface="Arial"/>
              </a:rPr>
              <a:t>p</a:t>
            </a:r>
            <a:r>
              <a:rPr dirty="0" sz="1600" spc="-5" b="1">
                <a:latin typeface="Arial"/>
                <a:cs typeface="Arial"/>
              </a:rPr>
              <a:t>oli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ka.</a:t>
            </a:r>
            <a:r>
              <a:rPr dirty="0" sz="1600" spc="5" b="1">
                <a:latin typeface="Arial"/>
                <a:cs typeface="Arial"/>
              </a:rPr>
              <a:t>c</a:t>
            </a:r>
            <a:r>
              <a:rPr dirty="0" sz="1600" spc="-5" b="1">
                <a:latin typeface="Arial"/>
                <a:cs typeface="Arial"/>
              </a:rPr>
              <a:t>om  </a:t>
            </a:r>
            <a:r>
              <a:rPr dirty="0" sz="1600" spc="-5" b="1">
                <a:latin typeface="Arial"/>
                <a:cs typeface="Arial"/>
              </a:rPr>
              <a:t>2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837558"/>
            <a:ext cx="503110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 b="1">
                <a:solidFill>
                  <a:srgbClr val="0F0F0F"/>
                </a:solidFill>
                <a:latin typeface="Arial"/>
                <a:cs typeface="Arial"/>
              </a:rPr>
              <a:t>Festival della Cultura Creativa</a:t>
            </a:r>
            <a:r>
              <a:rPr dirty="0" sz="2400" spc="-180" b="1">
                <a:solidFill>
                  <a:srgbClr val="0F0F0F"/>
                </a:solidFill>
                <a:latin typeface="Arial"/>
                <a:cs typeface="Arial"/>
              </a:rPr>
              <a:t> </a:t>
            </a:r>
            <a:r>
              <a:rPr dirty="0" sz="2400" spc="-25" b="1">
                <a:solidFill>
                  <a:srgbClr val="0F0F0F"/>
                </a:solidFill>
                <a:latin typeface="Arial"/>
                <a:cs typeface="Arial"/>
              </a:rPr>
              <a:t>2016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1040" y="4400422"/>
            <a:ext cx="6158230" cy="1779270"/>
          </a:xfrm>
          <a:custGeom>
            <a:avLst/>
            <a:gdLst/>
            <a:ahLst/>
            <a:cxnLst/>
            <a:rect l="l" t="t" r="r" b="b"/>
            <a:pathLst>
              <a:path w="6158230" h="1779270">
                <a:moveTo>
                  <a:pt x="0" y="1778762"/>
                </a:moveTo>
                <a:lnTo>
                  <a:pt x="6158230" y="1778762"/>
                </a:lnTo>
                <a:lnTo>
                  <a:pt x="6158230" y="0"/>
                </a:lnTo>
                <a:lnTo>
                  <a:pt x="0" y="0"/>
                </a:lnTo>
                <a:lnTo>
                  <a:pt x="0" y="1778762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01040" y="6179184"/>
            <a:ext cx="6158230" cy="250190"/>
          </a:xfrm>
          <a:custGeom>
            <a:avLst/>
            <a:gdLst/>
            <a:ahLst/>
            <a:cxnLst/>
            <a:rect l="l" t="t" r="r" b="b"/>
            <a:pathLst>
              <a:path w="6158230" h="250189">
                <a:moveTo>
                  <a:pt x="0" y="249936"/>
                </a:moveTo>
                <a:lnTo>
                  <a:pt x="6158230" y="249936"/>
                </a:lnTo>
                <a:lnTo>
                  <a:pt x="6158230" y="0"/>
                </a:lnTo>
                <a:lnTo>
                  <a:pt x="0" y="0"/>
                </a:lnTo>
                <a:lnTo>
                  <a:pt x="0" y="249936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01040" y="6429120"/>
            <a:ext cx="6158230" cy="251460"/>
          </a:xfrm>
          <a:custGeom>
            <a:avLst/>
            <a:gdLst/>
            <a:ahLst/>
            <a:cxnLst/>
            <a:rect l="l" t="t" r="r" b="b"/>
            <a:pathLst>
              <a:path w="6158230" h="251459">
                <a:moveTo>
                  <a:pt x="0" y="251460"/>
                </a:moveTo>
                <a:lnTo>
                  <a:pt x="6158230" y="251460"/>
                </a:lnTo>
                <a:lnTo>
                  <a:pt x="6158230" y="0"/>
                </a:lnTo>
                <a:lnTo>
                  <a:pt x="0" y="0"/>
                </a:lnTo>
                <a:lnTo>
                  <a:pt x="0" y="251460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01040" y="6680580"/>
            <a:ext cx="6158230" cy="428625"/>
          </a:xfrm>
          <a:custGeom>
            <a:avLst/>
            <a:gdLst/>
            <a:ahLst/>
            <a:cxnLst/>
            <a:rect l="l" t="t" r="r" b="b"/>
            <a:pathLst>
              <a:path w="6158230" h="428625">
                <a:moveTo>
                  <a:pt x="0" y="428243"/>
                </a:moveTo>
                <a:lnTo>
                  <a:pt x="6158230" y="428243"/>
                </a:lnTo>
                <a:lnTo>
                  <a:pt x="6158230" y="0"/>
                </a:lnTo>
                <a:lnTo>
                  <a:pt x="0" y="0"/>
                </a:lnTo>
                <a:lnTo>
                  <a:pt x="0" y="428243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01040" y="7108825"/>
            <a:ext cx="6158230" cy="251460"/>
          </a:xfrm>
          <a:custGeom>
            <a:avLst/>
            <a:gdLst/>
            <a:ahLst/>
            <a:cxnLst/>
            <a:rect l="l" t="t" r="r" b="b"/>
            <a:pathLst>
              <a:path w="6158230" h="251459">
                <a:moveTo>
                  <a:pt x="0" y="251460"/>
                </a:moveTo>
                <a:lnTo>
                  <a:pt x="6158230" y="251460"/>
                </a:lnTo>
                <a:lnTo>
                  <a:pt x="6158230" y="0"/>
                </a:lnTo>
                <a:lnTo>
                  <a:pt x="0" y="0"/>
                </a:lnTo>
                <a:lnTo>
                  <a:pt x="0" y="251460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01040" y="7360284"/>
            <a:ext cx="6158230" cy="250190"/>
          </a:xfrm>
          <a:custGeom>
            <a:avLst/>
            <a:gdLst/>
            <a:ahLst/>
            <a:cxnLst/>
            <a:rect l="l" t="t" r="r" b="b"/>
            <a:pathLst>
              <a:path w="6158230" h="250190">
                <a:moveTo>
                  <a:pt x="0" y="249936"/>
                </a:moveTo>
                <a:lnTo>
                  <a:pt x="6158230" y="249936"/>
                </a:lnTo>
                <a:lnTo>
                  <a:pt x="6158230" y="0"/>
                </a:lnTo>
                <a:lnTo>
                  <a:pt x="0" y="0"/>
                </a:lnTo>
                <a:lnTo>
                  <a:pt x="0" y="249936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01040" y="7610220"/>
            <a:ext cx="6158230" cy="428625"/>
          </a:xfrm>
          <a:custGeom>
            <a:avLst/>
            <a:gdLst/>
            <a:ahLst/>
            <a:cxnLst/>
            <a:rect l="l" t="t" r="r" b="b"/>
            <a:pathLst>
              <a:path w="6158230" h="428625">
                <a:moveTo>
                  <a:pt x="0" y="428244"/>
                </a:moveTo>
                <a:lnTo>
                  <a:pt x="6158230" y="428244"/>
                </a:lnTo>
                <a:lnTo>
                  <a:pt x="6158230" y="0"/>
                </a:lnTo>
                <a:lnTo>
                  <a:pt x="0" y="0"/>
                </a:lnTo>
                <a:lnTo>
                  <a:pt x="0" y="428244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01040" y="8038465"/>
            <a:ext cx="6158230" cy="251460"/>
          </a:xfrm>
          <a:custGeom>
            <a:avLst/>
            <a:gdLst/>
            <a:ahLst/>
            <a:cxnLst/>
            <a:rect l="l" t="t" r="r" b="b"/>
            <a:pathLst>
              <a:path w="6158230" h="251459">
                <a:moveTo>
                  <a:pt x="0" y="251460"/>
                </a:moveTo>
                <a:lnTo>
                  <a:pt x="6158230" y="251460"/>
                </a:lnTo>
                <a:lnTo>
                  <a:pt x="6158230" y="0"/>
                </a:lnTo>
                <a:lnTo>
                  <a:pt x="0" y="0"/>
                </a:lnTo>
                <a:lnTo>
                  <a:pt x="0" y="251460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01040" y="8290000"/>
            <a:ext cx="6158230" cy="428625"/>
          </a:xfrm>
          <a:custGeom>
            <a:avLst/>
            <a:gdLst/>
            <a:ahLst/>
            <a:cxnLst/>
            <a:rect l="l" t="t" r="r" b="b"/>
            <a:pathLst>
              <a:path w="6158230" h="428625">
                <a:moveTo>
                  <a:pt x="0" y="428548"/>
                </a:moveTo>
                <a:lnTo>
                  <a:pt x="6158230" y="428548"/>
                </a:lnTo>
                <a:lnTo>
                  <a:pt x="6158230" y="0"/>
                </a:lnTo>
                <a:lnTo>
                  <a:pt x="0" y="0"/>
                </a:lnTo>
                <a:lnTo>
                  <a:pt x="0" y="428548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01040" y="8718550"/>
            <a:ext cx="6158230" cy="251460"/>
          </a:xfrm>
          <a:custGeom>
            <a:avLst/>
            <a:gdLst/>
            <a:ahLst/>
            <a:cxnLst/>
            <a:rect l="l" t="t" r="r" b="b"/>
            <a:pathLst>
              <a:path w="6158230" h="251459">
                <a:moveTo>
                  <a:pt x="0" y="251460"/>
                </a:moveTo>
                <a:lnTo>
                  <a:pt x="6158230" y="251460"/>
                </a:lnTo>
                <a:lnTo>
                  <a:pt x="6158230" y="0"/>
                </a:lnTo>
                <a:lnTo>
                  <a:pt x="0" y="0"/>
                </a:lnTo>
                <a:lnTo>
                  <a:pt x="0" y="251460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01040" y="8970009"/>
            <a:ext cx="6158230" cy="250190"/>
          </a:xfrm>
          <a:custGeom>
            <a:avLst/>
            <a:gdLst/>
            <a:ahLst/>
            <a:cxnLst/>
            <a:rect l="l" t="t" r="r" b="b"/>
            <a:pathLst>
              <a:path w="6158230" h="250190">
                <a:moveTo>
                  <a:pt x="0" y="249936"/>
                </a:moveTo>
                <a:lnTo>
                  <a:pt x="6158230" y="249936"/>
                </a:lnTo>
                <a:lnTo>
                  <a:pt x="6158230" y="0"/>
                </a:lnTo>
                <a:lnTo>
                  <a:pt x="0" y="0"/>
                </a:lnTo>
                <a:lnTo>
                  <a:pt x="0" y="249936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01040" y="9219895"/>
            <a:ext cx="6158230" cy="251460"/>
          </a:xfrm>
          <a:custGeom>
            <a:avLst/>
            <a:gdLst/>
            <a:ahLst/>
            <a:cxnLst/>
            <a:rect l="l" t="t" r="r" b="b"/>
            <a:pathLst>
              <a:path w="6158230" h="251459">
                <a:moveTo>
                  <a:pt x="0" y="251459"/>
                </a:moveTo>
                <a:lnTo>
                  <a:pt x="6158230" y="251459"/>
                </a:lnTo>
                <a:lnTo>
                  <a:pt x="6158230" y="0"/>
                </a:lnTo>
                <a:lnTo>
                  <a:pt x="0" y="0"/>
                </a:lnTo>
                <a:lnTo>
                  <a:pt x="0" y="251459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01040" y="9471355"/>
            <a:ext cx="6158230" cy="250190"/>
          </a:xfrm>
          <a:custGeom>
            <a:avLst/>
            <a:gdLst/>
            <a:ahLst/>
            <a:cxnLst/>
            <a:rect l="l" t="t" r="r" b="b"/>
            <a:pathLst>
              <a:path w="6158230" h="250190">
                <a:moveTo>
                  <a:pt x="0" y="249936"/>
                </a:moveTo>
                <a:lnTo>
                  <a:pt x="6158230" y="249936"/>
                </a:lnTo>
                <a:lnTo>
                  <a:pt x="6158230" y="0"/>
                </a:lnTo>
                <a:lnTo>
                  <a:pt x="0" y="0"/>
                </a:lnTo>
                <a:lnTo>
                  <a:pt x="0" y="249936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706627" y="6161303"/>
            <a:ext cx="6146800" cy="35680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715">
              <a:lnSpc>
                <a:spcPct val="126499"/>
              </a:lnSpc>
              <a:spcBef>
                <a:spcPts val="95"/>
              </a:spcBef>
            </a:pPr>
            <a:r>
              <a:rPr dirty="0" sz="1300" spc="-10" b="1">
                <a:solidFill>
                  <a:srgbClr val="1C1C1C"/>
                </a:solidFill>
                <a:latin typeface="Georgia"/>
                <a:cs typeface="Georgia"/>
              </a:rPr>
              <a:t>Aperta </a:t>
            </a:r>
            <a:r>
              <a:rPr dirty="0" sz="1300" spc="-5" b="1">
                <a:solidFill>
                  <a:srgbClr val="1C1C1C"/>
                </a:solidFill>
                <a:latin typeface="Georgia"/>
                <a:cs typeface="Georgia"/>
              </a:rPr>
              <a:t>Parentesi </a:t>
            </a:r>
            <a:r>
              <a:rPr dirty="0" sz="1300" spc="-5">
                <a:solidFill>
                  <a:srgbClr val="1C1C1C"/>
                </a:solidFill>
                <a:latin typeface="Georgia"/>
                <a:cs typeface="Georgia"/>
              </a:rPr>
              <a:t>è un’Associazione </a:t>
            </a:r>
            <a:r>
              <a:rPr dirty="0" sz="1300">
                <a:solidFill>
                  <a:srgbClr val="1C1C1C"/>
                </a:solidFill>
                <a:latin typeface="Georgia"/>
                <a:cs typeface="Georgia"/>
              </a:rPr>
              <a:t>di </a:t>
            </a:r>
            <a:r>
              <a:rPr dirty="0" sz="1300" spc="-5">
                <a:solidFill>
                  <a:srgbClr val="1C1C1C"/>
                </a:solidFill>
                <a:latin typeface="Georgia"/>
                <a:cs typeface="Georgia"/>
              </a:rPr>
              <a:t>promozione sociale attiva </a:t>
            </a:r>
            <a:r>
              <a:rPr dirty="0" sz="1300" spc="-10">
                <a:solidFill>
                  <a:srgbClr val="1C1C1C"/>
                </a:solidFill>
                <a:latin typeface="Georgia"/>
                <a:cs typeface="Georgia"/>
              </a:rPr>
              <a:t>dal </a:t>
            </a:r>
            <a:r>
              <a:rPr dirty="0" sz="1300" spc="-5">
                <a:solidFill>
                  <a:srgbClr val="1C1C1C"/>
                </a:solidFill>
                <a:latin typeface="Georgia"/>
                <a:cs typeface="Georgia"/>
              </a:rPr>
              <a:t>2012 e  presente sul territorio romano </a:t>
            </a:r>
            <a:r>
              <a:rPr dirty="0" sz="1300" spc="-10">
                <a:solidFill>
                  <a:srgbClr val="1C1C1C"/>
                </a:solidFill>
                <a:latin typeface="Georgia"/>
                <a:cs typeface="Georgia"/>
              </a:rPr>
              <a:t>con </a:t>
            </a:r>
            <a:r>
              <a:rPr dirty="0" sz="1300" spc="-5">
                <a:solidFill>
                  <a:srgbClr val="1C1C1C"/>
                </a:solidFill>
                <a:latin typeface="Georgia"/>
                <a:cs typeface="Georgia"/>
              </a:rPr>
              <a:t>progetti che mirano </a:t>
            </a:r>
            <a:r>
              <a:rPr dirty="0" sz="1300" spc="-10">
                <a:solidFill>
                  <a:srgbClr val="1C1C1C"/>
                </a:solidFill>
                <a:latin typeface="Georgia"/>
                <a:cs typeface="Georgia"/>
              </a:rPr>
              <a:t>al </a:t>
            </a:r>
            <a:r>
              <a:rPr dirty="0" sz="1300" spc="-5">
                <a:solidFill>
                  <a:srgbClr val="1C1C1C"/>
                </a:solidFill>
                <a:latin typeface="Georgia"/>
                <a:cs typeface="Georgia"/>
              </a:rPr>
              <a:t>potenziamento, </a:t>
            </a:r>
            <a:r>
              <a:rPr dirty="0" sz="1300">
                <a:solidFill>
                  <a:srgbClr val="1C1C1C"/>
                </a:solidFill>
                <a:latin typeface="Georgia"/>
                <a:cs typeface="Georgia"/>
              </a:rPr>
              <a:t>lo  </a:t>
            </a:r>
            <a:r>
              <a:rPr dirty="0" sz="1300" spc="-5">
                <a:solidFill>
                  <a:srgbClr val="1C1C1C"/>
                </a:solidFill>
                <a:latin typeface="Georgia"/>
                <a:cs typeface="Georgia"/>
              </a:rPr>
              <a:t>sviluppo e all’integrazione attraverso i linguaggi</a:t>
            </a:r>
            <a:r>
              <a:rPr dirty="0" sz="1300" spc="5">
                <a:solidFill>
                  <a:srgbClr val="1C1C1C"/>
                </a:solidFill>
                <a:latin typeface="Georgia"/>
                <a:cs typeface="Georgia"/>
              </a:rPr>
              <a:t> </a:t>
            </a:r>
            <a:r>
              <a:rPr dirty="0" sz="1300" spc="-5">
                <a:solidFill>
                  <a:srgbClr val="1C1C1C"/>
                </a:solidFill>
                <a:latin typeface="Georgia"/>
                <a:cs typeface="Georgia"/>
              </a:rPr>
              <a:t>espressivi.</a:t>
            </a:r>
            <a:endParaRPr sz="13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Times New Roman"/>
              <a:cs typeface="Times New Roman"/>
            </a:endParaRPr>
          </a:p>
          <a:p>
            <a:pPr algn="just" marL="12700" marR="12065">
              <a:lnSpc>
                <a:spcPct val="126499"/>
              </a:lnSpc>
              <a:spcBef>
                <a:spcPts val="5"/>
              </a:spcBef>
            </a:pPr>
            <a:r>
              <a:rPr dirty="0" sz="1300" spc="-5">
                <a:solidFill>
                  <a:srgbClr val="1C1C1C"/>
                </a:solidFill>
                <a:latin typeface="Georgia"/>
                <a:cs typeface="Georgia"/>
              </a:rPr>
              <a:t>Il </a:t>
            </a:r>
            <a:r>
              <a:rPr dirty="0" sz="1300" spc="-10">
                <a:solidFill>
                  <a:srgbClr val="1C1C1C"/>
                </a:solidFill>
                <a:latin typeface="Georgia"/>
                <a:cs typeface="Georgia"/>
              </a:rPr>
              <a:t>“Festival </a:t>
            </a:r>
            <a:r>
              <a:rPr dirty="0" sz="1300" spc="-5">
                <a:solidFill>
                  <a:srgbClr val="1C1C1C"/>
                </a:solidFill>
                <a:latin typeface="Georgia"/>
                <a:cs typeface="Georgia"/>
              </a:rPr>
              <a:t>della Cultura Creativa”si pone l’obiettivo di avvicinare bambini, ragazzi  ed intere famiglie alla cultura creativa, promuovendo diverse attività su tutto il  territorio</a:t>
            </a:r>
            <a:r>
              <a:rPr dirty="0" sz="1300" spc="-10">
                <a:solidFill>
                  <a:srgbClr val="1C1C1C"/>
                </a:solidFill>
                <a:latin typeface="Georgia"/>
                <a:cs typeface="Georgia"/>
              </a:rPr>
              <a:t> </a:t>
            </a:r>
            <a:r>
              <a:rPr dirty="0" sz="1300" spc="-5">
                <a:solidFill>
                  <a:srgbClr val="1C1C1C"/>
                </a:solidFill>
                <a:latin typeface="Georgia"/>
                <a:cs typeface="Georgia"/>
              </a:rPr>
              <a:t>nazionale.</a:t>
            </a:r>
            <a:endParaRPr sz="13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00">
              <a:latin typeface="Times New Roman"/>
              <a:cs typeface="Times New Roman"/>
            </a:endParaRPr>
          </a:p>
          <a:p>
            <a:pPr algn="just" marL="12700" marR="6350">
              <a:lnSpc>
                <a:spcPct val="127099"/>
              </a:lnSpc>
            </a:pPr>
            <a:r>
              <a:rPr dirty="0" sz="1300" spc="-10">
                <a:solidFill>
                  <a:srgbClr val="1C1C1C"/>
                </a:solidFill>
                <a:latin typeface="Georgia"/>
                <a:cs typeface="Georgia"/>
              </a:rPr>
              <a:t>Aperta </a:t>
            </a:r>
            <a:r>
              <a:rPr dirty="0" sz="1300" spc="-5">
                <a:solidFill>
                  <a:srgbClr val="1C1C1C"/>
                </a:solidFill>
                <a:latin typeface="Georgia"/>
                <a:cs typeface="Georgia"/>
              </a:rPr>
              <a:t>Parentesi </a:t>
            </a:r>
            <a:r>
              <a:rPr dirty="0" sz="1300">
                <a:solidFill>
                  <a:srgbClr val="1C1C1C"/>
                </a:solidFill>
                <a:latin typeface="Georgia"/>
                <a:cs typeface="Georgia"/>
              </a:rPr>
              <a:t>ha </a:t>
            </a:r>
            <a:r>
              <a:rPr dirty="0" sz="1300" spc="-5">
                <a:solidFill>
                  <a:srgbClr val="1C1C1C"/>
                </a:solidFill>
                <a:latin typeface="Georgia"/>
                <a:cs typeface="Georgia"/>
              </a:rPr>
              <a:t>risposto all’invito di </a:t>
            </a:r>
            <a:r>
              <a:rPr dirty="0" sz="1300" spc="-10">
                <a:solidFill>
                  <a:srgbClr val="1C1C1C"/>
                </a:solidFill>
                <a:latin typeface="Georgia"/>
                <a:cs typeface="Georgia"/>
              </a:rPr>
              <a:t>ABI </a:t>
            </a:r>
            <a:r>
              <a:rPr dirty="0" sz="1300" spc="-5">
                <a:solidFill>
                  <a:srgbClr val="1C1C1C"/>
                </a:solidFill>
                <a:latin typeface="Georgia"/>
                <a:cs typeface="Georgia"/>
              </a:rPr>
              <a:t>– Associazione Bancaria Italiana,  organizzando una giornata all’insegna dell’arte, della fantasia e </a:t>
            </a:r>
            <a:r>
              <a:rPr dirty="0" sz="1300" spc="-10">
                <a:solidFill>
                  <a:srgbClr val="1C1C1C"/>
                </a:solidFill>
                <a:latin typeface="Georgia"/>
                <a:cs typeface="Georgia"/>
              </a:rPr>
              <a:t>della</a:t>
            </a:r>
            <a:r>
              <a:rPr dirty="0" sz="1300" spc="30">
                <a:solidFill>
                  <a:srgbClr val="1C1C1C"/>
                </a:solidFill>
                <a:latin typeface="Georgia"/>
                <a:cs typeface="Georgia"/>
              </a:rPr>
              <a:t> </a:t>
            </a:r>
            <a:r>
              <a:rPr dirty="0" sz="1300" spc="-5">
                <a:solidFill>
                  <a:srgbClr val="1C1C1C"/>
                </a:solidFill>
                <a:latin typeface="Georgia"/>
                <a:cs typeface="Georgia"/>
              </a:rPr>
              <a:t>creatività.</a:t>
            </a:r>
            <a:endParaRPr sz="13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26699"/>
              </a:lnSpc>
              <a:spcBef>
                <a:spcPts val="5"/>
              </a:spcBef>
            </a:pPr>
            <a:r>
              <a:rPr dirty="0" sz="1300" spc="-5">
                <a:solidFill>
                  <a:srgbClr val="1C1C1C"/>
                </a:solidFill>
                <a:latin typeface="Georgia"/>
                <a:cs typeface="Georgia"/>
              </a:rPr>
              <a:t>Il tema di quest’anno sarà “l’abitare sottosopra”, concetto che Aperta Parentesi </a:t>
            </a:r>
            <a:r>
              <a:rPr dirty="0" sz="1300">
                <a:solidFill>
                  <a:srgbClr val="1C1C1C"/>
                </a:solidFill>
                <a:latin typeface="Georgia"/>
                <a:cs typeface="Georgia"/>
              </a:rPr>
              <a:t>ha  </a:t>
            </a:r>
            <a:r>
              <a:rPr dirty="0" sz="1300" spc="-5">
                <a:solidFill>
                  <a:srgbClr val="1C1C1C"/>
                </a:solidFill>
                <a:latin typeface="Georgia"/>
                <a:cs typeface="Georgia"/>
              </a:rPr>
              <a:t>scelto di declinare utilizzando diversi linguaggi espressivi quali la musica, </a:t>
            </a:r>
            <a:r>
              <a:rPr dirty="0" sz="1300" spc="-10">
                <a:solidFill>
                  <a:srgbClr val="1C1C1C"/>
                </a:solidFill>
                <a:latin typeface="Georgia"/>
                <a:cs typeface="Georgia"/>
              </a:rPr>
              <a:t>la  </a:t>
            </a:r>
            <a:r>
              <a:rPr dirty="0" sz="1300" spc="-5">
                <a:solidFill>
                  <a:srgbClr val="1C1C1C"/>
                </a:solidFill>
                <a:latin typeface="Georgia"/>
                <a:cs typeface="Georgia"/>
              </a:rPr>
              <a:t>rappresentazione teatrale, l’arte e la danza invitando scuole e famiglie a partecipare  attivamente.</a:t>
            </a:r>
            <a:endParaRPr sz="1300">
              <a:latin typeface="Georgia"/>
              <a:cs typeface="Georgi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313180" y="2119883"/>
            <a:ext cx="4933061" cy="12739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20090" y="4399660"/>
            <a:ext cx="2857500" cy="1590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01040" y="2120137"/>
            <a:ext cx="6158230" cy="250190"/>
          </a:xfrm>
          <a:custGeom>
            <a:avLst/>
            <a:gdLst/>
            <a:ahLst/>
            <a:cxnLst/>
            <a:rect l="l" t="t" r="r" b="b"/>
            <a:pathLst>
              <a:path w="6158230" h="250189">
                <a:moveTo>
                  <a:pt x="0" y="249935"/>
                </a:moveTo>
                <a:lnTo>
                  <a:pt x="6158230" y="249935"/>
                </a:lnTo>
                <a:lnTo>
                  <a:pt x="6158230" y="0"/>
                </a:lnTo>
                <a:lnTo>
                  <a:pt x="0" y="0"/>
                </a:lnTo>
                <a:lnTo>
                  <a:pt x="0" y="249935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01040" y="2370073"/>
            <a:ext cx="6158230" cy="251460"/>
          </a:xfrm>
          <a:custGeom>
            <a:avLst/>
            <a:gdLst/>
            <a:ahLst/>
            <a:cxnLst/>
            <a:rect l="l" t="t" r="r" b="b"/>
            <a:pathLst>
              <a:path w="6158230" h="251460">
                <a:moveTo>
                  <a:pt x="0" y="251459"/>
                </a:moveTo>
                <a:lnTo>
                  <a:pt x="6158230" y="251459"/>
                </a:lnTo>
                <a:lnTo>
                  <a:pt x="6158230" y="0"/>
                </a:lnTo>
                <a:lnTo>
                  <a:pt x="0" y="0"/>
                </a:lnTo>
                <a:lnTo>
                  <a:pt x="0" y="251459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01040" y="2621533"/>
            <a:ext cx="6158230" cy="250190"/>
          </a:xfrm>
          <a:custGeom>
            <a:avLst/>
            <a:gdLst/>
            <a:ahLst/>
            <a:cxnLst/>
            <a:rect l="l" t="t" r="r" b="b"/>
            <a:pathLst>
              <a:path w="6158230" h="250189">
                <a:moveTo>
                  <a:pt x="0" y="249935"/>
                </a:moveTo>
                <a:lnTo>
                  <a:pt x="6158230" y="249935"/>
                </a:lnTo>
                <a:lnTo>
                  <a:pt x="6158230" y="0"/>
                </a:lnTo>
                <a:lnTo>
                  <a:pt x="0" y="0"/>
                </a:lnTo>
                <a:lnTo>
                  <a:pt x="0" y="249935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01040" y="2871469"/>
            <a:ext cx="6158230" cy="429895"/>
          </a:xfrm>
          <a:custGeom>
            <a:avLst/>
            <a:gdLst/>
            <a:ahLst/>
            <a:cxnLst/>
            <a:rect l="l" t="t" r="r" b="b"/>
            <a:pathLst>
              <a:path w="6158230" h="429895">
                <a:moveTo>
                  <a:pt x="0" y="429768"/>
                </a:moveTo>
                <a:lnTo>
                  <a:pt x="6158230" y="429768"/>
                </a:lnTo>
                <a:lnTo>
                  <a:pt x="6158230" y="0"/>
                </a:lnTo>
                <a:lnTo>
                  <a:pt x="0" y="0"/>
                </a:lnTo>
                <a:lnTo>
                  <a:pt x="0" y="429768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01040" y="3301237"/>
            <a:ext cx="6158230" cy="250190"/>
          </a:xfrm>
          <a:custGeom>
            <a:avLst/>
            <a:gdLst/>
            <a:ahLst/>
            <a:cxnLst/>
            <a:rect l="l" t="t" r="r" b="b"/>
            <a:pathLst>
              <a:path w="6158230" h="250189">
                <a:moveTo>
                  <a:pt x="0" y="249935"/>
                </a:moveTo>
                <a:lnTo>
                  <a:pt x="6158230" y="249935"/>
                </a:lnTo>
                <a:lnTo>
                  <a:pt x="6158230" y="0"/>
                </a:lnTo>
                <a:lnTo>
                  <a:pt x="0" y="0"/>
                </a:lnTo>
                <a:lnTo>
                  <a:pt x="0" y="249935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01040" y="3551249"/>
            <a:ext cx="6158230" cy="252095"/>
          </a:xfrm>
          <a:custGeom>
            <a:avLst/>
            <a:gdLst/>
            <a:ahLst/>
            <a:cxnLst/>
            <a:rect l="l" t="t" r="r" b="b"/>
            <a:pathLst>
              <a:path w="6158230" h="252095">
                <a:moveTo>
                  <a:pt x="0" y="251764"/>
                </a:moveTo>
                <a:lnTo>
                  <a:pt x="6158230" y="251764"/>
                </a:lnTo>
                <a:lnTo>
                  <a:pt x="6158230" y="0"/>
                </a:lnTo>
                <a:lnTo>
                  <a:pt x="0" y="0"/>
                </a:lnTo>
                <a:lnTo>
                  <a:pt x="0" y="251764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01040" y="3803014"/>
            <a:ext cx="6158230" cy="428625"/>
          </a:xfrm>
          <a:custGeom>
            <a:avLst/>
            <a:gdLst/>
            <a:ahLst/>
            <a:cxnLst/>
            <a:rect l="l" t="t" r="r" b="b"/>
            <a:pathLst>
              <a:path w="6158230" h="428625">
                <a:moveTo>
                  <a:pt x="0" y="428244"/>
                </a:moveTo>
                <a:lnTo>
                  <a:pt x="6158230" y="428244"/>
                </a:lnTo>
                <a:lnTo>
                  <a:pt x="6158230" y="0"/>
                </a:lnTo>
                <a:lnTo>
                  <a:pt x="0" y="0"/>
                </a:lnTo>
                <a:lnTo>
                  <a:pt x="0" y="428244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01040" y="4231258"/>
            <a:ext cx="6158230" cy="251460"/>
          </a:xfrm>
          <a:custGeom>
            <a:avLst/>
            <a:gdLst/>
            <a:ahLst/>
            <a:cxnLst/>
            <a:rect l="l" t="t" r="r" b="b"/>
            <a:pathLst>
              <a:path w="6158230" h="251460">
                <a:moveTo>
                  <a:pt x="0" y="251460"/>
                </a:moveTo>
                <a:lnTo>
                  <a:pt x="6158230" y="251460"/>
                </a:lnTo>
                <a:lnTo>
                  <a:pt x="6158230" y="0"/>
                </a:lnTo>
                <a:lnTo>
                  <a:pt x="0" y="0"/>
                </a:lnTo>
                <a:lnTo>
                  <a:pt x="0" y="251460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01040" y="4482718"/>
            <a:ext cx="6158230" cy="250190"/>
          </a:xfrm>
          <a:custGeom>
            <a:avLst/>
            <a:gdLst/>
            <a:ahLst/>
            <a:cxnLst/>
            <a:rect l="l" t="t" r="r" b="b"/>
            <a:pathLst>
              <a:path w="6158230" h="250189">
                <a:moveTo>
                  <a:pt x="0" y="249936"/>
                </a:moveTo>
                <a:lnTo>
                  <a:pt x="6158230" y="249936"/>
                </a:lnTo>
                <a:lnTo>
                  <a:pt x="6158230" y="0"/>
                </a:lnTo>
                <a:lnTo>
                  <a:pt x="0" y="0"/>
                </a:lnTo>
                <a:lnTo>
                  <a:pt x="0" y="249936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01040" y="4732654"/>
            <a:ext cx="6158230" cy="428625"/>
          </a:xfrm>
          <a:custGeom>
            <a:avLst/>
            <a:gdLst/>
            <a:ahLst/>
            <a:cxnLst/>
            <a:rect l="l" t="t" r="r" b="b"/>
            <a:pathLst>
              <a:path w="6158230" h="428625">
                <a:moveTo>
                  <a:pt x="0" y="428243"/>
                </a:moveTo>
                <a:lnTo>
                  <a:pt x="6158230" y="428243"/>
                </a:lnTo>
                <a:lnTo>
                  <a:pt x="6158230" y="0"/>
                </a:lnTo>
                <a:lnTo>
                  <a:pt x="0" y="0"/>
                </a:lnTo>
                <a:lnTo>
                  <a:pt x="0" y="428243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01040" y="5160898"/>
            <a:ext cx="6158230" cy="251460"/>
          </a:xfrm>
          <a:custGeom>
            <a:avLst/>
            <a:gdLst/>
            <a:ahLst/>
            <a:cxnLst/>
            <a:rect l="l" t="t" r="r" b="b"/>
            <a:pathLst>
              <a:path w="6158230" h="251460">
                <a:moveTo>
                  <a:pt x="0" y="251460"/>
                </a:moveTo>
                <a:lnTo>
                  <a:pt x="6158230" y="251460"/>
                </a:lnTo>
                <a:lnTo>
                  <a:pt x="6158230" y="0"/>
                </a:lnTo>
                <a:lnTo>
                  <a:pt x="0" y="0"/>
                </a:lnTo>
                <a:lnTo>
                  <a:pt x="0" y="251460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01040" y="5412358"/>
            <a:ext cx="6158230" cy="251460"/>
          </a:xfrm>
          <a:custGeom>
            <a:avLst/>
            <a:gdLst/>
            <a:ahLst/>
            <a:cxnLst/>
            <a:rect l="l" t="t" r="r" b="b"/>
            <a:pathLst>
              <a:path w="6158230" h="251460">
                <a:moveTo>
                  <a:pt x="0" y="251460"/>
                </a:moveTo>
                <a:lnTo>
                  <a:pt x="6158230" y="251460"/>
                </a:lnTo>
                <a:lnTo>
                  <a:pt x="6158230" y="0"/>
                </a:lnTo>
                <a:lnTo>
                  <a:pt x="0" y="0"/>
                </a:lnTo>
                <a:lnTo>
                  <a:pt x="0" y="251460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01040" y="5663818"/>
            <a:ext cx="6158230" cy="250190"/>
          </a:xfrm>
          <a:custGeom>
            <a:avLst/>
            <a:gdLst/>
            <a:ahLst/>
            <a:cxnLst/>
            <a:rect l="l" t="t" r="r" b="b"/>
            <a:pathLst>
              <a:path w="6158230" h="250189">
                <a:moveTo>
                  <a:pt x="0" y="249936"/>
                </a:moveTo>
                <a:lnTo>
                  <a:pt x="6158230" y="249936"/>
                </a:lnTo>
                <a:lnTo>
                  <a:pt x="6158230" y="0"/>
                </a:lnTo>
                <a:lnTo>
                  <a:pt x="0" y="0"/>
                </a:lnTo>
                <a:lnTo>
                  <a:pt x="0" y="249936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01040" y="5913704"/>
            <a:ext cx="6158230" cy="252095"/>
          </a:xfrm>
          <a:custGeom>
            <a:avLst/>
            <a:gdLst/>
            <a:ahLst/>
            <a:cxnLst/>
            <a:rect l="l" t="t" r="r" b="b"/>
            <a:pathLst>
              <a:path w="6158230" h="252095">
                <a:moveTo>
                  <a:pt x="0" y="251764"/>
                </a:moveTo>
                <a:lnTo>
                  <a:pt x="6158230" y="251764"/>
                </a:lnTo>
                <a:lnTo>
                  <a:pt x="6158230" y="0"/>
                </a:lnTo>
                <a:lnTo>
                  <a:pt x="0" y="0"/>
                </a:lnTo>
                <a:lnTo>
                  <a:pt x="0" y="251764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01040" y="6165468"/>
            <a:ext cx="6158230" cy="250190"/>
          </a:xfrm>
          <a:custGeom>
            <a:avLst/>
            <a:gdLst/>
            <a:ahLst/>
            <a:cxnLst/>
            <a:rect l="l" t="t" r="r" b="b"/>
            <a:pathLst>
              <a:path w="6158230" h="250189">
                <a:moveTo>
                  <a:pt x="0" y="249936"/>
                </a:moveTo>
                <a:lnTo>
                  <a:pt x="6158230" y="249936"/>
                </a:lnTo>
                <a:lnTo>
                  <a:pt x="6158230" y="0"/>
                </a:lnTo>
                <a:lnTo>
                  <a:pt x="0" y="0"/>
                </a:lnTo>
                <a:lnTo>
                  <a:pt x="0" y="249936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01040" y="6415404"/>
            <a:ext cx="6158230" cy="251460"/>
          </a:xfrm>
          <a:custGeom>
            <a:avLst/>
            <a:gdLst/>
            <a:ahLst/>
            <a:cxnLst/>
            <a:rect l="l" t="t" r="r" b="b"/>
            <a:pathLst>
              <a:path w="6158230" h="251459">
                <a:moveTo>
                  <a:pt x="0" y="251460"/>
                </a:moveTo>
                <a:lnTo>
                  <a:pt x="6158230" y="251460"/>
                </a:lnTo>
                <a:lnTo>
                  <a:pt x="6158230" y="0"/>
                </a:lnTo>
                <a:lnTo>
                  <a:pt x="0" y="0"/>
                </a:lnTo>
                <a:lnTo>
                  <a:pt x="0" y="251460"/>
                </a:lnTo>
                <a:close/>
              </a:path>
            </a:pathLst>
          </a:custGeom>
          <a:solidFill>
            <a:srgbClr val="FCFCF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706627" y="426211"/>
            <a:ext cx="6146800" cy="62471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36499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</a:t>
            </a:r>
            <a:r>
              <a:rPr dirty="0" sz="1600" spc="-5" b="1">
                <a:latin typeface="Arial"/>
                <a:cs typeface="Arial"/>
              </a:rPr>
              <a:t>edia</a:t>
            </a:r>
            <a:r>
              <a:rPr dirty="0" sz="1600" b="1">
                <a:latin typeface="Arial"/>
                <a:cs typeface="Arial"/>
              </a:rPr>
              <a:t>p</a:t>
            </a:r>
            <a:r>
              <a:rPr dirty="0" sz="1600" spc="-5" b="1">
                <a:latin typeface="Arial"/>
                <a:cs typeface="Arial"/>
              </a:rPr>
              <a:t>oli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ka.</a:t>
            </a:r>
            <a:r>
              <a:rPr dirty="0" sz="1600" spc="5" b="1">
                <a:latin typeface="Arial"/>
                <a:cs typeface="Arial"/>
              </a:rPr>
              <a:t>c</a:t>
            </a:r>
            <a:r>
              <a:rPr dirty="0" sz="1600" spc="-5" b="1">
                <a:latin typeface="Arial"/>
                <a:cs typeface="Arial"/>
              </a:rPr>
              <a:t>om  </a:t>
            </a:r>
            <a:r>
              <a:rPr dirty="0" sz="1600" spc="-5" b="1">
                <a:latin typeface="Arial"/>
                <a:cs typeface="Arial"/>
              </a:rPr>
              <a:t>2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26400"/>
              </a:lnSpc>
              <a:spcBef>
                <a:spcPts val="955"/>
              </a:spcBef>
            </a:pPr>
            <a:r>
              <a:rPr dirty="0" sz="1300" spc="-10" b="1">
                <a:solidFill>
                  <a:srgbClr val="1C1C1C"/>
                </a:solidFill>
                <a:latin typeface="Georgia"/>
                <a:cs typeface="Georgia"/>
              </a:rPr>
              <a:t>Un </a:t>
            </a:r>
            <a:r>
              <a:rPr dirty="0" sz="1300" spc="-5" b="1">
                <a:solidFill>
                  <a:srgbClr val="1C1C1C"/>
                </a:solidFill>
                <a:latin typeface="Georgia"/>
                <a:cs typeface="Georgia"/>
              </a:rPr>
              <a:t>viaggio </a:t>
            </a:r>
            <a:r>
              <a:rPr dirty="0" sz="1300" spc="-10" b="1">
                <a:solidFill>
                  <a:srgbClr val="1C1C1C"/>
                </a:solidFill>
                <a:latin typeface="Georgia"/>
                <a:cs typeface="Georgia"/>
              </a:rPr>
              <a:t>che </a:t>
            </a:r>
            <a:r>
              <a:rPr dirty="0" sz="1300" spc="-5" b="1">
                <a:solidFill>
                  <a:srgbClr val="1C1C1C"/>
                </a:solidFill>
                <a:latin typeface="Georgia"/>
                <a:cs typeface="Georgia"/>
              </a:rPr>
              <a:t>parte dalla conoscenza del proprio corpo, </a:t>
            </a:r>
            <a:r>
              <a:rPr dirty="0" sz="1300" b="1">
                <a:solidFill>
                  <a:srgbClr val="1C1C1C"/>
                </a:solidFill>
                <a:latin typeface="Georgia"/>
                <a:cs typeface="Georgia"/>
              </a:rPr>
              <a:t>per </a:t>
            </a:r>
            <a:r>
              <a:rPr dirty="0" sz="1300" spc="-5" b="1">
                <a:solidFill>
                  <a:srgbClr val="1C1C1C"/>
                </a:solidFill>
                <a:latin typeface="Georgia"/>
                <a:cs typeface="Georgia"/>
              </a:rPr>
              <a:t>passare  alla consapevolezza degli spazi </a:t>
            </a:r>
            <a:r>
              <a:rPr dirty="0" sz="1300" b="1">
                <a:solidFill>
                  <a:srgbClr val="1C1C1C"/>
                </a:solidFill>
                <a:latin typeface="Georgia"/>
                <a:cs typeface="Georgia"/>
              </a:rPr>
              <a:t>che </a:t>
            </a:r>
            <a:r>
              <a:rPr dirty="0" sz="1300" spc="-5" b="1">
                <a:solidFill>
                  <a:srgbClr val="1C1C1C"/>
                </a:solidFill>
                <a:latin typeface="Georgia"/>
                <a:cs typeface="Georgia"/>
              </a:rPr>
              <a:t>ci circondano, fino a stimolare  l’immaginazione per far nascere </a:t>
            </a:r>
            <a:r>
              <a:rPr dirty="0" sz="1300" b="1">
                <a:solidFill>
                  <a:srgbClr val="1C1C1C"/>
                </a:solidFill>
                <a:latin typeface="Georgia"/>
                <a:cs typeface="Georgia"/>
              </a:rPr>
              <a:t>idee </a:t>
            </a:r>
            <a:r>
              <a:rPr dirty="0" sz="1300" spc="-5" b="1">
                <a:solidFill>
                  <a:srgbClr val="1C1C1C"/>
                </a:solidFill>
                <a:latin typeface="Georgia"/>
                <a:cs typeface="Georgia"/>
              </a:rPr>
              <a:t>innovative che si concretizzino nel  </a:t>
            </a:r>
            <a:r>
              <a:rPr dirty="0" sz="1300" spc="-10" b="1">
                <a:solidFill>
                  <a:srgbClr val="1C1C1C"/>
                </a:solidFill>
                <a:latin typeface="Georgia"/>
                <a:cs typeface="Georgia"/>
              </a:rPr>
              <a:t>gesto</a:t>
            </a:r>
            <a:r>
              <a:rPr dirty="0" sz="1300" spc="5" b="1">
                <a:solidFill>
                  <a:srgbClr val="1C1C1C"/>
                </a:solidFill>
                <a:latin typeface="Georgia"/>
                <a:cs typeface="Georgia"/>
              </a:rPr>
              <a:t> </a:t>
            </a:r>
            <a:r>
              <a:rPr dirty="0" sz="1300" spc="-5" b="1">
                <a:solidFill>
                  <a:srgbClr val="1C1C1C"/>
                </a:solidFill>
                <a:latin typeface="Georgia"/>
                <a:cs typeface="Georgia"/>
              </a:rPr>
              <a:t>artistico.</a:t>
            </a:r>
            <a:endParaRPr sz="13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Times New Roman"/>
              <a:cs typeface="Times New Roman"/>
            </a:endParaRPr>
          </a:p>
          <a:p>
            <a:pPr algn="just" marL="12700" marR="10795">
              <a:lnSpc>
                <a:spcPct val="126600"/>
              </a:lnSpc>
            </a:pPr>
            <a:r>
              <a:rPr dirty="0" sz="1300" spc="-5">
                <a:solidFill>
                  <a:srgbClr val="1C1C1C"/>
                </a:solidFill>
                <a:latin typeface="Georgia"/>
                <a:cs typeface="Georgia"/>
              </a:rPr>
              <a:t>Il 6 Maggio dalle 9.00 </a:t>
            </a:r>
            <a:r>
              <a:rPr dirty="0" sz="1300" spc="-10">
                <a:solidFill>
                  <a:srgbClr val="1C1C1C"/>
                </a:solidFill>
                <a:latin typeface="Georgia"/>
                <a:cs typeface="Georgia"/>
              </a:rPr>
              <a:t>alle </a:t>
            </a:r>
            <a:r>
              <a:rPr dirty="0" sz="1300">
                <a:solidFill>
                  <a:srgbClr val="1C1C1C"/>
                </a:solidFill>
                <a:latin typeface="Georgia"/>
                <a:cs typeface="Georgia"/>
              </a:rPr>
              <a:t>13.00 </a:t>
            </a:r>
            <a:r>
              <a:rPr dirty="0" sz="1300" spc="-5">
                <a:solidFill>
                  <a:srgbClr val="1C1C1C"/>
                </a:solidFill>
                <a:latin typeface="Georgia"/>
                <a:cs typeface="Georgia"/>
              </a:rPr>
              <a:t>si susseguiranno una serie di laboratori  interamente pensati per la scuola primaria </a:t>
            </a:r>
            <a:r>
              <a:rPr dirty="0" sz="1300" spc="-10">
                <a:solidFill>
                  <a:srgbClr val="1C1C1C"/>
                </a:solidFill>
                <a:latin typeface="Georgia"/>
                <a:cs typeface="Georgia"/>
              </a:rPr>
              <a:t>che </a:t>
            </a:r>
            <a:r>
              <a:rPr dirty="0" sz="1300" spc="-5">
                <a:solidFill>
                  <a:srgbClr val="1C1C1C"/>
                </a:solidFill>
                <a:latin typeface="Georgia"/>
                <a:cs typeface="Georgia"/>
              </a:rPr>
              <a:t>andranno a coinvolgere circa 200  </a:t>
            </a:r>
            <a:r>
              <a:rPr dirty="0" sz="1300" spc="-10">
                <a:solidFill>
                  <a:srgbClr val="1C1C1C"/>
                </a:solidFill>
                <a:latin typeface="Georgia"/>
                <a:cs typeface="Georgia"/>
              </a:rPr>
              <a:t>persone </a:t>
            </a:r>
            <a:r>
              <a:rPr dirty="0" sz="1300" spc="-5">
                <a:solidFill>
                  <a:srgbClr val="1C1C1C"/>
                </a:solidFill>
                <a:latin typeface="Georgia"/>
                <a:cs typeface="Georgia"/>
              </a:rPr>
              <a:t>tra bambini e</a:t>
            </a:r>
            <a:r>
              <a:rPr dirty="0" sz="1300" spc="25">
                <a:solidFill>
                  <a:srgbClr val="1C1C1C"/>
                </a:solidFill>
                <a:latin typeface="Georgia"/>
                <a:cs typeface="Georgia"/>
              </a:rPr>
              <a:t> </a:t>
            </a:r>
            <a:r>
              <a:rPr dirty="0" sz="1300" spc="-10">
                <a:solidFill>
                  <a:srgbClr val="1C1C1C"/>
                </a:solidFill>
                <a:latin typeface="Georgia"/>
                <a:cs typeface="Georgia"/>
              </a:rPr>
              <a:t>docenti.</a:t>
            </a:r>
            <a:endParaRPr sz="13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00">
              <a:latin typeface="Times New Roman"/>
              <a:cs typeface="Times New Roman"/>
            </a:endParaRPr>
          </a:p>
          <a:p>
            <a:pPr algn="just" marL="12700" marR="8890">
              <a:lnSpc>
                <a:spcPct val="126499"/>
              </a:lnSpc>
            </a:pPr>
            <a:r>
              <a:rPr dirty="0" sz="1300" spc="-5">
                <a:solidFill>
                  <a:srgbClr val="1C1C1C"/>
                </a:solidFill>
                <a:latin typeface="Georgia"/>
                <a:cs typeface="Georgia"/>
              </a:rPr>
              <a:t>Dalle 17.00 </a:t>
            </a:r>
            <a:r>
              <a:rPr dirty="0" sz="1300" spc="-10">
                <a:solidFill>
                  <a:srgbClr val="1C1C1C"/>
                </a:solidFill>
                <a:latin typeface="Georgia"/>
                <a:cs typeface="Georgia"/>
              </a:rPr>
              <a:t>alle </a:t>
            </a:r>
            <a:r>
              <a:rPr dirty="0" sz="1300" spc="-5">
                <a:solidFill>
                  <a:srgbClr val="1C1C1C"/>
                </a:solidFill>
                <a:latin typeface="Georgia"/>
                <a:cs typeface="Georgia"/>
              </a:rPr>
              <a:t>19.00 invece il Teatro </a:t>
            </a:r>
            <a:r>
              <a:rPr dirty="0" sz="1300">
                <a:solidFill>
                  <a:srgbClr val="1C1C1C"/>
                </a:solidFill>
                <a:latin typeface="Georgia"/>
                <a:cs typeface="Georgia"/>
              </a:rPr>
              <a:t>India </a:t>
            </a:r>
            <a:r>
              <a:rPr dirty="0" sz="1300" spc="-5">
                <a:solidFill>
                  <a:srgbClr val="1C1C1C"/>
                </a:solidFill>
                <a:latin typeface="Georgia"/>
                <a:cs typeface="Georgia"/>
              </a:rPr>
              <a:t>aprirà le sue porte a tutte le famiglie </a:t>
            </a:r>
            <a:r>
              <a:rPr dirty="0" sz="1300" spc="-10">
                <a:solidFill>
                  <a:srgbClr val="1C1C1C"/>
                </a:solidFill>
                <a:latin typeface="Georgia"/>
                <a:cs typeface="Georgia"/>
              </a:rPr>
              <a:t>che  </a:t>
            </a:r>
            <a:r>
              <a:rPr dirty="0" sz="1300" spc="-5">
                <a:solidFill>
                  <a:srgbClr val="1C1C1C"/>
                </a:solidFill>
                <a:latin typeface="Georgia"/>
                <a:cs typeface="Georgia"/>
              </a:rPr>
              <a:t>vorranno sperimentare il senso dell’abitare attraverso racconti, illustrazioni,  performance.</a:t>
            </a:r>
            <a:endParaRPr sz="13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Times New Roman"/>
              <a:cs typeface="Times New Roman"/>
            </a:endParaRPr>
          </a:p>
          <a:p>
            <a:pPr algn="just" marL="12700" marR="8890">
              <a:lnSpc>
                <a:spcPct val="126600"/>
              </a:lnSpc>
              <a:spcBef>
                <a:spcPts val="5"/>
              </a:spcBef>
            </a:pPr>
            <a:r>
              <a:rPr dirty="0" sz="1300" spc="-5">
                <a:solidFill>
                  <a:srgbClr val="1C1C1C"/>
                </a:solidFill>
                <a:latin typeface="Georgia"/>
                <a:cs typeface="Georgia"/>
              </a:rPr>
              <a:t>Verrà inoltre presentato il video </a:t>
            </a:r>
            <a:r>
              <a:rPr dirty="0" sz="1300">
                <a:solidFill>
                  <a:srgbClr val="1C1C1C"/>
                </a:solidFill>
                <a:latin typeface="Georgia"/>
                <a:cs typeface="Georgia"/>
              </a:rPr>
              <a:t>“3 </a:t>
            </a:r>
            <a:r>
              <a:rPr dirty="0" sz="1300" spc="-10">
                <a:solidFill>
                  <a:srgbClr val="1C1C1C"/>
                </a:solidFill>
                <a:latin typeface="Georgia"/>
                <a:cs typeface="Georgia"/>
              </a:rPr>
              <a:t>domande </a:t>
            </a:r>
            <a:r>
              <a:rPr dirty="0" sz="1300" spc="-5">
                <a:solidFill>
                  <a:srgbClr val="1C1C1C"/>
                </a:solidFill>
                <a:latin typeface="Georgia"/>
                <a:cs typeface="Georgia"/>
              </a:rPr>
              <a:t>3” realizzato e prodotto  dall’associazione Aperta Parentesi in collaborazione </a:t>
            </a:r>
            <a:r>
              <a:rPr dirty="0" sz="1300" spc="-10">
                <a:solidFill>
                  <a:srgbClr val="1C1C1C"/>
                </a:solidFill>
                <a:latin typeface="Georgia"/>
                <a:cs typeface="Georgia"/>
              </a:rPr>
              <a:t>con Artivazione. </a:t>
            </a:r>
            <a:r>
              <a:rPr dirty="0" sz="1300">
                <a:solidFill>
                  <a:srgbClr val="1C1C1C"/>
                </a:solidFill>
                <a:latin typeface="Georgia"/>
                <a:cs typeface="Georgia"/>
              </a:rPr>
              <a:t>Una </a:t>
            </a:r>
            <a:r>
              <a:rPr dirty="0" sz="1300" spc="-5">
                <a:solidFill>
                  <a:srgbClr val="1C1C1C"/>
                </a:solidFill>
                <a:latin typeface="Georgia"/>
                <a:cs typeface="Georgia"/>
              </a:rPr>
              <a:t>video  intervista a </a:t>
            </a:r>
            <a:r>
              <a:rPr dirty="0" sz="1300">
                <a:solidFill>
                  <a:srgbClr val="1C1C1C"/>
                </a:solidFill>
                <a:latin typeface="Georgia"/>
                <a:cs typeface="Georgia"/>
              </a:rPr>
              <a:t>26 </a:t>
            </a:r>
            <a:r>
              <a:rPr dirty="0" sz="1300" spc="-5">
                <a:solidFill>
                  <a:srgbClr val="1C1C1C"/>
                </a:solidFill>
                <a:latin typeface="Georgia"/>
                <a:cs typeface="Georgia"/>
              </a:rPr>
              <a:t>protagonisti </a:t>
            </a:r>
            <a:r>
              <a:rPr dirty="0" sz="1300" spc="-10">
                <a:solidFill>
                  <a:srgbClr val="1C1C1C"/>
                </a:solidFill>
                <a:latin typeface="Georgia"/>
                <a:cs typeface="Georgia"/>
              </a:rPr>
              <a:t>del </a:t>
            </a:r>
            <a:r>
              <a:rPr dirty="0" sz="1300" spc="-5">
                <a:solidFill>
                  <a:srgbClr val="1C1C1C"/>
                </a:solidFill>
                <a:latin typeface="Georgia"/>
                <a:cs typeface="Georgia"/>
              </a:rPr>
              <a:t>mondo artistico nazionale ed internazionale, tra cui  spiccano i nomi di Hou Honru, Michelangelo Pistoletto, Max </a:t>
            </a:r>
            <a:r>
              <a:rPr dirty="0" sz="1300" spc="-10">
                <a:solidFill>
                  <a:srgbClr val="1C1C1C"/>
                </a:solidFill>
                <a:latin typeface="Georgia"/>
                <a:cs typeface="Georgia"/>
              </a:rPr>
              <a:t>Casacci, </a:t>
            </a:r>
            <a:r>
              <a:rPr dirty="0" sz="1300" spc="-5">
                <a:solidFill>
                  <a:srgbClr val="1C1C1C"/>
                </a:solidFill>
                <a:latin typeface="Georgia"/>
                <a:cs typeface="Georgia"/>
              </a:rPr>
              <a:t>Fausto </a:t>
            </a:r>
            <a:r>
              <a:rPr dirty="0" sz="1300">
                <a:solidFill>
                  <a:srgbClr val="1C1C1C"/>
                </a:solidFill>
                <a:latin typeface="Georgia"/>
                <a:cs typeface="Georgia"/>
              </a:rPr>
              <a:t>Delle  </a:t>
            </a:r>
            <a:r>
              <a:rPr dirty="0" sz="1300" spc="-5">
                <a:solidFill>
                  <a:srgbClr val="1C1C1C"/>
                </a:solidFill>
                <a:latin typeface="Georgia"/>
                <a:cs typeface="Georgia"/>
              </a:rPr>
              <a:t>Chiaie, Tanino Liberatore, i quali hanno fatto dell’arte, della fantasia e della  </a:t>
            </a:r>
            <a:r>
              <a:rPr dirty="0" sz="1300" spc="-10">
                <a:solidFill>
                  <a:srgbClr val="1C1C1C"/>
                </a:solidFill>
                <a:latin typeface="Georgia"/>
                <a:cs typeface="Georgia"/>
              </a:rPr>
              <a:t>creatività, </a:t>
            </a:r>
            <a:r>
              <a:rPr dirty="0" sz="1300" spc="-5">
                <a:solidFill>
                  <a:srgbClr val="1C1C1C"/>
                </a:solidFill>
                <a:latin typeface="Georgia"/>
                <a:cs typeface="Georgia"/>
              </a:rPr>
              <a:t>il loro </a:t>
            </a:r>
            <a:r>
              <a:rPr dirty="0" sz="1300" spc="-10">
                <a:solidFill>
                  <a:srgbClr val="1C1C1C"/>
                </a:solidFill>
                <a:latin typeface="Georgia"/>
                <a:cs typeface="Georgia"/>
              </a:rPr>
              <a:t>stile </a:t>
            </a:r>
            <a:r>
              <a:rPr dirty="0" sz="1300" spc="-5">
                <a:solidFill>
                  <a:srgbClr val="1C1C1C"/>
                </a:solidFill>
                <a:latin typeface="Georgia"/>
                <a:cs typeface="Georgia"/>
              </a:rPr>
              <a:t>di</a:t>
            </a:r>
            <a:r>
              <a:rPr dirty="0" sz="1300" spc="35">
                <a:solidFill>
                  <a:srgbClr val="1C1C1C"/>
                </a:solidFill>
                <a:latin typeface="Georgia"/>
                <a:cs typeface="Georgia"/>
              </a:rPr>
              <a:t> </a:t>
            </a:r>
            <a:r>
              <a:rPr dirty="0" sz="1300" spc="-5">
                <a:solidFill>
                  <a:srgbClr val="1C1C1C"/>
                </a:solidFill>
                <a:latin typeface="Georgia"/>
                <a:cs typeface="Georgia"/>
              </a:rPr>
              <a:t>vita.</a:t>
            </a:r>
            <a:endParaRPr sz="13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9527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Metoo.today.it  2 maggio</a:t>
            </a:r>
            <a:r>
              <a:rPr dirty="0" sz="1600" spc="-6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6333647"/>
            <a:ext cx="6146800" cy="3426460"/>
          </a:xfrm>
          <a:prstGeom prst="rect">
            <a:avLst/>
          </a:prstGeom>
        </p:spPr>
        <p:txBody>
          <a:bodyPr wrap="square" lIns="0" tIns="412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dirty="0" u="sng" sz="1000" spc="-5" b="1">
                <a:solidFill>
                  <a:srgbClr val="7D8BC2"/>
                </a:solidFill>
                <a:uFill>
                  <a:solidFill>
                    <a:srgbClr val="7D8BC2"/>
                  </a:solidFill>
                </a:uFill>
                <a:latin typeface="Times New Roman"/>
                <a:cs typeface="Times New Roman"/>
                <a:hlinkClick r:id="rId3"/>
              </a:rPr>
              <a:t>EVENTI E</a:t>
            </a:r>
            <a:r>
              <a:rPr dirty="0" u="sng" sz="1000" spc="-10" b="1">
                <a:solidFill>
                  <a:srgbClr val="7D8BC2"/>
                </a:solidFill>
                <a:uFill>
                  <a:solidFill>
                    <a:srgbClr val="7D8BC2"/>
                  </a:solidFill>
                </a:uFill>
                <a:latin typeface="Times New Roman"/>
                <a:cs typeface="Times New Roman"/>
                <a:hlinkClick r:id="rId3"/>
              </a:rPr>
              <a:t> </a:t>
            </a:r>
            <a:r>
              <a:rPr dirty="0" u="sng" sz="1000" spc="-5" b="1">
                <a:solidFill>
                  <a:srgbClr val="7D8BC2"/>
                </a:solidFill>
                <a:uFill>
                  <a:solidFill>
                    <a:srgbClr val="7D8BC2"/>
                  </a:solidFill>
                </a:uFill>
                <a:latin typeface="Times New Roman"/>
                <a:cs typeface="Times New Roman"/>
                <a:hlinkClick r:id="rId3"/>
              </a:rPr>
              <a:t>FESTIVAL</a:t>
            </a:r>
            <a:endParaRPr sz="1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dirty="0" sz="2500" spc="-5">
                <a:solidFill>
                  <a:srgbClr val="333333"/>
                </a:solidFill>
                <a:latin typeface="Times New Roman"/>
                <a:cs typeface="Times New Roman"/>
              </a:rPr>
              <a:t>FESTIVAL DELLA </a:t>
            </a:r>
            <a:r>
              <a:rPr dirty="0" sz="2500">
                <a:solidFill>
                  <a:srgbClr val="333333"/>
                </a:solidFill>
                <a:latin typeface="Times New Roman"/>
                <a:cs typeface="Times New Roman"/>
              </a:rPr>
              <a:t>CULTURA </a:t>
            </a:r>
            <a:r>
              <a:rPr dirty="0" sz="2500" spc="-5">
                <a:solidFill>
                  <a:srgbClr val="333333"/>
                </a:solidFill>
                <a:latin typeface="Times New Roman"/>
                <a:cs typeface="Times New Roman"/>
              </a:rPr>
              <a:t>CREATIVA</a:t>
            </a: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614"/>
              </a:spcBef>
            </a:pP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IN 50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CITTA’ ITALIANE DAL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2 AL 8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MAGGIO</a:t>
            </a:r>
            <a:r>
              <a:rPr dirty="0" sz="900" spc="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2016</a:t>
            </a:r>
            <a:endParaRPr sz="900">
              <a:latin typeface="Arial"/>
              <a:cs typeface="Arial"/>
            </a:endParaRPr>
          </a:p>
          <a:p>
            <a:pPr algn="just" marL="12700" marR="7620">
              <a:lnSpc>
                <a:spcPct val="135600"/>
              </a:lnSpc>
              <a:spcBef>
                <a:spcPts val="770"/>
              </a:spcBef>
            </a:pPr>
            <a:r>
              <a:rPr dirty="0" sz="1200" spc="-10">
                <a:solidFill>
                  <a:srgbClr val="333333"/>
                </a:solidFill>
                <a:latin typeface="Times New Roman"/>
                <a:cs typeface="Times New Roman"/>
              </a:rPr>
              <a:t>La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III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edizione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del Festival della Cultura Creativa prenderà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il via lunedì 2 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proseguirà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fino a 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domenica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8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maggio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2016.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L’iniziativa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è promossa 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realizzata dalle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banche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italiane con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il 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coordinamento dell’ABI (Associazione Bancaria Italiana)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dedicata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a bambini 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ragazzi dai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6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ai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13 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anni.</a:t>
            </a:r>
            <a:endParaRPr sz="12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35400"/>
              </a:lnSpc>
              <a:spcBef>
                <a:spcPts val="755"/>
              </a:spcBef>
            </a:pP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Dopo aver coinvolto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lo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scorso anno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più di 15.000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giovani, quest’anno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la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manifestazione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propone  oltre 80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eventi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in 50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città italiane,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tutti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legati dallo stesso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fil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rouge: </a:t>
            </a:r>
            <a:r>
              <a:rPr dirty="0" sz="1200" spc="-5" b="1">
                <a:solidFill>
                  <a:srgbClr val="333333"/>
                </a:solidFill>
                <a:latin typeface="Times New Roman"/>
                <a:cs typeface="Times New Roman"/>
              </a:rPr>
              <a:t>“Abitare sottosopra. Scoprire  </a:t>
            </a:r>
            <a:r>
              <a:rPr dirty="0" sz="1200" b="1">
                <a:solidFill>
                  <a:srgbClr val="333333"/>
                </a:solidFill>
                <a:latin typeface="Times New Roman"/>
                <a:cs typeface="Times New Roman"/>
              </a:rPr>
              <a:t>e </a:t>
            </a:r>
            <a:r>
              <a:rPr dirty="0" sz="1200" spc="-5" b="1">
                <a:solidFill>
                  <a:srgbClr val="333333"/>
                </a:solidFill>
                <a:latin typeface="Times New Roman"/>
                <a:cs typeface="Times New Roman"/>
              </a:rPr>
              <a:t>sperimentare </a:t>
            </a:r>
            <a:r>
              <a:rPr dirty="0" sz="1200" b="1">
                <a:solidFill>
                  <a:srgbClr val="333333"/>
                </a:solidFill>
                <a:latin typeface="Times New Roman"/>
                <a:cs typeface="Times New Roman"/>
              </a:rPr>
              <a:t>come </a:t>
            </a:r>
            <a:r>
              <a:rPr dirty="0" sz="1200" spc="-5" b="1">
                <a:solidFill>
                  <a:srgbClr val="333333"/>
                </a:solidFill>
                <a:latin typeface="Times New Roman"/>
                <a:cs typeface="Times New Roman"/>
              </a:rPr>
              <a:t>si sta dentro </a:t>
            </a:r>
            <a:r>
              <a:rPr dirty="0" sz="1200" b="1">
                <a:solidFill>
                  <a:srgbClr val="333333"/>
                </a:solidFill>
                <a:latin typeface="Times New Roman"/>
                <a:cs typeface="Times New Roman"/>
              </a:rPr>
              <a:t>i luoghi, l’arte e </a:t>
            </a:r>
            <a:r>
              <a:rPr dirty="0" sz="1200" spc="5" b="1">
                <a:solidFill>
                  <a:srgbClr val="333333"/>
                </a:solidFill>
                <a:latin typeface="Times New Roman"/>
                <a:cs typeface="Times New Roman"/>
              </a:rPr>
              <a:t>le </a:t>
            </a:r>
            <a:r>
              <a:rPr dirty="0" sz="1200" b="1">
                <a:solidFill>
                  <a:srgbClr val="333333"/>
                </a:solidFill>
                <a:latin typeface="Times New Roman"/>
                <a:cs typeface="Times New Roman"/>
              </a:rPr>
              <a:t>emozioni”,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col quale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i ragazzi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saranno  stimolati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a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mettersi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in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gioco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per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riflettere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sulle relazioni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con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le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persone, gli oggetti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e i luoghi che li 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circondano.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18154" y="2442971"/>
            <a:ext cx="1517649" cy="5138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3576192"/>
            <a:ext cx="4314317" cy="26625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6800" cy="49580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72694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Metoo.today.it  2 maggio</a:t>
            </a:r>
            <a:r>
              <a:rPr dirty="0" sz="1600" spc="-6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2700" marR="7620">
              <a:lnSpc>
                <a:spcPct val="135400"/>
              </a:lnSpc>
              <a:spcBef>
                <a:spcPts val="945"/>
              </a:spcBef>
            </a:pP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Laboratori,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mostre, iniziative di teatro 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musica che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coinvolgeranno scuole,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biblioteche,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musei e 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altre istituzioni, confermano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il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carattere distintivo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di un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festival che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è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diffuso su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tutto il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territorio  nazionale.</a:t>
            </a:r>
            <a:endParaRPr sz="12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35300"/>
              </a:lnSpc>
              <a:spcBef>
                <a:spcPts val="750"/>
              </a:spcBef>
            </a:pP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Tre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appuntamenti organizzati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dall’ABI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renderanno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ancora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più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significativa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la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manifestazione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di 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quest’anno: Abitanti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di Sottosopra (Milano, 4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maggio); Abitare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la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fantasia,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la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creatività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e l’arte  (Roma, 6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maggio); Tappeto Volante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– il mondo 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l’arte soprasotto/sottosopra (Castelbuono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–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PA,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8 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maggio).</a:t>
            </a:r>
            <a:endParaRPr sz="1200">
              <a:latin typeface="Times New Roman"/>
              <a:cs typeface="Times New Roman"/>
            </a:endParaRPr>
          </a:p>
          <a:p>
            <a:pPr algn="just" marL="12700" marR="8890">
              <a:lnSpc>
                <a:spcPct val="135600"/>
              </a:lnSpc>
              <a:spcBef>
                <a:spcPts val="745"/>
              </a:spcBef>
            </a:pP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Per lasciare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una traccia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concreta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e duratura anche oltre la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manifestazione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tra i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ragazzi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gli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esperti 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del settore, ogni anno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il tema del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festival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ispira un volume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per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bambini: dopo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“Il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museo 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immaginario”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“L’alfabeto del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mondo”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esce per questa terza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edizione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“Abitare sottosopra”  (Carthusia), con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i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testi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di Sabina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Colloredo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e le illustrazioni di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Valeria</a:t>
            </a:r>
            <a:r>
              <a:rPr dirty="0" sz="1200" spc="2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Petrone.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50">
              <a:latin typeface="Times New Roman"/>
              <a:cs typeface="Times New Roman"/>
            </a:endParaRPr>
          </a:p>
          <a:p>
            <a:pPr algn="just" marL="12700">
              <a:lnSpc>
                <a:spcPct val="100000"/>
              </a:lnSpc>
            </a:pP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Informazioni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e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dettagli su </a:t>
            </a:r>
            <a:r>
              <a:rPr dirty="0" sz="1200">
                <a:solidFill>
                  <a:srgbClr val="333333"/>
                </a:solidFill>
                <a:latin typeface="Times New Roman"/>
                <a:cs typeface="Times New Roman"/>
              </a:rPr>
              <a:t>tutti </a:t>
            </a:r>
            <a:r>
              <a:rPr dirty="0" sz="1200" spc="-5">
                <a:solidFill>
                  <a:srgbClr val="333333"/>
                </a:solidFill>
                <a:latin typeface="Times New Roman"/>
                <a:cs typeface="Times New Roman"/>
              </a:rPr>
              <a:t>gli eventi:</a:t>
            </a:r>
            <a:r>
              <a:rPr dirty="0" sz="1200" spc="5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u="sng" sz="1200" spc="-5">
                <a:solidFill>
                  <a:srgbClr val="7D8BC2"/>
                </a:solidFill>
                <a:uFill>
                  <a:solidFill>
                    <a:srgbClr val="7D8BC2"/>
                  </a:solidFill>
                </a:uFill>
                <a:latin typeface="Times New Roman"/>
                <a:cs typeface="Times New Roman"/>
                <a:hlinkClick r:id="rId3"/>
              </a:rPr>
              <a:t>www.festivalculturacreativa.it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397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Murmu</a:t>
            </a:r>
            <a:r>
              <a:rPr dirty="0" sz="1600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o</a:t>
            </a:r>
            <a:r>
              <a:rPr dirty="0" sz="1600" spc="-15" b="1">
                <a:latin typeface="Arial"/>
                <a:cs typeface="Arial"/>
              </a:rPr>
              <a:t>f</a:t>
            </a:r>
            <a:r>
              <a:rPr dirty="0" sz="1600" spc="-5" b="1">
                <a:latin typeface="Arial"/>
                <a:cs typeface="Arial"/>
              </a:rPr>
              <a:t>a</a:t>
            </a:r>
            <a:r>
              <a:rPr dirty="0" sz="1600" spc="5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t.com  </a:t>
            </a:r>
            <a:r>
              <a:rPr dirty="0" sz="1600" spc="-5" b="1">
                <a:latin typeface="Arial"/>
                <a:cs typeface="Arial"/>
              </a:rPr>
              <a:t>2 maggio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564762"/>
            <a:ext cx="6144260" cy="63195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965200">
              <a:lnSpc>
                <a:spcPct val="100000"/>
              </a:lnSpc>
              <a:spcBef>
                <a:spcPts val="100"/>
              </a:spcBef>
            </a:pPr>
            <a:r>
              <a:rPr dirty="0" sz="1100">
                <a:latin typeface="Calibri"/>
                <a:cs typeface="Calibri"/>
              </a:rPr>
              <a:t>ABI: AL </a:t>
            </a:r>
            <a:r>
              <a:rPr dirty="0" sz="1100" spc="-5">
                <a:latin typeface="Calibri"/>
                <a:cs typeface="Calibri"/>
              </a:rPr>
              <a:t>VIA </a:t>
            </a:r>
            <a:r>
              <a:rPr dirty="0" sz="1100">
                <a:latin typeface="Calibri"/>
                <a:cs typeface="Calibri"/>
              </a:rPr>
              <a:t>LA TERZA </a:t>
            </a:r>
            <a:r>
              <a:rPr dirty="0" sz="1100" spc="-5">
                <a:latin typeface="Calibri"/>
                <a:cs typeface="Calibri"/>
              </a:rPr>
              <a:t>EDIZIONE DEL FESTIVAL DELLA CULTURA</a:t>
            </a:r>
            <a:r>
              <a:rPr dirty="0" sz="1100" spc="-4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CREATIVA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50">
              <a:latin typeface="Times New Roman"/>
              <a:cs typeface="Times New Roman"/>
            </a:endParaRPr>
          </a:p>
          <a:p>
            <a:pPr marL="965200">
              <a:lnSpc>
                <a:spcPct val="100000"/>
              </a:lnSpc>
            </a:pPr>
            <a:r>
              <a:rPr dirty="0" sz="1100" spc="-5">
                <a:latin typeface="Calibri"/>
                <a:cs typeface="Calibri"/>
              </a:rPr>
              <a:t>Oltre </a:t>
            </a:r>
            <a:r>
              <a:rPr dirty="0" sz="1100">
                <a:latin typeface="Calibri"/>
                <a:cs typeface="Calibri"/>
              </a:rPr>
              <a:t>80 eventi culturali in 50 città </a:t>
            </a:r>
            <a:r>
              <a:rPr dirty="0" sz="1100" spc="-5">
                <a:latin typeface="Calibri"/>
                <a:cs typeface="Calibri"/>
              </a:rPr>
              <a:t>dal </a:t>
            </a:r>
            <a:r>
              <a:rPr dirty="0" sz="1100">
                <a:latin typeface="Calibri"/>
                <a:cs typeface="Calibri"/>
              </a:rPr>
              <a:t>nord al </a:t>
            </a:r>
            <a:r>
              <a:rPr dirty="0" sz="1100" spc="-5">
                <a:latin typeface="Calibri"/>
                <a:cs typeface="Calibri"/>
              </a:rPr>
              <a:t>sud d'Italia. </a:t>
            </a:r>
            <a:r>
              <a:rPr dirty="0" sz="1100">
                <a:latin typeface="Calibri"/>
                <a:cs typeface="Calibri"/>
              </a:rPr>
              <a:t>Dal 2 </a:t>
            </a:r>
            <a:r>
              <a:rPr dirty="0" sz="1100" spc="-5">
                <a:latin typeface="Calibri"/>
                <a:cs typeface="Calibri"/>
              </a:rPr>
              <a:t>all’8</a:t>
            </a:r>
            <a:r>
              <a:rPr dirty="0" sz="1100" spc="-1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maggio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Times New Roman"/>
              <a:cs typeface="Times New Roman"/>
            </a:endParaRPr>
          </a:p>
          <a:p>
            <a:pPr marL="965200">
              <a:lnSpc>
                <a:spcPct val="100000"/>
              </a:lnSpc>
            </a:pPr>
            <a:r>
              <a:rPr dirty="0" sz="1100">
                <a:latin typeface="Calibri"/>
                <a:cs typeface="Calibri"/>
              </a:rPr>
              <a:t>“Abitare </a:t>
            </a:r>
            <a:r>
              <a:rPr dirty="0" sz="1100" spc="-5">
                <a:latin typeface="Calibri"/>
                <a:cs typeface="Calibri"/>
              </a:rPr>
              <a:t>sottosopra. Scoprire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-5">
                <a:latin typeface="Calibri"/>
                <a:cs typeface="Calibri"/>
              </a:rPr>
              <a:t>sperimentare come si sta dentro </a:t>
            </a:r>
            <a:r>
              <a:rPr dirty="0" sz="1100">
                <a:latin typeface="Calibri"/>
                <a:cs typeface="Calibri"/>
              </a:rPr>
              <a:t>i </a:t>
            </a:r>
            <a:r>
              <a:rPr dirty="0" sz="1100" spc="-5">
                <a:latin typeface="Calibri"/>
                <a:cs typeface="Calibri"/>
              </a:rPr>
              <a:t>luoghi, l’arte </a:t>
            </a:r>
            <a:r>
              <a:rPr dirty="0" sz="1100">
                <a:latin typeface="Calibri"/>
                <a:cs typeface="Calibri"/>
              </a:rPr>
              <a:t>e</a:t>
            </a:r>
            <a:r>
              <a:rPr dirty="0" sz="1100" spc="4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le</a:t>
            </a:r>
            <a:endParaRPr sz="1100">
              <a:latin typeface="Calibri"/>
              <a:cs typeface="Calibri"/>
            </a:endParaRPr>
          </a:p>
          <a:p>
            <a:pPr marL="965200">
              <a:lnSpc>
                <a:spcPct val="100000"/>
              </a:lnSpc>
              <a:spcBef>
                <a:spcPts val="225"/>
              </a:spcBef>
            </a:pPr>
            <a:r>
              <a:rPr dirty="0" sz="1100" spc="-5">
                <a:latin typeface="Calibri"/>
                <a:cs typeface="Calibri"/>
              </a:rPr>
              <a:t>emozioni” </a:t>
            </a:r>
            <a:r>
              <a:rPr dirty="0" sz="1100">
                <a:latin typeface="Calibri"/>
                <a:cs typeface="Calibri"/>
              </a:rPr>
              <a:t>Dal 2 all’8 </a:t>
            </a:r>
            <a:r>
              <a:rPr dirty="0" sz="1100" spc="-5">
                <a:latin typeface="Calibri"/>
                <a:cs typeface="Calibri"/>
              </a:rPr>
              <a:t>maggio torna </a:t>
            </a:r>
            <a:r>
              <a:rPr dirty="0" sz="1100">
                <a:latin typeface="Calibri"/>
                <a:cs typeface="Calibri"/>
              </a:rPr>
              <a:t>la </a:t>
            </a:r>
            <a:r>
              <a:rPr dirty="0" sz="1100" spc="-5">
                <a:latin typeface="Calibri"/>
                <a:cs typeface="Calibri"/>
              </a:rPr>
              <a:t>manifestazione per ragazzi organizzata </a:t>
            </a:r>
            <a:r>
              <a:rPr dirty="0" sz="1100" spc="-10">
                <a:latin typeface="Calibri"/>
                <a:cs typeface="Calibri"/>
              </a:rPr>
              <a:t>dalle</a:t>
            </a:r>
            <a:r>
              <a:rPr dirty="0" sz="1100" spc="13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banche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17300"/>
              </a:lnSpc>
            </a:pPr>
            <a:r>
              <a:rPr dirty="0" sz="1100">
                <a:latin typeface="Calibri"/>
                <a:cs typeface="Calibri"/>
              </a:rPr>
              <a:t>col </a:t>
            </a:r>
            <a:r>
              <a:rPr dirty="0" sz="1100" spc="-5">
                <a:latin typeface="Calibri"/>
                <a:cs typeface="Calibri"/>
              </a:rPr>
              <a:t>coordinamento dell’Abi, per stimolare </a:t>
            </a:r>
            <a:r>
              <a:rPr dirty="0" sz="1100">
                <a:latin typeface="Calibri"/>
                <a:cs typeface="Calibri"/>
              </a:rPr>
              <a:t>la </a:t>
            </a:r>
            <a:r>
              <a:rPr dirty="0" sz="1100" spc="-5">
                <a:latin typeface="Calibri"/>
                <a:cs typeface="Calibri"/>
              </a:rPr>
              <a:t>creatività </a:t>
            </a:r>
            <a:r>
              <a:rPr dirty="0" sz="1100">
                <a:latin typeface="Calibri"/>
                <a:cs typeface="Calibri"/>
              </a:rPr>
              <a:t>dei </a:t>
            </a:r>
            <a:r>
              <a:rPr dirty="0" sz="1100" spc="-5">
                <a:latin typeface="Calibri"/>
                <a:cs typeface="Calibri"/>
              </a:rPr>
              <a:t>più giovani. </a:t>
            </a:r>
            <a:r>
              <a:rPr dirty="0" sz="1100">
                <a:latin typeface="Calibri"/>
                <a:cs typeface="Calibri"/>
              </a:rPr>
              <a:t>Oltre </a:t>
            </a:r>
            <a:r>
              <a:rPr dirty="0" sz="1100" spc="-5">
                <a:latin typeface="Calibri"/>
                <a:cs typeface="Calibri"/>
              </a:rPr>
              <a:t>80 eventi </a:t>
            </a:r>
            <a:r>
              <a:rPr dirty="0" sz="1100">
                <a:latin typeface="Calibri"/>
                <a:cs typeface="Calibri"/>
              </a:rPr>
              <a:t>culturali in 50 </a:t>
            </a:r>
            <a:r>
              <a:rPr dirty="0" sz="1100" spc="-5">
                <a:latin typeface="Calibri"/>
                <a:cs typeface="Calibri"/>
              </a:rPr>
              <a:t>città dal  </a:t>
            </a:r>
            <a:r>
              <a:rPr dirty="0" sz="1100">
                <a:latin typeface="Calibri"/>
                <a:cs typeface="Calibri"/>
              </a:rPr>
              <a:t>nord al </a:t>
            </a:r>
            <a:r>
              <a:rPr dirty="0" sz="1100" spc="-5">
                <a:latin typeface="Calibri"/>
                <a:cs typeface="Calibri"/>
              </a:rPr>
              <a:t>sud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d'Italia.</a:t>
            </a:r>
            <a:endParaRPr sz="1100">
              <a:latin typeface="Calibri"/>
              <a:cs typeface="Calibri"/>
            </a:endParaRPr>
          </a:p>
          <a:p>
            <a:pPr algn="just" marL="12700" marR="45720">
              <a:lnSpc>
                <a:spcPct val="117300"/>
              </a:lnSpc>
              <a:spcBef>
                <a:spcPts val="985"/>
              </a:spcBef>
            </a:pPr>
            <a:r>
              <a:rPr dirty="0" sz="1100" spc="-5">
                <a:latin typeface="Calibri"/>
                <a:cs typeface="Calibri"/>
              </a:rPr>
              <a:t>Nuovo appuntamento </a:t>
            </a:r>
            <a:r>
              <a:rPr dirty="0" sz="1100">
                <a:latin typeface="Calibri"/>
                <a:cs typeface="Calibri"/>
              </a:rPr>
              <a:t>con </a:t>
            </a:r>
            <a:r>
              <a:rPr dirty="0" sz="1100" spc="-10">
                <a:latin typeface="Calibri"/>
                <a:cs typeface="Calibri"/>
              </a:rPr>
              <a:t>il </a:t>
            </a:r>
            <a:r>
              <a:rPr dirty="0" sz="1100" spc="-5">
                <a:latin typeface="Calibri"/>
                <a:cs typeface="Calibri"/>
              </a:rPr>
              <a:t>Festival </a:t>
            </a:r>
            <a:r>
              <a:rPr dirty="0" sz="1100">
                <a:latin typeface="Calibri"/>
                <a:cs typeface="Calibri"/>
              </a:rPr>
              <a:t>della </a:t>
            </a:r>
            <a:r>
              <a:rPr dirty="0" sz="1100" spc="-5">
                <a:latin typeface="Calibri"/>
                <a:cs typeface="Calibri"/>
              </a:rPr>
              <a:t>Cultura Creativa promosso dall’Abi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-5">
                <a:latin typeface="Calibri"/>
                <a:cs typeface="Calibri"/>
              </a:rPr>
              <a:t>dalle </a:t>
            </a:r>
            <a:r>
              <a:rPr dirty="0" sz="1100">
                <a:latin typeface="Calibri"/>
                <a:cs typeface="Calibri"/>
              </a:rPr>
              <a:t>banche </a:t>
            </a:r>
            <a:r>
              <a:rPr dirty="0" sz="1100" spc="-5">
                <a:latin typeface="Calibri"/>
                <a:cs typeface="Calibri"/>
              </a:rPr>
              <a:t>per avvicinare  </a:t>
            </a:r>
            <a:r>
              <a:rPr dirty="0" sz="1100">
                <a:latin typeface="Calibri"/>
                <a:cs typeface="Calibri"/>
              </a:rPr>
              <a:t>alla cultura i </a:t>
            </a:r>
            <a:r>
              <a:rPr dirty="0" sz="1100" spc="-5">
                <a:latin typeface="Calibri"/>
                <a:cs typeface="Calibri"/>
              </a:rPr>
              <a:t>giovani d’età compresa tra </a:t>
            </a:r>
            <a:r>
              <a:rPr dirty="0" sz="1100">
                <a:latin typeface="Calibri"/>
                <a:cs typeface="Calibri"/>
              </a:rPr>
              <a:t>6 e 13 </a:t>
            </a:r>
            <a:r>
              <a:rPr dirty="0" sz="1100" spc="-5">
                <a:latin typeface="Calibri"/>
                <a:cs typeface="Calibri"/>
              </a:rPr>
              <a:t>anni, grazie </a:t>
            </a:r>
            <a:r>
              <a:rPr dirty="0" sz="1100">
                <a:latin typeface="Calibri"/>
                <a:cs typeface="Calibri"/>
              </a:rPr>
              <a:t>a </a:t>
            </a:r>
            <a:r>
              <a:rPr dirty="0" sz="1100" spc="-5">
                <a:latin typeface="Calibri"/>
                <a:cs typeface="Calibri"/>
              </a:rPr>
              <a:t>laboratori, iniziative </a:t>
            </a:r>
            <a:r>
              <a:rPr dirty="0" sz="1100">
                <a:latin typeface="Calibri"/>
                <a:cs typeface="Calibri"/>
              </a:rPr>
              <a:t>ed eventi </a:t>
            </a:r>
            <a:r>
              <a:rPr dirty="0" sz="1100" spc="-5">
                <a:latin typeface="Calibri"/>
                <a:cs typeface="Calibri"/>
              </a:rPr>
              <a:t>che spaziano </a:t>
            </a:r>
            <a:r>
              <a:rPr dirty="0" sz="1100">
                <a:latin typeface="Calibri"/>
                <a:cs typeface="Calibri"/>
              </a:rPr>
              <a:t>tra  arte, teatro, </a:t>
            </a:r>
            <a:r>
              <a:rPr dirty="0" sz="1100" spc="-5">
                <a:latin typeface="Calibri"/>
                <a:cs typeface="Calibri"/>
              </a:rPr>
              <a:t>musica, tecnologie digitali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-5">
                <a:latin typeface="Calibri"/>
                <a:cs typeface="Calibri"/>
              </a:rPr>
              <a:t>molto altro. La manifestazione, </a:t>
            </a:r>
            <a:r>
              <a:rPr dirty="0" sz="1100">
                <a:latin typeface="Calibri"/>
                <a:cs typeface="Calibri"/>
              </a:rPr>
              <a:t>che </a:t>
            </a:r>
            <a:r>
              <a:rPr dirty="0" sz="1100" spc="-5">
                <a:latin typeface="Calibri"/>
                <a:cs typeface="Calibri"/>
              </a:rPr>
              <a:t>l’anno scorso ha</a:t>
            </a:r>
            <a:r>
              <a:rPr dirty="0" sz="1100" spc="8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coinvolto</a:t>
            </a:r>
            <a:endParaRPr sz="1100">
              <a:latin typeface="Calibri"/>
              <a:cs typeface="Calibri"/>
            </a:endParaRPr>
          </a:p>
          <a:p>
            <a:pPr marL="12700" marR="95885">
              <a:lnSpc>
                <a:spcPts val="1550"/>
              </a:lnSpc>
              <a:spcBef>
                <a:spcPts val="75"/>
              </a:spcBef>
            </a:pPr>
            <a:r>
              <a:rPr dirty="0" sz="1100">
                <a:latin typeface="Calibri"/>
                <a:cs typeface="Calibri"/>
              </a:rPr>
              <a:t>oltre </a:t>
            </a:r>
            <a:r>
              <a:rPr dirty="0" sz="1100" spc="-5">
                <a:latin typeface="Calibri"/>
                <a:cs typeface="Calibri"/>
              </a:rPr>
              <a:t>15 </a:t>
            </a:r>
            <a:r>
              <a:rPr dirty="0" sz="1100">
                <a:latin typeface="Calibri"/>
                <a:cs typeface="Calibri"/>
              </a:rPr>
              <a:t>mila </a:t>
            </a:r>
            <a:r>
              <a:rPr dirty="0" sz="1100" spc="-5">
                <a:latin typeface="Calibri"/>
                <a:cs typeface="Calibri"/>
              </a:rPr>
              <a:t>bambini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-5">
                <a:latin typeface="Calibri"/>
                <a:cs typeface="Calibri"/>
              </a:rPr>
              <a:t>ragazzi, si svolgerà nella settimana che </a:t>
            </a:r>
            <a:r>
              <a:rPr dirty="0" sz="1100">
                <a:latin typeface="Calibri"/>
                <a:cs typeface="Calibri"/>
              </a:rPr>
              <a:t>va </a:t>
            </a:r>
            <a:r>
              <a:rPr dirty="0" sz="1100" spc="-5">
                <a:latin typeface="Calibri"/>
                <a:cs typeface="Calibri"/>
              </a:rPr>
              <a:t>dal </a:t>
            </a:r>
            <a:r>
              <a:rPr dirty="0" sz="1100">
                <a:latin typeface="Calibri"/>
                <a:cs typeface="Calibri"/>
              </a:rPr>
              <a:t>2 all’8 </a:t>
            </a:r>
            <a:r>
              <a:rPr dirty="0" sz="1100" spc="-5">
                <a:latin typeface="Calibri"/>
                <a:cs typeface="Calibri"/>
              </a:rPr>
              <a:t>maggio. </a:t>
            </a:r>
            <a:r>
              <a:rPr dirty="0" sz="1100">
                <a:latin typeface="Calibri"/>
                <a:cs typeface="Calibri"/>
              </a:rPr>
              <a:t>I </a:t>
            </a:r>
            <a:r>
              <a:rPr dirty="0" sz="1100" spc="-5">
                <a:latin typeface="Calibri"/>
                <a:cs typeface="Calibri"/>
              </a:rPr>
              <a:t>piccoli protagonisti  </a:t>
            </a:r>
            <a:r>
              <a:rPr dirty="0" sz="1100">
                <a:latin typeface="Calibri"/>
                <a:cs typeface="Calibri"/>
              </a:rPr>
              <a:t>del </a:t>
            </a:r>
            <a:r>
              <a:rPr dirty="0" sz="1100" spc="-5">
                <a:latin typeface="Calibri"/>
                <a:cs typeface="Calibri"/>
              </a:rPr>
              <a:t>festival avranno l’occasione di sperimentare tutte </a:t>
            </a:r>
            <a:r>
              <a:rPr dirty="0" sz="1100" spc="-10">
                <a:latin typeface="Calibri"/>
                <a:cs typeface="Calibri"/>
              </a:rPr>
              <a:t>le </a:t>
            </a:r>
            <a:r>
              <a:rPr dirty="0" sz="1100" spc="-5">
                <a:latin typeface="Calibri"/>
                <a:cs typeface="Calibri"/>
              </a:rPr>
              <a:t>sfumature della loro </a:t>
            </a:r>
            <a:r>
              <a:rPr dirty="0" sz="1100">
                <a:latin typeface="Calibri"/>
                <a:cs typeface="Calibri"/>
              </a:rPr>
              <a:t>creatività, </a:t>
            </a:r>
            <a:r>
              <a:rPr dirty="0" sz="1100" spc="-5">
                <a:latin typeface="Calibri"/>
                <a:cs typeface="Calibri"/>
              </a:rPr>
              <a:t>conoscendo anche  meglio </a:t>
            </a:r>
            <a:r>
              <a:rPr dirty="0" sz="1100">
                <a:latin typeface="Calibri"/>
                <a:cs typeface="Calibri"/>
              </a:rPr>
              <a:t>le </a:t>
            </a:r>
            <a:r>
              <a:rPr dirty="0" sz="1100" spc="-5">
                <a:latin typeface="Calibri"/>
                <a:cs typeface="Calibri"/>
              </a:rPr>
              <a:t>possibilità dei luoghi </a:t>
            </a:r>
            <a:r>
              <a:rPr dirty="0" sz="1100">
                <a:latin typeface="Calibri"/>
                <a:cs typeface="Calibri"/>
              </a:rPr>
              <a:t>in </a:t>
            </a:r>
            <a:r>
              <a:rPr dirty="0" sz="1100" spc="-5">
                <a:latin typeface="Calibri"/>
                <a:cs typeface="Calibri"/>
              </a:rPr>
              <a:t>cui vivono. Per questa </a:t>
            </a:r>
            <a:r>
              <a:rPr dirty="0" sz="1100">
                <a:latin typeface="Calibri"/>
                <a:cs typeface="Calibri"/>
              </a:rPr>
              <a:t>terza </a:t>
            </a:r>
            <a:r>
              <a:rPr dirty="0" sz="1100" spc="-5">
                <a:latin typeface="Calibri"/>
                <a:cs typeface="Calibri"/>
              </a:rPr>
              <a:t>edizione della manifestazione </a:t>
            </a:r>
            <a:r>
              <a:rPr dirty="0" sz="1100">
                <a:latin typeface="Calibri"/>
                <a:cs typeface="Calibri"/>
              </a:rPr>
              <a:t>è </a:t>
            </a:r>
            <a:r>
              <a:rPr dirty="0" sz="1100" spc="-5">
                <a:latin typeface="Calibri"/>
                <a:cs typeface="Calibri"/>
              </a:rPr>
              <a:t>stato</a:t>
            </a:r>
            <a:r>
              <a:rPr dirty="0" sz="1100" spc="16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scelto</a:t>
            </a:r>
            <a:endParaRPr sz="1100">
              <a:latin typeface="Calibri"/>
              <a:cs typeface="Calibri"/>
            </a:endParaRPr>
          </a:p>
          <a:p>
            <a:pPr marL="12700" marR="194310">
              <a:lnSpc>
                <a:spcPts val="1540"/>
              </a:lnSpc>
              <a:spcBef>
                <a:spcPts val="5"/>
              </a:spcBef>
            </a:pPr>
            <a:r>
              <a:rPr dirty="0" sz="1100">
                <a:latin typeface="Calibri"/>
                <a:cs typeface="Calibri"/>
              </a:rPr>
              <a:t>come </a:t>
            </a:r>
            <a:r>
              <a:rPr dirty="0" sz="1100" spc="-5">
                <a:latin typeface="Calibri"/>
                <a:cs typeface="Calibri"/>
              </a:rPr>
              <a:t>“fil rouge” delle </a:t>
            </a:r>
            <a:r>
              <a:rPr dirty="0" sz="1100">
                <a:latin typeface="Calibri"/>
                <a:cs typeface="Calibri"/>
              </a:rPr>
              <a:t>iniziative il </a:t>
            </a:r>
            <a:r>
              <a:rPr dirty="0" sz="1100" spc="-5">
                <a:latin typeface="Calibri"/>
                <a:cs typeface="Calibri"/>
              </a:rPr>
              <a:t>tema “Abitare sottosopra. Scoprire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-5">
                <a:latin typeface="Calibri"/>
                <a:cs typeface="Calibri"/>
              </a:rPr>
              <a:t>sperimentare come si sta dentro </a:t>
            </a:r>
            <a:r>
              <a:rPr dirty="0" sz="1100">
                <a:latin typeface="Calibri"/>
                <a:cs typeface="Calibri"/>
              </a:rPr>
              <a:t>i  luoghi, l’arte e </a:t>
            </a:r>
            <a:r>
              <a:rPr dirty="0" sz="1100" spc="-10">
                <a:latin typeface="Calibri"/>
                <a:cs typeface="Calibri"/>
              </a:rPr>
              <a:t>le </a:t>
            </a:r>
            <a:r>
              <a:rPr dirty="0" sz="1100" spc="-5">
                <a:latin typeface="Calibri"/>
                <a:cs typeface="Calibri"/>
              </a:rPr>
              <a:t>emozioni”. L’obiettivo </a:t>
            </a:r>
            <a:r>
              <a:rPr dirty="0" sz="1100">
                <a:latin typeface="Calibri"/>
                <a:cs typeface="Calibri"/>
              </a:rPr>
              <a:t>è </a:t>
            </a:r>
            <a:r>
              <a:rPr dirty="0" sz="1100" spc="-5">
                <a:latin typeface="Calibri"/>
                <a:cs typeface="Calibri"/>
              </a:rPr>
              <a:t>invitare bambini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-5">
                <a:latin typeface="Calibri"/>
                <a:cs typeface="Calibri"/>
              </a:rPr>
              <a:t>ragazzi </a:t>
            </a:r>
            <a:r>
              <a:rPr dirty="0" sz="1100">
                <a:latin typeface="Calibri"/>
                <a:cs typeface="Calibri"/>
              </a:rPr>
              <a:t>ad </a:t>
            </a:r>
            <a:r>
              <a:rPr dirty="0" sz="1100" spc="-5">
                <a:latin typeface="Calibri"/>
                <a:cs typeface="Calibri"/>
              </a:rPr>
              <a:t>ampliare </a:t>
            </a:r>
            <a:r>
              <a:rPr dirty="0" sz="1100">
                <a:latin typeface="Calibri"/>
                <a:cs typeface="Calibri"/>
              </a:rPr>
              <a:t>il </a:t>
            </a:r>
            <a:r>
              <a:rPr dirty="0" sz="1100" spc="-5">
                <a:latin typeface="Calibri"/>
                <a:cs typeface="Calibri"/>
              </a:rPr>
              <a:t>concetto di </a:t>
            </a:r>
            <a:r>
              <a:rPr dirty="0" sz="1100">
                <a:latin typeface="Calibri"/>
                <a:cs typeface="Calibri"/>
              </a:rPr>
              <a:t>casa,</a:t>
            </a:r>
            <a:r>
              <a:rPr dirty="0" sz="1100" spc="13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per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100" spc="-5">
                <a:latin typeface="Calibri"/>
                <a:cs typeface="Calibri"/>
              </a:rPr>
              <a:t>scoprire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-5">
                <a:latin typeface="Calibri"/>
                <a:cs typeface="Calibri"/>
              </a:rPr>
              <a:t>sperimentare, con l'aiuto di </a:t>
            </a:r>
            <a:r>
              <a:rPr dirty="0" sz="1100">
                <a:latin typeface="Calibri"/>
                <a:cs typeface="Calibri"/>
              </a:rPr>
              <a:t>operatori </a:t>
            </a:r>
            <a:r>
              <a:rPr dirty="0" sz="1100" spc="-5">
                <a:latin typeface="Calibri"/>
                <a:cs typeface="Calibri"/>
              </a:rPr>
              <a:t>culturali specializzati, </a:t>
            </a:r>
            <a:r>
              <a:rPr dirty="0" sz="1100">
                <a:latin typeface="Calibri"/>
                <a:cs typeface="Calibri"/>
              </a:rPr>
              <a:t>in </a:t>
            </a:r>
            <a:r>
              <a:rPr dirty="0" sz="1100" spc="-5">
                <a:latin typeface="Calibri"/>
                <a:cs typeface="Calibri"/>
              </a:rPr>
              <a:t>che modo </a:t>
            </a:r>
            <a:r>
              <a:rPr dirty="0" sz="1100">
                <a:latin typeface="Calibri"/>
                <a:cs typeface="Calibri"/>
              </a:rPr>
              <a:t>ogni </a:t>
            </a:r>
            <a:r>
              <a:rPr dirty="0" sz="1100" spc="-5">
                <a:latin typeface="Calibri"/>
                <a:cs typeface="Calibri"/>
              </a:rPr>
              <a:t>persona </a:t>
            </a:r>
            <a:r>
              <a:rPr dirty="0" sz="1100">
                <a:latin typeface="Calibri"/>
                <a:cs typeface="Calibri"/>
              </a:rPr>
              <a:t>e</a:t>
            </a:r>
            <a:r>
              <a:rPr dirty="0" sz="1100" spc="15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cosa</a:t>
            </a:r>
            <a:endParaRPr sz="1100">
              <a:latin typeface="Calibri"/>
              <a:cs typeface="Calibri"/>
            </a:endParaRPr>
          </a:p>
          <a:p>
            <a:pPr marL="12700" marR="384810">
              <a:lnSpc>
                <a:spcPct val="117300"/>
              </a:lnSpc>
            </a:pPr>
            <a:r>
              <a:rPr dirty="0" sz="1100" spc="-5">
                <a:latin typeface="Calibri"/>
                <a:cs typeface="Calibri"/>
              </a:rPr>
              <a:t>vive, </a:t>
            </a:r>
            <a:r>
              <a:rPr dirty="0" sz="1100">
                <a:latin typeface="Calibri"/>
                <a:cs typeface="Calibri"/>
              </a:rPr>
              <a:t>abita e </a:t>
            </a:r>
            <a:r>
              <a:rPr dirty="0" sz="1100" spc="-5">
                <a:latin typeface="Calibri"/>
                <a:cs typeface="Calibri"/>
              </a:rPr>
              <a:t>si </a:t>
            </a:r>
            <a:r>
              <a:rPr dirty="0" sz="1100">
                <a:latin typeface="Calibri"/>
                <a:cs typeface="Calibri"/>
              </a:rPr>
              <a:t>relaziona </a:t>
            </a:r>
            <a:r>
              <a:rPr dirty="0" sz="1100" spc="-5">
                <a:latin typeface="Calibri"/>
                <a:cs typeface="Calibri"/>
              </a:rPr>
              <a:t>con </a:t>
            </a:r>
            <a:r>
              <a:rPr dirty="0" sz="1100">
                <a:latin typeface="Calibri"/>
                <a:cs typeface="Calibri"/>
              </a:rPr>
              <a:t>tutto </a:t>
            </a:r>
            <a:r>
              <a:rPr dirty="0" sz="1100" spc="-5">
                <a:latin typeface="Calibri"/>
                <a:cs typeface="Calibri"/>
              </a:rPr>
              <a:t>ciò </a:t>
            </a:r>
            <a:r>
              <a:rPr dirty="0" sz="1100">
                <a:latin typeface="Calibri"/>
                <a:cs typeface="Calibri"/>
              </a:rPr>
              <a:t>che lo </a:t>
            </a:r>
            <a:r>
              <a:rPr dirty="0" sz="1100" spc="-5">
                <a:latin typeface="Calibri"/>
                <a:cs typeface="Calibri"/>
              </a:rPr>
              <a:t>circonda, utilizzando </a:t>
            </a:r>
            <a:r>
              <a:rPr dirty="0" sz="1100">
                <a:latin typeface="Calibri"/>
                <a:cs typeface="Calibri"/>
              </a:rPr>
              <a:t>le </a:t>
            </a:r>
            <a:r>
              <a:rPr dirty="0" sz="1100" spc="-5">
                <a:latin typeface="Calibri"/>
                <a:cs typeface="Calibri"/>
              </a:rPr>
              <a:t>modalità più consone </a:t>
            </a:r>
            <a:r>
              <a:rPr dirty="0" sz="1100">
                <a:latin typeface="Calibri"/>
                <a:cs typeface="Calibri"/>
              </a:rPr>
              <a:t>alla </a:t>
            </a:r>
            <a:r>
              <a:rPr dirty="0" sz="1100" spc="-5">
                <a:latin typeface="Calibri"/>
                <a:cs typeface="Calibri"/>
              </a:rPr>
              <a:t>propria  </a:t>
            </a:r>
            <a:r>
              <a:rPr dirty="0" sz="1100">
                <a:latin typeface="Calibri"/>
                <a:cs typeface="Calibri"/>
              </a:rPr>
              <a:t>natura.</a:t>
            </a:r>
            <a:endParaRPr sz="1100">
              <a:latin typeface="Calibri"/>
              <a:cs typeface="Calibri"/>
            </a:endParaRPr>
          </a:p>
          <a:p>
            <a:pPr marL="12700" marR="6985">
              <a:lnSpc>
                <a:spcPct val="117200"/>
              </a:lnSpc>
              <a:spcBef>
                <a:spcPts val="985"/>
              </a:spcBef>
            </a:pPr>
            <a:r>
              <a:rPr dirty="0" sz="1100">
                <a:latin typeface="Calibri"/>
                <a:cs typeface="Calibri"/>
              </a:rPr>
              <a:t>“Iniziative </a:t>
            </a:r>
            <a:r>
              <a:rPr dirty="0" sz="1100" spc="-5">
                <a:latin typeface="Calibri"/>
                <a:cs typeface="Calibri"/>
              </a:rPr>
              <a:t>come </a:t>
            </a:r>
            <a:r>
              <a:rPr dirty="0" sz="1100">
                <a:latin typeface="Calibri"/>
                <a:cs typeface="Calibri"/>
              </a:rPr>
              <a:t>il </a:t>
            </a:r>
            <a:r>
              <a:rPr dirty="0" sz="1100" spc="-5">
                <a:latin typeface="Calibri"/>
                <a:cs typeface="Calibri"/>
              </a:rPr>
              <a:t>Festival </a:t>
            </a:r>
            <a:r>
              <a:rPr dirty="0" sz="1100">
                <a:latin typeface="Calibri"/>
                <a:cs typeface="Calibri"/>
              </a:rPr>
              <a:t>della </a:t>
            </a:r>
            <a:r>
              <a:rPr dirty="0" sz="1100" spc="-5">
                <a:latin typeface="Calibri"/>
                <a:cs typeface="Calibri"/>
              </a:rPr>
              <a:t>Cultura Creativa </a:t>
            </a:r>
            <a:r>
              <a:rPr dirty="0" sz="1100">
                <a:latin typeface="Calibri"/>
                <a:cs typeface="Calibri"/>
              </a:rPr>
              <a:t>– </a:t>
            </a:r>
            <a:r>
              <a:rPr dirty="0" sz="1100" spc="-5">
                <a:latin typeface="Calibri"/>
                <a:cs typeface="Calibri"/>
              </a:rPr>
              <a:t>ha </a:t>
            </a:r>
            <a:r>
              <a:rPr dirty="0" sz="1100">
                <a:latin typeface="Calibri"/>
                <a:cs typeface="Calibri"/>
              </a:rPr>
              <a:t>detto il </a:t>
            </a:r>
            <a:r>
              <a:rPr dirty="0" sz="1100" spc="-5">
                <a:latin typeface="Calibri"/>
                <a:cs typeface="Calibri"/>
              </a:rPr>
              <a:t>Presidente dell’Abi, </a:t>
            </a:r>
            <a:r>
              <a:rPr dirty="0" sz="1100">
                <a:latin typeface="Calibri"/>
                <a:cs typeface="Calibri"/>
              </a:rPr>
              <a:t>Antonio Patuelli - </a:t>
            </a:r>
            <a:r>
              <a:rPr dirty="0" sz="1100" spc="-5">
                <a:latin typeface="Calibri"/>
                <a:cs typeface="Calibri"/>
              </a:rPr>
              <a:t>puntano  </a:t>
            </a:r>
            <a:r>
              <a:rPr dirty="0" sz="1100">
                <a:latin typeface="Calibri"/>
                <a:cs typeface="Calibri"/>
              </a:rPr>
              <a:t>a </a:t>
            </a:r>
            <a:r>
              <a:rPr dirty="0" sz="1100" spc="-5">
                <a:latin typeface="Calibri"/>
                <a:cs typeface="Calibri"/>
              </a:rPr>
              <a:t>valorizzare </a:t>
            </a:r>
            <a:r>
              <a:rPr dirty="0" sz="1100">
                <a:latin typeface="Calibri"/>
                <a:cs typeface="Calibri"/>
              </a:rPr>
              <a:t>la creatività e il talento </a:t>
            </a:r>
            <a:r>
              <a:rPr dirty="0" sz="1100" spc="-5">
                <a:latin typeface="Calibri"/>
                <a:cs typeface="Calibri"/>
              </a:rPr>
              <a:t>delle giovani generazioni attraverso </a:t>
            </a:r>
            <a:r>
              <a:rPr dirty="0" sz="1100">
                <a:latin typeface="Calibri"/>
                <a:cs typeface="Calibri"/>
              </a:rPr>
              <a:t>la </a:t>
            </a:r>
            <a:r>
              <a:rPr dirty="0" sz="1100" spc="-5">
                <a:latin typeface="Calibri"/>
                <a:cs typeface="Calibri"/>
              </a:rPr>
              <a:t>promozione dell’arte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-5">
                <a:latin typeface="Calibri"/>
                <a:cs typeface="Calibri"/>
              </a:rPr>
              <a:t>della  conoscenza. Oggi più che </a:t>
            </a:r>
            <a:r>
              <a:rPr dirty="0" sz="1100" spc="-10">
                <a:latin typeface="Calibri"/>
                <a:cs typeface="Calibri"/>
              </a:rPr>
              <a:t>in </a:t>
            </a:r>
            <a:r>
              <a:rPr dirty="0" sz="1100" spc="-5">
                <a:latin typeface="Calibri"/>
                <a:cs typeface="Calibri"/>
              </a:rPr>
              <a:t>passato, </a:t>
            </a:r>
            <a:r>
              <a:rPr dirty="0" sz="1100">
                <a:latin typeface="Calibri"/>
                <a:cs typeface="Calibri"/>
              </a:rPr>
              <a:t>il </a:t>
            </a:r>
            <a:r>
              <a:rPr dirty="0" sz="1100" spc="-5">
                <a:latin typeface="Calibri"/>
                <a:cs typeface="Calibri"/>
              </a:rPr>
              <a:t>contributo delle </a:t>
            </a:r>
            <a:r>
              <a:rPr dirty="0" sz="1100">
                <a:latin typeface="Calibri"/>
                <a:cs typeface="Calibri"/>
              </a:rPr>
              <a:t>banche alla cultura </a:t>
            </a:r>
            <a:r>
              <a:rPr dirty="0" sz="1100" spc="-5">
                <a:latin typeface="Calibri"/>
                <a:cs typeface="Calibri"/>
              </a:rPr>
              <a:t>si focalizza sulla </a:t>
            </a:r>
            <a:r>
              <a:rPr dirty="0" sz="1100">
                <a:latin typeface="Calibri"/>
                <a:cs typeface="Calibri"/>
              </a:rPr>
              <a:t>prima risorsa </a:t>
            </a:r>
            <a:r>
              <a:rPr dirty="0" sz="1100" spc="-5">
                <a:latin typeface="Calibri"/>
                <a:cs typeface="Calibri"/>
              </a:rPr>
              <a:t>del  </a:t>
            </a:r>
            <a:r>
              <a:rPr dirty="0" sz="1100">
                <a:latin typeface="Calibri"/>
                <a:cs typeface="Calibri"/>
              </a:rPr>
              <a:t>Paese, </a:t>
            </a:r>
            <a:r>
              <a:rPr dirty="0" sz="1100" spc="-5">
                <a:latin typeface="Calibri"/>
                <a:cs typeface="Calibri"/>
              </a:rPr>
              <a:t>ossia </a:t>
            </a:r>
            <a:r>
              <a:rPr dirty="0" sz="1100">
                <a:latin typeface="Calibri"/>
                <a:cs typeface="Calibri"/>
              </a:rPr>
              <a:t>i </a:t>
            </a:r>
            <a:r>
              <a:rPr dirty="0" sz="1100" spc="-5">
                <a:latin typeface="Calibri"/>
                <a:cs typeface="Calibri"/>
              </a:rPr>
              <a:t>giovani, per sollecitarne </a:t>
            </a:r>
            <a:r>
              <a:rPr dirty="0" sz="1100" spc="-10">
                <a:latin typeface="Calibri"/>
                <a:cs typeface="Calibri"/>
              </a:rPr>
              <a:t>lo </a:t>
            </a:r>
            <a:r>
              <a:rPr dirty="0" sz="1100" spc="-5">
                <a:latin typeface="Calibri"/>
                <a:cs typeface="Calibri"/>
              </a:rPr>
              <a:t>spirito critico, </a:t>
            </a:r>
            <a:r>
              <a:rPr dirty="0" sz="1100">
                <a:latin typeface="Calibri"/>
                <a:cs typeface="Calibri"/>
              </a:rPr>
              <a:t>rendendoli così </a:t>
            </a:r>
            <a:r>
              <a:rPr dirty="0" sz="1100" spc="-5">
                <a:latin typeface="Calibri"/>
                <a:cs typeface="Calibri"/>
              </a:rPr>
              <a:t>protagonisti della nostra società  </a:t>
            </a:r>
            <a:r>
              <a:rPr dirty="0" sz="1100">
                <a:latin typeface="Calibri"/>
                <a:cs typeface="Calibri"/>
              </a:rPr>
              <a:t>civile. </a:t>
            </a:r>
            <a:r>
              <a:rPr dirty="0" sz="1100" spc="-5">
                <a:latin typeface="Calibri"/>
                <a:cs typeface="Calibri"/>
              </a:rPr>
              <a:t>Sostenere </a:t>
            </a:r>
            <a:r>
              <a:rPr dirty="0" sz="1100">
                <a:latin typeface="Calibri"/>
                <a:cs typeface="Calibri"/>
              </a:rPr>
              <a:t>la </a:t>
            </a:r>
            <a:r>
              <a:rPr dirty="0" sz="1100" spc="-5">
                <a:latin typeface="Calibri"/>
                <a:cs typeface="Calibri"/>
              </a:rPr>
              <a:t>capacità creativa di bambini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-5">
                <a:latin typeface="Calibri"/>
                <a:cs typeface="Calibri"/>
              </a:rPr>
              <a:t>ragazzi, significa </a:t>
            </a:r>
            <a:r>
              <a:rPr dirty="0" sz="1100">
                <a:latin typeface="Calibri"/>
                <a:cs typeface="Calibri"/>
              </a:rPr>
              <a:t>aiutarli a </a:t>
            </a:r>
            <a:r>
              <a:rPr dirty="0" sz="1100" spc="-5">
                <a:latin typeface="Calibri"/>
                <a:cs typeface="Calibri"/>
              </a:rPr>
              <a:t>mettere </a:t>
            </a:r>
            <a:r>
              <a:rPr dirty="0" sz="1100">
                <a:latin typeface="Calibri"/>
                <a:cs typeface="Calibri"/>
              </a:rPr>
              <a:t>a </a:t>
            </a:r>
            <a:r>
              <a:rPr dirty="0" sz="1100" spc="-5">
                <a:latin typeface="Calibri"/>
                <a:cs typeface="Calibri"/>
              </a:rPr>
              <a:t>frutto </a:t>
            </a:r>
            <a:r>
              <a:rPr dirty="0" sz="1100">
                <a:latin typeface="Calibri"/>
                <a:cs typeface="Calibri"/>
              </a:rPr>
              <a:t>capacità,  potenzialità e visoni </a:t>
            </a:r>
            <a:r>
              <a:rPr dirty="0" sz="1100" spc="-5">
                <a:latin typeface="Calibri"/>
                <a:cs typeface="Calibri"/>
              </a:rPr>
              <a:t>innovative, strumenti indispensabili per costruire un futuro </a:t>
            </a:r>
            <a:r>
              <a:rPr dirty="0" sz="1100" spc="-10">
                <a:latin typeface="Calibri"/>
                <a:cs typeface="Calibri"/>
              </a:rPr>
              <a:t>di </a:t>
            </a:r>
            <a:r>
              <a:rPr dirty="0" sz="1100" spc="-5">
                <a:latin typeface="Calibri"/>
                <a:cs typeface="Calibri"/>
              </a:rPr>
              <a:t>crescita </a:t>
            </a:r>
            <a:r>
              <a:rPr dirty="0" sz="1100">
                <a:latin typeface="Calibri"/>
                <a:cs typeface="Calibri"/>
              </a:rPr>
              <a:t>per </a:t>
            </a:r>
            <a:r>
              <a:rPr dirty="0" sz="1100" spc="-5">
                <a:latin typeface="Calibri"/>
                <a:cs typeface="Calibri"/>
              </a:rPr>
              <a:t>loro stessi </a:t>
            </a:r>
            <a:r>
              <a:rPr dirty="0" sz="1100">
                <a:latin typeface="Calibri"/>
                <a:cs typeface="Calibri"/>
              </a:rPr>
              <a:t>e  per</a:t>
            </a:r>
            <a:r>
              <a:rPr dirty="0" sz="1100" spc="-5">
                <a:latin typeface="Calibri"/>
                <a:cs typeface="Calibri"/>
              </a:rPr>
              <a:t> l’Italia”.</a:t>
            </a:r>
            <a:endParaRPr sz="1100">
              <a:latin typeface="Calibri"/>
              <a:cs typeface="Calibri"/>
            </a:endParaRPr>
          </a:p>
          <a:p>
            <a:pPr marL="12700" marR="42545">
              <a:lnSpc>
                <a:spcPct val="117000"/>
              </a:lnSpc>
              <a:spcBef>
                <a:spcPts val="990"/>
              </a:spcBef>
            </a:pPr>
            <a:r>
              <a:rPr dirty="0" sz="1100">
                <a:latin typeface="Calibri"/>
                <a:cs typeface="Calibri"/>
              </a:rPr>
              <a:t>Per </a:t>
            </a:r>
            <a:r>
              <a:rPr dirty="0" sz="1100" spc="-5">
                <a:latin typeface="Calibri"/>
                <a:cs typeface="Calibri"/>
              </a:rPr>
              <a:t>Antonio Campo Dall’Orto, Direttore generale </a:t>
            </a:r>
            <a:r>
              <a:rPr dirty="0" sz="1100">
                <a:latin typeface="Calibri"/>
                <a:cs typeface="Calibri"/>
              </a:rPr>
              <a:t>Rai: “La Media Partnership </a:t>
            </a:r>
            <a:r>
              <a:rPr dirty="0" sz="1100" spc="-5">
                <a:latin typeface="Calibri"/>
                <a:cs typeface="Calibri"/>
              </a:rPr>
              <a:t>stipulata </a:t>
            </a:r>
            <a:r>
              <a:rPr dirty="0" sz="1100">
                <a:latin typeface="Calibri"/>
                <a:cs typeface="Calibri"/>
              </a:rPr>
              <a:t>con il </a:t>
            </a:r>
            <a:r>
              <a:rPr dirty="0" sz="1100" spc="-5">
                <a:latin typeface="Calibri"/>
                <a:cs typeface="Calibri"/>
              </a:rPr>
              <a:t>Festival della  Cultura creativa risponde </a:t>
            </a:r>
            <a:r>
              <a:rPr dirty="0" sz="1100" spc="-10">
                <a:latin typeface="Calibri"/>
                <a:cs typeface="Calibri"/>
              </a:rPr>
              <a:t>in </a:t>
            </a:r>
            <a:r>
              <a:rPr dirty="0" sz="1100" spc="-5">
                <a:latin typeface="Calibri"/>
                <a:cs typeface="Calibri"/>
              </a:rPr>
              <a:t>pieno </a:t>
            </a:r>
            <a:r>
              <a:rPr dirty="0" sz="1100">
                <a:latin typeface="Calibri"/>
                <a:cs typeface="Calibri"/>
              </a:rPr>
              <a:t>alla </a:t>
            </a:r>
            <a:r>
              <a:rPr dirty="0" sz="1100" spc="-5">
                <a:latin typeface="Calibri"/>
                <a:cs typeface="Calibri"/>
              </a:rPr>
              <a:t>nostra missione di servizio pubblico universale </a:t>
            </a:r>
            <a:r>
              <a:rPr dirty="0" sz="1100">
                <a:latin typeface="Calibri"/>
                <a:cs typeface="Calibri"/>
              </a:rPr>
              <a:t>che </a:t>
            </a:r>
            <a:r>
              <a:rPr dirty="0" sz="1100" spc="-5">
                <a:latin typeface="Calibri"/>
                <a:cs typeface="Calibri"/>
              </a:rPr>
              <a:t>vuole parlare </a:t>
            </a:r>
            <a:r>
              <a:rPr dirty="0" sz="1100">
                <a:latin typeface="Calibri"/>
                <a:cs typeface="Calibri"/>
              </a:rPr>
              <a:t>ed  arrivare a </a:t>
            </a:r>
            <a:r>
              <a:rPr dirty="0" sz="1100" spc="-5">
                <a:latin typeface="Calibri"/>
                <a:cs typeface="Calibri"/>
              </a:rPr>
              <a:t>tutti gli </a:t>
            </a:r>
            <a:r>
              <a:rPr dirty="0" sz="1100">
                <a:latin typeface="Calibri"/>
                <a:cs typeface="Calibri"/>
              </a:rPr>
              <a:t>italiani. </a:t>
            </a:r>
            <a:r>
              <a:rPr dirty="0" sz="1100" spc="-5">
                <a:latin typeface="Calibri"/>
                <a:cs typeface="Calibri"/>
              </a:rPr>
              <a:t>Da questo punto di vista l’attenzione </a:t>
            </a:r>
            <a:r>
              <a:rPr dirty="0" sz="1100">
                <a:latin typeface="Calibri"/>
                <a:cs typeface="Calibri"/>
              </a:rPr>
              <a:t>per i </a:t>
            </a:r>
            <a:r>
              <a:rPr dirty="0" sz="1100" spc="-5">
                <a:latin typeface="Calibri"/>
                <a:cs typeface="Calibri"/>
              </a:rPr>
              <a:t>più giovani rappresenta </a:t>
            </a:r>
            <a:r>
              <a:rPr dirty="0" sz="1100">
                <a:latin typeface="Calibri"/>
                <a:cs typeface="Calibri"/>
              </a:rPr>
              <a:t>per la Rai </a:t>
            </a:r>
            <a:r>
              <a:rPr dirty="0" sz="1100" spc="-5">
                <a:latin typeface="Calibri"/>
                <a:cs typeface="Calibri"/>
              </a:rPr>
              <a:t>una  </a:t>
            </a:r>
            <a:r>
              <a:rPr dirty="0" sz="1100">
                <a:latin typeface="Calibri"/>
                <a:cs typeface="Calibri"/>
              </a:rPr>
              <a:t>priorità </a:t>
            </a:r>
            <a:r>
              <a:rPr dirty="0" sz="1100" spc="-5">
                <a:latin typeface="Calibri"/>
                <a:cs typeface="Calibri"/>
              </a:rPr>
              <a:t>assoluta come dimostra </a:t>
            </a:r>
            <a:r>
              <a:rPr dirty="0" sz="1100">
                <a:latin typeface="Calibri"/>
                <a:cs typeface="Calibri"/>
              </a:rPr>
              <a:t>anche la </a:t>
            </a:r>
            <a:r>
              <a:rPr dirty="0" sz="1100" spc="-5">
                <a:latin typeface="Calibri"/>
                <a:cs typeface="Calibri"/>
              </a:rPr>
              <a:t>decisione di togliere </a:t>
            </a:r>
            <a:r>
              <a:rPr dirty="0" sz="1100">
                <a:latin typeface="Calibri"/>
                <a:cs typeface="Calibri"/>
              </a:rPr>
              <a:t>la </a:t>
            </a:r>
            <a:r>
              <a:rPr dirty="0" sz="1100" spc="-5">
                <a:latin typeface="Calibri"/>
                <a:cs typeface="Calibri"/>
              </a:rPr>
              <a:t>pubblicità dal canale </a:t>
            </a:r>
            <a:r>
              <a:rPr dirty="0" sz="1100">
                <a:latin typeface="Calibri"/>
                <a:cs typeface="Calibri"/>
              </a:rPr>
              <a:t>Rai yo </a:t>
            </a:r>
            <a:r>
              <a:rPr dirty="0" sz="1100" spc="-5">
                <a:latin typeface="Calibri"/>
                <a:cs typeface="Calibri"/>
              </a:rPr>
              <a:t>yo </a:t>
            </a:r>
            <a:r>
              <a:rPr dirty="0" sz="1100">
                <a:latin typeface="Calibri"/>
                <a:cs typeface="Calibri"/>
              </a:rPr>
              <a:t>a </a:t>
            </a:r>
            <a:r>
              <a:rPr dirty="0" sz="1100" spc="-5">
                <a:latin typeface="Calibri"/>
                <a:cs typeface="Calibri"/>
              </a:rPr>
              <a:t>partire </a:t>
            </a:r>
            <a:r>
              <a:rPr dirty="0" sz="1100">
                <a:latin typeface="Calibri"/>
                <a:cs typeface="Calibri"/>
              </a:rPr>
              <a:t>dal  primo </a:t>
            </a:r>
            <a:r>
              <a:rPr dirty="0" sz="1100" spc="-5">
                <a:latin typeface="Calibri"/>
                <a:cs typeface="Calibri"/>
              </a:rPr>
              <a:t>maggio. </a:t>
            </a:r>
            <a:r>
              <a:rPr dirty="0" sz="1100">
                <a:latin typeface="Calibri"/>
                <a:cs typeface="Calibri"/>
              </a:rPr>
              <a:t>La </a:t>
            </a:r>
            <a:r>
              <a:rPr dirty="0" sz="1100" spc="-5">
                <a:latin typeface="Calibri"/>
                <a:cs typeface="Calibri"/>
              </a:rPr>
              <a:t>creatività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-10">
                <a:latin typeface="Calibri"/>
                <a:cs typeface="Calibri"/>
              </a:rPr>
              <a:t>lo </a:t>
            </a:r>
            <a:r>
              <a:rPr dirty="0" sz="1100" spc="-5">
                <a:latin typeface="Calibri"/>
                <a:cs typeface="Calibri"/>
              </a:rPr>
              <a:t>sviluppo del </a:t>
            </a:r>
            <a:r>
              <a:rPr dirty="0" sz="1100">
                <a:latin typeface="Calibri"/>
                <a:cs typeface="Calibri"/>
              </a:rPr>
              <a:t>talento, la ricerca </a:t>
            </a:r>
            <a:r>
              <a:rPr dirty="0" sz="1100" spc="-5">
                <a:latin typeface="Calibri"/>
                <a:cs typeface="Calibri"/>
              </a:rPr>
              <a:t>di nuove forme di linguaggio</a:t>
            </a:r>
            <a:r>
              <a:rPr dirty="0" sz="1100" spc="4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e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89429" y="2119883"/>
            <a:ext cx="3981450" cy="6662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3567175"/>
            <a:ext cx="838200" cy="906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8070" cy="94945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44690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Murmu</a:t>
            </a:r>
            <a:r>
              <a:rPr dirty="0" sz="1600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o</a:t>
            </a:r>
            <a:r>
              <a:rPr dirty="0" sz="1600" spc="-15" b="1">
                <a:latin typeface="Arial"/>
                <a:cs typeface="Arial"/>
              </a:rPr>
              <a:t>f</a:t>
            </a:r>
            <a:r>
              <a:rPr dirty="0" sz="1600" spc="-5" b="1">
                <a:latin typeface="Arial"/>
                <a:cs typeface="Arial"/>
              </a:rPr>
              <a:t>a</a:t>
            </a:r>
            <a:r>
              <a:rPr dirty="0" sz="1600" spc="5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t.com  </a:t>
            </a:r>
            <a:r>
              <a:rPr dirty="0" sz="1600" spc="-5" b="1">
                <a:latin typeface="Arial"/>
                <a:cs typeface="Arial"/>
              </a:rPr>
              <a:t>2 maggio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3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 marR="610870">
              <a:lnSpc>
                <a:spcPct val="117300"/>
              </a:lnSpc>
            </a:pPr>
            <a:r>
              <a:rPr dirty="0" sz="1100">
                <a:latin typeface="Calibri"/>
                <a:cs typeface="Calibri"/>
              </a:rPr>
              <a:t>comunicazione </a:t>
            </a:r>
            <a:r>
              <a:rPr dirty="0" sz="1100" spc="-5">
                <a:latin typeface="Calibri"/>
                <a:cs typeface="Calibri"/>
              </a:rPr>
              <a:t>rappresentano un impegno su cui </a:t>
            </a:r>
            <a:r>
              <a:rPr dirty="0" sz="1100">
                <a:latin typeface="Calibri"/>
                <a:cs typeface="Calibri"/>
              </a:rPr>
              <a:t>la </a:t>
            </a:r>
            <a:r>
              <a:rPr dirty="0" sz="1100" spc="-5">
                <a:latin typeface="Calibri"/>
                <a:cs typeface="Calibri"/>
              </a:rPr>
              <a:t>Rai vuole essere sempre più protagonista </a:t>
            </a:r>
            <a:r>
              <a:rPr dirty="0" sz="1100">
                <a:latin typeface="Calibri"/>
                <a:cs typeface="Calibri"/>
              </a:rPr>
              <a:t>per  accompagnare in </a:t>
            </a:r>
            <a:r>
              <a:rPr dirty="0" sz="1100" spc="-5">
                <a:latin typeface="Calibri"/>
                <a:cs typeface="Calibri"/>
              </a:rPr>
              <a:t>maniera virtuosa l’educazione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-5">
                <a:latin typeface="Calibri"/>
                <a:cs typeface="Calibri"/>
              </a:rPr>
              <a:t>l’istruzione </a:t>
            </a:r>
            <a:r>
              <a:rPr dirty="0" sz="1100">
                <a:latin typeface="Calibri"/>
                <a:cs typeface="Calibri"/>
              </a:rPr>
              <a:t>dei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ragazzi”.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17300"/>
              </a:lnSpc>
              <a:spcBef>
                <a:spcPts val="985"/>
              </a:spcBef>
            </a:pPr>
            <a:r>
              <a:rPr dirty="0" sz="1100" spc="-5">
                <a:latin typeface="Calibri"/>
                <a:cs typeface="Calibri"/>
              </a:rPr>
              <a:t>Oltre </a:t>
            </a:r>
            <a:r>
              <a:rPr dirty="0" sz="1100">
                <a:latin typeface="Calibri"/>
                <a:cs typeface="Calibri"/>
              </a:rPr>
              <a:t>80 eventi culturali in 50 città </a:t>
            </a:r>
            <a:r>
              <a:rPr dirty="0" sz="1100" spc="-5">
                <a:latin typeface="Calibri"/>
                <a:cs typeface="Calibri"/>
              </a:rPr>
              <a:t>italiane svilupperanno </a:t>
            </a:r>
            <a:r>
              <a:rPr dirty="0" sz="1100">
                <a:latin typeface="Calibri"/>
                <a:cs typeface="Calibri"/>
              </a:rPr>
              <a:t>il </a:t>
            </a:r>
            <a:r>
              <a:rPr dirty="0" sz="1100" spc="-5">
                <a:latin typeface="Calibri"/>
                <a:cs typeface="Calibri"/>
              </a:rPr>
              <a:t>tema </a:t>
            </a:r>
            <a:r>
              <a:rPr dirty="0" sz="1100">
                <a:latin typeface="Calibri"/>
                <a:cs typeface="Calibri"/>
              </a:rPr>
              <a:t>ispiratore, </a:t>
            </a:r>
            <a:r>
              <a:rPr dirty="0" sz="1100" spc="-5">
                <a:latin typeface="Calibri"/>
                <a:cs typeface="Calibri"/>
              </a:rPr>
              <a:t>declinato da </a:t>
            </a:r>
            <a:r>
              <a:rPr dirty="0" sz="1100">
                <a:latin typeface="Calibri"/>
                <a:cs typeface="Calibri"/>
              </a:rPr>
              <a:t>ciascuna </a:t>
            </a:r>
            <a:r>
              <a:rPr dirty="0" sz="1100" spc="-5">
                <a:latin typeface="Calibri"/>
                <a:cs typeface="Calibri"/>
              </a:rPr>
              <a:t>banca </a:t>
            </a:r>
            <a:r>
              <a:rPr dirty="0" sz="1100">
                <a:latin typeface="Calibri"/>
                <a:cs typeface="Calibri"/>
              </a:rPr>
              <a:t>con  </a:t>
            </a:r>
            <a:r>
              <a:rPr dirty="0" sz="1100" spc="-5">
                <a:latin typeface="Calibri"/>
                <a:cs typeface="Calibri"/>
              </a:rPr>
              <a:t>strumenti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-5">
                <a:latin typeface="Calibri"/>
                <a:cs typeface="Calibri"/>
              </a:rPr>
              <a:t>punti di vista differenti, </a:t>
            </a:r>
            <a:r>
              <a:rPr dirty="0" sz="1100">
                <a:latin typeface="Calibri"/>
                <a:cs typeface="Calibri"/>
              </a:rPr>
              <a:t>alla luce </a:t>
            </a:r>
            <a:r>
              <a:rPr dirty="0" sz="1100" spc="-5">
                <a:latin typeface="Calibri"/>
                <a:cs typeface="Calibri"/>
              </a:rPr>
              <a:t>delle proprie specificità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-5">
                <a:latin typeface="Calibri"/>
                <a:cs typeface="Calibri"/>
              </a:rPr>
              <a:t>di </a:t>
            </a:r>
            <a:r>
              <a:rPr dirty="0" sz="1100">
                <a:latin typeface="Calibri"/>
                <a:cs typeface="Calibri"/>
              </a:rPr>
              <a:t>quelle </a:t>
            </a:r>
            <a:r>
              <a:rPr dirty="0" sz="1100" spc="-5">
                <a:latin typeface="Calibri"/>
                <a:cs typeface="Calibri"/>
              </a:rPr>
              <a:t>del territorio di  </a:t>
            </a:r>
            <a:r>
              <a:rPr dirty="0" sz="1100">
                <a:latin typeface="Calibri"/>
                <a:cs typeface="Calibri"/>
              </a:rPr>
              <a:t>appartenenza. I laboratori e le </a:t>
            </a:r>
            <a:r>
              <a:rPr dirty="0" sz="1100" spc="-5">
                <a:latin typeface="Calibri"/>
                <a:cs typeface="Calibri"/>
              </a:rPr>
              <a:t>altre attività proposte </a:t>
            </a:r>
            <a:r>
              <a:rPr dirty="0" sz="1100">
                <a:latin typeface="Calibri"/>
                <a:cs typeface="Calibri"/>
              </a:rPr>
              <a:t>vedranno la </a:t>
            </a:r>
            <a:r>
              <a:rPr dirty="0" sz="1100" spc="-5">
                <a:latin typeface="Calibri"/>
                <a:cs typeface="Calibri"/>
              </a:rPr>
              <a:t>partecipazione di </a:t>
            </a:r>
            <a:r>
              <a:rPr dirty="0" sz="1100">
                <a:latin typeface="Calibri"/>
                <a:cs typeface="Calibri"/>
              </a:rPr>
              <a:t>rappresentanti </a:t>
            </a:r>
            <a:r>
              <a:rPr dirty="0" sz="1100" spc="-5">
                <a:latin typeface="Calibri"/>
                <a:cs typeface="Calibri"/>
              </a:rPr>
              <a:t>delle  </a:t>
            </a:r>
            <a:r>
              <a:rPr dirty="0" sz="1100">
                <a:latin typeface="Calibri"/>
                <a:cs typeface="Calibri"/>
              </a:rPr>
              <a:t>banche e la </a:t>
            </a:r>
            <a:r>
              <a:rPr dirty="0" sz="1100" spc="-5">
                <a:latin typeface="Calibri"/>
                <a:cs typeface="Calibri"/>
              </a:rPr>
              <a:t>collaborazione di scuole, musei, biblioteche </a:t>
            </a:r>
            <a:r>
              <a:rPr dirty="0" sz="1100">
                <a:latin typeface="Calibri"/>
                <a:cs typeface="Calibri"/>
              </a:rPr>
              <a:t>e operatori </a:t>
            </a:r>
            <a:r>
              <a:rPr dirty="0" sz="1100" spc="-5">
                <a:latin typeface="Calibri"/>
                <a:cs typeface="Calibri"/>
              </a:rPr>
              <a:t>culturali, </a:t>
            </a:r>
            <a:r>
              <a:rPr dirty="0" sz="1100">
                <a:latin typeface="Calibri"/>
                <a:cs typeface="Calibri"/>
              </a:rPr>
              <a:t>a </a:t>
            </a:r>
            <a:r>
              <a:rPr dirty="0" sz="1100" spc="-10">
                <a:latin typeface="Calibri"/>
                <a:cs typeface="Calibri"/>
              </a:rPr>
              <a:t>cui </a:t>
            </a:r>
            <a:r>
              <a:rPr dirty="0" sz="1100" spc="-5">
                <a:latin typeface="Calibri"/>
                <a:cs typeface="Calibri"/>
              </a:rPr>
              <a:t>si aggiungerà quest’anno  </a:t>
            </a:r>
            <a:r>
              <a:rPr dirty="0" sz="1100">
                <a:latin typeface="Calibri"/>
                <a:cs typeface="Calibri"/>
              </a:rPr>
              <a:t>anche la Main </a:t>
            </a:r>
            <a:r>
              <a:rPr dirty="0" sz="1100" spc="-5">
                <a:latin typeface="Calibri"/>
                <a:cs typeface="Calibri"/>
              </a:rPr>
              <a:t>Media Partnership della </a:t>
            </a:r>
            <a:r>
              <a:rPr dirty="0" sz="1100">
                <a:latin typeface="Calibri"/>
                <a:cs typeface="Calibri"/>
              </a:rPr>
              <a:t>RAI e la Media Partnership </a:t>
            </a:r>
            <a:r>
              <a:rPr dirty="0" sz="1100" spc="-5">
                <a:latin typeface="Calibri"/>
                <a:cs typeface="Calibri"/>
              </a:rPr>
              <a:t>del TGR. </a:t>
            </a:r>
            <a:r>
              <a:rPr dirty="0" sz="1100">
                <a:latin typeface="Calibri"/>
                <a:cs typeface="Calibri"/>
              </a:rPr>
              <a:t>Ad </a:t>
            </a:r>
            <a:r>
              <a:rPr dirty="0" sz="1100" spc="-5">
                <a:latin typeface="Calibri"/>
                <a:cs typeface="Calibri"/>
              </a:rPr>
              <a:t>ulteriore testimonianza del  </a:t>
            </a:r>
            <a:r>
              <a:rPr dirty="0" sz="1100">
                <a:latin typeface="Calibri"/>
                <a:cs typeface="Calibri"/>
              </a:rPr>
              <a:t>valore </a:t>
            </a:r>
            <a:r>
              <a:rPr dirty="0" sz="1100" spc="-5">
                <a:latin typeface="Calibri"/>
                <a:cs typeface="Calibri"/>
              </a:rPr>
              <a:t>educativo, sociale </a:t>
            </a:r>
            <a:r>
              <a:rPr dirty="0" sz="1100">
                <a:latin typeface="Calibri"/>
                <a:cs typeface="Calibri"/>
              </a:rPr>
              <a:t>e culturale </a:t>
            </a:r>
            <a:r>
              <a:rPr dirty="0" sz="1100" spc="-5">
                <a:latin typeface="Calibri"/>
                <a:cs typeface="Calibri"/>
              </a:rPr>
              <a:t>della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manifestazione.</a:t>
            </a:r>
            <a:endParaRPr sz="1100">
              <a:latin typeface="Calibri"/>
              <a:cs typeface="Calibri"/>
            </a:endParaRPr>
          </a:p>
          <a:p>
            <a:pPr marL="12700" marR="46990">
              <a:lnSpc>
                <a:spcPct val="117300"/>
              </a:lnSpc>
              <a:spcBef>
                <a:spcPts val="985"/>
              </a:spcBef>
            </a:pPr>
            <a:r>
              <a:rPr dirty="0" sz="1100" spc="-5">
                <a:latin typeface="Calibri"/>
                <a:cs typeface="Calibri"/>
              </a:rPr>
              <a:t>Tre appuntamenti, organizzati dall’Abi </a:t>
            </a:r>
            <a:r>
              <a:rPr dirty="0" sz="1100">
                <a:latin typeface="Calibri"/>
                <a:cs typeface="Calibri"/>
              </a:rPr>
              <a:t>in </a:t>
            </a:r>
            <a:r>
              <a:rPr dirty="0" sz="1100" spc="-5">
                <a:latin typeface="Calibri"/>
                <a:cs typeface="Calibri"/>
              </a:rPr>
              <a:t>collaborazione </a:t>
            </a:r>
            <a:r>
              <a:rPr dirty="0" sz="1100">
                <a:latin typeface="Calibri"/>
                <a:cs typeface="Calibri"/>
              </a:rPr>
              <a:t>col </a:t>
            </a:r>
            <a:r>
              <a:rPr dirty="0" sz="1100" spc="-5">
                <a:latin typeface="Calibri"/>
                <a:cs typeface="Calibri"/>
              </a:rPr>
              <a:t>Dipartimento educazione </a:t>
            </a:r>
            <a:r>
              <a:rPr dirty="0" sz="1100">
                <a:latin typeface="Calibri"/>
                <a:cs typeface="Calibri"/>
              </a:rPr>
              <a:t>del </a:t>
            </a:r>
            <a:r>
              <a:rPr dirty="0" sz="1100" spc="-5">
                <a:latin typeface="Calibri"/>
                <a:cs typeface="Calibri"/>
              </a:rPr>
              <a:t>Museo Castello di  </a:t>
            </a:r>
            <a:r>
              <a:rPr dirty="0" sz="1100">
                <a:latin typeface="Calibri"/>
                <a:cs typeface="Calibri"/>
              </a:rPr>
              <a:t>Rivoli, a Milano, Roma e </a:t>
            </a:r>
            <a:r>
              <a:rPr dirty="0" sz="1100" spc="-5">
                <a:latin typeface="Calibri"/>
                <a:cs typeface="Calibri"/>
              </a:rPr>
              <a:t>Palermo, renderanno </a:t>
            </a:r>
            <a:r>
              <a:rPr dirty="0" sz="1100">
                <a:latin typeface="Calibri"/>
                <a:cs typeface="Calibri"/>
              </a:rPr>
              <a:t>ancora più </a:t>
            </a:r>
            <a:r>
              <a:rPr dirty="0" sz="1100" spc="-5">
                <a:latin typeface="Calibri"/>
                <a:cs typeface="Calibri"/>
              </a:rPr>
              <a:t>significativa </a:t>
            </a:r>
            <a:r>
              <a:rPr dirty="0" sz="1100">
                <a:latin typeface="Calibri"/>
                <a:cs typeface="Calibri"/>
              </a:rPr>
              <a:t>la </a:t>
            </a:r>
            <a:r>
              <a:rPr dirty="0" sz="1100" spc="-5">
                <a:latin typeface="Calibri"/>
                <a:cs typeface="Calibri"/>
              </a:rPr>
              <a:t>manifestazione di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quest’anno:</a:t>
            </a:r>
            <a:endParaRPr sz="1100">
              <a:latin typeface="Calibri"/>
              <a:cs typeface="Calibri"/>
            </a:endParaRPr>
          </a:p>
          <a:p>
            <a:pPr marL="12700" marR="20955">
              <a:lnSpc>
                <a:spcPct val="117000"/>
              </a:lnSpc>
              <a:spcBef>
                <a:spcPts val="985"/>
              </a:spcBef>
              <a:buChar char="-"/>
              <a:tabLst>
                <a:tab pos="87630" algn="l"/>
              </a:tabLst>
            </a:pPr>
            <a:r>
              <a:rPr dirty="0" sz="1100">
                <a:latin typeface="Calibri"/>
                <a:cs typeface="Calibri"/>
              </a:rPr>
              <a:t>Mercoledì 4 </a:t>
            </a:r>
            <a:r>
              <a:rPr dirty="0" sz="1100" spc="-5">
                <a:latin typeface="Calibri"/>
                <a:cs typeface="Calibri"/>
              </a:rPr>
              <a:t>maggio </a:t>
            </a:r>
            <a:r>
              <a:rPr dirty="0" sz="1100">
                <a:latin typeface="Calibri"/>
                <a:cs typeface="Calibri"/>
              </a:rPr>
              <a:t>alla </a:t>
            </a:r>
            <a:r>
              <a:rPr dirty="0" sz="1100" spc="-5">
                <a:latin typeface="Calibri"/>
                <a:cs typeface="Calibri"/>
              </a:rPr>
              <a:t>Triennale di Milano l’evento The Next Nest, </a:t>
            </a:r>
            <a:r>
              <a:rPr dirty="0" sz="1100">
                <a:latin typeface="Calibri"/>
                <a:cs typeface="Calibri"/>
              </a:rPr>
              <a:t>in </a:t>
            </a:r>
            <a:r>
              <a:rPr dirty="0" sz="1100" spc="-5">
                <a:latin typeface="Calibri"/>
                <a:cs typeface="Calibri"/>
              </a:rPr>
              <a:t>collaborazione con  OfficineMultiplo. La </a:t>
            </a:r>
            <a:r>
              <a:rPr dirty="0" sz="1100">
                <a:latin typeface="Calibri"/>
                <a:cs typeface="Calibri"/>
              </a:rPr>
              <a:t>mostra interdisciplinare e </a:t>
            </a:r>
            <a:r>
              <a:rPr dirty="0" sz="1100" spc="-5">
                <a:latin typeface="Calibri"/>
                <a:cs typeface="Calibri"/>
              </a:rPr>
              <a:t>interattiva (a </a:t>
            </a:r>
            <a:r>
              <a:rPr dirty="0" sz="1100">
                <a:latin typeface="Calibri"/>
                <a:cs typeface="Calibri"/>
              </a:rPr>
              <a:t>cura </a:t>
            </a:r>
            <a:r>
              <a:rPr dirty="0" sz="1100" spc="-5">
                <a:latin typeface="Calibri"/>
                <a:cs typeface="Calibri"/>
              </a:rPr>
              <a:t>di </a:t>
            </a:r>
            <a:r>
              <a:rPr dirty="0" sz="1100">
                <a:latin typeface="Calibri"/>
                <a:cs typeface="Calibri"/>
              </a:rPr>
              <a:t>Luca </a:t>
            </a:r>
            <a:r>
              <a:rPr dirty="0" sz="1100" spc="-5">
                <a:latin typeface="Calibri"/>
                <a:cs typeface="Calibri"/>
              </a:rPr>
              <a:t>Berardo, </a:t>
            </a:r>
            <a:r>
              <a:rPr dirty="0" sz="1100">
                <a:latin typeface="Calibri"/>
                <a:cs typeface="Calibri"/>
              </a:rPr>
              <a:t>Mario </a:t>
            </a:r>
            <a:r>
              <a:rPr dirty="0" sz="1100" spc="-5">
                <a:latin typeface="Calibri"/>
                <a:cs typeface="Calibri"/>
              </a:rPr>
              <a:t>Cipriano, Francesca  </a:t>
            </a:r>
            <a:r>
              <a:rPr dirty="0" sz="1100">
                <a:latin typeface="Calibri"/>
                <a:cs typeface="Calibri"/>
              </a:rPr>
              <a:t>Di Noia, in </a:t>
            </a:r>
            <a:r>
              <a:rPr dirty="0" sz="1100" spc="-5">
                <a:latin typeface="Calibri"/>
                <a:cs typeface="Calibri"/>
              </a:rPr>
              <a:t>collaborazione con Daniele Galliano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-5">
                <a:latin typeface="Calibri"/>
                <a:cs typeface="Calibri"/>
              </a:rPr>
              <a:t>Ettore Balbo) </a:t>
            </a:r>
            <a:r>
              <a:rPr dirty="0" sz="1100">
                <a:latin typeface="Calibri"/>
                <a:cs typeface="Calibri"/>
              </a:rPr>
              <a:t>rivolta a </a:t>
            </a:r>
            <a:r>
              <a:rPr dirty="0" sz="1100" spc="-5">
                <a:latin typeface="Calibri"/>
                <a:cs typeface="Calibri"/>
              </a:rPr>
              <a:t>bambini </a:t>
            </a:r>
            <a:r>
              <a:rPr dirty="0" sz="1100">
                <a:latin typeface="Calibri"/>
                <a:cs typeface="Calibri"/>
              </a:rPr>
              <a:t>e ai </a:t>
            </a:r>
            <a:r>
              <a:rPr dirty="0" sz="1100" spc="-5">
                <a:latin typeface="Calibri"/>
                <a:cs typeface="Calibri"/>
              </a:rPr>
              <a:t>ragazzi, sarà correlata  </a:t>
            </a:r>
            <a:r>
              <a:rPr dirty="0" sz="1100">
                <a:latin typeface="Calibri"/>
                <a:cs typeface="Calibri"/>
              </a:rPr>
              <a:t>ad eventi e </a:t>
            </a:r>
            <a:r>
              <a:rPr dirty="0" sz="1100" spc="-5">
                <a:latin typeface="Calibri"/>
                <a:cs typeface="Calibri"/>
              </a:rPr>
              <a:t>workshops aperti </a:t>
            </a:r>
            <a:r>
              <a:rPr dirty="0" sz="1100">
                <a:latin typeface="Calibri"/>
                <a:cs typeface="Calibri"/>
              </a:rPr>
              <a:t>al </a:t>
            </a:r>
            <a:r>
              <a:rPr dirty="0" sz="1100" spc="-5">
                <a:latin typeface="Calibri"/>
                <a:cs typeface="Calibri"/>
              </a:rPr>
              <a:t>pubblico. </a:t>
            </a:r>
            <a:r>
              <a:rPr dirty="0" sz="1100">
                <a:latin typeface="Calibri"/>
                <a:cs typeface="Calibri"/>
              </a:rPr>
              <a:t>In </a:t>
            </a:r>
            <a:r>
              <a:rPr dirty="0" sz="1100" spc="-5">
                <a:latin typeface="Calibri"/>
                <a:cs typeface="Calibri"/>
              </a:rPr>
              <a:t>questo contesto </a:t>
            </a:r>
            <a:r>
              <a:rPr dirty="0" sz="1100">
                <a:latin typeface="Calibri"/>
                <a:cs typeface="Calibri"/>
              </a:rPr>
              <a:t>il </a:t>
            </a:r>
            <a:r>
              <a:rPr dirty="0" sz="1100" spc="-5">
                <a:latin typeface="Calibri"/>
                <a:cs typeface="Calibri"/>
              </a:rPr>
              <a:t>Dipartimento Educazione Castello di Rivoli  </a:t>
            </a:r>
            <a:r>
              <a:rPr dirty="0" sz="1100">
                <a:latin typeface="Calibri"/>
                <a:cs typeface="Calibri"/>
              </a:rPr>
              <a:t>porterà il </a:t>
            </a:r>
            <a:r>
              <a:rPr dirty="0" sz="1100" spc="-5">
                <a:latin typeface="Calibri"/>
                <a:cs typeface="Calibri"/>
              </a:rPr>
              <a:t>progetto Abitanti, un </a:t>
            </a:r>
            <a:r>
              <a:rPr dirty="0" sz="1100">
                <a:latin typeface="Calibri"/>
                <a:cs typeface="Calibri"/>
              </a:rPr>
              <a:t>vasto work in </a:t>
            </a:r>
            <a:r>
              <a:rPr dirty="0" sz="1100" spc="-5">
                <a:latin typeface="Calibri"/>
                <a:cs typeface="Calibri"/>
              </a:rPr>
              <a:t>progress collettivo itinerante </a:t>
            </a:r>
            <a:r>
              <a:rPr dirty="0" sz="1100">
                <a:latin typeface="Calibri"/>
                <a:cs typeface="Calibri"/>
              </a:rPr>
              <a:t>che </a:t>
            </a:r>
            <a:r>
              <a:rPr dirty="0" sz="1100" spc="-5">
                <a:latin typeface="Calibri"/>
                <a:cs typeface="Calibri"/>
              </a:rPr>
              <a:t>parte dalla piazza</a:t>
            </a:r>
            <a:r>
              <a:rPr dirty="0" sz="1100" spc="12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intesa</a:t>
            </a:r>
            <a:endParaRPr sz="1100">
              <a:latin typeface="Calibri"/>
              <a:cs typeface="Calibri"/>
            </a:endParaRPr>
          </a:p>
          <a:p>
            <a:pPr marL="12700" marR="125095">
              <a:lnSpc>
                <a:spcPts val="1560"/>
              </a:lnSpc>
              <a:spcBef>
                <a:spcPts val="80"/>
              </a:spcBef>
            </a:pPr>
            <a:r>
              <a:rPr dirty="0" sz="1100">
                <a:latin typeface="Calibri"/>
                <a:cs typeface="Calibri"/>
              </a:rPr>
              <a:t>come </a:t>
            </a:r>
            <a:r>
              <a:rPr dirty="0" sz="1100" spc="-5">
                <a:latin typeface="Calibri"/>
                <a:cs typeface="Calibri"/>
              </a:rPr>
              <a:t>Agorà (luogo dell’incontro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-5">
                <a:latin typeface="Calibri"/>
                <a:cs typeface="Calibri"/>
              </a:rPr>
              <a:t>del confronto), per rimettere </a:t>
            </a:r>
            <a:r>
              <a:rPr dirty="0" sz="1100">
                <a:latin typeface="Calibri"/>
                <a:cs typeface="Calibri"/>
              </a:rPr>
              <a:t>in </a:t>
            </a:r>
            <a:r>
              <a:rPr dirty="0" sz="1100" spc="-5">
                <a:latin typeface="Calibri"/>
                <a:cs typeface="Calibri"/>
              </a:rPr>
              <a:t>gioco </a:t>
            </a:r>
            <a:r>
              <a:rPr dirty="0" sz="1100">
                <a:latin typeface="Calibri"/>
                <a:cs typeface="Calibri"/>
              </a:rPr>
              <a:t>i </a:t>
            </a:r>
            <a:r>
              <a:rPr dirty="0" sz="1100" spc="-5">
                <a:latin typeface="Calibri"/>
                <a:cs typeface="Calibri"/>
              </a:rPr>
              <a:t>concetti d’identità </a:t>
            </a:r>
            <a:r>
              <a:rPr dirty="0" sz="1100">
                <a:latin typeface="Calibri"/>
                <a:cs typeface="Calibri"/>
              </a:rPr>
              <a:t>e differenza,  </a:t>
            </a:r>
            <a:r>
              <a:rPr dirty="0" sz="1100" spc="-5">
                <a:latin typeface="Calibri"/>
                <a:cs typeface="Calibri"/>
              </a:rPr>
              <a:t>incontro </a:t>
            </a:r>
            <a:r>
              <a:rPr dirty="0" sz="1100">
                <a:latin typeface="Calibri"/>
                <a:cs typeface="Calibri"/>
              </a:rPr>
              <a:t>con l’altro, </a:t>
            </a:r>
            <a:r>
              <a:rPr dirty="0" sz="1100" spc="-5">
                <a:latin typeface="Calibri"/>
                <a:cs typeface="Calibri"/>
              </a:rPr>
              <a:t>l’estraneo, strano </a:t>
            </a:r>
            <a:r>
              <a:rPr dirty="0" sz="1100">
                <a:latin typeface="Calibri"/>
                <a:cs typeface="Calibri"/>
              </a:rPr>
              <a:t>in </a:t>
            </a:r>
            <a:r>
              <a:rPr dirty="0" sz="1100" spc="-5">
                <a:latin typeface="Calibri"/>
                <a:cs typeface="Calibri"/>
              </a:rPr>
              <a:t>quanto straniero, </a:t>
            </a:r>
            <a:r>
              <a:rPr dirty="0" sz="1100" spc="-10">
                <a:latin typeface="Calibri"/>
                <a:cs typeface="Calibri"/>
              </a:rPr>
              <a:t>lo </a:t>
            </a:r>
            <a:r>
              <a:rPr dirty="0" sz="1100" spc="-5">
                <a:latin typeface="Calibri"/>
                <a:cs typeface="Calibri"/>
              </a:rPr>
              <a:t>sconosciuto proveniente da un altro</a:t>
            </a:r>
            <a:r>
              <a:rPr dirty="0" sz="1100" spc="2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mondo.</a:t>
            </a:r>
            <a:endParaRPr sz="1100">
              <a:latin typeface="Calibri"/>
              <a:cs typeface="Calibri"/>
            </a:endParaRPr>
          </a:p>
          <a:p>
            <a:pPr marL="12700" marR="74295">
              <a:lnSpc>
                <a:spcPct val="116399"/>
              </a:lnSpc>
              <a:spcBef>
                <a:spcPts val="905"/>
              </a:spcBef>
              <a:buChar char="-"/>
              <a:tabLst>
                <a:tab pos="87630" algn="l"/>
              </a:tabLst>
            </a:pPr>
            <a:r>
              <a:rPr dirty="0" sz="1100" spc="-5">
                <a:latin typeface="Calibri"/>
                <a:cs typeface="Calibri"/>
              </a:rPr>
              <a:t>Venerdì </a:t>
            </a:r>
            <a:r>
              <a:rPr dirty="0" sz="1100">
                <a:latin typeface="Calibri"/>
                <a:cs typeface="Calibri"/>
              </a:rPr>
              <a:t>6 </a:t>
            </a:r>
            <a:r>
              <a:rPr dirty="0" sz="1100" spc="-5">
                <a:latin typeface="Calibri"/>
                <a:cs typeface="Calibri"/>
              </a:rPr>
              <a:t>maggio, </a:t>
            </a:r>
            <a:r>
              <a:rPr dirty="0" sz="1100">
                <a:latin typeface="Calibri"/>
                <a:cs typeface="Calibri"/>
              </a:rPr>
              <a:t>a </a:t>
            </a:r>
            <a:r>
              <a:rPr dirty="0" sz="1100" spc="-5">
                <a:latin typeface="Calibri"/>
                <a:cs typeface="Calibri"/>
              </a:rPr>
              <a:t>Roma presso </a:t>
            </a:r>
            <a:r>
              <a:rPr dirty="0" sz="1100">
                <a:latin typeface="Calibri"/>
                <a:cs typeface="Calibri"/>
              </a:rPr>
              <a:t>il </a:t>
            </a:r>
            <a:r>
              <a:rPr dirty="0" sz="1100" spc="-5">
                <a:latin typeface="Calibri"/>
                <a:cs typeface="Calibri"/>
              </a:rPr>
              <a:t>teatro India, Abitare </a:t>
            </a:r>
            <a:r>
              <a:rPr dirty="0" sz="1100">
                <a:latin typeface="Calibri"/>
                <a:cs typeface="Calibri"/>
              </a:rPr>
              <a:t>la </a:t>
            </a:r>
            <a:r>
              <a:rPr dirty="0" sz="1100" spc="-5">
                <a:latin typeface="Calibri"/>
                <a:cs typeface="Calibri"/>
              </a:rPr>
              <a:t>fantasia, </a:t>
            </a:r>
            <a:r>
              <a:rPr dirty="0" sz="1100">
                <a:latin typeface="Calibri"/>
                <a:cs typeface="Calibri"/>
              </a:rPr>
              <a:t>la </a:t>
            </a:r>
            <a:r>
              <a:rPr dirty="0" sz="1100" spc="-5">
                <a:latin typeface="Calibri"/>
                <a:cs typeface="Calibri"/>
              </a:rPr>
              <a:t>creatività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-5">
                <a:latin typeface="Calibri"/>
                <a:cs typeface="Calibri"/>
              </a:rPr>
              <a:t>l’arte, </a:t>
            </a:r>
            <a:r>
              <a:rPr dirty="0" sz="1100">
                <a:latin typeface="Calibri"/>
                <a:cs typeface="Calibri"/>
              </a:rPr>
              <a:t>in </a:t>
            </a:r>
            <a:r>
              <a:rPr dirty="0" sz="1100" spc="-5">
                <a:latin typeface="Calibri"/>
                <a:cs typeface="Calibri"/>
              </a:rPr>
              <a:t>collaborazione  Associazione Aperta </a:t>
            </a:r>
            <a:r>
              <a:rPr dirty="0" sz="1100">
                <a:latin typeface="Calibri"/>
                <a:cs typeface="Calibri"/>
              </a:rPr>
              <a:t>Parentesi e </a:t>
            </a:r>
            <a:r>
              <a:rPr dirty="0" sz="1100" spc="-5">
                <a:latin typeface="Calibri"/>
                <a:cs typeface="Calibri"/>
              </a:rPr>
              <a:t>Artivazione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-5">
                <a:latin typeface="Calibri"/>
                <a:cs typeface="Calibri"/>
              </a:rPr>
              <a:t>con RAM radioartemobile. L’evento sarà l’occasione</a:t>
            </a:r>
            <a:r>
              <a:rPr dirty="0" sz="1100" spc="12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per</a:t>
            </a:r>
            <a:endParaRPr sz="1100">
              <a:latin typeface="Calibri"/>
              <a:cs typeface="Calibri"/>
            </a:endParaRPr>
          </a:p>
          <a:p>
            <a:pPr marL="12700" marR="106680">
              <a:lnSpc>
                <a:spcPct val="116900"/>
              </a:lnSpc>
              <a:spcBef>
                <a:spcPts val="5"/>
              </a:spcBef>
            </a:pPr>
            <a:r>
              <a:rPr dirty="0" sz="1100">
                <a:latin typeface="Calibri"/>
                <a:cs typeface="Calibri"/>
              </a:rPr>
              <a:t>proiettare il </a:t>
            </a:r>
            <a:r>
              <a:rPr dirty="0" sz="1100" spc="-5">
                <a:latin typeface="Calibri"/>
                <a:cs typeface="Calibri"/>
              </a:rPr>
              <a:t>video “3domande3”, </a:t>
            </a:r>
            <a:r>
              <a:rPr dirty="0" sz="1100">
                <a:latin typeface="Calibri"/>
                <a:cs typeface="Calibri"/>
              </a:rPr>
              <a:t>in cui </a:t>
            </a:r>
            <a:r>
              <a:rPr dirty="0" sz="1100" spc="-5">
                <a:latin typeface="Calibri"/>
                <a:cs typeface="Calibri"/>
              </a:rPr>
              <a:t>artisti come </a:t>
            </a:r>
            <a:r>
              <a:rPr dirty="0" sz="1100">
                <a:latin typeface="Calibri"/>
                <a:cs typeface="Calibri"/>
              </a:rPr>
              <a:t>Michelangelo Pistoletto, </a:t>
            </a:r>
            <a:r>
              <a:rPr dirty="0" sz="1100" spc="-5">
                <a:latin typeface="Calibri"/>
                <a:cs typeface="Calibri"/>
              </a:rPr>
              <a:t>Achille Bonito Oliva, </a:t>
            </a:r>
            <a:r>
              <a:rPr dirty="0" sz="1100">
                <a:latin typeface="Calibri"/>
                <a:cs typeface="Calibri"/>
              </a:rPr>
              <a:t>Hou  </a:t>
            </a:r>
            <a:r>
              <a:rPr dirty="0" sz="1100" spc="-5">
                <a:latin typeface="Calibri"/>
                <a:cs typeface="Calibri"/>
              </a:rPr>
              <a:t>Hanru, </a:t>
            </a:r>
            <a:r>
              <a:rPr dirty="0" sz="1100">
                <a:latin typeface="Calibri"/>
                <a:cs typeface="Calibri"/>
              </a:rPr>
              <a:t>Tanino Liberatore, </a:t>
            </a:r>
            <a:r>
              <a:rPr dirty="0" sz="1100" spc="-5">
                <a:latin typeface="Calibri"/>
                <a:cs typeface="Calibri"/>
              </a:rPr>
              <a:t>Pedro Cano, </a:t>
            </a:r>
            <a:r>
              <a:rPr dirty="0" sz="1100">
                <a:latin typeface="Calibri"/>
                <a:cs typeface="Calibri"/>
              </a:rPr>
              <a:t>Max </a:t>
            </a:r>
            <a:r>
              <a:rPr dirty="0" sz="1100" spc="-5">
                <a:latin typeface="Calibri"/>
                <a:cs typeface="Calibri"/>
              </a:rPr>
              <a:t>Casacci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-5">
                <a:latin typeface="Calibri"/>
                <a:cs typeface="Calibri"/>
              </a:rPr>
              <a:t>molti </a:t>
            </a:r>
            <a:r>
              <a:rPr dirty="0" sz="1100">
                <a:latin typeface="Calibri"/>
                <a:cs typeface="Calibri"/>
              </a:rPr>
              <a:t>altri, </a:t>
            </a:r>
            <a:r>
              <a:rPr dirty="0" sz="1100" spc="-5">
                <a:latin typeface="Calibri"/>
                <a:cs typeface="Calibri"/>
              </a:rPr>
              <a:t>racconteranno </a:t>
            </a:r>
            <a:r>
              <a:rPr dirty="0" sz="1100" spc="-10">
                <a:latin typeface="Calibri"/>
                <a:cs typeface="Calibri"/>
              </a:rPr>
              <a:t>la </a:t>
            </a:r>
            <a:r>
              <a:rPr dirty="0" sz="1100">
                <a:latin typeface="Calibri"/>
                <a:cs typeface="Calibri"/>
              </a:rPr>
              <a:t>creatività </a:t>
            </a:r>
            <a:r>
              <a:rPr dirty="0" sz="1100" spc="-5">
                <a:latin typeface="Calibri"/>
                <a:cs typeface="Calibri"/>
              </a:rPr>
              <a:t>dal loro punto  di </a:t>
            </a:r>
            <a:r>
              <a:rPr dirty="0" sz="1100">
                <a:latin typeface="Calibri"/>
                <a:cs typeface="Calibri"/>
              </a:rPr>
              <a:t>vista. </a:t>
            </a:r>
            <a:r>
              <a:rPr dirty="0" sz="1100" spc="-5">
                <a:latin typeface="Calibri"/>
                <a:cs typeface="Calibri"/>
              </a:rPr>
              <a:t>All’evento parteciperanno </a:t>
            </a:r>
            <a:r>
              <a:rPr dirty="0" sz="1100">
                <a:latin typeface="Calibri"/>
                <a:cs typeface="Calibri"/>
              </a:rPr>
              <a:t>le </a:t>
            </a:r>
            <a:r>
              <a:rPr dirty="0" sz="1100" spc="-5">
                <a:latin typeface="Calibri"/>
                <a:cs typeface="Calibri"/>
              </a:rPr>
              <a:t>scuole del territorio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-5">
                <a:latin typeface="Calibri"/>
                <a:cs typeface="Calibri"/>
              </a:rPr>
              <a:t>gli adulti per un'esperienza </a:t>
            </a:r>
            <a:r>
              <a:rPr dirty="0" sz="1100">
                <a:latin typeface="Calibri"/>
                <a:cs typeface="Calibri"/>
              </a:rPr>
              <a:t>laboratoriale che  parte </a:t>
            </a:r>
            <a:r>
              <a:rPr dirty="0" sz="1100" spc="-5">
                <a:latin typeface="Calibri"/>
                <a:cs typeface="Calibri"/>
              </a:rPr>
              <a:t>dalla visione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-5">
                <a:latin typeface="Calibri"/>
                <a:cs typeface="Calibri"/>
              </a:rPr>
              <a:t>prosegue </a:t>
            </a:r>
            <a:r>
              <a:rPr dirty="0" sz="1100">
                <a:latin typeface="Calibri"/>
                <a:cs typeface="Calibri"/>
              </a:rPr>
              <a:t>con </a:t>
            </a:r>
            <a:r>
              <a:rPr dirty="0" sz="1100" spc="-5">
                <a:latin typeface="Calibri"/>
                <a:cs typeface="Calibri"/>
              </a:rPr>
              <a:t>un dibattito aperto sul tema dell’abitare </a:t>
            </a:r>
            <a:r>
              <a:rPr dirty="0" sz="1100">
                <a:latin typeface="Calibri"/>
                <a:cs typeface="Calibri"/>
              </a:rPr>
              <a:t>la </a:t>
            </a:r>
            <a:r>
              <a:rPr dirty="0" sz="1100" spc="-5">
                <a:latin typeface="Calibri"/>
                <a:cs typeface="Calibri"/>
              </a:rPr>
              <a:t>fantasia. </a:t>
            </a:r>
            <a:r>
              <a:rPr dirty="0" sz="1100">
                <a:latin typeface="Calibri"/>
                <a:cs typeface="Calibri"/>
              </a:rPr>
              <a:t>Un </a:t>
            </a:r>
            <a:r>
              <a:rPr dirty="0" sz="1100" spc="-5">
                <a:latin typeface="Calibri"/>
                <a:cs typeface="Calibri"/>
              </a:rPr>
              <a:t>momento utile  </a:t>
            </a:r>
            <a:r>
              <a:rPr dirty="0" sz="1100">
                <a:latin typeface="Calibri"/>
                <a:cs typeface="Calibri"/>
              </a:rPr>
              <a:t>per le </a:t>
            </a:r>
            <a:r>
              <a:rPr dirty="0" sz="1100" spc="-5">
                <a:latin typeface="Calibri"/>
                <a:cs typeface="Calibri"/>
              </a:rPr>
              <a:t>riflessioni sul tema della creatività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-5">
                <a:latin typeface="Calibri"/>
                <a:cs typeface="Calibri"/>
              </a:rPr>
              <a:t>dell’abitare sottosopra, sarà </a:t>
            </a:r>
            <a:r>
              <a:rPr dirty="0" sz="1100">
                <a:latin typeface="Calibri"/>
                <a:cs typeface="Calibri"/>
              </a:rPr>
              <a:t>la </a:t>
            </a:r>
            <a:r>
              <a:rPr dirty="0" sz="1100" spc="-5">
                <a:latin typeface="Calibri"/>
                <a:cs typeface="Calibri"/>
              </a:rPr>
              <a:t>presentazione dell’Associazione  </a:t>
            </a:r>
            <a:r>
              <a:rPr dirty="0" sz="1100">
                <a:latin typeface="Calibri"/>
                <a:cs typeface="Calibri"/>
              </a:rPr>
              <a:t>Bancaria Italiana, </a:t>
            </a:r>
            <a:r>
              <a:rPr dirty="0" sz="1100" spc="-5">
                <a:latin typeface="Calibri"/>
                <a:cs typeface="Calibri"/>
              </a:rPr>
              <a:t>dei </a:t>
            </a:r>
            <a:r>
              <a:rPr dirty="0" sz="1100">
                <a:latin typeface="Calibri"/>
                <a:cs typeface="Calibri"/>
              </a:rPr>
              <a:t>libri </a:t>
            </a:r>
            <a:r>
              <a:rPr dirty="0" sz="1100" spc="-5">
                <a:latin typeface="Calibri"/>
                <a:cs typeface="Calibri"/>
              </a:rPr>
              <a:t>illustrati del Festival </a:t>
            </a:r>
            <a:r>
              <a:rPr dirty="0" sz="1100">
                <a:latin typeface="Calibri"/>
                <a:cs typeface="Calibri"/>
              </a:rPr>
              <a:t>della </a:t>
            </a:r>
            <a:r>
              <a:rPr dirty="0" sz="1100" spc="-5">
                <a:latin typeface="Calibri"/>
                <a:cs typeface="Calibri"/>
              </a:rPr>
              <a:t>Cultura Creativa, L’alfabeto del mondo”</a:t>
            </a:r>
            <a:r>
              <a:rPr dirty="0" sz="1100" spc="7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e“Abitare</a:t>
            </a:r>
            <a:endParaRPr sz="1100">
              <a:latin typeface="Calibri"/>
              <a:cs typeface="Calibri"/>
            </a:endParaRPr>
          </a:p>
          <a:p>
            <a:pPr marL="12700" marR="449580">
              <a:lnSpc>
                <a:spcPts val="1560"/>
              </a:lnSpc>
              <a:spcBef>
                <a:spcPts val="80"/>
              </a:spcBef>
            </a:pPr>
            <a:r>
              <a:rPr dirty="0" sz="1100" spc="-5">
                <a:latin typeface="Calibri"/>
                <a:cs typeface="Calibri"/>
              </a:rPr>
              <a:t>sottosopra”, insieme </a:t>
            </a:r>
            <a:r>
              <a:rPr dirty="0" sz="1100">
                <a:latin typeface="Calibri"/>
                <a:cs typeface="Calibri"/>
              </a:rPr>
              <a:t>a </a:t>
            </a:r>
            <a:r>
              <a:rPr dirty="0" sz="1100" spc="-5">
                <a:latin typeface="Calibri"/>
                <a:cs typeface="Calibri"/>
              </a:rPr>
              <a:t>Patrizia Zerbi della casa editrice Carthusia </a:t>
            </a:r>
            <a:r>
              <a:rPr dirty="0" sz="1100">
                <a:latin typeface="Calibri"/>
                <a:cs typeface="Calibri"/>
              </a:rPr>
              <a:t>e agli autori </a:t>
            </a:r>
            <a:r>
              <a:rPr dirty="0" sz="1100" spc="-5">
                <a:latin typeface="Calibri"/>
                <a:cs typeface="Calibri"/>
              </a:rPr>
              <a:t>Eva Montanari, Sabina  Colloredo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-5">
                <a:latin typeface="Calibri"/>
                <a:cs typeface="Calibri"/>
              </a:rPr>
              <a:t>Valeria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Petrone.</a:t>
            </a:r>
            <a:endParaRPr sz="1100">
              <a:latin typeface="Calibri"/>
              <a:cs typeface="Calibri"/>
            </a:endParaRPr>
          </a:p>
          <a:p>
            <a:pPr algn="just" marL="12700" marR="98425">
              <a:lnSpc>
                <a:spcPct val="116900"/>
              </a:lnSpc>
              <a:spcBef>
                <a:spcPts val="900"/>
              </a:spcBef>
              <a:buChar char="-"/>
              <a:tabLst>
                <a:tab pos="87630" algn="l"/>
              </a:tabLst>
            </a:pPr>
            <a:r>
              <a:rPr dirty="0" sz="1100" spc="-5">
                <a:latin typeface="Calibri"/>
                <a:cs typeface="Calibri"/>
              </a:rPr>
              <a:t>Domenica </a:t>
            </a:r>
            <a:r>
              <a:rPr dirty="0" sz="1100">
                <a:latin typeface="Calibri"/>
                <a:cs typeface="Calibri"/>
              </a:rPr>
              <a:t>8 maggio a </a:t>
            </a:r>
            <a:r>
              <a:rPr dirty="0" sz="1100" spc="-5">
                <a:latin typeface="Calibri"/>
                <a:cs typeface="Calibri"/>
              </a:rPr>
              <a:t>Castelbuono (Palermo) l’evento di chiusura del Festival Tappeto Volante </a:t>
            </a:r>
            <a:r>
              <a:rPr dirty="0" sz="1100">
                <a:latin typeface="Calibri"/>
                <a:cs typeface="Calibri"/>
              </a:rPr>
              <a:t>- il </a:t>
            </a:r>
            <a:r>
              <a:rPr dirty="0" sz="1100" spc="-5">
                <a:latin typeface="Calibri"/>
                <a:cs typeface="Calibri"/>
              </a:rPr>
              <a:t>mondo 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-5">
                <a:latin typeface="Calibri"/>
                <a:cs typeface="Calibri"/>
              </a:rPr>
              <a:t>l’arte soprasotto/sottosopra, </a:t>
            </a:r>
            <a:r>
              <a:rPr dirty="0" sz="1100">
                <a:latin typeface="Calibri"/>
                <a:cs typeface="Calibri"/>
              </a:rPr>
              <a:t>in </a:t>
            </a:r>
            <a:r>
              <a:rPr dirty="0" sz="1100" spc="-5">
                <a:latin typeface="Calibri"/>
                <a:cs typeface="Calibri"/>
              </a:rPr>
              <a:t>collaborazione con Museo Civico di Castelbuono (PA), Ecomuseo Urbano  </a:t>
            </a:r>
            <a:r>
              <a:rPr dirty="0" sz="1100">
                <a:latin typeface="Calibri"/>
                <a:cs typeface="Calibri"/>
              </a:rPr>
              <a:t>del </a:t>
            </a:r>
            <a:r>
              <a:rPr dirty="0" sz="1100" spc="-5">
                <a:latin typeface="Calibri"/>
                <a:cs typeface="Calibri"/>
              </a:rPr>
              <a:t>Mare </a:t>
            </a:r>
            <a:r>
              <a:rPr dirty="0" sz="1100">
                <a:latin typeface="Calibri"/>
                <a:cs typeface="Calibri"/>
              </a:rPr>
              <a:t>Memoria </a:t>
            </a:r>
            <a:r>
              <a:rPr dirty="0" sz="1100" spc="-5">
                <a:latin typeface="Calibri"/>
                <a:cs typeface="Calibri"/>
              </a:rPr>
              <a:t>Viva di Palermo, </a:t>
            </a:r>
            <a:r>
              <a:rPr dirty="0" sz="1100">
                <a:latin typeface="Calibri"/>
                <a:cs typeface="Calibri"/>
              </a:rPr>
              <a:t>Accademia </a:t>
            </a:r>
            <a:r>
              <a:rPr dirty="0" sz="1100" spc="-5">
                <a:latin typeface="Calibri"/>
                <a:cs typeface="Calibri"/>
              </a:rPr>
              <a:t>di Belle </a:t>
            </a:r>
            <a:r>
              <a:rPr dirty="0" sz="1100">
                <a:latin typeface="Calibri"/>
                <a:cs typeface="Calibri"/>
              </a:rPr>
              <a:t>Arti </a:t>
            </a:r>
            <a:r>
              <a:rPr dirty="0" sz="1100" spc="-5">
                <a:latin typeface="Calibri"/>
                <a:cs typeface="Calibri"/>
              </a:rPr>
              <a:t>di Palermo. </a:t>
            </a:r>
            <a:r>
              <a:rPr dirty="0" sz="1100">
                <a:latin typeface="Calibri"/>
                <a:cs typeface="Calibri"/>
              </a:rPr>
              <a:t>Il </a:t>
            </a:r>
            <a:r>
              <a:rPr dirty="0" sz="1100" spc="-5">
                <a:latin typeface="Calibri"/>
                <a:cs typeface="Calibri"/>
              </a:rPr>
              <a:t>Tappeto </a:t>
            </a:r>
            <a:r>
              <a:rPr dirty="0" sz="1100">
                <a:latin typeface="Calibri"/>
                <a:cs typeface="Calibri"/>
              </a:rPr>
              <a:t>Volante</a:t>
            </a:r>
            <a:r>
              <a:rPr dirty="0" sz="1100" spc="3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diventerà</a:t>
            </a:r>
            <a:endParaRPr sz="1100">
              <a:latin typeface="Calibri"/>
              <a:cs typeface="Calibri"/>
            </a:endParaRPr>
          </a:p>
          <a:p>
            <a:pPr marL="12700" marR="189230">
              <a:lnSpc>
                <a:spcPct val="117300"/>
              </a:lnSpc>
            </a:pPr>
            <a:r>
              <a:rPr dirty="0" sz="1100">
                <a:latin typeface="Calibri"/>
                <a:cs typeface="Calibri"/>
              </a:rPr>
              <a:t>l’occasione </a:t>
            </a:r>
            <a:r>
              <a:rPr dirty="0" sz="1100" spc="-5">
                <a:latin typeface="Calibri"/>
                <a:cs typeface="Calibri"/>
              </a:rPr>
              <a:t>per creare una prospettiva inedita, </a:t>
            </a:r>
            <a:r>
              <a:rPr dirty="0" sz="1100">
                <a:latin typeface="Calibri"/>
                <a:cs typeface="Calibri"/>
              </a:rPr>
              <a:t>nel vedere il mondo. Il </a:t>
            </a:r>
            <a:r>
              <a:rPr dirty="0" sz="1100" spc="-5">
                <a:latin typeface="Calibri"/>
                <a:cs typeface="Calibri"/>
              </a:rPr>
              <a:t>tappeto </a:t>
            </a:r>
            <a:r>
              <a:rPr dirty="0" sz="1100">
                <a:latin typeface="Calibri"/>
                <a:cs typeface="Calibri"/>
              </a:rPr>
              <a:t>è </a:t>
            </a:r>
            <a:r>
              <a:rPr dirty="0" sz="1100" spc="-5">
                <a:latin typeface="Calibri"/>
                <a:cs typeface="Calibri"/>
              </a:rPr>
              <a:t>un intreccio di fili, trame  </a:t>
            </a:r>
            <a:r>
              <a:rPr dirty="0" sz="1100">
                <a:latin typeface="Calibri"/>
                <a:cs typeface="Calibri"/>
              </a:rPr>
              <a:t>che </a:t>
            </a:r>
            <a:r>
              <a:rPr dirty="0" sz="1100" spc="-5">
                <a:latin typeface="Calibri"/>
                <a:cs typeface="Calibri"/>
              </a:rPr>
              <a:t>intessono storie, incontri </a:t>
            </a:r>
            <a:r>
              <a:rPr dirty="0" sz="1100">
                <a:latin typeface="Calibri"/>
                <a:cs typeface="Calibri"/>
              </a:rPr>
              <a:t>tra </a:t>
            </a:r>
            <a:r>
              <a:rPr dirty="0" sz="1100" spc="-10">
                <a:latin typeface="Calibri"/>
                <a:cs typeface="Calibri"/>
              </a:rPr>
              <a:t>le </a:t>
            </a:r>
            <a:r>
              <a:rPr dirty="0" sz="1100" spc="-5">
                <a:latin typeface="Calibri"/>
                <a:cs typeface="Calibri"/>
              </a:rPr>
              <a:t>persone. Intrecciare fili colorati equivale quindi </a:t>
            </a:r>
            <a:r>
              <a:rPr dirty="0" sz="1100">
                <a:latin typeface="Calibri"/>
                <a:cs typeface="Calibri"/>
              </a:rPr>
              <a:t>ad intrecciare </a:t>
            </a:r>
            <a:r>
              <a:rPr dirty="0" sz="1100" spc="-5">
                <a:latin typeface="Calibri"/>
                <a:cs typeface="Calibri"/>
              </a:rPr>
              <a:t>testi </a:t>
            </a:r>
            <a:r>
              <a:rPr dirty="0" sz="1100">
                <a:latin typeface="Calibri"/>
                <a:cs typeface="Calibri"/>
              </a:rPr>
              <a:t>e  </a:t>
            </a:r>
            <a:r>
              <a:rPr dirty="0" sz="1100" spc="-5">
                <a:latin typeface="Calibri"/>
                <a:cs typeface="Calibri"/>
              </a:rPr>
              <a:t>narrazioni. L’attività coinvolgerà mille studenti della scuola, dall’Infanzia </a:t>
            </a:r>
            <a:r>
              <a:rPr dirty="0" sz="1100">
                <a:latin typeface="Calibri"/>
                <a:cs typeface="Calibri"/>
              </a:rPr>
              <a:t>alle </a:t>
            </a:r>
            <a:r>
              <a:rPr dirty="0" sz="1100" spc="-5">
                <a:latin typeface="Calibri"/>
                <a:cs typeface="Calibri"/>
              </a:rPr>
              <a:t>Superiori </a:t>
            </a:r>
            <a:r>
              <a:rPr dirty="0" sz="1100">
                <a:latin typeface="Calibri"/>
                <a:cs typeface="Calibri"/>
              </a:rPr>
              <a:t>oltre agli </a:t>
            </a:r>
            <a:r>
              <a:rPr dirty="0" sz="1100" spc="-5">
                <a:latin typeface="Calibri"/>
                <a:cs typeface="Calibri"/>
              </a:rPr>
              <a:t>studenti  </a:t>
            </a:r>
            <a:r>
              <a:rPr dirty="0" sz="1100">
                <a:latin typeface="Calibri"/>
                <a:cs typeface="Calibri"/>
              </a:rPr>
              <a:t>dell’Accademia </a:t>
            </a:r>
            <a:r>
              <a:rPr dirty="0" sz="1100" spc="-5">
                <a:latin typeface="Calibri"/>
                <a:cs typeface="Calibri"/>
              </a:rPr>
              <a:t>di Belle Arti di Palermo.</a:t>
            </a:r>
            <a:endParaRPr sz="1100">
              <a:latin typeface="Calibri"/>
              <a:cs typeface="Calibri"/>
            </a:endParaRPr>
          </a:p>
          <a:p>
            <a:pPr marL="12700" marR="346710">
              <a:lnSpc>
                <a:spcPct val="118200"/>
              </a:lnSpc>
              <a:spcBef>
                <a:spcPts val="969"/>
              </a:spcBef>
            </a:pPr>
            <a:r>
              <a:rPr dirty="0" sz="1100" spc="-5">
                <a:latin typeface="Calibri"/>
                <a:cs typeface="Calibri"/>
              </a:rPr>
              <a:t>Tutte </a:t>
            </a:r>
            <a:r>
              <a:rPr dirty="0" sz="1100" spc="-10">
                <a:latin typeface="Calibri"/>
                <a:cs typeface="Calibri"/>
              </a:rPr>
              <a:t>le </a:t>
            </a:r>
            <a:r>
              <a:rPr dirty="0" sz="1100" spc="-5">
                <a:latin typeface="Calibri"/>
                <a:cs typeface="Calibri"/>
              </a:rPr>
              <a:t>informazioni </a:t>
            </a:r>
            <a:r>
              <a:rPr dirty="0" sz="1100">
                <a:latin typeface="Calibri"/>
                <a:cs typeface="Calibri"/>
              </a:rPr>
              <a:t>e i </a:t>
            </a:r>
            <a:r>
              <a:rPr dirty="0" sz="1100" spc="-5">
                <a:latin typeface="Calibri"/>
                <a:cs typeface="Calibri"/>
              </a:rPr>
              <a:t>dettagli su eventi, città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-5">
                <a:latin typeface="Calibri"/>
                <a:cs typeface="Calibri"/>
              </a:rPr>
              <a:t>sedi </a:t>
            </a:r>
            <a:r>
              <a:rPr dirty="0" sz="1100">
                <a:latin typeface="Calibri"/>
                <a:cs typeface="Calibri"/>
              </a:rPr>
              <a:t>della </a:t>
            </a:r>
            <a:r>
              <a:rPr dirty="0" sz="1100" spc="-5">
                <a:latin typeface="Calibri"/>
                <a:cs typeface="Calibri"/>
              </a:rPr>
              <a:t>manifestazione saranno disponibili sul sito  </a:t>
            </a:r>
            <a:r>
              <a:rPr dirty="0" sz="1100" spc="-5">
                <a:latin typeface="Calibri"/>
                <a:cs typeface="Calibri"/>
                <a:hlinkClick r:id="rId3"/>
              </a:rPr>
              <a:t>www.festivalculturacreativa.it.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078220" cy="42087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37705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Murmu</a:t>
            </a:r>
            <a:r>
              <a:rPr dirty="0" sz="1600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o</a:t>
            </a:r>
            <a:r>
              <a:rPr dirty="0" sz="1600" spc="-15" b="1">
                <a:latin typeface="Arial"/>
                <a:cs typeface="Arial"/>
              </a:rPr>
              <a:t>f</a:t>
            </a:r>
            <a:r>
              <a:rPr dirty="0" sz="1600" spc="-5" b="1">
                <a:latin typeface="Arial"/>
                <a:cs typeface="Arial"/>
              </a:rPr>
              <a:t>a</a:t>
            </a:r>
            <a:r>
              <a:rPr dirty="0" sz="1600" spc="5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t.com  </a:t>
            </a:r>
            <a:r>
              <a:rPr dirty="0" sz="1600" spc="-5" b="1">
                <a:latin typeface="Arial"/>
                <a:cs typeface="Arial"/>
              </a:rPr>
              <a:t>2 maggio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3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3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 marR="5080">
              <a:lnSpc>
                <a:spcPct val="117300"/>
              </a:lnSpc>
            </a:pPr>
            <a:r>
              <a:rPr dirty="0" sz="1100">
                <a:latin typeface="Calibri"/>
                <a:cs typeface="Calibri"/>
              </a:rPr>
              <a:t>La </a:t>
            </a:r>
            <a:r>
              <a:rPr dirty="0" sz="1100" spc="-5">
                <a:latin typeface="Calibri"/>
                <a:cs typeface="Calibri"/>
              </a:rPr>
              <a:t>terza edizione </a:t>
            </a:r>
            <a:r>
              <a:rPr dirty="0" sz="1100">
                <a:latin typeface="Calibri"/>
                <a:cs typeface="Calibri"/>
              </a:rPr>
              <a:t>del </a:t>
            </a:r>
            <a:r>
              <a:rPr dirty="0" sz="1100" spc="-5">
                <a:latin typeface="Calibri"/>
                <a:cs typeface="Calibri"/>
              </a:rPr>
              <a:t>Festival, sarà </a:t>
            </a:r>
            <a:r>
              <a:rPr dirty="0" sz="1100">
                <a:latin typeface="Calibri"/>
                <a:cs typeface="Calibri"/>
              </a:rPr>
              <a:t>occasione anche </a:t>
            </a:r>
            <a:r>
              <a:rPr dirty="0" sz="1100" spc="-5">
                <a:latin typeface="Calibri"/>
                <a:cs typeface="Calibri"/>
              </a:rPr>
              <a:t>per concretizzare una ricerca scientifica </a:t>
            </a:r>
            <a:r>
              <a:rPr dirty="0" sz="1100">
                <a:latin typeface="Calibri"/>
                <a:cs typeface="Calibri"/>
              </a:rPr>
              <a:t>con il </a:t>
            </a:r>
            <a:r>
              <a:rPr dirty="0" sz="1100" spc="-5">
                <a:latin typeface="Calibri"/>
                <a:cs typeface="Calibri"/>
              </a:rPr>
              <a:t>prof.  </a:t>
            </a:r>
            <a:r>
              <a:rPr dirty="0" sz="1100">
                <a:latin typeface="Calibri"/>
                <a:cs typeface="Calibri"/>
              </a:rPr>
              <a:t>Guido </a:t>
            </a:r>
            <a:r>
              <a:rPr dirty="0" sz="1100" spc="-5">
                <a:latin typeface="Calibri"/>
                <a:cs typeface="Calibri"/>
              </a:rPr>
              <a:t>Guerzoni, </a:t>
            </a:r>
            <a:r>
              <a:rPr dirty="0" sz="1100">
                <a:latin typeface="Calibri"/>
                <a:cs typeface="Calibri"/>
              </a:rPr>
              <a:t>autore </a:t>
            </a:r>
            <a:r>
              <a:rPr dirty="0" sz="1100" spc="-5">
                <a:latin typeface="Calibri"/>
                <a:cs typeface="Calibri"/>
              </a:rPr>
              <a:t>già </a:t>
            </a:r>
            <a:r>
              <a:rPr dirty="0" sz="1100">
                <a:latin typeface="Calibri"/>
                <a:cs typeface="Calibri"/>
              </a:rPr>
              <a:t>della ricerca </a:t>
            </a:r>
            <a:r>
              <a:rPr dirty="0" sz="1100" spc="-5">
                <a:latin typeface="Calibri"/>
                <a:cs typeface="Calibri"/>
              </a:rPr>
              <a:t>Effetto Festival, per comprendere </a:t>
            </a:r>
            <a:r>
              <a:rPr dirty="0" sz="1100">
                <a:latin typeface="Calibri"/>
                <a:cs typeface="Calibri"/>
              </a:rPr>
              <a:t>meglio </a:t>
            </a:r>
            <a:r>
              <a:rPr dirty="0" sz="1100" spc="-5">
                <a:latin typeface="Calibri"/>
                <a:cs typeface="Calibri"/>
              </a:rPr>
              <a:t>insieme </a:t>
            </a:r>
            <a:r>
              <a:rPr dirty="0" sz="1100">
                <a:latin typeface="Calibri"/>
                <a:cs typeface="Calibri"/>
              </a:rPr>
              <a:t>agli educatori, ai  </a:t>
            </a:r>
            <a:r>
              <a:rPr dirty="0" sz="1100" spc="-5">
                <a:latin typeface="Calibri"/>
                <a:cs typeface="Calibri"/>
              </a:rPr>
              <a:t>bambini </a:t>
            </a:r>
            <a:r>
              <a:rPr dirty="0" sz="1100">
                <a:latin typeface="Calibri"/>
                <a:cs typeface="Calibri"/>
              </a:rPr>
              <a:t>e agli operatori </a:t>
            </a:r>
            <a:r>
              <a:rPr dirty="0" sz="1100" spc="-5">
                <a:latin typeface="Calibri"/>
                <a:cs typeface="Calibri"/>
              </a:rPr>
              <a:t>culturali, quale contributo possono dare manifestazioni </a:t>
            </a:r>
            <a:r>
              <a:rPr dirty="0" sz="1100" spc="-10">
                <a:latin typeface="Calibri"/>
                <a:cs typeface="Calibri"/>
              </a:rPr>
              <a:t>di </a:t>
            </a:r>
            <a:r>
              <a:rPr dirty="0" sz="1100" spc="-5">
                <a:latin typeface="Calibri"/>
                <a:cs typeface="Calibri"/>
              </a:rPr>
              <a:t>questo genere, </a:t>
            </a:r>
            <a:r>
              <a:rPr dirty="0" sz="1100">
                <a:latin typeface="Calibri"/>
                <a:cs typeface="Calibri"/>
              </a:rPr>
              <a:t>alla  crescita </a:t>
            </a:r>
            <a:r>
              <a:rPr dirty="0" sz="1100" spc="-5">
                <a:latin typeface="Calibri"/>
                <a:cs typeface="Calibri"/>
              </a:rPr>
              <a:t>culturale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-5">
                <a:latin typeface="Calibri"/>
                <a:cs typeface="Calibri"/>
              </a:rPr>
              <a:t>creativa dei nostri</a:t>
            </a:r>
            <a:r>
              <a:rPr dirty="0" sz="1100" spc="-2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ragazzi.</a:t>
            </a:r>
            <a:endParaRPr sz="1100">
              <a:latin typeface="Calibri"/>
              <a:cs typeface="Calibri"/>
            </a:endParaRPr>
          </a:p>
          <a:p>
            <a:pPr marL="12700" marR="48895">
              <a:lnSpc>
                <a:spcPct val="117300"/>
              </a:lnSpc>
              <a:spcBef>
                <a:spcPts val="985"/>
              </a:spcBef>
            </a:pPr>
            <a:r>
              <a:rPr dirty="0" sz="1100">
                <a:latin typeface="Calibri"/>
                <a:cs typeface="Calibri"/>
              </a:rPr>
              <a:t>La manifestazione </a:t>
            </a:r>
            <a:r>
              <a:rPr dirty="0" sz="1100" spc="-5">
                <a:latin typeface="Calibri"/>
                <a:cs typeface="Calibri"/>
              </a:rPr>
              <a:t>ha </a:t>
            </a:r>
            <a:r>
              <a:rPr dirty="0" sz="1100">
                <a:latin typeface="Calibri"/>
                <a:cs typeface="Calibri"/>
              </a:rPr>
              <a:t>il </a:t>
            </a:r>
            <a:r>
              <a:rPr dirty="0" sz="1100" spc="-5">
                <a:latin typeface="Calibri"/>
                <a:cs typeface="Calibri"/>
              </a:rPr>
              <a:t>Patrocinio dell’UNESCO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-5">
                <a:latin typeface="Calibri"/>
                <a:cs typeface="Calibri"/>
              </a:rPr>
              <a:t>del </a:t>
            </a:r>
            <a:r>
              <a:rPr dirty="0" sz="1100">
                <a:latin typeface="Calibri"/>
                <a:cs typeface="Calibri"/>
              </a:rPr>
              <a:t>Ministero </a:t>
            </a:r>
            <a:r>
              <a:rPr dirty="0" sz="1100" spc="-5">
                <a:latin typeface="Calibri"/>
                <a:cs typeface="Calibri"/>
              </a:rPr>
              <a:t>dei Beni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-5">
                <a:latin typeface="Calibri"/>
                <a:cs typeface="Calibri"/>
              </a:rPr>
              <a:t>delle Attività Culturali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-5">
                <a:latin typeface="Calibri"/>
                <a:cs typeface="Calibri"/>
              </a:rPr>
              <a:t>del  Turismo, del </a:t>
            </a:r>
            <a:r>
              <a:rPr dirty="0" sz="1100">
                <a:latin typeface="Calibri"/>
                <a:cs typeface="Calibri"/>
              </a:rPr>
              <a:t>Ministero </a:t>
            </a:r>
            <a:r>
              <a:rPr dirty="0" sz="1100" spc="-5">
                <a:latin typeface="Calibri"/>
                <a:cs typeface="Calibri"/>
              </a:rPr>
              <a:t>della Pubblica Istruzione, dell’Università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-5">
                <a:latin typeface="Calibri"/>
                <a:cs typeface="Calibri"/>
              </a:rPr>
              <a:t>della Ricerca, </a:t>
            </a:r>
            <a:r>
              <a:rPr dirty="0" sz="1100">
                <a:latin typeface="Calibri"/>
                <a:cs typeface="Calibri"/>
              </a:rPr>
              <a:t>la Main Media </a:t>
            </a:r>
            <a:r>
              <a:rPr dirty="0" sz="1100" spc="-5">
                <a:latin typeface="Calibri"/>
                <a:cs typeface="Calibri"/>
              </a:rPr>
              <a:t>Partnership  </a:t>
            </a:r>
            <a:r>
              <a:rPr dirty="0" sz="1100">
                <a:latin typeface="Calibri"/>
                <a:cs typeface="Calibri"/>
              </a:rPr>
              <a:t>della RAI e la </a:t>
            </a:r>
            <a:r>
              <a:rPr dirty="0" sz="1100" spc="-5">
                <a:latin typeface="Calibri"/>
                <a:cs typeface="Calibri"/>
              </a:rPr>
              <a:t>Media Partnership del </a:t>
            </a:r>
            <a:r>
              <a:rPr dirty="0" sz="1100">
                <a:latin typeface="Calibri"/>
                <a:cs typeface="Calibri"/>
              </a:rPr>
              <a:t>TGR</a:t>
            </a:r>
            <a:r>
              <a:rPr dirty="0" sz="1100" spc="-3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.</a:t>
            </a:r>
            <a:endParaRPr sz="1100">
              <a:latin typeface="Calibri"/>
              <a:cs typeface="Calibri"/>
            </a:endParaRPr>
          </a:p>
          <a:p>
            <a:pPr marL="12700" marR="113030">
              <a:lnSpc>
                <a:spcPct val="117300"/>
              </a:lnSpc>
              <a:spcBef>
                <a:spcPts val="985"/>
              </a:spcBef>
            </a:pPr>
            <a:r>
              <a:rPr dirty="0" sz="1100">
                <a:latin typeface="Calibri"/>
                <a:cs typeface="Calibri"/>
              </a:rPr>
              <a:t>Il </a:t>
            </a:r>
            <a:r>
              <a:rPr dirty="0" sz="1100" spc="-5">
                <a:latin typeface="Calibri"/>
                <a:cs typeface="Calibri"/>
              </a:rPr>
              <a:t>Festival si avvale </a:t>
            </a:r>
            <a:r>
              <a:rPr dirty="0" sz="1100">
                <a:latin typeface="Calibri"/>
                <a:cs typeface="Calibri"/>
              </a:rPr>
              <a:t>del </a:t>
            </a:r>
            <a:r>
              <a:rPr dirty="0" sz="1100" spc="-5">
                <a:latin typeface="Calibri"/>
                <a:cs typeface="Calibri"/>
              </a:rPr>
              <a:t>contributo di un Comitato scientifico, composto dall’esperto di creatività applicata  Hubert </a:t>
            </a:r>
            <a:r>
              <a:rPr dirty="0" sz="1100">
                <a:latin typeface="Calibri"/>
                <a:cs typeface="Calibri"/>
              </a:rPr>
              <a:t>Jaoui, </a:t>
            </a:r>
            <a:r>
              <a:rPr dirty="0" sz="1100" spc="-5">
                <a:latin typeface="Calibri"/>
                <a:cs typeface="Calibri"/>
              </a:rPr>
              <a:t>dal Responsabile Capo del Dipartimento </a:t>
            </a:r>
            <a:r>
              <a:rPr dirty="0" sz="1100">
                <a:latin typeface="Calibri"/>
                <a:cs typeface="Calibri"/>
              </a:rPr>
              <a:t>educazione </a:t>
            </a:r>
            <a:r>
              <a:rPr dirty="0" sz="1100" spc="-5">
                <a:latin typeface="Calibri"/>
                <a:cs typeface="Calibri"/>
              </a:rPr>
              <a:t>Castello di Rivoli Museo d’Arte  contemporanea Anna Pironti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-5">
                <a:latin typeface="Calibri"/>
                <a:cs typeface="Calibri"/>
              </a:rPr>
              <a:t>dallo scrittore </a:t>
            </a:r>
            <a:r>
              <a:rPr dirty="0" sz="1100">
                <a:latin typeface="Calibri"/>
                <a:cs typeface="Calibri"/>
              </a:rPr>
              <a:t>ed </a:t>
            </a:r>
            <a:r>
              <a:rPr dirty="0" sz="1100" spc="-5">
                <a:latin typeface="Calibri"/>
                <a:cs typeface="Calibri"/>
              </a:rPr>
              <a:t>esperto di comunicazione Aldo</a:t>
            </a:r>
            <a:r>
              <a:rPr dirty="0" sz="1100" spc="4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Tanchis.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100">
                <a:latin typeface="Calibri"/>
                <a:cs typeface="Calibri"/>
              </a:rPr>
              <a:t>Link </a:t>
            </a:r>
            <a:r>
              <a:rPr dirty="0" sz="1100" spc="-5">
                <a:latin typeface="Calibri"/>
                <a:cs typeface="Calibri"/>
              </a:rPr>
              <a:t>cartella Dropbox </a:t>
            </a:r>
            <a:r>
              <a:rPr dirty="0" sz="1100">
                <a:latin typeface="Calibri"/>
                <a:cs typeface="Calibri"/>
              </a:rPr>
              <a:t>ABI - </a:t>
            </a:r>
            <a:r>
              <a:rPr dirty="0" sz="1100" spc="-5">
                <a:latin typeface="Calibri"/>
                <a:cs typeface="Calibri"/>
              </a:rPr>
              <a:t>Festival della Cultura Creativa 2016:</a:t>
            </a:r>
            <a:r>
              <a:rPr dirty="0" sz="1100" spc="-1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  <a:hlinkClick r:id="rId3"/>
              </a:rPr>
              <a:t>http://bit.ly/1RVGL6D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6627" y="5088762"/>
            <a:ext cx="4905375" cy="5168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>
                <a:latin typeface="Calibri"/>
                <a:cs typeface="Calibri"/>
              </a:rPr>
              <a:t>Ufficio </a:t>
            </a:r>
            <a:r>
              <a:rPr dirty="0" sz="1100" spc="-5">
                <a:latin typeface="Calibri"/>
                <a:cs typeface="Calibri"/>
              </a:rPr>
              <a:t>Stampa Festival: Delos </a:t>
            </a:r>
            <a:r>
              <a:rPr dirty="0" sz="1100">
                <a:latin typeface="Calibri"/>
                <a:cs typeface="Calibri"/>
              </a:rPr>
              <a:t>– </a:t>
            </a:r>
            <a:r>
              <a:rPr dirty="0" sz="1100" spc="-5">
                <a:latin typeface="Calibri"/>
                <a:cs typeface="Calibri"/>
              </a:rPr>
              <a:t>02.8052151 </a:t>
            </a:r>
            <a:r>
              <a:rPr dirty="0" sz="1100">
                <a:latin typeface="Calibri"/>
                <a:cs typeface="Calibri"/>
              </a:rPr>
              <a:t>– </a:t>
            </a:r>
            <a:r>
              <a:rPr dirty="0" sz="1100" spc="-5">
                <a:latin typeface="Calibri"/>
                <a:cs typeface="Calibri"/>
                <a:hlinkClick r:id="rId4"/>
              </a:rPr>
              <a:t>delos@delosrp.it </a:t>
            </a:r>
            <a:r>
              <a:rPr dirty="0" sz="1100">
                <a:latin typeface="Calibri"/>
                <a:cs typeface="Calibri"/>
              </a:rPr>
              <a:t>–</a:t>
            </a:r>
            <a:r>
              <a:rPr dirty="0" sz="1100" spc="4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  <a:hlinkClick r:id="rId5"/>
              </a:rPr>
              <a:t>www.delosrp.it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100">
                <a:latin typeface="Calibri"/>
                <a:cs typeface="Calibri"/>
              </a:rPr>
              <a:t>Ufficio Rapporti con la </a:t>
            </a:r>
            <a:r>
              <a:rPr dirty="0" sz="1100" spc="-5">
                <a:latin typeface="Calibri"/>
                <a:cs typeface="Calibri"/>
              </a:rPr>
              <a:t>Stampa Abi: 06.6767596-864 </a:t>
            </a:r>
            <a:r>
              <a:rPr dirty="0" sz="1100">
                <a:latin typeface="Calibri"/>
                <a:cs typeface="Calibri"/>
              </a:rPr>
              <a:t>– </a:t>
            </a:r>
            <a:r>
              <a:rPr dirty="0" sz="1100" spc="-5">
                <a:latin typeface="Calibri"/>
                <a:cs typeface="Calibri"/>
                <a:hlinkClick r:id="rId6"/>
              </a:rPr>
              <a:t>salastampa@abi.it </a:t>
            </a:r>
            <a:r>
              <a:rPr dirty="0" sz="1100">
                <a:latin typeface="Calibri"/>
                <a:cs typeface="Calibri"/>
              </a:rPr>
              <a:t>–</a:t>
            </a:r>
            <a:r>
              <a:rPr dirty="0" sz="1100" spc="3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  <a:hlinkClick r:id="rId7"/>
              </a:rPr>
              <a:t>www.abi.it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350770" cy="13906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Museodellemarionette.it  2 maggio</a:t>
            </a:r>
            <a:r>
              <a:rPr dirty="0" sz="160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8615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381882"/>
            <a:ext cx="4724400" cy="756920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12700" marR="5080">
              <a:lnSpc>
                <a:spcPts val="2820"/>
              </a:lnSpc>
              <a:spcBef>
                <a:spcPts val="290"/>
              </a:spcBef>
            </a:pPr>
            <a:r>
              <a:rPr dirty="0" sz="2450" spc="-5">
                <a:solidFill>
                  <a:srgbClr val="212121"/>
                </a:solidFill>
                <a:latin typeface="Arial"/>
                <a:cs typeface="Arial"/>
                <a:hlinkClick r:id="rId3"/>
              </a:rPr>
              <a:t>III </a:t>
            </a:r>
            <a:r>
              <a:rPr dirty="0" sz="2450" spc="-10">
                <a:solidFill>
                  <a:srgbClr val="212121"/>
                </a:solidFill>
                <a:latin typeface="Arial"/>
                <a:cs typeface="Arial"/>
                <a:hlinkClick r:id="rId3"/>
              </a:rPr>
              <a:t>Festival della </a:t>
            </a:r>
            <a:r>
              <a:rPr dirty="0" sz="2450" spc="-5">
                <a:solidFill>
                  <a:srgbClr val="212121"/>
                </a:solidFill>
                <a:latin typeface="Arial"/>
                <a:cs typeface="Arial"/>
                <a:hlinkClick r:id="rId3"/>
              </a:rPr>
              <a:t>cultura creativa - </a:t>
            </a:r>
            <a:r>
              <a:rPr dirty="0" sz="2450" spc="-5">
                <a:solidFill>
                  <a:srgbClr val="212121"/>
                </a:solidFill>
                <a:latin typeface="Arial"/>
                <a:cs typeface="Arial"/>
                <a:hlinkClick r:id="rId3"/>
              </a:rPr>
              <a:t> Laboratorio "Il </a:t>
            </a:r>
            <a:r>
              <a:rPr dirty="0" sz="2450">
                <a:solidFill>
                  <a:srgbClr val="212121"/>
                </a:solidFill>
                <a:latin typeface="Arial"/>
                <a:cs typeface="Arial"/>
                <a:hlinkClick r:id="rId3"/>
              </a:rPr>
              <a:t>teatro</a:t>
            </a:r>
            <a:r>
              <a:rPr dirty="0" sz="2450" spc="-70">
                <a:solidFill>
                  <a:srgbClr val="212121"/>
                </a:solidFill>
                <a:latin typeface="Arial"/>
                <a:cs typeface="Arial"/>
                <a:hlinkClick r:id="rId3"/>
              </a:rPr>
              <a:t> </a:t>
            </a:r>
            <a:r>
              <a:rPr dirty="0" sz="2450" spc="-5">
                <a:solidFill>
                  <a:srgbClr val="212121"/>
                </a:solidFill>
                <a:latin typeface="Arial"/>
                <a:cs typeface="Arial"/>
                <a:hlinkClick r:id="rId3"/>
              </a:rPr>
              <a:t>immaginario"</a:t>
            </a:r>
            <a:endParaRPr sz="24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13840" y="7231760"/>
            <a:ext cx="5739765" cy="2621280"/>
          </a:xfrm>
          <a:prstGeom prst="rect">
            <a:avLst/>
          </a:prstGeom>
        </p:spPr>
        <p:txBody>
          <a:bodyPr wrap="square" lIns="0" tIns="100965" rIns="0" bIns="0" rtlCol="0" vert="horz">
            <a:spAutoFit/>
          </a:bodyPr>
          <a:lstStyle/>
          <a:p>
            <a:pPr algn="ctr" marR="402590">
              <a:lnSpc>
                <a:spcPct val="100000"/>
              </a:lnSpc>
              <a:spcBef>
                <a:spcPts val="795"/>
              </a:spcBef>
            </a:pPr>
            <a:r>
              <a:rPr dirty="0" sz="1200" spc="-5">
                <a:latin typeface="Times New Roman"/>
                <a:cs typeface="Times New Roman"/>
              </a:rPr>
              <a:t>III Festival </a:t>
            </a:r>
            <a:r>
              <a:rPr dirty="0" sz="1200">
                <a:latin typeface="Times New Roman"/>
                <a:cs typeface="Times New Roman"/>
              </a:rPr>
              <a:t>della </a:t>
            </a:r>
            <a:r>
              <a:rPr dirty="0" sz="1200" spc="-5">
                <a:latin typeface="Times New Roman"/>
                <a:cs typeface="Times New Roman"/>
              </a:rPr>
              <a:t>cultura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creativa</a:t>
            </a:r>
            <a:endParaRPr sz="1200">
              <a:latin typeface="Times New Roman"/>
              <a:cs typeface="Times New Roman"/>
            </a:endParaRPr>
          </a:p>
          <a:p>
            <a:pPr algn="ctr" marR="399415">
              <a:lnSpc>
                <a:spcPct val="100000"/>
              </a:lnSpc>
              <a:spcBef>
                <a:spcPts val="695"/>
              </a:spcBef>
            </a:pPr>
            <a:r>
              <a:rPr dirty="0" sz="1200" i="1">
                <a:latin typeface="Times New Roman"/>
                <a:cs typeface="Times New Roman"/>
              </a:rPr>
              <a:t>Abitare </a:t>
            </a:r>
            <a:r>
              <a:rPr dirty="0" sz="1200" spc="-5" i="1">
                <a:latin typeface="Times New Roman"/>
                <a:cs typeface="Times New Roman"/>
              </a:rPr>
              <a:t>sottosopra. Scoprire </a:t>
            </a:r>
            <a:r>
              <a:rPr dirty="0" sz="1200" i="1">
                <a:latin typeface="Times New Roman"/>
                <a:cs typeface="Times New Roman"/>
              </a:rPr>
              <a:t>e </a:t>
            </a:r>
            <a:r>
              <a:rPr dirty="0" sz="1200" spc="-5" i="1">
                <a:latin typeface="Times New Roman"/>
                <a:cs typeface="Times New Roman"/>
              </a:rPr>
              <a:t>sperimentare come si sta </a:t>
            </a:r>
            <a:r>
              <a:rPr dirty="0" sz="1200" i="1">
                <a:latin typeface="Times New Roman"/>
                <a:cs typeface="Times New Roman"/>
              </a:rPr>
              <a:t>dentro </a:t>
            </a:r>
            <a:r>
              <a:rPr dirty="0" sz="1200" spc="-5" i="1">
                <a:latin typeface="Times New Roman"/>
                <a:cs typeface="Times New Roman"/>
              </a:rPr>
              <a:t>l'arte, </a:t>
            </a:r>
            <a:r>
              <a:rPr dirty="0" sz="1200" i="1">
                <a:latin typeface="Times New Roman"/>
                <a:cs typeface="Times New Roman"/>
              </a:rPr>
              <a:t>i </a:t>
            </a:r>
            <a:r>
              <a:rPr dirty="0" sz="1200" spc="-5" i="1">
                <a:latin typeface="Times New Roman"/>
                <a:cs typeface="Times New Roman"/>
              </a:rPr>
              <a:t>luoghi </a:t>
            </a:r>
            <a:r>
              <a:rPr dirty="0" sz="1200" i="1">
                <a:latin typeface="Times New Roman"/>
                <a:cs typeface="Times New Roman"/>
              </a:rPr>
              <a:t>e le</a:t>
            </a:r>
            <a:r>
              <a:rPr dirty="0" sz="1200" spc="150" i="1">
                <a:latin typeface="Times New Roman"/>
                <a:cs typeface="Times New Roman"/>
              </a:rPr>
              <a:t> </a:t>
            </a:r>
            <a:r>
              <a:rPr dirty="0" sz="1200" i="1">
                <a:latin typeface="Times New Roman"/>
                <a:cs typeface="Times New Roman"/>
              </a:rPr>
              <a:t>cose</a:t>
            </a:r>
            <a:endParaRPr sz="1200">
              <a:latin typeface="Times New Roman"/>
              <a:cs typeface="Times New Roman"/>
            </a:endParaRPr>
          </a:p>
          <a:p>
            <a:pPr algn="ctr" marR="398780">
              <a:lnSpc>
                <a:spcPct val="100000"/>
              </a:lnSpc>
              <a:spcBef>
                <a:spcPts val="710"/>
              </a:spcBef>
            </a:pPr>
            <a:r>
              <a:rPr dirty="0" sz="1200" spc="-5" b="1">
                <a:latin typeface="Times New Roman"/>
                <a:cs typeface="Times New Roman"/>
              </a:rPr>
              <a:t>Laboratorio per bambini</a:t>
            </a:r>
            <a:endParaRPr sz="1200">
              <a:latin typeface="Times New Roman"/>
              <a:cs typeface="Times New Roman"/>
            </a:endParaRPr>
          </a:p>
          <a:p>
            <a:pPr algn="ctr" marR="398145">
              <a:lnSpc>
                <a:spcPct val="100000"/>
              </a:lnSpc>
              <a:spcBef>
                <a:spcPts val="695"/>
              </a:spcBef>
            </a:pPr>
            <a:r>
              <a:rPr dirty="0" sz="1200" spc="-5" b="1" i="1">
                <a:latin typeface="Times New Roman"/>
                <a:cs typeface="Times New Roman"/>
              </a:rPr>
              <a:t>Il teatro</a:t>
            </a:r>
            <a:r>
              <a:rPr dirty="0" sz="1200" b="1" i="1">
                <a:latin typeface="Times New Roman"/>
                <a:cs typeface="Times New Roman"/>
              </a:rPr>
              <a:t> </a:t>
            </a:r>
            <a:r>
              <a:rPr dirty="0" sz="1200" spc="-5" b="1" i="1">
                <a:latin typeface="Times New Roman"/>
                <a:cs typeface="Times New Roman"/>
              </a:rPr>
              <a:t>Immaginario</a:t>
            </a:r>
            <a:endParaRPr sz="1200">
              <a:latin typeface="Times New Roman"/>
              <a:cs typeface="Times New Roman"/>
            </a:endParaRPr>
          </a:p>
          <a:p>
            <a:pPr algn="ctr" marR="402590">
              <a:lnSpc>
                <a:spcPct val="100000"/>
              </a:lnSpc>
              <a:spcBef>
                <a:spcPts val="660"/>
              </a:spcBef>
            </a:pPr>
            <a:r>
              <a:rPr dirty="0" sz="1200" spc="-5">
                <a:latin typeface="Times New Roman"/>
                <a:cs typeface="Times New Roman"/>
              </a:rPr>
              <a:t>Mercoledì </a:t>
            </a:r>
            <a:r>
              <a:rPr dirty="0" sz="1200">
                <a:latin typeface="Times New Roman"/>
                <a:cs typeface="Times New Roman"/>
              </a:rPr>
              <a:t>4 - sabato 7</a:t>
            </a:r>
            <a:r>
              <a:rPr dirty="0" sz="1200" spc="-5">
                <a:latin typeface="Times New Roman"/>
                <a:cs typeface="Times New Roman"/>
              </a:rPr>
              <a:t> maggio</a:t>
            </a:r>
            <a:endParaRPr sz="1200">
              <a:latin typeface="Times New Roman"/>
              <a:cs typeface="Times New Roman"/>
            </a:endParaRPr>
          </a:p>
          <a:p>
            <a:pPr algn="ctr" marR="402590">
              <a:lnSpc>
                <a:spcPct val="100000"/>
              </a:lnSpc>
              <a:spcBef>
                <a:spcPts val="700"/>
              </a:spcBef>
            </a:pPr>
            <a:r>
              <a:rPr dirty="0" sz="1200" spc="-5">
                <a:latin typeface="Times New Roman"/>
                <a:cs typeface="Times New Roman"/>
              </a:rPr>
              <a:t>Museo internazionale </a:t>
            </a:r>
            <a:r>
              <a:rPr dirty="0" sz="1200">
                <a:latin typeface="Times New Roman"/>
                <a:cs typeface="Times New Roman"/>
              </a:rPr>
              <a:t>delle </a:t>
            </a:r>
            <a:r>
              <a:rPr dirty="0" sz="1200" spc="-5">
                <a:latin typeface="Times New Roman"/>
                <a:cs typeface="Times New Roman"/>
              </a:rPr>
              <a:t>marionette </a:t>
            </a:r>
            <a:r>
              <a:rPr dirty="0" sz="1200">
                <a:latin typeface="Times New Roman"/>
                <a:cs typeface="Times New Roman"/>
              </a:rPr>
              <a:t>Antonio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Pasqualino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>
              <a:latin typeface="Times New Roman"/>
              <a:cs typeface="Times New Roman"/>
            </a:endParaRPr>
          </a:p>
          <a:p>
            <a:pPr marL="3082290">
              <a:lnSpc>
                <a:spcPts val="1410"/>
              </a:lnSpc>
            </a:pPr>
            <a:r>
              <a:rPr dirty="0" sz="1200" spc="-5" i="1">
                <a:latin typeface="Times New Roman"/>
                <a:cs typeface="Times New Roman"/>
              </a:rPr>
              <a:t>Quel </a:t>
            </a:r>
            <a:r>
              <a:rPr dirty="0" sz="1200" i="1">
                <a:latin typeface="Times New Roman"/>
                <a:cs typeface="Times New Roman"/>
              </a:rPr>
              <a:t>che l'uom </a:t>
            </a:r>
            <a:r>
              <a:rPr dirty="0" sz="1200" spc="-5" i="1">
                <a:latin typeface="Times New Roman"/>
                <a:cs typeface="Times New Roman"/>
              </a:rPr>
              <a:t>vede, </a:t>
            </a:r>
            <a:r>
              <a:rPr dirty="0" sz="1200" i="1">
                <a:latin typeface="Times New Roman"/>
                <a:cs typeface="Times New Roman"/>
              </a:rPr>
              <a:t>Amor gli fa</a:t>
            </a:r>
            <a:r>
              <a:rPr dirty="0" sz="1200" spc="-20" i="1">
                <a:latin typeface="Times New Roman"/>
                <a:cs typeface="Times New Roman"/>
              </a:rPr>
              <a:t> </a:t>
            </a:r>
            <a:r>
              <a:rPr dirty="0" sz="1200" spc="-5" i="1">
                <a:latin typeface="Times New Roman"/>
                <a:cs typeface="Times New Roman"/>
              </a:rPr>
              <a:t>invisibile,</a:t>
            </a:r>
            <a:endParaRPr sz="1200">
              <a:latin typeface="Times New Roman"/>
              <a:cs typeface="Times New Roman"/>
            </a:endParaRPr>
          </a:p>
          <a:p>
            <a:pPr marL="3484879" marR="5080" indent="487680">
              <a:lnSpc>
                <a:spcPts val="1380"/>
              </a:lnSpc>
              <a:spcBef>
                <a:spcPts val="65"/>
              </a:spcBef>
            </a:pPr>
            <a:r>
              <a:rPr dirty="0" sz="1200" i="1">
                <a:latin typeface="Times New Roman"/>
                <a:cs typeface="Times New Roman"/>
              </a:rPr>
              <a:t>e l'invisibil fa </a:t>
            </a:r>
            <a:r>
              <a:rPr dirty="0" sz="1200" spc="-5" i="1">
                <a:latin typeface="Times New Roman"/>
                <a:cs typeface="Times New Roman"/>
              </a:rPr>
              <a:t>vedere</a:t>
            </a:r>
            <a:r>
              <a:rPr dirty="0" sz="1200" spc="-70" i="1">
                <a:latin typeface="Times New Roman"/>
                <a:cs typeface="Times New Roman"/>
              </a:rPr>
              <a:t> </a:t>
            </a:r>
            <a:r>
              <a:rPr dirty="0" sz="1200" spc="-5" i="1">
                <a:latin typeface="Times New Roman"/>
                <a:cs typeface="Times New Roman"/>
              </a:rPr>
              <a:t>Amore.  </a:t>
            </a:r>
            <a:r>
              <a:rPr dirty="0" sz="1200" spc="-5" i="1">
                <a:latin typeface="Times New Roman"/>
                <a:cs typeface="Times New Roman"/>
              </a:rPr>
              <a:t>Questo creduto </a:t>
            </a:r>
            <a:r>
              <a:rPr dirty="0" sz="1200" i="1">
                <a:latin typeface="Times New Roman"/>
                <a:cs typeface="Times New Roman"/>
              </a:rPr>
              <a:t>fu; che 'l </a:t>
            </a:r>
            <a:r>
              <a:rPr dirty="0" sz="1200" spc="-5" i="1">
                <a:latin typeface="Times New Roman"/>
                <a:cs typeface="Times New Roman"/>
              </a:rPr>
              <a:t>miser</a:t>
            </a:r>
            <a:r>
              <a:rPr dirty="0" sz="1200" spc="-20" i="1">
                <a:latin typeface="Times New Roman"/>
                <a:cs typeface="Times New Roman"/>
              </a:rPr>
              <a:t> </a:t>
            </a:r>
            <a:r>
              <a:rPr dirty="0" sz="1200" i="1">
                <a:latin typeface="Times New Roman"/>
                <a:cs typeface="Times New Roman"/>
              </a:rPr>
              <a:t>suole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27654" y="2148839"/>
            <a:ext cx="1897380" cy="828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722879" y="4642738"/>
            <a:ext cx="1852421" cy="26003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8615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5530" cy="207898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 marR="3799204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Museodellemarionette.it  2 maggio</a:t>
            </a:r>
            <a:r>
              <a:rPr dirty="0" sz="160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3923665">
              <a:lnSpc>
                <a:spcPts val="1410"/>
              </a:lnSpc>
              <a:spcBef>
                <a:spcPts val="875"/>
              </a:spcBef>
            </a:pPr>
            <a:r>
              <a:rPr dirty="0" sz="1200" spc="-5" i="1">
                <a:latin typeface="Times New Roman"/>
                <a:cs typeface="Times New Roman"/>
              </a:rPr>
              <a:t>dar facile credenza </a:t>
            </a:r>
            <a:r>
              <a:rPr dirty="0" sz="1200" i="1">
                <a:latin typeface="Times New Roman"/>
                <a:cs typeface="Times New Roman"/>
              </a:rPr>
              <a:t>a quel che</a:t>
            </a:r>
            <a:r>
              <a:rPr dirty="0" sz="1200" spc="-30" i="1">
                <a:latin typeface="Times New Roman"/>
                <a:cs typeface="Times New Roman"/>
              </a:rPr>
              <a:t> </a:t>
            </a:r>
            <a:r>
              <a:rPr dirty="0" sz="1200" i="1">
                <a:latin typeface="Times New Roman"/>
                <a:cs typeface="Times New Roman"/>
              </a:rPr>
              <a:t>vuole</a:t>
            </a:r>
            <a:endParaRPr sz="1200">
              <a:latin typeface="Times New Roman"/>
              <a:cs typeface="Times New Roman"/>
            </a:endParaRPr>
          </a:p>
          <a:p>
            <a:pPr marL="2637155">
              <a:lnSpc>
                <a:spcPts val="1410"/>
              </a:lnSpc>
            </a:pPr>
            <a:r>
              <a:rPr dirty="0" sz="1200" spc="-5">
                <a:latin typeface="Times New Roman"/>
                <a:cs typeface="Times New Roman"/>
              </a:rPr>
              <a:t>(Orlando Furioso, Ludovico Ariosto, canto </a:t>
            </a:r>
            <a:r>
              <a:rPr dirty="0" sz="1200" spc="-10">
                <a:latin typeface="Times New Roman"/>
                <a:cs typeface="Times New Roman"/>
              </a:rPr>
              <a:t>I, </a:t>
            </a:r>
            <a:r>
              <a:rPr dirty="0" sz="1200">
                <a:latin typeface="Times New Roman"/>
                <a:cs typeface="Times New Roman"/>
              </a:rPr>
              <a:t>ottava</a:t>
            </a:r>
            <a:r>
              <a:rPr dirty="0" sz="1200" spc="110">
                <a:latin typeface="Times New Roman"/>
                <a:cs typeface="Times New Roman"/>
              </a:rPr>
              <a:t> </a:t>
            </a:r>
            <a:r>
              <a:rPr dirty="0" sz="1200" spc="-10">
                <a:latin typeface="Times New Roman"/>
                <a:cs typeface="Times New Roman"/>
              </a:rPr>
              <a:t>LVI)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6627" y="3012693"/>
            <a:ext cx="6146800" cy="5417185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algn="just" marL="12700" marR="5715">
              <a:lnSpc>
                <a:spcPct val="95900"/>
              </a:lnSpc>
              <a:spcBef>
                <a:spcPts val="160"/>
              </a:spcBef>
            </a:pPr>
            <a:r>
              <a:rPr dirty="0" sz="1200" spc="-5">
                <a:latin typeface="Times New Roman"/>
                <a:cs typeface="Times New Roman"/>
              </a:rPr>
              <a:t>Anche quest’anno </a:t>
            </a:r>
            <a:r>
              <a:rPr dirty="0" sz="1200">
                <a:latin typeface="Times New Roman"/>
                <a:cs typeface="Times New Roman"/>
              </a:rPr>
              <a:t>il </a:t>
            </a:r>
            <a:r>
              <a:rPr dirty="0" sz="1200" spc="-5">
                <a:latin typeface="Times New Roman"/>
                <a:cs typeface="Times New Roman"/>
              </a:rPr>
              <a:t>Museo internazionale delle marionette Antonio Pasqualino </a:t>
            </a:r>
            <a:r>
              <a:rPr dirty="0" sz="1200">
                <a:latin typeface="Times New Roman"/>
                <a:cs typeface="Times New Roman"/>
              </a:rPr>
              <a:t>ha </a:t>
            </a:r>
            <a:r>
              <a:rPr dirty="0" sz="1200" spc="-5">
                <a:latin typeface="Times New Roman"/>
                <a:cs typeface="Times New Roman"/>
              </a:rPr>
              <a:t>aderito al  Festival della Cultura Creativa </a:t>
            </a:r>
            <a:r>
              <a:rPr dirty="0" sz="1200">
                <a:latin typeface="Times New Roman"/>
                <a:cs typeface="Times New Roman"/>
              </a:rPr>
              <a:t>(Piano d’azione 2015-2016 – </a:t>
            </a:r>
            <a:r>
              <a:rPr dirty="0" sz="1200" spc="-10">
                <a:latin typeface="Times New Roman"/>
                <a:cs typeface="Times New Roman"/>
              </a:rPr>
              <a:t>Le </a:t>
            </a:r>
            <a:r>
              <a:rPr dirty="0" sz="1200">
                <a:latin typeface="Times New Roman"/>
                <a:cs typeface="Times New Roman"/>
              </a:rPr>
              <a:t>banche per la </a:t>
            </a:r>
            <a:r>
              <a:rPr dirty="0" sz="1200" spc="-5">
                <a:latin typeface="Times New Roman"/>
                <a:cs typeface="Times New Roman"/>
              </a:rPr>
              <a:t>cultura), </a:t>
            </a:r>
            <a:r>
              <a:rPr dirty="0" sz="1200">
                <a:latin typeface="Times New Roman"/>
                <a:cs typeface="Times New Roman"/>
              </a:rPr>
              <a:t>iniziativa  </a:t>
            </a:r>
            <a:r>
              <a:rPr dirty="0" sz="1200" spc="-5">
                <a:latin typeface="Times New Roman"/>
                <a:cs typeface="Times New Roman"/>
              </a:rPr>
              <a:t>giunta alla terza </a:t>
            </a:r>
            <a:r>
              <a:rPr dirty="0" sz="1200">
                <a:latin typeface="Times New Roman"/>
                <a:cs typeface="Times New Roman"/>
              </a:rPr>
              <a:t>edizione e organizzata </a:t>
            </a:r>
            <a:r>
              <a:rPr dirty="0" sz="1200" spc="-5">
                <a:latin typeface="Times New Roman"/>
                <a:cs typeface="Times New Roman"/>
              </a:rPr>
              <a:t>dall’Associazione Bancaria Italiana con </a:t>
            </a:r>
            <a:r>
              <a:rPr dirty="0" sz="1200">
                <a:latin typeface="Times New Roman"/>
                <a:cs typeface="Times New Roman"/>
              </a:rPr>
              <a:t>il </a:t>
            </a:r>
            <a:r>
              <a:rPr dirty="0" sz="1200" spc="-5">
                <a:latin typeface="Times New Roman"/>
                <a:cs typeface="Times New Roman"/>
              </a:rPr>
              <a:t>patrocinio  dell’UNESCO, dell’Alto Patronato della Repubblica </a:t>
            </a:r>
            <a:r>
              <a:rPr dirty="0" sz="1200">
                <a:latin typeface="Times New Roman"/>
                <a:cs typeface="Times New Roman"/>
              </a:rPr>
              <a:t>e </a:t>
            </a:r>
            <a:r>
              <a:rPr dirty="0" sz="1200" spc="-5">
                <a:latin typeface="Times New Roman"/>
                <a:cs typeface="Times New Roman"/>
              </a:rPr>
              <a:t>del MIBACT </a:t>
            </a:r>
            <a:r>
              <a:rPr dirty="0" sz="1200">
                <a:latin typeface="Times New Roman"/>
                <a:cs typeface="Times New Roman"/>
              </a:rPr>
              <a:t>e la media </a:t>
            </a:r>
            <a:r>
              <a:rPr dirty="0" sz="1200" spc="-5">
                <a:latin typeface="Times New Roman"/>
                <a:cs typeface="Times New Roman"/>
              </a:rPr>
              <a:t>partnership della  </a:t>
            </a:r>
            <a:r>
              <a:rPr dirty="0" sz="1200" spc="-10">
                <a:latin typeface="Times New Roman"/>
                <a:cs typeface="Times New Roman"/>
              </a:rPr>
              <a:t>RAI.</a:t>
            </a:r>
            <a:endParaRPr sz="1200">
              <a:latin typeface="Times New Roman"/>
              <a:cs typeface="Times New Roman"/>
            </a:endParaRPr>
          </a:p>
          <a:p>
            <a:pPr algn="just" marL="12700" marR="6985">
              <a:lnSpc>
                <a:spcPts val="1380"/>
              </a:lnSpc>
              <a:spcBef>
                <a:spcPts val="780"/>
              </a:spcBef>
            </a:pPr>
            <a:r>
              <a:rPr dirty="0" sz="1200" spc="-5">
                <a:latin typeface="Times New Roman"/>
                <a:cs typeface="Times New Roman"/>
              </a:rPr>
              <a:t>Dopo </a:t>
            </a:r>
            <a:r>
              <a:rPr dirty="0" sz="1200">
                <a:latin typeface="Times New Roman"/>
                <a:cs typeface="Times New Roman"/>
              </a:rPr>
              <a:t>il </a:t>
            </a:r>
            <a:r>
              <a:rPr dirty="0" sz="1200" spc="-5">
                <a:latin typeface="Times New Roman"/>
                <a:cs typeface="Times New Roman"/>
              </a:rPr>
              <a:t>successo della seconda </a:t>
            </a:r>
            <a:r>
              <a:rPr dirty="0" sz="1200">
                <a:latin typeface="Times New Roman"/>
                <a:cs typeface="Times New Roman"/>
              </a:rPr>
              <a:t>edizione, </a:t>
            </a:r>
            <a:r>
              <a:rPr dirty="0" sz="1200" spc="-5">
                <a:latin typeface="Times New Roman"/>
                <a:cs typeface="Times New Roman"/>
              </a:rPr>
              <a:t>che </a:t>
            </a:r>
            <a:r>
              <a:rPr dirty="0" sz="1200">
                <a:latin typeface="Times New Roman"/>
                <a:cs typeface="Times New Roman"/>
              </a:rPr>
              <a:t>ha visto 60 </a:t>
            </a:r>
            <a:r>
              <a:rPr dirty="0" sz="1200" spc="-5">
                <a:latin typeface="Times New Roman"/>
                <a:cs typeface="Times New Roman"/>
              </a:rPr>
              <a:t>città </a:t>
            </a:r>
            <a:r>
              <a:rPr dirty="0" sz="1200">
                <a:latin typeface="Times New Roman"/>
                <a:cs typeface="Times New Roman"/>
              </a:rPr>
              <a:t>e più di 1.500 </a:t>
            </a:r>
            <a:r>
              <a:rPr dirty="0" sz="1200" spc="-5">
                <a:latin typeface="Times New Roman"/>
                <a:cs typeface="Times New Roman"/>
              </a:rPr>
              <a:t>bambini </a:t>
            </a:r>
            <a:r>
              <a:rPr dirty="0" sz="1200">
                <a:latin typeface="Times New Roman"/>
                <a:cs typeface="Times New Roman"/>
              </a:rPr>
              <a:t>e </a:t>
            </a:r>
            <a:r>
              <a:rPr dirty="0" sz="1200" spc="-5">
                <a:latin typeface="Times New Roman"/>
                <a:cs typeface="Times New Roman"/>
              </a:rPr>
              <a:t>ragazzi  coinvolti, nel </a:t>
            </a:r>
            <a:r>
              <a:rPr dirty="0" sz="1200">
                <a:latin typeface="Times New Roman"/>
                <a:cs typeface="Times New Roman"/>
              </a:rPr>
              <a:t>2016 l’ABI ha </a:t>
            </a:r>
            <a:r>
              <a:rPr dirty="0" sz="1200" spc="-5">
                <a:latin typeface="Times New Roman"/>
                <a:cs typeface="Times New Roman"/>
              </a:rPr>
              <a:t>proposto </a:t>
            </a:r>
            <a:r>
              <a:rPr dirty="0" sz="1200">
                <a:latin typeface="Times New Roman"/>
                <a:cs typeface="Times New Roman"/>
              </a:rPr>
              <a:t>il tema </a:t>
            </a:r>
            <a:r>
              <a:rPr dirty="0" sz="1200" spc="-5">
                <a:latin typeface="Times New Roman"/>
                <a:cs typeface="Times New Roman"/>
              </a:rPr>
              <a:t>Abitare sottosopra </a:t>
            </a:r>
            <a:r>
              <a:rPr dirty="0" sz="1200">
                <a:latin typeface="Times New Roman"/>
                <a:cs typeface="Times New Roman"/>
              </a:rPr>
              <a:t>– Scoprire e </a:t>
            </a:r>
            <a:r>
              <a:rPr dirty="0" sz="1200" spc="-5">
                <a:latin typeface="Times New Roman"/>
                <a:cs typeface="Times New Roman"/>
              </a:rPr>
              <a:t>sperimentare come si  sta dentro l’arte, </a:t>
            </a:r>
            <a:r>
              <a:rPr dirty="0" sz="1200">
                <a:latin typeface="Times New Roman"/>
                <a:cs typeface="Times New Roman"/>
              </a:rPr>
              <a:t>i </a:t>
            </a:r>
            <a:r>
              <a:rPr dirty="0" sz="1200" spc="-5">
                <a:latin typeface="Times New Roman"/>
                <a:cs typeface="Times New Roman"/>
              </a:rPr>
              <a:t>luoghi </a:t>
            </a:r>
            <a:r>
              <a:rPr dirty="0" sz="1200">
                <a:latin typeface="Times New Roman"/>
                <a:cs typeface="Times New Roman"/>
              </a:rPr>
              <a:t>e le</a:t>
            </a:r>
            <a:r>
              <a:rPr dirty="0" sz="1200" spc="1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cose.</a:t>
            </a:r>
            <a:endParaRPr sz="1200">
              <a:latin typeface="Times New Roman"/>
              <a:cs typeface="Times New Roman"/>
            </a:endParaRPr>
          </a:p>
          <a:p>
            <a:pPr algn="just" marL="12700" marR="5080">
              <a:lnSpc>
                <a:spcPts val="1380"/>
              </a:lnSpc>
              <a:spcBef>
                <a:spcPts val="755"/>
              </a:spcBef>
            </a:pPr>
            <a:r>
              <a:rPr dirty="0" sz="1200" spc="-5">
                <a:latin typeface="Times New Roman"/>
                <a:cs typeface="Times New Roman"/>
              </a:rPr>
              <a:t>Abitare </a:t>
            </a:r>
            <a:r>
              <a:rPr dirty="0" sz="1200">
                <a:latin typeface="Times New Roman"/>
                <a:cs typeface="Times New Roman"/>
              </a:rPr>
              <a:t>– una </a:t>
            </a:r>
            <a:r>
              <a:rPr dirty="0" sz="1200" spc="-5">
                <a:latin typeface="Times New Roman"/>
                <a:cs typeface="Times New Roman"/>
              </a:rPr>
              <a:t>casa, </a:t>
            </a:r>
            <a:r>
              <a:rPr dirty="0" sz="1200">
                <a:latin typeface="Times New Roman"/>
                <a:cs typeface="Times New Roman"/>
              </a:rPr>
              <a:t>un </a:t>
            </a:r>
            <a:r>
              <a:rPr dirty="0" sz="1200" spc="-5">
                <a:latin typeface="Times New Roman"/>
                <a:cs typeface="Times New Roman"/>
              </a:rPr>
              <a:t>quartiere, </a:t>
            </a:r>
            <a:r>
              <a:rPr dirty="0" sz="1200">
                <a:latin typeface="Times New Roman"/>
                <a:cs typeface="Times New Roman"/>
              </a:rPr>
              <a:t>la </a:t>
            </a:r>
            <a:r>
              <a:rPr dirty="0" sz="1200" spc="-5">
                <a:latin typeface="Times New Roman"/>
                <a:cs typeface="Times New Roman"/>
              </a:rPr>
              <a:t>città </a:t>
            </a:r>
            <a:r>
              <a:rPr dirty="0" sz="1200">
                <a:latin typeface="Times New Roman"/>
                <a:cs typeface="Times New Roman"/>
              </a:rPr>
              <a:t>– è costruirsi un </a:t>
            </a:r>
            <a:r>
              <a:rPr dirty="0" sz="1200" spc="-5">
                <a:latin typeface="Times New Roman"/>
                <a:cs typeface="Times New Roman"/>
              </a:rPr>
              <a:t>luogo sicuro </a:t>
            </a:r>
            <a:r>
              <a:rPr dirty="0" sz="1200">
                <a:latin typeface="Times New Roman"/>
                <a:cs typeface="Times New Roman"/>
              </a:rPr>
              <a:t>fatto di </a:t>
            </a:r>
            <a:r>
              <a:rPr dirty="0" sz="1200" spc="-5">
                <a:latin typeface="Times New Roman"/>
                <a:cs typeface="Times New Roman"/>
              </a:rPr>
              <a:t>idee, persone </a:t>
            </a:r>
            <a:r>
              <a:rPr dirty="0" sz="1200">
                <a:latin typeface="Times New Roman"/>
                <a:cs typeface="Times New Roman"/>
              </a:rPr>
              <a:t>e cose;  un </a:t>
            </a:r>
            <a:r>
              <a:rPr dirty="0" sz="1200" spc="-5">
                <a:latin typeface="Times New Roman"/>
                <a:cs typeface="Times New Roman"/>
              </a:rPr>
              <a:t>luogo </a:t>
            </a:r>
            <a:r>
              <a:rPr dirty="0" sz="1200">
                <a:latin typeface="Times New Roman"/>
                <a:cs typeface="Times New Roman"/>
              </a:rPr>
              <a:t>da </a:t>
            </a:r>
            <a:r>
              <a:rPr dirty="0" sz="1200" spc="-5">
                <a:latin typeface="Times New Roman"/>
                <a:cs typeface="Times New Roman"/>
              </a:rPr>
              <a:t>cui </a:t>
            </a:r>
            <a:r>
              <a:rPr dirty="0" sz="1200">
                <a:latin typeface="Times New Roman"/>
                <a:cs typeface="Times New Roman"/>
              </a:rPr>
              <a:t>partire e a </a:t>
            </a:r>
            <a:r>
              <a:rPr dirty="0" sz="1200" spc="-5">
                <a:latin typeface="Times New Roman"/>
                <a:cs typeface="Times New Roman"/>
              </a:rPr>
              <a:t>cui </a:t>
            </a:r>
            <a:r>
              <a:rPr dirty="0" sz="1200">
                <a:latin typeface="Times New Roman"/>
                <a:cs typeface="Times New Roman"/>
              </a:rPr>
              <a:t>ritornare </a:t>
            </a:r>
            <a:r>
              <a:rPr dirty="0" sz="1200" spc="-5">
                <a:latin typeface="Times New Roman"/>
                <a:cs typeface="Times New Roman"/>
              </a:rPr>
              <a:t>che esiste all’interno </a:t>
            </a:r>
            <a:r>
              <a:rPr dirty="0" sz="1200">
                <a:latin typeface="Times New Roman"/>
                <a:cs typeface="Times New Roman"/>
              </a:rPr>
              <a:t>di una relazione di </a:t>
            </a:r>
            <a:r>
              <a:rPr dirty="0" sz="1200" spc="-5">
                <a:latin typeface="Times New Roman"/>
                <a:cs typeface="Times New Roman"/>
              </a:rPr>
              <a:t>scambio reciproco  con ciò </a:t>
            </a:r>
            <a:r>
              <a:rPr dirty="0" sz="1200">
                <a:latin typeface="Times New Roman"/>
                <a:cs typeface="Times New Roman"/>
              </a:rPr>
              <a:t>che </a:t>
            </a:r>
            <a:r>
              <a:rPr dirty="0" sz="1200" spc="-5">
                <a:latin typeface="Times New Roman"/>
                <a:cs typeface="Times New Roman"/>
              </a:rPr>
              <a:t>ci </a:t>
            </a:r>
            <a:r>
              <a:rPr dirty="0" sz="1200">
                <a:latin typeface="Times New Roman"/>
                <a:cs typeface="Times New Roman"/>
              </a:rPr>
              <a:t>circonda e </a:t>
            </a:r>
            <a:r>
              <a:rPr dirty="0" sz="1200" spc="-5">
                <a:latin typeface="Times New Roman"/>
                <a:cs typeface="Times New Roman"/>
              </a:rPr>
              <a:t>contribuisce </a:t>
            </a:r>
            <a:r>
              <a:rPr dirty="0" sz="1200">
                <a:latin typeface="Times New Roman"/>
                <a:cs typeface="Times New Roman"/>
              </a:rPr>
              <a:t>a definire il </a:t>
            </a:r>
            <a:r>
              <a:rPr dirty="0" sz="1200" spc="-5">
                <a:latin typeface="Times New Roman"/>
                <a:cs typeface="Times New Roman"/>
              </a:rPr>
              <a:t>senso </a:t>
            </a:r>
            <a:r>
              <a:rPr dirty="0" sz="1200">
                <a:latin typeface="Times New Roman"/>
                <a:cs typeface="Times New Roman"/>
              </a:rPr>
              <a:t>di </a:t>
            </a:r>
            <a:r>
              <a:rPr dirty="0" sz="1200" spc="-5">
                <a:latin typeface="Times New Roman"/>
                <a:cs typeface="Times New Roman"/>
              </a:rPr>
              <a:t>appartenenza</a:t>
            </a:r>
            <a:r>
              <a:rPr dirty="0" sz="1200" spc="2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collettiva.</a:t>
            </a:r>
            <a:endParaRPr sz="1200">
              <a:latin typeface="Times New Roman"/>
              <a:cs typeface="Times New Roman"/>
            </a:endParaRPr>
          </a:p>
          <a:p>
            <a:pPr algn="just" marL="12700" marR="5080">
              <a:lnSpc>
                <a:spcPts val="1380"/>
              </a:lnSpc>
              <a:spcBef>
                <a:spcPts val="745"/>
              </a:spcBef>
            </a:pPr>
            <a:r>
              <a:rPr dirty="0" sz="1200" spc="-5">
                <a:latin typeface="Times New Roman"/>
                <a:cs typeface="Times New Roman"/>
              </a:rPr>
              <a:t>Su questa scia, </a:t>
            </a:r>
            <a:r>
              <a:rPr dirty="0" sz="1200">
                <a:latin typeface="Times New Roman"/>
                <a:cs typeface="Times New Roman"/>
              </a:rPr>
              <a:t>in occasione </a:t>
            </a:r>
            <a:r>
              <a:rPr dirty="0" sz="1200" spc="-5">
                <a:latin typeface="Times New Roman"/>
                <a:cs typeface="Times New Roman"/>
              </a:rPr>
              <a:t>del Festival </a:t>
            </a:r>
            <a:r>
              <a:rPr dirty="0" sz="1200">
                <a:latin typeface="Times New Roman"/>
                <a:cs typeface="Times New Roman"/>
              </a:rPr>
              <a:t>della </a:t>
            </a:r>
            <a:r>
              <a:rPr dirty="0" sz="1200" spc="-5">
                <a:latin typeface="Times New Roman"/>
                <a:cs typeface="Times New Roman"/>
              </a:rPr>
              <a:t>Cultura Creativa </a:t>
            </a:r>
            <a:r>
              <a:rPr dirty="0" sz="1200">
                <a:latin typeface="Times New Roman"/>
                <a:cs typeface="Times New Roman"/>
              </a:rPr>
              <a:t>il Museo </a:t>
            </a:r>
            <a:r>
              <a:rPr dirty="0" sz="1200" spc="-5">
                <a:latin typeface="Times New Roman"/>
                <a:cs typeface="Times New Roman"/>
              </a:rPr>
              <a:t>internazionale </a:t>
            </a:r>
            <a:r>
              <a:rPr dirty="0" sz="1200">
                <a:latin typeface="Times New Roman"/>
                <a:cs typeface="Times New Roman"/>
              </a:rPr>
              <a:t>delle  </a:t>
            </a:r>
            <a:r>
              <a:rPr dirty="0" sz="1200" spc="-5">
                <a:latin typeface="Times New Roman"/>
                <a:cs typeface="Times New Roman"/>
              </a:rPr>
              <a:t>marionette </a:t>
            </a:r>
            <a:r>
              <a:rPr dirty="0" sz="1200">
                <a:latin typeface="Times New Roman"/>
                <a:cs typeface="Times New Roman"/>
              </a:rPr>
              <a:t>Antonio </a:t>
            </a:r>
            <a:r>
              <a:rPr dirty="0" sz="1200" spc="-5">
                <a:latin typeface="Times New Roman"/>
                <a:cs typeface="Times New Roman"/>
              </a:rPr>
              <a:t>Pasqualino realizzerà </a:t>
            </a:r>
            <a:r>
              <a:rPr dirty="0" sz="1200">
                <a:latin typeface="Times New Roman"/>
                <a:cs typeface="Times New Roman"/>
              </a:rPr>
              <a:t>il </a:t>
            </a:r>
            <a:r>
              <a:rPr dirty="0" sz="1200" spc="-5">
                <a:latin typeface="Times New Roman"/>
                <a:cs typeface="Times New Roman"/>
              </a:rPr>
              <a:t>laboratorio </a:t>
            </a:r>
            <a:r>
              <a:rPr dirty="0" sz="1200">
                <a:latin typeface="Times New Roman"/>
                <a:cs typeface="Times New Roman"/>
              </a:rPr>
              <a:t>didattico-artistico </a:t>
            </a:r>
            <a:r>
              <a:rPr dirty="0" sz="1200" i="1">
                <a:latin typeface="Times New Roman"/>
                <a:cs typeface="Times New Roman"/>
              </a:rPr>
              <a:t>Il teatro </a:t>
            </a:r>
            <a:r>
              <a:rPr dirty="0" sz="1200" spc="-5" i="1">
                <a:latin typeface="Times New Roman"/>
                <a:cs typeface="Times New Roman"/>
              </a:rPr>
              <a:t>immaginario </a:t>
            </a:r>
            <a:r>
              <a:rPr dirty="0" sz="1200" spc="-10">
                <a:latin typeface="Times New Roman"/>
                <a:cs typeface="Times New Roman"/>
              </a:rPr>
              <a:t>che  </a:t>
            </a:r>
            <a:r>
              <a:rPr dirty="0" sz="1200" spc="-5">
                <a:latin typeface="Times New Roman"/>
                <a:cs typeface="Times New Roman"/>
              </a:rPr>
              <a:t>si terrà nella </a:t>
            </a:r>
            <a:r>
              <a:rPr dirty="0" sz="1200">
                <a:latin typeface="Times New Roman"/>
                <a:cs typeface="Times New Roman"/>
              </a:rPr>
              <a:t>suggestiva </a:t>
            </a:r>
            <a:r>
              <a:rPr dirty="0" sz="1200" spc="-5">
                <a:latin typeface="Times New Roman"/>
                <a:cs typeface="Times New Roman"/>
              </a:rPr>
              <a:t>atmosfera del Museo </a:t>
            </a:r>
            <a:r>
              <a:rPr dirty="0" sz="1200" spc="5">
                <a:latin typeface="Times New Roman"/>
                <a:cs typeface="Times New Roman"/>
              </a:rPr>
              <a:t>da </a:t>
            </a:r>
            <a:r>
              <a:rPr dirty="0" sz="1200" spc="-5">
                <a:latin typeface="Times New Roman"/>
                <a:cs typeface="Times New Roman"/>
              </a:rPr>
              <a:t>mercoledì </a:t>
            </a:r>
            <a:r>
              <a:rPr dirty="0" sz="1200">
                <a:latin typeface="Times New Roman"/>
                <a:cs typeface="Times New Roman"/>
              </a:rPr>
              <a:t>4 a sabato 7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maggio.</a:t>
            </a:r>
            <a:endParaRPr sz="1200">
              <a:latin typeface="Times New Roman"/>
              <a:cs typeface="Times New Roman"/>
            </a:endParaRPr>
          </a:p>
          <a:p>
            <a:pPr algn="just" marL="12700" marR="5080">
              <a:lnSpc>
                <a:spcPts val="1380"/>
              </a:lnSpc>
              <a:spcBef>
                <a:spcPts val="755"/>
              </a:spcBef>
            </a:pPr>
            <a:r>
              <a:rPr dirty="0" sz="1200" spc="-10">
                <a:latin typeface="Times New Roman"/>
                <a:cs typeface="Times New Roman"/>
              </a:rPr>
              <a:t>Il </a:t>
            </a:r>
            <a:r>
              <a:rPr dirty="0" sz="1200" spc="-5">
                <a:latin typeface="Times New Roman"/>
                <a:cs typeface="Times New Roman"/>
              </a:rPr>
              <a:t>laboratorio si </a:t>
            </a:r>
            <a:r>
              <a:rPr dirty="0" sz="1200">
                <a:latin typeface="Times New Roman"/>
                <a:cs typeface="Times New Roman"/>
              </a:rPr>
              <a:t>incentrerà </a:t>
            </a:r>
            <a:r>
              <a:rPr dirty="0" sz="1200" spc="-5">
                <a:latin typeface="Times New Roman"/>
                <a:cs typeface="Times New Roman"/>
              </a:rPr>
              <a:t>sul </a:t>
            </a:r>
            <a:r>
              <a:rPr dirty="0" sz="1200">
                <a:latin typeface="Times New Roman"/>
                <a:cs typeface="Times New Roman"/>
              </a:rPr>
              <a:t>tema </a:t>
            </a:r>
            <a:r>
              <a:rPr dirty="0" sz="1200" spc="-5">
                <a:latin typeface="Times New Roman"/>
                <a:cs typeface="Times New Roman"/>
              </a:rPr>
              <a:t>dell’Orlando furioso </a:t>
            </a:r>
            <a:r>
              <a:rPr dirty="0" sz="1200">
                <a:latin typeface="Times New Roman"/>
                <a:cs typeface="Times New Roman"/>
              </a:rPr>
              <a:t>di </a:t>
            </a:r>
            <a:r>
              <a:rPr dirty="0" sz="1200" spc="-5">
                <a:latin typeface="Times New Roman"/>
                <a:cs typeface="Times New Roman"/>
              </a:rPr>
              <a:t>Ludovico Ariosto </a:t>
            </a:r>
            <a:r>
              <a:rPr dirty="0" sz="1200">
                <a:latin typeface="Times New Roman"/>
                <a:cs typeface="Times New Roman"/>
              </a:rPr>
              <a:t>in </a:t>
            </a:r>
            <a:r>
              <a:rPr dirty="0" sz="1200" spc="-5">
                <a:latin typeface="Times New Roman"/>
                <a:cs typeface="Times New Roman"/>
              </a:rPr>
              <a:t>cui </a:t>
            </a:r>
            <a:r>
              <a:rPr dirty="0" sz="1200">
                <a:latin typeface="Times New Roman"/>
                <a:cs typeface="Times New Roman"/>
              </a:rPr>
              <a:t>la </a:t>
            </a:r>
            <a:r>
              <a:rPr dirty="0" sz="1200" spc="-5">
                <a:latin typeface="Times New Roman"/>
                <a:cs typeface="Times New Roman"/>
              </a:rPr>
              <a:t>perdita del  senno </a:t>
            </a:r>
            <a:r>
              <a:rPr dirty="0" sz="1200">
                <a:latin typeface="Times New Roman"/>
                <a:cs typeface="Times New Roman"/>
              </a:rPr>
              <a:t>e la follia </a:t>
            </a:r>
            <a:r>
              <a:rPr dirty="0" sz="1200" spc="-5">
                <a:latin typeface="Times New Roman"/>
                <a:cs typeface="Times New Roman"/>
              </a:rPr>
              <a:t>per </a:t>
            </a:r>
            <a:r>
              <a:rPr dirty="0" sz="1200">
                <a:latin typeface="Times New Roman"/>
                <a:cs typeface="Times New Roman"/>
              </a:rPr>
              <a:t>amore </a:t>
            </a:r>
            <a:r>
              <a:rPr dirty="0" sz="1200" spc="-5">
                <a:latin typeface="Times New Roman"/>
                <a:cs typeface="Times New Roman"/>
              </a:rPr>
              <a:t>saranno </a:t>
            </a:r>
            <a:r>
              <a:rPr dirty="0" sz="1200">
                <a:latin typeface="Times New Roman"/>
                <a:cs typeface="Times New Roman"/>
              </a:rPr>
              <a:t>utilizzati </a:t>
            </a:r>
            <a:r>
              <a:rPr dirty="0" sz="1200" spc="-5">
                <a:latin typeface="Times New Roman"/>
                <a:cs typeface="Times New Roman"/>
              </a:rPr>
              <a:t>per </a:t>
            </a:r>
            <a:r>
              <a:rPr dirty="0" sz="1200">
                <a:latin typeface="Times New Roman"/>
                <a:cs typeface="Times New Roman"/>
              </a:rPr>
              <a:t>esplorare uno </a:t>
            </a:r>
            <a:r>
              <a:rPr dirty="0" sz="1200" spc="-5">
                <a:latin typeface="Times New Roman"/>
                <a:cs typeface="Times New Roman"/>
              </a:rPr>
              <a:t>dei </a:t>
            </a:r>
            <a:r>
              <a:rPr dirty="0" sz="1200">
                <a:latin typeface="Times New Roman"/>
                <a:cs typeface="Times New Roman"/>
              </a:rPr>
              <a:t>capolavori </a:t>
            </a:r>
            <a:r>
              <a:rPr dirty="0" sz="1200" spc="-5">
                <a:latin typeface="Times New Roman"/>
                <a:cs typeface="Times New Roman"/>
              </a:rPr>
              <a:t>della </a:t>
            </a:r>
            <a:r>
              <a:rPr dirty="0" sz="1200">
                <a:latin typeface="Times New Roman"/>
                <a:cs typeface="Times New Roman"/>
              </a:rPr>
              <a:t>letteratura  </a:t>
            </a:r>
            <a:r>
              <a:rPr dirty="0" sz="1200" spc="-5">
                <a:latin typeface="Times New Roman"/>
                <a:cs typeface="Times New Roman"/>
              </a:rPr>
              <a:t>italiana trasformandosi </a:t>
            </a:r>
            <a:r>
              <a:rPr dirty="0" sz="1200">
                <a:latin typeface="Times New Roman"/>
                <a:cs typeface="Times New Roman"/>
              </a:rPr>
              <a:t>in strumento di </a:t>
            </a:r>
            <a:r>
              <a:rPr dirty="0" sz="1200" spc="-5">
                <a:latin typeface="Times New Roman"/>
                <a:cs typeface="Times New Roman"/>
              </a:rPr>
              <a:t>riflessione sui possibili capovolgimenti della realtà </a:t>
            </a:r>
            <a:r>
              <a:rPr dirty="0" sz="1200">
                <a:latin typeface="Times New Roman"/>
                <a:cs typeface="Times New Roman"/>
              </a:rPr>
              <a:t>e i  </a:t>
            </a:r>
            <a:r>
              <a:rPr dirty="0" sz="1200" spc="-5">
                <a:latin typeface="Times New Roman"/>
                <a:cs typeface="Times New Roman"/>
              </a:rPr>
              <a:t>cambiamenti </a:t>
            </a:r>
            <a:r>
              <a:rPr dirty="0" sz="1200">
                <a:latin typeface="Times New Roman"/>
                <a:cs typeface="Times New Roman"/>
              </a:rPr>
              <a:t>di prospettiva, </a:t>
            </a:r>
            <a:r>
              <a:rPr dirty="0" sz="1200" spc="-5">
                <a:latin typeface="Times New Roman"/>
                <a:cs typeface="Times New Roman"/>
              </a:rPr>
              <a:t>sul disorientamento </a:t>
            </a:r>
            <a:r>
              <a:rPr dirty="0" sz="1200">
                <a:latin typeface="Times New Roman"/>
                <a:cs typeface="Times New Roman"/>
              </a:rPr>
              <a:t>e le nuove modalità di </a:t>
            </a:r>
            <a:r>
              <a:rPr dirty="0" sz="1200" spc="-5">
                <a:latin typeface="Times New Roman"/>
                <a:cs typeface="Times New Roman"/>
              </a:rPr>
              <a:t>significazione della realtà.  Riprendendo </a:t>
            </a:r>
            <a:r>
              <a:rPr dirty="0" sz="1200">
                <a:latin typeface="Times New Roman"/>
                <a:cs typeface="Times New Roman"/>
              </a:rPr>
              <a:t>il tema </a:t>
            </a:r>
            <a:r>
              <a:rPr dirty="0" sz="1200" spc="-5">
                <a:latin typeface="Times New Roman"/>
                <a:cs typeface="Times New Roman"/>
              </a:rPr>
              <a:t>del Festival, </a:t>
            </a:r>
            <a:r>
              <a:rPr dirty="0" sz="1200">
                <a:latin typeface="Times New Roman"/>
                <a:cs typeface="Times New Roman"/>
              </a:rPr>
              <a:t>il </a:t>
            </a:r>
            <a:r>
              <a:rPr dirty="0" sz="1200" spc="-5">
                <a:latin typeface="Times New Roman"/>
                <a:cs typeface="Times New Roman"/>
              </a:rPr>
              <a:t>laboratorio </a:t>
            </a:r>
            <a:r>
              <a:rPr dirty="0" sz="1200">
                <a:latin typeface="Times New Roman"/>
                <a:cs typeface="Times New Roman"/>
              </a:rPr>
              <a:t>prende spunto da una pratica </a:t>
            </a:r>
            <a:r>
              <a:rPr dirty="0" sz="1200" spc="-5">
                <a:latin typeface="Times New Roman"/>
                <a:cs typeface="Times New Roman"/>
              </a:rPr>
              <a:t>comune ai bambini </a:t>
            </a:r>
            <a:r>
              <a:rPr dirty="0" sz="1200">
                <a:latin typeface="Times New Roman"/>
                <a:cs typeface="Times New Roman"/>
              </a:rPr>
              <a:t>che  </a:t>
            </a:r>
            <a:r>
              <a:rPr dirty="0" sz="1200" spc="-5">
                <a:latin typeface="Times New Roman"/>
                <a:cs typeface="Times New Roman"/>
              </a:rPr>
              <a:t>trasformano nella </a:t>
            </a:r>
            <a:r>
              <a:rPr dirty="0" sz="1200">
                <a:latin typeface="Times New Roman"/>
                <a:cs typeface="Times New Roman"/>
              </a:rPr>
              <a:t>loro </a:t>
            </a:r>
            <a:r>
              <a:rPr dirty="0" sz="1200" spc="-5">
                <a:latin typeface="Times New Roman"/>
                <a:cs typeface="Times New Roman"/>
              </a:rPr>
              <a:t>immaginazione </a:t>
            </a:r>
            <a:r>
              <a:rPr dirty="0" sz="1200">
                <a:latin typeface="Times New Roman"/>
                <a:cs typeface="Times New Roman"/>
              </a:rPr>
              <a:t>il </a:t>
            </a:r>
            <a:r>
              <a:rPr dirty="0" sz="1200" spc="-5">
                <a:latin typeface="Times New Roman"/>
                <a:cs typeface="Times New Roman"/>
              </a:rPr>
              <a:t>luogo </a:t>
            </a:r>
            <a:r>
              <a:rPr dirty="0" sz="1200">
                <a:latin typeface="Times New Roman"/>
                <a:cs typeface="Times New Roman"/>
              </a:rPr>
              <a:t>abitato, la </a:t>
            </a:r>
            <a:r>
              <a:rPr dirty="0" sz="1200" spc="-5">
                <a:latin typeface="Times New Roman"/>
                <a:cs typeface="Times New Roman"/>
              </a:rPr>
              <a:t>casa, </a:t>
            </a:r>
            <a:r>
              <a:rPr dirty="0" sz="1200">
                <a:latin typeface="Times New Roman"/>
                <a:cs typeface="Times New Roman"/>
              </a:rPr>
              <a:t>e i suoi </a:t>
            </a:r>
            <a:r>
              <a:rPr dirty="0" sz="1200" spc="-5">
                <a:latin typeface="Times New Roman"/>
                <a:cs typeface="Times New Roman"/>
              </a:rPr>
              <a:t>oggetti, animandoli: </a:t>
            </a:r>
            <a:r>
              <a:rPr dirty="0" sz="1200">
                <a:latin typeface="Times New Roman"/>
                <a:cs typeface="Times New Roman"/>
              </a:rPr>
              <a:t>sotto il  letto </a:t>
            </a:r>
            <a:r>
              <a:rPr dirty="0" sz="1200" spc="-5">
                <a:latin typeface="Times New Roman"/>
                <a:cs typeface="Times New Roman"/>
              </a:rPr>
              <a:t>immaginano </a:t>
            </a:r>
            <a:r>
              <a:rPr dirty="0" sz="1200">
                <a:latin typeface="Times New Roman"/>
                <a:cs typeface="Times New Roman"/>
              </a:rPr>
              <a:t>una </a:t>
            </a:r>
            <a:r>
              <a:rPr dirty="0" sz="1200" spc="-5">
                <a:latin typeface="Times New Roman"/>
                <a:cs typeface="Times New Roman"/>
              </a:rPr>
              <a:t>casa, </a:t>
            </a:r>
            <a:r>
              <a:rPr dirty="0" sz="1200">
                <a:latin typeface="Times New Roman"/>
                <a:cs typeface="Times New Roman"/>
              </a:rPr>
              <a:t>sotto il tavolo </a:t>
            </a:r>
            <a:r>
              <a:rPr dirty="0" sz="1200" spc="-5">
                <a:latin typeface="Times New Roman"/>
                <a:cs typeface="Times New Roman"/>
              </a:rPr>
              <a:t>prendono </a:t>
            </a:r>
            <a:r>
              <a:rPr dirty="0" sz="1200">
                <a:latin typeface="Times New Roman"/>
                <a:cs typeface="Times New Roman"/>
              </a:rPr>
              <a:t>vita </a:t>
            </a:r>
            <a:r>
              <a:rPr dirty="0" sz="1200" spc="-5">
                <a:latin typeface="Times New Roman"/>
                <a:cs typeface="Times New Roman"/>
              </a:rPr>
              <a:t>personaggi </a:t>
            </a:r>
            <a:r>
              <a:rPr dirty="0" sz="1200">
                <a:latin typeface="Times New Roman"/>
                <a:cs typeface="Times New Roman"/>
              </a:rPr>
              <a:t>e </a:t>
            </a:r>
            <a:r>
              <a:rPr dirty="0" sz="1200" spc="-5">
                <a:latin typeface="Times New Roman"/>
                <a:cs typeface="Times New Roman"/>
              </a:rPr>
              <a:t>luoghi </a:t>
            </a:r>
            <a:r>
              <a:rPr dirty="0" sz="1200">
                <a:latin typeface="Times New Roman"/>
                <a:cs typeface="Times New Roman"/>
              </a:rPr>
              <a:t>inesplorati, le coperte  </a:t>
            </a:r>
            <a:r>
              <a:rPr dirty="0" sz="1200" spc="-5">
                <a:latin typeface="Times New Roman"/>
                <a:cs typeface="Times New Roman"/>
              </a:rPr>
              <a:t>si trasformano </a:t>
            </a:r>
            <a:r>
              <a:rPr dirty="0" sz="1200">
                <a:latin typeface="Times New Roman"/>
                <a:cs typeface="Times New Roman"/>
              </a:rPr>
              <a:t>in una capanna.</a:t>
            </a:r>
            <a:endParaRPr sz="1200">
              <a:latin typeface="Times New Roman"/>
              <a:cs typeface="Times New Roman"/>
            </a:endParaRPr>
          </a:p>
          <a:p>
            <a:pPr algn="just" marL="12700" marR="6985">
              <a:lnSpc>
                <a:spcPct val="95900"/>
              </a:lnSpc>
              <a:spcBef>
                <a:spcPts val="710"/>
              </a:spcBef>
            </a:pPr>
            <a:r>
              <a:rPr dirty="0" sz="1200" spc="-5">
                <a:latin typeface="Times New Roman"/>
                <a:cs typeface="Times New Roman"/>
              </a:rPr>
              <a:t>Durante l’attività </a:t>
            </a:r>
            <a:r>
              <a:rPr dirty="0" sz="1200">
                <a:latin typeface="Times New Roman"/>
                <a:cs typeface="Times New Roman"/>
              </a:rPr>
              <a:t>i </a:t>
            </a:r>
            <a:r>
              <a:rPr dirty="0" sz="1200" spc="-5">
                <a:latin typeface="Times New Roman"/>
                <a:cs typeface="Times New Roman"/>
              </a:rPr>
              <a:t>piccoli partecipanti saranno </a:t>
            </a:r>
            <a:r>
              <a:rPr dirty="0" sz="1200">
                <a:latin typeface="Times New Roman"/>
                <a:cs typeface="Times New Roman"/>
              </a:rPr>
              <a:t>guidati a </a:t>
            </a:r>
            <a:r>
              <a:rPr dirty="0" sz="1200" spc="-5">
                <a:latin typeface="Times New Roman"/>
                <a:cs typeface="Times New Roman"/>
              </a:rPr>
              <a:t>riflettere su </a:t>
            </a:r>
            <a:r>
              <a:rPr dirty="0" sz="1200">
                <a:latin typeface="Times New Roman"/>
                <a:cs typeface="Times New Roman"/>
              </a:rPr>
              <a:t>un </a:t>
            </a:r>
            <a:r>
              <a:rPr dirty="0" sz="1200" spc="-5">
                <a:latin typeface="Times New Roman"/>
                <a:cs typeface="Times New Roman"/>
              </a:rPr>
              <a:t>oggetto d’uso comune, </a:t>
            </a:r>
            <a:r>
              <a:rPr dirty="0" sz="1200">
                <a:latin typeface="Times New Roman"/>
                <a:cs typeface="Times New Roman"/>
              </a:rPr>
              <a:t>il  tavolo, </a:t>
            </a:r>
            <a:r>
              <a:rPr dirty="0" sz="1200" spc="-5">
                <a:latin typeface="Times New Roman"/>
                <a:cs typeface="Times New Roman"/>
              </a:rPr>
              <a:t>trasformandolo </a:t>
            </a:r>
            <a:r>
              <a:rPr dirty="0" sz="1200" spc="5">
                <a:latin typeface="Times New Roman"/>
                <a:cs typeface="Times New Roman"/>
              </a:rPr>
              <a:t>in </a:t>
            </a:r>
            <a:r>
              <a:rPr dirty="0" sz="1200">
                <a:latin typeface="Times New Roman"/>
                <a:cs typeface="Times New Roman"/>
              </a:rPr>
              <a:t>uno spazio </a:t>
            </a:r>
            <a:r>
              <a:rPr dirty="0" sz="1200" spc="-5">
                <a:latin typeface="Times New Roman"/>
                <a:cs typeface="Times New Roman"/>
              </a:rPr>
              <a:t>scenico </a:t>
            </a:r>
            <a:r>
              <a:rPr dirty="0" sz="1200">
                <a:latin typeface="Times New Roman"/>
                <a:cs typeface="Times New Roman"/>
              </a:rPr>
              <a:t>inedito in </a:t>
            </a:r>
            <a:r>
              <a:rPr dirty="0" sz="1200" spc="-5">
                <a:latin typeface="Times New Roman"/>
                <a:cs typeface="Times New Roman"/>
              </a:rPr>
              <a:t>cui </a:t>
            </a:r>
            <a:r>
              <a:rPr dirty="0" sz="1200">
                <a:latin typeface="Times New Roman"/>
                <a:cs typeface="Times New Roman"/>
              </a:rPr>
              <a:t>il sopra e il sotto </a:t>
            </a:r>
            <a:r>
              <a:rPr dirty="0" sz="1200" spc="-5">
                <a:latin typeface="Times New Roman"/>
                <a:cs typeface="Times New Roman"/>
              </a:rPr>
              <a:t>si trasformano </a:t>
            </a:r>
            <a:r>
              <a:rPr dirty="0" sz="1200">
                <a:latin typeface="Times New Roman"/>
                <a:cs typeface="Times New Roman"/>
              </a:rPr>
              <a:t>in  </a:t>
            </a:r>
            <a:r>
              <a:rPr dirty="0" sz="1200" spc="-5">
                <a:latin typeface="Times New Roman"/>
                <a:cs typeface="Times New Roman"/>
              </a:rPr>
              <a:t>luoghi, entrambi ricchi </a:t>
            </a:r>
            <a:r>
              <a:rPr dirty="0" sz="1200">
                <a:latin typeface="Times New Roman"/>
                <a:cs typeface="Times New Roman"/>
              </a:rPr>
              <a:t>di </a:t>
            </a:r>
            <a:r>
              <a:rPr dirty="0" sz="1200" spc="-5">
                <a:latin typeface="Times New Roman"/>
                <a:cs typeface="Times New Roman"/>
              </a:rPr>
              <a:t>significato, che offrono </a:t>
            </a:r>
            <a:r>
              <a:rPr dirty="0" sz="1200">
                <a:latin typeface="Times New Roman"/>
                <a:cs typeface="Times New Roman"/>
              </a:rPr>
              <a:t>la </a:t>
            </a:r>
            <a:r>
              <a:rPr dirty="0" sz="1200" spc="-5">
                <a:latin typeface="Times New Roman"/>
                <a:cs typeface="Times New Roman"/>
              </a:rPr>
              <a:t>possibilità </a:t>
            </a:r>
            <a:r>
              <a:rPr dirty="0" sz="1200">
                <a:latin typeface="Times New Roman"/>
                <a:cs typeface="Times New Roman"/>
              </a:rPr>
              <a:t>di </a:t>
            </a:r>
            <a:r>
              <a:rPr dirty="0" sz="1200" spc="-5">
                <a:latin typeface="Times New Roman"/>
                <a:cs typeface="Times New Roman"/>
              </a:rPr>
              <a:t>assumere prospettive </a:t>
            </a:r>
            <a:r>
              <a:rPr dirty="0" sz="1200">
                <a:latin typeface="Times New Roman"/>
                <a:cs typeface="Times New Roman"/>
              </a:rPr>
              <a:t>e punti di  vista </a:t>
            </a:r>
            <a:r>
              <a:rPr dirty="0" sz="1200" spc="-5">
                <a:latin typeface="Times New Roman"/>
                <a:cs typeface="Times New Roman"/>
              </a:rPr>
              <a:t>diversi: </a:t>
            </a:r>
            <a:r>
              <a:rPr dirty="0" sz="1200">
                <a:latin typeface="Times New Roman"/>
                <a:cs typeface="Times New Roman"/>
              </a:rPr>
              <a:t>il tavolo </a:t>
            </a:r>
            <a:r>
              <a:rPr dirty="0" sz="1200" spc="-5">
                <a:latin typeface="Times New Roman"/>
                <a:cs typeface="Times New Roman"/>
              </a:rPr>
              <a:t>porterà </a:t>
            </a:r>
            <a:r>
              <a:rPr dirty="0" sz="1200">
                <a:latin typeface="Times New Roman"/>
                <a:cs typeface="Times New Roman"/>
              </a:rPr>
              <a:t>i </a:t>
            </a:r>
            <a:r>
              <a:rPr dirty="0" sz="1200" spc="-5">
                <a:latin typeface="Times New Roman"/>
                <a:cs typeface="Times New Roman"/>
              </a:rPr>
              <a:t>piccoli </a:t>
            </a:r>
            <a:r>
              <a:rPr dirty="0" sz="1200">
                <a:latin typeface="Times New Roman"/>
                <a:cs typeface="Times New Roman"/>
              </a:rPr>
              <a:t>partecipanti a </a:t>
            </a:r>
            <a:r>
              <a:rPr dirty="0" sz="1200" spc="-5">
                <a:latin typeface="Times New Roman"/>
                <a:cs typeface="Times New Roman"/>
              </a:rPr>
              <a:t>intraprendere </a:t>
            </a:r>
            <a:r>
              <a:rPr dirty="0" sz="1200">
                <a:latin typeface="Times New Roman"/>
                <a:cs typeface="Times New Roman"/>
              </a:rPr>
              <a:t>un </a:t>
            </a:r>
            <a:r>
              <a:rPr dirty="0" sz="1200" spc="-5">
                <a:latin typeface="Times New Roman"/>
                <a:cs typeface="Times New Roman"/>
              </a:rPr>
              <a:t>viaggio misterioso che sta  proprio </a:t>
            </a:r>
            <a:r>
              <a:rPr dirty="0" sz="1200">
                <a:latin typeface="Times New Roman"/>
                <a:cs typeface="Times New Roman"/>
              </a:rPr>
              <a:t>sotto i nostri piedi. </a:t>
            </a:r>
            <a:r>
              <a:rPr dirty="0" sz="1200" spc="-5">
                <a:latin typeface="Times New Roman"/>
                <a:cs typeface="Times New Roman"/>
              </a:rPr>
              <a:t>Trasformato </a:t>
            </a:r>
            <a:r>
              <a:rPr dirty="0" sz="1200">
                <a:latin typeface="Times New Roman"/>
                <a:cs typeface="Times New Roman"/>
              </a:rPr>
              <a:t>in teatro </a:t>
            </a:r>
            <a:r>
              <a:rPr dirty="0" sz="1200" spc="-5">
                <a:latin typeface="Times New Roman"/>
                <a:cs typeface="Times New Roman"/>
              </a:rPr>
              <a:t>dalle </a:t>
            </a:r>
            <a:r>
              <a:rPr dirty="0" sz="1200">
                <a:latin typeface="Times New Roman"/>
                <a:cs typeface="Times New Roman"/>
              </a:rPr>
              <a:t>decorazioni </a:t>
            </a:r>
            <a:r>
              <a:rPr dirty="0" sz="1200" spc="-5">
                <a:latin typeface="Times New Roman"/>
                <a:cs typeface="Times New Roman"/>
              </a:rPr>
              <a:t>realizzate dai </a:t>
            </a:r>
            <a:r>
              <a:rPr dirty="0" sz="1200">
                <a:latin typeface="Times New Roman"/>
                <a:cs typeface="Times New Roman"/>
              </a:rPr>
              <a:t>bambini, il tavolo  </a:t>
            </a:r>
            <a:r>
              <a:rPr dirty="0" sz="1200" spc="-5">
                <a:latin typeface="Times New Roman"/>
                <a:cs typeface="Times New Roman"/>
              </a:rPr>
              <a:t>accoglierà </a:t>
            </a:r>
            <a:r>
              <a:rPr dirty="0" sz="1200">
                <a:latin typeface="Times New Roman"/>
                <a:cs typeface="Times New Roman"/>
              </a:rPr>
              <a:t>i </a:t>
            </a:r>
            <a:r>
              <a:rPr dirty="0" sz="1200" spc="-5">
                <a:latin typeface="Times New Roman"/>
                <a:cs typeface="Times New Roman"/>
              </a:rPr>
              <a:t>personaggi interpretati </a:t>
            </a:r>
            <a:r>
              <a:rPr dirty="0" sz="1200">
                <a:latin typeface="Times New Roman"/>
                <a:cs typeface="Times New Roman"/>
              </a:rPr>
              <a:t>da </a:t>
            </a:r>
            <a:r>
              <a:rPr dirty="0" sz="1200" spc="-5">
                <a:latin typeface="Times New Roman"/>
                <a:cs typeface="Times New Roman"/>
              </a:rPr>
              <a:t>burattini </a:t>
            </a:r>
            <a:r>
              <a:rPr dirty="0" sz="1200">
                <a:latin typeface="Times New Roman"/>
                <a:cs typeface="Times New Roman"/>
              </a:rPr>
              <a:t>da loro</a:t>
            </a:r>
            <a:r>
              <a:rPr dirty="0" sz="1200" spc="2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creati.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20130" cy="91128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LaPresse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27 aprile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1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dirty="0" sz="1200" spc="-5">
                <a:latin typeface="Verdana"/>
                <a:cs typeface="Verdana"/>
              </a:rPr>
              <a:t>Nuovo appuntamento con il Festival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della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200" spc="-5">
                <a:latin typeface="Verdana"/>
                <a:cs typeface="Verdana"/>
              </a:rPr>
              <a:t>cultura creativa </a:t>
            </a:r>
            <a:r>
              <a:rPr dirty="0" sz="1200">
                <a:latin typeface="Verdana"/>
                <a:cs typeface="Verdana"/>
              </a:rPr>
              <a:t>promosso </a:t>
            </a:r>
            <a:r>
              <a:rPr dirty="0" sz="1200" spc="-5">
                <a:latin typeface="Verdana"/>
                <a:cs typeface="Verdana"/>
              </a:rPr>
              <a:t>dall'Abi </a:t>
            </a:r>
            <a:r>
              <a:rPr dirty="0" sz="1200">
                <a:latin typeface="Verdana"/>
                <a:cs typeface="Verdana"/>
              </a:rPr>
              <a:t>e dalle </a:t>
            </a:r>
            <a:r>
              <a:rPr dirty="0" sz="1200" spc="-5">
                <a:latin typeface="Verdana"/>
                <a:cs typeface="Verdana"/>
              </a:rPr>
              <a:t>banche per avvicinare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alla</a:t>
            </a:r>
            <a:endParaRPr sz="1200">
              <a:latin typeface="Verdana"/>
              <a:cs typeface="Verdana"/>
            </a:endParaRPr>
          </a:p>
          <a:p>
            <a:pPr marL="12700" marR="321310">
              <a:lnSpc>
                <a:spcPct val="101200"/>
              </a:lnSpc>
              <a:spcBef>
                <a:spcPts val="5"/>
              </a:spcBef>
            </a:pPr>
            <a:r>
              <a:rPr dirty="0" sz="1200" spc="-5">
                <a:latin typeface="Verdana"/>
                <a:cs typeface="Verdana"/>
              </a:rPr>
              <a:t>cultura </a:t>
            </a:r>
            <a:r>
              <a:rPr dirty="0" sz="1200">
                <a:latin typeface="Verdana"/>
                <a:cs typeface="Verdana"/>
              </a:rPr>
              <a:t>i </a:t>
            </a:r>
            <a:r>
              <a:rPr dirty="0" sz="1200" spc="-5">
                <a:latin typeface="Verdana"/>
                <a:cs typeface="Verdana"/>
              </a:rPr>
              <a:t>giovani d'età </a:t>
            </a:r>
            <a:r>
              <a:rPr dirty="0" sz="1200">
                <a:latin typeface="Verdana"/>
                <a:cs typeface="Verdana"/>
              </a:rPr>
              <a:t>compresa </a:t>
            </a:r>
            <a:r>
              <a:rPr dirty="0" sz="1200" spc="-5">
                <a:latin typeface="Verdana"/>
                <a:cs typeface="Verdana"/>
              </a:rPr>
              <a:t>tra </a:t>
            </a:r>
            <a:r>
              <a:rPr dirty="0" sz="1200">
                <a:latin typeface="Verdana"/>
                <a:cs typeface="Verdana"/>
              </a:rPr>
              <a:t>6 e 13 </a:t>
            </a:r>
            <a:r>
              <a:rPr dirty="0" sz="1200" spc="-5">
                <a:latin typeface="Verdana"/>
                <a:cs typeface="Verdana"/>
              </a:rPr>
              <a:t>anni, grazie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laboratori,  iniziative </a:t>
            </a:r>
            <a:r>
              <a:rPr dirty="0" sz="1200">
                <a:latin typeface="Verdana"/>
                <a:cs typeface="Verdana"/>
              </a:rPr>
              <a:t>ed eventi che </a:t>
            </a:r>
            <a:r>
              <a:rPr dirty="0" sz="1200" spc="-5">
                <a:latin typeface="Verdana"/>
                <a:cs typeface="Verdana"/>
              </a:rPr>
              <a:t>spaziano tra </a:t>
            </a:r>
            <a:r>
              <a:rPr dirty="0" sz="1200">
                <a:latin typeface="Verdana"/>
                <a:cs typeface="Verdana"/>
              </a:rPr>
              <a:t>arte, </a:t>
            </a:r>
            <a:r>
              <a:rPr dirty="0" sz="1200" spc="-5">
                <a:latin typeface="Verdana"/>
                <a:cs typeface="Verdana"/>
              </a:rPr>
              <a:t>teatro, musica, tecnologie digitali 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molto altro. </a:t>
            </a:r>
            <a:r>
              <a:rPr dirty="0" sz="1200">
                <a:latin typeface="Verdana"/>
                <a:cs typeface="Verdana"/>
              </a:rPr>
              <a:t>La </a:t>
            </a:r>
            <a:r>
              <a:rPr dirty="0" sz="1200" spc="-5">
                <a:latin typeface="Verdana"/>
                <a:cs typeface="Verdana"/>
              </a:rPr>
              <a:t>manifestazione si svolgerà nella settimana che va </a:t>
            </a:r>
            <a:r>
              <a:rPr dirty="0" sz="1200">
                <a:latin typeface="Verdana"/>
                <a:cs typeface="Verdana"/>
              </a:rPr>
              <a:t>dal 2  </a:t>
            </a:r>
            <a:r>
              <a:rPr dirty="0" sz="1200" spc="-5">
                <a:latin typeface="Verdana"/>
                <a:cs typeface="Verdana"/>
              </a:rPr>
              <a:t>all'8 maggio. </a:t>
            </a:r>
            <a:r>
              <a:rPr dirty="0" sz="1200">
                <a:latin typeface="Verdana"/>
                <a:cs typeface="Verdana"/>
              </a:rPr>
              <a:t>I </a:t>
            </a:r>
            <a:r>
              <a:rPr dirty="0" sz="1200" spc="-5">
                <a:latin typeface="Verdana"/>
                <a:cs typeface="Verdana"/>
              </a:rPr>
              <a:t>piccoli protagonisti del festival potranno sperimentare tutte  le sfumature </a:t>
            </a:r>
            <a:r>
              <a:rPr dirty="0" sz="1200" spc="-10">
                <a:latin typeface="Verdana"/>
                <a:cs typeface="Verdana"/>
              </a:rPr>
              <a:t>della </a:t>
            </a:r>
            <a:r>
              <a:rPr dirty="0" sz="1200">
                <a:latin typeface="Verdana"/>
                <a:cs typeface="Verdana"/>
              </a:rPr>
              <a:t>loro </a:t>
            </a:r>
            <a:r>
              <a:rPr dirty="0" sz="1200" spc="-5">
                <a:latin typeface="Verdana"/>
                <a:cs typeface="Verdana"/>
              </a:rPr>
              <a:t>creatività, </a:t>
            </a:r>
            <a:r>
              <a:rPr dirty="0" sz="1200">
                <a:latin typeface="Verdana"/>
                <a:cs typeface="Verdana"/>
              </a:rPr>
              <a:t>conoscendo </a:t>
            </a:r>
            <a:r>
              <a:rPr dirty="0" sz="1200" spc="-5">
                <a:latin typeface="Verdana"/>
                <a:cs typeface="Verdana"/>
              </a:rPr>
              <a:t>anche meglio le possibilità  dei luoghi in </a:t>
            </a:r>
            <a:r>
              <a:rPr dirty="0" sz="1200">
                <a:latin typeface="Verdana"/>
                <a:cs typeface="Verdana"/>
              </a:rPr>
              <a:t>cui </a:t>
            </a:r>
            <a:r>
              <a:rPr dirty="0" sz="1200" spc="-5">
                <a:latin typeface="Verdana"/>
                <a:cs typeface="Verdana"/>
              </a:rPr>
              <a:t>vivono. Per questa </a:t>
            </a:r>
            <a:r>
              <a:rPr dirty="0" sz="1200">
                <a:latin typeface="Verdana"/>
                <a:cs typeface="Verdana"/>
              </a:rPr>
              <a:t>terza </a:t>
            </a:r>
            <a:r>
              <a:rPr dirty="0" sz="1200" spc="-5">
                <a:latin typeface="Verdana"/>
                <a:cs typeface="Verdana"/>
              </a:rPr>
              <a:t>edizione </a:t>
            </a:r>
            <a:r>
              <a:rPr dirty="0" sz="1200" spc="-10">
                <a:latin typeface="Verdana"/>
                <a:cs typeface="Verdana"/>
              </a:rPr>
              <a:t>della </a:t>
            </a:r>
            <a:r>
              <a:rPr dirty="0" sz="1200" spc="-5">
                <a:latin typeface="Verdana"/>
                <a:cs typeface="Verdana"/>
              </a:rPr>
              <a:t>manifestazione </a:t>
            </a:r>
            <a:r>
              <a:rPr dirty="0" sz="1200">
                <a:latin typeface="Verdana"/>
                <a:cs typeface="Verdana"/>
              </a:rPr>
              <a:t>è  </a:t>
            </a:r>
            <a:r>
              <a:rPr dirty="0" sz="1200" spc="-5">
                <a:latin typeface="Verdana"/>
                <a:cs typeface="Verdana"/>
              </a:rPr>
              <a:t>stato scelto come </a:t>
            </a:r>
            <a:r>
              <a:rPr dirty="0" sz="1200">
                <a:latin typeface="Verdana"/>
                <a:cs typeface="Verdana"/>
              </a:rPr>
              <a:t>'fil </a:t>
            </a:r>
            <a:r>
              <a:rPr dirty="0" sz="1200" spc="-5">
                <a:latin typeface="Verdana"/>
                <a:cs typeface="Verdana"/>
              </a:rPr>
              <a:t>rouge' il tema 'Abitare sottosopra. Scoprire </a:t>
            </a:r>
            <a:r>
              <a:rPr dirty="0" sz="1200">
                <a:latin typeface="Verdana"/>
                <a:cs typeface="Verdana"/>
              </a:rPr>
              <a:t>e  </a:t>
            </a:r>
            <a:r>
              <a:rPr dirty="0" sz="1200" spc="-5">
                <a:latin typeface="Verdana"/>
                <a:cs typeface="Verdana"/>
              </a:rPr>
              <a:t>sperimentare come </a:t>
            </a:r>
            <a:r>
              <a:rPr dirty="0" sz="1200">
                <a:latin typeface="Verdana"/>
                <a:cs typeface="Verdana"/>
              </a:rPr>
              <a:t>si </a:t>
            </a:r>
            <a:r>
              <a:rPr dirty="0" sz="1200" spc="-5">
                <a:latin typeface="Verdana"/>
                <a:cs typeface="Verdana"/>
              </a:rPr>
              <a:t>sta dentro </a:t>
            </a:r>
            <a:r>
              <a:rPr dirty="0" sz="1200">
                <a:latin typeface="Verdana"/>
                <a:cs typeface="Verdana"/>
              </a:rPr>
              <a:t>i </a:t>
            </a:r>
            <a:r>
              <a:rPr dirty="0" sz="1200" spc="-5">
                <a:latin typeface="Verdana"/>
                <a:cs typeface="Verdana"/>
              </a:rPr>
              <a:t>luoghi, l'arte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le emozioni'.</a:t>
            </a:r>
            <a:r>
              <a:rPr dirty="0" sz="1200" spc="7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L'obiettivo</a:t>
            </a:r>
            <a:endParaRPr sz="1200">
              <a:latin typeface="Verdana"/>
              <a:cs typeface="Verdana"/>
            </a:endParaRPr>
          </a:p>
          <a:p>
            <a:pPr marL="12700" marR="189230">
              <a:lnSpc>
                <a:spcPct val="101400"/>
              </a:lnSpc>
              <a:spcBef>
                <a:spcPts val="5"/>
              </a:spcBef>
            </a:pPr>
            <a:r>
              <a:rPr dirty="0" sz="1200">
                <a:latin typeface="Verdana"/>
                <a:cs typeface="Verdana"/>
              </a:rPr>
              <a:t>è </a:t>
            </a:r>
            <a:r>
              <a:rPr dirty="0" sz="1200" spc="-5">
                <a:latin typeface="Verdana"/>
                <a:cs typeface="Verdana"/>
              </a:rPr>
              <a:t>invitare bambini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ragazzi ad ampliare il concetto di casa, per </a:t>
            </a:r>
            <a:r>
              <a:rPr dirty="0" sz="1200">
                <a:latin typeface="Verdana"/>
                <a:cs typeface="Verdana"/>
              </a:rPr>
              <a:t>scoprire e  </a:t>
            </a:r>
            <a:r>
              <a:rPr dirty="0" sz="1200" spc="-5">
                <a:latin typeface="Verdana"/>
                <a:cs typeface="Verdana"/>
              </a:rPr>
              <a:t>sperimentare, con l'aiuto </a:t>
            </a:r>
            <a:r>
              <a:rPr dirty="0" sz="1200">
                <a:latin typeface="Verdana"/>
                <a:cs typeface="Verdana"/>
              </a:rPr>
              <a:t>di </a:t>
            </a:r>
            <a:r>
              <a:rPr dirty="0" sz="1200" spc="-5">
                <a:latin typeface="Verdana"/>
                <a:cs typeface="Verdana"/>
              </a:rPr>
              <a:t>operatori culturali specializzati, </a:t>
            </a:r>
            <a:r>
              <a:rPr dirty="0" sz="1200">
                <a:latin typeface="Verdana"/>
                <a:cs typeface="Verdana"/>
              </a:rPr>
              <a:t>in </a:t>
            </a:r>
            <a:r>
              <a:rPr dirty="0" sz="1200" spc="-5">
                <a:latin typeface="Verdana"/>
                <a:cs typeface="Verdana"/>
              </a:rPr>
              <a:t>che modo ogni  persona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cosa vive, abita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si relaziona con tutto ciò </a:t>
            </a:r>
            <a:r>
              <a:rPr dirty="0" sz="1200">
                <a:latin typeface="Verdana"/>
                <a:cs typeface="Verdana"/>
              </a:rPr>
              <a:t>che </a:t>
            </a:r>
            <a:r>
              <a:rPr dirty="0" sz="1200" spc="-5">
                <a:latin typeface="Verdana"/>
                <a:cs typeface="Verdana"/>
              </a:rPr>
              <a:t>lo circonda,  utilizzando le modalità più consone alla propria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natura.</a:t>
            </a:r>
            <a:endParaRPr sz="1200">
              <a:latin typeface="Verdana"/>
              <a:cs typeface="Verdana"/>
            </a:endParaRPr>
          </a:p>
          <a:p>
            <a:pPr marL="12700" marR="567690">
              <a:lnSpc>
                <a:spcPts val="1460"/>
              </a:lnSpc>
              <a:spcBef>
                <a:spcPts val="45"/>
              </a:spcBef>
            </a:pPr>
            <a:r>
              <a:rPr dirty="0" sz="1200" spc="-5">
                <a:latin typeface="Verdana"/>
                <a:cs typeface="Verdana"/>
              </a:rPr>
              <a:t>"Iniziative </a:t>
            </a:r>
            <a:r>
              <a:rPr dirty="0" sz="1200">
                <a:latin typeface="Verdana"/>
                <a:cs typeface="Verdana"/>
              </a:rPr>
              <a:t>come </a:t>
            </a:r>
            <a:r>
              <a:rPr dirty="0" sz="1200" spc="-5">
                <a:latin typeface="Verdana"/>
                <a:cs typeface="Verdana"/>
              </a:rPr>
              <a:t>il Festival della Cultura Creativa </a:t>
            </a:r>
            <a:r>
              <a:rPr dirty="0" sz="1200">
                <a:latin typeface="Verdana"/>
                <a:cs typeface="Verdana"/>
              </a:rPr>
              <a:t>- </a:t>
            </a:r>
            <a:r>
              <a:rPr dirty="0" sz="1200" spc="-5">
                <a:latin typeface="Verdana"/>
                <a:cs typeface="Verdana"/>
              </a:rPr>
              <a:t>ha detto il Presidente  dell'Abi, Antonio Patuelli </a:t>
            </a:r>
            <a:r>
              <a:rPr dirty="0" sz="1200">
                <a:latin typeface="Verdana"/>
                <a:cs typeface="Verdana"/>
              </a:rPr>
              <a:t>- </a:t>
            </a:r>
            <a:r>
              <a:rPr dirty="0" sz="1200" spc="-5">
                <a:latin typeface="Verdana"/>
                <a:cs typeface="Verdana"/>
              </a:rPr>
              <a:t>puntano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valorizzare la creatività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il</a:t>
            </a:r>
            <a:r>
              <a:rPr dirty="0" sz="1200" spc="7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talento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ts val="1405"/>
              </a:lnSpc>
            </a:pPr>
            <a:r>
              <a:rPr dirty="0" sz="1200" spc="-5">
                <a:latin typeface="Verdana"/>
                <a:cs typeface="Verdana"/>
              </a:rPr>
              <a:t>delle giovani generazioni attraverso la </a:t>
            </a:r>
            <a:r>
              <a:rPr dirty="0" sz="1200">
                <a:latin typeface="Verdana"/>
                <a:cs typeface="Verdana"/>
              </a:rPr>
              <a:t>promozione </a:t>
            </a:r>
            <a:r>
              <a:rPr dirty="0" sz="1200" spc="-5">
                <a:latin typeface="Verdana"/>
                <a:cs typeface="Verdana"/>
              </a:rPr>
              <a:t>dell'arte </a:t>
            </a:r>
            <a:r>
              <a:rPr dirty="0" sz="1200">
                <a:latin typeface="Verdana"/>
                <a:cs typeface="Verdana"/>
              </a:rPr>
              <a:t>e della</a:t>
            </a:r>
            <a:r>
              <a:rPr dirty="0" sz="1200" spc="7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conoscenza.</a:t>
            </a:r>
            <a:endParaRPr sz="1200">
              <a:latin typeface="Verdana"/>
              <a:cs typeface="Verdana"/>
            </a:endParaRPr>
          </a:p>
          <a:p>
            <a:pPr marL="12700" marR="77470">
              <a:lnSpc>
                <a:spcPct val="101200"/>
              </a:lnSpc>
              <a:spcBef>
                <a:spcPts val="5"/>
              </a:spcBef>
            </a:pPr>
            <a:r>
              <a:rPr dirty="0" sz="1200" spc="-5">
                <a:latin typeface="Verdana"/>
                <a:cs typeface="Verdana"/>
              </a:rPr>
              <a:t>Oggi più </a:t>
            </a:r>
            <a:r>
              <a:rPr dirty="0" sz="1200">
                <a:latin typeface="Verdana"/>
                <a:cs typeface="Verdana"/>
              </a:rPr>
              <a:t>che </a:t>
            </a:r>
            <a:r>
              <a:rPr dirty="0" sz="1200" spc="-5">
                <a:latin typeface="Verdana"/>
                <a:cs typeface="Verdana"/>
              </a:rPr>
              <a:t>in passato, </a:t>
            </a:r>
            <a:r>
              <a:rPr dirty="0" sz="1200">
                <a:latin typeface="Verdana"/>
                <a:cs typeface="Verdana"/>
              </a:rPr>
              <a:t>il </a:t>
            </a:r>
            <a:r>
              <a:rPr dirty="0" sz="1200" spc="-5">
                <a:latin typeface="Verdana"/>
                <a:cs typeface="Verdana"/>
              </a:rPr>
              <a:t>contributo delle banche alla cultura </a:t>
            </a:r>
            <a:r>
              <a:rPr dirty="0" sz="1200">
                <a:latin typeface="Verdana"/>
                <a:cs typeface="Verdana"/>
              </a:rPr>
              <a:t>si </a:t>
            </a:r>
            <a:r>
              <a:rPr dirty="0" sz="1200" spc="-5">
                <a:latin typeface="Verdana"/>
                <a:cs typeface="Verdana"/>
              </a:rPr>
              <a:t>focalizza sulla  prima </a:t>
            </a:r>
            <a:r>
              <a:rPr dirty="0" sz="1200">
                <a:latin typeface="Verdana"/>
                <a:cs typeface="Verdana"/>
              </a:rPr>
              <a:t>risorsa </a:t>
            </a:r>
            <a:r>
              <a:rPr dirty="0" sz="1200" spc="-5">
                <a:latin typeface="Verdana"/>
                <a:cs typeface="Verdana"/>
              </a:rPr>
              <a:t>del </a:t>
            </a:r>
            <a:r>
              <a:rPr dirty="0" sz="1200">
                <a:latin typeface="Verdana"/>
                <a:cs typeface="Verdana"/>
              </a:rPr>
              <a:t>Paese, </a:t>
            </a:r>
            <a:r>
              <a:rPr dirty="0" sz="1200" spc="-5">
                <a:latin typeface="Verdana"/>
                <a:cs typeface="Verdana"/>
              </a:rPr>
              <a:t>ossia </a:t>
            </a:r>
            <a:r>
              <a:rPr dirty="0" sz="1200">
                <a:latin typeface="Verdana"/>
                <a:cs typeface="Verdana"/>
              </a:rPr>
              <a:t>i </a:t>
            </a:r>
            <a:r>
              <a:rPr dirty="0" sz="1200" spc="-5">
                <a:latin typeface="Verdana"/>
                <a:cs typeface="Verdana"/>
              </a:rPr>
              <a:t>giovani, per sollecitarne lo spirito critico,  rendendoli così protagonisti della nostra società civile. Sostenere la </a:t>
            </a:r>
            <a:r>
              <a:rPr dirty="0" sz="1200">
                <a:latin typeface="Verdana"/>
                <a:cs typeface="Verdana"/>
              </a:rPr>
              <a:t>capacità  </a:t>
            </a:r>
            <a:r>
              <a:rPr dirty="0" sz="1200" spc="-5">
                <a:latin typeface="Verdana"/>
                <a:cs typeface="Verdana"/>
              </a:rPr>
              <a:t>creativa di bambini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ragazzi, significa aiutarli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mettere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frutto capacità,  potenzialità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visoni innovative, </a:t>
            </a:r>
            <a:r>
              <a:rPr dirty="0" sz="1200">
                <a:latin typeface="Verdana"/>
                <a:cs typeface="Verdana"/>
              </a:rPr>
              <a:t>strumenti </a:t>
            </a:r>
            <a:r>
              <a:rPr dirty="0" sz="1200" spc="-5">
                <a:latin typeface="Verdana"/>
                <a:cs typeface="Verdana"/>
              </a:rPr>
              <a:t>indispensabili </a:t>
            </a:r>
            <a:r>
              <a:rPr dirty="0" sz="1200">
                <a:latin typeface="Verdana"/>
                <a:cs typeface="Verdana"/>
              </a:rPr>
              <a:t>per </a:t>
            </a:r>
            <a:r>
              <a:rPr dirty="0" sz="1200" spc="-5">
                <a:latin typeface="Verdana"/>
                <a:cs typeface="Verdana"/>
              </a:rPr>
              <a:t>costruire un  futuro di crescita per loro stessi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per</a:t>
            </a:r>
            <a:r>
              <a:rPr dirty="0" sz="1200" spc="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l'Italia".</a:t>
            </a:r>
            <a:endParaRPr sz="1200">
              <a:latin typeface="Verdana"/>
              <a:cs typeface="Verdana"/>
            </a:endParaRPr>
          </a:p>
          <a:p>
            <a:pPr marL="12700" marR="81280">
              <a:lnSpc>
                <a:spcPct val="101299"/>
              </a:lnSpc>
              <a:spcBef>
                <a:spcPts val="5"/>
              </a:spcBef>
            </a:pPr>
            <a:r>
              <a:rPr dirty="0" sz="1200" spc="-5">
                <a:latin typeface="Verdana"/>
                <a:cs typeface="Verdana"/>
              </a:rPr>
              <a:t>Per Antonio Campo Dall'Orto, direttore generale </a:t>
            </a:r>
            <a:r>
              <a:rPr dirty="0" sz="1200">
                <a:latin typeface="Verdana"/>
                <a:cs typeface="Verdana"/>
              </a:rPr>
              <a:t>Rai </a:t>
            </a:r>
            <a:r>
              <a:rPr dirty="0" sz="1200" spc="-5">
                <a:latin typeface="Verdana"/>
                <a:cs typeface="Verdana"/>
              </a:rPr>
              <a:t>"la Media Partnership  stipulata </a:t>
            </a:r>
            <a:r>
              <a:rPr dirty="0" sz="1200">
                <a:latin typeface="Verdana"/>
                <a:cs typeface="Verdana"/>
              </a:rPr>
              <a:t>con il </a:t>
            </a:r>
            <a:r>
              <a:rPr dirty="0" sz="1200" spc="-5">
                <a:latin typeface="Verdana"/>
                <a:cs typeface="Verdana"/>
              </a:rPr>
              <a:t>Festival della Cultura creativa risponde </a:t>
            </a:r>
            <a:r>
              <a:rPr dirty="0" sz="1200">
                <a:latin typeface="Verdana"/>
                <a:cs typeface="Verdana"/>
              </a:rPr>
              <a:t>in </a:t>
            </a:r>
            <a:r>
              <a:rPr dirty="0" sz="1200" spc="-5">
                <a:latin typeface="Verdana"/>
                <a:cs typeface="Verdana"/>
              </a:rPr>
              <a:t>pieno </a:t>
            </a:r>
            <a:r>
              <a:rPr dirty="0" sz="1200" spc="-10">
                <a:latin typeface="Verdana"/>
                <a:cs typeface="Verdana"/>
              </a:rPr>
              <a:t>alla </a:t>
            </a:r>
            <a:r>
              <a:rPr dirty="0" sz="1200" spc="-5">
                <a:latin typeface="Verdana"/>
                <a:cs typeface="Verdana"/>
              </a:rPr>
              <a:t>nostra  missione </a:t>
            </a:r>
            <a:r>
              <a:rPr dirty="0" sz="1200">
                <a:latin typeface="Verdana"/>
                <a:cs typeface="Verdana"/>
              </a:rPr>
              <a:t>di </a:t>
            </a:r>
            <a:r>
              <a:rPr dirty="0" sz="1200" spc="-5">
                <a:latin typeface="Verdana"/>
                <a:cs typeface="Verdana"/>
              </a:rPr>
              <a:t>servizio pubblico universale che vuole parlare </a:t>
            </a:r>
            <a:r>
              <a:rPr dirty="0" sz="1200">
                <a:latin typeface="Verdana"/>
                <a:cs typeface="Verdana"/>
              </a:rPr>
              <a:t>ed </a:t>
            </a:r>
            <a:r>
              <a:rPr dirty="0" sz="1200" spc="-5">
                <a:latin typeface="Verdana"/>
                <a:cs typeface="Verdana"/>
              </a:rPr>
              <a:t>arrivare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tutti  gli italiani. </a:t>
            </a:r>
            <a:r>
              <a:rPr dirty="0" sz="1200">
                <a:latin typeface="Verdana"/>
                <a:cs typeface="Verdana"/>
              </a:rPr>
              <a:t>Da </a:t>
            </a:r>
            <a:r>
              <a:rPr dirty="0" sz="1200" spc="-5">
                <a:latin typeface="Verdana"/>
                <a:cs typeface="Verdana"/>
              </a:rPr>
              <a:t>questo punto </a:t>
            </a:r>
            <a:r>
              <a:rPr dirty="0" sz="1200">
                <a:latin typeface="Verdana"/>
                <a:cs typeface="Verdana"/>
              </a:rPr>
              <a:t>di </a:t>
            </a:r>
            <a:r>
              <a:rPr dirty="0" sz="1200" spc="-5">
                <a:latin typeface="Verdana"/>
                <a:cs typeface="Verdana"/>
              </a:rPr>
              <a:t>vista l'attenzione per </a:t>
            </a:r>
            <a:r>
              <a:rPr dirty="0" sz="1200">
                <a:latin typeface="Verdana"/>
                <a:cs typeface="Verdana"/>
              </a:rPr>
              <a:t>i più </a:t>
            </a:r>
            <a:r>
              <a:rPr dirty="0" sz="1200" spc="-5">
                <a:latin typeface="Verdana"/>
                <a:cs typeface="Verdana"/>
              </a:rPr>
              <a:t>giovani rappresenta  per la </a:t>
            </a:r>
            <a:r>
              <a:rPr dirty="0" sz="1200">
                <a:latin typeface="Verdana"/>
                <a:cs typeface="Verdana"/>
              </a:rPr>
              <a:t>Rai </a:t>
            </a:r>
            <a:r>
              <a:rPr dirty="0" sz="1200" spc="-5">
                <a:latin typeface="Verdana"/>
                <a:cs typeface="Verdana"/>
              </a:rPr>
              <a:t>una </a:t>
            </a:r>
            <a:r>
              <a:rPr dirty="0" sz="1200">
                <a:latin typeface="Verdana"/>
                <a:cs typeface="Verdana"/>
              </a:rPr>
              <a:t>priorità </a:t>
            </a:r>
            <a:r>
              <a:rPr dirty="0" sz="1200" spc="-5">
                <a:latin typeface="Verdana"/>
                <a:cs typeface="Verdana"/>
              </a:rPr>
              <a:t>assoluta </a:t>
            </a:r>
            <a:r>
              <a:rPr dirty="0" sz="1200">
                <a:latin typeface="Verdana"/>
                <a:cs typeface="Verdana"/>
              </a:rPr>
              <a:t>come dimostra </a:t>
            </a:r>
            <a:r>
              <a:rPr dirty="0" sz="1200" spc="-5">
                <a:latin typeface="Verdana"/>
                <a:cs typeface="Verdana"/>
              </a:rPr>
              <a:t>anche la decisione di togliere la  pubblicità dal </a:t>
            </a:r>
            <a:r>
              <a:rPr dirty="0" sz="1200">
                <a:latin typeface="Verdana"/>
                <a:cs typeface="Verdana"/>
              </a:rPr>
              <a:t>canale Rai </a:t>
            </a:r>
            <a:r>
              <a:rPr dirty="0" sz="1200" spc="-5">
                <a:latin typeface="Verdana"/>
                <a:cs typeface="Verdana"/>
              </a:rPr>
              <a:t>yo yo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partire dal primo maggio. </a:t>
            </a:r>
            <a:r>
              <a:rPr dirty="0" sz="1200">
                <a:latin typeface="Verdana"/>
                <a:cs typeface="Verdana"/>
              </a:rPr>
              <a:t>La </a:t>
            </a:r>
            <a:r>
              <a:rPr dirty="0" sz="1200" spc="-5">
                <a:latin typeface="Verdana"/>
                <a:cs typeface="Verdana"/>
              </a:rPr>
              <a:t>creatività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lo  sviluppo del talento, la </a:t>
            </a:r>
            <a:r>
              <a:rPr dirty="0" sz="1200">
                <a:latin typeface="Verdana"/>
                <a:cs typeface="Verdana"/>
              </a:rPr>
              <a:t>ricerca </a:t>
            </a:r>
            <a:r>
              <a:rPr dirty="0" sz="1200" spc="-5">
                <a:latin typeface="Verdana"/>
                <a:cs typeface="Verdana"/>
              </a:rPr>
              <a:t>di nuove </a:t>
            </a:r>
            <a:r>
              <a:rPr dirty="0" sz="1200">
                <a:latin typeface="Verdana"/>
                <a:cs typeface="Verdana"/>
              </a:rPr>
              <a:t>forme </a:t>
            </a:r>
            <a:r>
              <a:rPr dirty="0" sz="1200" spc="-5">
                <a:latin typeface="Verdana"/>
                <a:cs typeface="Verdana"/>
              </a:rPr>
              <a:t>di linguaggio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comunicazione  rappresentano un impegno su </a:t>
            </a:r>
            <a:r>
              <a:rPr dirty="0" sz="1200">
                <a:latin typeface="Verdana"/>
                <a:cs typeface="Verdana"/>
              </a:rPr>
              <a:t>cui </a:t>
            </a:r>
            <a:r>
              <a:rPr dirty="0" sz="1200" spc="-5">
                <a:latin typeface="Verdana"/>
                <a:cs typeface="Verdana"/>
              </a:rPr>
              <a:t>la </a:t>
            </a:r>
            <a:r>
              <a:rPr dirty="0" sz="1200">
                <a:latin typeface="Verdana"/>
                <a:cs typeface="Verdana"/>
              </a:rPr>
              <a:t>Rai </a:t>
            </a:r>
            <a:r>
              <a:rPr dirty="0" sz="1200" spc="-5">
                <a:latin typeface="Verdana"/>
                <a:cs typeface="Verdana"/>
              </a:rPr>
              <a:t>vuole </a:t>
            </a:r>
            <a:r>
              <a:rPr dirty="0" sz="1200">
                <a:latin typeface="Verdana"/>
                <a:cs typeface="Verdana"/>
              </a:rPr>
              <a:t>essere </a:t>
            </a:r>
            <a:r>
              <a:rPr dirty="0" sz="1200" spc="-5">
                <a:latin typeface="Verdana"/>
                <a:cs typeface="Verdana"/>
              </a:rPr>
              <a:t>sempre </a:t>
            </a:r>
            <a:r>
              <a:rPr dirty="0" sz="1200" spc="-10">
                <a:latin typeface="Verdana"/>
                <a:cs typeface="Verdana"/>
              </a:rPr>
              <a:t>più </a:t>
            </a:r>
            <a:r>
              <a:rPr dirty="0" sz="1200" spc="-5">
                <a:latin typeface="Verdana"/>
                <a:cs typeface="Verdana"/>
              </a:rPr>
              <a:t>protagonista  per accompagnare </a:t>
            </a:r>
            <a:r>
              <a:rPr dirty="0" sz="1200">
                <a:latin typeface="Verdana"/>
                <a:cs typeface="Verdana"/>
              </a:rPr>
              <a:t>in </a:t>
            </a:r>
            <a:r>
              <a:rPr dirty="0" sz="1200" spc="-5">
                <a:latin typeface="Verdana"/>
                <a:cs typeface="Verdana"/>
              </a:rPr>
              <a:t>maniera virtuosa l'educazione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l'istruzione dei ragazzi".  Oltre </a:t>
            </a:r>
            <a:r>
              <a:rPr dirty="0" sz="1200">
                <a:latin typeface="Verdana"/>
                <a:cs typeface="Verdana"/>
              </a:rPr>
              <a:t>80 </a:t>
            </a:r>
            <a:r>
              <a:rPr dirty="0" sz="1200" spc="-5">
                <a:latin typeface="Verdana"/>
                <a:cs typeface="Verdana"/>
              </a:rPr>
              <a:t>eventi culturali in </a:t>
            </a:r>
            <a:r>
              <a:rPr dirty="0" sz="1200">
                <a:latin typeface="Verdana"/>
                <a:cs typeface="Verdana"/>
              </a:rPr>
              <a:t>50 </a:t>
            </a:r>
            <a:r>
              <a:rPr dirty="0" sz="1200" spc="-5">
                <a:latin typeface="Verdana"/>
                <a:cs typeface="Verdana"/>
              </a:rPr>
              <a:t>città </a:t>
            </a:r>
            <a:r>
              <a:rPr dirty="0" sz="1200">
                <a:latin typeface="Verdana"/>
                <a:cs typeface="Verdana"/>
              </a:rPr>
              <a:t>italiane </a:t>
            </a:r>
            <a:r>
              <a:rPr dirty="0" sz="1200" spc="-5">
                <a:latin typeface="Verdana"/>
                <a:cs typeface="Verdana"/>
              </a:rPr>
              <a:t>svilupperanno </a:t>
            </a:r>
            <a:r>
              <a:rPr dirty="0" sz="1200">
                <a:latin typeface="Verdana"/>
                <a:cs typeface="Verdana"/>
              </a:rPr>
              <a:t>il </a:t>
            </a:r>
            <a:r>
              <a:rPr dirty="0" sz="1200" spc="-5">
                <a:latin typeface="Verdana"/>
                <a:cs typeface="Verdana"/>
              </a:rPr>
              <a:t>tema ispiratore,  declinato da ciascuna banca </a:t>
            </a:r>
            <a:r>
              <a:rPr dirty="0" sz="1200">
                <a:latin typeface="Verdana"/>
                <a:cs typeface="Verdana"/>
              </a:rPr>
              <a:t>con </a:t>
            </a:r>
            <a:r>
              <a:rPr dirty="0" sz="1200" spc="-5">
                <a:latin typeface="Verdana"/>
                <a:cs typeface="Verdana"/>
              </a:rPr>
              <a:t>strumenti </a:t>
            </a:r>
            <a:r>
              <a:rPr dirty="0" sz="1200">
                <a:latin typeface="Verdana"/>
                <a:cs typeface="Verdana"/>
              </a:rPr>
              <a:t>e punti di </a:t>
            </a:r>
            <a:r>
              <a:rPr dirty="0" sz="1200" spc="-5">
                <a:latin typeface="Verdana"/>
                <a:cs typeface="Verdana"/>
              </a:rPr>
              <a:t>vista differenti, alla luce  delle proprie specificità </a:t>
            </a:r>
            <a:r>
              <a:rPr dirty="0" sz="1200">
                <a:latin typeface="Verdana"/>
                <a:cs typeface="Verdana"/>
              </a:rPr>
              <a:t>e di </a:t>
            </a:r>
            <a:r>
              <a:rPr dirty="0" sz="1200" spc="-5">
                <a:latin typeface="Verdana"/>
                <a:cs typeface="Verdana"/>
              </a:rPr>
              <a:t>quelle del territorio di appartenenza. </a:t>
            </a:r>
            <a:r>
              <a:rPr dirty="0" sz="1200">
                <a:latin typeface="Verdana"/>
                <a:cs typeface="Verdana"/>
              </a:rPr>
              <a:t>I</a:t>
            </a:r>
            <a:r>
              <a:rPr dirty="0" sz="1200" spc="9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laboratori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le altre attività proposte vedranno la partecipazione di rappresentanti</a:t>
            </a:r>
            <a:r>
              <a:rPr dirty="0" sz="1200" spc="14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delle</a:t>
            </a:r>
            <a:endParaRPr sz="1200">
              <a:latin typeface="Verdana"/>
              <a:cs typeface="Verdana"/>
            </a:endParaRPr>
          </a:p>
          <a:p>
            <a:pPr marL="12700" marR="186055">
              <a:lnSpc>
                <a:spcPct val="101099"/>
              </a:lnSpc>
              <a:spcBef>
                <a:spcPts val="10"/>
              </a:spcBef>
            </a:pPr>
            <a:r>
              <a:rPr dirty="0" sz="1200" spc="-5">
                <a:latin typeface="Verdana"/>
                <a:cs typeface="Verdana"/>
              </a:rPr>
              <a:t>banche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la collaborazione di scuole, </a:t>
            </a:r>
            <a:r>
              <a:rPr dirty="0" sz="1200">
                <a:latin typeface="Verdana"/>
                <a:cs typeface="Verdana"/>
              </a:rPr>
              <a:t>musei, </a:t>
            </a:r>
            <a:r>
              <a:rPr dirty="0" sz="1200" spc="-5">
                <a:latin typeface="Verdana"/>
                <a:cs typeface="Verdana"/>
              </a:rPr>
              <a:t>biblioteche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operatori culturali,  </a:t>
            </a:r>
            <a:r>
              <a:rPr dirty="0" sz="1200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cui </a:t>
            </a:r>
            <a:r>
              <a:rPr dirty="0" sz="1200">
                <a:latin typeface="Verdana"/>
                <a:cs typeface="Verdana"/>
              </a:rPr>
              <a:t>si </a:t>
            </a:r>
            <a:r>
              <a:rPr dirty="0" sz="1200" spc="-5">
                <a:latin typeface="Verdana"/>
                <a:cs typeface="Verdana"/>
              </a:rPr>
              <a:t>aggiungerà quest'anno anche la Main Media Partnership della </a:t>
            </a:r>
            <a:r>
              <a:rPr dirty="0" sz="1200">
                <a:latin typeface="Verdana"/>
                <a:cs typeface="Verdana"/>
              </a:rPr>
              <a:t>Rai e </a:t>
            </a:r>
            <a:r>
              <a:rPr dirty="0" sz="1200" spc="-5">
                <a:latin typeface="Verdana"/>
                <a:cs typeface="Verdana"/>
              </a:rPr>
              <a:t>la  Media Partnership </a:t>
            </a:r>
            <a:r>
              <a:rPr dirty="0" sz="1200">
                <a:latin typeface="Verdana"/>
                <a:cs typeface="Verdana"/>
              </a:rPr>
              <a:t>del TGR. </a:t>
            </a:r>
            <a:r>
              <a:rPr dirty="0" sz="1200" spc="-5">
                <a:latin typeface="Verdana"/>
                <a:cs typeface="Verdana"/>
              </a:rPr>
              <a:t>Ad ulteriore testimonianza del valore educativo,  sociale </a:t>
            </a:r>
            <a:r>
              <a:rPr dirty="0" sz="1200">
                <a:latin typeface="Verdana"/>
                <a:cs typeface="Verdana"/>
              </a:rPr>
              <a:t>e </a:t>
            </a:r>
            <a:r>
              <a:rPr dirty="0" sz="1200" spc="-5">
                <a:latin typeface="Verdana"/>
                <a:cs typeface="Verdana"/>
              </a:rPr>
              <a:t>culturale della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manifestazione.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089150" cy="13906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20" b="1">
                <a:latin typeface="Arial"/>
                <a:cs typeface="Arial"/>
              </a:rPr>
              <a:t>e</a:t>
            </a:r>
            <a:r>
              <a:rPr dirty="0" sz="1600" spc="20" b="1">
                <a:latin typeface="Arial"/>
                <a:cs typeface="Arial"/>
              </a:rPr>
              <a:t>w</a:t>
            </a:r>
            <a:r>
              <a:rPr dirty="0" sz="1600" spc="-5" b="1">
                <a:latin typeface="Arial"/>
                <a:cs typeface="Arial"/>
              </a:rPr>
              <a:t>s.romao</a:t>
            </a:r>
            <a:r>
              <a:rPr dirty="0" sz="1600" spc="-15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l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ne.</a:t>
            </a:r>
            <a:r>
              <a:rPr dirty="0" sz="1600" spc="-1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rg  </a:t>
            </a:r>
            <a:r>
              <a:rPr dirty="0" sz="1600" spc="-5" b="1">
                <a:latin typeface="Arial"/>
                <a:cs typeface="Arial"/>
              </a:rPr>
              <a:t>2 maggio 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8615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675129" y="2148839"/>
            <a:ext cx="4210050" cy="7522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53415" y="3452939"/>
            <a:ext cx="4719866" cy="1792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9527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Primocanale.it  2 maggio</a:t>
            </a:r>
            <a:r>
              <a:rPr dirty="0" sz="1600" spc="-6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945240"/>
            <a:ext cx="6124575" cy="5748020"/>
          </a:xfrm>
          <a:prstGeom prst="rect">
            <a:avLst/>
          </a:prstGeom>
        </p:spPr>
        <p:txBody>
          <a:bodyPr wrap="square" lIns="0" tIns="539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dirty="0" sz="1500" spc="-5" b="1">
                <a:solidFill>
                  <a:srgbClr val="333333"/>
                </a:solidFill>
                <a:latin typeface="Arial"/>
                <a:cs typeface="Arial"/>
              </a:rPr>
              <a:t>L'iniziativa </a:t>
            </a:r>
            <a:r>
              <a:rPr dirty="0" sz="1500" b="1">
                <a:solidFill>
                  <a:srgbClr val="333333"/>
                </a:solidFill>
                <a:latin typeface="Arial"/>
                <a:cs typeface="Arial"/>
              </a:rPr>
              <a:t>si </a:t>
            </a:r>
            <a:r>
              <a:rPr dirty="0" sz="1500" spc="-10" b="1">
                <a:solidFill>
                  <a:srgbClr val="333333"/>
                </a:solidFill>
                <a:latin typeface="Arial"/>
                <a:cs typeface="Arial"/>
              </a:rPr>
              <a:t>terrà </a:t>
            </a:r>
            <a:r>
              <a:rPr dirty="0" sz="1500" spc="-5" b="1">
                <a:solidFill>
                  <a:srgbClr val="333333"/>
                </a:solidFill>
                <a:latin typeface="Arial"/>
                <a:cs typeface="Arial"/>
              </a:rPr>
              <a:t>dal 2 all'8</a:t>
            </a:r>
            <a:r>
              <a:rPr dirty="0" sz="1500" spc="15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500" spc="-5" b="1">
                <a:solidFill>
                  <a:srgbClr val="333333"/>
                </a:solidFill>
                <a:latin typeface="Arial"/>
                <a:cs typeface="Arial"/>
              </a:rPr>
              <a:t>maggio</a:t>
            </a:r>
            <a:endParaRPr sz="1500">
              <a:latin typeface="Arial"/>
              <a:cs typeface="Arial"/>
            </a:endParaRPr>
          </a:p>
          <a:p>
            <a:pPr marL="12700" marR="100965">
              <a:lnSpc>
                <a:spcPct val="95800"/>
              </a:lnSpc>
              <a:spcBef>
                <a:spcPts val="610"/>
              </a:spcBef>
            </a:pPr>
            <a:r>
              <a:rPr dirty="0" sz="2250" spc="-5" b="1">
                <a:solidFill>
                  <a:srgbClr val="212121"/>
                </a:solidFill>
                <a:latin typeface="Arial"/>
                <a:cs typeface="Arial"/>
              </a:rPr>
              <a:t>'Abitare... </a:t>
            </a:r>
            <a:r>
              <a:rPr dirty="0" sz="2250" b="1">
                <a:solidFill>
                  <a:srgbClr val="212121"/>
                </a:solidFill>
                <a:latin typeface="Arial"/>
                <a:cs typeface="Arial"/>
              </a:rPr>
              <a:t>Il </a:t>
            </a:r>
            <a:r>
              <a:rPr dirty="0" sz="2250" spc="-5" b="1">
                <a:solidFill>
                  <a:srgbClr val="212121"/>
                </a:solidFill>
                <a:latin typeface="Arial"/>
                <a:cs typeface="Arial"/>
              </a:rPr>
              <a:t>corpo, </a:t>
            </a:r>
            <a:r>
              <a:rPr dirty="0" sz="2250" b="1">
                <a:solidFill>
                  <a:srgbClr val="212121"/>
                </a:solidFill>
                <a:latin typeface="Arial"/>
                <a:cs typeface="Arial"/>
              </a:rPr>
              <a:t>le </a:t>
            </a:r>
            <a:r>
              <a:rPr dirty="0" sz="2250" spc="-5" b="1">
                <a:solidFill>
                  <a:srgbClr val="212121"/>
                </a:solidFill>
                <a:latin typeface="Arial"/>
                <a:cs typeface="Arial"/>
              </a:rPr>
              <a:t>emozioni, </a:t>
            </a:r>
            <a:r>
              <a:rPr dirty="0" sz="2250" b="1">
                <a:solidFill>
                  <a:srgbClr val="212121"/>
                </a:solidFill>
                <a:latin typeface="Arial"/>
                <a:cs typeface="Arial"/>
              </a:rPr>
              <a:t>le </a:t>
            </a:r>
            <a:r>
              <a:rPr dirty="0" sz="2250" spc="-5" b="1">
                <a:solidFill>
                  <a:srgbClr val="212121"/>
                </a:solidFill>
                <a:latin typeface="Arial"/>
                <a:cs typeface="Arial"/>
              </a:rPr>
              <a:t>relazioni',  </a:t>
            </a:r>
            <a:r>
              <a:rPr dirty="0" sz="2250" b="1">
                <a:solidFill>
                  <a:srgbClr val="212121"/>
                </a:solidFill>
                <a:latin typeface="Arial"/>
                <a:cs typeface="Arial"/>
              </a:rPr>
              <a:t>tornano i </a:t>
            </a:r>
            <a:r>
              <a:rPr dirty="0" sz="2250" spc="-5" b="1">
                <a:solidFill>
                  <a:srgbClr val="212121"/>
                </a:solidFill>
                <a:latin typeface="Arial"/>
                <a:cs typeface="Arial"/>
              </a:rPr>
              <a:t>laboratori teatrali del Festival della  Cultura Creativa</a:t>
            </a:r>
            <a:endParaRPr sz="2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35"/>
              </a:spcBef>
            </a:pPr>
            <a:r>
              <a:rPr dirty="0" sz="1250" spc="-5">
                <a:solidFill>
                  <a:srgbClr val="212121"/>
                </a:solidFill>
                <a:latin typeface="Arial"/>
                <a:cs typeface="Arial"/>
              </a:rPr>
              <a:t>lunedì 02 maggio</a:t>
            </a:r>
            <a:r>
              <a:rPr dirty="0" sz="1250" spc="5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50" spc="-5">
                <a:solidFill>
                  <a:srgbClr val="212121"/>
                </a:solidFill>
                <a:latin typeface="Arial"/>
                <a:cs typeface="Arial"/>
              </a:rPr>
              <a:t>2016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13335">
              <a:lnSpc>
                <a:spcPts val="1400"/>
              </a:lnSpc>
            </a:pPr>
            <a:r>
              <a:rPr dirty="0" sz="1250" spc="-5" b="1">
                <a:solidFill>
                  <a:srgbClr val="212121"/>
                </a:solidFill>
                <a:latin typeface="Times New Roman"/>
                <a:cs typeface="Times New Roman"/>
              </a:rPr>
              <a:t>GENOVA - Più di 20mila gli studenti di età compresa fra i 6 e i 13 anni che in 60 città  d'Italia saranno </a:t>
            </a:r>
            <a:r>
              <a:rPr dirty="0" sz="1250" b="1">
                <a:solidFill>
                  <a:srgbClr val="212121"/>
                </a:solidFill>
                <a:latin typeface="Times New Roman"/>
                <a:cs typeface="Times New Roman"/>
              </a:rPr>
              <a:t>impegnati </a:t>
            </a:r>
            <a:r>
              <a:rPr dirty="0" sz="1250" spc="-5" b="1">
                <a:solidFill>
                  <a:srgbClr val="212121"/>
                </a:solidFill>
                <a:latin typeface="Times New Roman"/>
                <a:cs typeface="Times New Roman"/>
              </a:rPr>
              <a:t>in 14 laboratori </a:t>
            </a:r>
            <a:r>
              <a:rPr dirty="0" sz="1250" b="1">
                <a:solidFill>
                  <a:srgbClr val="212121"/>
                </a:solidFill>
                <a:latin typeface="Times New Roman"/>
                <a:cs typeface="Times New Roman"/>
              </a:rPr>
              <a:t>teatrali</a:t>
            </a:r>
            <a:r>
              <a:rPr dirty="0" sz="1250">
                <a:solidFill>
                  <a:srgbClr val="212121"/>
                </a:solidFill>
                <a:latin typeface="Times New Roman"/>
                <a:cs typeface="Times New Roman"/>
              </a:rPr>
              <a:t>condotti </a:t>
            </a:r>
            <a:r>
              <a:rPr dirty="0" sz="1250" spc="-5">
                <a:solidFill>
                  <a:srgbClr val="212121"/>
                </a:solidFill>
                <a:latin typeface="Times New Roman"/>
                <a:cs typeface="Times New Roman"/>
              </a:rPr>
              <a:t>dagli educatori</a:t>
            </a:r>
            <a:r>
              <a:rPr dirty="0" sz="1250" spc="15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1250" spc="-5">
                <a:solidFill>
                  <a:srgbClr val="212121"/>
                </a:solidFill>
                <a:latin typeface="Times New Roman"/>
                <a:cs typeface="Times New Roman"/>
              </a:rPr>
              <a:t>dell'Associazione</a:t>
            </a:r>
            <a:endParaRPr sz="1250">
              <a:latin typeface="Times New Roman"/>
              <a:cs typeface="Times New Roman"/>
            </a:endParaRPr>
          </a:p>
          <a:p>
            <a:pPr marL="3137535" marR="5080">
              <a:lnSpc>
                <a:spcPts val="1440"/>
              </a:lnSpc>
              <a:spcBef>
                <a:spcPts val="15"/>
              </a:spcBef>
            </a:pPr>
            <a:r>
              <a:rPr dirty="0" sz="1250" spc="-5">
                <a:solidFill>
                  <a:srgbClr val="212121"/>
                </a:solidFill>
                <a:latin typeface="Times New Roman"/>
                <a:cs typeface="Times New Roman"/>
              </a:rPr>
              <a:t>di promozione sociale </a:t>
            </a:r>
            <a:r>
              <a:rPr dirty="0" sz="1250">
                <a:solidFill>
                  <a:srgbClr val="212121"/>
                </a:solidFill>
                <a:latin typeface="Times New Roman"/>
                <a:cs typeface="Times New Roman"/>
              </a:rPr>
              <a:t>"Il </a:t>
            </a:r>
            <a:r>
              <a:rPr dirty="0" sz="1250" spc="-5">
                <a:solidFill>
                  <a:srgbClr val="212121"/>
                </a:solidFill>
                <a:latin typeface="Times New Roman"/>
                <a:cs typeface="Times New Roman"/>
              </a:rPr>
              <a:t>sogni di Tommi".  L'evento, nell'ambito </a:t>
            </a:r>
            <a:r>
              <a:rPr dirty="0" sz="1250">
                <a:solidFill>
                  <a:srgbClr val="212121"/>
                </a:solidFill>
                <a:latin typeface="Times New Roman"/>
                <a:cs typeface="Times New Roman"/>
              </a:rPr>
              <a:t>del </a:t>
            </a:r>
            <a:r>
              <a:rPr dirty="0" sz="1250" spc="-5">
                <a:solidFill>
                  <a:srgbClr val="212121"/>
                </a:solidFill>
                <a:latin typeface="Times New Roman"/>
                <a:cs typeface="Times New Roman"/>
              </a:rPr>
              <a:t>Festival della Cultura  Creativa, è promosso da Banca Carige in  collaborazione </a:t>
            </a:r>
            <a:r>
              <a:rPr dirty="0" sz="1250">
                <a:solidFill>
                  <a:srgbClr val="212121"/>
                </a:solidFill>
                <a:latin typeface="Times New Roman"/>
                <a:cs typeface="Times New Roman"/>
              </a:rPr>
              <a:t>con </a:t>
            </a:r>
            <a:r>
              <a:rPr dirty="0" sz="1250" spc="-5">
                <a:solidFill>
                  <a:srgbClr val="212121"/>
                </a:solidFill>
                <a:latin typeface="Times New Roman"/>
                <a:cs typeface="Times New Roman"/>
              </a:rPr>
              <a:t>ABI</a:t>
            </a:r>
            <a:r>
              <a:rPr dirty="0" sz="1250" spc="1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1250" spc="-5">
                <a:solidFill>
                  <a:srgbClr val="212121"/>
                </a:solidFill>
                <a:latin typeface="Times New Roman"/>
                <a:cs typeface="Times New Roman"/>
              </a:rPr>
              <a:t>Associazione</a:t>
            </a:r>
            <a:endParaRPr sz="1250">
              <a:latin typeface="Times New Roman"/>
              <a:cs typeface="Times New Roman"/>
            </a:endParaRPr>
          </a:p>
          <a:p>
            <a:pPr marL="3137535">
              <a:lnSpc>
                <a:spcPts val="1405"/>
              </a:lnSpc>
            </a:pPr>
            <a:r>
              <a:rPr dirty="0" sz="1250" spc="-5">
                <a:solidFill>
                  <a:srgbClr val="212121"/>
                </a:solidFill>
                <a:latin typeface="Times New Roman"/>
                <a:cs typeface="Times New Roman"/>
              </a:rPr>
              <a:t>Bancaria</a:t>
            </a:r>
            <a:r>
              <a:rPr dirty="0" sz="1250" spc="-1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1250">
                <a:solidFill>
                  <a:srgbClr val="212121"/>
                </a:solidFill>
                <a:latin typeface="Times New Roman"/>
                <a:cs typeface="Times New Roman"/>
              </a:rPr>
              <a:t>Italiana.</a:t>
            </a:r>
            <a:endParaRPr sz="1250">
              <a:latin typeface="Times New Roman"/>
              <a:cs typeface="Times New Roman"/>
            </a:endParaRPr>
          </a:p>
          <a:p>
            <a:pPr marL="3137535" marR="80645">
              <a:lnSpc>
                <a:spcPts val="1440"/>
              </a:lnSpc>
              <a:spcBef>
                <a:spcPts val="1165"/>
              </a:spcBef>
            </a:pPr>
            <a:r>
              <a:rPr dirty="0" sz="1250" spc="-5" b="1">
                <a:solidFill>
                  <a:srgbClr val="212121"/>
                </a:solidFill>
                <a:latin typeface="Times New Roman"/>
                <a:cs typeface="Times New Roman"/>
              </a:rPr>
              <a:t>L'iniziativa si terrà dal 2 all'8 maggio. </a:t>
            </a:r>
            <a:r>
              <a:rPr dirty="0" sz="1250" spc="-5">
                <a:solidFill>
                  <a:srgbClr val="212121"/>
                </a:solidFill>
                <a:latin typeface="Times New Roman"/>
                <a:cs typeface="Times New Roman"/>
              </a:rPr>
              <a:t>Si  tratterà di un laboratorio, un gioco che  attraverso esercizi </a:t>
            </a:r>
            <a:r>
              <a:rPr dirty="0" sz="1250">
                <a:solidFill>
                  <a:srgbClr val="212121"/>
                </a:solidFill>
                <a:latin typeface="Times New Roman"/>
                <a:cs typeface="Times New Roman"/>
              </a:rPr>
              <a:t>teatrali, </a:t>
            </a:r>
            <a:r>
              <a:rPr dirty="0" sz="1250" spc="-5">
                <a:solidFill>
                  <a:srgbClr val="212121"/>
                </a:solidFill>
                <a:latin typeface="Times New Roman"/>
                <a:cs typeface="Times New Roman"/>
              </a:rPr>
              <a:t>giochi</a:t>
            </a:r>
            <a:r>
              <a:rPr dirty="0" sz="1250" spc="3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1250" spc="-5">
                <a:solidFill>
                  <a:srgbClr val="212121"/>
                </a:solidFill>
                <a:latin typeface="Times New Roman"/>
                <a:cs typeface="Times New Roman"/>
              </a:rPr>
              <a:t>cooperativi,</a:t>
            </a:r>
            <a:endParaRPr sz="1250">
              <a:latin typeface="Times New Roman"/>
              <a:cs typeface="Times New Roman"/>
            </a:endParaRPr>
          </a:p>
          <a:p>
            <a:pPr marL="12700" marR="215265">
              <a:lnSpc>
                <a:spcPts val="1440"/>
              </a:lnSpc>
            </a:pPr>
            <a:r>
              <a:rPr dirty="0" sz="1250" spc="-5">
                <a:solidFill>
                  <a:srgbClr val="212121"/>
                </a:solidFill>
                <a:latin typeface="Times New Roman"/>
                <a:cs typeface="Times New Roman"/>
              </a:rPr>
              <a:t>attività creativo-manipolative e spazi di riflessione e condivisione </a:t>
            </a:r>
            <a:r>
              <a:rPr dirty="0" sz="1250">
                <a:solidFill>
                  <a:srgbClr val="212121"/>
                </a:solidFill>
                <a:latin typeface="Times New Roman"/>
                <a:cs typeface="Times New Roman"/>
              </a:rPr>
              <a:t>vede </a:t>
            </a:r>
            <a:r>
              <a:rPr dirty="0" sz="1250" spc="-5">
                <a:solidFill>
                  <a:srgbClr val="212121"/>
                </a:solidFill>
                <a:latin typeface="Times New Roman"/>
                <a:cs typeface="Times New Roman"/>
              </a:rPr>
              <a:t>i ragazzi prima  individualmente e poi collettivamente raccontare una storia utilizzando l’immaginazione e</a:t>
            </a:r>
            <a:r>
              <a:rPr dirty="0" sz="1250" spc="26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1250" spc="-5">
                <a:solidFill>
                  <a:srgbClr val="212121"/>
                </a:solidFill>
                <a:latin typeface="Times New Roman"/>
                <a:cs typeface="Times New Roman"/>
              </a:rPr>
              <a:t>la</a:t>
            </a:r>
            <a:endParaRPr sz="1250">
              <a:latin typeface="Times New Roman"/>
              <a:cs typeface="Times New Roman"/>
            </a:endParaRPr>
          </a:p>
          <a:p>
            <a:pPr marL="12700" marR="31115">
              <a:lnSpc>
                <a:spcPts val="1440"/>
              </a:lnSpc>
            </a:pPr>
            <a:r>
              <a:rPr dirty="0" sz="1250" spc="-5">
                <a:solidFill>
                  <a:srgbClr val="212121"/>
                </a:solidFill>
                <a:latin typeface="Times New Roman"/>
                <a:cs typeface="Times New Roman"/>
              </a:rPr>
              <a:t>creatività realizzando </a:t>
            </a:r>
            <a:r>
              <a:rPr dirty="0" sz="1250">
                <a:solidFill>
                  <a:srgbClr val="212121"/>
                </a:solidFill>
                <a:latin typeface="Times New Roman"/>
                <a:cs typeface="Times New Roman"/>
              </a:rPr>
              <a:t>un </a:t>
            </a:r>
            <a:r>
              <a:rPr dirty="0" sz="1250" spc="-5">
                <a:solidFill>
                  <a:srgbClr val="212121"/>
                </a:solidFill>
                <a:latin typeface="Times New Roman"/>
                <a:cs typeface="Times New Roman"/>
              </a:rPr>
              <a:t>filmato. L’esperienza laboratoriale </a:t>
            </a:r>
            <a:r>
              <a:rPr dirty="0" sz="1250" spc="-10">
                <a:solidFill>
                  <a:srgbClr val="212121"/>
                </a:solidFill>
                <a:latin typeface="Times New Roman"/>
                <a:cs typeface="Times New Roman"/>
              </a:rPr>
              <a:t>si </a:t>
            </a:r>
            <a:r>
              <a:rPr dirty="0" sz="1250" spc="-5">
                <a:solidFill>
                  <a:srgbClr val="212121"/>
                </a:solidFill>
                <a:latin typeface="Times New Roman"/>
                <a:cs typeface="Times New Roman"/>
              </a:rPr>
              <a:t>fonda </a:t>
            </a:r>
            <a:r>
              <a:rPr dirty="0" sz="1250" spc="-10">
                <a:solidFill>
                  <a:srgbClr val="212121"/>
                </a:solidFill>
                <a:latin typeface="Times New Roman"/>
                <a:cs typeface="Times New Roman"/>
              </a:rPr>
              <a:t>su </a:t>
            </a:r>
            <a:r>
              <a:rPr dirty="0" sz="1250" spc="-5">
                <a:solidFill>
                  <a:srgbClr val="212121"/>
                </a:solidFill>
                <a:latin typeface="Times New Roman"/>
                <a:cs typeface="Times New Roman"/>
              </a:rPr>
              <a:t>tre dimensioni: l’azione  fisica, la creatività e la dimensione</a:t>
            </a:r>
            <a:r>
              <a:rPr dirty="0" sz="1250" spc="1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1250" spc="-5">
                <a:solidFill>
                  <a:srgbClr val="212121"/>
                </a:solidFill>
                <a:latin typeface="Times New Roman"/>
                <a:cs typeface="Times New Roman"/>
              </a:rPr>
              <a:t>sociale.</a:t>
            </a:r>
            <a:endParaRPr sz="1250">
              <a:latin typeface="Times New Roman"/>
              <a:cs typeface="Times New Roman"/>
            </a:endParaRPr>
          </a:p>
          <a:p>
            <a:pPr marL="12700" marR="103505">
              <a:lnSpc>
                <a:spcPct val="96100"/>
              </a:lnSpc>
              <a:spcBef>
                <a:spcPts val="1075"/>
              </a:spcBef>
            </a:pPr>
            <a:r>
              <a:rPr dirty="0" sz="1250" spc="-5" b="1">
                <a:solidFill>
                  <a:srgbClr val="212121"/>
                </a:solidFill>
                <a:latin typeface="Times New Roman"/>
                <a:cs typeface="Times New Roman"/>
              </a:rPr>
              <a:t>Le scuole genovesi che partecipano sono: </a:t>
            </a:r>
            <a:r>
              <a:rPr dirty="0" sz="1250" spc="-5">
                <a:solidFill>
                  <a:srgbClr val="212121"/>
                </a:solidFill>
                <a:latin typeface="Times New Roman"/>
                <a:cs typeface="Times New Roman"/>
              </a:rPr>
              <a:t>Le scuole sono </a:t>
            </a:r>
            <a:r>
              <a:rPr dirty="0" sz="1250">
                <a:solidFill>
                  <a:srgbClr val="212121"/>
                </a:solidFill>
                <a:latin typeface="Times New Roman"/>
                <a:cs typeface="Times New Roman"/>
              </a:rPr>
              <a:t>la </a:t>
            </a:r>
            <a:r>
              <a:rPr dirty="0" sz="1250" spc="-5">
                <a:solidFill>
                  <a:srgbClr val="212121"/>
                </a:solidFill>
                <a:latin typeface="Times New Roman"/>
                <a:cs typeface="Times New Roman"/>
              </a:rPr>
              <a:t>Scuola Primaria Jessi Mario e la  </a:t>
            </a:r>
            <a:r>
              <a:rPr dirty="0" sz="1250" spc="-10">
                <a:solidFill>
                  <a:srgbClr val="212121"/>
                </a:solidFill>
                <a:latin typeface="Times New Roman"/>
                <a:cs typeface="Times New Roman"/>
              </a:rPr>
              <a:t>Scuola </a:t>
            </a:r>
            <a:r>
              <a:rPr dirty="0" sz="1250" spc="-5">
                <a:solidFill>
                  <a:srgbClr val="212121"/>
                </a:solidFill>
                <a:latin typeface="Times New Roman"/>
                <a:cs typeface="Times New Roman"/>
              </a:rPr>
              <a:t>Media Rinaldo Enrico dell’Istituto Comprensivo S.Martino, la Scuola Primaria </a:t>
            </a:r>
            <a:r>
              <a:rPr dirty="0" sz="1250">
                <a:solidFill>
                  <a:srgbClr val="212121"/>
                </a:solidFill>
                <a:latin typeface="Times New Roman"/>
                <a:cs typeface="Times New Roman"/>
              </a:rPr>
              <a:t>Duca  </a:t>
            </a:r>
            <a:r>
              <a:rPr dirty="0" sz="1250" spc="-5">
                <a:solidFill>
                  <a:srgbClr val="212121"/>
                </a:solidFill>
                <a:latin typeface="Times New Roman"/>
                <a:cs typeface="Times New Roman"/>
              </a:rPr>
              <a:t>degli </a:t>
            </a:r>
            <a:r>
              <a:rPr dirty="0" sz="1250" spc="-10">
                <a:solidFill>
                  <a:srgbClr val="212121"/>
                </a:solidFill>
                <a:latin typeface="Times New Roman"/>
                <a:cs typeface="Times New Roman"/>
              </a:rPr>
              <a:t>Abruzzi </a:t>
            </a:r>
            <a:r>
              <a:rPr dirty="0" sz="1250" spc="-5">
                <a:solidFill>
                  <a:srgbClr val="212121"/>
                </a:solidFill>
                <a:latin typeface="Times New Roman"/>
                <a:cs typeface="Times New Roman"/>
              </a:rPr>
              <a:t>e la </a:t>
            </a:r>
            <a:r>
              <a:rPr dirty="0" sz="1250">
                <a:solidFill>
                  <a:srgbClr val="212121"/>
                </a:solidFill>
                <a:latin typeface="Times New Roman"/>
                <a:cs typeface="Times New Roman"/>
              </a:rPr>
              <a:t>Scuola </a:t>
            </a:r>
            <a:r>
              <a:rPr dirty="0" sz="1250" spc="-5">
                <a:solidFill>
                  <a:srgbClr val="212121"/>
                </a:solidFill>
                <a:latin typeface="Times New Roman"/>
                <a:cs typeface="Times New Roman"/>
              </a:rPr>
              <a:t>Lagaccio dell’Istituto Comprensivo Lagaccio, la </a:t>
            </a:r>
            <a:r>
              <a:rPr dirty="0" sz="1250" spc="-10">
                <a:solidFill>
                  <a:srgbClr val="212121"/>
                </a:solidFill>
                <a:latin typeface="Times New Roman"/>
                <a:cs typeface="Times New Roman"/>
              </a:rPr>
              <a:t>Scuola </a:t>
            </a:r>
            <a:r>
              <a:rPr dirty="0" sz="1250" spc="-5">
                <a:solidFill>
                  <a:srgbClr val="212121"/>
                </a:solidFill>
                <a:latin typeface="Times New Roman"/>
                <a:cs typeface="Times New Roman"/>
              </a:rPr>
              <a:t>Primaria  Brignole Sale e la Scuola Media Barrili dell’Istituto Comprensivo Albaro, Istituto Don  Agostino Roscelli (Suore</a:t>
            </a:r>
            <a:r>
              <a:rPr dirty="0" sz="1250" spc="1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1250" spc="-5">
                <a:solidFill>
                  <a:srgbClr val="212121"/>
                </a:solidFill>
                <a:latin typeface="Times New Roman"/>
                <a:cs typeface="Times New Roman"/>
              </a:rPr>
              <a:t>Immacolatine).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37535" y="2119883"/>
            <a:ext cx="1285239" cy="4185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5293232"/>
            <a:ext cx="3009900" cy="15049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906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  <a:spcBef>
                <a:spcPts val="5"/>
              </a:spcBef>
            </a:pPr>
            <a:r>
              <a:rPr dirty="0" sz="1600" spc="-5" b="1">
                <a:latin typeface="Arial"/>
                <a:cs typeface="Arial"/>
              </a:rPr>
              <a:t>Si24.it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8615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383025"/>
            <a:ext cx="4866640" cy="7651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960"/>
              </a:lnSpc>
              <a:spcBef>
                <a:spcPts val="100"/>
              </a:spcBef>
            </a:pPr>
            <a:r>
              <a:rPr dirty="0" sz="850" spc="30">
                <a:latin typeface="Times New Roman"/>
                <a:cs typeface="Times New Roman"/>
              </a:rPr>
              <a:t>L'</a:t>
            </a:r>
            <a:r>
              <a:rPr dirty="0" sz="850" spc="-145">
                <a:latin typeface="Times New Roman"/>
                <a:cs typeface="Times New Roman"/>
              </a:rPr>
              <a:t> </a:t>
            </a:r>
            <a:r>
              <a:rPr dirty="0" sz="850" spc="65">
                <a:latin typeface="Times New Roman"/>
                <a:cs typeface="Times New Roman"/>
              </a:rPr>
              <a:t>INIZIATIVA</a:t>
            </a:r>
            <a:endParaRPr sz="850">
              <a:latin typeface="Times New Roman"/>
              <a:cs typeface="Times New Roman"/>
            </a:endParaRPr>
          </a:p>
          <a:p>
            <a:pPr marL="12700" marR="5080">
              <a:lnSpc>
                <a:spcPts val="2400"/>
              </a:lnSpc>
              <a:spcBef>
                <a:spcPts val="120"/>
              </a:spcBef>
            </a:pPr>
            <a:r>
              <a:rPr dirty="0" sz="2100">
                <a:solidFill>
                  <a:srgbClr val="444444"/>
                </a:solidFill>
                <a:latin typeface="Georgia"/>
                <a:cs typeface="Georgia"/>
              </a:rPr>
              <a:t>La </a:t>
            </a:r>
            <a:r>
              <a:rPr dirty="0" sz="2100" spc="-5">
                <a:solidFill>
                  <a:srgbClr val="444444"/>
                </a:solidFill>
                <a:latin typeface="Georgia"/>
                <a:cs typeface="Georgia"/>
              </a:rPr>
              <a:t>Banca Popolare Sant’Angelo partecipa  </a:t>
            </a:r>
            <a:r>
              <a:rPr dirty="0" sz="2100">
                <a:solidFill>
                  <a:srgbClr val="444444"/>
                </a:solidFill>
                <a:latin typeface="Georgia"/>
                <a:cs typeface="Georgia"/>
              </a:rPr>
              <a:t>al </a:t>
            </a:r>
            <a:r>
              <a:rPr dirty="0" sz="2100" spc="-5">
                <a:solidFill>
                  <a:srgbClr val="444444"/>
                </a:solidFill>
                <a:latin typeface="Georgia"/>
                <a:cs typeface="Georgia"/>
              </a:rPr>
              <a:t>Festival italiano della cultura</a:t>
            </a:r>
            <a:r>
              <a:rPr dirty="0" sz="2100" spc="5">
                <a:solidFill>
                  <a:srgbClr val="444444"/>
                </a:solidFill>
                <a:latin typeface="Georgia"/>
                <a:cs typeface="Georgia"/>
              </a:rPr>
              <a:t> </a:t>
            </a:r>
            <a:r>
              <a:rPr dirty="0" sz="2100" spc="-5">
                <a:solidFill>
                  <a:srgbClr val="444444"/>
                </a:solidFill>
                <a:latin typeface="Georgia"/>
                <a:cs typeface="Georgia"/>
              </a:rPr>
              <a:t>creativa</a:t>
            </a:r>
            <a:endParaRPr sz="21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6053099"/>
            <a:ext cx="6127750" cy="27343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3100"/>
              </a:lnSpc>
              <a:spcBef>
                <a:spcPts val="100"/>
              </a:spcBef>
            </a:pPr>
            <a:r>
              <a:rPr dirty="0" sz="1050" b="1">
                <a:solidFill>
                  <a:srgbClr val="666666"/>
                </a:solidFill>
                <a:latin typeface="Arial"/>
                <a:cs typeface="Arial"/>
              </a:rPr>
              <a:t>Banca </a:t>
            </a:r>
            <a:r>
              <a:rPr dirty="0" sz="1050" spc="-5" b="1">
                <a:solidFill>
                  <a:srgbClr val="666666"/>
                </a:solidFill>
                <a:latin typeface="Arial"/>
                <a:cs typeface="Arial"/>
              </a:rPr>
              <a:t>Popolare Sant’Angelo parteciperà </a:t>
            </a:r>
            <a:r>
              <a:rPr dirty="0" sz="1050" b="1">
                <a:solidFill>
                  <a:srgbClr val="666666"/>
                </a:solidFill>
                <a:latin typeface="Arial"/>
                <a:cs typeface="Arial"/>
              </a:rPr>
              <a:t>al </a:t>
            </a:r>
            <a:r>
              <a:rPr dirty="0" sz="1050" spc="-5" b="1">
                <a:solidFill>
                  <a:srgbClr val="666666"/>
                </a:solidFill>
                <a:latin typeface="Arial"/>
                <a:cs typeface="Arial"/>
              </a:rPr>
              <a:t>Festival della </a:t>
            </a:r>
            <a:r>
              <a:rPr dirty="0" sz="1050" b="1">
                <a:solidFill>
                  <a:srgbClr val="666666"/>
                </a:solidFill>
                <a:latin typeface="Arial"/>
                <a:cs typeface="Arial"/>
              </a:rPr>
              <a:t>Cultura </a:t>
            </a:r>
            <a:r>
              <a:rPr dirty="0" sz="1050" spc="-5" b="1">
                <a:solidFill>
                  <a:srgbClr val="666666"/>
                </a:solidFill>
                <a:latin typeface="Arial"/>
                <a:cs typeface="Arial"/>
              </a:rPr>
              <a:t>creativa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che 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quest’anno avrà 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come 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tema “scoprire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sperimentare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come </a:t>
            </a:r>
            <a:r>
              <a:rPr dirty="0" sz="1050" spc="-10">
                <a:solidFill>
                  <a:srgbClr val="666666"/>
                </a:solidFill>
                <a:latin typeface="Arial"/>
                <a:cs typeface="Arial"/>
              </a:rPr>
              <a:t>si 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sta dentro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i 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luoghi, l’arte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e le 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emozioni”: questo filo 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conduttore legherà 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tutte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le 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iniziative (laboratori, mostre, teatro,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musica, ecc.) 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organizzate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dalle 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banche 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che operano in 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Italia.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Un 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tema col quale quest’anno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si 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invitano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i 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bambini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e i </a:t>
            </a:r>
            <a:r>
              <a:rPr dirty="0" sz="1050" spc="-10">
                <a:solidFill>
                  <a:srgbClr val="666666"/>
                </a:solidFill>
                <a:latin typeface="Arial"/>
                <a:cs typeface="Arial"/>
              </a:rPr>
              <a:t>ragazzi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ad 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allargare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il  concetto </a:t>
            </a:r>
            <a:r>
              <a:rPr dirty="0" sz="1050" spc="-10">
                <a:solidFill>
                  <a:srgbClr val="666666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casa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di luogo abitato per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cercare, 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con l’aiuto </a:t>
            </a:r>
            <a:r>
              <a:rPr dirty="0" sz="1050" spc="-10">
                <a:solidFill>
                  <a:srgbClr val="666666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operatori culturali specializzati, di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superare  alcuni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 stereotipi.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473709">
              <a:lnSpc>
                <a:spcPct val="113300"/>
              </a:lnSpc>
              <a:spcBef>
                <a:spcPts val="5"/>
              </a:spcBef>
            </a:pPr>
            <a:r>
              <a:rPr dirty="0" sz="1050" b="1">
                <a:solidFill>
                  <a:srgbClr val="666666"/>
                </a:solidFill>
                <a:latin typeface="Arial"/>
                <a:cs typeface="Arial"/>
              </a:rPr>
              <a:t>Sono </a:t>
            </a:r>
            <a:r>
              <a:rPr dirty="0" sz="1050" spc="-5" b="1">
                <a:solidFill>
                  <a:srgbClr val="666666"/>
                </a:solidFill>
                <a:latin typeface="Arial"/>
                <a:cs typeface="Arial"/>
              </a:rPr>
              <a:t>previsti eventi in </a:t>
            </a:r>
            <a:r>
              <a:rPr dirty="0" sz="1050" spc="5" b="1">
                <a:solidFill>
                  <a:srgbClr val="666666"/>
                </a:solidFill>
                <a:latin typeface="Arial"/>
                <a:cs typeface="Arial"/>
              </a:rPr>
              <a:t>70 </a:t>
            </a:r>
            <a:r>
              <a:rPr dirty="0" sz="1050" spc="-5" b="1">
                <a:solidFill>
                  <a:srgbClr val="666666"/>
                </a:solidFill>
                <a:latin typeface="Arial"/>
                <a:cs typeface="Arial"/>
              </a:rPr>
              <a:t>città italiane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e saranno 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coinvolte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diverse 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banche.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Banca Popolare  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Sant’Angelo realizzerà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il </a:t>
            </a:r>
            <a:r>
              <a:rPr dirty="0" sz="1050" b="1">
                <a:solidFill>
                  <a:srgbClr val="666666"/>
                </a:solidFill>
                <a:latin typeface="Arial"/>
                <a:cs typeface="Arial"/>
              </a:rPr>
              <a:t>2 e 4 maggio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dei 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laboratori creativi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su 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questo tema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a </a:t>
            </a:r>
            <a:r>
              <a:rPr dirty="0" sz="1050" b="1">
                <a:solidFill>
                  <a:srgbClr val="666666"/>
                </a:solidFill>
                <a:latin typeface="Arial"/>
                <a:cs typeface="Arial"/>
              </a:rPr>
              <a:t>Palazzo </a:t>
            </a:r>
            <a:r>
              <a:rPr dirty="0" sz="1050" spc="-10" b="1">
                <a:solidFill>
                  <a:srgbClr val="666666"/>
                </a:solidFill>
                <a:latin typeface="Arial"/>
                <a:cs typeface="Arial"/>
              </a:rPr>
              <a:t>Petyx </a:t>
            </a:r>
            <a:r>
              <a:rPr dirty="0" sz="1050" b="1">
                <a:solidFill>
                  <a:srgbClr val="666666"/>
                </a:solidFill>
                <a:latin typeface="Arial"/>
                <a:cs typeface="Arial"/>
              </a:rPr>
              <a:t>a  </a:t>
            </a:r>
            <a:r>
              <a:rPr dirty="0" sz="1050" spc="-5" b="1">
                <a:solidFill>
                  <a:srgbClr val="666666"/>
                </a:solidFill>
                <a:latin typeface="Arial"/>
                <a:cs typeface="Arial"/>
              </a:rPr>
              <a:t>Palermo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con il 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coinvolgimento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alcune scuole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bambini dai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7 ai 9</a:t>
            </a:r>
            <a:r>
              <a:rPr dirty="0" sz="1050" spc="5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anni.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116839">
              <a:lnSpc>
                <a:spcPct val="113100"/>
              </a:lnSpc>
              <a:spcBef>
                <a:spcPts val="5"/>
              </a:spcBef>
            </a:pP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“Aderire alle iniziative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ABI 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rivolte al sociale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– 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sottolinea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il </a:t>
            </a:r>
            <a:r>
              <a:rPr dirty="0" sz="1050" b="1">
                <a:solidFill>
                  <a:srgbClr val="666666"/>
                </a:solidFill>
                <a:latin typeface="Arial"/>
                <a:cs typeface="Arial"/>
              </a:rPr>
              <a:t>direttore </a:t>
            </a:r>
            <a:r>
              <a:rPr dirty="0" sz="1050" spc="-5" b="1">
                <a:solidFill>
                  <a:srgbClr val="666666"/>
                </a:solidFill>
                <a:latin typeface="Arial"/>
                <a:cs typeface="Arial"/>
              </a:rPr>
              <a:t>generale della </a:t>
            </a:r>
            <a:r>
              <a:rPr dirty="0" sz="1050" b="1">
                <a:solidFill>
                  <a:srgbClr val="666666"/>
                </a:solidFill>
                <a:latin typeface="Arial"/>
                <a:cs typeface="Arial"/>
              </a:rPr>
              <a:t>Banca Popolare  </a:t>
            </a:r>
            <a:r>
              <a:rPr dirty="0" sz="1050" spc="-5" b="1">
                <a:solidFill>
                  <a:srgbClr val="666666"/>
                </a:solidFill>
                <a:latin typeface="Arial"/>
                <a:cs typeface="Arial"/>
              </a:rPr>
              <a:t>Sant’Angelo, </a:t>
            </a:r>
            <a:r>
              <a:rPr dirty="0" sz="1050" b="1">
                <a:solidFill>
                  <a:srgbClr val="666666"/>
                </a:solidFill>
                <a:latin typeface="Arial"/>
                <a:cs typeface="Arial"/>
              </a:rPr>
              <a:t>Ines </a:t>
            </a:r>
            <a:r>
              <a:rPr dirty="0" sz="1050" spc="-5" b="1">
                <a:solidFill>
                  <a:srgbClr val="666666"/>
                </a:solidFill>
                <a:latin typeface="Arial"/>
                <a:cs typeface="Arial"/>
              </a:rPr>
              <a:t>Curella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– 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costituisce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per la 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nostra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Banca 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una continuazione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della 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nostra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azione </a:t>
            </a:r>
            <a:r>
              <a:rPr dirty="0" sz="1050" spc="-10">
                <a:solidFill>
                  <a:srgbClr val="666666"/>
                </a:solidFill>
                <a:latin typeface="Arial"/>
                <a:cs typeface="Arial"/>
              </a:rPr>
              <a:t>di 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ulteriore 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radicamento territoriale che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acquista in 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questa occasione una maggiore valenza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dato che 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il  Festival </a:t>
            </a:r>
            <a:r>
              <a:rPr dirty="0" sz="1050">
                <a:solidFill>
                  <a:srgbClr val="666666"/>
                </a:solidFill>
                <a:latin typeface="Arial"/>
                <a:cs typeface="Arial"/>
              </a:rPr>
              <a:t>è 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mirato </a:t>
            </a:r>
            <a:r>
              <a:rPr dirty="0" sz="1050" spc="-10">
                <a:solidFill>
                  <a:srgbClr val="666666"/>
                </a:solidFill>
                <a:latin typeface="Arial"/>
                <a:cs typeface="Arial"/>
              </a:rPr>
              <a:t>ai</a:t>
            </a:r>
            <a:r>
              <a:rPr dirty="0" sz="1050" spc="-5">
                <a:solidFill>
                  <a:srgbClr val="666666"/>
                </a:solidFill>
                <a:latin typeface="Arial"/>
                <a:cs typeface="Arial"/>
              </a:rPr>
              <a:t> bambini”.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84804" y="2196450"/>
            <a:ext cx="1828799" cy="7617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4512910"/>
            <a:ext cx="3266821" cy="10267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87706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 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h</a:t>
            </a:r>
            <a:r>
              <a:rPr dirty="0" sz="1600" spc="-20" b="1">
                <a:latin typeface="Arial"/>
                <a:cs typeface="Arial"/>
              </a:rPr>
              <a:t>e</a:t>
            </a:r>
            <a:r>
              <a:rPr dirty="0" sz="1600" spc="35" b="1">
                <a:latin typeface="Arial"/>
                <a:cs typeface="Arial"/>
              </a:rPr>
              <a:t>w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30" b="1">
                <a:latin typeface="Arial"/>
                <a:cs typeface="Arial"/>
              </a:rPr>
              <a:t>y</a:t>
            </a:r>
            <a:r>
              <a:rPr dirty="0" sz="1600" spc="-5" b="1">
                <a:latin typeface="Arial"/>
                <a:cs typeface="Arial"/>
              </a:rPr>
              <a:t>ma</a:t>
            </a:r>
            <a:r>
              <a:rPr dirty="0" sz="1600" spc="-10" b="1">
                <a:latin typeface="Arial"/>
                <a:cs typeface="Arial"/>
              </a:rPr>
              <a:t>g</a:t>
            </a:r>
            <a:r>
              <a:rPr dirty="0" sz="1600" spc="-5" b="1">
                <a:latin typeface="Arial"/>
                <a:cs typeface="Arial"/>
              </a:rPr>
              <a:t>az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e.it  </a:t>
            </a:r>
            <a:r>
              <a:rPr dirty="0" sz="1600" spc="-5" b="1">
                <a:latin typeface="Arial"/>
                <a:cs typeface="Arial"/>
              </a:rPr>
              <a:t>2 maggio 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6981250"/>
            <a:ext cx="6147435" cy="2838450"/>
          </a:xfrm>
          <a:prstGeom prst="rect">
            <a:avLst/>
          </a:prstGeom>
        </p:spPr>
        <p:txBody>
          <a:bodyPr wrap="square" lIns="0" tIns="342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70"/>
              </a:spcBef>
            </a:pPr>
            <a:r>
              <a:rPr dirty="0" u="heavy" sz="1200" spc="-5" b="1">
                <a:uFill>
                  <a:solidFill>
                    <a:srgbClr val="000000"/>
                  </a:solidFill>
                </a:uFill>
                <a:latin typeface="Arial"/>
                <a:cs typeface="Arial"/>
                <a:hlinkClick r:id="rId3"/>
              </a:rPr>
              <a:t>Eventi </a:t>
            </a:r>
            <a:r>
              <a:rPr dirty="0" u="heavy" sz="1200" b="1">
                <a:uFill>
                  <a:solidFill>
                    <a:srgbClr val="000000"/>
                  </a:solidFill>
                </a:uFill>
                <a:latin typeface="Arial"/>
                <a:cs typeface="Arial"/>
                <a:hlinkClick r:id="rId3"/>
              </a:rPr>
              <a:t>-</a:t>
            </a:r>
            <a:r>
              <a:rPr dirty="0" u="heavy" sz="1200" spc="5" b="1">
                <a:uFill>
                  <a:solidFill>
                    <a:srgbClr val="000000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dirty="0" u="heavy" sz="1200" spc="-5" b="1">
                <a:uFill>
                  <a:solidFill>
                    <a:srgbClr val="000000"/>
                  </a:solidFill>
                </a:uFill>
                <a:latin typeface="Arial"/>
                <a:cs typeface="Arial"/>
                <a:hlinkClick r:id="rId3"/>
              </a:rPr>
              <a:t>02/05/2016</a:t>
            </a:r>
            <a:endParaRPr sz="1200">
              <a:latin typeface="Arial"/>
              <a:cs typeface="Arial"/>
            </a:endParaRPr>
          </a:p>
          <a:p>
            <a:pPr algn="just" marL="12700" marR="61594">
              <a:lnSpc>
                <a:spcPts val="4310"/>
              </a:lnSpc>
              <a:spcBef>
                <a:spcPts val="850"/>
              </a:spcBef>
            </a:pPr>
            <a:r>
              <a:rPr dirty="0" sz="3750" spc="-5" b="1">
                <a:latin typeface="Arial"/>
                <a:cs typeface="Arial"/>
              </a:rPr>
              <a:t>2-8/05/2016 </a:t>
            </a:r>
            <a:r>
              <a:rPr dirty="0" sz="3750" b="1">
                <a:latin typeface="Arial"/>
                <a:cs typeface="Arial"/>
              </a:rPr>
              <a:t>– </a:t>
            </a:r>
            <a:r>
              <a:rPr dirty="0" sz="3750" spc="-5" b="1">
                <a:latin typeface="Arial"/>
                <a:cs typeface="Arial"/>
              </a:rPr>
              <a:t>Festival della  Cultura </a:t>
            </a:r>
            <a:r>
              <a:rPr dirty="0" sz="3750" b="1">
                <a:latin typeface="Arial"/>
                <a:cs typeface="Arial"/>
              </a:rPr>
              <a:t>Creativa</a:t>
            </a:r>
            <a:endParaRPr sz="3750">
              <a:latin typeface="Arial"/>
              <a:cs typeface="Arial"/>
            </a:endParaRPr>
          </a:p>
          <a:p>
            <a:pPr algn="just" marL="12700" marR="5080">
              <a:lnSpc>
                <a:spcPts val="1380"/>
              </a:lnSpc>
              <a:spcBef>
                <a:spcPts val="2820"/>
              </a:spcBef>
            </a:pPr>
            <a:r>
              <a:rPr dirty="0" sz="1200" spc="-5">
                <a:latin typeface="Arial"/>
                <a:cs typeface="Arial"/>
              </a:rPr>
              <a:t>Nuovo appuntamento con il </a:t>
            </a:r>
            <a:r>
              <a:rPr dirty="0" sz="1200" spc="-5" b="1">
                <a:latin typeface="Arial"/>
                <a:cs typeface="Arial"/>
              </a:rPr>
              <a:t>Festival della Cultura Creativa </a:t>
            </a:r>
            <a:r>
              <a:rPr dirty="0" sz="1200">
                <a:latin typeface="Arial"/>
                <a:cs typeface="Arial"/>
              </a:rPr>
              <a:t>promosso </a:t>
            </a:r>
            <a:r>
              <a:rPr dirty="0" sz="1200" spc="-5">
                <a:latin typeface="Arial"/>
                <a:cs typeface="Arial"/>
              </a:rPr>
              <a:t>dall’</a:t>
            </a:r>
            <a:r>
              <a:rPr dirty="0" sz="1200" spc="-5" b="1">
                <a:latin typeface="Arial"/>
                <a:cs typeface="Arial"/>
              </a:rPr>
              <a:t>Abi </a:t>
            </a:r>
            <a:r>
              <a:rPr dirty="0" sz="1200" spc="-5">
                <a:latin typeface="Arial"/>
                <a:cs typeface="Arial"/>
              </a:rPr>
              <a:t>e dalle  banche </a:t>
            </a:r>
            <a:r>
              <a:rPr dirty="0" sz="1200">
                <a:latin typeface="Arial"/>
                <a:cs typeface="Arial"/>
              </a:rPr>
              <a:t>per </a:t>
            </a:r>
            <a:r>
              <a:rPr dirty="0" sz="1200" spc="-5">
                <a:latin typeface="Arial"/>
                <a:cs typeface="Arial"/>
              </a:rPr>
              <a:t>avvicinare alla cultura </a:t>
            </a:r>
            <a:r>
              <a:rPr dirty="0" sz="1200">
                <a:latin typeface="Arial"/>
                <a:cs typeface="Arial"/>
              </a:rPr>
              <a:t>i </a:t>
            </a:r>
            <a:r>
              <a:rPr dirty="0" sz="1200" spc="-5">
                <a:latin typeface="Arial"/>
                <a:cs typeface="Arial"/>
              </a:rPr>
              <a:t>giovani d’età compresa </a:t>
            </a:r>
            <a:r>
              <a:rPr dirty="0" sz="1200">
                <a:latin typeface="Arial"/>
                <a:cs typeface="Arial"/>
              </a:rPr>
              <a:t>tra 6 e </a:t>
            </a:r>
            <a:r>
              <a:rPr dirty="0" sz="1200" spc="-5">
                <a:latin typeface="Arial"/>
                <a:cs typeface="Arial"/>
              </a:rPr>
              <a:t>13 anni, grazie </a:t>
            </a:r>
            <a:r>
              <a:rPr dirty="0" sz="1200">
                <a:latin typeface="Arial"/>
                <a:cs typeface="Arial"/>
              </a:rPr>
              <a:t>a  </a:t>
            </a:r>
            <a:r>
              <a:rPr dirty="0" sz="1200" spc="-5">
                <a:latin typeface="Arial"/>
                <a:cs typeface="Arial"/>
              </a:rPr>
              <a:t>laboratori, iniziative </a:t>
            </a:r>
            <a:r>
              <a:rPr dirty="0" sz="1200" spc="5">
                <a:latin typeface="Arial"/>
                <a:cs typeface="Arial"/>
              </a:rPr>
              <a:t>ed </a:t>
            </a:r>
            <a:r>
              <a:rPr dirty="0" sz="1200" spc="-5">
                <a:latin typeface="Arial"/>
                <a:cs typeface="Arial"/>
              </a:rPr>
              <a:t>eventi che spaziano </a:t>
            </a:r>
            <a:r>
              <a:rPr dirty="0" sz="1200">
                <a:latin typeface="Arial"/>
                <a:cs typeface="Arial"/>
              </a:rPr>
              <a:t>tra arte, </a:t>
            </a:r>
            <a:r>
              <a:rPr dirty="0" sz="1200" spc="-5">
                <a:latin typeface="Arial"/>
                <a:cs typeface="Arial"/>
              </a:rPr>
              <a:t>teatro, musica, tecnologie digitali e  </a:t>
            </a:r>
            <a:r>
              <a:rPr dirty="0" sz="1200">
                <a:latin typeface="Arial"/>
                <a:cs typeface="Arial"/>
              </a:rPr>
              <a:t>molto </a:t>
            </a:r>
            <a:r>
              <a:rPr dirty="0" sz="1200" spc="-5">
                <a:latin typeface="Arial"/>
                <a:cs typeface="Arial"/>
              </a:rPr>
              <a:t>altro. </a:t>
            </a:r>
            <a:r>
              <a:rPr dirty="0" sz="1200">
                <a:latin typeface="Arial"/>
                <a:cs typeface="Arial"/>
              </a:rPr>
              <a:t>La </a:t>
            </a:r>
            <a:r>
              <a:rPr dirty="0" sz="1200" spc="-5">
                <a:latin typeface="Arial"/>
                <a:cs typeface="Arial"/>
              </a:rPr>
              <a:t>manifestazione, che l’anno </a:t>
            </a:r>
            <a:r>
              <a:rPr dirty="0" sz="1200">
                <a:latin typeface="Arial"/>
                <a:cs typeface="Arial"/>
              </a:rPr>
              <a:t>scorso ha </a:t>
            </a:r>
            <a:r>
              <a:rPr dirty="0" sz="1200" spc="-5">
                <a:latin typeface="Arial"/>
                <a:cs typeface="Arial"/>
              </a:rPr>
              <a:t>coinvolto oltre 15 mila bambini e  ragazzi, </a:t>
            </a:r>
            <a:r>
              <a:rPr dirty="0" sz="1200">
                <a:latin typeface="Arial"/>
                <a:cs typeface="Arial"/>
              </a:rPr>
              <a:t>si </a:t>
            </a:r>
            <a:r>
              <a:rPr dirty="0" sz="1200" spc="-5">
                <a:latin typeface="Arial"/>
                <a:cs typeface="Arial"/>
              </a:rPr>
              <a:t>svolgerà nella settimana che </a:t>
            </a:r>
            <a:r>
              <a:rPr dirty="0" sz="1200" spc="-10">
                <a:latin typeface="Arial"/>
                <a:cs typeface="Arial"/>
              </a:rPr>
              <a:t>va </a:t>
            </a:r>
            <a:r>
              <a:rPr dirty="0" sz="1200">
                <a:latin typeface="Arial"/>
                <a:cs typeface="Arial"/>
              </a:rPr>
              <a:t>dal 2 </a:t>
            </a:r>
            <a:r>
              <a:rPr dirty="0" sz="1200" spc="-5">
                <a:latin typeface="Arial"/>
                <a:cs typeface="Arial"/>
              </a:rPr>
              <a:t>all’8 maggio. </a:t>
            </a:r>
            <a:r>
              <a:rPr dirty="0" sz="1200">
                <a:latin typeface="Arial"/>
                <a:cs typeface="Arial"/>
              </a:rPr>
              <a:t>I </a:t>
            </a:r>
            <a:r>
              <a:rPr dirty="0" sz="1200" spc="-5">
                <a:latin typeface="Arial"/>
                <a:cs typeface="Arial"/>
              </a:rPr>
              <a:t>piccoli protagonisti del  festival avranno l’occasione </a:t>
            </a:r>
            <a:r>
              <a:rPr dirty="0" sz="1200">
                <a:latin typeface="Arial"/>
                <a:cs typeface="Arial"/>
              </a:rPr>
              <a:t>di </a:t>
            </a:r>
            <a:r>
              <a:rPr dirty="0" sz="1200" spc="-5">
                <a:latin typeface="Arial"/>
                <a:cs typeface="Arial"/>
              </a:rPr>
              <a:t>sperimentare </a:t>
            </a:r>
            <a:r>
              <a:rPr dirty="0" sz="1200">
                <a:latin typeface="Arial"/>
                <a:cs typeface="Arial"/>
              </a:rPr>
              <a:t>tutte </a:t>
            </a:r>
            <a:r>
              <a:rPr dirty="0" sz="1200" spc="-5">
                <a:latin typeface="Arial"/>
                <a:cs typeface="Arial"/>
              </a:rPr>
              <a:t>le sfumature della loro</a:t>
            </a:r>
            <a:r>
              <a:rPr dirty="0" sz="1200" spc="10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creatività,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49700" y="2264545"/>
            <a:ext cx="2861884" cy="17118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4776215"/>
            <a:ext cx="5866638" cy="20694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8705" cy="95396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276725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h</a:t>
            </a:r>
            <a:r>
              <a:rPr dirty="0" sz="1600" spc="-20" b="1">
                <a:latin typeface="Arial"/>
                <a:cs typeface="Arial"/>
              </a:rPr>
              <a:t>e</a:t>
            </a:r>
            <a:r>
              <a:rPr dirty="0" sz="1600" spc="35" b="1">
                <a:latin typeface="Arial"/>
                <a:cs typeface="Arial"/>
              </a:rPr>
              <a:t>w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30" b="1">
                <a:latin typeface="Arial"/>
                <a:cs typeface="Arial"/>
              </a:rPr>
              <a:t>y</a:t>
            </a:r>
            <a:r>
              <a:rPr dirty="0" sz="1600" spc="-5" b="1">
                <a:latin typeface="Arial"/>
                <a:cs typeface="Arial"/>
              </a:rPr>
              <a:t>ma</a:t>
            </a:r>
            <a:r>
              <a:rPr dirty="0" sz="1600" spc="-10" b="1">
                <a:latin typeface="Arial"/>
                <a:cs typeface="Arial"/>
              </a:rPr>
              <a:t>g</a:t>
            </a:r>
            <a:r>
              <a:rPr dirty="0" sz="1600" spc="-5" b="1">
                <a:latin typeface="Arial"/>
                <a:cs typeface="Arial"/>
              </a:rPr>
              <a:t>az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e.it  </a:t>
            </a:r>
            <a:r>
              <a:rPr dirty="0" sz="1600" spc="-5" b="1">
                <a:latin typeface="Arial"/>
                <a:cs typeface="Arial"/>
              </a:rPr>
              <a:t>2 maggio 2016</a:t>
            </a:r>
            <a:endParaRPr sz="16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3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2700" marR="5080">
              <a:lnSpc>
                <a:spcPct val="95800"/>
              </a:lnSpc>
              <a:spcBef>
                <a:spcPts val="960"/>
              </a:spcBef>
            </a:pPr>
            <a:r>
              <a:rPr dirty="0" sz="1200" spc="-5">
                <a:latin typeface="Arial"/>
                <a:cs typeface="Arial"/>
              </a:rPr>
              <a:t>conoscendo anche </a:t>
            </a:r>
            <a:r>
              <a:rPr dirty="0" sz="1200" spc="-10">
                <a:latin typeface="Arial"/>
                <a:cs typeface="Arial"/>
              </a:rPr>
              <a:t>meglio </a:t>
            </a:r>
            <a:r>
              <a:rPr dirty="0" sz="1200" spc="-5">
                <a:latin typeface="Arial"/>
                <a:cs typeface="Arial"/>
              </a:rPr>
              <a:t>le possibilità dei luoghi in cui </a:t>
            </a:r>
            <a:r>
              <a:rPr dirty="0" sz="1200">
                <a:latin typeface="Arial"/>
                <a:cs typeface="Arial"/>
              </a:rPr>
              <a:t>vivono. </a:t>
            </a:r>
            <a:r>
              <a:rPr dirty="0" sz="1200" spc="-5">
                <a:latin typeface="Arial"/>
                <a:cs typeface="Arial"/>
              </a:rPr>
              <a:t>Per questa terza edizione  della manifestazione </a:t>
            </a:r>
            <a:r>
              <a:rPr dirty="0" sz="1200">
                <a:latin typeface="Arial"/>
                <a:cs typeface="Arial"/>
              </a:rPr>
              <a:t>è stato </a:t>
            </a:r>
            <a:r>
              <a:rPr dirty="0" sz="1200" spc="-5">
                <a:latin typeface="Arial"/>
                <a:cs typeface="Arial"/>
              </a:rPr>
              <a:t>scelto come </a:t>
            </a:r>
            <a:r>
              <a:rPr dirty="0" sz="1200" spc="5">
                <a:latin typeface="Arial"/>
                <a:cs typeface="Arial"/>
              </a:rPr>
              <a:t>“</a:t>
            </a:r>
            <a:r>
              <a:rPr dirty="0" sz="1200" spc="5" i="1">
                <a:latin typeface="Arial"/>
                <a:cs typeface="Arial"/>
              </a:rPr>
              <a:t>fil </a:t>
            </a:r>
            <a:r>
              <a:rPr dirty="0" sz="1200" i="1">
                <a:latin typeface="Arial"/>
                <a:cs typeface="Arial"/>
              </a:rPr>
              <a:t>rouge</a:t>
            </a:r>
            <a:r>
              <a:rPr dirty="0" sz="1200">
                <a:latin typeface="Arial"/>
                <a:cs typeface="Arial"/>
              </a:rPr>
              <a:t>” </a:t>
            </a:r>
            <a:r>
              <a:rPr dirty="0" sz="1200" spc="-5">
                <a:latin typeface="Arial"/>
                <a:cs typeface="Arial"/>
              </a:rPr>
              <a:t>delle iniziative il </a:t>
            </a:r>
            <a:r>
              <a:rPr dirty="0" sz="1200">
                <a:latin typeface="Arial"/>
                <a:cs typeface="Arial"/>
              </a:rPr>
              <a:t>tema “</a:t>
            </a:r>
            <a:r>
              <a:rPr dirty="0" sz="1200" i="1">
                <a:latin typeface="Arial"/>
                <a:cs typeface="Arial"/>
              </a:rPr>
              <a:t>Abitare  </a:t>
            </a:r>
            <a:r>
              <a:rPr dirty="0" sz="1200" spc="-5" i="1">
                <a:latin typeface="Arial"/>
                <a:cs typeface="Arial"/>
              </a:rPr>
              <a:t>sottosopra. Scoprire </a:t>
            </a:r>
            <a:r>
              <a:rPr dirty="0" sz="1200" i="1">
                <a:latin typeface="Arial"/>
                <a:cs typeface="Arial"/>
              </a:rPr>
              <a:t>e </a:t>
            </a:r>
            <a:r>
              <a:rPr dirty="0" sz="1200" spc="-5" i="1">
                <a:latin typeface="Arial"/>
                <a:cs typeface="Arial"/>
              </a:rPr>
              <a:t>sperimentare come </a:t>
            </a:r>
            <a:r>
              <a:rPr dirty="0" sz="1200" i="1">
                <a:latin typeface="Arial"/>
                <a:cs typeface="Arial"/>
              </a:rPr>
              <a:t>si sta </a:t>
            </a:r>
            <a:r>
              <a:rPr dirty="0" sz="1200" spc="-5" i="1">
                <a:latin typeface="Arial"/>
                <a:cs typeface="Arial"/>
              </a:rPr>
              <a:t>dentro </a:t>
            </a:r>
            <a:r>
              <a:rPr dirty="0" sz="1200" i="1">
                <a:latin typeface="Arial"/>
                <a:cs typeface="Arial"/>
              </a:rPr>
              <a:t>i </a:t>
            </a:r>
            <a:r>
              <a:rPr dirty="0" sz="1200" spc="-5" i="1">
                <a:latin typeface="Arial"/>
                <a:cs typeface="Arial"/>
              </a:rPr>
              <a:t>luoghi, l’arte </a:t>
            </a:r>
            <a:r>
              <a:rPr dirty="0" sz="1200" i="1">
                <a:latin typeface="Arial"/>
                <a:cs typeface="Arial"/>
              </a:rPr>
              <a:t>e </a:t>
            </a:r>
            <a:r>
              <a:rPr dirty="0" sz="1200" spc="-5" i="1">
                <a:latin typeface="Arial"/>
                <a:cs typeface="Arial"/>
              </a:rPr>
              <a:t>le </a:t>
            </a:r>
            <a:r>
              <a:rPr dirty="0" sz="1200" i="1">
                <a:latin typeface="Arial"/>
                <a:cs typeface="Arial"/>
              </a:rPr>
              <a:t>emozioni</a:t>
            </a:r>
            <a:r>
              <a:rPr dirty="0" sz="1200">
                <a:latin typeface="Arial"/>
                <a:cs typeface="Arial"/>
              </a:rPr>
              <a:t>”.  </a:t>
            </a:r>
            <a:r>
              <a:rPr dirty="0" sz="1200" spc="-5">
                <a:latin typeface="Arial"/>
                <a:cs typeface="Arial"/>
              </a:rPr>
              <a:t>L’obiettivo </a:t>
            </a:r>
            <a:r>
              <a:rPr dirty="0" sz="1200">
                <a:latin typeface="Arial"/>
                <a:cs typeface="Arial"/>
              </a:rPr>
              <a:t>è </a:t>
            </a:r>
            <a:r>
              <a:rPr dirty="0" sz="1200" spc="-5">
                <a:latin typeface="Arial"/>
                <a:cs typeface="Arial"/>
              </a:rPr>
              <a:t>invitare bambini </a:t>
            </a:r>
            <a:r>
              <a:rPr dirty="0" sz="1200">
                <a:latin typeface="Arial"/>
                <a:cs typeface="Arial"/>
              </a:rPr>
              <a:t>e </a:t>
            </a:r>
            <a:r>
              <a:rPr dirty="0" sz="1200" spc="-5">
                <a:latin typeface="Arial"/>
                <a:cs typeface="Arial"/>
              </a:rPr>
              <a:t>ragazzi </a:t>
            </a:r>
            <a:r>
              <a:rPr dirty="0" sz="1200">
                <a:latin typeface="Arial"/>
                <a:cs typeface="Arial"/>
              </a:rPr>
              <a:t>ad ampliare </a:t>
            </a:r>
            <a:r>
              <a:rPr dirty="0" sz="1200" spc="-5">
                <a:latin typeface="Arial"/>
                <a:cs typeface="Arial"/>
              </a:rPr>
              <a:t>il concetto di </a:t>
            </a:r>
            <a:r>
              <a:rPr dirty="0" sz="1200" spc="-5" i="1">
                <a:latin typeface="Arial"/>
                <a:cs typeface="Arial"/>
              </a:rPr>
              <a:t>casa, </a:t>
            </a:r>
            <a:r>
              <a:rPr dirty="0" sz="1200" spc="-5">
                <a:latin typeface="Arial"/>
                <a:cs typeface="Arial"/>
              </a:rPr>
              <a:t>per scoprire e  sperimentare, </a:t>
            </a:r>
            <a:r>
              <a:rPr dirty="0" sz="1200">
                <a:latin typeface="Arial"/>
                <a:cs typeface="Arial"/>
              </a:rPr>
              <a:t>con </a:t>
            </a:r>
            <a:r>
              <a:rPr dirty="0" sz="1200" spc="-5">
                <a:latin typeface="Arial"/>
                <a:cs typeface="Arial"/>
              </a:rPr>
              <a:t>l’aiuto </a:t>
            </a:r>
            <a:r>
              <a:rPr dirty="0" sz="1200">
                <a:latin typeface="Arial"/>
                <a:cs typeface="Arial"/>
              </a:rPr>
              <a:t>di </a:t>
            </a:r>
            <a:r>
              <a:rPr dirty="0" sz="1200" spc="-5">
                <a:latin typeface="Arial"/>
                <a:cs typeface="Arial"/>
              </a:rPr>
              <a:t>operatori culturali specializzati, in </a:t>
            </a:r>
            <a:r>
              <a:rPr dirty="0" sz="1200">
                <a:latin typeface="Arial"/>
                <a:cs typeface="Arial"/>
              </a:rPr>
              <a:t>che </a:t>
            </a:r>
            <a:r>
              <a:rPr dirty="0" sz="1200" spc="-5">
                <a:latin typeface="Arial"/>
                <a:cs typeface="Arial"/>
              </a:rPr>
              <a:t>modo ogni persona </a:t>
            </a:r>
            <a:r>
              <a:rPr dirty="0" sz="1200">
                <a:latin typeface="Arial"/>
                <a:cs typeface="Arial"/>
              </a:rPr>
              <a:t>e  </a:t>
            </a:r>
            <a:r>
              <a:rPr dirty="0" sz="1200" spc="-5">
                <a:latin typeface="Arial"/>
                <a:cs typeface="Arial"/>
              </a:rPr>
              <a:t>cosa </a:t>
            </a:r>
            <a:r>
              <a:rPr dirty="0" sz="1200" spc="-10">
                <a:latin typeface="Arial"/>
                <a:cs typeface="Arial"/>
              </a:rPr>
              <a:t>vive, </a:t>
            </a:r>
            <a:r>
              <a:rPr dirty="0" sz="1200" spc="-5">
                <a:latin typeface="Arial"/>
                <a:cs typeface="Arial"/>
              </a:rPr>
              <a:t>abita e si relaziona con tutto ciò che lo circonda, utilizzando le modalità </a:t>
            </a:r>
            <a:r>
              <a:rPr dirty="0" sz="1200" spc="-10">
                <a:latin typeface="Arial"/>
                <a:cs typeface="Arial"/>
              </a:rPr>
              <a:t>più  </a:t>
            </a:r>
            <a:r>
              <a:rPr dirty="0" sz="1200" spc="-5">
                <a:latin typeface="Arial"/>
                <a:cs typeface="Arial"/>
              </a:rPr>
              <a:t>consone alla propria</a:t>
            </a:r>
            <a:r>
              <a:rPr dirty="0" sz="1200" spc="-1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natura.</a:t>
            </a:r>
            <a:endParaRPr sz="1200">
              <a:latin typeface="Arial"/>
              <a:cs typeface="Arial"/>
            </a:endParaRPr>
          </a:p>
          <a:p>
            <a:pPr algn="just" marL="12700" marR="6350">
              <a:lnSpc>
                <a:spcPct val="95900"/>
              </a:lnSpc>
              <a:spcBef>
                <a:spcPts val="745"/>
              </a:spcBef>
            </a:pPr>
            <a:r>
              <a:rPr dirty="0" sz="1200" spc="-5">
                <a:latin typeface="Arial"/>
                <a:cs typeface="Arial"/>
              </a:rPr>
              <a:t>“Iniziative </a:t>
            </a:r>
            <a:r>
              <a:rPr dirty="0" sz="1200">
                <a:latin typeface="Arial"/>
                <a:cs typeface="Arial"/>
              </a:rPr>
              <a:t>come </a:t>
            </a:r>
            <a:r>
              <a:rPr dirty="0" sz="1200" spc="-5">
                <a:latin typeface="Arial"/>
                <a:cs typeface="Arial"/>
              </a:rPr>
              <a:t>il Festival della </a:t>
            </a:r>
            <a:r>
              <a:rPr dirty="0" sz="1200">
                <a:latin typeface="Arial"/>
                <a:cs typeface="Arial"/>
              </a:rPr>
              <a:t>Cultura </a:t>
            </a:r>
            <a:r>
              <a:rPr dirty="0" sz="1200" spc="-5">
                <a:latin typeface="Arial"/>
                <a:cs typeface="Arial"/>
              </a:rPr>
              <a:t>Creativa </a:t>
            </a:r>
            <a:r>
              <a:rPr dirty="0" sz="1200">
                <a:latin typeface="Arial"/>
                <a:cs typeface="Arial"/>
              </a:rPr>
              <a:t>– ha </a:t>
            </a:r>
            <a:r>
              <a:rPr dirty="0" sz="1200" spc="-5">
                <a:latin typeface="Arial"/>
                <a:cs typeface="Arial"/>
              </a:rPr>
              <a:t>detto il Presidente dell’Abi, Antonio  Patuelli </a:t>
            </a:r>
            <a:r>
              <a:rPr dirty="0" sz="1200">
                <a:latin typeface="Arial"/>
                <a:cs typeface="Arial"/>
              </a:rPr>
              <a:t>– </a:t>
            </a:r>
            <a:r>
              <a:rPr dirty="0" sz="1200" spc="-5">
                <a:latin typeface="Arial"/>
                <a:cs typeface="Arial"/>
              </a:rPr>
              <a:t>puntano a valorizzare la creatività e il </a:t>
            </a:r>
            <a:r>
              <a:rPr dirty="0" sz="1200">
                <a:latin typeface="Arial"/>
                <a:cs typeface="Arial"/>
              </a:rPr>
              <a:t>talento </a:t>
            </a:r>
            <a:r>
              <a:rPr dirty="0" sz="1200" spc="-5">
                <a:latin typeface="Arial"/>
                <a:cs typeface="Arial"/>
              </a:rPr>
              <a:t>delle giovani generazioni attraverso  la promozione dell’arte </a:t>
            </a:r>
            <a:r>
              <a:rPr dirty="0" sz="1200">
                <a:latin typeface="Arial"/>
                <a:cs typeface="Arial"/>
              </a:rPr>
              <a:t>e </a:t>
            </a:r>
            <a:r>
              <a:rPr dirty="0" sz="1200" spc="-5">
                <a:latin typeface="Arial"/>
                <a:cs typeface="Arial"/>
              </a:rPr>
              <a:t>della conoscenza. Oggi più </a:t>
            </a:r>
            <a:r>
              <a:rPr dirty="0" sz="1200">
                <a:latin typeface="Arial"/>
                <a:cs typeface="Arial"/>
              </a:rPr>
              <a:t>che </a:t>
            </a:r>
            <a:r>
              <a:rPr dirty="0" sz="1200" spc="-10">
                <a:latin typeface="Arial"/>
                <a:cs typeface="Arial"/>
              </a:rPr>
              <a:t>in </a:t>
            </a:r>
            <a:r>
              <a:rPr dirty="0" sz="1200" spc="-5">
                <a:latin typeface="Arial"/>
                <a:cs typeface="Arial"/>
              </a:rPr>
              <a:t>passato, il contributo delle  banche alla cultura si focalizza sulla </a:t>
            </a:r>
            <a:r>
              <a:rPr dirty="0" sz="1200">
                <a:latin typeface="Arial"/>
                <a:cs typeface="Arial"/>
              </a:rPr>
              <a:t>prima </a:t>
            </a:r>
            <a:r>
              <a:rPr dirty="0" sz="1200" spc="-5">
                <a:latin typeface="Arial"/>
                <a:cs typeface="Arial"/>
              </a:rPr>
              <a:t>risorsa del Paese, ossia i giovani, per  sollecitarne lo spirito critico, rendendoli </a:t>
            </a:r>
            <a:r>
              <a:rPr dirty="0" sz="1200">
                <a:latin typeface="Arial"/>
                <a:cs typeface="Arial"/>
              </a:rPr>
              <a:t>così </a:t>
            </a:r>
            <a:r>
              <a:rPr dirty="0" sz="1200" spc="-5">
                <a:latin typeface="Arial"/>
                <a:cs typeface="Arial"/>
              </a:rPr>
              <a:t>protagonisti della nostra società civile.  Sostenere la capacità creativa di bambini e ragazzi, </a:t>
            </a:r>
            <a:r>
              <a:rPr dirty="0" sz="1200">
                <a:latin typeface="Arial"/>
                <a:cs typeface="Arial"/>
              </a:rPr>
              <a:t>significa </a:t>
            </a:r>
            <a:r>
              <a:rPr dirty="0" sz="1200" spc="-5">
                <a:latin typeface="Arial"/>
                <a:cs typeface="Arial"/>
              </a:rPr>
              <a:t>aiutarli a mettere a frutto  capacità, potenzialità e visoni innovative, strumenti indispensabili </a:t>
            </a:r>
            <a:r>
              <a:rPr dirty="0" sz="1200" spc="-10">
                <a:latin typeface="Arial"/>
                <a:cs typeface="Arial"/>
              </a:rPr>
              <a:t>per </a:t>
            </a:r>
            <a:r>
              <a:rPr dirty="0" sz="1200" spc="-5">
                <a:latin typeface="Arial"/>
                <a:cs typeface="Arial"/>
              </a:rPr>
              <a:t>costruire un futuro di  crescita </a:t>
            </a:r>
            <a:r>
              <a:rPr dirty="0" sz="1200">
                <a:latin typeface="Arial"/>
                <a:cs typeface="Arial"/>
              </a:rPr>
              <a:t>per </a:t>
            </a:r>
            <a:r>
              <a:rPr dirty="0" sz="1200" spc="-10">
                <a:latin typeface="Arial"/>
                <a:cs typeface="Arial"/>
              </a:rPr>
              <a:t>loro </a:t>
            </a:r>
            <a:r>
              <a:rPr dirty="0" sz="1200">
                <a:latin typeface="Arial"/>
                <a:cs typeface="Arial"/>
              </a:rPr>
              <a:t>stessi e per</a:t>
            </a:r>
            <a:r>
              <a:rPr dirty="0" sz="1200" spc="-5">
                <a:latin typeface="Arial"/>
                <a:cs typeface="Arial"/>
              </a:rPr>
              <a:t> l’Italia”.</a:t>
            </a:r>
            <a:endParaRPr sz="1200">
              <a:latin typeface="Arial"/>
              <a:cs typeface="Arial"/>
            </a:endParaRPr>
          </a:p>
          <a:p>
            <a:pPr algn="just" marL="12700" marR="5715">
              <a:lnSpc>
                <a:spcPct val="95700"/>
              </a:lnSpc>
              <a:spcBef>
                <a:spcPts val="755"/>
              </a:spcBef>
            </a:pPr>
            <a:r>
              <a:rPr dirty="0" sz="1200">
                <a:latin typeface="Arial"/>
                <a:cs typeface="Arial"/>
              </a:rPr>
              <a:t>Oltre </a:t>
            </a:r>
            <a:r>
              <a:rPr dirty="0" sz="1200" spc="-5">
                <a:latin typeface="Arial"/>
                <a:cs typeface="Arial"/>
              </a:rPr>
              <a:t>80 eventi culturali in 50 </a:t>
            </a:r>
            <a:r>
              <a:rPr dirty="0" sz="1200">
                <a:latin typeface="Arial"/>
                <a:cs typeface="Arial"/>
              </a:rPr>
              <a:t>città </a:t>
            </a:r>
            <a:r>
              <a:rPr dirty="0" sz="1200" spc="-5">
                <a:latin typeface="Arial"/>
                <a:cs typeface="Arial"/>
              </a:rPr>
              <a:t>italiane svilupperanno il </a:t>
            </a:r>
            <a:r>
              <a:rPr dirty="0" sz="1200">
                <a:latin typeface="Arial"/>
                <a:cs typeface="Arial"/>
              </a:rPr>
              <a:t>tema </a:t>
            </a:r>
            <a:r>
              <a:rPr dirty="0" sz="1200" spc="-5">
                <a:latin typeface="Arial"/>
                <a:cs typeface="Arial"/>
              </a:rPr>
              <a:t>ispiratore, </a:t>
            </a:r>
            <a:r>
              <a:rPr dirty="0" sz="1200">
                <a:latin typeface="Arial"/>
                <a:cs typeface="Arial"/>
              </a:rPr>
              <a:t>declinato </a:t>
            </a:r>
            <a:r>
              <a:rPr dirty="0" sz="1200" spc="-5">
                <a:latin typeface="Arial"/>
                <a:cs typeface="Arial"/>
              </a:rPr>
              <a:t>da  </a:t>
            </a:r>
            <a:r>
              <a:rPr dirty="0" sz="1200">
                <a:latin typeface="Arial"/>
                <a:cs typeface="Arial"/>
              </a:rPr>
              <a:t>ciascuna </a:t>
            </a:r>
            <a:r>
              <a:rPr dirty="0" sz="1200" spc="-5">
                <a:latin typeface="Arial"/>
                <a:cs typeface="Arial"/>
              </a:rPr>
              <a:t>banca </a:t>
            </a:r>
            <a:r>
              <a:rPr dirty="0" sz="1200" spc="-10">
                <a:latin typeface="Arial"/>
                <a:cs typeface="Arial"/>
              </a:rPr>
              <a:t>con </a:t>
            </a:r>
            <a:r>
              <a:rPr dirty="0" sz="1200" spc="-5">
                <a:latin typeface="Arial"/>
                <a:cs typeface="Arial"/>
              </a:rPr>
              <a:t>strumenti e punti di vista </a:t>
            </a:r>
            <a:r>
              <a:rPr dirty="0" sz="1200">
                <a:latin typeface="Arial"/>
                <a:cs typeface="Arial"/>
              </a:rPr>
              <a:t>differenti, </a:t>
            </a:r>
            <a:r>
              <a:rPr dirty="0" sz="1200" spc="-5">
                <a:latin typeface="Arial"/>
                <a:cs typeface="Arial"/>
              </a:rPr>
              <a:t>alla luce delle proprie specificità e  di quelle del territorio di appartenenza. </a:t>
            </a:r>
            <a:r>
              <a:rPr dirty="0" sz="1200">
                <a:latin typeface="Arial"/>
                <a:cs typeface="Arial"/>
              </a:rPr>
              <a:t>I </a:t>
            </a:r>
            <a:r>
              <a:rPr dirty="0" sz="1200" spc="-5">
                <a:latin typeface="Arial"/>
                <a:cs typeface="Arial"/>
              </a:rPr>
              <a:t>laboratori e le altre attività proposte vedranno la  partecipazione di rappresentanti delle banche e la </a:t>
            </a:r>
            <a:r>
              <a:rPr dirty="0" sz="1200">
                <a:latin typeface="Arial"/>
                <a:cs typeface="Arial"/>
              </a:rPr>
              <a:t>collaborazione </a:t>
            </a:r>
            <a:r>
              <a:rPr dirty="0" sz="1200" spc="-5">
                <a:latin typeface="Arial"/>
                <a:cs typeface="Arial"/>
              </a:rPr>
              <a:t>di scuole, musei,  biblioteche </a:t>
            </a:r>
            <a:r>
              <a:rPr dirty="0" sz="1200">
                <a:latin typeface="Arial"/>
                <a:cs typeface="Arial"/>
              </a:rPr>
              <a:t>e </a:t>
            </a:r>
            <a:r>
              <a:rPr dirty="0" sz="1200" spc="-5">
                <a:latin typeface="Arial"/>
                <a:cs typeface="Arial"/>
              </a:rPr>
              <a:t>operatori culturali, </a:t>
            </a:r>
            <a:r>
              <a:rPr dirty="0" sz="1200">
                <a:latin typeface="Arial"/>
                <a:cs typeface="Arial"/>
              </a:rPr>
              <a:t>a </a:t>
            </a:r>
            <a:r>
              <a:rPr dirty="0" sz="1200" spc="-5">
                <a:latin typeface="Arial"/>
                <a:cs typeface="Arial"/>
              </a:rPr>
              <a:t>cui </a:t>
            </a:r>
            <a:r>
              <a:rPr dirty="0" sz="1200">
                <a:latin typeface="Arial"/>
                <a:cs typeface="Arial"/>
              </a:rPr>
              <a:t>si </a:t>
            </a:r>
            <a:r>
              <a:rPr dirty="0" sz="1200" spc="-5">
                <a:latin typeface="Arial"/>
                <a:cs typeface="Arial"/>
              </a:rPr>
              <a:t>aggiungerà quest’anno anche la </a:t>
            </a:r>
            <a:r>
              <a:rPr dirty="0" sz="1200" spc="-10">
                <a:latin typeface="Arial"/>
                <a:cs typeface="Arial"/>
              </a:rPr>
              <a:t>Main </a:t>
            </a:r>
            <a:r>
              <a:rPr dirty="0" sz="1200" spc="-5">
                <a:latin typeface="Arial"/>
                <a:cs typeface="Arial"/>
              </a:rPr>
              <a:t>Media  Partnership della </a:t>
            </a:r>
            <a:r>
              <a:rPr dirty="0" sz="1200">
                <a:latin typeface="Arial"/>
                <a:cs typeface="Arial"/>
              </a:rPr>
              <a:t>RAI </a:t>
            </a:r>
            <a:r>
              <a:rPr dirty="0" sz="1200" spc="-5">
                <a:latin typeface="Arial"/>
                <a:cs typeface="Arial"/>
              </a:rPr>
              <a:t>e la Media Partnership del </a:t>
            </a:r>
            <a:r>
              <a:rPr dirty="0" sz="1200">
                <a:latin typeface="Arial"/>
                <a:cs typeface="Arial"/>
              </a:rPr>
              <a:t>TGR. </a:t>
            </a:r>
            <a:r>
              <a:rPr dirty="0" sz="1200" spc="-5">
                <a:latin typeface="Arial"/>
                <a:cs typeface="Arial"/>
              </a:rPr>
              <a:t>Ad ulteriore testimonianza del  valore educativo, sociale e culturale della</a:t>
            </a:r>
            <a:r>
              <a:rPr dirty="0" sz="1200" spc="1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manifestazione.</a:t>
            </a:r>
            <a:endParaRPr sz="1200">
              <a:latin typeface="Arial"/>
              <a:cs typeface="Arial"/>
            </a:endParaRPr>
          </a:p>
          <a:p>
            <a:pPr algn="just" marL="12700" marR="7620">
              <a:lnSpc>
                <a:spcPts val="1380"/>
              </a:lnSpc>
              <a:spcBef>
                <a:spcPts val="795"/>
              </a:spcBef>
            </a:pPr>
            <a:r>
              <a:rPr dirty="0" sz="1200" spc="-5" b="1">
                <a:latin typeface="Arial"/>
                <a:cs typeface="Arial"/>
              </a:rPr>
              <a:t>Tre appuntamenti</a:t>
            </a:r>
            <a:r>
              <a:rPr dirty="0" sz="1200" spc="-5">
                <a:latin typeface="Arial"/>
                <a:cs typeface="Arial"/>
              </a:rPr>
              <a:t>, organizzati dall’Abi in collaborazione </a:t>
            </a:r>
            <a:r>
              <a:rPr dirty="0" sz="1200">
                <a:latin typeface="Arial"/>
                <a:cs typeface="Arial"/>
              </a:rPr>
              <a:t>col </a:t>
            </a:r>
            <a:r>
              <a:rPr dirty="0" sz="1200" spc="-5">
                <a:latin typeface="Arial"/>
                <a:cs typeface="Arial"/>
              </a:rPr>
              <a:t>Dipartimento educazione </a:t>
            </a:r>
            <a:r>
              <a:rPr dirty="0" sz="1200">
                <a:latin typeface="Arial"/>
                <a:cs typeface="Arial"/>
              </a:rPr>
              <a:t>del  </a:t>
            </a:r>
            <a:r>
              <a:rPr dirty="0" sz="1200" spc="-5">
                <a:latin typeface="Arial"/>
                <a:cs typeface="Arial"/>
              </a:rPr>
              <a:t>Museo Castello di Rivoli, </a:t>
            </a:r>
            <a:r>
              <a:rPr dirty="0" sz="1200" spc="-5" b="1">
                <a:latin typeface="Arial"/>
                <a:cs typeface="Arial"/>
              </a:rPr>
              <a:t>a Milano, Roma e </a:t>
            </a:r>
            <a:r>
              <a:rPr dirty="0" sz="1200" b="1">
                <a:latin typeface="Arial"/>
                <a:cs typeface="Arial"/>
              </a:rPr>
              <a:t>Palermo</a:t>
            </a:r>
            <a:r>
              <a:rPr dirty="0" sz="1200">
                <a:latin typeface="Arial"/>
                <a:cs typeface="Arial"/>
              </a:rPr>
              <a:t>, </a:t>
            </a:r>
            <a:r>
              <a:rPr dirty="0" sz="1200" spc="-5">
                <a:latin typeface="Arial"/>
                <a:cs typeface="Arial"/>
              </a:rPr>
              <a:t>renderanno ancora più significativa  la manifestazione </a:t>
            </a:r>
            <a:r>
              <a:rPr dirty="0" sz="1200">
                <a:latin typeface="Arial"/>
                <a:cs typeface="Arial"/>
              </a:rPr>
              <a:t>di </a:t>
            </a:r>
            <a:r>
              <a:rPr dirty="0" sz="1200" spc="-5">
                <a:latin typeface="Arial"/>
                <a:cs typeface="Arial"/>
              </a:rPr>
              <a:t>quest’anno:</a:t>
            </a:r>
            <a:endParaRPr sz="1200">
              <a:latin typeface="Arial"/>
              <a:cs typeface="Arial"/>
            </a:endParaRPr>
          </a:p>
          <a:p>
            <a:pPr algn="just" marL="12700" marR="6350">
              <a:lnSpc>
                <a:spcPct val="95900"/>
              </a:lnSpc>
              <a:spcBef>
                <a:spcPts val="705"/>
              </a:spcBef>
            </a:pPr>
            <a:r>
              <a:rPr dirty="0" sz="1200" spc="-5" b="1">
                <a:latin typeface="Arial"/>
                <a:cs typeface="Arial"/>
              </a:rPr>
              <a:t>Mercoledì 4 maggio </a:t>
            </a:r>
            <a:r>
              <a:rPr dirty="0" sz="1200" spc="-5">
                <a:latin typeface="Arial"/>
                <a:cs typeface="Arial"/>
              </a:rPr>
              <a:t>alla </a:t>
            </a:r>
            <a:r>
              <a:rPr dirty="0" sz="1200" spc="-5" b="1">
                <a:latin typeface="Arial"/>
                <a:cs typeface="Arial"/>
              </a:rPr>
              <a:t>Triennale </a:t>
            </a:r>
            <a:r>
              <a:rPr dirty="0" sz="1200" b="1">
                <a:latin typeface="Arial"/>
                <a:cs typeface="Arial"/>
              </a:rPr>
              <a:t>di </a:t>
            </a:r>
            <a:r>
              <a:rPr dirty="0" sz="1200" spc="-5" b="1">
                <a:latin typeface="Arial"/>
                <a:cs typeface="Arial"/>
              </a:rPr>
              <a:t>Milano </a:t>
            </a:r>
            <a:r>
              <a:rPr dirty="0" sz="1200" spc="-5">
                <a:latin typeface="Arial"/>
                <a:cs typeface="Arial"/>
              </a:rPr>
              <a:t>l’evento </a:t>
            </a:r>
            <a:r>
              <a:rPr dirty="0" sz="1200" b="1" i="1">
                <a:latin typeface="Arial"/>
                <a:cs typeface="Arial"/>
              </a:rPr>
              <a:t>The Next Nest, </a:t>
            </a:r>
            <a:r>
              <a:rPr dirty="0" sz="1200" b="1">
                <a:latin typeface="Arial"/>
                <a:cs typeface="Arial"/>
              </a:rPr>
              <a:t>in </a:t>
            </a:r>
            <a:r>
              <a:rPr dirty="0" sz="1200" spc="-5" b="1">
                <a:latin typeface="Arial"/>
                <a:cs typeface="Arial"/>
              </a:rPr>
              <a:t>collaborazione  con </a:t>
            </a:r>
            <a:r>
              <a:rPr dirty="0" sz="1200" b="1">
                <a:latin typeface="Arial"/>
                <a:cs typeface="Arial"/>
              </a:rPr>
              <a:t>OfficineMultiplo</a:t>
            </a:r>
            <a:r>
              <a:rPr dirty="0" sz="1200">
                <a:latin typeface="Arial"/>
                <a:cs typeface="Arial"/>
              </a:rPr>
              <a:t>. </a:t>
            </a:r>
            <a:r>
              <a:rPr dirty="0" sz="1200" spc="-5">
                <a:latin typeface="Arial"/>
                <a:cs typeface="Arial"/>
              </a:rPr>
              <a:t>La </a:t>
            </a:r>
            <a:r>
              <a:rPr dirty="0" sz="1200" spc="-5" b="1">
                <a:latin typeface="Arial"/>
                <a:cs typeface="Arial"/>
              </a:rPr>
              <a:t>mostra interdisciplinare e interattiva </a:t>
            </a:r>
            <a:r>
              <a:rPr dirty="0" sz="1200">
                <a:latin typeface="Arial"/>
                <a:cs typeface="Arial"/>
              </a:rPr>
              <a:t>(a </a:t>
            </a:r>
            <a:r>
              <a:rPr dirty="0" sz="1200" spc="-5">
                <a:latin typeface="Arial"/>
                <a:cs typeface="Arial"/>
              </a:rPr>
              <a:t>cura </a:t>
            </a:r>
            <a:r>
              <a:rPr dirty="0" sz="1200">
                <a:latin typeface="Arial"/>
                <a:cs typeface="Arial"/>
              </a:rPr>
              <a:t>di </a:t>
            </a:r>
            <a:r>
              <a:rPr dirty="0" sz="1200" spc="-5">
                <a:latin typeface="Arial"/>
                <a:cs typeface="Arial"/>
              </a:rPr>
              <a:t>Luca Berardo,  Mario Cipriano, Francesca Di Noia, in collaborazione con Daniele Galliano e Ettore Balbo)  rivolta a bambini e ai </a:t>
            </a:r>
            <a:r>
              <a:rPr dirty="0" sz="1200" spc="-10">
                <a:latin typeface="Arial"/>
                <a:cs typeface="Arial"/>
              </a:rPr>
              <a:t>ragazzi, </a:t>
            </a:r>
            <a:r>
              <a:rPr dirty="0" sz="1200" spc="5">
                <a:latin typeface="Arial"/>
                <a:cs typeface="Arial"/>
              </a:rPr>
              <a:t>sarà </a:t>
            </a:r>
            <a:r>
              <a:rPr dirty="0" sz="1200" spc="-5">
                <a:latin typeface="Arial"/>
                <a:cs typeface="Arial"/>
              </a:rPr>
              <a:t>correlata ad </a:t>
            </a:r>
            <a:r>
              <a:rPr dirty="0" sz="1200" spc="-5" b="1">
                <a:latin typeface="Arial"/>
                <a:cs typeface="Arial"/>
              </a:rPr>
              <a:t>eventi e workshops aperti al pubblico</a:t>
            </a:r>
            <a:r>
              <a:rPr dirty="0" sz="1200" spc="-5">
                <a:latin typeface="Arial"/>
                <a:cs typeface="Arial"/>
              </a:rPr>
              <a:t>.  </a:t>
            </a:r>
            <a:r>
              <a:rPr dirty="0" sz="1200">
                <a:latin typeface="Arial"/>
                <a:cs typeface="Arial"/>
              </a:rPr>
              <a:t>In </a:t>
            </a:r>
            <a:r>
              <a:rPr dirty="0" sz="1200" spc="-5">
                <a:latin typeface="Arial"/>
                <a:cs typeface="Arial"/>
              </a:rPr>
              <a:t>questo contesto il Dipartimento Educazione Castello </a:t>
            </a:r>
            <a:r>
              <a:rPr dirty="0" sz="1200">
                <a:latin typeface="Arial"/>
                <a:cs typeface="Arial"/>
              </a:rPr>
              <a:t>di </a:t>
            </a:r>
            <a:r>
              <a:rPr dirty="0" sz="1200" spc="-5">
                <a:latin typeface="Arial"/>
                <a:cs typeface="Arial"/>
              </a:rPr>
              <a:t>Rivoli </a:t>
            </a:r>
            <a:r>
              <a:rPr dirty="0" sz="1200">
                <a:latin typeface="Arial"/>
                <a:cs typeface="Arial"/>
              </a:rPr>
              <a:t>porterà </a:t>
            </a:r>
            <a:r>
              <a:rPr dirty="0" sz="1200" spc="-5">
                <a:latin typeface="Arial"/>
                <a:cs typeface="Arial"/>
              </a:rPr>
              <a:t>il progetto Abitanti,  un </a:t>
            </a:r>
            <a:r>
              <a:rPr dirty="0" sz="1200" spc="-5" b="1">
                <a:latin typeface="Arial"/>
                <a:cs typeface="Arial"/>
              </a:rPr>
              <a:t>vasto </a:t>
            </a:r>
            <a:r>
              <a:rPr dirty="0" sz="1200" b="1">
                <a:latin typeface="Arial"/>
                <a:cs typeface="Arial"/>
              </a:rPr>
              <a:t>work in </a:t>
            </a:r>
            <a:r>
              <a:rPr dirty="0" sz="1200" spc="-5" b="1">
                <a:latin typeface="Arial"/>
                <a:cs typeface="Arial"/>
              </a:rPr>
              <a:t>progress collettivo itinerante che parte dalla piazza </a:t>
            </a:r>
            <a:r>
              <a:rPr dirty="0" sz="1200" b="1">
                <a:latin typeface="Arial"/>
                <a:cs typeface="Arial"/>
              </a:rPr>
              <a:t>intesa </a:t>
            </a:r>
            <a:r>
              <a:rPr dirty="0" sz="1200" spc="-5" b="1">
                <a:latin typeface="Arial"/>
                <a:cs typeface="Arial"/>
              </a:rPr>
              <a:t>come  </a:t>
            </a:r>
            <a:r>
              <a:rPr dirty="0" sz="1200" spc="-10" b="1">
                <a:latin typeface="Arial"/>
                <a:cs typeface="Arial"/>
              </a:rPr>
              <a:t>Agorà </a:t>
            </a:r>
            <a:r>
              <a:rPr dirty="0" sz="1200" spc="-5">
                <a:latin typeface="Arial"/>
                <a:cs typeface="Arial"/>
              </a:rPr>
              <a:t>(luogo dell’incontro </a:t>
            </a:r>
            <a:r>
              <a:rPr dirty="0" sz="1200">
                <a:latin typeface="Arial"/>
                <a:cs typeface="Arial"/>
              </a:rPr>
              <a:t>e </a:t>
            </a:r>
            <a:r>
              <a:rPr dirty="0" sz="1200" spc="-5">
                <a:latin typeface="Arial"/>
                <a:cs typeface="Arial"/>
              </a:rPr>
              <a:t>del confronto), </a:t>
            </a:r>
            <a:r>
              <a:rPr dirty="0" sz="1200">
                <a:latin typeface="Arial"/>
                <a:cs typeface="Arial"/>
              </a:rPr>
              <a:t>per </a:t>
            </a:r>
            <a:r>
              <a:rPr dirty="0" sz="1200" spc="-5">
                <a:latin typeface="Arial"/>
                <a:cs typeface="Arial"/>
              </a:rPr>
              <a:t>rimettere in gioco </a:t>
            </a:r>
            <a:r>
              <a:rPr dirty="0" sz="1200">
                <a:latin typeface="Arial"/>
                <a:cs typeface="Arial"/>
              </a:rPr>
              <a:t>i concetti </a:t>
            </a:r>
            <a:r>
              <a:rPr dirty="0" sz="1200" spc="-5">
                <a:latin typeface="Arial"/>
                <a:cs typeface="Arial"/>
              </a:rPr>
              <a:t>d’identità </a:t>
            </a:r>
            <a:r>
              <a:rPr dirty="0" sz="1200">
                <a:latin typeface="Arial"/>
                <a:cs typeface="Arial"/>
              </a:rPr>
              <a:t>e  </a:t>
            </a:r>
            <a:r>
              <a:rPr dirty="0" sz="1200" spc="-5">
                <a:latin typeface="Arial"/>
                <a:cs typeface="Arial"/>
              </a:rPr>
              <a:t>differenza, incontro con l’altro, l’estraneo, </a:t>
            </a:r>
            <a:r>
              <a:rPr dirty="0" sz="1200">
                <a:latin typeface="Arial"/>
                <a:cs typeface="Arial"/>
              </a:rPr>
              <a:t>strano </a:t>
            </a:r>
            <a:r>
              <a:rPr dirty="0" sz="1200" spc="-5">
                <a:latin typeface="Arial"/>
                <a:cs typeface="Arial"/>
              </a:rPr>
              <a:t>in quanto straniero, lo sconosciuto  proveniente </a:t>
            </a:r>
            <a:r>
              <a:rPr dirty="0" sz="1200">
                <a:latin typeface="Arial"/>
                <a:cs typeface="Arial"/>
              </a:rPr>
              <a:t>da un </a:t>
            </a:r>
            <a:r>
              <a:rPr dirty="0" sz="1200" spc="-5">
                <a:latin typeface="Arial"/>
                <a:cs typeface="Arial"/>
              </a:rPr>
              <a:t>altro</a:t>
            </a:r>
            <a:r>
              <a:rPr dirty="0" sz="1200" spc="-3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mondo.</a:t>
            </a:r>
            <a:endParaRPr sz="1200">
              <a:latin typeface="Arial"/>
              <a:cs typeface="Arial"/>
            </a:endParaRPr>
          </a:p>
          <a:p>
            <a:pPr algn="just" marL="12700" marR="5080">
              <a:lnSpc>
                <a:spcPct val="95800"/>
              </a:lnSpc>
              <a:spcBef>
                <a:spcPts val="760"/>
              </a:spcBef>
            </a:pPr>
            <a:r>
              <a:rPr dirty="0" sz="1200" spc="-5" b="1">
                <a:latin typeface="Arial"/>
                <a:cs typeface="Arial"/>
              </a:rPr>
              <a:t>Venerdì 6 maggio</a:t>
            </a:r>
            <a:r>
              <a:rPr dirty="0" sz="1200" spc="-5">
                <a:latin typeface="Arial"/>
                <a:cs typeface="Arial"/>
              </a:rPr>
              <a:t>, a </a:t>
            </a:r>
            <a:r>
              <a:rPr dirty="0" sz="1200" spc="-5" b="1">
                <a:latin typeface="Arial"/>
                <a:cs typeface="Arial"/>
              </a:rPr>
              <a:t>Roma </a:t>
            </a:r>
            <a:r>
              <a:rPr dirty="0" sz="1200" spc="-5">
                <a:latin typeface="Arial"/>
                <a:cs typeface="Arial"/>
              </a:rPr>
              <a:t>presso il teatro India, </a:t>
            </a:r>
            <a:r>
              <a:rPr dirty="0" sz="1200" spc="-5" b="1" i="1">
                <a:latin typeface="Arial"/>
                <a:cs typeface="Arial"/>
              </a:rPr>
              <a:t>Abitare la fantasia, la creatività e  </a:t>
            </a:r>
            <a:r>
              <a:rPr dirty="0" sz="1200" spc="-5" b="1" i="1">
                <a:latin typeface="Arial"/>
                <a:cs typeface="Arial"/>
              </a:rPr>
              <a:t>l’arte</a:t>
            </a:r>
            <a:r>
              <a:rPr dirty="0" sz="1200" spc="-5" i="1">
                <a:latin typeface="Arial"/>
                <a:cs typeface="Arial"/>
              </a:rPr>
              <a:t>, </a:t>
            </a:r>
            <a:r>
              <a:rPr dirty="0" sz="1200" spc="-10">
                <a:latin typeface="Arial"/>
                <a:cs typeface="Arial"/>
              </a:rPr>
              <a:t>in </a:t>
            </a:r>
            <a:r>
              <a:rPr dirty="0" sz="1200" spc="-5">
                <a:latin typeface="Arial"/>
                <a:cs typeface="Arial"/>
              </a:rPr>
              <a:t>collaborazione Associazione Aperta Parentesi e Artivazione e con </a:t>
            </a:r>
            <a:r>
              <a:rPr dirty="0" sz="1200" spc="-10">
                <a:latin typeface="Arial"/>
                <a:cs typeface="Arial"/>
              </a:rPr>
              <a:t>RAM  </a:t>
            </a:r>
            <a:r>
              <a:rPr dirty="0" sz="1200" spc="-5">
                <a:latin typeface="Arial"/>
                <a:cs typeface="Arial"/>
              </a:rPr>
              <a:t>radioartemobile. L’evento </a:t>
            </a:r>
            <a:r>
              <a:rPr dirty="0" sz="1200">
                <a:latin typeface="Arial"/>
                <a:cs typeface="Arial"/>
              </a:rPr>
              <a:t>sarà </a:t>
            </a:r>
            <a:r>
              <a:rPr dirty="0" sz="1200" spc="-5">
                <a:latin typeface="Arial"/>
                <a:cs typeface="Arial"/>
              </a:rPr>
              <a:t>l’occasione </a:t>
            </a:r>
            <a:r>
              <a:rPr dirty="0" sz="1200">
                <a:latin typeface="Arial"/>
                <a:cs typeface="Arial"/>
              </a:rPr>
              <a:t>per </a:t>
            </a:r>
            <a:r>
              <a:rPr dirty="0" sz="1200" spc="-5">
                <a:latin typeface="Arial"/>
                <a:cs typeface="Arial"/>
              </a:rPr>
              <a:t>proiettare il </a:t>
            </a:r>
            <a:r>
              <a:rPr dirty="0" sz="1200" spc="-5" b="1">
                <a:latin typeface="Arial"/>
                <a:cs typeface="Arial"/>
              </a:rPr>
              <a:t>video “3domande3”</a:t>
            </a:r>
            <a:r>
              <a:rPr dirty="0" sz="1200" spc="-5">
                <a:latin typeface="Arial"/>
                <a:cs typeface="Arial"/>
              </a:rPr>
              <a:t>, in  cui </a:t>
            </a:r>
            <a:r>
              <a:rPr dirty="0" sz="1200" spc="-5" b="1">
                <a:latin typeface="Arial"/>
                <a:cs typeface="Arial"/>
              </a:rPr>
              <a:t>artisti come Michelangelo Pistoletto, Achille Bonito Oliva, </a:t>
            </a:r>
            <a:r>
              <a:rPr dirty="0" sz="1200" b="1">
                <a:latin typeface="Arial"/>
                <a:cs typeface="Arial"/>
              </a:rPr>
              <a:t>Hou </a:t>
            </a:r>
            <a:r>
              <a:rPr dirty="0" sz="1200" spc="5" b="1">
                <a:latin typeface="Arial"/>
                <a:cs typeface="Arial"/>
              </a:rPr>
              <a:t>Hanru, </a:t>
            </a:r>
            <a:r>
              <a:rPr dirty="0" sz="1200" b="1">
                <a:latin typeface="Arial"/>
                <a:cs typeface="Arial"/>
              </a:rPr>
              <a:t>Tanino  </a:t>
            </a:r>
            <a:r>
              <a:rPr dirty="0" sz="1200" spc="-5" b="1">
                <a:latin typeface="Arial"/>
                <a:cs typeface="Arial"/>
              </a:rPr>
              <a:t>Liberatore, Pedro Cano, Max Casacci e </a:t>
            </a:r>
            <a:r>
              <a:rPr dirty="0" sz="1200" b="1">
                <a:latin typeface="Arial"/>
                <a:cs typeface="Arial"/>
              </a:rPr>
              <a:t>molti </a:t>
            </a:r>
            <a:r>
              <a:rPr dirty="0" sz="1200" spc="-5" b="1">
                <a:latin typeface="Arial"/>
                <a:cs typeface="Arial"/>
              </a:rPr>
              <a:t>altri, racconteranno la creatività dal  loro punto </a:t>
            </a:r>
            <a:r>
              <a:rPr dirty="0" sz="1200" b="1">
                <a:latin typeface="Arial"/>
                <a:cs typeface="Arial"/>
              </a:rPr>
              <a:t>di </a:t>
            </a:r>
            <a:r>
              <a:rPr dirty="0" sz="1200" spc="-5" b="1">
                <a:latin typeface="Arial"/>
                <a:cs typeface="Arial"/>
              </a:rPr>
              <a:t>vista</a:t>
            </a:r>
            <a:r>
              <a:rPr dirty="0" sz="1200" spc="-5">
                <a:latin typeface="Arial"/>
                <a:cs typeface="Arial"/>
              </a:rPr>
              <a:t>. All’evento parteciperanno le scuole </a:t>
            </a:r>
            <a:r>
              <a:rPr dirty="0" sz="1200">
                <a:latin typeface="Arial"/>
                <a:cs typeface="Arial"/>
              </a:rPr>
              <a:t>del </a:t>
            </a:r>
            <a:r>
              <a:rPr dirty="0" sz="1200" spc="-5">
                <a:latin typeface="Arial"/>
                <a:cs typeface="Arial"/>
              </a:rPr>
              <a:t>territorio </a:t>
            </a:r>
            <a:r>
              <a:rPr dirty="0" sz="1200">
                <a:latin typeface="Arial"/>
                <a:cs typeface="Arial"/>
              </a:rPr>
              <a:t>e </a:t>
            </a:r>
            <a:r>
              <a:rPr dirty="0" sz="1200" spc="-5">
                <a:latin typeface="Arial"/>
                <a:cs typeface="Arial"/>
              </a:rPr>
              <a:t>gli adulti per  un’esperienza laboratoriale </a:t>
            </a:r>
            <a:r>
              <a:rPr dirty="0" sz="1200">
                <a:latin typeface="Arial"/>
                <a:cs typeface="Arial"/>
              </a:rPr>
              <a:t>che </a:t>
            </a:r>
            <a:r>
              <a:rPr dirty="0" sz="1200" spc="-5">
                <a:latin typeface="Arial"/>
                <a:cs typeface="Arial"/>
              </a:rPr>
              <a:t>parte dalla visione </a:t>
            </a:r>
            <a:r>
              <a:rPr dirty="0" sz="1200">
                <a:latin typeface="Arial"/>
                <a:cs typeface="Arial"/>
              </a:rPr>
              <a:t>e </a:t>
            </a:r>
            <a:r>
              <a:rPr dirty="0" sz="1200" spc="-5">
                <a:latin typeface="Arial"/>
                <a:cs typeface="Arial"/>
              </a:rPr>
              <a:t>prosegue </a:t>
            </a:r>
            <a:r>
              <a:rPr dirty="0" sz="1200">
                <a:latin typeface="Arial"/>
                <a:cs typeface="Arial"/>
              </a:rPr>
              <a:t>con un dibattito </a:t>
            </a:r>
            <a:r>
              <a:rPr dirty="0" sz="1200" spc="-5">
                <a:latin typeface="Arial"/>
                <a:cs typeface="Arial"/>
              </a:rPr>
              <a:t>aperto  sul </a:t>
            </a:r>
            <a:r>
              <a:rPr dirty="0" sz="1200" b="1">
                <a:latin typeface="Arial"/>
                <a:cs typeface="Arial"/>
              </a:rPr>
              <a:t>tema </a:t>
            </a:r>
            <a:r>
              <a:rPr dirty="0" sz="1200" spc="-5" b="1">
                <a:latin typeface="Arial"/>
                <a:cs typeface="Arial"/>
              </a:rPr>
              <a:t>dell’abitare </a:t>
            </a:r>
            <a:r>
              <a:rPr dirty="0" sz="1200" b="1">
                <a:latin typeface="Arial"/>
                <a:cs typeface="Arial"/>
              </a:rPr>
              <a:t>la fantasia</a:t>
            </a:r>
            <a:r>
              <a:rPr dirty="0" sz="1200">
                <a:latin typeface="Arial"/>
                <a:cs typeface="Arial"/>
              </a:rPr>
              <a:t>. </a:t>
            </a:r>
            <a:r>
              <a:rPr dirty="0" sz="1200" spc="-5">
                <a:latin typeface="Arial"/>
                <a:cs typeface="Arial"/>
              </a:rPr>
              <a:t>Un momento utile per le riflessioni sul </a:t>
            </a:r>
            <a:r>
              <a:rPr dirty="0" sz="1200">
                <a:latin typeface="Arial"/>
                <a:cs typeface="Arial"/>
              </a:rPr>
              <a:t>tema</a:t>
            </a:r>
            <a:r>
              <a:rPr dirty="0" sz="1200" spc="28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della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8705" cy="59378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276725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h</a:t>
            </a:r>
            <a:r>
              <a:rPr dirty="0" sz="1600" spc="-20" b="1">
                <a:latin typeface="Arial"/>
                <a:cs typeface="Arial"/>
              </a:rPr>
              <a:t>e</a:t>
            </a:r>
            <a:r>
              <a:rPr dirty="0" sz="1600" spc="35" b="1">
                <a:latin typeface="Arial"/>
                <a:cs typeface="Arial"/>
              </a:rPr>
              <a:t>w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30" b="1">
                <a:latin typeface="Arial"/>
                <a:cs typeface="Arial"/>
              </a:rPr>
              <a:t>y</a:t>
            </a:r>
            <a:r>
              <a:rPr dirty="0" sz="1600" spc="-5" b="1">
                <a:latin typeface="Arial"/>
                <a:cs typeface="Arial"/>
              </a:rPr>
              <a:t>ma</a:t>
            </a:r>
            <a:r>
              <a:rPr dirty="0" sz="1600" spc="-10" b="1">
                <a:latin typeface="Arial"/>
                <a:cs typeface="Arial"/>
              </a:rPr>
              <a:t>g</a:t>
            </a:r>
            <a:r>
              <a:rPr dirty="0" sz="1600" spc="-5" b="1">
                <a:latin typeface="Arial"/>
                <a:cs typeface="Arial"/>
              </a:rPr>
              <a:t>az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e.it  </a:t>
            </a:r>
            <a:r>
              <a:rPr dirty="0" sz="1600" spc="-5" b="1">
                <a:latin typeface="Arial"/>
                <a:cs typeface="Arial"/>
              </a:rPr>
              <a:t>2 maggio 2016</a:t>
            </a:r>
            <a:endParaRPr sz="16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3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3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2700" marR="5080">
              <a:lnSpc>
                <a:spcPts val="1380"/>
              </a:lnSpc>
              <a:spcBef>
                <a:spcPts val="994"/>
              </a:spcBef>
            </a:pPr>
            <a:r>
              <a:rPr dirty="0" sz="1200" spc="-5">
                <a:latin typeface="Arial"/>
                <a:cs typeface="Arial"/>
              </a:rPr>
              <a:t>creatività </a:t>
            </a:r>
            <a:r>
              <a:rPr dirty="0" sz="1200">
                <a:latin typeface="Arial"/>
                <a:cs typeface="Arial"/>
              </a:rPr>
              <a:t>e </a:t>
            </a:r>
            <a:r>
              <a:rPr dirty="0" sz="1200" spc="-5">
                <a:latin typeface="Arial"/>
                <a:cs typeface="Arial"/>
              </a:rPr>
              <a:t>dell’abitare sottosopra, sarà la </a:t>
            </a:r>
            <a:r>
              <a:rPr dirty="0" sz="1200" spc="-5" b="1">
                <a:latin typeface="Arial"/>
                <a:cs typeface="Arial"/>
              </a:rPr>
              <a:t>presentazione dell’Associazione Bancaria  Italiana, dei libri illustrati </a:t>
            </a:r>
            <a:r>
              <a:rPr dirty="0" sz="1200" spc="-5">
                <a:latin typeface="Arial"/>
                <a:cs typeface="Arial"/>
              </a:rPr>
              <a:t>del Festival della </a:t>
            </a:r>
            <a:r>
              <a:rPr dirty="0" sz="1200">
                <a:latin typeface="Arial"/>
                <a:cs typeface="Arial"/>
              </a:rPr>
              <a:t>Cultura </a:t>
            </a:r>
            <a:r>
              <a:rPr dirty="0" sz="1200" spc="-5">
                <a:latin typeface="Arial"/>
                <a:cs typeface="Arial"/>
              </a:rPr>
              <a:t>Creativa, </a:t>
            </a:r>
            <a:r>
              <a:rPr dirty="0" sz="1200" spc="-5" b="1" i="1">
                <a:latin typeface="Arial"/>
                <a:cs typeface="Arial"/>
              </a:rPr>
              <a:t>L’alfabeto </a:t>
            </a:r>
            <a:r>
              <a:rPr dirty="0" sz="1200" b="1" i="1">
                <a:latin typeface="Arial"/>
                <a:cs typeface="Arial"/>
              </a:rPr>
              <a:t>del </a:t>
            </a:r>
            <a:r>
              <a:rPr dirty="0" sz="1200" spc="-5" b="1" i="1">
                <a:latin typeface="Arial"/>
                <a:cs typeface="Arial"/>
              </a:rPr>
              <a:t>mondo</a:t>
            </a:r>
            <a:r>
              <a:rPr dirty="0" sz="1200" spc="-5" b="1">
                <a:latin typeface="Arial"/>
                <a:cs typeface="Arial"/>
              </a:rPr>
              <a:t>”  e“</a:t>
            </a:r>
            <a:r>
              <a:rPr dirty="0" sz="1200" spc="-5" b="1" i="1">
                <a:latin typeface="Arial"/>
                <a:cs typeface="Arial"/>
              </a:rPr>
              <a:t>Abitare sottosopra</a:t>
            </a:r>
            <a:r>
              <a:rPr dirty="0" sz="1200" spc="-5" b="1">
                <a:latin typeface="Arial"/>
                <a:cs typeface="Arial"/>
              </a:rPr>
              <a:t>”</a:t>
            </a:r>
            <a:r>
              <a:rPr dirty="0" sz="1200" spc="-5">
                <a:latin typeface="Arial"/>
                <a:cs typeface="Arial"/>
              </a:rPr>
              <a:t>, insieme a </a:t>
            </a:r>
            <a:r>
              <a:rPr dirty="0" sz="1200" spc="-5" b="1">
                <a:latin typeface="Arial"/>
                <a:cs typeface="Arial"/>
              </a:rPr>
              <a:t>Patrizia Zerbi </a:t>
            </a:r>
            <a:r>
              <a:rPr dirty="0" sz="1200" spc="-5">
                <a:latin typeface="Arial"/>
                <a:cs typeface="Arial"/>
              </a:rPr>
              <a:t>della casa editrice Carthusia e </a:t>
            </a:r>
            <a:r>
              <a:rPr dirty="0" sz="1200" spc="-10">
                <a:latin typeface="Arial"/>
                <a:cs typeface="Arial"/>
              </a:rPr>
              <a:t>agli  </a:t>
            </a:r>
            <a:r>
              <a:rPr dirty="0" sz="1200">
                <a:latin typeface="Arial"/>
                <a:cs typeface="Arial"/>
              </a:rPr>
              <a:t>autori </a:t>
            </a:r>
            <a:r>
              <a:rPr dirty="0" sz="1200" spc="-10" b="1">
                <a:latin typeface="Arial"/>
                <a:cs typeface="Arial"/>
              </a:rPr>
              <a:t>Eva </a:t>
            </a:r>
            <a:r>
              <a:rPr dirty="0" sz="1200" spc="-5" b="1">
                <a:latin typeface="Arial"/>
                <a:cs typeface="Arial"/>
              </a:rPr>
              <a:t>Montanari, Sabina Colloredo e Valeria</a:t>
            </a:r>
            <a:r>
              <a:rPr dirty="0" sz="1200" spc="2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Petrone</a:t>
            </a:r>
            <a:r>
              <a:rPr dirty="0" sz="1200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 algn="just" marL="12700" marR="5080">
              <a:lnSpc>
                <a:spcPct val="95900"/>
              </a:lnSpc>
              <a:spcBef>
                <a:spcPts val="710"/>
              </a:spcBef>
            </a:pPr>
            <a:r>
              <a:rPr dirty="0" sz="1200" spc="-5" b="1">
                <a:latin typeface="Arial"/>
                <a:cs typeface="Arial"/>
              </a:rPr>
              <a:t>Domenica 8 maggio </a:t>
            </a:r>
            <a:r>
              <a:rPr dirty="0" sz="1200" spc="-5">
                <a:latin typeface="Arial"/>
                <a:cs typeface="Arial"/>
              </a:rPr>
              <a:t>a </a:t>
            </a:r>
            <a:r>
              <a:rPr dirty="0" sz="1200" b="1">
                <a:latin typeface="Arial"/>
                <a:cs typeface="Arial"/>
              </a:rPr>
              <a:t>Castelbuono </a:t>
            </a:r>
            <a:r>
              <a:rPr dirty="0" sz="1200" spc="-5" b="1">
                <a:latin typeface="Arial"/>
                <a:cs typeface="Arial"/>
              </a:rPr>
              <a:t>(Palermo) </a:t>
            </a:r>
            <a:r>
              <a:rPr dirty="0" sz="1200" spc="-5">
                <a:latin typeface="Arial"/>
                <a:cs typeface="Arial"/>
              </a:rPr>
              <a:t>l’evento </a:t>
            </a:r>
            <a:r>
              <a:rPr dirty="0" sz="1200">
                <a:latin typeface="Arial"/>
                <a:cs typeface="Arial"/>
              </a:rPr>
              <a:t>di </a:t>
            </a:r>
            <a:r>
              <a:rPr dirty="0" sz="1200" spc="-5">
                <a:latin typeface="Arial"/>
                <a:cs typeface="Arial"/>
              </a:rPr>
              <a:t>chiusura </a:t>
            </a:r>
            <a:r>
              <a:rPr dirty="0" sz="1200">
                <a:latin typeface="Arial"/>
                <a:cs typeface="Arial"/>
              </a:rPr>
              <a:t>del </a:t>
            </a:r>
            <a:r>
              <a:rPr dirty="0" sz="1200" spc="-5">
                <a:latin typeface="Arial"/>
                <a:cs typeface="Arial"/>
              </a:rPr>
              <a:t>Festival </a:t>
            </a:r>
            <a:r>
              <a:rPr dirty="0" sz="1200" spc="-5" b="1" i="1">
                <a:latin typeface="Arial"/>
                <a:cs typeface="Arial"/>
              </a:rPr>
              <a:t>Tappeto  </a:t>
            </a:r>
            <a:r>
              <a:rPr dirty="0" sz="1200" spc="-5" b="1" i="1">
                <a:latin typeface="Arial"/>
                <a:cs typeface="Arial"/>
              </a:rPr>
              <a:t>Volante </a:t>
            </a:r>
            <a:r>
              <a:rPr dirty="0" sz="1200" b="1" i="1">
                <a:latin typeface="Arial"/>
                <a:cs typeface="Arial"/>
              </a:rPr>
              <a:t>– il </a:t>
            </a:r>
            <a:r>
              <a:rPr dirty="0" sz="1200" spc="-5" b="1" i="1">
                <a:latin typeface="Arial"/>
                <a:cs typeface="Arial"/>
              </a:rPr>
              <a:t>mondo </a:t>
            </a:r>
            <a:r>
              <a:rPr dirty="0" sz="1200" b="1" i="1">
                <a:latin typeface="Arial"/>
                <a:cs typeface="Arial"/>
              </a:rPr>
              <a:t>e </a:t>
            </a:r>
            <a:r>
              <a:rPr dirty="0" sz="1200" spc="-5" b="1" i="1">
                <a:latin typeface="Arial"/>
                <a:cs typeface="Arial"/>
              </a:rPr>
              <a:t>l’arte soprasotto/sottosopra</a:t>
            </a:r>
            <a:r>
              <a:rPr dirty="0" sz="1200" spc="-5">
                <a:latin typeface="Arial"/>
                <a:cs typeface="Arial"/>
              </a:rPr>
              <a:t>, in collaborazione </a:t>
            </a:r>
            <a:r>
              <a:rPr dirty="0" sz="1200" spc="-10">
                <a:latin typeface="Arial"/>
                <a:cs typeface="Arial"/>
              </a:rPr>
              <a:t>con </a:t>
            </a:r>
            <a:r>
              <a:rPr dirty="0" sz="1200" spc="-5">
                <a:latin typeface="Arial"/>
                <a:cs typeface="Arial"/>
              </a:rPr>
              <a:t>Museo Civico  di Castelbuono </a:t>
            </a:r>
            <a:r>
              <a:rPr dirty="0" sz="1200">
                <a:latin typeface="Arial"/>
                <a:cs typeface="Arial"/>
              </a:rPr>
              <a:t>(PA), </a:t>
            </a:r>
            <a:r>
              <a:rPr dirty="0" sz="1200" spc="-5">
                <a:latin typeface="Arial"/>
                <a:cs typeface="Arial"/>
              </a:rPr>
              <a:t>Ecomuseo Urbano del Mare Memoria Viva di Palermo, Accademia </a:t>
            </a:r>
            <a:r>
              <a:rPr dirty="0" sz="1200" spc="-10">
                <a:latin typeface="Arial"/>
                <a:cs typeface="Arial"/>
              </a:rPr>
              <a:t>di  </a:t>
            </a:r>
            <a:r>
              <a:rPr dirty="0" sz="1200" spc="-5">
                <a:latin typeface="Arial"/>
                <a:cs typeface="Arial"/>
              </a:rPr>
              <a:t>Belle </a:t>
            </a:r>
            <a:r>
              <a:rPr dirty="0" sz="1200">
                <a:latin typeface="Arial"/>
                <a:cs typeface="Arial"/>
              </a:rPr>
              <a:t>Arti </a:t>
            </a:r>
            <a:r>
              <a:rPr dirty="0" sz="1200" spc="-5">
                <a:latin typeface="Arial"/>
                <a:cs typeface="Arial"/>
              </a:rPr>
              <a:t>di Palermo. </a:t>
            </a:r>
            <a:r>
              <a:rPr dirty="0" sz="1200">
                <a:latin typeface="Arial"/>
                <a:cs typeface="Arial"/>
              </a:rPr>
              <a:t>Il </a:t>
            </a:r>
            <a:r>
              <a:rPr dirty="0" sz="1200" spc="-5">
                <a:latin typeface="Arial"/>
                <a:cs typeface="Arial"/>
              </a:rPr>
              <a:t>Tappeto Volante </a:t>
            </a:r>
            <a:r>
              <a:rPr dirty="0" sz="1200" spc="-5" b="1">
                <a:latin typeface="Arial"/>
                <a:cs typeface="Arial"/>
              </a:rPr>
              <a:t>diventerà l’occasione </a:t>
            </a:r>
            <a:r>
              <a:rPr dirty="0" sz="1200" b="1">
                <a:latin typeface="Arial"/>
                <a:cs typeface="Arial"/>
              </a:rPr>
              <a:t>per </a:t>
            </a:r>
            <a:r>
              <a:rPr dirty="0" sz="1200" spc="-5" b="1">
                <a:latin typeface="Arial"/>
                <a:cs typeface="Arial"/>
              </a:rPr>
              <a:t>creare una  prospettiva </a:t>
            </a:r>
            <a:r>
              <a:rPr dirty="0" sz="1200" b="1">
                <a:latin typeface="Arial"/>
                <a:cs typeface="Arial"/>
              </a:rPr>
              <a:t>inedita, nel </a:t>
            </a:r>
            <a:r>
              <a:rPr dirty="0" sz="1200" spc="-5" b="1">
                <a:latin typeface="Arial"/>
                <a:cs typeface="Arial"/>
              </a:rPr>
              <a:t>vedere </a:t>
            </a:r>
            <a:r>
              <a:rPr dirty="0" sz="1200" b="1">
                <a:latin typeface="Arial"/>
                <a:cs typeface="Arial"/>
              </a:rPr>
              <a:t>il mondo</a:t>
            </a:r>
            <a:r>
              <a:rPr dirty="0" sz="1200">
                <a:latin typeface="Arial"/>
                <a:cs typeface="Arial"/>
              </a:rPr>
              <a:t>. Il </a:t>
            </a:r>
            <a:r>
              <a:rPr dirty="0" sz="1200" spc="-5">
                <a:latin typeface="Arial"/>
                <a:cs typeface="Arial"/>
              </a:rPr>
              <a:t>tappeto è </a:t>
            </a:r>
            <a:r>
              <a:rPr dirty="0" sz="1200" spc="-10">
                <a:latin typeface="Arial"/>
                <a:cs typeface="Arial"/>
              </a:rPr>
              <a:t>un </a:t>
            </a:r>
            <a:r>
              <a:rPr dirty="0" sz="1200" spc="-5">
                <a:latin typeface="Arial"/>
                <a:cs typeface="Arial"/>
              </a:rPr>
              <a:t>intreccio di </a:t>
            </a:r>
            <a:r>
              <a:rPr dirty="0" sz="1200">
                <a:latin typeface="Arial"/>
                <a:cs typeface="Arial"/>
              </a:rPr>
              <a:t>fili, </a:t>
            </a:r>
            <a:r>
              <a:rPr dirty="0" sz="1200" spc="-5">
                <a:latin typeface="Arial"/>
                <a:cs typeface="Arial"/>
              </a:rPr>
              <a:t>trame </a:t>
            </a:r>
            <a:r>
              <a:rPr dirty="0" sz="1200" spc="-10">
                <a:latin typeface="Arial"/>
                <a:cs typeface="Arial"/>
              </a:rPr>
              <a:t>che  </a:t>
            </a:r>
            <a:r>
              <a:rPr dirty="0" sz="1200" spc="-5">
                <a:latin typeface="Arial"/>
                <a:cs typeface="Arial"/>
              </a:rPr>
              <a:t>intessono storie, incontri </a:t>
            </a:r>
            <a:r>
              <a:rPr dirty="0" sz="1200">
                <a:latin typeface="Arial"/>
                <a:cs typeface="Arial"/>
              </a:rPr>
              <a:t>tra </a:t>
            </a:r>
            <a:r>
              <a:rPr dirty="0" sz="1200" spc="-5">
                <a:latin typeface="Arial"/>
                <a:cs typeface="Arial"/>
              </a:rPr>
              <a:t>le persone. </a:t>
            </a:r>
            <a:r>
              <a:rPr dirty="0" sz="1200">
                <a:latin typeface="Arial"/>
                <a:cs typeface="Arial"/>
              </a:rPr>
              <a:t>Intrecciare fili </a:t>
            </a:r>
            <a:r>
              <a:rPr dirty="0" sz="1200" spc="-5">
                <a:latin typeface="Arial"/>
                <a:cs typeface="Arial"/>
              </a:rPr>
              <a:t>colorati equivale quindi ad  intrecciare testi </a:t>
            </a:r>
            <a:r>
              <a:rPr dirty="0" sz="1200">
                <a:latin typeface="Arial"/>
                <a:cs typeface="Arial"/>
              </a:rPr>
              <a:t>e </a:t>
            </a:r>
            <a:r>
              <a:rPr dirty="0" sz="1200" spc="-5">
                <a:latin typeface="Arial"/>
                <a:cs typeface="Arial"/>
              </a:rPr>
              <a:t>narrazioni. L’attività coinvolgerà mille studenti della scuola, </a:t>
            </a:r>
            <a:r>
              <a:rPr dirty="0" sz="1200">
                <a:latin typeface="Arial"/>
                <a:cs typeface="Arial"/>
              </a:rPr>
              <a:t>dall’Infanzia  </a:t>
            </a:r>
            <a:r>
              <a:rPr dirty="0" sz="1200" spc="-5">
                <a:latin typeface="Arial"/>
                <a:cs typeface="Arial"/>
              </a:rPr>
              <a:t>alle Superiori oltre agli studenti dell’Accademia </a:t>
            </a:r>
            <a:r>
              <a:rPr dirty="0" sz="1200">
                <a:latin typeface="Arial"/>
                <a:cs typeface="Arial"/>
              </a:rPr>
              <a:t>di </a:t>
            </a:r>
            <a:r>
              <a:rPr dirty="0" sz="1200" spc="-5">
                <a:latin typeface="Arial"/>
                <a:cs typeface="Arial"/>
              </a:rPr>
              <a:t>Belle </a:t>
            </a:r>
            <a:r>
              <a:rPr dirty="0" sz="1200">
                <a:latin typeface="Arial"/>
                <a:cs typeface="Arial"/>
              </a:rPr>
              <a:t>Arti </a:t>
            </a:r>
            <a:r>
              <a:rPr dirty="0" sz="1200" spc="-5">
                <a:latin typeface="Arial"/>
                <a:cs typeface="Arial"/>
              </a:rPr>
              <a:t>di</a:t>
            </a:r>
            <a:r>
              <a:rPr dirty="0" sz="120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Palermo.</a:t>
            </a:r>
            <a:endParaRPr sz="1200">
              <a:latin typeface="Arial"/>
              <a:cs typeface="Arial"/>
            </a:endParaRPr>
          </a:p>
          <a:p>
            <a:pPr algn="just" marL="12700" marR="13335">
              <a:lnSpc>
                <a:spcPts val="1380"/>
              </a:lnSpc>
              <a:spcBef>
                <a:spcPts val="790"/>
              </a:spcBef>
            </a:pPr>
            <a:r>
              <a:rPr dirty="0" sz="1200" spc="-5">
                <a:latin typeface="Arial"/>
                <a:cs typeface="Arial"/>
              </a:rPr>
              <a:t>Tutte le informazioni e i dettagli su eventi, </a:t>
            </a:r>
            <a:r>
              <a:rPr dirty="0" sz="1200">
                <a:latin typeface="Arial"/>
                <a:cs typeface="Arial"/>
              </a:rPr>
              <a:t>città </a:t>
            </a:r>
            <a:r>
              <a:rPr dirty="0" sz="1200" spc="-5">
                <a:latin typeface="Arial"/>
                <a:cs typeface="Arial"/>
              </a:rPr>
              <a:t>e sedi della manifestazione saranno  </a:t>
            </a:r>
            <a:r>
              <a:rPr dirty="0" sz="1200">
                <a:latin typeface="Arial"/>
                <a:cs typeface="Arial"/>
              </a:rPr>
              <a:t>disponibili sul </a:t>
            </a:r>
            <a:r>
              <a:rPr dirty="0" sz="1200" spc="-5">
                <a:latin typeface="Arial"/>
                <a:cs typeface="Arial"/>
              </a:rPr>
              <a:t>sito</a:t>
            </a:r>
            <a:r>
              <a:rPr dirty="0" sz="1200" spc="5">
                <a:latin typeface="Arial"/>
                <a:cs typeface="Arial"/>
              </a:rPr>
              <a:t> </a:t>
            </a:r>
            <a:r>
              <a:rPr dirty="0" u="sng" sz="1200" spc="-5">
                <a:uFill>
                  <a:solidFill>
                    <a:srgbClr val="000000"/>
                  </a:solidFill>
                </a:uFill>
                <a:latin typeface="Arial"/>
                <a:cs typeface="Arial"/>
                <a:hlinkClick r:id="rId3"/>
              </a:rPr>
              <a:t>www.festivalculturacreativa.it</a:t>
            </a:r>
            <a:endParaRPr sz="1200">
              <a:latin typeface="Arial"/>
              <a:cs typeface="Arial"/>
            </a:endParaRPr>
          </a:p>
          <a:p>
            <a:pPr algn="just" marL="12700" marR="5715">
              <a:lnSpc>
                <a:spcPts val="1380"/>
              </a:lnSpc>
              <a:spcBef>
                <a:spcPts val="745"/>
              </a:spcBef>
            </a:pPr>
            <a:r>
              <a:rPr dirty="0" sz="1200" spc="-5">
                <a:latin typeface="Arial"/>
                <a:cs typeface="Arial"/>
              </a:rPr>
              <a:t>La terza edizione del Festival, sarà </a:t>
            </a:r>
            <a:r>
              <a:rPr dirty="0" sz="1200">
                <a:latin typeface="Arial"/>
                <a:cs typeface="Arial"/>
              </a:rPr>
              <a:t>occasione </a:t>
            </a:r>
            <a:r>
              <a:rPr dirty="0" sz="1200" spc="-5">
                <a:latin typeface="Arial"/>
                <a:cs typeface="Arial"/>
              </a:rPr>
              <a:t>anche per concretizzare una </a:t>
            </a:r>
            <a:r>
              <a:rPr dirty="0" sz="1200" spc="-5" b="1">
                <a:latin typeface="Arial"/>
                <a:cs typeface="Arial"/>
              </a:rPr>
              <a:t>ricerca  scientifica con il prof. </a:t>
            </a:r>
            <a:r>
              <a:rPr dirty="0" sz="1200" b="1">
                <a:latin typeface="Arial"/>
                <a:cs typeface="Arial"/>
              </a:rPr>
              <a:t>Guido Guerzoni</a:t>
            </a:r>
            <a:r>
              <a:rPr dirty="0" sz="1200">
                <a:latin typeface="Arial"/>
                <a:cs typeface="Arial"/>
              </a:rPr>
              <a:t>, autore </a:t>
            </a:r>
            <a:r>
              <a:rPr dirty="0" sz="1200" spc="-5">
                <a:latin typeface="Arial"/>
                <a:cs typeface="Arial"/>
              </a:rPr>
              <a:t>già della ricerca Effetto Festival, per  comprendere meglio insieme agli educatori, ai bambini e agli </a:t>
            </a:r>
            <a:r>
              <a:rPr dirty="0" sz="1200">
                <a:latin typeface="Arial"/>
                <a:cs typeface="Arial"/>
              </a:rPr>
              <a:t>operatori </a:t>
            </a:r>
            <a:r>
              <a:rPr dirty="0" sz="1200" spc="-5">
                <a:latin typeface="Arial"/>
                <a:cs typeface="Arial"/>
              </a:rPr>
              <a:t>culturali, </a:t>
            </a:r>
            <a:r>
              <a:rPr dirty="0" sz="1200" spc="-5" b="1">
                <a:latin typeface="Arial"/>
                <a:cs typeface="Arial"/>
              </a:rPr>
              <a:t>quale  contributo </a:t>
            </a:r>
            <a:r>
              <a:rPr dirty="0" sz="1200" b="1">
                <a:latin typeface="Arial"/>
                <a:cs typeface="Arial"/>
              </a:rPr>
              <a:t>possono </a:t>
            </a:r>
            <a:r>
              <a:rPr dirty="0" sz="1200" spc="-5" b="1">
                <a:latin typeface="Arial"/>
                <a:cs typeface="Arial"/>
              </a:rPr>
              <a:t>dare manifestazioni </a:t>
            </a:r>
            <a:r>
              <a:rPr dirty="0" sz="1200" b="1">
                <a:latin typeface="Arial"/>
                <a:cs typeface="Arial"/>
              </a:rPr>
              <a:t>di questo </a:t>
            </a:r>
            <a:r>
              <a:rPr dirty="0" sz="1200" spc="-5" b="1">
                <a:latin typeface="Arial"/>
                <a:cs typeface="Arial"/>
              </a:rPr>
              <a:t>genere, </a:t>
            </a:r>
            <a:r>
              <a:rPr dirty="0" sz="1200" spc="-10" b="1">
                <a:latin typeface="Arial"/>
                <a:cs typeface="Arial"/>
              </a:rPr>
              <a:t>alla </a:t>
            </a:r>
            <a:r>
              <a:rPr dirty="0" sz="1200" spc="-5" b="1">
                <a:latin typeface="Arial"/>
                <a:cs typeface="Arial"/>
              </a:rPr>
              <a:t>crescita culturale e  creativa dei nostri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ragazzi.</a:t>
            </a:r>
            <a:endParaRPr sz="1200">
              <a:latin typeface="Arial"/>
              <a:cs typeface="Arial"/>
            </a:endParaRPr>
          </a:p>
          <a:p>
            <a:pPr algn="just" marL="12700" marR="12065">
              <a:lnSpc>
                <a:spcPts val="1380"/>
              </a:lnSpc>
              <a:spcBef>
                <a:spcPts val="745"/>
              </a:spcBef>
            </a:pPr>
            <a:r>
              <a:rPr dirty="0" sz="1200">
                <a:latin typeface="Arial"/>
                <a:cs typeface="Arial"/>
              </a:rPr>
              <a:t>La </a:t>
            </a:r>
            <a:r>
              <a:rPr dirty="0" sz="1200" spc="-5">
                <a:latin typeface="Arial"/>
                <a:cs typeface="Arial"/>
              </a:rPr>
              <a:t>manifestazione </a:t>
            </a:r>
            <a:r>
              <a:rPr dirty="0" sz="1200">
                <a:latin typeface="Arial"/>
                <a:cs typeface="Arial"/>
              </a:rPr>
              <a:t>ha </a:t>
            </a:r>
            <a:r>
              <a:rPr dirty="0" sz="1200" spc="-5">
                <a:latin typeface="Arial"/>
                <a:cs typeface="Arial"/>
              </a:rPr>
              <a:t>il </a:t>
            </a:r>
            <a:r>
              <a:rPr dirty="0" sz="1200">
                <a:latin typeface="Arial"/>
                <a:cs typeface="Arial"/>
              </a:rPr>
              <a:t>Patrocinio </a:t>
            </a:r>
            <a:r>
              <a:rPr dirty="0" sz="1200" spc="-5">
                <a:latin typeface="Arial"/>
                <a:cs typeface="Arial"/>
              </a:rPr>
              <a:t>dell’UNESCO </a:t>
            </a:r>
            <a:r>
              <a:rPr dirty="0" sz="1200">
                <a:latin typeface="Arial"/>
                <a:cs typeface="Arial"/>
              </a:rPr>
              <a:t>e </a:t>
            </a:r>
            <a:r>
              <a:rPr dirty="0" sz="1200" spc="-5">
                <a:latin typeface="Arial"/>
                <a:cs typeface="Arial"/>
              </a:rPr>
              <a:t>del Ministero </a:t>
            </a:r>
            <a:r>
              <a:rPr dirty="0" sz="1200">
                <a:latin typeface="Arial"/>
                <a:cs typeface="Arial"/>
              </a:rPr>
              <a:t>dei </a:t>
            </a:r>
            <a:r>
              <a:rPr dirty="0" sz="1200" spc="-5">
                <a:latin typeface="Arial"/>
                <a:cs typeface="Arial"/>
              </a:rPr>
              <a:t>Beni </a:t>
            </a:r>
            <a:r>
              <a:rPr dirty="0" sz="1200">
                <a:latin typeface="Arial"/>
                <a:cs typeface="Arial"/>
              </a:rPr>
              <a:t>e </a:t>
            </a:r>
            <a:r>
              <a:rPr dirty="0" sz="1200" spc="-5">
                <a:latin typeface="Arial"/>
                <a:cs typeface="Arial"/>
              </a:rPr>
              <a:t>delle </a:t>
            </a:r>
            <a:r>
              <a:rPr dirty="0" sz="1200" spc="-10">
                <a:latin typeface="Arial"/>
                <a:cs typeface="Arial"/>
              </a:rPr>
              <a:t>Attività  </a:t>
            </a:r>
            <a:r>
              <a:rPr dirty="0" sz="1200">
                <a:latin typeface="Arial"/>
                <a:cs typeface="Arial"/>
              </a:rPr>
              <a:t>Culturali </a:t>
            </a:r>
            <a:r>
              <a:rPr dirty="0" sz="1200" spc="-5">
                <a:latin typeface="Arial"/>
                <a:cs typeface="Arial"/>
              </a:rPr>
              <a:t>e del Turismo, del </a:t>
            </a:r>
            <a:r>
              <a:rPr dirty="0" sz="1200">
                <a:latin typeface="Arial"/>
                <a:cs typeface="Arial"/>
              </a:rPr>
              <a:t>Ministero </a:t>
            </a:r>
            <a:r>
              <a:rPr dirty="0" sz="1200" spc="-5">
                <a:latin typeface="Arial"/>
                <a:cs typeface="Arial"/>
              </a:rPr>
              <a:t>della Pubblica Istruzione, dell’Università </a:t>
            </a:r>
            <a:r>
              <a:rPr dirty="0" sz="1200">
                <a:latin typeface="Arial"/>
                <a:cs typeface="Arial"/>
              </a:rPr>
              <a:t>e </a:t>
            </a:r>
            <a:r>
              <a:rPr dirty="0" sz="1200" spc="-5">
                <a:latin typeface="Arial"/>
                <a:cs typeface="Arial"/>
              </a:rPr>
              <a:t>della  Ricerca, la Main Media Partnership della </a:t>
            </a:r>
            <a:r>
              <a:rPr dirty="0" sz="1200">
                <a:latin typeface="Arial"/>
                <a:cs typeface="Arial"/>
              </a:rPr>
              <a:t>RAI </a:t>
            </a:r>
            <a:r>
              <a:rPr dirty="0" sz="1200" spc="-5">
                <a:latin typeface="Arial"/>
                <a:cs typeface="Arial"/>
              </a:rPr>
              <a:t>e la Media Partnership </a:t>
            </a:r>
            <a:r>
              <a:rPr dirty="0" sz="1200">
                <a:latin typeface="Arial"/>
                <a:cs typeface="Arial"/>
              </a:rPr>
              <a:t>del TGR</a:t>
            </a:r>
            <a:r>
              <a:rPr dirty="0" sz="1200" spc="9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Tuttoqui.it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863466"/>
            <a:ext cx="418465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212121"/>
                </a:solidFill>
                <a:latin typeface="Trebuchet MS"/>
                <a:cs typeface="Trebuchet MS"/>
              </a:rPr>
              <a:t>Festival </a:t>
            </a:r>
            <a:r>
              <a:rPr dirty="0" sz="2400" spc="-5">
                <a:solidFill>
                  <a:srgbClr val="212121"/>
                </a:solidFill>
                <a:latin typeface="Trebuchet MS"/>
                <a:cs typeface="Trebuchet MS"/>
              </a:rPr>
              <a:t>della Cultura</a:t>
            </a:r>
            <a:r>
              <a:rPr dirty="0" sz="2400" spc="-80">
                <a:solidFill>
                  <a:srgbClr val="212121"/>
                </a:solidFill>
                <a:latin typeface="Trebuchet MS"/>
                <a:cs typeface="Trebuchet MS"/>
              </a:rPr>
              <a:t> </a:t>
            </a:r>
            <a:r>
              <a:rPr dirty="0" sz="2400">
                <a:solidFill>
                  <a:srgbClr val="212121"/>
                </a:solidFill>
                <a:latin typeface="Trebuchet MS"/>
                <a:cs typeface="Trebuchet MS"/>
              </a:rPr>
              <a:t>Creativa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875279" y="2141503"/>
            <a:ext cx="1795203" cy="12683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4846319"/>
            <a:ext cx="2343570" cy="9387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58905" y="5854409"/>
            <a:ext cx="3938900" cy="17499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20090" y="7754780"/>
            <a:ext cx="4097935" cy="10565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Tuttoqui.it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67715" y="2167495"/>
            <a:ext cx="4905375" cy="16283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Tvgargano.it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404742"/>
            <a:ext cx="6129020" cy="561975"/>
          </a:xfrm>
          <a:prstGeom prst="rect">
            <a:avLst/>
          </a:prstGeom>
        </p:spPr>
        <p:txBody>
          <a:bodyPr wrap="square" lIns="0" tIns="31750" rIns="0" bIns="0" rtlCol="0" vert="horz">
            <a:spAutoFit/>
          </a:bodyPr>
          <a:lstStyle/>
          <a:p>
            <a:pPr marL="12700" marR="5080">
              <a:lnSpc>
                <a:spcPts val="2060"/>
              </a:lnSpc>
              <a:spcBef>
                <a:spcPts val="250"/>
              </a:spcBef>
            </a:pPr>
            <a:r>
              <a:rPr dirty="0" sz="1800">
                <a:solidFill>
                  <a:srgbClr val="38A8D5"/>
                </a:solidFill>
                <a:latin typeface="Arial"/>
                <a:cs typeface="Arial"/>
              </a:rPr>
              <a:t>FESTIVAL </a:t>
            </a:r>
            <a:r>
              <a:rPr dirty="0" sz="1800" spc="-5">
                <a:solidFill>
                  <a:srgbClr val="38A8D5"/>
                </a:solidFill>
                <a:latin typeface="Arial"/>
                <a:cs typeface="Arial"/>
              </a:rPr>
              <a:t>DELLA CULTURA </a:t>
            </a:r>
            <a:r>
              <a:rPr dirty="0" sz="1800">
                <a:solidFill>
                  <a:srgbClr val="38A8D5"/>
                </a:solidFill>
                <a:latin typeface="Arial"/>
                <a:cs typeface="Arial"/>
              </a:rPr>
              <a:t>CREATIVA. </a:t>
            </a:r>
            <a:r>
              <a:rPr dirty="0" sz="1800" spc="-5">
                <a:solidFill>
                  <a:srgbClr val="38A8D5"/>
                </a:solidFill>
                <a:latin typeface="Arial"/>
                <a:cs typeface="Arial"/>
              </a:rPr>
              <a:t>UNA  </a:t>
            </a:r>
            <a:r>
              <a:rPr dirty="0" sz="1800">
                <a:solidFill>
                  <a:srgbClr val="38A8D5"/>
                </a:solidFill>
                <a:latin typeface="Arial"/>
                <a:cs typeface="Arial"/>
              </a:rPr>
              <a:t>SETTIMANA </a:t>
            </a:r>
            <a:r>
              <a:rPr dirty="0" sz="1800" spc="-5">
                <a:solidFill>
                  <a:srgbClr val="38A8D5"/>
                </a:solidFill>
                <a:latin typeface="Arial"/>
                <a:cs typeface="Arial"/>
              </a:rPr>
              <a:t>PER </a:t>
            </a:r>
            <a:r>
              <a:rPr dirty="0" sz="1800">
                <a:solidFill>
                  <a:srgbClr val="38A8D5"/>
                </a:solidFill>
                <a:latin typeface="Arial"/>
                <a:cs typeface="Arial"/>
              </a:rPr>
              <a:t>RISCOPRIRE IL </a:t>
            </a:r>
            <a:r>
              <a:rPr dirty="0" sz="1800" spc="-5">
                <a:solidFill>
                  <a:srgbClr val="38A8D5"/>
                </a:solidFill>
                <a:latin typeface="Arial"/>
                <a:cs typeface="Arial"/>
              </a:rPr>
              <a:t>SENSO</a:t>
            </a:r>
            <a:r>
              <a:rPr dirty="0" sz="1800" spc="-65">
                <a:solidFill>
                  <a:srgbClr val="38A8D5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38A8D5"/>
                </a:solidFill>
                <a:latin typeface="Arial"/>
                <a:cs typeface="Arial"/>
              </a:rPr>
              <a:t>DELL'ABITARE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6873620"/>
            <a:ext cx="6140450" cy="29292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>
              <a:lnSpc>
                <a:spcPct val="114599"/>
              </a:lnSpc>
              <a:spcBef>
                <a:spcPts val="105"/>
              </a:spcBef>
            </a:pP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Abitare sottosopra. Scoprire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sperimentare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come si sta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dentro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i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luoghi, l’arte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e </a:t>
            </a:r>
            <a:r>
              <a:rPr dirty="0" sz="1200" spc="-10">
                <a:solidFill>
                  <a:srgbClr val="777777"/>
                </a:solidFill>
                <a:latin typeface="Arial"/>
                <a:cs typeface="Arial"/>
              </a:rPr>
              <a:t>le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emozioni 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è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il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tema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della </a:t>
            </a:r>
            <a:r>
              <a:rPr dirty="0" sz="1200" spc="-10">
                <a:solidFill>
                  <a:srgbClr val="777777"/>
                </a:solidFill>
                <a:latin typeface="Arial"/>
                <a:cs typeface="Arial"/>
              </a:rPr>
              <a:t>terza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edizione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del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Festival della Cultura creativa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che dal 2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all’8 maggio 2016  animerà la città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San Giovanni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Rotondo.</a:t>
            </a:r>
            <a:endParaRPr sz="1200">
              <a:latin typeface="Arial"/>
              <a:cs typeface="Arial"/>
            </a:endParaRPr>
          </a:p>
          <a:p>
            <a:pPr marL="12700" marR="36195">
              <a:lnSpc>
                <a:spcPct val="114599"/>
              </a:lnSpc>
              <a:spcBef>
                <a:spcPts val="5"/>
              </a:spcBef>
            </a:pP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È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abitando una casa, un luogo, un territorio che </a:t>
            </a:r>
            <a:r>
              <a:rPr dirty="0" sz="1200" spc="10">
                <a:solidFill>
                  <a:srgbClr val="777777"/>
                </a:solidFill>
                <a:latin typeface="Arial"/>
                <a:cs typeface="Arial"/>
              </a:rPr>
              <a:t>si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impara a relazionarsi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con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la comunità di  appartenenza, con le istituzioni,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con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il mondo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che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ci circonda. Per questo il Consorzio  delle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Pro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Loco del Gargano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ha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aderito all’iniziativa,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promossa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dall’ABI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accolta dalla BCC  di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San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Giovanni Rotondo, </a:t>
            </a:r>
            <a:r>
              <a:rPr dirty="0" sz="1200" spc="-10">
                <a:solidFill>
                  <a:srgbClr val="777777"/>
                </a:solidFill>
                <a:latin typeface="Arial"/>
                <a:cs typeface="Arial"/>
              </a:rPr>
              <a:t>con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dei percorsi ideati e coordinati dalla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Emiliana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Santodirocco  (psicologa) e Antonietta Notarangelo</a:t>
            </a:r>
            <a:r>
              <a:rPr dirty="0" sz="1200" spc="20">
                <a:solidFill>
                  <a:srgbClr val="777777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(insegnante).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5715">
              <a:lnSpc>
                <a:spcPct val="114399"/>
              </a:lnSpc>
            </a:pP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All’iniziativa,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che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nella proposta istitutiva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è rivolta ai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giovani d’età compresa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tra 6 e 13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anni, 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ha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aderito l’Istituto Comprensivo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Melchionda-De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Bonis con classi della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scuola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primaria  (docente referente </a:t>
            </a:r>
            <a:r>
              <a:rPr dirty="0" sz="1200" spc="-10">
                <a:solidFill>
                  <a:srgbClr val="777777"/>
                </a:solidFill>
                <a:latin typeface="Arial"/>
                <a:cs typeface="Arial"/>
              </a:rPr>
              <a:t>Anna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Brofferio) e della secondaria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primo grado (docente referente  Maria Cusenza).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Ma, sul piano del coinvolgimento, il nostro caso presenta una variante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rilievo:</a:t>
            </a:r>
            <a:r>
              <a:rPr dirty="0" sz="1200" spc="125">
                <a:solidFill>
                  <a:srgbClr val="777777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include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65729" y="2119883"/>
            <a:ext cx="2295524" cy="704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4055363"/>
            <a:ext cx="1789430" cy="26569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5530" cy="69424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Tvgargano.it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 maggio</a:t>
            </a:r>
            <a:r>
              <a:rPr dirty="0" sz="1600" spc="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ct val="114599"/>
              </a:lnSpc>
              <a:spcBef>
                <a:spcPts val="965"/>
              </a:spcBef>
            </a:pP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nelle sue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fila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anche studenti della scuola secondaria superiore dell’I.S.I.S Luigi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Maggio  (docente referente Antonella Mazzeo) e un gruppo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scelto di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adulti.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Infatti, </a:t>
            </a:r>
            <a:r>
              <a:rPr dirty="0" sz="1200" spc="-10">
                <a:solidFill>
                  <a:srgbClr val="777777"/>
                </a:solidFill>
                <a:latin typeface="Arial"/>
                <a:cs typeface="Arial"/>
              </a:rPr>
              <a:t>se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l'ottica del 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progetto è quello della promozione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del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territorio e quello di aprire spazi culturali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sempre </a:t>
            </a:r>
            <a:r>
              <a:rPr dirty="0" sz="1200" spc="10">
                <a:solidFill>
                  <a:srgbClr val="777777"/>
                </a:solidFill>
                <a:latin typeface="Arial"/>
                <a:cs typeface="Arial"/>
              </a:rPr>
              <a:t>più 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ampi,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allora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è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bene che nessuno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si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chiami fuori dall’idea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comunità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che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il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tema 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dell’abitare può generare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o</a:t>
            </a:r>
            <a:r>
              <a:rPr dirty="0" sz="1200" spc="5">
                <a:solidFill>
                  <a:srgbClr val="777777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rinsaldare.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Non è casuale che nei laboratori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che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saranno proposti, la voce verbale abitare</a:t>
            </a:r>
            <a:r>
              <a:rPr dirty="0" sz="1200" spc="75">
                <a:solidFill>
                  <a:srgbClr val="777777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sarà</a:t>
            </a:r>
            <a:endParaRPr sz="1200">
              <a:latin typeface="Arial"/>
              <a:cs typeface="Arial"/>
            </a:endParaRPr>
          </a:p>
          <a:p>
            <a:pPr marL="12700" marR="38100">
              <a:lnSpc>
                <a:spcPct val="114599"/>
              </a:lnSpc>
              <a:spcBef>
                <a:spcPts val="5"/>
              </a:spcBef>
            </a:pP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coniugata con altre parole come ‘abitare la </a:t>
            </a:r>
            <a:r>
              <a:rPr dirty="0" sz="1200" spc="5">
                <a:solidFill>
                  <a:srgbClr val="777777"/>
                </a:solidFill>
                <a:latin typeface="Arial"/>
                <a:cs typeface="Arial"/>
              </a:rPr>
              <a:t>mente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il tempo’, </a:t>
            </a:r>
            <a:r>
              <a:rPr dirty="0" sz="1200" spc="-10">
                <a:solidFill>
                  <a:srgbClr val="777777"/>
                </a:solidFill>
                <a:latin typeface="Arial"/>
                <a:cs typeface="Arial"/>
              </a:rPr>
              <a:t>‘abitare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il proprio corpo’,  ‘abitare regole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legalità’, ‘abitare il dubbio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il desiderio’, ‘abitare con…’, parole, insomma,  in grado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di far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immaginare ambienti che guardino alla formazione della persona e alla  consapevolezza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che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solo ‘allenandosi’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si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diventa cittadini attivi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fautori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una equilibrata  convivenza civile.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Se il Festival è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Cultura creativa, però, vuol dire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che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saranno giorni in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cui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alla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fantasia</a:t>
            </a:r>
            <a:r>
              <a:rPr dirty="0" sz="1200" spc="85">
                <a:solidFill>
                  <a:srgbClr val="777777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e</a:t>
            </a:r>
            <a:endParaRPr sz="1200">
              <a:latin typeface="Arial"/>
              <a:cs typeface="Arial"/>
            </a:endParaRPr>
          </a:p>
          <a:p>
            <a:pPr marL="12700" marR="211454">
              <a:lnSpc>
                <a:spcPct val="114599"/>
              </a:lnSpc>
              <a:spcBef>
                <a:spcPts val="5"/>
              </a:spcBef>
            </a:pP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alla creatività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sarà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garantito il protagonismo attraverso i linguaggi più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vari: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dalla scrittura  all’arte, dalla musica alla lettura, dalle tecnologie digitali agli strumenti linguistici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che  ciascuno sarà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in grado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proporre e di</a:t>
            </a:r>
            <a:r>
              <a:rPr dirty="0" sz="1200" spc="-20">
                <a:solidFill>
                  <a:srgbClr val="777777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usare.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«Il Consorzio delle Pro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Loco del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Gargano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–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ricorda il presidente Angelo Marino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-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non</a:t>
            </a:r>
            <a:r>
              <a:rPr dirty="0" sz="1200" spc="95">
                <a:solidFill>
                  <a:srgbClr val="777777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è</a:t>
            </a:r>
            <a:endParaRPr sz="1200">
              <a:latin typeface="Arial"/>
              <a:cs typeface="Arial"/>
            </a:endParaRPr>
          </a:p>
          <a:p>
            <a:pPr marL="12700" marR="358140">
              <a:lnSpc>
                <a:spcPct val="114199"/>
              </a:lnSpc>
              <a:spcBef>
                <a:spcPts val="10"/>
              </a:spcBef>
            </a:pP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nuovo a questo tipo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proposte, essendo il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promotore di </a:t>
            </a:r>
            <a:r>
              <a:rPr dirty="0" sz="1200" spc="-10">
                <a:solidFill>
                  <a:srgbClr val="777777"/>
                </a:solidFill>
                <a:latin typeface="Arial"/>
                <a:cs typeface="Arial"/>
              </a:rPr>
              <a:t>iniziative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che,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nell’ambito del  progetto Artando, hanno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come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oggetto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strumenti proprio l’Arte in senso</a:t>
            </a:r>
            <a:r>
              <a:rPr dirty="0" sz="1200" spc="30">
                <a:solidFill>
                  <a:srgbClr val="777777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alto».</a:t>
            </a:r>
            <a:endParaRPr sz="1200">
              <a:latin typeface="Arial"/>
              <a:cs typeface="Arial"/>
            </a:endParaRPr>
          </a:p>
          <a:p>
            <a:pPr marL="12700" marR="45720">
              <a:lnSpc>
                <a:spcPct val="114599"/>
              </a:lnSpc>
              <a:spcBef>
                <a:spcPts val="10"/>
              </a:spcBef>
            </a:pP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Come altrimenti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si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può definire l’idea della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Pro Loco di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Monte Sant’Angelo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che, con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le altre 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Pro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loco garganiche, ha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reso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‘migrante’ l’arte, facendola uscire dalle Accademie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e 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portandola negli ambienti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lavoro?</a:t>
            </a:r>
            <a:endParaRPr sz="1200">
              <a:latin typeface="Arial"/>
              <a:cs typeface="Arial"/>
            </a:endParaRPr>
          </a:p>
          <a:p>
            <a:pPr marL="12700" marR="635000">
              <a:lnSpc>
                <a:spcPts val="1660"/>
              </a:lnSpc>
              <a:spcBef>
                <a:spcPts val="75"/>
              </a:spcBef>
            </a:pP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In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questo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solco pare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trovarsi a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suo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agio la BCC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di San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Giovanni Rotondo, prima  ‘adottando’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i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colori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Artando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con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l’esposizione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nei suoi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locali delle opere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di</a:t>
            </a:r>
            <a:r>
              <a:rPr dirty="0" sz="1200" spc="30">
                <a:solidFill>
                  <a:srgbClr val="777777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artisti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provenienti dai quattro angoli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del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mondo,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poi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portando </a:t>
            </a:r>
            <a:r>
              <a:rPr dirty="0" sz="1200" spc="-10">
                <a:solidFill>
                  <a:srgbClr val="777777"/>
                </a:solidFill>
                <a:latin typeface="Arial"/>
                <a:cs typeface="Arial"/>
              </a:rPr>
              <a:t>le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note del Festival della</a:t>
            </a:r>
            <a:r>
              <a:rPr dirty="0" sz="1200" spc="80">
                <a:solidFill>
                  <a:srgbClr val="777777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Cultura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dirty="0" sz="1200" spc="-5">
                <a:solidFill>
                  <a:srgbClr val="777777"/>
                </a:solidFill>
                <a:latin typeface="Arial"/>
                <a:cs typeface="Arial"/>
              </a:rPr>
              <a:t>creativa nelle vie</a:t>
            </a:r>
            <a:r>
              <a:rPr dirty="0" sz="1200" spc="5">
                <a:solidFill>
                  <a:srgbClr val="777777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777777"/>
                </a:solidFill>
                <a:latin typeface="Arial"/>
                <a:cs typeface="Arial"/>
              </a:rPr>
              <a:t>cittadine.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5273675" cy="59937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830954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MF </a:t>
            </a:r>
            <a:r>
              <a:rPr dirty="0" sz="1600" spc="-10" b="1">
                <a:latin typeface="Arial"/>
                <a:cs typeface="Arial"/>
              </a:rPr>
              <a:t>Dow</a:t>
            </a:r>
            <a:r>
              <a:rPr dirty="0" sz="1600" spc="-4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Jones  27 aprile</a:t>
            </a:r>
            <a:r>
              <a:rPr dirty="0" sz="1600" spc="-4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1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ts val="1645"/>
              </a:lnSpc>
              <a:spcBef>
                <a:spcPts val="869"/>
              </a:spcBef>
            </a:pPr>
            <a:r>
              <a:rPr dirty="0" sz="1400" spc="-5">
                <a:latin typeface="Times New Roman"/>
                <a:cs typeface="Times New Roman"/>
              </a:rPr>
              <a:t>Dal </a:t>
            </a:r>
            <a:r>
              <a:rPr dirty="0" sz="1400">
                <a:latin typeface="Times New Roman"/>
                <a:cs typeface="Times New Roman"/>
              </a:rPr>
              <a:t>2 </a:t>
            </a:r>
            <a:r>
              <a:rPr dirty="0" sz="1400" spc="-5">
                <a:latin typeface="Times New Roman"/>
                <a:cs typeface="Times New Roman"/>
              </a:rPr>
              <a:t>all'8 maggio prossimo </a:t>
            </a:r>
            <a:r>
              <a:rPr dirty="0" sz="1400">
                <a:latin typeface="Times New Roman"/>
                <a:cs typeface="Times New Roman"/>
              </a:rPr>
              <a:t>si terra' la </a:t>
            </a:r>
            <a:r>
              <a:rPr dirty="0" sz="1400" spc="-5">
                <a:latin typeface="Times New Roman"/>
                <a:cs typeface="Times New Roman"/>
              </a:rPr>
              <a:t>terza edizione</a:t>
            </a:r>
            <a:endParaRPr sz="1400">
              <a:latin typeface="Times New Roman"/>
              <a:cs typeface="Times New Roman"/>
            </a:endParaRPr>
          </a:p>
          <a:p>
            <a:pPr marL="12700" marR="213360">
              <a:lnSpc>
                <a:spcPts val="1610"/>
              </a:lnSpc>
              <a:spcBef>
                <a:spcPts val="75"/>
              </a:spcBef>
            </a:pPr>
            <a:r>
              <a:rPr dirty="0" sz="1400">
                <a:latin typeface="Times New Roman"/>
                <a:cs typeface="Times New Roman"/>
              </a:rPr>
              <a:t>del </a:t>
            </a:r>
            <a:r>
              <a:rPr dirty="0" sz="1400" spc="-10">
                <a:latin typeface="Times New Roman"/>
                <a:cs typeface="Times New Roman"/>
              </a:rPr>
              <a:t>Festival </a:t>
            </a:r>
            <a:r>
              <a:rPr dirty="0" sz="1400" spc="-5">
                <a:latin typeface="Times New Roman"/>
                <a:cs typeface="Times New Roman"/>
              </a:rPr>
              <a:t>della cultura creativa promosso dall'Abi </a:t>
            </a:r>
            <a:r>
              <a:rPr dirty="0" sz="1400">
                <a:latin typeface="Times New Roman"/>
                <a:cs typeface="Times New Roman"/>
              </a:rPr>
              <a:t>e </a:t>
            </a:r>
            <a:r>
              <a:rPr dirty="0" sz="1400" spc="-5">
                <a:latin typeface="Times New Roman"/>
                <a:cs typeface="Times New Roman"/>
              </a:rPr>
              <a:t>dalle banche </a:t>
            </a:r>
            <a:r>
              <a:rPr dirty="0" sz="1400">
                <a:latin typeface="Times New Roman"/>
                <a:cs typeface="Times New Roman"/>
              </a:rPr>
              <a:t>per  </a:t>
            </a:r>
            <a:r>
              <a:rPr dirty="0" sz="1400" spc="-5">
                <a:latin typeface="Times New Roman"/>
                <a:cs typeface="Times New Roman"/>
              </a:rPr>
              <a:t>avvicinare alla cultura </a:t>
            </a:r>
            <a:r>
              <a:rPr dirty="0" sz="1400">
                <a:latin typeface="Times New Roman"/>
                <a:cs typeface="Times New Roman"/>
              </a:rPr>
              <a:t>i </a:t>
            </a:r>
            <a:r>
              <a:rPr dirty="0" sz="1400" spc="-5">
                <a:latin typeface="Times New Roman"/>
                <a:cs typeface="Times New Roman"/>
              </a:rPr>
              <a:t>giovani d'eta' compresa tra </a:t>
            </a:r>
            <a:r>
              <a:rPr dirty="0" sz="1400">
                <a:latin typeface="Times New Roman"/>
                <a:cs typeface="Times New Roman"/>
              </a:rPr>
              <a:t>6 e 13 </a:t>
            </a:r>
            <a:r>
              <a:rPr dirty="0" sz="1400" spc="-5">
                <a:latin typeface="Times New Roman"/>
                <a:cs typeface="Times New Roman"/>
              </a:rPr>
              <a:t>anni, </a:t>
            </a:r>
            <a:r>
              <a:rPr dirty="0" sz="1400">
                <a:latin typeface="Times New Roman"/>
                <a:cs typeface="Times New Roman"/>
              </a:rPr>
              <a:t>grazie  a </a:t>
            </a:r>
            <a:r>
              <a:rPr dirty="0" sz="1400" spc="-5">
                <a:latin typeface="Times New Roman"/>
                <a:cs typeface="Times New Roman"/>
              </a:rPr>
              <a:t>laboratori, iniziative </a:t>
            </a:r>
            <a:r>
              <a:rPr dirty="0" sz="1400">
                <a:latin typeface="Times New Roman"/>
                <a:cs typeface="Times New Roman"/>
              </a:rPr>
              <a:t>ed </a:t>
            </a:r>
            <a:r>
              <a:rPr dirty="0" sz="1400" spc="-5">
                <a:latin typeface="Times New Roman"/>
                <a:cs typeface="Times New Roman"/>
              </a:rPr>
              <a:t>eventi.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 marR="5080">
              <a:lnSpc>
                <a:spcPct val="96000"/>
              </a:lnSpc>
            </a:pPr>
            <a:r>
              <a:rPr dirty="0" sz="1400" spc="-5">
                <a:latin typeface="Times New Roman"/>
                <a:cs typeface="Times New Roman"/>
              </a:rPr>
              <a:t>Lo </a:t>
            </a:r>
            <a:r>
              <a:rPr dirty="0" sz="1400">
                <a:latin typeface="Times New Roman"/>
                <a:cs typeface="Times New Roman"/>
              </a:rPr>
              <a:t>ha </a:t>
            </a:r>
            <a:r>
              <a:rPr dirty="0" sz="1400" spc="-5">
                <a:latin typeface="Times New Roman"/>
                <a:cs typeface="Times New Roman"/>
              </a:rPr>
              <a:t>annunciato in una conferenza stampa </a:t>
            </a:r>
            <a:r>
              <a:rPr dirty="0" sz="1400">
                <a:latin typeface="Times New Roman"/>
                <a:cs typeface="Times New Roman"/>
              </a:rPr>
              <a:t>il </a:t>
            </a:r>
            <a:r>
              <a:rPr dirty="0" sz="1400" spc="-5">
                <a:latin typeface="Times New Roman"/>
                <a:cs typeface="Times New Roman"/>
              </a:rPr>
              <a:t>presidente dell'Abi,  Antonio Patuelli, aggiungendo che "iniziative come </a:t>
            </a:r>
            <a:r>
              <a:rPr dirty="0" sz="1400">
                <a:latin typeface="Times New Roman"/>
                <a:cs typeface="Times New Roman"/>
              </a:rPr>
              <a:t>il </a:t>
            </a:r>
            <a:r>
              <a:rPr dirty="0" sz="1400" spc="-5">
                <a:latin typeface="Times New Roman"/>
                <a:cs typeface="Times New Roman"/>
              </a:rPr>
              <a:t>Festival della  cultura creativa puntano </a:t>
            </a:r>
            <a:r>
              <a:rPr dirty="0" sz="1400">
                <a:latin typeface="Times New Roman"/>
                <a:cs typeface="Times New Roman"/>
              </a:rPr>
              <a:t>a </a:t>
            </a:r>
            <a:r>
              <a:rPr dirty="0" sz="1400" spc="-5">
                <a:latin typeface="Times New Roman"/>
                <a:cs typeface="Times New Roman"/>
              </a:rPr>
              <a:t>valorizzare la creativita' </a:t>
            </a:r>
            <a:r>
              <a:rPr dirty="0" sz="1400">
                <a:latin typeface="Times New Roman"/>
                <a:cs typeface="Times New Roman"/>
              </a:rPr>
              <a:t>e </a:t>
            </a:r>
            <a:r>
              <a:rPr dirty="0" sz="1400" spc="-5">
                <a:latin typeface="Times New Roman"/>
                <a:cs typeface="Times New Roman"/>
              </a:rPr>
              <a:t>il talento delle  giovani generazioni attraverso </a:t>
            </a:r>
            <a:r>
              <a:rPr dirty="0" sz="1400">
                <a:latin typeface="Times New Roman"/>
                <a:cs typeface="Times New Roman"/>
              </a:rPr>
              <a:t>la </a:t>
            </a:r>
            <a:r>
              <a:rPr dirty="0" sz="1400" spc="-5">
                <a:latin typeface="Times New Roman"/>
                <a:cs typeface="Times New Roman"/>
              </a:rPr>
              <a:t>promozione dell'arte </a:t>
            </a:r>
            <a:r>
              <a:rPr dirty="0" sz="1400">
                <a:latin typeface="Times New Roman"/>
                <a:cs typeface="Times New Roman"/>
              </a:rPr>
              <a:t>e </a:t>
            </a:r>
            <a:r>
              <a:rPr dirty="0" sz="1400" spc="-5">
                <a:latin typeface="Times New Roman"/>
                <a:cs typeface="Times New Roman"/>
              </a:rPr>
              <a:t>della</a:t>
            </a:r>
            <a:r>
              <a:rPr dirty="0" sz="1400" spc="5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conoscenza.</a:t>
            </a:r>
            <a:endParaRPr sz="1400">
              <a:latin typeface="Times New Roman"/>
              <a:cs typeface="Times New Roman"/>
            </a:endParaRPr>
          </a:p>
          <a:p>
            <a:pPr marL="12700" marR="434340">
              <a:lnSpc>
                <a:spcPts val="1610"/>
              </a:lnSpc>
              <a:spcBef>
                <a:spcPts val="40"/>
              </a:spcBef>
            </a:pPr>
            <a:r>
              <a:rPr dirty="0" sz="1400" spc="-5">
                <a:latin typeface="Times New Roman"/>
                <a:cs typeface="Times New Roman"/>
              </a:rPr>
              <a:t>Sostenere </a:t>
            </a:r>
            <a:r>
              <a:rPr dirty="0" sz="1400">
                <a:latin typeface="Times New Roman"/>
                <a:cs typeface="Times New Roman"/>
              </a:rPr>
              <a:t>la </a:t>
            </a:r>
            <a:r>
              <a:rPr dirty="0" sz="1400" spc="-5">
                <a:latin typeface="Times New Roman"/>
                <a:cs typeface="Times New Roman"/>
              </a:rPr>
              <a:t>capacita' creativa di bambini </a:t>
            </a:r>
            <a:r>
              <a:rPr dirty="0" sz="1400">
                <a:latin typeface="Times New Roman"/>
                <a:cs typeface="Times New Roman"/>
              </a:rPr>
              <a:t>e dei </a:t>
            </a:r>
            <a:r>
              <a:rPr dirty="0" sz="1400" spc="-5">
                <a:latin typeface="Times New Roman"/>
                <a:cs typeface="Times New Roman"/>
              </a:rPr>
              <a:t>ragazzi, significa  aiutarli </a:t>
            </a:r>
            <a:r>
              <a:rPr dirty="0" sz="1400">
                <a:latin typeface="Times New Roman"/>
                <a:cs typeface="Times New Roman"/>
              </a:rPr>
              <a:t>a </a:t>
            </a:r>
            <a:r>
              <a:rPr dirty="0" sz="1400" spc="-5">
                <a:latin typeface="Times New Roman"/>
                <a:cs typeface="Times New Roman"/>
              </a:rPr>
              <a:t>mettere </a:t>
            </a:r>
            <a:r>
              <a:rPr dirty="0" sz="1400">
                <a:latin typeface="Times New Roman"/>
                <a:cs typeface="Times New Roman"/>
              </a:rPr>
              <a:t>a </a:t>
            </a:r>
            <a:r>
              <a:rPr dirty="0" sz="1400" spc="-5">
                <a:latin typeface="Times New Roman"/>
                <a:cs typeface="Times New Roman"/>
              </a:rPr>
              <a:t>frutto </a:t>
            </a:r>
            <a:r>
              <a:rPr dirty="0" sz="1400">
                <a:latin typeface="Times New Roman"/>
                <a:cs typeface="Times New Roman"/>
              </a:rPr>
              <a:t>capacita', </a:t>
            </a:r>
            <a:r>
              <a:rPr dirty="0" sz="1400" spc="-5">
                <a:latin typeface="Times New Roman"/>
                <a:cs typeface="Times New Roman"/>
              </a:rPr>
              <a:t>potenzialita' </a:t>
            </a:r>
            <a:r>
              <a:rPr dirty="0" sz="1400">
                <a:latin typeface="Times New Roman"/>
                <a:cs typeface="Times New Roman"/>
              </a:rPr>
              <a:t>e </a:t>
            </a:r>
            <a:r>
              <a:rPr dirty="0" sz="1400" spc="-5">
                <a:latin typeface="Times New Roman"/>
                <a:cs typeface="Times New Roman"/>
              </a:rPr>
              <a:t>visoni innovative,  strumenti indispensabili per costruire </a:t>
            </a:r>
            <a:r>
              <a:rPr dirty="0" sz="1400">
                <a:latin typeface="Times New Roman"/>
                <a:cs typeface="Times New Roman"/>
              </a:rPr>
              <a:t>un </a:t>
            </a:r>
            <a:r>
              <a:rPr dirty="0" sz="1400" spc="-5">
                <a:latin typeface="Times New Roman"/>
                <a:cs typeface="Times New Roman"/>
              </a:rPr>
              <a:t>futuro di crescita </a:t>
            </a:r>
            <a:r>
              <a:rPr dirty="0" sz="1400">
                <a:latin typeface="Times New Roman"/>
                <a:cs typeface="Times New Roman"/>
              </a:rPr>
              <a:t>per</a:t>
            </a:r>
            <a:r>
              <a:rPr dirty="0" sz="1400" spc="1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loro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575"/>
              </a:lnSpc>
            </a:pPr>
            <a:r>
              <a:rPr dirty="0" sz="1400" spc="-5">
                <a:latin typeface="Times New Roman"/>
                <a:cs typeface="Times New Roman"/>
              </a:rPr>
              <a:t>stessi </a:t>
            </a:r>
            <a:r>
              <a:rPr dirty="0" sz="1400">
                <a:latin typeface="Times New Roman"/>
                <a:cs typeface="Times New Roman"/>
              </a:rPr>
              <a:t>e per</a:t>
            </a:r>
            <a:r>
              <a:rPr dirty="0" sz="1400" spc="-1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l'Italia".</a:t>
            </a: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ts val="1645"/>
              </a:lnSpc>
            </a:pPr>
            <a:r>
              <a:rPr dirty="0" sz="1400" spc="-5">
                <a:latin typeface="Times New Roman"/>
                <a:cs typeface="Times New Roman"/>
              </a:rPr>
              <a:t>All'incontro, </a:t>
            </a:r>
            <a:r>
              <a:rPr dirty="0" sz="1400">
                <a:latin typeface="Times New Roman"/>
                <a:cs typeface="Times New Roman"/>
              </a:rPr>
              <a:t>era </a:t>
            </a:r>
            <a:r>
              <a:rPr dirty="0" sz="1400" spc="-5">
                <a:latin typeface="Times New Roman"/>
                <a:cs typeface="Times New Roman"/>
              </a:rPr>
              <a:t>presente </a:t>
            </a:r>
            <a:r>
              <a:rPr dirty="0" sz="1400">
                <a:latin typeface="Times New Roman"/>
                <a:cs typeface="Times New Roman"/>
              </a:rPr>
              <a:t>anche il </a:t>
            </a:r>
            <a:r>
              <a:rPr dirty="0" sz="1400" spc="-5">
                <a:latin typeface="Times New Roman"/>
                <a:cs typeface="Times New Roman"/>
              </a:rPr>
              <a:t>direttore generale della</a:t>
            </a:r>
            <a:r>
              <a:rPr dirty="0" sz="1400" spc="-3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Rai,</a:t>
            </a:r>
            <a:endParaRPr sz="1400">
              <a:latin typeface="Times New Roman"/>
              <a:cs typeface="Times New Roman"/>
            </a:endParaRPr>
          </a:p>
          <a:p>
            <a:pPr marL="12700" marR="81280">
              <a:lnSpc>
                <a:spcPts val="1610"/>
              </a:lnSpc>
              <a:spcBef>
                <a:spcPts val="75"/>
              </a:spcBef>
            </a:pPr>
            <a:r>
              <a:rPr dirty="0" sz="1400" spc="-5">
                <a:latin typeface="Times New Roman"/>
                <a:cs typeface="Times New Roman"/>
              </a:rPr>
              <a:t>Antonio Campo Dall'orto </a:t>
            </a:r>
            <a:r>
              <a:rPr dirty="0" sz="1400">
                <a:latin typeface="Times New Roman"/>
                <a:cs typeface="Times New Roman"/>
              </a:rPr>
              <a:t>per </a:t>
            </a:r>
            <a:r>
              <a:rPr dirty="0" sz="1400" spc="-5">
                <a:latin typeface="Times New Roman"/>
                <a:cs typeface="Times New Roman"/>
              </a:rPr>
              <a:t>il quale "la </a:t>
            </a:r>
            <a:r>
              <a:rPr dirty="0" sz="1400">
                <a:latin typeface="Times New Roman"/>
                <a:cs typeface="Times New Roman"/>
              </a:rPr>
              <a:t>media </a:t>
            </a:r>
            <a:r>
              <a:rPr dirty="0" sz="1400" spc="-5">
                <a:latin typeface="Times New Roman"/>
                <a:cs typeface="Times New Roman"/>
              </a:rPr>
              <a:t>partnership stipulata con  </a:t>
            </a:r>
            <a:r>
              <a:rPr dirty="0" sz="1400">
                <a:latin typeface="Times New Roman"/>
                <a:cs typeface="Times New Roman"/>
              </a:rPr>
              <a:t>il </a:t>
            </a:r>
            <a:r>
              <a:rPr dirty="0" sz="1400" spc="-10">
                <a:latin typeface="Times New Roman"/>
                <a:cs typeface="Times New Roman"/>
              </a:rPr>
              <a:t>Festival </a:t>
            </a:r>
            <a:r>
              <a:rPr dirty="0" sz="1400" spc="-5">
                <a:latin typeface="Times New Roman"/>
                <a:cs typeface="Times New Roman"/>
              </a:rPr>
              <a:t>della cultura creativa risponde in pieno alla nostra</a:t>
            </a:r>
            <a:r>
              <a:rPr dirty="0" sz="1400" spc="8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missione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ts val="1530"/>
              </a:lnSpc>
            </a:pPr>
            <a:r>
              <a:rPr dirty="0" sz="1400">
                <a:latin typeface="Times New Roman"/>
                <a:cs typeface="Times New Roman"/>
              </a:rPr>
              <a:t>di </a:t>
            </a:r>
            <a:r>
              <a:rPr dirty="0" sz="1400" spc="-5">
                <a:latin typeface="Times New Roman"/>
                <a:cs typeface="Times New Roman"/>
              </a:rPr>
              <a:t>servizio pubblico universale che vuole parlare </a:t>
            </a:r>
            <a:r>
              <a:rPr dirty="0" sz="1400">
                <a:latin typeface="Times New Roman"/>
                <a:cs typeface="Times New Roman"/>
              </a:rPr>
              <a:t>ed </a:t>
            </a:r>
            <a:r>
              <a:rPr dirty="0" sz="1400" spc="-5">
                <a:latin typeface="Times New Roman"/>
                <a:cs typeface="Times New Roman"/>
              </a:rPr>
              <a:t>arrivare </a:t>
            </a:r>
            <a:r>
              <a:rPr dirty="0" sz="1400">
                <a:latin typeface="Times New Roman"/>
                <a:cs typeface="Times New Roman"/>
              </a:rPr>
              <a:t>a </a:t>
            </a:r>
            <a:r>
              <a:rPr dirty="0" sz="1400" spc="-5">
                <a:latin typeface="Times New Roman"/>
                <a:cs typeface="Times New Roman"/>
              </a:rPr>
              <a:t>tutti</a:t>
            </a:r>
            <a:r>
              <a:rPr dirty="0" sz="1400" spc="10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gli</a:t>
            </a:r>
            <a:endParaRPr sz="1400">
              <a:latin typeface="Times New Roman"/>
              <a:cs typeface="Times New Roman"/>
            </a:endParaRPr>
          </a:p>
          <a:p>
            <a:pPr marL="12700" marR="461645">
              <a:lnSpc>
                <a:spcPct val="96100"/>
              </a:lnSpc>
              <a:spcBef>
                <a:spcPts val="30"/>
              </a:spcBef>
            </a:pPr>
            <a:r>
              <a:rPr dirty="0" sz="1400" spc="-5">
                <a:latin typeface="Times New Roman"/>
                <a:cs typeface="Times New Roman"/>
              </a:rPr>
              <a:t>italiani", </a:t>
            </a:r>
            <a:r>
              <a:rPr dirty="0" sz="1400">
                <a:latin typeface="Times New Roman"/>
                <a:cs typeface="Times New Roman"/>
              </a:rPr>
              <a:t>in </a:t>
            </a:r>
            <a:r>
              <a:rPr dirty="0" sz="1400" spc="-5">
                <a:latin typeface="Times New Roman"/>
                <a:cs typeface="Times New Roman"/>
              </a:rPr>
              <a:t>particolare </a:t>
            </a:r>
            <a:r>
              <a:rPr dirty="0" sz="1400">
                <a:latin typeface="Times New Roman"/>
                <a:cs typeface="Times New Roman"/>
              </a:rPr>
              <a:t>per </a:t>
            </a:r>
            <a:r>
              <a:rPr dirty="0" sz="1400" spc="-5">
                <a:latin typeface="Times New Roman"/>
                <a:cs typeface="Times New Roman"/>
              </a:rPr>
              <a:t>piu' giovani </a:t>
            </a:r>
            <a:r>
              <a:rPr dirty="0" sz="1400" spc="-10">
                <a:latin typeface="Times New Roman"/>
                <a:cs typeface="Times New Roman"/>
              </a:rPr>
              <a:t>"come </a:t>
            </a:r>
            <a:r>
              <a:rPr dirty="0" sz="1400" spc="-5">
                <a:latin typeface="Times New Roman"/>
                <a:cs typeface="Times New Roman"/>
              </a:rPr>
              <a:t>dimostra anche </a:t>
            </a:r>
            <a:r>
              <a:rPr dirty="0" sz="1400">
                <a:latin typeface="Times New Roman"/>
                <a:cs typeface="Times New Roman"/>
              </a:rPr>
              <a:t>la  </a:t>
            </a:r>
            <a:r>
              <a:rPr dirty="0" sz="1400" spc="-5">
                <a:latin typeface="Times New Roman"/>
                <a:cs typeface="Times New Roman"/>
              </a:rPr>
              <a:t>decisione </a:t>
            </a:r>
            <a:r>
              <a:rPr dirty="0" sz="1400">
                <a:latin typeface="Times New Roman"/>
                <a:cs typeface="Times New Roman"/>
              </a:rPr>
              <a:t>di </a:t>
            </a:r>
            <a:r>
              <a:rPr dirty="0" sz="1400" spc="-5">
                <a:latin typeface="Times New Roman"/>
                <a:cs typeface="Times New Roman"/>
              </a:rPr>
              <a:t>togliere la pubblicita' dal canale </a:t>
            </a:r>
            <a:r>
              <a:rPr dirty="0" sz="1400">
                <a:latin typeface="Times New Roman"/>
                <a:cs typeface="Times New Roman"/>
              </a:rPr>
              <a:t>Rai </a:t>
            </a:r>
            <a:r>
              <a:rPr dirty="0" sz="1400" spc="-10">
                <a:latin typeface="Times New Roman"/>
                <a:cs typeface="Times New Roman"/>
              </a:rPr>
              <a:t>yo </a:t>
            </a:r>
            <a:r>
              <a:rPr dirty="0" sz="1400" spc="-15">
                <a:latin typeface="Times New Roman"/>
                <a:cs typeface="Times New Roman"/>
              </a:rPr>
              <a:t>yo </a:t>
            </a:r>
            <a:r>
              <a:rPr dirty="0" sz="1400">
                <a:latin typeface="Times New Roman"/>
                <a:cs typeface="Times New Roman"/>
              </a:rPr>
              <a:t>a partire dal  </a:t>
            </a:r>
            <a:r>
              <a:rPr dirty="0" sz="1400" spc="-5">
                <a:latin typeface="Times New Roman"/>
                <a:cs typeface="Times New Roman"/>
              </a:rPr>
              <a:t>primo</a:t>
            </a:r>
            <a:r>
              <a:rPr dirty="0" sz="1400" spc="5">
                <a:latin typeface="Times New Roman"/>
                <a:cs typeface="Times New Roman"/>
              </a:rPr>
              <a:t> </a:t>
            </a:r>
            <a:r>
              <a:rPr dirty="0" sz="1400" spc="-5">
                <a:latin typeface="Times New Roman"/>
                <a:cs typeface="Times New Roman"/>
              </a:rPr>
              <a:t>maggio".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906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 marR="28511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U</a:t>
            </a: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10" b="1">
                <a:latin typeface="Arial"/>
                <a:cs typeface="Arial"/>
              </a:rPr>
              <a:t>i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ers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tari.eu  </a:t>
            </a:r>
            <a:r>
              <a:rPr dirty="0" sz="1600" spc="-5" b="1">
                <a:latin typeface="Arial"/>
                <a:cs typeface="Arial"/>
              </a:rPr>
              <a:t>2 maggio</a:t>
            </a:r>
            <a:r>
              <a:rPr dirty="0" sz="1600" spc="-5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8615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01040" y="7227696"/>
            <a:ext cx="6158230" cy="0"/>
          </a:xfrm>
          <a:custGeom>
            <a:avLst/>
            <a:gdLst/>
            <a:ahLst/>
            <a:cxnLst/>
            <a:rect l="l" t="t" r="r" b="b"/>
            <a:pathLst>
              <a:path w="6158230" h="0">
                <a:moveTo>
                  <a:pt x="0" y="0"/>
                </a:moveTo>
                <a:lnTo>
                  <a:pt x="6158230" y="0"/>
                </a:lnTo>
              </a:path>
            </a:pathLst>
          </a:custGeom>
          <a:ln w="9143">
            <a:solidFill>
              <a:srgbClr val="F1F1F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706627" y="5786573"/>
            <a:ext cx="6104890" cy="3376929"/>
          </a:xfrm>
          <a:prstGeom prst="rect">
            <a:avLst/>
          </a:prstGeom>
        </p:spPr>
        <p:txBody>
          <a:bodyPr wrap="square" lIns="0" tIns="10731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dirty="0" sz="1200" i="1">
                <a:solidFill>
                  <a:srgbClr val="666666"/>
                </a:solidFill>
                <a:latin typeface="Times New Roman"/>
                <a:cs typeface="Times New Roman"/>
              </a:rPr>
              <a:t>Illustrazione di </a:t>
            </a:r>
            <a:r>
              <a:rPr dirty="0" sz="1200" spc="-5" i="1">
                <a:solidFill>
                  <a:srgbClr val="666666"/>
                </a:solidFill>
                <a:latin typeface="Times New Roman"/>
                <a:cs typeface="Times New Roman"/>
              </a:rPr>
              <a:t>Valeria</a:t>
            </a:r>
            <a:r>
              <a:rPr dirty="0" sz="1200" spc="-10" i="1">
                <a:solidFill>
                  <a:srgbClr val="666666"/>
                </a:solidFill>
                <a:latin typeface="Times New Roman"/>
                <a:cs typeface="Times New Roman"/>
              </a:rPr>
              <a:t> </a:t>
            </a:r>
            <a:r>
              <a:rPr dirty="0" sz="1200" spc="-5" i="1">
                <a:solidFill>
                  <a:srgbClr val="666666"/>
                </a:solidFill>
                <a:latin typeface="Times New Roman"/>
                <a:cs typeface="Times New Roman"/>
              </a:rPr>
              <a:t>Petrone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 marR="80645">
              <a:lnSpc>
                <a:spcPts val="2410"/>
              </a:lnSpc>
            </a:pPr>
            <a:r>
              <a:rPr dirty="0" sz="2100" spc="-5">
                <a:latin typeface="Arial"/>
                <a:cs typeface="Arial"/>
              </a:rPr>
              <a:t>Festival della Cultura Creativa, al </a:t>
            </a:r>
            <a:r>
              <a:rPr dirty="0" sz="2100">
                <a:latin typeface="Arial"/>
                <a:cs typeface="Arial"/>
              </a:rPr>
              <a:t>via </a:t>
            </a:r>
            <a:r>
              <a:rPr dirty="0" sz="2100" spc="-5">
                <a:latin typeface="Arial"/>
                <a:cs typeface="Arial"/>
              </a:rPr>
              <a:t>oggi, lunedì </a:t>
            </a:r>
            <a:r>
              <a:rPr dirty="0" sz="2100">
                <a:latin typeface="Arial"/>
                <a:cs typeface="Arial"/>
              </a:rPr>
              <a:t>2  </a:t>
            </a:r>
            <a:r>
              <a:rPr dirty="0" sz="2100" spc="-5">
                <a:latin typeface="Arial"/>
                <a:cs typeface="Arial"/>
              </a:rPr>
              <a:t>maggio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1285"/>
              </a:lnSpc>
            </a:pPr>
            <a:r>
              <a:rPr dirty="0" u="sng" sz="1200" spc="-5">
                <a:solidFill>
                  <a:srgbClr val="878787"/>
                </a:solidFill>
                <a:uFill>
                  <a:solidFill>
                    <a:srgbClr val="878787"/>
                  </a:solidFill>
                </a:uFill>
                <a:latin typeface="Times New Roman"/>
                <a:cs typeface="Times New Roman"/>
                <a:hlinkClick r:id="rId3"/>
              </a:rPr>
              <a:t>Francesca Binfarè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 marR="280035">
              <a:lnSpc>
                <a:spcPct val="102200"/>
              </a:lnSpc>
              <a:spcBef>
                <a:spcPts val="5"/>
              </a:spcBef>
            </a:pPr>
            <a:r>
              <a:rPr dirty="0" sz="1350" i="1">
                <a:latin typeface="Times New Roman"/>
                <a:cs typeface="Times New Roman"/>
              </a:rPr>
              <a:t>La </a:t>
            </a:r>
            <a:r>
              <a:rPr dirty="0" sz="1350" spc="-5" i="1">
                <a:latin typeface="Times New Roman"/>
                <a:cs typeface="Times New Roman"/>
              </a:rPr>
              <a:t>III edizione </a:t>
            </a:r>
            <a:r>
              <a:rPr dirty="0" sz="1350" i="1">
                <a:latin typeface="Times New Roman"/>
                <a:cs typeface="Times New Roman"/>
              </a:rPr>
              <a:t>del </a:t>
            </a:r>
            <a:r>
              <a:rPr dirty="0" sz="1350" spc="-5" i="1">
                <a:latin typeface="Times New Roman"/>
                <a:cs typeface="Times New Roman"/>
              </a:rPr>
              <a:t>Festival della </a:t>
            </a:r>
            <a:r>
              <a:rPr dirty="0" sz="1350" spc="-10" i="1">
                <a:latin typeface="Times New Roman"/>
                <a:cs typeface="Times New Roman"/>
              </a:rPr>
              <a:t>Cultura </a:t>
            </a:r>
            <a:r>
              <a:rPr dirty="0" sz="1350" spc="-5" i="1">
                <a:latin typeface="Times New Roman"/>
                <a:cs typeface="Times New Roman"/>
              </a:rPr>
              <a:t>Creativa prenderà il via lunedì </a:t>
            </a:r>
            <a:r>
              <a:rPr dirty="0" sz="1350" i="1">
                <a:latin typeface="Times New Roman"/>
                <a:cs typeface="Times New Roman"/>
              </a:rPr>
              <a:t>2 </a:t>
            </a:r>
            <a:r>
              <a:rPr dirty="0" sz="1350" spc="-5" i="1">
                <a:latin typeface="Times New Roman"/>
                <a:cs typeface="Times New Roman"/>
              </a:rPr>
              <a:t>maggio </a:t>
            </a:r>
            <a:r>
              <a:rPr dirty="0" sz="1350" i="1">
                <a:latin typeface="Times New Roman"/>
                <a:cs typeface="Times New Roman"/>
              </a:rPr>
              <a:t>e  </a:t>
            </a:r>
            <a:r>
              <a:rPr dirty="0" sz="1350" spc="-5" i="1">
                <a:latin typeface="Times New Roman"/>
                <a:cs typeface="Times New Roman"/>
              </a:rPr>
              <a:t>proseguirà </a:t>
            </a:r>
            <a:r>
              <a:rPr dirty="0" sz="1350" spc="-10" i="1">
                <a:latin typeface="Times New Roman"/>
                <a:cs typeface="Times New Roman"/>
              </a:rPr>
              <a:t>fino </a:t>
            </a:r>
            <a:r>
              <a:rPr dirty="0" sz="1350" i="1">
                <a:latin typeface="Times New Roman"/>
                <a:cs typeface="Times New Roman"/>
              </a:rPr>
              <a:t>a </a:t>
            </a:r>
            <a:r>
              <a:rPr dirty="0" sz="1350" spc="-5" i="1">
                <a:latin typeface="Times New Roman"/>
                <a:cs typeface="Times New Roman"/>
              </a:rPr>
              <a:t>domenica</a:t>
            </a:r>
            <a:r>
              <a:rPr dirty="0" sz="1350" i="1">
                <a:latin typeface="Times New Roman"/>
                <a:cs typeface="Times New Roman"/>
              </a:rPr>
              <a:t> 8</a:t>
            </a: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4235"/>
              </a:lnSpc>
            </a:pPr>
            <a:r>
              <a:rPr dirty="0" sz="3750">
                <a:latin typeface="Georgia"/>
                <a:cs typeface="Georgia"/>
              </a:rPr>
              <a:t>L</a:t>
            </a:r>
            <a:r>
              <a:rPr dirty="0" sz="1350">
                <a:latin typeface="Times New Roman"/>
                <a:cs typeface="Times New Roman"/>
              </a:rPr>
              <a:t>a</a:t>
            </a:r>
            <a:r>
              <a:rPr dirty="0" sz="1350" spc="-5">
                <a:latin typeface="Times New Roman"/>
                <a:cs typeface="Times New Roman"/>
              </a:rPr>
              <a:t> </a:t>
            </a:r>
            <a:r>
              <a:rPr dirty="0" sz="1350">
                <a:latin typeface="Times New Roman"/>
                <a:cs typeface="Times New Roman"/>
              </a:rPr>
              <a:t>I</a:t>
            </a:r>
            <a:r>
              <a:rPr dirty="0" sz="1350" spc="-10">
                <a:latin typeface="Times New Roman"/>
                <a:cs typeface="Times New Roman"/>
              </a:rPr>
              <a:t>I</a:t>
            </a:r>
            <a:r>
              <a:rPr dirty="0" sz="1350">
                <a:latin typeface="Times New Roman"/>
                <a:cs typeface="Times New Roman"/>
              </a:rPr>
              <a:t>I</a:t>
            </a:r>
            <a:r>
              <a:rPr dirty="0" sz="1350">
                <a:latin typeface="Times New Roman"/>
                <a:cs typeface="Times New Roman"/>
              </a:rPr>
              <a:t> </a:t>
            </a:r>
            <a:r>
              <a:rPr dirty="0" sz="1350" spc="-20">
                <a:latin typeface="Times New Roman"/>
                <a:cs typeface="Times New Roman"/>
              </a:rPr>
              <a:t>e</a:t>
            </a:r>
            <a:r>
              <a:rPr dirty="0" sz="1350">
                <a:latin typeface="Times New Roman"/>
                <a:cs typeface="Times New Roman"/>
              </a:rPr>
              <a:t>d</a:t>
            </a:r>
            <a:r>
              <a:rPr dirty="0" sz="1350" spc="-10">
                <a:latin typeface="Times New Roman"/>
                <a:cs typeface="Times New Roman"/>
              </a:rPr>
              <a:t>i</a:t>
            </a:r>
            <a:r>
              <a:rPr dirty="0" sz="1350">
                <a:latin typeface="Times New Roman"/>
                <a:cs typeface="Times New Roman"/>
              </a:rPr>
              <a:t>z</a:t>
            </a:r>
            <a:r>
              <a:rPr dirty="0" sz="1350" spc="-10">
                <a:latin typeface="Times New Roman"/>
                <a:cs typeface="Times New Roman"/>
              </a:rPr>
              <a:t>io</a:t>
            </a:r>
            <a:r>
              <a:rPr dirty="0" sz="1350">
                <a:latin typeface="Times New Roman"/>
                <a:cs typeface="Times New Roman"/>
              </a:rPr>
              <a:t>ne</a:t>
            </a:r>
            <a:r>
              <a:rPr dirty="0" sz="1350" spc="-5">
                <a:latin typeface="Times New Roman"/>
                <a:cs typeface="Times New Roman"/>
              </a:rPr>
              <a:t> </a:t>
            </a:r>
            <a:r>
              <a:rPr dirty="0" sz="1350">
                <a:latin typeface="Times New Roman"/>
                <a:cs typeface="Times New Roman"/>
              </a:rPr>
              <a:t>del</a:t>
            </a:r>
            <a:r>
              <a:rPr dirty="0" sz="1350" spc="-10">
                <a:latin typeface="Times New Roman"/>
                <a:cs typeface="Times New Roman"/>
              </a:rPr>
              <a:t> </a:t>
            </a:r>
            <a:r>
              <a:rPr dirty="0" sz="1350" b="1">
                <a:solidFill>
                  <a:srgbClr val="4776FF"/>
                </a:solidFill>
                <a:latin typeface="Times New Roman"/>
                <a:cs typeface="Times New Roman"/>
                <a:hlinkClick r:id="rId4"/>
              </a:rPr>
              <a:t>Fest</a:t>
            </a:r>
            <a:r>
              <a:rPr dirty="0" sz="1350" spc="-15" b="1">
                <a:solidFill>
                  <a:srgbClr val="4776FF"/>
                </a:solidFill>
                <a:latin typeface="Times New Roman"/>
                <a:cs typeface="Times New Roman"/>
                <a:hlinkClick r:id="rId4"/>
              </a:rPr>
              <a:t>i</a:t>
            </a:r>
            <a:r>
              <a:rPr dirty="0" sz="1350" b="1">
                <a:solidFill>
                  <a:srgbClr val="4776FF"/>
                </a:solidFill>
                <a:latin typeface="Times New Roman"/>
                <a:cs typeface="Times New Roman"/>
                <a:hlinkClick r:id="rId4"/>
              </a:rPr>
              <a:t>val</a:t>
            </a:r>
            <a:r>
              <a:rPr dirty="0" sz="1350" b="1">
                <a:solidFill>
                  <a:srgbClr val="4776FF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dirty="0" sz="1350" b="1">
                <a:solidFill>
                  <a:srgbClr val="4776FF"/>
                </a:solidFill>
                <a:latin typeface="Times New Roman"/>
                <a:cs typeface="Times New Roman"/>
                <a:hlinkClick r:id="rId4"/>
              </a:rPr>
              <a:t>de</a:t>
            </a:r>
            <a:r>
              <a:rPr dirty="0" sz="1350" spc="-10" b="1">
                <a:solidFill>
                  <a:srgbClr val="4776FF"/>
                </a:solidFill>
                <a:latin typeface="Times New Roman"/>
                <a:cs typeface="Times New Roman"/>
                <a:hlinkClick r:id="rId4"/>
              </a:rPr>
              <a:t>l</a:t>
            </a:r>
            <a:r>
              <a:rPr dirty="0" sz="1350" spc="-20" b="1">
                <a:solidFill>
                  <a:srgbClr val="4776FF"/>
                </a:solidFill>
                <a:latin typeface="Times New Roman"/>
                <a:cs typeface="Times New Roman"/>
                <a:hlinkClick r:id="rId4"/>
              </a:rPr>
              <a:t>l</a:t>
            </a:r>
            <a:r>
              <a:rPr dirty="0" sz="1350" b="1">
                <a:solidFill>
                  <a:srgbClr val="4776FF"/>
                </a:solidFill>
                <a:latin typeface="Times New Roman"/>
                <a:cs typeface="Times New Roman"/>
                <a:hlinkClick r:id="rId4"/>
              </a:rPr>
              <a:t>a</a:t>
            </a:r>
            <a:r>
              <a:rPr dirty="0" sz="1350" spc="5" b="1">
                <a:solidFill>
                  <a:srgbClr val="4776FF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dirty="0" sz="1350" spc="-10" b="1">
                <a:solidFill>
                  <a:srgbClr val="4776FF"/>
                </a:solidFill>
                <a:latin typeface="Times New Roman"/>
                <a:cs typeface="Times New Roman"/>
                <a:hlinkClick r:id="rId4"/>
              </a:rPr>
              <a:t>C</a:t>
            </a:r>
            <a:r>
              <a:rPr dirty="0" sz="1350" b="1">
                <a:solidFill>
                  <a:srgbClr val="4776FF"/>
                </a:solidFill>
                <a:latin typeface="Times New Roman"/>
                <a:cs typeface="Times New Roman"/>
                <a:hlinkClick r:id="rId4"/>
              </a:rPr>
              <a:t>ultu</a:t>
            </a:r>
            <a:r>
              <a:rPr dirty="0" sz="1350" spc="-15" b="1">
                <a:solidFill>
                  <a:srgbClr val="4776FF"/>
                </a:solidFill>
                <a:latin typeface="Times New Roman"/>
                <a:cs typeface="Times New Roman"/>
                <a:hlinkClick r:id="rId4"/>
              </a:rPr>
              <a:t>r</a:t>
            </a:r>
            <a:r>
              <a:rPr dirty="0" sz="1350" b="1">
                <a:solidFill>
                  <a:srgbClr val="4776FF"/>
                </a:solidFill>
                <a:latin typeface="Times New Roman"/>
                <a:cs typeface="Times New Roman"/>
                <a:hlinkClick r:id="rId4"/>
              </a:rPr>
              <a:t>a</a:t>
            </a:r>
            <a:r>
              <a:rPr dirty="0" sz="1350" spc="5" b="1">
                <a:solidFill>
                  <a:srgbClr val="4776FF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dirty="0" sz="1350" b="1">
                <a:solidFill>
                  <a:srgbClr val="4776FF"/>
                </a:solidFill>
                <a:latin typeface="Times New Roman"/>
                <a:cs typeface="Times New Roman"/>
                <a:hlinkClick r:id="rId4"/>
              </a:rPr>
              <a:t>C</a:t>
            </a:r>
            <a:r>
              <a:rPr dirty="0" sz="1350" b="1">
                <a:solidFill>
                  <a:srgbClr val="4776FF"/>
                </a:solidFill>
                <a:latin typeface="Times New Roman"/>
                <a:cs typeface="Times New Roman"/>
                <a:hlinkClick r:id="rId4"/>
              </a:rPr>
              <a:t>r</a:t>
            </a:r>
            <a:r>
              <a:rPr dirty="0" sz="1350" spc="-20" b="1">
                <a:solidFill>
                  <a:srgbClr val="4776FF"/>
                </a:solidFill>
                <a:latin typeface="Times New Roman"/>
                <a:cs typeface="Times New Roman"/>
                <a:hlinkClick r:id="rId4"/>
              </a:rPr>
              <a:t>e</a:t>
            </a:r>
            <a:r>
              <a:rPr dirty="0" sz="1350" spc="-10" b="1">
                <a:solidFill>
                  <a:srgbClr val="4776FF"/>
                </a:solidFill>
                <a:latin typeface="Times New Roman"/>
                <a:cs typeface="Times New Roman"/>
                <a:hlinkClick r:id="rId4"/>
              </a:rPr>
              <a:t>a</a:t>
            </a:r>
            <a:r>
              <a:rPr dirty="0" sz="1350" b="1">
                <a:solidFill>
                  <a:srgbClr val="4776FF"/>
                </a:solidFill>
                <a:latin typeface="Times New Roman"/>
                <a:cs typeface="Times New Roman"/>
                <a:hlinkClick r:id="rId4"/>
              </a:rPr>
              <a:t>t</a:t>
            </a:r>
            <a:r>
              <a:rPr dirty="0" sz="1350" spc="-10" b="1">
                <a:solidFill>
                  <a:srgbClr val="4776FF"/>
                </a:solidFill>
                <a:latin typeface="Times New Roman"/>
                <a:cs typeface="Times New Roman"/>
                <a:hlinkClick r:id="rId4"/>
              </a:rPr>
              <a:t>iv</a:t>
            </a:r>
            <a:r>
              <a:rPr dirty="0" sz="1350" b="1">
                <a:solidFill>
                  <a:srgbClr val="4776FF"/>
                </a:solidFill>
                <a:latin typeface="Times New Roman"/>
                <a:cs typeface="Times New Roman"/>
                <a:hlinkClick r:id="rId4"/>
              </a:rPr>
              <a:t>a</a:t>
            </a:r>
            <a:r>
              <a:rPr dirty="0" sz="1350" spc="-5" b="1">
                <a:solidFill>
                  <a:srgbClr val="4776FF"/>
                </a:solidFill>
                <a:latin typeface="Times New Roman"/>
                <a:cs typeface="Times New Roman"/>
                <a:hlinkClick r:id="rId4"/>
              </a:rPr>
              <a:t> </a:t>
            </a:r>
            <a:r>
              <a:rPr dirty="0" sz="1350">
                <a:latin typeface="Times New Roman"/>
                <a:cs typeface="Times New Roman"/>
              </a:rPr>
              <a:t>pr</a:t>
            </a:r>
            <a:r>
              <a:rPr dirty="0" sz="1350" spc="-15">
                <a:latin typeface="Times New Roman"/>
                <a:cs typeface="Times New Roman"/>
              </a:rPr>
              <a:t>e</a:t>
            </a:r>
            <a:r>
              <a:rPr dirty="0" sz="1350" spc="-10">
                <a:latin typeface="Times New Roman"/>
                <a:cs typeface="Times New Roman"/>
              </a:rPr>
              <a:t>n</a:t>
            </a:r>
            <a:r>
              <a:rPr dirty="0" sz="1350">
                <a:latin typeface="Times New Roman"/>
                <a:cs typeface="Times New Roman"/>
              </a:rPr>
              <a:t>derà</a:t>
            </a:r>
            <a:r>
              <a:rPr dirty="0" sz="1350">
                <a:latin typeface="Times New Roman"/>
                <a:cs typeface="Times New Roman"/>
              </a:rPr>
              <a:t> </a:t>
            </a:r>
            <a:r>
              <a:rPr dirty="0" sz="1350" spc="-10">
                <a:latin typeface="Times New Roman"/>
                <a:cs typeface="Times New Roman"/>
              </a:rPr>
              <a:t>i</a:t>
            </a:r>
            <a:r>
              <a:rPr dirty="0" sz="1350">
                <a:latin typeface="Times New Roman"/>
                <a:cs typeface="Times New Roman"/>
              </a:rPr>
              <a:t>l</a:t>
            </a:r>
            <a:r>
              <a:rPr dirty="0" sz="1350" spc="-20">
                <a:latin typeface="Times New Roman"/>
                <a:cs typeface="Times New Roman"/>
              </a:rPr>
              <a:t> </a:t>
            </a:r>
            <a:r>
              <a:rPr dirty="0" sz="1350">
                <a:latin typeface="Times New Roman"/>
                <a:cs typeface="Times New Roman"/>
              </a:rPr>
              <a:t>via</a:t>
            </a:r>
            <a:r>
              <a:rPr dirty="0" sz="1350" spc="-10">
                <a:latin typeface="Times New Roman"/>
                <a:cs typeface="Times New Roman"/>
              </a:rPr>
              <a:t> </a:t>
            </a:r>
            <a:r>
              <a:rPr dirty="0" sz="1350" spc="-10">
                <a:latin typeface="Times New Roman"/>
                <a:cs typeface="Times New Roman"/>
              </a:rPr>
              <a:t>lu</a:t>
            </a:r>
            <a:r>
              <a:rPr dirty="0" sz="1350">
                <a:latin typeface="Times New Roman"/>
                <a:cs typeface="Times New Roman"/>
              </a:rPr>
              <a:t>nedì</a:t>
            </a:r>
            <a:r>
              <a:rPr dirty="0" sz="1350" spc="-15">
                <a:latin typeface="Times New Roman"/>
                <a:cs typeface="Times New Roman"/>
              </a:rPr>
              <a:t> </a:t>
            </a:r>
            <a:r>
              <a:rPr dirty="0" sz="1350">
                <a:latin typeface="Times New Roman"/>
                <a:cs typeface="Times New Roman"/>
              </a:rPr>
              <a:t>2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 spc="-15">
                <a:latin typeface="Times New Roman"/>
                <a:cs typeface="Times New Roman"/>
              </a:rPr>
              <a:t>m</a:t>
            </a:r>
            <a:r>
              <a:rPr dirty="0" sz="1350">
                <a:latin typeface="Times New Roman"/>
                <a:cs typeface="Times New Roman"/>
              </a:rPr>
              <a:t>a</a:t>
            </a:r>
            <a:r>
              <a:rPr dirty="0" sz="1350" spc="-10">
                <a:latin typeface="Times New Roman"/>
                <a:cs typeface="Times New Roman"/>
              </a:rPr>
              <a:t>g</a:t>
            </a:r>
            <a:r>
              <a:rPr dirty="0" sz="1350">
                <a:latin typeface="Times New Roman"/>
                <a:cs typeface="Times New Roman"/>
              </a:rPr>
              <a:t>g</a:t>
            </a:r>
            <a:r>
              <a:rPr dirty="0" sz="1350" spc="-10">
                <a:latin typeface="Times New Roman"/>
                <a:cs typeface="Times New Roman"/>
              </a:rPr>
              <a:t>i</a:t>
            </a:r>
            <a:r>
              <a:rPr dirty="0" sz="1350">
                <a:latin typeface="Times New Roman"/>
                <a:cs typeface="Times New Roman"/>
              </a:rPr>
              <a:t>o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>
                <a:latin typeface="Times New Roman"/>
                <a:cs typeface="Times New Roman"/>
              </a:rPr>
              <a:t>e</a:t>
            </a: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1350" spc="-5">
                <a:latin typeface="Times New Roman"/>
                <a:cs typeface="Times New Roman"/>
              </a:rPr>
              <a:t>proseguirà </a:t>
            </a:r>
            <a:r>
              <a:rPr dirty="0" sz="1350" spc="-10">
                <a:latin typeface="Times New Roman"/>
                <a:cs typeface="Times New Roman"/>
              </a:rPr>
              <a:t>fino </a:t>
            </a:r>
            <a:r>
              <a:rPr dirty="0" sz="1350">
                <a:latin typeface="Times New Roman"/>
                <a:cs typeface="Times New Roman"/>
              </a:rPr>
              <a:t>a </a:t>
            </a:r>
            <a:r>
              <a:rPr dirty="0" sz="1350" spc="-5">
                <a:latin typeface="Times New Roman"/>
                <a:cs typeface="Times New Roman"/>
              </a:rPr>
              <a:t>domenica</a:t>
            </a:r>
            <a:r>
              <a:rPr dirty="0" sz="1350">
                <a:latin typeface="Times New Roman"/>
                <a:cs typeface="Times New Roman"/>
              </a:rPr>
              <a:t> 8.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45085">
              <a:lnSpc>
                <a:spcPct val="102200"/>
              </a:lnSpc>
              <a:spcBef>
                <a:spcPts val="919"/>
              </a:spcBef>
            </a:pPr>
            <a:r>
              <a:rPr dirty="0" sz="1350" spc="-5">
                <a:latin typeface="Times New Roman"/>
                <a:cs typeface="Times New Roman"/>
              </a:rPr>
              <a:t>L’iniziativa </a:t>
            </a:r>
            <a:r>
              <a:rPr dirty="0" sz="1350">
                <a:latin typeface="Times New Roman"/>
                <a:cs typeface="Times New Roman"/>
              </a:rPr>
              <a:t>è </a:t>
            </a:r>
            <a:r>
              <a:rPr dirty="0" sz="1350" spc="-5">
                <a:latin typeface="Times New Roman"/>
                <a:cs typeface="Times New Roman"/>
              </a:rPr>
              <a:t>promossa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realizzata dalle banche italiane con il coordinamento dell’ABI  (Associazione Bancaria Italiana)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dedicata </a:t>
            </a:r>
            <a:r>
              <a:rPr dirty="0" sz="1350">
                <a:latin typeface="Times New Roman"/>
                <a:cs typeface="Times New Roman"/>
              </a:rPr>
              <a:t>a </a:t>
            </a:r>
            <a:r>
              <a:rPr dirty="0" sz="1350" spc="-5">
                <a:latin typeface="Times New Roman"/>
                <a:cs typeface="Times New Roman"/>
              </a:rPr>
              <a:t>bambini </a:t>
            </a:r>
            <a:r>
              <a:rPr dirty="0" sz="1350">
                <a:latin typeface="Times New Roman"/>
                <a:cs typeface="Times New Roman"/>
              </a:rPr>
              <a:t>e ragazzi dai 6 </a:t>
            </a:r>
            <a:r>
              <a:rPr dirty="0" sz="1350" spc="-5">
                <a:latin typeface="Times New Roman"/>
                <a:cs typeface="Times New Roman"/>
              </a:rPr>
              <a:t>ai 13</a:t>
            </a:r>
            <a:r>
              <a:rPr dirty="0" sz="1350" spc="-2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anni.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13211" y="2258713"/>
            <a:ext cx="1314173" cy="12084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3793362"/>
            <a:ext cx="4228465" cy="21142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8615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080760" cy="54006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 marR="465010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U</a:t>
            </a: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10" b="1">
                <a:latin typeface="Arial"/>
                <a:cs typeface="Arial"/>
              </a:rPr>
              <a:t>i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ers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tari.eu  </a:t>
            </a:r>
            <a:r>
              <a:rPr dirty="0" sz="1600" spc="-5" b="1">
                <a:latin typeface="Arial"/>
                <a:cs typeface="Arial"/>
              </a:rPr>
              <a:t>2 maggio</a:t>
            </a:r>
            <a:r>
              <a:rPr dirty="0" sz="1600" spc="-5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800" spc="-5">
                <a:latin typeface="Arial"/>
                <a:cs typeface="Arial"/>
              </a:rPr>
              <a:t>Festival della Cultura Creativa: 80</a:t>
            </a:r>
            <a:r>
              <a:rPr dirty="0" sz="1800" spc="20">
                <a:latin typeface="Arial"/>
                <a:cs typeface="Arial"/>
              </a:rPr>
              <a:t> </a:t>
            </a:r>
            <a:r>
              <a:rPr dirty="0" sz="1800" spc="-5">
                <a:latin typeface="Arial"/>
                <a:cs typeface="Arial"/>
              </a:rPr>
              <a:t>eventi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101699"/>
              </a:lnSpc>
              <a:spcBef>
                <a:spcPts val="745"/>
              </a:spcBef>
            </a:pPr>
            <a:r>
              <a:rPr dirty="0" sz="1350">
                <a:latin typeface="Times New Roman"/>
                <a:cs typeface="Times New Roman"/>
              </a:rPr>
              <a:t>La </a:t>
            </a:r>
            <a:r>
              <a:rPr dirty="0" sz="1350" spc="-5">
                <a:latin typeface="Times New Roman"/>
                <a:cs typeface="Times New Roman"/>
              </a:rPr>
              <a:t>manifestazione propone oltre </a:t>
            </a:r>
            <a:r>
              <a:rPr dirty="0" sz="1350">
                <a:latin typeface="Times New Roman"/>
                <a:cs typeface="Times New Roman"/>
              </a:rPr>
              <a:t>80 </a:t>
            </a:r>
            <a:r>
              <a:rPr dirty="0" sz="1350" spc="-10">
                <a:latin typeface="Times New Roman"/>
                <a:cs typeface="Times New Roman"/>
              </a:rPr>
              <a:t>eventi </a:t>
            </a:r>
            <a:r>
              <a:rPr dirty="0" sz="1350" spc="-5">
                <a:latin typeface="Times New Roman"/>
                <a:cs typeface="Times New Roman"/>
              </a:rPr>
              <a:t>in </a:t>
            </a:r>
            <a:r>
              <a:rPr dirty="0" sz="1350" spc="15">
                <a:latin typeface="Times New Roman"/>
                <a:cs typeface="Times New Roman"/>
              </a:rPr>
              <a:t>50 </a:t>
            </a:r>
            <a:r>
              <a:rPr dirty="0" sz="1350" spc="-10">
                <a:latin typeface="Times New Roman"/>
                <a:cs typeface="Times New Roman"/>
              </a:rPr>
              <a:t>città </a:t>
            </a:r>
            <a:r>
              <a:rPr dirty="0" sz="1350" spc="-5">
                <a:latin typeface="Times New Roman"/>
                <a:cs typeface="Times New Roman"/>
              </a:rPr>
              <a:t>italiane, tutti </a:t>
            </a:r>
            <a:r>
              <a:rPr dirty="0" sz="1350">
                <a:latin typeface="Times New Roman"/>
                <a:cs typeface="Times New Roman"/>
              </a:rPr>
              <a:t>legati dallo </a:t>
            </a:r>
            <a:r>
              <a:rPr dirty="0" sz="1350" spc="-5">
                <a:latin typeface="Times New Roman"/>
                <a:cs typeface="Times New Roman"/>
              </a:rPr>
              <a:t>stesso </a:t>
            </a:r>
            <a:r>
              <a:rPr dirty="0" sz="1350" spc="-10">
                <a:latin typeface="Times New Roman"/>
                <a:cs typeface="Times New Roman"/>
              </a:rPr>
              <a:t>fil  </a:t>
            </a:r>
            <a:r>
              <a:rPr dirty="0" sz="1350" spc="-5">
                <a:latin typeface="Times New Roman"/>
                <a:cs typeface="Times New Roman"/>
              </a:rPr>
              <a:t>rouge: </a:t>
            </a:r>
            <a:r>
              <a:rPr dirty="0" sz="1350" spc="-5" i="1">
                <a:latin typeface="Times New Roman"/>
                <a:cs typeface="Times New Roman"/>
              </a:rPr>
              <a:t>“Abitare sottosopra. Scoprire </a:t>
            </a:r>
            <a:r>
              <a:rPr dirty="0" sz="1350" i="1">
                <a:latin typeface="Times New Roman"/>
                <a:cs typeface="Times New Roman"/>
              </a:rPr>
              <a:t>e </a:t>
            </a:r>
            <a:r>
              <a:rPr dirty="0" sz="1350" spc="-5" i="1">
                <a:latin typeface="Times New Roman"/>
                <a:cs typeface="Times New Roman"/>
              </a:rPr>
              <a:t>sperimentare come </a:t>
            </a:r>
            <a:r>
              <a:rPr dirty="0" sz="1350" i="1">
                <a:latin typeface="Times New Roman"/>
                <a:cs typeface="Times New Roman"/>
              </a:rPr>
              <a:t>si sta </a:t>
            </a:r>
            <a:r>
              <a:rPr dirty="0" sz="1350" spc="-5" i="1">
                <a:latin typeface="Times New Roman"/>
                <a:cs typeface="Times New Roman"/>
              </a:rPr>
              <a:t>dentro </a:t>
            </a:r>
            <a:r>
              <a:rPr dirty="0" sz="1350" i="1">
                <a:latin typeface="Times New Roman"/>
                <a:cs typeface="Times New Roman"/>
              </a:rPr>
              <a:t>i </a:t>
            </a:r>
            <a:r>
              <a:rPr dirty="0" sz="1350" spc="-5" i="1">
                <a:latin typeface="Times New Roman"/>
                <a:cs typeface="Times New Roman"/>
              </a:rPr>
              <a:t>luoghi, l’arte </a:t>
            </a:r>
            <a:r>
              <a:rPr dirty="0" sz="1350" i="1">
                <a:latin typeface="Times New Roman"/>
                <a:cs typeface="Times New Roman"/>
              </a:rPr>
              <a:t>e  </a:t>
            </a:r>
            <a:r>
              <a:rPr dirty="0" sz="1350" spc="-5" i="1">
                <a:latin typeface="Times New Roman"/>
                <a:cs typeface="Times New Roman"/>
              </a:rPr>
              <a:t>le emozioni”</a:t>
            </a:r>
            <a:r>
              <a:rPr dirty="0" sz="1350" spc="-5">
                <a:latin typeface="Times New Roman"/>
                <a:cs typeface="Times New Roman"/>
              </a:rPr>
              <a:t>, </a:t>
            </a:r>
            <a:r>
              <a:rPr dirty="0" sz="1350">
                <a:latin typeface="Times New Roman"/>
                <a:cs typeface="Times New Roman"/>
              </a:rPr>
              <a:t>col </a:t>
            </a:r>
            <a:r>
              <a:rPr dirty="0" sz="1350" spc="-5">
                <a:latin typeface="Times New Roman"/>
                <a:cs typeface="Times New Roman"/>
              </a:rPr>
              <a:t>quale </a:t>
            </a:r>
            <a:r>
              <a:rPr dirty="0" sz="1350">
                <a:latin typeface="Times New Roman"/>
                <a:cs typeface="Times New Roman"/>
              </a:rPr>
              <a:t>i ragazzi </a:t>
            </a:r>
            <a:r>
              <a:rPr dirty="0" sz="1350" spc="-5">
                <a:latin typeface="Times New Roman"/>
                <a:cs typeface="Times New Roman"/>
              </a:rPr>
              <a:t>saranno stimolati </a:t>
            </a:r>
            <a:r>
              <a:rPr dirty="0" sz="1350">
                <a:latin typeface="Times New Roman"/>
                <a:cs typeface="Times New Roman"/>
              </a:rPr>
              <a:t>a </a:t>
            </a:r>
            <a:r>
              <a:rPr dirty="0" sz="1350" spc="-5">
                <a:latin typeface="Times New Roman"/>
                <a:cs typeface="Times New Roman"/>
              </a:rPr>
              <a:t>mettersi in gioco per riflettere </a:t>
            </a:r>
            <a:r>
              <a:rPr dirty="0" sz="1350">
                <a:latin typeface="Times New Roman"/>
                <a:cs typeface="Times New Roman"/>
              </a:rPr>
              <a:t>sulle  </a:t>
            </a:r>
            <a:r>
              <a:rPr dirty="0" sz="1350" spc="-5">
                <a:latin typeface="Times New Roman"/>
                <a:cs typeface="Times New Roman"/>
              </a:rPr>
              <a:t>relazioni con le persone, </a:t>
            </a:r>
            <a:r>
              <a:rPr dirty="0" sz="1350">
                <a:latin typeface="Times New Roman"/>
                <a:cs typeface="Times New Roman"/>
              </a:rPr>
              <a:t>gli oggetti e i </a:t>
            </a:r>
            <a:r>
              <a:rPr dirty="0" sz="1350" spc="-5">
                <a:latin typeface="Times New Roman"/>
                <a:cs typeface="Times New Roman"/>
              </a:rPr>
              <a:t>luoghi che li</a:t>
            </a:r>
            <a:r>
              <a:rPr dirty="0" sz="1350" spc="-2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circondano.</a:t>
            </a:r>
            <a:endParaRPr sz="1350">
              <a:latin typeface="Times New Roman"/>
              <a:cs typeface="Times New Roman"/>
            </a:endParaRPr>
          </a:p>
          <a:p>
            <a:pPr marL="12700" marR="327025">
              <a:lnSpc>
                <a:spcPct val="101699"/>
              </a:lnSpc>
              <a:spcBef>
                <a:spcPts val="10"/>
              </a:spcBef>
            </a:pPr>
            <a:r>
              <a:rPr dirty="0" sz="1350" spc="-5">
                <a:latin typeface="Times New Roman"/>
                <a:cs typeface="Times New Roman"/>
              </a:rPr>
              <a:t>Laboratori, mostre, iniziative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teatro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10">
                <a:latin typeface="Times New Roman"/>
                <a:cs typeface="Times New Roman"/>
              </a:rPr>
              <a:t>musica </a:t>
            </a:r>
            <a:r>
              <a:rPr dirty="0" sz="1350" spc="-5">
                <a:latin typeface="Times New Roman"/>
                <a:cs typeface="Times New Roman"/>
              </a:rPr>
              <a:t>coinvolgeranno scuole, biblioteche,  musei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altre</a:t>
            </a:r>
            <a:r>
              <a:rPr dirty="0" sz="1350" spc="-2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istituzioni.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350">
                <a:latin typeface="Times New Roman"/>
                <a:cs typeface="Times New Roman"/>
              </a:rPr>
              <a:t>Tre </a:t>
            </a:r>
            <a:r>
              <a:rPr dirty="0" sz="1350" spc="-5">
                <a:latin typeface="Times New Roman"/>
                <a:cs typeface="Times New Roman"/>
              </a:rPr>
              <a:t>appuntamenti organizzati dall’ABI renderanno ancora più significativa</a:t>
            </a:r>
            <a:r>
              <a:rPr dirty="0" sz="1350" spc="15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la</a:t>
            </a: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1350" spc="-5">
                <a:latin typeface="Times New Roman"/>
                <a:cs typeface="Times New Roman"/>
              </a:rPr>
              <a:t>manifestazione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quest’anno: Abitanti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Sottosopra (Milano, </a:t>
            </a:r>
            <a:r>
              <a:rPr dirty="0" sz="1350">
                <a:latin typeface="Times New Roman"/>
                <a:cs typeface="Times New Roman"/>
              </a:rPr>
              <a:t>4 </a:t>
            </a:r>
            <a:r>
              <a:rPr dirty="0" sz="1350" spc="-5">
                <a:latin typeface="Times New Roman"/>
                <a:cs typeface="Times New Roman"/>
              </a:rPr>
              <a:t>maggio); Abitare</a:t>
            </a:r>
            <a:r>
              <a:rPr dirty="0" sz="1350" spc="25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la</a:t>
            </a:r>
            <a:endParaRPr sz="1350">
              <a:latin typeface="Times New Roman"/>
              <a:cs typeface="Times New Roman"/>
            </a:endParaRPr>
          </a:p>
          <a:p>
            <a:pPr marL="12700" marR="268605">
              <a:lnSpc>
                <a:spcPct val="101499"/>
              </a:lnSpc>
              <a:spcBef>
                <a:spcPts val="15"/>
              </a:spcBef>
            </a:pPr>
            <a:r>
              <a:rPr dirty="0" sz="1350">
                <a:latin typeface="Times New Roman"/>
                <a:cs typeface="Times New Roman"/>
              </a:rPr>
              <a:t>fantasia, </a:t>
            </a:r>
            <a:r>
              <a:rPr dirty="0" sz="1350" spc="-5">
                <a:latin typeface="Times New Roman"/>
                <a:cs typeface="Times New Roman"/>
              </a:rPr>
              <a:t>la creatività </a:t>
            </a:r>
            <a:r>
              <a:rPr dirty="0" sz="1350">
                <a:latin typeface="Times New Roman"/>
                <a:cs typeface="Times New Roman"/>
              </a:rPr>
              <a:t>e l’arte </a:t>
            </a:r>
            <a:r>
              <a:rPr dirty="0" sz="1350" spc="-5">
                <a:latin typeface="Times New Roman"/>
                <a:cs typeface="Times New Roman"/>
              </a:rPr>
              <a:t>(Roma, </a:t>
            </a:r>
            <a:r>
              <a:rPr dirty="0" sz="1350">
                <a:latin typeface="Times New Roman"/>
                <a:cs typeface="Times New Roman"/>
              </a:rPr>
              <a:t>6 </a:t>
            </a:r>
            <a:r>
              <a:rPr dirty="0" sz="1350" spc="-5">
                <a:latin typeface="Times New Roman"/>
                <a:cs typeface="Times New Roman"/>
              </a:rPr>
              <a:t>maggio); Tappeto Volante </a:t>
            </a:r>
            <a:r>
              <a:rPr dirty="0" sz="1350">
                <a:latin typeface="Times New Roman"/>
                <a:cs typeface="Times New Roman"/>
              </a:rPr>
              <a:t>– </a:t>
            </a:r>
            <a:r>
              <a:rPr dirty="0" sz="1350" spc="-5">
                <a:latin typeface="Times New Roman"/>
                <a:cs typeface="Times New Roman"/>
              </a:rPr>
              <a:t>il mondo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l’arte  soprasotto/sottosopra (Castelbuono </a:t>
            </a:r>
            <a:r>
              <a:rPr dirty="0" sz="1350">
                <a:latin typeface="Times New Roman"/>
                <a:cs typeface="Times New Roman"/>
              </a:rPr>
              <a:t>– </a:t>
            </a:r>
            <a:r>
              <a:rPr dirty="0" sz="1350" spc="-5">
                <a:latin typeface="Times New Roman"/>
                <a:cs typeface="Times New Roman"/>
              </a:rPr>
              <a:t>PA, </a:t>
            </a:r>
            <a:r>
              <a:rPr dirty="0" sz="1350">
                <a:latin typeface="Times New Roman"/>
                <a:cs typeface="Times New Roman"/>
              </a:rPr>
              <a:t>8</a:t>
            </a:r>
            <a:r>
              <a:rPr dirty="0" sz="1350" spc="-1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maggio).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Times New Roman"/>
              <a:cs typeface="Times New Roman"/>
            </a:endParaRPr>
          </a:p>
          <a:p>
            <a:pPr marL="12700" marR="425450">
              <a:lnSpc>
                <a:spcPct val="101699"/>
              </a:lnSpc>
            </a:pPr>
            <a:r>
              <a:rPr dirty="0" sz="1350">
                <a:latin typeface="Times New Roman"/>
                <a:cs typeface="Times New Roman"/>
              </a:rPr>
              <a:t>Ogni </a:t>
            </a:r>
            <a:r>
              <a:rPr dirty="0" sz="1350" spc="-5">
                <a:latin typeface="Times New Roman"/>
                <a:cs typeface="Times New Roman"/>
              </a:rPr>
              <a:t>anno il tema </a:t>
            </a:r>
            <a:r>
              <a:rPr dirty="0" sz="1350">
                <a:latin typeface="Times New Roman"/>
                <a:cs typeface="Times New Roman"/>
              </a:rPr>
              <a:t>del </a:t>
            </a:r>
            <a:r>
              <a:rPr dirty="0" sz="1350" spc="-5">
                <a:latin typeface="Times New Roman"/>
                <a:cs typeface="Times New Roman"/>
              </a:rPr>
              <a:t>festival ispira un volume </a:t>
            </a:r>
            <a:r>
              <a:rPr dirty="0" sz="1350">
                <a:latin typeface="Times New Roman"/>
                <a:cs typeface="Times New Roman"/>
              </a:rPr>
              <a:t>per </a:t>
            </a:r>
            <a:r>
              <a:rPr dirty="0" sz="1350" spc="-5">
                <a:latin typeface="Times New Roman"/>
                <a:cs typeface="Times New Roman"/>
              </a:rPr>
              <a:t>bambini: dopo “Il museo  immaginario”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“L’alfabeto </a:t>
            </a:r>
            <a:r>
              <a:rPr dirty="0" sz="1350">
                <a:latin typeface="Times New Roman"/>
                <a:cs typeface="Times New Roman"/>
              </a:rPr>
              <a:t>del </a:t>
            </a:r>
            <a:r>
              <a:rPr dirty="0" sz="1350" spc="-5">
                <a:latin typeface="Times New Roman"/>
                <a:cs typeface="Times New Roman"/>
              </a:rPr>
              <a:t>mondo”, esce </a:t>
            </a:r>
            <a:r>
              <a:rPr dirty="0" sz="1350">
                <a:latin typeface="Times New Roman"/>
                <a:cs typeface="Times New Roman"/>
              </a:rPr>
              <a:t>per </a:t>
            </a:r>
            <a:r>
              <a:rPr dirty="0" sz="1350" spc="-5">
                <a:latin typeface="Times New Roman"/>
                <a:cs typeface="Times New Roman"/>
              </a:rPr>
              <a:t>questa </a:t>
            </a:r>
            <a:r>
              <a:rPr dirty="0" sz="1350">
                <a:latin typeface="Times New Roman"/>
                <a:cs typeface="Times New Roman"/>
              </a:rPr>
              <a:t>terza </a:t>
            </a:r>
            <a:r>
              <a:rPr dirty="0" sz="1350" spc="-5">
                <a:latin typeface="Times New Roman"/>
                <a:cs typeface="Times New Roman"/>
              </a:rPr>
              <a:t>edizione “Abitare  sottosopra” (Carthusia), con </a:t>
            </a:r>
            <a:r>
              <a:rPr dirty="0" sz="1350">
                <a:latin typeface="Times New Roman"/>
                <a:cs typeface="Times New Roman"/>
              </a:rPr>
              <a:t>i </a:t>
            </a:r>
            <a:r>
              <a:rPr dirty="0" sz="1350" spc="-5">
                <a:latin typeface="Times New Roman"/>
                <a:cs typeface="Times New Roman"/>
              </a:rPr>
              <a:t>testi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Sabina Colloredo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le illustrazioni </a:t>
            </a:r>
            <a:r>
              <a:rPr dirty="0" sz="1350">
                <a:latin typeface="Times New Roman"/>
                <a:cs typeface="Times New Roman"/>
              </a:rPr>
              <a:t>di Valeria  </a:t>
            </a:r>
            <a:r>
              <a:rPr dirty="0" sz="1350" spc="-5">
                <a:latin typeface="Times New Roman"/>
                <a:cs typeface="Times New Roman"/>
              </a:rPr>
              <a:t>Petrone.</a:t>
            </a:r>
            <a:endParaRPr sz="13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337629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Uominiedonnecomunicazione.com  2 maggio</a:t>
            </a:r>
            <a:r>
              <a:rPr dirty="0" sz="1600" spc="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5053710"/>
            <a:ext cx="6135370" cy="4559300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12700" marR="19685">
              <a:lnSpc>
                <a:spcPts val="2760"/>
              </a:lnSpc>
              <a:spcBef>
                <a:spcPts val="290"/>
              </a:spcBef>
            </a:pPr>
            <a:r>
              <a:rPr dirty="0" sz="2400" spc="-35">
                <a:solidFill>
                  <a:srgbClr val="333333"/>
                </a:solidFill>
                <a:latin typeface="Times New Roman"/>
                <a:cs typeface="Times New Roman"/>
              </a:rPr>
              <a:t>Torna </a:t>
            </a:r>
            <a:r>
              <a:rPr dirty="0" sz="2400">
                <a:solidFill>
                  <a:srgbClr val="333333"/>
                </a:solidFill>
                <a:latin typeface="Times New Roman"/>
                <a:cs typeface="Times New Roman"/>
              </a:rPr>
              <a:t>il </a:t>
            </a:r>
            <a:r>
              <a:rPr dirty="0" sz="2400" spc="-5">
                <a:solidFill>
                  <a:srgbClr val="333333"/>
                </a:solidFill>
                <a:latin typeface="Times New Roman"/>
                <a:cs typeface="Times New Roman"/>
              </a:rPr>
              <a:t>Festival </a:t>
            </a:r>
            <a:r>
              <a:rPr dirty="0" sz="2400">
                <a:solidFill>
                  <a:srgbClr val="333333"/>
                </a:solidFill>
                <a:latin typeface="Times New Roman"/>
                <a:cs typeface="Times New Roman"/>
              </a:rPr>
              <a:t>della </a:t>
            </a:r>
            <a:r>
              <a:rPr dirty="0" sz="2400" spc="-5">
                <a:solidFill>
                  <a:srgbClr val="333333"/>
                </a:solidFill>
                <a:latin typeface="Times New Roman"/>
                <a:cs typeface="Times New Roman"/>
              </a:rPr>
              <a:t>Cultura Creativa promosso  </a:t>
            </a:r>
            <a:r>
              <a:rPr dirty="0" sz="2400">
                <a:solidFill>
                  <a:srgbClr val="333333"/>
                </a:solidFill>
                <a:latin typeface="Times New Roman"/>
                <a:cs typeface="Times New Roman"/>
              </a:rPr>
              <a:t>da </a:t>
            </a:r>
            <a:r>
              <a:rPr dirty="0" sz="2400" spc="-5">
                <a:solidFill>
                  <a:srgbClr val="333333"/>
                </a:solidFill>
                <a:latin typeface="Times New Roman"/>
                <a:cs typeface="Times New Roman"/>
              </a:rPr>
              <a:t>ABI: </a:t>
            </a:r>
            <a:r>
              <a:rPr dirty="0" sz="2400">
                <a:solidFill>
                  <a:srgbClr val="333333"/>
                </a:solidFill>
                <a:latin typeface="Times New Roman"/>
                <a:cs typeface="Times New Roman"/>
              </a:rPr>
              <a:t>UniCredit </a:t>
            </a:r>
            <a:r>
              <a:rPr dirty="0" sz="2400" spc="-10">
                <a:solidFill>
                  <a:srgbClr val="333333"/>
                </a:solidFill>
                <a:latin typeface="Times New Roman"/>
                <a:cs typeface="Times New Roman"/>
              </a:rPr>
              <a:t>organizza </a:t>
            </a:r>
            <a:r>
              <a:rPr dirty="0" sz="2400" spc="-5">
                <a:solidFill>
                  <a:srgbClr val="333333"/>
                </a:solidFill>
                <a:latin typeface="Times New Roman"/>
                <a:cs typeface="Times New Roman"/>
              </a:rPr>
              <a:t>laboratori </a:t>
            </a:r>
            <a:r>
              <a:rPr dirty="0" sz="2400">
                <a:solidFill>
                  <a:srgbClr val="333333"/>
                </a:solidFill>
                <a:latin typeface="Times New Roman"/>
                <a:cs typeface="Times New Roman"/>
              </a:rPr>
              <a:t>in </a:t>
            </a:r>
            <a:r>
              <a:rPr dirty="0" sz="2400" spc="-5">
                <a:solidFill>
                  <a:srgbClr val="333333"/>
                </a:solidFill>
                <a:latin typeface="Times New Roman"/>
                <a:cs typeface="Times New Roman"/>
              </a:rPr>
              <a:t>sei</a:t>
            </a:r>
            <a:r>
              <a:rPr dirty="0" sz="2400" spc="-10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333333"/>
                </a:solidFill>
                <a:latin typeface="Times New Roman"/>
                <a:cs typeface="Times New Roman"/>
              </a:rPr>
              <a:t>città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</a:pPr>
            <a:r>
              <a:rPr dirty="0" sz="1350" b="1">
                <a:solidFill>
                  <a:srgbClr val="333333"/>
                </a:solidFill>
                <a:latin typeface="Times New Roman"/>
                <a:cs typeface="Times New Roman"/>
              </a:rPr>
              <a:t>Dal 2 </a:t>
            </a:r>
            <a:r>
              <a:rPr dirty="0" sz="1350" spc="-5" b="1">
                <a:solidFill>
                  <a:srgbClr val="333333"/>
                </a:solidFill>
                <a:latin typeface="Times New Roman"/>
                <a:cs typeface="Times New Roman"/>
              </a:rPr>
              <a:t>all’8 maggio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è </a:t>
            </a:r>
            <a:r>
              <a:rPr dirty="0" sz="1350" spc="-10">
                <a:solidFill>
                  <a:srgbClr val="333333"/>
                </a:solidFill>
                <a:latin typeface="Times New Roman"/>
                <a:cs typeface="Times New Roman"/>
              </a:rPr>
              <a:t>in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programma la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terza edizione del </a:t>
            </a:r>
            <a:r>
              <a:rPr dirty="0" u="heavy" sz="1350" b="1">
                <a:solidFill>
                  <a:srgbClr val="D32722"/>
                </a:solidFill>
                <a:uFill>
                  <a:solidFill>
                    <a:srgbClr val="D32722"/>
                  </a:solidFill>
                </a:uFill>
                <a:latin typeface="Times New Roman"/>
                <a:cs typeface="Times New Roman"/>
                <a:hlinkClick r:id="rId3"/>
              </a:rPr>
              <a:t>Festival </a:t>
            </a:r>
            <a:r>
              <a:rPr dirty="0" u="heavy" sz="1350" spc="-5" b="1">
                <a:solidFill>
                  <a:srgbClr val="D32722"/>
                </a:solidFill>
                <a:uFill>
                  <a:solidFill>
                    <a:srgbClr val="D32722"/>
                  </a:solidFill>
                </a:uFill>
                <a:latin typeface="Times New Roman"/>
                <a:cs typeface="Times New Roman"/>
                <a:hlinkClick r:id="rId3"/>
              </a:rPr>
              <a:t>della</a:t>
            </a:r>
            <a:r>
              <a:rPr dirty="0" u="heavy" sz="1350" spc="25" b="1">
                <a:solidFill>
                  <a:srgbClr val="D32722"/>
                </a:solidFill>
                <a:uFill>
                  <a:solidFill>
                    <a:srgbClr val="D32722"/>
                  </a:solidFill>
                </a:uFill>
                <a:latin typeface="Times New Roman"/>
                <a:cs typeface="Times New Roman"/>
                <a:hlinkClick r:id="rId3"/>
              </a:rPr>
              <a:t> </a:t>
            </a:r>
            <a:r>
              <a:rPr dirty="0" u="heavy" sz="1350" spc="-5" b="1">
                <a:solidFill>
                  <a:srgbClr val="D32722"/>
                </a:solidFill>
                <a:uFill>
                  <a:solidFill>
                    <a:srgbClr val="D32722"/>
                  </a:solidFill>
                </a:uFill>
                <a:latin typeface="Times New Roman"/>
                <a:cs typeface="Times New Roman"/>
                <a:hlinkClick r:id="rId3"/>
              </a:rPr>
              <a:t>Cultura</a:t>
            </a:r>
            <a:endParaRPr sz="1350">
              <a:latin typeface="Times New Roman"/>
              <a:cs typeface="Times New Roman"/>
            </a:endParaRPr>
          </a:p>
          <a:p>
            <a:pPr marL="12700" marR="139700">
              <a:lnSpc>
                <a:spcPct val="138800"/>
              </a:lnSpc>
              <a:spcBef>
                <a:spcPts val="10"/>
              </a:spcBef>
            </a:pPr>
            <a:r>
              <a:rPr dirty="0" u="heavy" sz="1350" spc="-5" b="1">
                <a:solidFill>
                  <a:srgbClr val="D32722"/>
                </a:solidFill>
                <a:uFill>
                  <a:solidFill>
                    <a:srgbClr val="D32722"/>
                  </a:solidFill>
                </a:uFill>
                <a:latin typeface="Times New Roman"/>
                <a:cs typeface="Times New Roman"/>
                <a:hlinkClick r:id="rId3"/>
              </a:rPr>
              <a:t>Creativa</a:t>
            </a:r>
            <a:r>
              <a:rPr dirty="0" sz="1350" spc="-5" b="1">
                <a:solidFill>
                  <a:srgbClr val="D32722"/>
                </a:solidFill>
                <a:latin typeface="Times New Roman"/>
                <a:cs typeface="Times New Roman"/>
                <a:hlinkClick r:id="rId3"/>
              </a:rPr>
              <a:t>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dedicato ai più giovani (6-13 anni), </a:t>
            </a:r>
            <a:r>
              <a:rPr dirty="0" sz="1350" spc="-5" b="1">
                <a:solidFill>
                  <a:srgbClr val="333333"/>
                </a:solidFill>
                <a:latin typeface="Times New Roman"/>
                <a:cs typeface="Times New Roman"/>
              </a:rPr>
              <a:t>promosso </a:t>
            </a:r>
            <a:r>
              <a:rPr dirty="0" sz="1350" b="1">
                <a:solidFill>
                  <a:srgbClr val="333333"/>
                </a:solidFill>
                <a:latin typeface="Times New Roman"/>
                <a:cs typeface="Times New Roman"/>
              </a:rPr>
              <a:t>da ABI </a:t>
            </a:r>
            <a:r>
              <a:rPr dirty="0" sz="1350" spc="-10">
                <a:solidFill>
                  <a:srgbClr val="333333"/>
                </a:solidFill>
                <a:latin typeface="Times New Roman"/>
                <a:cs typeface="Times New Roman"/>
              </a:rPr>
              <a:t>con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la partecipazione  delle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Banche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italiane.</a:t>
            </a:r>
            <a:r>
              <a:rPr dirty="0" sz="1350" spc="-5" b="1">
                <a:solidFill>
                  <a:srgbClr val="333333"/>
                </a:solidFill>
                <a:latin typeface="Times New Roman"/>
                <a:cs typeface="Times New Roman"/>
              </a:rPr>
              <a:t>UniCredit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,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da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sempre attenta allo sviluppo culturale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e sociale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del  territorio, </a:t>
            </a:r>
            <a:r>
              <a:rPr dirty="0" sz="1350" spc="-5" b="1">
                <a:solidFill>
                  <a:srgbClr val="333333"/>
                </a:solidFill>
                <a:latin typeface="Times New Roman"/>
                <a:cs typeface="Times New Roman"/>
              </a:rPr>
              <a:t>organizza anche quest’anno laboratori artistico </a:t>
            </a:r>
            <a:r>
              <a:rPr dirty="0" sz="1350" b="1">
                <a:solidFill>
                  <a:srgbClr val="333333"/>
                </a:solidFill>
                <a:latin typeface="Times New Roman"/>
                <a:cs typeface="Times New Roman"/>
              </a:rPr>
              <a:t>musicali </a:t>
            </a:r>
            <a:r>
              <a:rPr dirty="0" sz="1350" spc="-5" b="1">
                <a:solidFill>
                  <a:srgbClr val="333333"/>
                </a:solidFill>
                <a:latin typeface="Times New Roman"/>
                <a:cs typeface="Times New Roman"/>
              </a:rPr>
              <a:t>in </a:t>
            </a:r>
            <a:r>
              <a:rPr dirty="0" sz="1350" b="1">
                <a:solidFill>
                  <a:srgbClr val="333333"/>
                </a:solidFill>
                <a:latin typeface="Times New Roman"/>
                <a:cs typeface="Times New Roman"/>
              </a:rPr>
              <a:t>6 </a:t>
            </a:r>
            <a:r>
              <a:rPr dirty="0" sz="1350" spc="-5" b="1">
                <a:solidFill>
                  <a:srgbClr val="333333"/>
                </a:solidFill>
                <a:latin typeface="Times New Roman"/>
                <a:cs typeface="Times New Roman"/>
              </a:rPr>
              <a:t>città  italiane, da nord </a:t>
            </a:r>
            <a:r>
              <a:rPr dirty="0" sz="1350" b="1">
                <a:solidFill>
                  <a:srgbClr val="333333"/>
                </a:solidFill>
                <a:latin typeface="Times New Roman"/>
                <a:cs typeface="Times New Roman"/>
              </a:rPr>
              <a:t>a </a:t>
            </a:r>
            <a:r>
              <a:rPr dirty="0" sz="1350" spc="-5" b="1">
                <a:solidFill>
                  <a:srgbClr val="333333"/>
                </a:solidFill>
                <a:latin typeface="Times New Roman"/>
                <a:cs typeface="Times New Roman"/>
              </a:rPr>
              <a:t>sud: Torino, </a:t>
            </a:r>
            <a:r>
              <a:rPr dirty="0" sz="1350" b="1">
                <a:solidFill>
                  <a:srgbClr val="333333"/>
                </a:solidFill>
                <a:latin typeface="Times New Roman"/>
                <a:cs typeface="Times New Roman"/>
              </a:rPr>
              <a:t>Milano, </a:t>
            </a:r>
            <a:r>
              <a:rPr dirty="0" sz="1350" spc="-5" b="1">
                <a:solidFill>
                  <a:srgbClr val="333333"/>
                </a:solidFill>
                <a:latin typeface="Times New Roman"/>
                <a:cs typeface="Times New Roman"/>
              </a:rPr>
              <a:t>Verona, Bologna, Roma </a:t>
            </a:r>
            <a:r>
              <a:rPr dirty="0" sz="1350" b="1">
                <a:solidFill>
                  <a:srgbClr val="333333"/>
                </a:solidFill>
                <a:latin typeface="Times New Roman"/>
                <a:cs typeface="Times New Roman"/>
              </a:rPr>
              <a:t>e</a:t>
            </a:r>
            <a:r>
              <a:rPr dirty="0" sz="1350" spc="40" b="1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350" b="1">
                <a:solidFill>
                  <a:srgbClr val="333333"/>
                </a:solidFill>
                <a:latin typeface="Times New Roman"/>
                <a:cs typeface="Times New Roman"/>
              </a:rPr>
              <a:t>Palermo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.</a:t>
            </a:r>
            <a:endParaRPr sz="1350">
              <a:latin typeface="Times New Roman"/>
              <a:cs typeface="Times New Roman"/>
            </a:endParaRPr>
          </a:p>
          <a:p>
            <a:pPr marL="12700" marR="5080">
              <a:lnSpc>
                <a:spcPct val="138500"/>
              </a:lnSpc>
              <a:spcBef>
                <a:spcPts val="790"/>
              </a:spcBef>
            </a:pPr>
            <a:r>
              <a:rPr dirty="0" sz="1350" b="1">
                <a:solidFill>
                  <a:srgbClr val="333333"/>
                </a:solidFill>
                <a:latin typeface="Times New Roman"/>
                <a:cs typeface="Times New Roman"/>
              </a:rPr>
              <a:t>ABITARE </a:t>
            </a:r>
            <a:r>
              <a:rPr dirty="0" sz="1350" spc="-5" b="1">
                <a:solidFill>
                  <a:srgbClr val="333333"/>
                </a:solidFill>
                <a:latin typeface="Times New Roman"/>
                <a:cs typeface="Times New Roman"/>
              </a:rPr>
              <a:t>SOTTOSOPRA </a:t>
            </a:r>
            <a:r>
              <a:rPr dirty="0" sz="1350" b="1">
                <a:solidFill>
                  <a:srgbClr val="333333"/>
                </a:solidFill>
                <a:latin typeface="Times New Roman"/>
                <a:cs typeface="Times New Roman"/>
              </a:rPr>
              <a:t>- </a:t>
            </a:r>
            <a:r>
              <a:rPr dirty="0" sz="1350" spc="-5" b="1">
                <a:solidFill>
                  <a:srgbClr val="333333"/>
                </a:solidFill>
                <a:latin typeface="Times New Roman"/>
                <a:cs typeface="Times New Roman"/>
              </a:rPr>
              <a:t>“Scoprire </a:t>
            </a:r>
            <a:r>
              <a:rPr dirty="0" sz="1350" b="1">
                <a:solidFill>
                  <a:srgbClr val="333333"/>
                </a:solidFill>
                <a:latin typeface="Times New Roman"/>
                <a:cs typeface="Times New Roman"/>
              </a:rPr>
              <a:t>e </a:t>
            </a:r>
            <a:r>
              <a:rPr dirty="0" sz="1350" spc="-5" b="1">
                <a:solidFill>
                  <a:srgbClr val="333333"/>
                </a:solidFill>
                <a:latin typeface="Times New Roman"/>
                <a:cs typeface="Times New Roman"/>
              </a:rPr>
              <a:t>sperimentare come si sta dentro </a:t>
            </a:r>
            <a:r>
              <a:rPr dirty="0" sz="1350" b="1">
                <a:solidFill>
                  <a:srgbClr val="333333"/>
                </a:solidFill>
                <a:latin typeface="Times New Roman"/>
                <a:cs typeface="Times New Roman"/>
              </a:rPr>
              <a:t>i </a:t>
            </a:r>
            <a:r>
              <a:rPr dirty="0" sz="1350" spc="-5" b="1">
                <a:solidFill>
                  <a:srgbClr val="333333"/>
                </a:solidFill>
                <a:latin typeface="Times New Roman"/>
                <a:cs typeface="Times New Roman"/>
              </a:rPr>
              <a:t>luoghi,  l’arte </a:t>
            </a:r>
            <a:r>
              <a:rPr dirty="0" sz="1350" b="1">
                <a:solidFill>
                  <a:srgbClr val="333333"/>
                </a:solidFill>
                <a:latin typeface="Times New Roman"/>
                <a:cs typeface="Times New Roman"/>
              </a:rPr>
              <a:t>e </a:t>
            </a:r>
            <a:r>
              <a:rPr dirty="0" sz="1350" spc="-5" b="1">
                <a:solidFill>
                  <a:srgbClr val="333333"/>
                </a:solidFill>
                <a:latin typeface="Times New Roman"/>
                <a:cs typeface="Times New Roman"/>
              </a:rPr>
              <a:t>le emozioni”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è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il </a:t>
            </a:r>
            <a:r>
              <a:rPr dirty="0" sz="1350" b="1">
                <a:solidFill>
                  <a:srgbClr val="333333"/>
                </a:solidFill>
                <a:latin typeface="Times New Roman"/>
                <a:cs typeface="Times New Roman"/>
              </a:rPr>
              <a:t>tema </a:t>
            </a:r>
            <a:r>
              <a:rPr dirty="0" sz="1350" spc="-5" b="1">
                <a:solidFill>
                  <a:srgbClr val="333333"/>
                </a:solidFill>
                <a:latin typeface="Times New Roman"/>
                <a:cs typeface="Times New Roman"/>
              </a:rPr>
              <a:t>dell'edizione 2016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, il </a:t>
            </a:r>
            <a:r>
              <a:rPr dirty="0" sz="1350" spc="-10">
                <a:solidFill>
                  <a:srgbClr val="333333"/>
                </a:solidFill>
                <a:latin typeface="Times New Roman"/>
                <a:cs typeface="Times New Roman"/>
              </a:rPr>
              <a:t>filo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conduttore che legherà tutte le  iniziative organizzate dalle banche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che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operano in Italia.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I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ragazzi potranno interpretare  questo concetto in </a:t>
            </a:r>
            <a:r>
              <a:rPr dirty="0" sz="1350" spc="-10">
                <a:solidFill>
                  <a:srgbClr val="333333"/>
                </a:solidFill>
                <a:latin typeface="Times New Roman"/>
                <a:cs typeface="Times New Roman"/>
              </a:rPr>
              <a:t>totale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libertà, costruendo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un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proprio percorso che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sia espressione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della  creatività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di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ciascuno.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Con </a:t>
            </a:r>
            <a:r>
              <a:rPr dirty="0" sz="1350" spc="-10">
                <a:solidFill>
                  <a:srgbClr val="333333"/>
                </a:solidFill>
                <a:latin typeface="Times New Roman"/>
                <a:cs typeface="Times New Roman"/>
              </a:rPr>
              <a:t>l’aiuto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di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operatori esperti, attraverso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laboratori,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mostre,  teatro, musica, ecc., sarà possibile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abitare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epoche storiche,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pianeti,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ambienti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reali o 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virtuali.</a:t>
            </a: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dirty="0" sz="1350" b="1">
                <a:solidFill>
                  <a:srgbClr val="333333"/>
                </a:solidFill>
                <a:latin typeface="Times New Roman"/>
                <a:cs typeface="Times New Roman"/>
              </a:rPr>
              <a:t>Questo </a:t>
            </a:r>
            <a:r>
              <a:rPr dirty="0" sz="1350" spc="-5" b="1">
                <a:solidFill>
                  <a:srgbClr val="333333"/>
                </a:solidFill>
                <a:latin typeface="Times New Roman"/>
                <a:cs typeface="Times New Roman"/>
              </a:rPr>
              <a:t>il calendario </a:t>
            </a:r>
            <a:r>
              <a:rPr dirty="0" sz="1350" b="1">
                <a:solidFill>
                  <a:srgbClr val="333333"/>
                </a:solidFill>
                <a:latin typeface="Times New Roman"/>
                <a:cs typeface="Times New Roman"/>
              </a:rPr>
              <a:t>degli</a:t>
            </a:r>
            <a:r>
              <a:rPr dirty="0" sz="1350" spc="-10" b="1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350" spc="-5" b="1">
                <a:solidFill>
                  <a:srgbClr val="333333"/>
                </a:solidFill>
                <a:latin typeface="Times New Roman"/>
                <a:cs typeface="Times New Roman"/>
              </a:rPr>
              <a:t>appuntamenti: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11574" y="2512617"/>
            <a:ext cx="2787780" cy="6268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3840658"/>
            <a:ext cx="2006600" cy="11251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22670" cy="91293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75082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Uominiedonnecomunicazione.com  2 maggio</a:t>
            </a:r>
            <a:r>
              <a:rPr dirty="0" sz="1600" spc="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3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580390">
              <a:lnSpc>
                <a:spcPct val="138500"/>
              </a:lnSpc>
              <a:spcBef>
                <a:spcPts val="945"/>
              </a:spcBef>
              <a:buChar char="•"/>
              <a:tabLst>
                <a:tab pos="115570" algn="l"/>
              </a:tabLst>
            </a:pP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A </a:t>
            </a:r>
            <a:r>
              <a:rPr dirty="0" sz="1350" spc="-5" b="1">
                <a:solidFill>
                  <a:srgbClr val="333333"/>
                </a:solidFill>
                <a:latin typeface="Times New Roman"/>
                <a:cs typeface="Times New Roman"/>
              </a:rPr>
              <a:t>Torino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, lunedì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2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maggio, presso la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sede di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UniManagement, il Dipartimento  Educazione Castello di Rivoli coordinerà il progetto Abitare un </a:t>
            </a:r>
            <a:r>
              <a:rPr dirty="0" sz="1350" spc="-10">
                <a:solidFill>
                  <a:srgbClr val="333333"/>
                </a:solidFill>
                <a:latin typeface="Times New Roman"/>
                <a:cs typeface="Times New Roman"/>
              </a:rPr>
              <a:t>angolo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del</a:t>
            </a:r>
            <a:r>
              <a:rPr dirty="0" sz="1350" spc="10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tetto.</a:t>
            </a:r>
            <a:endParaRPr sz="1350">
              <a:latin typeface="Times New Roman"/>
              <a:cs typeface="Times New Roman"/>
            </a:endParaRPr>
          </a:p>
          <a:p>
            <a:pPr marL="12700" marR="20955">
              <a:lnSpc>
                <a:spcPct val="138900"/>
              </a:lnSpc>
              <a:spcBef>
                <a:spcPts val="5"/>
              </a:spcBef>
              <a:buChar char="•"/>
              <a:tabLst>
                <a:tab pos="115570" algn="l"/>
              </a:tabLst>
            </a:pP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A </a:t>
            </a:r>
            <a:r>
              <a:rPr dirty="0" sz="1350" spc="-5" b="1">
                <a:solidFill>
                  <a:srgbClr val="333333"/>
                </a:solidFill>
                <a:latin typeface="Times New Roman"/>
                <a:cs typeface="Times New Roman"/>
              </a:rPr>
              <a:t>Palermo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,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a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Palazzo Branciforte, UniCredit rinnova la sua collaborazione con  Fondazione Sicilia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e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l’Associazione Civita che realizzerà una serie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di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laboratori rivolti  alle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scuole di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ogni ordine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e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grado ispirati al tema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del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Festival: Abitare tra le nubi, Com’è  fatta la città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e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Città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immaginate i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titoli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delle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attività proposte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nei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giorni 2-3-4-5-6-7  maggio.</a:t>
            </a:r>
            <a:endParaRPr sz="1350">
              <a:latin typeface="Times New Roman"/>
              <a:cs typeface="Times New Roman"/>
            </a:endParaRPr>
          </a:p>
          <a:p>
            <a:pPr marL="114300" indent="-101600">
              <a:lnSpc>
                <a:spcPct val="100000"/>
              </a:lnSpc>
              <a:spcBef>
                <a:spcPts val="625"/>
              </a:spcBef>
              <a:buChar char="•"/>
              <a:tabLst>
                <a:tab pos="114935" algn="l"/>
              </a:tabLst>
            </a:pP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A </a:t>
            </a:r>
            <a:r>
              <a:rPr dirty="0" sz="1350" spc="-5" b="1">
                <a:solidFill>
                  <a:srgbClr val="333333"/>
                </a:solidFill>
                <a:latin typeface="Times New Roman"/>
                <a:cs typeface="Times New Roman"/>
              </a:rPr>
              <a:t>Bologna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, sabato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7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maggio,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a Palazzo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Magnani il Gruppo A12 realizzerà Unità</a:t>
            </a:r>
            <a:r>
              <a:rPr dirty="0" sz="1350" spc="4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di</a:t>
            </a:r>
            <a:endParaRPr sz="1350">
              <a:latin typeface="Times New Roman"/>
              <a:cs typeface="Times New Roman"/>
            </a:endParaRPr>
          </a:p>
          <a:p>
            <a:pPr marL="12700" marR="10160">
              <a:lnSpc>
                <a:spcPct val="138500"/>
              </a:lnSpc>
              <a:spcBef>
                <a:spcPts val="10"/>
              </a:spcBef>
            </a:pP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Misura Umana: un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progetto che insegna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ai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ragazzi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a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mettere in relazione il proprio </a:t>
            </a:r>
            <a:r>
              <a:rPr dirty="0" sz="1350" spc="-10">
                <a:solidFill>
                  <a:srgbClr val="333333"/>
                </a:solidFill>
                <a:latin typeface="Times New Roman"/>
                <a:cs typeface="Times New Roman"/>
              </a:rPr>
              <a:t>corpo 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con lo spazio che questo</a:t>
            </a:r>
            <a:r>
              <a:rPr dirty="0" sz="1350" spc="3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occupa.</a:t>
            </a:r>
            <a:endParaRPr sz="1350">
              <a:latin typeface="Times New Roman"/>
              <a:cs typeface="Times New Roman"/>
            </a:endParaRPr>
          </a:p>
          <a:p>
            <a:pPr marL="12700" marR="337185">
              <a:lnSpc>
                <a:spcPct val="138900"/>
              </a:lnSpc>
              <a:spcBef>
                <a:spcPts val="5"/>
              </a:spcBef>
              <a:buChar char="•"/>
              <a:tabLst>
                <a:tab pos="115570" algn="l"/>
              </a:tabLst>
            </a:pP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A </a:t>
            </a:r>
            <a:r>
              <a:rPr dirty="0" sz="1350" b="1">
                <a:solidFill>
                  <a:srgbClr val="333333"/>
                </a:solidFill>
                <a:latin typeface="Times New Roman"/>
                <a:cs typeface="Times New Roman"/>
              </a:rPr>
              <a:t>Milano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,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sabato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7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maggio, in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piazza Gae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Aulenti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sotto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l’UniCredit Tower,  ArtCityLab realizzerà #UPGIOTTO,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un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originale gioco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di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strada di gruppo che, con  l’aiuto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di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oggetti semplici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e tanta immaginazione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darà vita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a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una gara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di</a:t>
            </a:r>
            <a:r>
              <a:rPr dirty="0" sz="1350" spc="-4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disegno</a:t>
            </a: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“dettato”.</a:t>
            </a:r>
            <a:endParaRPr sz="1350">
              <a:latin typeface="Times New Roman"/>
              <a:cs typeface="Times New Roman"/>
            </a:endParaRPr>
          </a:p>
          <a:p>
            <a:pPr marL="12700" marR="5080">
              <a:lnSpc>
                <a:spcPct val="138900"/>
              </a:lnSpc>
              <a:spcBef>
                <a:spcPts val="10"/>
              </a:spcBef>
              <a:buChar char="•"/>
              <a:tabLst>
                <a:tab pos="115570" algn="l"/>
              </a:tabLst>
            </a:pP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A </a:t>
            </a:r>
            <a:r>
              <a:rPr dirty="0" sz="1350" spc="-5" b="1">
                <a:solidFill>
                  <a:srgbClr val="333333"/>
                </a:solidFill>
                <a:latin typeface="Times New Roman"/>
                <a:cs typeface="Times New Roman"/>
              </a:rPr>
              <a:t>Roma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, domenica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8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maggio, all’interno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di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Palazzo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de Carolis,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il Dipartimento  Educazione Castello di Rivoli proporrà, </a:t>
            </a:r>
            <a:r>
              <a:rPr dirty="0" sz="1350" spc="-10">
                <a:solidFill>
                  <a:srgbClr val="333333"/>
                </a:solidFill>
                <a:latin typeface="Times New Roman"/>
                <a:cs typeface="Times New Roman"/>
              </a:rPr>
              <a:t>come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a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Torino, il progetto Abitare un </a:t>
            </a:r>
            <a:r>
              <a:rPr dirty="0" sz="1350" spc="-10">
                <a:solidFill>
                  <a:srgbClr val="333333"/>
                </a:solidFill>
                <a:latin typeface="Times New Roman"/>
                <a:cs typeface="Times New Roman"/>
              </a:rPr>
              <a:t>angolo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del 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tetto.</a:t>
            </a:r>
            <a:endParaRPr sz="1350">
              <a:latin typeface="Times New Roman"/>
              <a:cs typeface="Times New Roman"/>
            </a:endParaRPr>
          </a:p>
          <a:p>
            <a:pPr marL="114935" indent="-102235">
              <a:lnSpc>
                <a:spcPct val="100000"/>
              </a:lnSpc>
              <a:spcBef>
                <a:spcPts val="620"/>
              </a:spcBef>
              <a:buChar char="•"/>
              <a:tabLst>
                <a:tab pos="115570" algn="l"/>
              </a:tabLst>
            </a:pP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A </a:t>
            </a:r>
            <a:r>
              <a:rPr dirty="0" sz="1350" b="1">
                <a:solidFill>
                  <a:srgbClr val="333333"/>
                </a:solidFill>
                <a:latin typeface="Times New Roman"/>
                <a:cs typeface="Times New Roman"/>
              </a:rPr>
              <a:t>Verona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,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domenica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8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maggio,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negli </a:t>
            </a:r>
            <a:r>
              <a:rPr dirty="0" sz="1350" spc="-10">
                <a:solidFill>
                  <a:srgbClr val="333333"/>
                </a:solidFill>
                <a:latin typeface="Times New Roman"/>
                <a:cs typeface="Times New Roman"/>
              </a:rPr>
              <a:t>spazi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del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museo AMO, l’Associazione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La</a:t>
            </a:r>
            <a:r>
              <a:rPr dirty="0" sz="1350" spc="2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Foglia</a:t>
            </a:r>
            <a:endParaRPr sz="1350">
              <a:latin typeface="Times New Roman"/>
              <a:cs typeface="Times New Roman"/>
            </a:endParaRPr>
          </a:p>
          <a:p>
            <a:pPr marL="12700" marR="42545">
              <a:lnSpc>
                <a:spcPct val="138800"/>
              </a:lnSpc>
              <a:spcBef>
                <a:spcPts val="10"/>
              </a:spcBef>
            </a:pP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e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il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Vento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realizzerà Gira l’opera gira, un viaggio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artistico e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musicale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che,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attraverso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i 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personaggi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di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opere liriche famose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ed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elementi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legati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all’ambiente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che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li ospita,  accompagnerà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i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ragazzi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nella creazione di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una storia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che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coinvolgerà anche gli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spazi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che  li</a:t>
            </a:r>
            <a:r>
              <a:rPr dirty="0" sz="1350" spc="-1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circondano.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000">
              <a:latin typeface="Times New Roman"/>
              <a:cs typeface="Times New Roman"/>
            </a:endParaRPr>
          </a:p>
          <a:p>
            <a:pPr marL="12700" marR="34925">
              <a:lnSpc>
                <a:spcPct val="137800"/>
              </a:lnSpc>
            </a:pPr>
            <a:r>
              <a:rPr dirty="0" sz="1350" b="1">
                <a:solidFill>
                  <a:srgbClr val="333333"/>
                </a:solidFill>
                <a:latin typeface="Times New Roman"/>
                <a:cs typeface="Times New Roman"/>
              </a:rPr>
              <a:t>Il </a:t>
            </a:r>
            <a:r>
              <a:rPr dirty="0" sz="1350" spc="-5" b="1">
                <a:solidFill>
                  <a:srgbClr val="333333"/>
                </a:solidFill>
                <a:latin typeface="Times New Roman"/>
                <a:cs typeface="Times New Roman"/>
              </a:rPr>
              <a:t>Festival della Cultura Creativa </a:t>
            </a:r>
            <a:r>
              <a:rPr dirty="0" sz="1350" b="1">
                <a:solidFill>
                  <a:srgbClr val="333333"/>
                </a:solidFill>
                <a:latin typeface="Times New Roman"/>
                <a:cs typeface="Times New Roman"/>
              </a:rPr>
              <a:t>è </a:t>
            </a:r>
            <a:r>
              <a:rPr dirty="0" sz="1350" spc="-5" b="1">
                <a:solidFill>
                  <a:srgbClr val="333333"/>
                </a:solidFill>
                <a:latin typeface="Times New Roman"/>
                <a:cs typeface="Times New Roman"/>
              </a:rPr>
              <a:t>una delle iniziative presenti nel </a:t>
            </a:r>
            <a:r>
              <a:rPr dirty="0" sz="1350" b="1">
                <a:solidFill>
                  <a:srgbClr val="333333"/>
                </a:solidFill>
                <a:latin typeface="Times New Roman"/>
                <a:cs typeface="Times New Roman"/>
              </a:rPr>
              <a:t>“Piano </a:t>
            </a:r>
            <a:r>
              <a:rPr dirty="0" sz="1350" spc="-5" b="1">
                <a:solidFill>
                  <a:srgbClr val="333333"/>
                </a:solidFill>
                <a:latin typeface="Times New Roman"/>
                <a:cs typeface="Times New Roman"/>
              </a:rPr>
              <a:t>d’azione  </a:t>
            </a:r>
            <a:r>
              <a:rPr dirty="0" sz="1350" b="1">
                <a:solidFill>
                  <a:srgbClr val="333333"/>
                </a:solidFill>
                <a:latin typeface="Times New Roman"/>
                <a:cs typeface="Times New Roman"/>
              </a:rPr>
              <a:t>a </a:t>
            </a:r>
            <a:r>
              <a:rPr dirty="0" sz="1350" spc="-5" b="1">
                <a:solidFill>
                  <a:srgbClr val="333333"/>
                </a:solidFill>
                <a:latin typeface="Times New Roman"/>
                <a:cs typeface="Times New Roman"/>
              </a:rPr>
              <a:t>sostegno dell’arte </a:t>
            </a:r>
            <a:r>
              <a:rPr dirty="0" sz="1350" b="1">
                <a:solidFill>
                  <a:srgbClr val="333333"/>
                </a:solidFill>
                <a:latin typeface="Times New Roman"/>
                <a:cs typeface="Times New Roman"/>
              </a:rPr>
              <a:t>e </a:t>
            </a:r>
            <a:r>
              <a:rPr dirty="0" sz="1350" spc="-5" b="1">
                <a:solidFill>
                  <a:srgbClr val="333333"/>
                </a:solidFill>
                <a:latin typeface="Times New Roman"/>
                <a:cs typeface="Times New Roman"/>
              </a:rPr>
              <a:t>della cultura”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ideato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da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ABI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e dalle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banche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associate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per  promuovere il proprio impegno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a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favore della cultura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e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della crescita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sociale e</a:t>
            </a:r>
            <a:r>
              <a:rPr dirty="0" sz="1350" spc="6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per</a:t>
            </a:r>
            <a:endParaRPr sz="13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5361940" cy="19850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990089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Uominiedonnecomunicazione.com  2 maggio</a:t>
            </a:r>
            <a:r>
              <a:rPr dirty="0" sz="1600" spc="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3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3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mettere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a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disposizione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della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comunità il proprio patrimonio storico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e</a:t>
            </a:r>
            <a:r>
              <a:rPr dirty="0" sz="1350" spc="8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artistico.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6627" y="2964841"/>
            <a:ext cx="5230495" cy="2018030"/>
          </a:xfrm>
          <a:prstGeom prst="rect">
            <a:avLst/>
          </a:prstGeom>
        </p:spPr>
        <p:txBody>
          <a:bodyPr wrap="square" lIns="0" tIns="882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95"/>
              </a:spcBef>
            </a:pPr>
            <a:r>
              <a:rPr dirty="0" sz="1350" b="1">
                <a:solidFill>
                  <a:srgbClr val="333333"/>
                </a:solidFill>
                <a:latin typeface="Times New Roman"/>
                <a:cs typeface="Times New Roman"/>
              </a:rPr>
              <a:t>Le sedi dove si </a:t>
            </a:r>
            <a:r>
              <a:rPr dirty="0" sz="1350" spc="-5" b="1">
                <a:solidFill>
                  <a:srgbClr val="333333"/>
                </a:solidFill>
                <a:latin typeface="Times New Roman"/>
                <a:cs typeface="Times New Roman"/>
              </a:rPr>
              <a:t>svolgeranno le</a:t>
            </a:r>
            <a:r>
              <a:rPr dirty="0" sz="1350" spc="-35" b="1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350" spc="-5" b="1">
                <a:solidFill>
                  <a:srgbClr val="333333"/>
                </a:solidFill>
                <a:latin typeface="Times New Roman"/>
                <a:cs typeface="Times New Roman"/>
              </a:rPr>
              <a:t>attività:</a:t>
            </a:r>
            <a:endParaRPr sz="1350">
              <a:latin typeface="Times New Roman"/>
              <a:cs typeface="Times New Roman"/>
            </a:endParaRPr>
          </a:p>
          <a:p>
            <a:pPr marL="12700" marR="1352550">
              <a:lnSpc>
                <a:spcPts val="2250"/>
              </a:lnSpc>
              <a:spcBef>
                <a:spcPts val="150"/>
              </a:spcBef>
            </a:pP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UniManagement, Via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XX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Settembre,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29 -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Torino  UniCredit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Tower, </a:t>
            </a:r>
            <a:r>
              <a:rPr dirty="0" sz="1350" spc="-10">
                <a:solidFill>
                  <a:srgbClr val="333333"/>
                </a:solidFill>
                <a:latin typeface="Times New Roman"/>
                <a:cs typeface="Times New Roman"/>
              </a:rPr>
              <a:t>Torre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A, Piazza Gae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Aulenti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-</a:t>
            </a:r>
            <a:r>
              <a:rPr dirty="0" sz="1350" spc="-2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Milano</a:t>
            </a:r>
            <a:endParaRPr sz="1350">
              <a:latin typeface="Times New Roman"/>
              <a:cs typeface="Times New Roman"/>
            </a:endParaRPr>
          </a:p>
          <a:p>
            <a:pPr marL="12700" marR="1278890">
              <a:lnSpc>
                <a:spcPts val="2240"/>
              </a:lnSpc>
              <a:spcBef>
                <a:spcPts val="15"/>
              </a:spcBef>
            </a:pP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Museo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AMO,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Palazzo Forti, Via Massalongo,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7 -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Verona 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Palazzo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Magnani, Via Zamboni, 20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-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Bologna</a:t>
            </a: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Palazzo de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Carolis, Via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Lata, 3 -</a:t>
            </a:r>
            <a:r>
              <a:rPr dirty="0" sz="1350" spc="-10">
                <a:solidFill>
                  <a:srgbClr val="333333"/>
                </a:solidFill>
                <a:latin typeface="Times New Roman"/>
                <a:cs typeface="Times New Roman"/>
              </a:rPr>
              <a:t> Roma</a:t>
            </a: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Palazzo Branciforte (Fondazione Sicilia), </a:t>
            </a:r>
            <a:r>
              <a:rPr dirty="0" sz="1350" spc="-10">
                <a:solidFill>
                  <a:srgbClr val="333333"/>
                </a:solidFill>
                <a:latin typeface="Times New Roman"/>
                <a:cs typeface="Times New Roman"/>
              </a:rPr>
              <a:t>Via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Bara </a:t>
            </a:r>
            <a:r>
              <a:rPr dirty="0" sz="1350" spc="-5">
                <a:solidFill>
                  <a:srgbClr val="333333"/>
                </a:solidFill>
                <a:latin typeface="Times New Roman"/>
                <a:cs typeface="Times New Roman"/>
              </a:rPr>
              <a:t>all’Olivella,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2 -</a:t>
            </a:r>
            <a:r>
              <a:rPr dirty="0" sz="1350" spc="6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350">
                <a:solidFill>
                  <a:srgbClr val="333333"/>
                </a:solidFill>
                <a:latin typeface="Times New Roman"/>
                <a:cs typeface="Times New Roman"/>
              </a:rPr>
              <a:t>Palermo</a:t>
            </a:r>
            <a:endParaRPr sz="13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906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 marR="182880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W</a:t>
            </a:r>
            <a:r>
              <a:rPr dirty="0" sz="1600" spc="-5" b="1">
                <a:latin typeface="Arial"/>
                <a:cs typeface="Arial"/>
              </a:rPr>
              <a:t>her</a:t>
            </a:r>
            <a:r>
              <a:rPr dirty="0" sz="1600" spc="15" b="1">
                <a:latin typeface="Arial"/>
                <a:cs typeface="Arial"/>
              </a:rPr>
              <a:t>e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e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t.com  </a:t>
            </a:r>
            <a:r>
              <a:rPr dirty="0" sz="1600" spc="-5" b="1">
                <a:latin typeface="Arial"/>
                <a:cs typeface="Arial"/>
              </a:rPr>
              <a:t>2 maggio</a:t>
            </a:r>
            <a:r>
              <a:rPr dirty="0" sz="1600" spc="-3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8615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6346316"/>
            <a:ext cx="6036945" cy="36220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550" spc="-5" b="1">
                <a:solidFill>
                  <a:srgbClr val="A7A7A7"/>
                </a:solidFill>
                <a:latin typeface="Arial"/>
                <a:cs typeface="Arial"/>
              </a:rPr>
              <a:t>Activities Castelbuono /</a:t>
            </a:r>
            <a:r>
              <a:rPr dirty="0" sz="1550" spc="5" b="1">
                <a:solidFill>
                  <a:srgbClr val="A7A7A7"/>
                </a:solidFill>
                <a:latin typeface="Arial"/>
                <a:cs typeface="Arial"/>
              </a:rPr>
              <a:t> </a:t>
            </a:r>
            <a:r>
              <a:rPr dirty="0" sz="1550" spc="-5" b="1">
                <a:solidFill>
                  <a:srgbClr val="A7A7A7"/>
                </a:solidFill>
                <a:latin typeface="Arial"/>
                <a:cs typeface="Arial"/>
              </a:rPr>
              <a:t>Description</a:t>
            </a:r>
            <a:endParaRPr sz="1550">
              <a:latin typeface="Arial"/>
              <a:cs typeface="Arial"/>
            </a:endParaRPr>
          </a:p>
          <a:p>
            <a:pPr marL="58419" marR="2451100">
              <a:lnSpc>
                <a:spcPct val="154500"/>
              </a:lnSpc>
              <a:spcBef>
                <a:spcPts val="415"/>
              </a:spcBef>
            </a:pP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Tappeto Volante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-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il mondo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l’arte soprasotto/sottosopra  Castelbuono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(PA)</a:t>
            </a:r>
            <a:endParaRPr sz="1100">
              <a:latin typeface="Arial"/>
              <a:cs typeface="Arial"/>
            </a:endParaRPr>
          </a:p>
          <a:p>
            <a:pPr marL="58419" marR="661035">
              <a:lnSpc>
                <a:spcPct val="154500"/>
              </a:lnSpc>
            </a:pP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A cura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del Dipartimento Educazione Castello di Rivoli Museo d’Arte Contemporanea 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Per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il Festival della Cultura </a:t>
            </a:r>
            <a:r>
              <a:rPr dirty="0" sz="1100" spc="-10">
                <a:solidFill>
                  <a:srgbClr val="212121"/>
                </a:solidFill>
                <a:latin typeface="Arial"/>
                <a:cs typeface="Arial"/>
              </a:rPr>
              <a:t>Creativa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coordinato </a:t>
            </a:r>
            <a:r>
              <a:rPr dirty="0" sz="1100" spc="-10">
                <a:solidFill>
                  <a:srgbClr val="212121"/>
                </a:solidFill>
                <a:latin typeface="Arial"/>
                <a:cs typeface="Arial"/>
              </a:rPr>
              <a:t>da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ABI Associazione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Bancaria</a:t>
            </a:r>
            <a:r>
              <a:rPr dirty="0" sz="1100" spc="125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Italiana</a:t>
            </a:r>
            <a:endParaRPr sz="1100">
              <a:latin typeface="Arial"/>
              <a:cs typeface="Arial"/>
            </a:endParaRPr>
          </a:p>
          <a:p>
            <a:pPr algn="just" marL="58419" marR="44450">
              <a:lnSpc>
                <a:spcPct val="127299"/>
              </a:lnSpc>
              <a:spcBef>
                <a:spcPts val="360"/>
              </a:spcBef>
            </a:pP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In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collaborazione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con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Museo Civico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di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Castelbuono (PA), Ecomuseo Urbano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del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Mare Memoria  </a:t>
            </a:r>
            <a:r>
              <a:rPr dirty="0" sz="1100" spc="-10">
                <a:solidFill>
                  <a:srgbClr val="212121"/>
                </a:solidFill>
                <a:latin typeface="Arial"/>
                <a:cs typeface="Arial"/>
              </a:rPr>
              <a:t>Viva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di Palermo,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Accademia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di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Belle Arti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di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Palermo (Dipartimento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di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Comunicazione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Didattica  dell’Arte),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con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la collaborazione di Libreria DUDI,</a:t>
            </a:r>
            <a:r>
              <a:rPr dirty="0" sz="1100" spc="1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Palermo</a:t>
            </a:r>
            <a:endParaRPr sz="1100">
              <a:latin typeface="Arial"/>
              <a:cs typeface="Arial"/>
            </a:endParaRPr>
          </a:p>
          <a:p>
            <a:pPr marL="58419" marR="5080">
              <a:lnSpc>
                <a:spcPct val="127299"/>
              </a:lnSpc>
              <a:spcBef>
                <a:spcPts val="365"/>
              </a:spcBef>
            </a:pP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Si terrà dal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2 </a:t>
            </a:r>
            <a:r>
              <a:rPr dirty="0" sz="1100" spc="-10">
                <a:solidFill>
                  <a:srgbClr val="212121"/>
                </a:solidFill>
                <a:latin typeface="Arial"/>
                <a:cs typeface="Arial"/>
              </a:rPr>
              <a:t>all’8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maggio 2016 la terza edizione del Festival della Cultura Creativa promosso  dall’ABI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sul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territorio nazionale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dedicato ai giovani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ai giovanissimi di età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compresa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tra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i sei e i 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tredici anni.</a:t>
            </a:r>
            <a:endParaRPr sz="1100">
              <a:latin typeface="Arial"/>
              <a:cs typeface="Arial"/>
            </a:endParaRPr>
          </a:p>
          <a:p>
            <a:pPr marL="58419" marR="348615">
              <a:lnSpc>
                <a:spcPct val="127299"/>
              </a:lnSpc>
              <a:spcBef>
                <a:spcPts val="360"/>
              </a:spcBef>
            </a:pP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Il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Festival ha il patrocinio dell’Unesco, dell’Alto patronato della Repubblica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del Mibact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la  media partnership della Rai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coinvolgerà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anche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quest’anno 60 città italiane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più di 15mila  bambini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ragazzi.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Il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tema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prescelto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per </a:t>
            </a:r>
            <a:r>
              <a:rPr dirty="0" sz="1100" spc="-10">
                <a:solidFill>
                  <a:srgbClr val="212121"/>
                </a:solidFill>
                <a:latin typeface="Arial"/>
                <a:cs typeface="Arial"/>
              </a:rPr>
              <a:t>l’edizione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2016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è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«Abitare Sottosopra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–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scoprire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sperimentare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come si </a:t>
            </a:r>
            <a:r>
              <a:rPr dirty="0" sz="1100" spc="-10">
                <a:solidFill>
                  <a:srgbClr val="212121"/>
                </a:solidFill>
                <a:latin typeface="Arial"/>
                <a:cs typeface="Arial"/>
              </a:rPr>
              <a:t>sta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dentro l’arte,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i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luoghi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le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cose». Il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Festival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sarà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per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i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ragazzi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99079" y="2148839"/>
            <a:ext cx="1962149" cy="361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4953759"/>
            <a:ext cx="4181475" cy="10190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91515" y="2945129"/>
            <a:ext cx="5005070" cy="19894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8615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072505" cy="90176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 marR="4539615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W</a:t>
            </a:r>
            <a:r>
              <a:rPr dirty="0" sz="1600" spc="-5" b="1">
                <a:latin typeface="Arial"/>
                <a:cs typeface="Arial"/>
              </a:rPr>
              <a:t>her</a:t>
            </a:r>
            <a:r>
              <a:rPr dirty="0" sz="1600" spc="15" b="1">
                <a:latin typeface="Arial"/>
                <a:cs typeface="Arial"/>
              </a:rPr>
              <a:t>e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e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t.com  </a:t>
            </a:r>
            <a:r>
              <a:rPr dirty="0" sz="1600" spc="-5" b="1">
                <a:latin typeface="Arial"/>
                <a:cs typeface="Arial"/>
              </a:rPr>
              <a:t>2 maggio</a:t>
            </a:r>
            <a:r>
              <a:rPr dirty="0" sz="1600" spc="-3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58419" marR="5080">
              <a:lnSpc>
                <a:spcPct val="127299"/>
              </a:lnSpc>
              <a:spcBef>
                <a:spcPts val="975"/>
              </a:spcBef>
            </a:pP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l’occasione per riflettere sulla condizione di stabilità legata al tema dell’abitare,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sul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legame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con </a:t>
            </a:r>
            <a:r>
              <a:rPr dirty="0" sz="1100" spc="10">
                <a:solidFill>
                  <a:srgbClr val="212121"/>
                </a:solidFill>
                <a:latin typeface="Arial"/>
                <a:cs typeface="Arial"/>
              </a:rPr>
              <a:t>la 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propria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città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il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proprio quartiere,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sul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rapporto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con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la propria comunità.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Il gran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finale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del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Festival 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si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svolgerà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al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Castelbuono (PA), città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da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sempre attenta alle questioni ambientali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(esemplare 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l'utilizzo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degli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asinelli-spazzini),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tanto da far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parte della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rete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Italiana Città Sane </a:t>
            </a:r>
            <a:r>
              <a:rPr dirty="0" sz="1100" spc="-10">
                <a:solidFill>
                  <a:srgbClr val="212121"/>
                </a:solidFill>
                <a:latin typeface="Arial"/>
                <a:cs typeface="Arial"/>
              </a:rPr>
              <a:t>dell’OMS 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Organizzazione Mondiale della Sanità. Un Comune attento alla qualità </a:t>
            </a:r>
            <a:r>
              <a:rPr dirty="0" sz="1100" spc="-10">
                <a:solidFill>
                  <a:srgbClr val="212121"/>
                </a:solidFill>
                <a:latin typeface="Arial"/>
                <a:cs typeface="Arial"/>
              </a:rPr>
              <a:t>della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vita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dell’abitare per 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i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propri cittadini,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anche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attraverso </a:t>
            </a:r>
            <a:r>
              <a:rPr dirty="0" sz="1100" spc="-10">
                <a:solidFill>
                  <a:srgbClr val="212121"/>
                </a:solidFill>
                <a:latin typeface="Arial"/>
                <a:cs typeface="Arial"/>
              </a:rPr>
              <a:t>l’azione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culturale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condotta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dal Museo</a:t>
            </a:r>
            <a:r>
              <a:rPr dirty="0" sz="1100" spc="25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Civico.</a:t>
            </a:r>
            <a:endParaRPr sz="1100">
              <a:latin typeface="Arial"/>
              <a:cs typeface="Arial"/>
            </a:endParaRPr>
          </a:p>
          <a:p>
            <a:pPr marL="58419" marR="31115">
              <a:lnSpc>
                <a:spcPct val="127299"/>
              </a:lnSpc>
              <a:spcBef>
                <a:spcPts val="360"/>
              </a:spcBef>
            </a:pP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In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occasione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del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Festival, mille bambini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ragazzi delle scuole, dall’Infanzia alle Superiori,  coordinati dal Dipartimento Educazione Castello </a:t>
            </a:r>
            <a:r>
              <a:rPr dirty="0" sz="1100" spc="-10">
                <a:solidFill>
                  <a:srgbClr val="212121"/>
                </a:solidFill>
                <a:latin typeface="Arial"/>
                <a:cs typeface="Arial"/>
              </a:rPr>
              <a:t>di Rivoli,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insieme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ai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Dipartimenti Educazione  Museo Civico di Castelbuono, dell’Ecomuseo </a:t>
            </a:r>
            <a:r>
              <a:rPr dirty="0" sz="1100" spc="-10">
                <a:solidFill>
                  <a:srgbClr val="212121"/>
                </a:solidFill>
                <a:latin typeface="Arial"/>
                <a:cs typeface="Arial"/>
              </a:rPr>
              <a:t>Urbano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del </a:t>
            </a:r>
            <a:r>
              <a:rPr dirty="0" sz="1100" spc="-10">
                <a:solidFill>
                  <a:srgbClr val="212121"/>
                </a:solidFill>
                <a:latin typeface="Arial"/>
                <a:cs typeface="Arial"/>
              </a:rPr>
              <a:t>Mare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Memoria Viva di Palermo, il  Dipartimento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di </a:t>
            </a:r>
            <a:r>
              <a:rPr dirty="0" sz="1100" spc="-10">
                <a:solidFill>
                  <a:srgbClr val="212121"/>
                </a:solidFill>
                <a:latin typeface="Arial"/>
                <a:cs typeface="Arial"/>
              </a:rPr>
              <a:t>Comunicazione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Didattica dell’Arte dell’Accademia di Belle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Arti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di Palermo  realizzeranno in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un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grande evento collettivo,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un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tappeto volante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che sarà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occasione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per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creare  una prospettiva nuova di vedere il mondo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l’arte: sottosopra appunto. L’oggetto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d’uso 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quotidiano, il tappeto, </a:t>
            </a:r>
            <a:r>
              <a:rPr dirty="0" sz="1100" spc="-10">
                <a:solidFill>
                  <a:srgbClr val="212121"/>
                </a:solidFill>
                <a:latin typeface="Arial"/>
                <a:cs typeface="Arial"/>
              </a:rPr>
              <a:t>nella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visione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fiabesca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rimanda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a un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dispositivo leggero,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capace di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librarsi  nell’aria per contenere desideri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sogni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ma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il tappeto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è anche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un intreccio di fili, un tessuto, un  textum ovvero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un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testo narrativo, trame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che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intessono storie,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incontri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tra </a:t>
            </a:r>
            <a:r>
              <a:rPr dirty="0" sz="1100" spc="-10">
                <a:solidFill>
                  <a:srgbClr val="212121"/>
                </a:solidFill>
                <a:latin typeface="Arial"/>
                <a:cs typeface="Arial"/>
              </a:rPr>
              <a:t>le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persone. Intrecciare  fili colorati equivale quindi ad intrecciare testi, narrazioni diversi. Le diverse narrazioni nell’evento 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di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Castelbuono diventeranno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un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nuovo testo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comune,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condiviso,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un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nuovo tessuto</a:t>
            </a:r>
            <a:r>
              <a:rPr dirty="0" sz="1100" spc="10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connettivo.</a:t>
            </a:r>
            <a:endParaRPr sz="1100">
              <a:latin typeface="Arial"/>
              <a:cs typeface="Arial"/>
            </a:endParaRPr>
          </a:p>
          <a:p>
            <a:pPr marL="58419" marR="50800">
              <a:lnSpc>
                <a:spcPct val="127299"/>
              </a:lnSpc>
              <a:spcBef>
                <a:spcPts val="365"/>
              </a:spcBef>
            </a:pP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Ospite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d’eccezione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testimone della Giornata sarà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il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Maestro Mimmo Cuticchio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che 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accompagnerà </a:t>
            </a:r>
            <a:r>
              <a:rPr dirty="0" sz="1100" spc="-10">
                <a:solidFill>
                  <a:srgbClr val="212121"/>
                </a:solidFill>
                <a:latin typeface="Arial"/>
                <a:cs typeface="Arial"/>
              </a:rPr>
              <a:t>l’azione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collettiva dei bambini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con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la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sua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presenza,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quella del Pupo di Giovanni 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I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Ventimiglia, creato recentemente per la collezione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permanente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del Museo Civico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di 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Castelbuono.</a:t>
            </a:r>
            <a:endParaRPr sz="1100">
              <a:latin typeface="Arial"/>
              <a:cs typeface="Arial"/>
            </a:endParaRPr>
          </a:p>
          <a:p>
            <a:pPr marL="58419" marR="137160">
              <a:lnSpc>
                <a:spcPct val="127299"/>
              </a:lnSpc>
              <a:spcBef>
                <a:spcPts val="359"/>
              </a:spcBef>
            </a:pP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Si ringraziano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per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la preziosa collaborazione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supporto: GORI TESSUTI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il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Dipartimento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di 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Comunicazione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Didattica dell’Arte, Accademia di Belle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Arti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di Palermo (Prof. Luciana</a:t>
            </a:r>
            <a:r>
              <a:rPr dirty="0" sz="1100" spc="75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Giunta).</a:t>
            </a:r>
            <a:endParaRPr sz="1100">
              <a:latin typeface="Arial"/>
              <a:cs typeface="Arial"/>
            </a:endParaRPr>
          </a:p>
          <a:p>
            <a:pPr marL="58419">
              <a:lnSpc>
                <a:spcPct val="100000"/>
              </a:lnSpc>
              <a:spcBef>
                <a:spcPts val="720"/>
              </a:spcBef>
            </a:pP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PROGRAMMA</a:t>
            </a:r>
            <a:endParaRPr sz="1100">
              <a:latin typeface="Arial"/>
              <a:cs typeface="Arial"/>
            </a:endParaRPr>
          </a:p>
          <a:p>
            <a:pPr marL="58419">
              <a:lnSpc>
                <a:spcPct val="100000"/>
              </a:lnSpc>
              <a:spcBef>
                <a:spcPts val="720"/>
              </a:spcBef>
            </a:pP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Ore 10.00_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Arrivo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bambini a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Piazza Castello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dirty="0" sz="1100" spc="-1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accoglienza</a:t>
            </a:r>
            <a:endParaRPr sz="1100">
              <a:latin typeface="Arial"/>
              <a:cs typeface="Arial"/>
            </a:endParaRPr>
          </a:p>
          <a:p>
            <a:pPr marL="58419">
              <a:lnSpc>
                <a:spcPct val="100000"/>
              </a:lnSpc>
              <a:spcBef>
                <a:spcPts val="720"/>
              </a:spcBef>
            </a:pP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Ore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10-11_Presentazione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workshop 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svolgimento attività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"Tappeto</a:t>
            </a:r>
            <a:r>
              <a:rPr dirty="0" sz="1100" spc="-1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Volante"</a:t>
            </a:r>
            <a:endParaRPr sz="1100">
              <a:latin typeface="Arial"/>
              <a:cs typeface="Arial"/>
            </a:endParaRPr>
          </a:p>
          <a:p>
            <a:pPr marL="58419" marR="733425">
              <a:lnSpc>
                <a:spcPts val="2039"/>
              </a:lnSpc>
              <a:spcBef>
                <a:spcPts val="185"/>
              </a:spcBef>
            </a:pP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Ore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11-12_Animazione con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i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manufatti negli spazi antistanti il Castello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dei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Ventimiglia 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Ore 12.00_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Conclusioni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</a:t>
            </a:r>
            <a:r>
              <a:rPr dirty="0" sz="1100" spc="-2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saluti</a:t>
            </a:r>
            <a:endParaRPr sz="1100">
              <a:latin typeface="Arial"/>
              <a:cs typeface="Arial"/>
            </a:endParaRPr>
          </a:p>
          <a:p>
            <a:pPr marL="58419" marR="109220">
              <a:lnSpc>
                <a:spcPct val="127299"/>
              </a:lnSpc>
              <a:spcBef>
                <a:spcPts val="175"/>
              </a:spcBef>
            </a:pP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Nel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resto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della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giornata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il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grande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tappeto sarà esposto davanti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al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Museo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di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Castelbuono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potrà 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essere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ammirato dalla comunità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dai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tanti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turisti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che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visitano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la</a:t>
            </a:r>
            <a:r>
              <a:rPr dirty="0" sz="1100" spc="-25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zona.</a:t>
            </a:r>
            <a:endParaRPr sz="1100">
              <a:latin typeface="Arial"/>
              <a:cs typeface="Arial"/>
            </a:endParaRPr>
          </a:p>
          <a:p>
            <a:pPr marL="58419" marR="414655">
              <a:lnSpc>
                <a:spcPct val="126400"/>
              </a:lnSpc>
              <a:spcBef>
                <a:spcPts val="375"/>
              </a:spcBef>
            </a:pP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Parte </a:t>
            </a:r>
            <a:r>
              <a:rPr dirty="0" sz="1100" spc="-10">
                <a:solidFill>
                  <a:srgbClr val="212121"/>
                </a:solidFill>
                <a:latin typeface="Arial"/>
                <a:cs typeface="Arial"/>
              </a:rPr>
              <a:t>dell’installazione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percorrerà le strade del borgo antico di Castelbuono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sul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dorso degli  asinelli, gli stessi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che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quotidianamente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svolgono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funzioni ecologiche per la</a:t>
            </a:r>
            <a:r>
              <a:rPr dirty="0" sz="1100" spc="9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cittadinanza.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9527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Abruzzoweb.it  3 maggio</a:t>
            </a:r>
            <a:r>
              <a:rPr dirty="0" sz="1600" spc="-6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497706"/>
            <a:ext cx="5511800" cy="608965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 marR="5080">
              <a:lnSpc>
                <a:spcPts val="2240"/>
              </a:lnSpc>
              <a:spcBef>
                <a:spcPts val="260"/>
              </a:spcBef>
            </a:pPr>
            <a:r>
              <a:rPr dirty="0" sz="1950" spc="-35" b="1">
                <a:solidFill>
                  <a:srgbClr val="035A88"/>
                </a:solidFill>
                <a:latin typeface="Times New Roman"/>
                <a:cs typeface="Times New Roman"/>
              </a:rPr>
              <a:t>FESTIVAL </a:t>
            </a:r>
            <a:r>
              <a:rPr dirty="0" sz="1950" b="1">
                <a:solidFill>
                  <a:srgbClr val="035A88"/>
                </a:solidFill>
                <a:latin typeface="Times New Roman"/>
                <a:cs typeface="Times New Roman"/>
              </a:rPr>
              <a:t>DELLA </a:t>
            </a:r>
            <a:r>
              <a:rPr dirty="0" sz="1950" spc="-30" b="1">
                <a:solidFill>
                  <a:srgbClr val="035A88"/>
                </a:solidFill>
                <a:latin typeface="Times New Roman"/>
                <a:cs typeface="Times New Roman"/>
              </a:rPr>
              <a:t>CULTURA </a:t>
            </a:r>
            <a:r>
              <a:rPr dirty="0" sz="1950" spc="-45" b="1">
                <a:solidFill>
                  <a:srgbClr val="035A88"/>
                </a:solidFill>
                <a:latin typeface="Times New Roman"/>
                <a:cs typeface="Times New Roman"/>
              </a:rPr>
              <a:t>CREATIVA:</a:t>
            </a:r>
            <a:r>
              <a:rPr dirty="0" sz="1950" spc="-300" b="1">
                <a:solidFill>
                  <a:srgbClr val="035A88"/>
                </a:solidFill>
                <a:latin typeface="Times New Roman"/>
                <a:cs typeface="Times New Roman"/>
              </a:rPr>
              <a:t> </a:t>
            </a:r>
            <a:r>
              <a:rPr dirty="0" sz="1950" b="1">
                <a:solidFill>
                  <a:srgbClr val="035A88"/>
                </a:solidFill>
                <a:latin typeface="Times New Roman"/>
                <a:cs typeface="Times New Roman"/>
              </a:rPr>
              <a:t>BPER  BANCA </a:t>
            </a:r>
            <a:r>
              <a:rPr dirty="0" sz="1950" spc="-5" b="1">
                <a:solidFill>
                  <a:srgbClr val="035A88"/>
                </a:solidFill>
                <a:latin typeface="Times New Roman"/>
                <a:cs typeface="Times New Roman"/>
              </a:rPr>
              <a:t>SOSTIENE </a:t>
            </a:r>
            <a:r>
              <a:rPr dirty="0" sz="1950" b="1">
                <a:solidFill>
                  <a:srgbClr val="035A88"/>
                </a:solidFill>
                <a:latin typeface="Times New Roman"/>
                <a:cs typeface="Times New Roman"/>
              </a:rPr>
              <a:t>4</a:t>
            </a:r>
            <a:r>
              <a:rPr dirty="0" sz="1950" spc="-120" b="1">
                <a:solidFill>
                  <a:srgbClr val="035A88"/>
                </a:solidFill>
                <a:latin typeface="Times New Roman"/>
                <a:cs typeface="Times New Roman"/>
              </a:rPr>
              <a:t> </a:t>
            </a:r>
            <a:r>
              <a:rPr dirty="0" sz="1950" spc="-5" b="1">
                <a:solidFill>
                  <a:srgbClr val="035A88"/>
                </a:solidFill>
                <a:latin typeface="Times New Roman"/>
                <a:cs typeface="Times New Roman"/>
              </a:rPr>
              <a:t>EVENTI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4357242"/>
            <a:ext cx="6140450" cy="4805045"/>
          </a:xfrm>
          <a:prstGeom prst="rect">
            <a:avLst/>
          </a:prstGeom>
        </p:spPr>
        <p:txBody>
          <a:bodyPr wrap="square" lIns="0" tIns="23495" rIns="0" bIns="0" rtlCol="0" vert="horz">
            <a:spAutoFit/>
          </a:bodyPr>
          <a:lstStyle/>
          <a:p>
            <a:pPr marL="2704465" marR="95885">
              <a:lnSpc>
                <a:spcPts val="1210"/>
              </a:lnSpc>
              <a:spcBef>
                <a:spcPts val="185"/>
              </a:spcBef>
            </a:pP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MODENA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-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"Abitare sottosopra. Scoprire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sperimentare 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come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si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sta dentro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luoghi, l’arte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le</a:t>
            </a:r>
            <a:r>
              <a:rPr dirty="0" sz="105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emozioni".</a:t>
            </a:r>
            <a:endParaRPr sz="1050">
              <a:latin typeface="Arial"/>
              <a:cs typeface="Arial"/>
            </a:endParaRPr>
          </a:p>
          <a:p>
            <a:pPr marL="2704465" marR="24765">
              <a:lnSpc>
                <a:spcPts val="1200"/>
              </a:lnSpc>
              <a:spcBef>
                <a:spcPts val="15"/>
              </a:spcBef>
            </a:pP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È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questo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tema della terza edizione del Festival della 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cultura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creativa, indetto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da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Abi anche per l’anno 2016,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dal</a:t>
            </a:r>
            <a:endParaRPr sz="1050">
              <a:latin typeface="Arial"/>
              <a:cs typeface="Arial"/>
            </a:endParaRPr>
          </a:p>
          <a:p>
            <a:pPr marL="2704465" marR="227329">
              <a:lnSpc>
                <a:spcPts val="1210"/>
              </a:lnSpc>
            </a:pP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2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all’8 maggio. Destinatari dell’originale appuntamento 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sono 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bambini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ragazzi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dai 6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ai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13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anni.</a:t>
            </a:r>
            <a:endParaRPr sz="1050">
              <a:latin typeface="Arial"/>
              <a:cs typeface="Arial"/>
            </a:endParaRPr>
          </a:p>
          <a:p>
            <a:pPr marL="2704465" marR="31750">
              <a:lnSpc>
                <a:spcPct val="95700"/>
              </a:lnSpc>
              <a:spcBef>
                <a:spcPts val="725"/>
              </a:spcBef>
            </a:pP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Lo scorso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anno il tema del Festival era “L’alfabeto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del 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mondo. Leggiamo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segni intorno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noi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raccontiamo”.  L’obiettivo di quest’anno, invece,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è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invitare bambini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ragazzi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ad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ampliare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concetto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casa,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per scoprire e  sperimentare,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con l'aiuto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operatori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culturali  specializzati,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in che modo ogni persona 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cosa vive,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abita  e si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relaziona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con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tutto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ciò che lo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circonda, utilizzando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le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ts val="1210"/>
              </a:lnSpc>
            </a:pP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modalità più consone alla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propria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natura.</a:t>
            </a:r>
            <a:endParaRPr sz="1050">
              <a:latin typeface="Arial"/>
              <a:cs typeface="Arial"/>
            </a:endParaRPr>
          </a:p>
          <a:p>
            <a:pPr algn="just" marL="12700" marR="108585">
              <a:lnSpc>
                <a:spcPct val="95700"/>
              </a:lnSpc>
              <a:spcBef>
                <a:spcPts val="750"/>
              </a:spcBef>
            </a:pP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Questo l’argomento scelto dalle banche italiane, fortemente legate al territorio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da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sempre sensibili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al 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tema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della cultura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della creatività, visti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come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espressione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possibilità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un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vivere civile basato sullo 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sguardo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delle giovani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generazioni.</a:t>
            </a:r>
            <a:endParaRPr sz="1050">
              <a:latin typeface="Arial"/>
              <a:cs typeface="Arial"/>
            </a:endParaRPr>
          </a:p>
          <a:p>
            <a:pPr marL="12700" marR="71120">
              <a:lnSpc>
                <a:spcPct val="95600"/>
              </a:lnSpc>
              <a:spcBef>
                <a:spcPts val="760"/>
              </a:spcBef>
            </a:pP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Bper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Banca,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che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aderisce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al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progetto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fin dal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suo inizio,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ha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articolato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la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partecipazione in quattro eventi,  distribuiti sul territorio nazionale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così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articolati: “Città invisibili”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Modena, “City </a:t>
            </a:r>
            <a:r>
              <a:rPr dirty="0" sz="1050" spc="5">
                <a:solidFill>
                  <a:srgbClr val="333333"/>
                </a:solidFill>
                <a:latin typeface="Arial"/>
                <a:cs typeface="Arial"/>
              </a:rPr>
              <a:t>Box,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installazione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laboratorio per cervelli creativi”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Ravenna, “Gli alunni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questa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scuola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fanno Festival”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Benevento,  Pompei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Salerno,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“Fuori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dagli abiti… chissà dove…”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a Santa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Severina,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in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provincia di</a:t>
            </a:r>
            <a:r>
              <a:rPr dirty="0" sz="105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Crotone.</a:t>
            </a:r>
            <a:endParaRPr sz="1050">
              <a:latin typeface="Arial"/>
              <a:cs typeface="Arial"/>
            </a:endParaRPr>
          </a:p>
          <a:p>
            <a:pPr marL="12700" marR="382270">
              <a:lnSpc>
                <a:spcPts val="1200"/>
              </a:lnSpc>
              <a:spcBef>
                <a:spcPts val="800"/>
              </a:spcBef>
            </a:pP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Con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supporto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alcune associazioni che operano nel mondo dell’infanzia, Bper Banca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si </a:t>
            </a:r>
            <a:r>
              <a:rPr dirty="0" sz="1050" spc="5">
                <a:solidFill>
                  <a:srgbClr val="333333"/>
                </a:solidFill>
                <a:latin typeface="Arial"/>
                <a:cs typeface="Arial"/>
              </a:rPr>
              <a:t>fa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così  promotrice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una nuova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primavera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ts val="1185"/>
              </a:lnSpc>
            </a:pP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della fantasia 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della creatività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dei</a:t>
            </a:r>
            <a:r>
              <a:rPr dirty="0" sz="105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bambini.</a:t>
            </a:r>
            <a:endParaRPr sz="1050">
              <a:latin typeface="Arial"/>
              <a:cs typeface="Arial"/>
            </a:endParaRPr>
          </a:p>
          <a:p>
            <a:pPr marL="12700" marR="443230">
              <a:lnSpc>
                <a:spcPts val="1210"/>
              </a:lnSpc>
              <a:spcBef>
                <a:spcPts val="775"/>
              </a:spcBef>
            </a:pP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programma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nazionale delle iniziative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è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reperibile sul sito internet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  <a:hlinkClick r:id="rId3"/>
              </a:rPr>
              <a:t>www.festivalculturacreativa.it,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 mentre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quello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dell'evento modenese</a:t>
            </a:r>
            <a:r>
              <a:rPr dirty="0" sz="105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“Città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ts val="1145"/>
              </a:lnSpc>
            </a:pP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invisibili”,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in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scena il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7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maggio dalle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16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alle 19 presso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Giardino Ducale Estense,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in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corso</a:t>
            </a:r>
            <a:r>
              <a:rPr dirty="0" sz="1050" spc="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Canalgrande,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ts val="1235"/>
              </a:lnSpc>
            </a:pP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è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consultabile sul sito internet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  <a:hlinkClick r:id="rId4"/>
              </a:rPr>
              <a:t>www.bper.it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sulla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pagina Facebook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Bper</a:t>
            </a:r>
            <a:r>
              <a:rPr dirty="0" sz="1050" spc="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Banca.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23900" y="4381499"/>
            <a:ext cx="2571750" cy="20478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389380" y="2119375"/>
            <a:ext cx="4781550" cy="7524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9527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Binrome.com  3 maggio</a:t>
            </a:r>
            <a:r>
              <a:rPr dirty="0" sz="1600" spc="-6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599815"/>
            <a:ext cx="6106795" cy="7708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ts val="2990"/>
              </a:lnSpc>
              <a:spcBef>
                <a:spcPts val="105"/>
              </a:spcBef>
            </a:pPr>
            <a:r>
              <a:rPr dirty="0" sz="2400" spc="-10">
                <a:solidFill>
                  <a:srgbClr val="212121"/>
                </a:solidFill>
                <a:latin typeface="Times New Roman"/>
                <a:cs typeface="Times New Roman"/>
              </a:rPr>
              <a:t>Il </a:t>
            </a:r>
            <a:r>
              <a:rPr dirty="0" sz="2400">
                <a:solidFill>
                  <a:srgbClr val="212121"/>
                </a:solidFill>
                <a:latin typeface="Times New Roman"/>
                <a:cs typeface="Times New Roman"/>
              </a:rPr>
              <a:t>6 </a:t>
            </a:r>
            <a:r>
              <a:rPr dirty="0" sz="2400" spc="-25">
                <a:solidFill>
                  <a:srgbClr val="212121"/>
                </a:solidFill>
                <a:latin typeface="Times New Roman"/>
                <a:cs typeface="Times New Roman"/>
              </a:rPr>
              <a:t>maggio arriva </a:t>
            </a:r>
            <a:r>
              <a:rPr dirty="0" sz="2400" spc="-10">
                <a:solidFill>
                  <a:srgbClr val="212121"/>
                </a:solidFill>
                <a:latin typeface="Times New Roman"/>
                <a:cs typeface="Times New Roman"/>
              </a:rPr>
              <a:t>il </a:t>
            </a:r>
            <a:r>
              <a:rPr dirty="0" sz="2400" spc="-25">
                <a:solidFill>
                  <a:srgbClr val="212121"/>
                </a:solidFill>
                <a:latin typeface="Times New Roman"/>
                <a:cs typeface="Times New Roman"/>
              </a:rPr>
              <a:t>Festival della Cultura</a:t>
            </a:r>
            <a:r>
              <a:rPr dirty="0" sz="2400" spc="-30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30">
                <a:solidFill>
                  <a:srgbClr val="212121"/>
                </a:solidFill>
                <a:latin typeface="Times New Roman"/>
                <a:cs typeface="Times New Roman"/>
              </a:rPr>
              <a:t>Creativa  </a:t>
            </a:r>
            <a:r>
              <a:rPr dirty="0" sz="2400" spc="-15">
                <a:solidFill>
                  <a:srgbClr val="212121"/>
                </a:solidFill>
                <a:latin typeface="Times New Roman"/>
                <a:cs typeface="Times New Roman"/>
              </a:rPr>
              <a:t>al </a:t>
            </a:r>
            <a:r>
              <a:rPr dirty="0" sz="2400" spc="-50">
                <a:solidFill>
                  <a:srgbClr val="212121"/>
                </a:solidFill>
                <a:latin typeface="Times New Roman"/>
                <a:cs typeface="Times New Roman"/>
              </a:rPr>
              <a:t>Teatro</a:t>
            </a:r>
            <a:r>
              <a:rPr dirty="0" sz="2400" spc="-14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2400" spc="-25">
                <a:solidFill>
                  <a:srgbClr val="212121"/>
                </a:solidFill>
                <a:latin typeface="Times New Roman"/>
                <a:cs typeface="Times New Roman"/>
              </a:rPr>
              <a:t>India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7793507"/>
            <a:ext cx="6126480" cy="16262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1106805">
              <a:lnSpc>
                <a:spcPct val="142900"/>
              </a:lnSpc>
              <a:spcBef>
                <a:spcPts val="95"/>
              </a:spcBef>
            </a:pPr>
            <a:r>
              <a:rPr dirty="0" sz="1050" b="1">
                <a:solidFill>
                  <a:srgbClr val="212121"/>
                </a:solidFill>
                <a:latin typeface="Verdana"/>
                <a:cs typeface="Verdana"/>
              </a:rPr>
              <a:t>Venerdì 6 </a:t>
            </a:r>
            <a:r>
              <a:rPr dirty="0" sz="1050" spc="-5" b="1">
                <a:solidFill>
                  <a:srgbClr val="212121"/>
                </a:solidFill>
                <a:latin typeface="Verdana"/>
                <a:cs typeface="Verdana"/>
              </a:rPr>
              <a:t>maggio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2016 il </a:t>
            </a:r>
            <a:r>
              <a:rPr dirty="0" sz="1050" spc="-5" b="1">
                <a:solidFill>
                  <a:srgbClr val="212121"/>
                </a:solidFill>
                <a:latin typeface="Verdana"/>
                <a:cs typeface="Verdana"/>
              </a:rPr>
              <a:t>Teatro India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ospita il </a:t>
            </a:r>
            <a:r>
              <a:rPr dirty="0" sz="1050" spc="-5" b="1">
                <a:solidFill>
                  <a:srgbClr val="212121"/>
                </a:solidFill>
                <a:latin typeface="Verdana"/>
                <a:cs typeface="Verdana"/>
              </a:rPr>
              <a:t>Festival della Cultura  Creativa.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L’evento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è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curato dall’</a:t>
            </a:r>
            <a:r>
              <a:rPr dirty="0" sz="1050" spc="-5" b="1">
                <a:solidFill>
                  <a:srgbClr val="212121"/>
                </a:solidFill>
                <a:latin typeface="Verdana"/>
                <a:cs typeface="Verdana"/>
              </a:rPr>
              <a:t>associazione Aperta</a:t>
            </a:r>
            <a:r>
              <a:rPr dirty="0" sz="1050" spc="25" b="1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050" spc="-5" b="1">
                <a:solidFill>
                  <a:srgbClr val="212121"/>
                </a:solidFill>
                <a:latin typeface="Verdana"/>
                <a:cs typeface="Verdana"/>
              </a:rPr>
              <a:t>Parentesi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.</a:t>
            </a:r>
            <a:endParaRPr sz="10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 marR="5080">
              <a:lnSpc>
                <a:spcPct val="142900"/>
              </a:lnSpc>
            </a:pP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Si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tratta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di una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giornata all’insegna dell’arte, della fantasia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della creatività.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Il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tema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di 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quest’anno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sarà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“</a:t>
            </a:r>
            <a:r>
              <a:rPr dirty="0" sz="1050" spc="-5">
                <a:solidFill>
                  <a:srgbClr val="FF0000"/>
                </a:solidFill>
                <a:latin typeface="Verdana"/>
                <a:cs typeface="Verdana"/>
              </a:rPr>
              <a:t>l’abitare sottosopra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”, concetto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che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Aperta Parentesi ha scelto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di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declinare  utilizzando diversi linguaggi espressivi quali la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musica, la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rappresentazione teatrale, l’arte 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e la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danza invitando scuole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famiglie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a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partecipare</a:t>
            </a:r>
            <a:r>
              <a:rPr dirty="0" sz="1050" spc="-1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attivamente.</a:t>
            </a:r>
            <a:endParaRPr sz="105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75229" y="2557187"/>
            <a:ext cx="2571749" cy="4854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4585969"/>
            <a:ext cx="5371084" cy="2987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062980" cy="399287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6424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Binrome.com  3 maggio</a:t>
            </a:r>
            <a:r>
              <a:rPr dirty="0" sz="1600" spc="-6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100330">
              <a:lnSpc>
                <a:spcPct val="142900"/>
              </a:lnSpc>
              <a:spcBef>
                <a:spcPts val="990"/>
              </a:spcBef>
            </a:pP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Dalle 9 alle 13 si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susseguiranno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una serie di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laboratori interamente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pensati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per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la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scuola  primaria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che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andranno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a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coinvolgere circa 200 persone tra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bambini e</a:t>
            </a:r>
            <a:r>
              <a:rPr dirty="0" sz="1050" spc="-15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docenti.</a:t>
            </a:r>
            <a:endParaRPr sz="10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dirty="0" sz="1050" spc="-5" b="1">
                <a:solidFill>
                  <a:srgbClr val="212121"/>
                </a:solidFill>
                <a:latin typeface="Verdana"/>
                <a:cs typeface="Verdana"/>
              </a:rPr>
              <a:t>Dalle 17 </a:t>
            </a:r>
            <a:r>
              <a:rPr dirty="0" sz="1050" b="1">
                <a:solidFill>
                  <a:srgbClr val="212121"/>
                </a:solidFill>
                <a:latin typeface="Verdana"/>
                <a:cs typeface="Verdana"/>
              </a:rPr>
              <a:t>alle </a:t>
            </a:r>
            <a:r>
              <a:rPr dirty="0" sz="1050" spc="-5" b="1">
                <a:solidFill>
                  <a:srgbClr val="212121"/>
                </a:solidFill>
                <a:latin typeface="Verdana"/>
                <a:cs typeface="Verdana"/>
              </a:rPr>
              <a:t>19 invece </a:t>
            </a:r>
            <a:r>
              <a:rPr dirty="0" sz="1050" b="1">
                <a:solidFill>
                  <a:srgbClr val="212121"/>
                </a:solidFill>
                <a:latin typeface="Verdana"/>
                <a:cs typeface="Verdana"/>
              </a:rPr>
              <a:t>il Teatro </a:t>
            </a:r>
            <a:r>
              <a:rPr dirty="0" sz="1050" spc="-5" b="1">
                <a:solidFill>
                  <a:srgbClr val="212121"/>
                </a:solidFill>
                <a:latin typeface="Verdana"/>
                <a:cs typeface="Verdana"/>
              </a:rPr>
              <a:t>India aprirà </a:t>
            </a:r>
            <a:r>
              <a:rPr dirty="0" sz="1050" b="1">
                <a:solidFill>
                  <a:srgbClr val="212121"/>
                </a:solidFill>
                <a:latin typeface="Verdana"/>
                <a:cs typeface="Verdana"/>
              </a:rPr>
              <a:t>le </a:t>
            </a:r>
            <a:r>
              <a:rPr dirty="0" sz="1050" spc="-5" b="1">
                <a:solidFill>
                  <a:srgbClr val="212121"/>
                </a:solidFill>
                <a:latin typeface="Verdana"/>
                <a:cs typeface="Verdana"/>
              </a:rPr>
              <a:t>sue porte </a:t>
            </a:r>
            <a:r>
              <a:rPr dirty="0" sz="1050" b="1">
                <a:solidFill>
                  <a:srgbClr val="212121"/>
                </a:solidFill>
                <a:latin typeface="Verdana"/>
                <a:cs typeface="Verdana"/>
              </a:rPr>
              <a:t>a tutte le </a:t>
            </a:r>
            <a:r>
              <a:rPr dirty="0" sz="1050" spc="-5" b="1">
                <a:solidFill>
                  <a:srgbClr val="212121"/>
                </a:solidFill>
                <a:latin typeface="Verdana"/>
                <a:cs typeface="Verdana"/>
              </a:rPr>
              <a:t>famiglie</a:t>
            </a:r>
            <a:r>
              <a:rPr dirty="0" sz="1050" spc="20" b="1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che</a:t>
            </a:r>
            <a:endParaRPr sz="10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vorranno sperimentare il senso dell’abitare attraverso racconti, illustrazioni,</a:t>
            </a:r>
            <a:r>
              <a:rPr dirty="0" sz="1050" spc="17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performance.</a:t>
            </a:r>
            <a:endParaRPr sz="105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dirty="0" sz="1050" b="1">
                <a:solidFill>
                  <a:srgbClr val="212121"/>
                </a:solidFill>
                <a:latin typeface="Verdana"/>
                <a:cs typeface="Verdana"/>
              </a:rPr>
              <a:t>Info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: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u="sng" sz="1050" spc="-5">
                <a:solidFill>
                  <a:srgbClr val="4DB1EB"/>
                </a:solidFill>
                <a:uFill>
                  <a:solidFill>
                    <a:srgbClr val="4DB1EB"/>
                  </a:solidFill>
                </a:uFill>
                <a:latin typeface="Verdana"/>
                <a:cs typeface="Verdana"/>
                <a:hlinkClick r:id="rId3"/>
              </a:rPr>
              <a:t>info@apertaparentesi.org</a:t>
            </a:r>
            <a:endParaRPr sz="10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dirty="0" sz="1050" b="1">
                <a:solidFill>
                  <a:srgbClr val="212121"/>
                </a:solidFill>
                <a:latin typeface="Verdana"/>
                <a:cs typeface="Verdana"/>
              </a:rPr>
              <a:t>Costo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:</a:t>
            </a:r>
            <a:r>
              <a:rPr dirty="0" sz="1050" spc="-15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gratuito</a:t>
            </a:r>
            <a:endParaRPr sz="105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dirty="0" sz="1050" b="1">
                <a:solidFill>
                  <a:srgbClr val="212121"/>
                </a:solidFill>
                <a:latin typeface="Verdana"/>
                <a:cs typeface="Verdana"/>
              </a:rPr>
              <a:t>Teatro</a:t>
            </a:r>
            <a:r>
              <a:rPr dirty="0" sz="1050" spc="-25" b="1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050" spc="-5" b="1">
                <a:solidFill>
                  <a:srgbClr val="212121"/>
                </a:solidFill>
                <a:latin typeface="Verdana"/>
                <a:cs typeface="Verdana"/>
              </a:rPr>
              <a:t>India</a:t>
            </a:r>
            <a:endParaRPr sz="10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dirty="0" sz="1050" spc="-5">
                <a:solidFill>
                  <a:srgbClr val="212121"/>
                </a:solidFill>
                <a:latin typeface="Verdana"/>
                <a:cs typeface="Verdana"/>
              </a:rPr>
              <a:t>Lungotevere Vittorio Gassman </a:t>
            </a:r>
            <a:r>
              <a:rPr dirty="0" sz="1050">
                <a:solidFill>
                  <a:srgbClr val="212121"/>
                </a:solidFill>
                <a:latin typeface="Verdana"/>
                <a:cs typeface="Verdana"/>
              </a:rPr>
              <a:t>1</a:t>
            </a:r>
            <a:endParaRPr sz="10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Radiocor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27 aprile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629560"/>
            <a:ext cx="6136640" cy="15500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9100"/>
              </a:lnSpc>
              <a:spcBef>
                <a:spcPts val="95"/>
              </a:spcBef>
            </a:pPr>
            <a:r>
              <a:rPr dirty="0" sz="1050" spc="-5">
                <a:latin typeface="Arial"/>
                <a:cs typeface="Arial"/>
              </a:rPr>
              <a:t>Il </a:t>
            </a:r>
            <a:r>
              <a:rPr dirty="0" sz="1050">
                <a:latin typeface="Arial"/>
                <a:cs typeface="Arial"/>
              </a:rPr>
              <a:t>Sole 24 </a:t>
            </a:r>
            <a:r>
              <a:rPr dirty="0" sz="1050" spc="-5">
                <a:latin typeface="Arial"/>
                <a:cs typeface="Arial"/>
              </a:rPr>
              <a:t>Ore Radiocor </a:t>
            </a:r>
            <a:r>
              <a:rPr dirty="0" sz="1050">
                <a:latin typeface="Arial"/>
                <a:cs typeface="Arial"/>
              </a:rPr>
              <a:t>- </a:t>
            </a:r>
            <a:r>
              <a:rPr dirty="0" sz="1050" spc="-5">
                <a:latin typeface="Arial"/>
                <a:cs typeface="Arial"/>
              </a:rPr>
              <a:t>Roma, </a:t>
            </a:r>
            <a:r>
              <a:rPr dirty="0" sz="1050">
                <a:latin typeface="Arial"/>
                <a:cs typeface="Arial"/>
              </a:rPr>
              <a:t>27 apr - La </a:t>
            </a:r>
            <a:r>
              <a:rPr dirty="0" sz="1050" spc="-5">
                <a:latin typeface="Arial"/>
                <a:cs typeface="Arial"/>
              </a:rPr>
              <a:t>posizione del Governatore della Bundesbank Jens  Weidmann sui titoli </a:t>
            </a:r>
            <a:r>
              <a:rPr dirty="0" sz="105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Stato </a:t>
            </a:r>
            <a:r>
              <a:rPr dirty="0" sz="1050">
                <a:latin typeface="Arial"/>
                <a:cs typeface="Arial"/>
              </a:rPr>
              <a:t>nei </a:t>
            </a:r>
            <a:r>
              <a:rPr dirty="0" sz="1050" spc="-5">
                <a:latin typeface="Arial"/>
                <a:cs typeface="Arial"/>
              </a:rPr>
              <a:t>portafogli delle banche secondo </a:t>
            </a:r>
            <a:r>
              <a:rPr dirty="0" sz="1050">
                <a:latin typeface="Arial"/>
                <a:cs typeface="Arial"/>
              </a:rPr>
              <a:t>il presidente </a:t>
            </a:r>
            <a:r>
              <a:rPr dirty="0" sz="1050" spc="-5">
                <a:latin typeface="Arial"/>
                <a:cs typeface="Arial"/>
              </a:rPr>
              <a:t>dell'Abi </a:t>
            </a:r>
            <a:r>
              <a:rPr dirty="0" sz="1050">
                <a:latin typeface="Arial"/>
                <a:cs typeface="Arial"/>
              </a:rPr>
              <a:t>Antonio </a:t>
            </a:r>
            <a:r>
              <a:rPr dirty="0" sz="1050" spc="-5">
                <a:latin typeface="Arial"/>
                <a:cs typeface="Arial"/>
              </a:rPr>
              <a:t>Patuelli  </a:t>
            </a:r>
            <a:r>
              <a:rPr dirty="0" sz="1050">
                <a:latin typeface="Arial"/>
                <a:cs typeface="Arial"/>
              </a:rPr>
              <a:t>"ha poche </a:t>
            </a:r>
            <a:r>
              <a:rPr dirty="0" sz="1050" spc="-5">
                <a:latin typeface="Arial"/>
                <a:cs typeface="Arial"/>
              </a:rPr>
              <a:t>ragioni". </a:t>
            </a:r>
            <a:r>
              <a:rPr dirty="0" sz="1050">
                <a:latin typeface="Arial"/>
                <a:cs typeface="Arial"/>
              </a:rPr>
              <a:t>La </a:t>
            </a:r>
            <a:r>
              <a:rPr dirty="0" sz="1050" spc="-5">
                <a:latin typeface="Arial"/>
                <a:cs typeface="Arial"/>
              </a:rPr>
              <a:t>posizione tedesca </a:t>
            </a:r>
            <a:r>
              <a:rPr dirty="0" sz="1050">
                <a:latin typeface="Arial"/>
                <a:cs typeface="Arial"/>
              </a:rPr>
              <a:t>che </a:t>
            </a:r>
            <a:r>
              <a:rPr dirty="0" sz="1050" spc="-5">
                <a:latin typeface="Arial"/>
                <a:cs typeface="Arial"/>
              </a:rPr>
              <a:t>vuole </a:t>
            </a:r>
            <a:r>
              <a:rPr dirty="0" sz="1050">
                <a:latin typeface="Arial"/>
                <a:cs typeface="Arial"/>
              </a:rPr>
              <a:t>legare il </a:t>
            </a:r>
            <a:r>
              <a:rPr dirty="0" sz="1050" spc="-5">
                <a:latin typeface="Arial"/>
                <a:cs typeface="Arial"/>
              </a:rPr>
              <a:t>via </a:t>
            </a:r>
            <a:r>
              <a:rPr dirty="0" sz="1050">
                <a:latin typeface="Arial"/>
                <a:cs typeface="Arial"/>
              </a:rPr>
              <a:t>libera </a:t>
            </a:r>
            <a:r>
              <a:rPr dirty="0" sz="1050" spc="-5">
                <a:latin typeface="Arial"/>
                <a:cs typeface="Arial"/>
              </a:rPr>
              <a:t>alla garanzia </a:t>
            </a:r>
            <a:r>
              <a:rPr dirty="0" sz="1050">
                <a:latin typeface="Arial"/>
                <a:cs typeface="Arial"/>
              </a:rPr>
              <a:t>europea </a:t>
            </a:r>
            <a:r>
              <a:rPr dirty="0" sz="1050" spc="-5">
                <a:latin typeface="Arial"/>
                <a:cs typeface="Arial"/>
              </a:rPr>
              <a:t>dei  </a:t>
            </a:r>
            <a:r>
              <a:rPr dirty="0" sz="1050">
                <a:latin typeface="Arial"/>
                <a:cs typeface="Arial"/>
              </a:rPr>
              <a:t>depositi a </a:t>
            </a:r>
            <a:r>
              <a:rPr dirty="0" sz="1050" spc="-5">
                <a:latin typeface="Arial"/>
                <a:cs typeface="Arial"/>
              </a:rPr>
              <a:t>un tetto </a:t>
            </a:r>
            <a:r>
              <a:rPr dirty="0" sz="1050">
                <a:latin typeface="Arial"/>
                <a:cs typeface="Arial"/>
              </a:rPr>
              <a:t>per i </a:t>
            </a:r>
            <a:r>
              <a:rPr dirty="0" sz="1050" spc="-5">
                <a:latin typeface="Arial"/>
                <a:cs typeface="Arial"/>
              </a:rPr>
              <a:t>titoli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Stato nei portafogli bancari secondo </a:t>
            </a:r>
            <a:r>
              <a:rPr dirty="0" sz="1050">
                <a:latin typeface="Arial"/>
                <a:cs typeface="Arial"/>
              </a:rPr>
              <a:t>il </a:t>
            </a:r>
            <a:r>
              <a:rPr dirty="0" sz="1050" spc="-5">
                <a:latin typeface="Arial"/>
                <a:cs typeface="Arial"/>
              </a:rPr>
              <a:t>presidente </a:t>
            </a:r>
            <a:r>
              <a:rPr dirty="0" sz="1050">
                <a:latin typeface="Arial"/>
                <a:cs typeface="Arial"/>
              </a:rPr>
              <a:t>dell'Abi </a:t>
            </a:r>
            <a:r>
              <a:rPr dirty="0" sz="1050" spc="-10">
                <a:latin typeface="Arial"/>
                <a:cs typeface="Arial"/>
              </a:rPr>
              <a:t>e' </a:t>
            </a:r>
            <a:r>
              <a:rPr dirty="0" sz="1050">
                <a:latin typeface="Arial"/>
                <a:cs typeface="Arial"/>
              </a:rPr>
              <a:t>"un </a:t>
            </a:r>
            <a:r>
              <a:rPr dirty="0" sz="1050" spc="-5">
                <a:latin typeface="Arial"/>
                <a:cs typeface="Arial"/>
              </a:rPr>
              <a:t>veto".  Patuelli interpellato </a:t>
            </a:r>
            <a:r>
              <a:rPr dirty="0" sz="1050">
                <a:latin typeface="Arial"/>
                <a:cs typeface="Arial"/>
              </a:rPr>
              <a:t>a </a:t>
            </a:r>
            <a:r>
              <a:rPr dirty="0" sz="1050" spc="-5">
                <a:latin typeface="Arial"/>
                <a:cs typeface="Arial"/>
              </a:rPr>
              <a:t>margine </a:t>
            </a:r>
            <a:r>
              <a:rPr dirty="0" sz="1050">
                <a:latin typeface="Arial"/>
                <a:cs typeface="Arial"/>
              </a:rPr>
              <a:t>della </a:t>
            </a:r>
            <a:r>
              <a:rPr dirty="0" sz="1050" spc="-5">
                <a:latin typeface="Arial"/>
                <a:cs typeface="Arial"/>
              </a:rPr>
              <a:t>presentazione della terza edizione del Festival </a:t>
            </a:r>
            <a:r>
              <a:rPr dirty="0" sz="1050">
                <a:latin typeface="Arial"/>
                <a:cs typeface="Arial"/>
              </a:rPr>
              <a:t>della </a:t>
            </a:r>
            <a:r>
              <a:rPr dirty="0" sz="1050" spc="-5">
                <a:latin typeface="Arial"/>
                <a:cs typeface="Arial"/>
              </a:rPr>
              <a:t>cultura </a:t>
            </a:r>
            <a:r>
              <a:rPr dirty="0" sz="1050">
                <a:latin typeface="Arial"/>
                <a:cs typeface="Arial"/>
              </a:rPr>
              <a:t>creativa  in </a:t>
            </a:r>
            <a:r>
              <a:rPr dirty="0" sz="1050" spc="-5">
                <a:latin typeface="Arial"/>
                <a:cs typeface="Arial"/>
              </a:rPr>
              <a:t>collaborazione con </a:t>
            </a:r>
            <a:r>
              <a:rPr dirty="0" sz="1050">
                <a:latin typeface="Arial"/>
                <a:cs typeface="Arial"/>
              </a:rPr>
              <a:t>la </a:t>
            </a:r>
            <a:r>
              <a:rPr dirty="0" sz="1050" spc="-5">
                <a:latin typeface="Arial"/>
                <a:cs typeface="Arial"/>
              </a:rPr>
              <a:t>Rai spiega: </a:t>
            </a:r>
            <a:r>
              <a:rPr dirty="0" sz="1050">
                <a:latin typeface="Arial"/>
                <a:cs typeface="Arial"/>
              </a:rPr>
              <a:t>"Ci </a:t>
            </a:r>
            <a:r>
              <a:rPr dirty="0" sz="1050" spc="-5">
                <a:latin typeface="Arial"/>
                <a:cs typeface="Arial"/>
              </a:rPr>
              <a:t>sono accordi internazionali </a:t>
            </a:r>
            <a:r>
              <a:rPr dirty="0" sz="1050">
                <a:latin typeface="Arial"/>
                <a:cs typeface="Arial"/>
              </a:rPr>
              <a:t>che presuppongono i </a:t>
            </a:r>
            <a:r>
              <a:rPr dirty="0" sz="1050" spc="-5">
                <a:latin typeface="Arial"/>
                <a:cs typeface="Arial"/>
              </a:rPr>
              <a:t>tre </a:t>
            </a:r>
            <a:r>
              <a:rPr dirty="0" sz="1050">
                <a:latin typeface="Arial"/>
                <a:cs typeface="Arial"/>
              </a:rPr>
              <a:t>pilastri  </a:t>
            </a:r>
            <a:r>
              <a:rPr dirty="0" sz="1050" spc="-5">
                <a:latin typeface="Arial"/>
                <a:cs typeface="Arial"/>
              </a:rPr>
              <a:t>dell'Unione </a:t>
            </a:r>
            <a:r>
              <a:rPr dirty="0" sz="1050">
                <a:latin typeface="Arial"/>
                <a:cs typeface="Arial"/>
              </a:rPr>
              <a:t>bancaria; la </a:t>
            </a:r>
            <a:r>
              <a:rPr dirty="0" sz="1050" spc="-5">
                <a:latin typeface="Arial"/>
                <a:cs typeface="Arial"/>
              </a:rPr>
              <a:t>Germania non sta mantenendo uno </a:t>
            </a:r>
            <a:r>
              <a:rPr dirty="0" sz="1050">
                <a:latin typeface="Arial"/>
                <a:cs typeface="Arial"/>
              </a:rPr>
              <a:t>degli </a:t>
            </a:r>
            <a:r>
              <a:rPr dirty="0" sz="1050" spc="-5">
                <a:latin typeface="Arial"/>
                <a:cs typeface="Arial"/>
              </a:rPr>
              <a:t>impegni (quella sulla garanzia  </a:t>
            </a:r>
            <a:r>
              <a:rPr dirty="0" sz="1050">
                <a:latin typeface="Arial"/>
                <a:cs typeface="Arial"/>
              </a:rPr>
              <a:t>europea </a:t>
            </a:r>
            <a:r>
              <a:rPr dirty="0" sz="1050" spc="-5">
                <a:latin typeface="Arial"/>
                <a:cs typeface="Arial"/>
              </a:rPr>
              <a:t>dei depositi, </a:t>
            </a:r>
            <a:r>
              <a:rPr dirty="0" sz="1050">
                <a:latin typeface="Arial"/>
                <a:cs typeface="Arial"/>
              </a:rPr>
              <a:t>ndr), stanno mettendo un</a:t>
            </a:r>
            <a:r>
              <a:rPr dirty="0" sz="1050" spc="-45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veto".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720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B</a:t>
            </a:r>
            <a:r>
              <a:rPr dirty="0" sz="1600" spc="-5" b="1">
                <a:latin typeface="Arial"/>
                <a:cs typeface="Arial"/>
              </a:rPr>
              <a:t>lognotizie.in</a:t>
            </a:r>
            <a:r>
              <a:rPr dirty="0" sz="1600" b="1">
                <a:latin typeface="Arial"/>
                <a:cs typeface="Arial"/>
              </a:rPr>
              <a:t>f</a:t>
            </a:r>
            <a:r>
              <a:rPr dirty="0" sz="1600" spc="-5" b="1">
                <a:latin typeface="Arial"/>
                <a:cs typeface="Arial"/>
              </a:rPr>
              <a:t>o  </a:t>
            </a:r>
            <a:r>
              <a:rPr dirty="0" sz="1600" spc="-5" b="1">
                <a:latin typeface="Arial"/>
                <a:cs typeface="Arial"/>
              </a:rPr>
              <a:t>3 maggio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01040" y="3899026"/>
            <a:ext cx="6158230" cy="325120"/>
          </a:xfrm>
          <a:custGeom>
            <a:avLst/>
            <a:gdLst/>
            <a:ahLst/>
            <a:cxnLst/>
            <a:rect l="l" t="t" r="r" b="b"/>
            <a:pathLst>
              <a:path w="6158230" h="325120">
                <a:moveTo>
                  <a:pt x="0" y="324611"/>
                </a:moveTo>
                <a:lnTo>
                  <a:pt x="6158230" y="324611"/>
                </a:lnTo>
                <a:lnTo>
                  <a:pt x="6158230" y="0"/>
                </a:lnTo>
                <a:lnTo>
                  <a:pt x="0" y="0"/>
                </a:lnTo>
                <a:lnTo>
                  <a:pt x="0" y="324611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701040" y="3038855"/>
            <a:ext cx="6158230" cy="1146175"/>
          </a:xfrm>
          <a:prstGeom prst="rect">
            <a:avLst/>
          </a:prstGeom>
        </p:spPr>
        <p:txBody>
          <a:bodyPr wrap="square" lIns="0" tIns="10287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810"/>
              </a:spcBef>
            </a:pPr>
            <a:r>
              <a:rPr dirty="0" sz="1950" spc="-5" b="1">
                <a:latin typeface="Arial"/>
                <a:cs typeface="Arial"/>
              </a:rPr>
              <a:t>Festival Cultura Creativa, </a:t>
            </a:r>
            <a:r>
              <a:rPr dirty="0" sz="1950" b="1">
                <a:latin typeface="Arial"/>
                <a:cs typeface="Arial"/>
              </a:rPr>
              <a:t>più 80</a:t>
            </a:r>
            <a:r>
              <a:rPr dirty="0" sz="1950" spc="-20" b="1">
                <a:latin typeface="Arial"/>
                <a:cs typeface="Arial"/>
              </a:rPr>
              <a:t> </a:t>
            </a:r>
            <a:r>
              <a:rPr dirty="0" sz="1950" spc="-5" b="1">
                <a:latin typeface="Arial"/>
                <a:cs typeface="Arial"/>
              </a:rPr>
              <a:t>eventi</a:t>
            </a:r>
            <a:endParaRPr sz="1950">
              <a:latin typeface="Arial"/>
              <a:cs typeface="Arial"/>
            </a:endParaRPr>
          </a:p>
          <a:p>
            <a:pPr marL="17780">
              <a:lnSpc>
                <a:spcPct val="100000"/>
              </a:lnSpc>
              <a:spcBef>
                <a:spcPts val="420"/>
              </a:spcBef>
            </a:pPr>
            <a:r>
              <a:rPr dirty="0" sz="1150" spc="-5">
                <a:solidFill>
                  <a:srgbClr val="7A7A7A"/>
                </a:solidFill>
                <a:latin typeface="Arial"/>
                <a:cs typeface="Arial"/>
              </a:rPr>
              <a:t>Agostino Fabbiani</a:t>
            </a: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17780">
              <a:lnSpc>
                <a:spcPct val="100000"/>
              </a:lnSpc>
              <a:spcBef>
                <a:spcPts val="1095"/>
              </a:spcBef>
            </a:pPr>
            <a:r>
              <a:rPr dirty="0" sz="1150">
                <a:latin typeface="Arial"/>
                <a:cs typeface="Arial"/>
              </a:rPr>
              <a:t>Il 6 maggio </a:t>
            </a:r>
            <a:r>
              <a:rPr dirty="0" sz="1150" spc="-5">
                <a:latin typeface="Arial"/>
                <a:cs typeface="Arial"/>
              </a:rPr>
              <a:t>il Teatro India ospita la terza edizione della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 spc="-5">
                <a:latin typeface="Arial"/>
                <a:cs typeface="Arial"/>
              </a:rPr>
              <a:t>rassegna</a:t>
            </a:r>
            <a:endParaRPr sz="11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1040" y="4223638"/>
            <a:ext cx="6158230" cy="2696210"/>
          </a:xfrm>
          <a:custGeom>
            <a:avLst/>
            <a:gdLst/>
            <a:ahLst/>
            <a:cxnLst/>
            <a:rect l="l" t="t" r="r" b="b"/>
            <a:pathLst>
              <a:path w="6158230" h="2696209">
                <a:moveTo>
                  <a:pt x="0" y="2696210"/>
                </a:moveTo>
                <a:lnTo>
                  <a:pt x="6158230" y="2696210"/>
                </a:lnTo>
                <a:lnTo>
                  <a:pt x="6158230" y="0"/>
                </a:lnTo>
                <a:lnTo>
                  <a:pt x="0" y="0"/>
                </a:lnTo>
                <a:lnTo>
                  <a:pt x="0" y="269621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06627" y="6901357"/>
            <a:ext cx="6068695" cy="30467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12395">
              <a:lnSpc>
                <a:spcPct val="131300"/>
              </a:lnSpc>
              <a:spcBef>
                <a:spcPts val="100"/>
              </a:spcBef>
            </a:pPr>
            <a:r>
              <a:rPr dirty="0" sz="1150">
                <a:latin typeface="Arial"/>
                <a:cs typeface="Arial"/>
              </a:rPr>
              <a:t>Il </a:t>
            </a:r>
            <a:r>
              <a:rPr dirty="0" sz="1150" spc="-5">
                <a:latin typeface="Arial"/>
                <a:cs typeface="Arial"/>
              </a:rPr>
              <a:t>"</a:t>
            </a:r>
            <a:r>
              <a:rPr dirty="0" u="sng" sz="1150" spc="-5">
                <a:solidFill>
                  <a:srgbClr val="313131"/>
                </a:solidFill>
                <a:uFill>
                  <a:solidFill>
                    <a:srgbClr val="313131"/>
                  </a:solidFill>
                </a:uFill>
                <a:latin typeface="Arial"/>
                <a:cs typeface="Arial"/>
                <a:hlinkClick r:id="rId3"/>
              </a:rPr>
              <a:t>Festival della Cultura Creativa</a:t>
            </a:r>
            <a:r>
              <a:rPr dirty="0" sz="1150" spc="-5">
                <a:latin typeface="Arial"/>
                <a:cs typeface="Arial"/>
              </a:rPr>
              <a:t>" </a:t>
            </a:r>
            <a:r>
              <a:rPr dirty="0" sz="1150">
                <a:latin typeface="Arial"/>
                <a:cs typeface="Arial"/>
              </a:rPr>
              <a:t>si </a:t>
            </a:r>
            <a:r>
              <a:rPr dirty="0" sz="1150" spc="-5">
                <a:latin typeface="Arial"/>
                <a:cs typeface="Arial"/>
              </a:rPr>
              <a:t>pone l'obiettivo di avvicinare </a:t>
            </a:r>
            <a:r>
              <a:rPr dirty="0" sz="1150" spc="-5" b="1">
                <a:latin typeface="Arial"/>
                <a:cs typeface="Arial"/>
              </a:rPr>
              <a:t>bambini</a:t>
            </a:r>
            <a:r>
              <a:rPr dirty="0" sz="1150" spc="-5">
                <a:latin typeface="Arial"/>
                <a:cs typeface="Arial"/>
              </a:rPr>
              <a:t>, ragazzi ed intere  famiglie alla cultura creativa, promuovendo </a:t>
            </a:r>
            <a:r>
              <a:rPr dirty="0" sz="1150">
                <a:latin typeface="Arial"/>
                <a:cs typeface="Arial"/>
              </a:rPr>
              <a:t>diverse attività su </a:t>
            </a:r>
            <a:r>
              <a:rPr dirty="0" sz="1150" spc="-5">
                <a:latin typeface="Arial"/>
                <a:cs typeface="Arial"/>
              </a:rPr>
              <a:t>tutto il territorio</a:t>
            </a:r>
            <a:r>
              <a:rPr dirty="0" sz="1150" spc="75">
                <a:latin typeface="Arial"/>
                <a:cs typeface="Arial"/>
              </a:rPr>
              <a:t> </a:t>
            </a:r>
            <a:r>
              <a:rPr dirty="0" sz="1150" spc="-5">
                <a:latin typeface="Arial"/>
                <a:cs typeface="Arial"/>
              </a:rPr>
              <a:t>nazionale.</a:t>
            </a:r>
            <a:endParaRPr sz="1150">
              <a:latin typeface="Arial"/>
              <a:cs typeface="Arial"/>
            </a:endParaRPr>
          </a:p>
          <a:p>
            <a:pPr marL="12700" marR="5080">
              <a:lnSpc>
                <a:spcPct val="130500"/>
              </a:lnSpc>
            </a:pPr>
            <a:r>
              <a:rPr dirty="0" sz="1150" spc="-5">
                <a:latin typeface="Arial"/>
                <a:cs typeface="Arial"/>
              </a:rPr>
              <a:t>UniCredit, anche quest'anno, organizza </a:t>
            </a:r>
            <a:r>
              <a:rPr dirty="0" sz="1150">
                <a:latin typeface="Arial"/>
                <a:cs typeface="Arial"/>
              </a:rPr>
              <a:t>laboratori </a:t>
            </a:r>
            <a:r>
              <a:rPr dirty="0" sz="1150" spc="-5">
                <a:latin typeface="Arial"/>
                <a:cs typeface="Arial"/>
              </a:rPr>
              <a:t>gratuiti in </a:t>
            </a:r>
            <a:r>
              <a:rPr dirty="0" sz="1150">
                <a:latin typeface="Arial"/>
                <a:cs typeface="Arial"/>
              </a:rPr>
              <a:t>6 </a:t>
            </a:r>
            <a:r>
              <a:rPr dirty="0" sz="1150" spc="-5">
                <a:latin typeface="Arial"/>
                <a:cs typeface="Arial"/>
              </a:rPr>
              <a:t>città italiane </a:t>
            </a:r>
            <a:r>
              <a:rPr dirty="0" sz="1150">
                <a:latin typeface="Arial"/>
                <a:cs typeface="Arial"/>
              </a:rPr>
              <a:t>tra </a:t>
            </a:r>
            <a:r>
              <a:rPr dirty="0" sz="1150" spc="-5">
                <a:latin typeface="Arial"/>
                <a:cs typeface="Arial"/>
              </a:rPr>
              <a:t>cui Verona.  </a:t>
            </a:r>
            <a:r>
              <a:rPr dirty="0" sz="1150">
                <a:latin typeface="Arial"/>
                <a:cs typeface="Arial"/>
              </a:rPr>
              <a:t>Promosso </a:t>
            </a:r>
            <a:r>
              <a:rPr dirty="0" sz="1150" spc="-5">
                <a:latin typeface="Arial"/>
                <a:cs typeface="Arial"/>
              </a:rPr>
              <a:t>dall'Abi </a:t>
            </a:r>
            <a:r>
              <a:rPr dirty="0" sz="1150">
                <a:latin typeface="Arial"/>
                <a:cs typeface="Arial"/>
              </a:rPr>
              <a:t>e dalle </a:t>
            </a:r>
            <a:r>
              <a:rPr dirty="0" sz="1150" spc="-5">
                <a:latin typeface="Arial"/>
                <a:cs typeface="Arial"/>
              </a:rPr>
              <a:t>banche, con quest'anno anche </a:t>
            </a:r>
            <a:r>
              <a:rPr dirty="0" sz="1150">
                <a:latin typeface="Arial"/>
                <a:cs typeface="Arial"/>
              </a:rPr>
              <a:t>la </a:t>
            </a:r>
            <a:r>
              <a:rPr dirty="0" sz="1150" spc="-5">
                <a:latin typeface="Arial"/>
                <a:cs typeface="Arial"/>
              </a:rPr>
              <a:t>Main Media Partnership della Rai  </a:t>
            </a:r>
            <a:r>
              <a:rPr dirty="0" sz="1150">
                <a:latin typeface="Arial"/>
                <a:cs typeface="Arial"/>
              </a:rPr>
              <a:t>e </a:t>
            </a:r>
            <a:r>
              <a:rPr dirty="0" sz="1150" spc="-5">
                <a:latin typeface="Arial"/>
                <a:cs typeface="Arial"/>
              </a:rPr>
              <a:t>la Tgr, nella terza </a:t>
            </a:r>
            <a:r>
              <a:rPr dirty="0" sz="1150">
                <a:latin typeface="Arial"/>
                <a:cs typeface="Arial"/>
              </a:rPr>
              <a:t>edizione, </a:t>
            </a:r>
            <a:r>
              <a:rPr dirty="0" sz="1150" spc="-5">
                <a:latin typeface="Arial"/>
                <a:cs typeface="Arial"/>
              </a:rPr>
              <a:t>il festival segue </a:t>
            </a:r>
            <a:r>
              <a:rPr dirty="0" sz="1150">
                <a:latin typeface="Arial"/>
                <a:cs typeface="Arial"/>
              </a:rPr>
              <a:t>i percorsi </a:t>
            </a:r>
            <a:r>
              <a:rPr dirty="0" sz="1150" spc="-5">
                <a:latin typeface="Arial"/>
                <a:cs typeface="Arial"/>
              </a:rPr>
              <a:t>del </a:t>
            </a:r>
            <a:r>
              <a:rPr dirty="0" sz="1150">
                <a:latin typeface="Arial"/>
                <a:cs typeface="Arial"/>
              </a:rPr>
              <a:t>tema </a:t>
            </a:r>
            <a:r>
              <a:rPr dirty="0" sz="1150" spc="-5" b="1">
                <a:latin typeface="Arial"/>
                <a:cs typeface="Arial"/>
              </a:rPr>
              <a:t>'Abitare sottosopra</a:t>
            </a:r>
            <a:r>
              <a:rPr dirty="0" sz="1150" spc="-5">
                <a:latin typeface="Arial"/>
                <a:cs typeface="Arial"/>
              </a:rPr>
              <a:t>. </a:t>
            </a:r>
            <a:r>
              <a:rPr dirty="0" sz="1150">
                <a:latin typeface="Arial"/>
                <a:cs typeface="Arial"/>
              </a:rPr>
              <a:t>I  </a:t>
            </a:r>
            <a:r>
              <a:rPr dirty="0" sz="1150" spc="-5">
                <a:latin typeface="Arial"/>
                <a:cs typeface="Arial"/>
              </a:rPr>
              <a:t>ragazzi potranno interpretare questo concetto in totale libertà, costruendo un proprio </a:t>
            </a:r>
            <a:r>
              <a:rPr dirty="0" sz="1150">
                <a:latin typeface="Arial"/>
                <a:cs typeface="Arial"/>
              </a:rPr>
              <a:t>percorso  </a:t>
            </a:r>
            <a:r>
              <a:rPr dirty="0" sz="1150" spc="-5">
                <a:latin typeface="Arial"/>
                <a:cs typeface="Arial"/>
              </a:rPr>
              <a:t>che sia espressione </a:t>
            </a:r>
            <a:r>
              <a:rPr dirty="0" sz="1150">
                <a:latin typeface="Arial"/>
                <a:cs typeface="Arial"/>
              </a:rPr>
              <a:t>della </a:t>
            </a:r>
            <a:r>
              <a:rPr dirty="0" sz="1150" spc="-5">
                <a:latin typeface="Arial"/>
                <a:cs typeface="Arial"/>
              </a:rPr>
              <a:t>creatività di ciascuno. Con l'aiuto di operatori esperti, </a:t>
            </a:r>
            <a:r>
              <a:rPr dirty="0" sz="1150">
                <a:latin typeface="Arial"/>
                <a:cs typeface="Arial"/>
              </a:rPr>
              <a:t>i partecipanti  </a:t>
            </a:r>
            <a:r>
              <a:rPr dirty="0" sz="1150" spc="-5">
                <a:latin typeface="Arial"/>
                <a:cs typeface="Arial"/>
              </a:rPr>
              <a:t>potranno abitare </a:t>
            </a:r>
            <a:r>
              <a:rPr dirty="0" sz="1150">
                <a:latin typeface="Arial"/>
                <a:cs typeface="Arial"/>
              </a:rPr>
              <a:t>epoche </a:t>
            </a:r>
            <a:r>
              <a:rPr dirty="0" sz="1150" spc="-5">
                <a:latin typeface="Arial"/>
                <a:cs typeface="Arial"/>
              </a:rPr>
              <a:t>storiche, pianeti, ambienti reali </a:t>
            </a:r>
            <a:r>
              <a:rPr dirty="0" sz="1150">
                <a:latin typeface="Arial"/>
                <a:cs typeface="Arial"/>
              </a:rPr>
              <a:t>o </a:t>
            </a:r>
            <a:r>
              <a:rPr dirty="0" sz="1150" spc="-5">
                <a:latin typeface="Arial"/>
                <a:cs typeface="Arial"/>
              </a:rPr>
              <a:t>virtuali. Aperta Parentesi </a:t>
            </a:r>
            <a:r>
              <a:rPr dirty="0" sz="1150">
                <a:latin typeface="Arial"/>
                <a:cs typeface="Arial"/>
              </a:rPr>
              <a:t>è  </a:t>
            </a:r>
            <a:r>
              <a:rPr dirty="0" sz="1150" spc="-5">
                <a:latin typeface="Arial"/>
                <a:cs typeface="Arial"/>
              </a:rPr>
              <a:t>un'Associazione di promozione sociale attiva </a:t>
            </a:r>
            <a:r>
              <a:rPr dirty="0" sz="1150">
                <a:latin typeface="Arial"/>
                <a:cs typeface="Arial"/>
              </a:rPr>
              <a:t>dal </a:t>
            </a:r>
            <a:r>
              <a:rPr dirty="0" sz="1150" spc="-5">
                <a:latin typeface="Arial"/>
                <a:cs typeface="Arial"/>
              </a:rPr>
              <a:t>2012 </a:t>
            </a:r>
            <a:r>
              <a:rPr dirty="0" sz="1150">
                <a:latin typeface="Arial"/>
                <a:cs typeface="Arial"/>
              </a:rPr>
              <a:t>e </a:t>
            </a:r>
            <a:r>
              <a:rPr dirty="0" sz="1150" spc="-5">
                <a:latin typeface="Arial"/>
                <a:cs typeface="Arial"/>
              </a:rPr>
              <a:t>presente sul territorio </a:t>
            </a:r>
            <a:r>
              <a:rPr dirty="0" sz="1150">
                <a:latin typeface="Arial"/>
                <a:cs typeface="Arial"/>
              </a:rPr>
              <a:t>romano </a:t>
            </a:r>
            <a:r>
              <a:rPr dirty="0" sz="1150" spc="-5">
                <a:latin typeface="Arial"/>
                <a:cs typeface="Arial"/>
              </a:rPr>
              <a:t>con  progetti che </a:t>
            </a:r>
            <a:r>
              <a:rPr dirty="0" sz="1150">
                <a:latin typeface="Arial"/>
                <a:cs typeface="Arial"/>
              </a:rPr>
              <a:t>mirano </a:t>
            </a:r>
            <a:r>
              <a:rPr dirty="0" sz="1150" spc="-5">
                <a:latin typeface="Arial"/>
                <a:cs typeface="Arial"/>
              </a:rPr>
              <a:t>al potenziamento, lo sviluppo </a:t>
            </a:r>
            <a:r>
              <a:rPr dirty="0" sz="1150">
                <a:latin typeface="Arial"/>
                <a:cs typeface="Arial"/>
              </a:rPr>
              <a:t>e </a:t>
            </a:r>
            <a:r>
              <a:rPr dirty="0" sz="1150" spc="-5">
                <a:latin typeface="Arial"/>
                <a:cs typeface="Arial"/>
              </a:rPr>
              <a:t>all'integrazione </a:t>
            </a:r>
            <a:r>
              <a:rPr dirty="0" sz="1150">
                <a:latin typeface="Arial"/>
                <a:cs typeface="Arial"/>
              </a:rPr>
              <a:t>attraverso i </a:t>
            </a:r>
            <a:r>
              <a:rPr dirty="0" sz="1150" spc="-5">
                <a:latin typeface="Arial"/>
                <a:cs typeface="Arial"/>
              </a:rPr>
              <a:t>linguaggi  espressivi.</a:t>
            </a:r>
            <a:endParaRPr sz="1150">
              <a:latin typeface="Arial"/>
              <a:cs typeface="Arial"/>
            </a:endParaRPr>
          </a:p>
          <a:p>
            <a:pPr marL="12700" marR="128905">
              <a:lnSpc>
                <a:spcPct val="129600"/>
              </a:lnSpc>
              <a:spcBef>
                <a:spcPts val="380"/>
              </a:spcBef>
            </a:pPr>
            <a:r>
              <a:rPr dirty="0" sz="1150">
                <a:latin typeface="Arial"/>
                <a:cs typeface="Arial"/>
              </a:rPr>
              <a:t>A </a:t>
            </a:r>
            <a:r>
              <a:rPr dirty="0" sz="1150" spc="-5">
                <a:latin typeface="Arial"/>
                <a:cs typeface="Arial"/>
              </a:rPr>
              <a:t>Bologna l'appuntamento </a:t>
            </a:r>
            <a:r>
              <a:rPr dirty="0" sz="1150">
                <a:latin typeface="Arial"/>
                <a:cs typeface="Arial"/>
              </a:rPr>
              <a:t>è </a:t>
            </a:r>
            <a:r>
              <a:rPr dirty="0" sz="1150" spc="-5">
                <a:latin typeface="Arial"/>
                <a:cs typeface="Arial"/>
              </a:rPr>
              <a:t>per sabato </a:t>
            </a:r>
            <a:r>
              <a:rPr dirty="0" sz="1150">
                <a:latin typeface="Arial"/>
                <a:cs typeface="Arial"/>
              </a:rPr>
              <a:t>7 maggio a </a:t>
            </a:r>
            <a:r>
              <a:rPr dirty="0" sz="1150" spc="-5">
                <a:latin typeface="Arial"/>
                <a:cs typeface="Arial"/>
              </a:rPr>
              <a:t>Palazzo Magnani, sede UniCredit, dalle  10 alle </a:t>
            </a:r>
            <a:r>
              <a:rPr dirty="0" sz="1150">
                <a:latin typeface="Arial"/>
                <a:cs typeface="Arial"/>
              </a:rPr>
              <a:t>17 (in </a:t>
            </a:r>
            <a:r>
              <a:rPr dirty="0" sz="1150" spc="-5">
                <a:latin typeface="Arial"/>
                <a:cs typeface="Arial"/>
              </a:rPr>
              <a:t>programma due laboratori dalle </a:t>
            </a:r>
            <a:r>
              <a:rPr dirty="0" sz="1150">
                <a:latin typeface="Arial"/>
                <a:cs typeface="Arial"/>
              </a:rPr>
              <a:t>10 </a:t>
            </a:r>
            <a:r>
              <a:rPr dirty="0" sz="1150" spc="-5">
                <a:latin typeface="Arial"/>
                <a:cs typeface="Arial"/>
              </a:rPr>
              <a:t>alle 12 </a:t>
            </a:r>
            <a:r>
              <a:rPr dirty="0" sz="1150">
                <a:latin typeface="Arial"/>
                <a:cs typeface="Arial"/>
              </a:rPr>
              <a:t>e </a:t>
            </a:r>
            <a:r>
              <a:rPr dirty="0" sz="1150" spc="-5">
                <a:latin typeface="Arial"/>
                <a:cs typeface="Arial"/>
              </a:rPr>
              <a:t>dalle </a:t>
            </a:r>
            <a:r>
              <a:rPr dirty="0" sz="1150">
                <a:latin typeface="Arial"/>
                <a:cs typeface="Arial"/>
              </a:rPr>
              <a:t>15 </a:t>
            </a:r>
            <a:r>
              <a:rPr dirty="0" sz="1150" spc="-5">
                <a:latin typeface="Arial"/>
                <a:cs typeface="Arial"/>
              </a:rPr>
              <a:t>alle</a:t>
            </a:r>
            <a:r>
              <a:rPr dirty="0" sz="1150" spc="20">
                <a:latin typeface="Arial"/>
                <a:cs typeface="Arial"/>
              </a:rPr>
              <a:t> </a:t>
            </a:r>
            <a:r>
              <a:rPr dirty="0" sz="1150" spc="-5">
                <a:latin typeface="Arial"/>
                <a:cs typeface="Arial"/>
              </a:rPr>
              <a:t>17).</a:t>
            </a:r>
            <a:endParaRPr sz="11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661920" y="2174917"/>
            <a:ext cx="2181384" cy="4512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20090" y="4223003"/>
            <a:ext cx="4762500" cy="26382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31584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Blog.rodigarganico.info  3 maggio</a:t>
            </a:r>
            <a:r>
              <a:rPr dirty="0" sz="160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685800" y="2547140"/>
            <a:ext cx="2072904" cy="6481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39140" y="4264886"/>
            <a:ext cx="3038475" cy="2380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4808593"/>
            <a:ext cx="5905500" cy="47046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31584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Blog.rodigarganico.info  3 maggio</a:t>
            </a:r>
            <a:r>
              <a:rPr dirty="0" sz="160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39140" y="2167493"/>
            <a:ext cx="5886450" cy="1513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67715" y="3919727"/>
            <a:ext cx="5838825" cy="13620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828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C</a:t>
            </a:r>
            <a:r>
              <a:rPr dirty="0" sz="1600" spc="-5" b="1">
                <a:latin typeface="Arial"/>
                <a:cs typeface="Arial"/>
              </a:rPr>
              <a:t>erig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1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l</a:t>
            </a:r>
            <a:r>
              <a:rPr dirty="0" sz="1600" spc="15" b="1">
                <a:latin typeface="Arial"/>
                <a:cs typeface="Arial"/>
              </a:rPr>
              <a:t>a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15" b="1">
                <a:latin typeface="Arial"/>
                <a:cs typeface="Arial"/>
              </a:rPr>
              <a:t>i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.it  </a:t>
            </a:r>
            <a:r>
              <a:rPr dirty="0" sz="1600" spc="-5" b="1">
                <a:latin typeface="Arial"/>
                <a:cs typeface="Arial"/>
              </a:rPr>
              <a:t>3 maggio</a:t>
            </a:r>
            <a:r>
              <a:rPr dirty="0" sz="1600" spc="-3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656203"/>
            <a:ext cx="6148705" cy="62134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5"/>
              </a:spcBef>
            </a:pPr>
            <a:r>
              <a:rPr dirty="0" sz="1650" spc="-5">
                <a:latin typeface="Trebuchet MS"/>
                <a:cs typeface="Trebuchet MS"/>
              </a:rPr>
              <a:t>Festival della Cultura Creativa </a:t>
            </a:r>
            <a:r>
              <a:rPr dirty="0" sz="1650">
                <a:latin typeface="Trebuchet MS"/>
                <a:cs typeface="Trebuchet MS"/>
              </a:rPr>
              <a:t>a San </a:t>
            </a:r>
            <a:r>
              <a:rPr dirty="0" sz="1650" spc="-5">
                <a:latin typeface="Trebuchet MS"/>
                <a:cs typeface="Trebuchet MS"/>
              </a:rPr>
              <a:t>Giovanni</a:t>
            </a:r>
            <a:r>
              <a:rPr dirty="0" sz="1650" spc="-15">
                <a:latin typeface="Trebuchet MS"/>
                <a:cs typeface="Trebuchet MS"/>
              </a:rPr>
              <a:t> </a:t>
            </a:r>
            <a:r>
              <a:rPr dirty="0" sz="1650" spc="-5">
                <a:latin typeface="Trebuchet MS"/>
                <a:cs typeface="Trebuchet MS"/>
              </a:rPr>
              <a:t>Rotondo</a:t>
            </a:r>
            <a:endParaRPr sz="1650">
              <a:latin typeface="Trebuchet MS"/>
              <a:cs typeface="Trebuchet MS"/>
            </a:endParaRPr>
          </a:p>
          <a:p>
            <a:pPr algn="just" marL="12700">
              <a:lnSpc>
                <a:spcPct val="100000"/>
              </a:lnSpc>
              <a:spcBef>
                <a:spcPts val="1535"/>
              </a:spcBef>
            </a:pPr>
            <a:r>
              <a:rPr dirty="0" sz="1350">
                <a:solidFill>
                  <a:srgbClr val="494949"/>
                </a:solidFill>
                <a:latin typeface="Trebuchet MS"/>
                <a:cs typeface="Trebuchet MS"/>
              </a:rPr>
              <a:t>Una </a:t>
            </a:r>
            <a:r>
              <a:rPr dirty="0" sz="1350" spc="-5">
                <a:solidFill>
                  <a:srgbClr val="494949"/>
                </a:solidFill>
                <a:latin typeface="Trebuchet MS"/>
                <a:cs typeface="Trebuchet MS"/>
              </a:rPr>
              <a:t>settimana per riscoprire il senso dell'Abitare</a:t>
            </a:r>
            <a:endParaRPr sz="135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350">
              <a:latin typeface="Times New Roman"/>
              <a:cs typeface="Times New Roman"/>
            </a:endParaRPr>
          </a:p>
          <a:p>
            <a:pPr algn="just" marL="12700" marR="5080">
              <a:lnSpc>
                <a:spcPct val="104200"/>
              </a:lnSpc>
              <a:tabLst>
                <a:tab pos="975994" algn="l"/>
                <a:tab pos="2105025" algn="l"/>
                <a:tab pos="3075940" algn="l"/>
                <a:tab pos="4154804" algn="l"/>
                <a:tab pos="5558790" algn="l"/>
              </a:tabLst>
            </a:pPr>
            <a:r>
              <a:rPr dirty="0" sz="1200" spc="-5" b="1">
                <a:solidFill>
                  <a:srgbClr val="333333"/>
                </a:solidFill>
                <a:latin typeface="Calibri"/>
                <a:cs typeface="Calibri"/>
              </a:rPr>
              <a:t>Abitare sottosopra. Scoprire </a:t>
            </a:r>
            <a:r>
              <a:rPr dirty="0" sz="1200" b="1">
                <a:solidFill>
                  <a:srgbClr val="333333"/>
                </a:solidFill>
                <a:latin typeface="Calibri"/>
                <a:cs typeface="Calibri"/>
              </a:rPr>
              <a:t>e </a:t>
            </a:r>
            <a:r>
              <a:rPr dirty="0" sz="1200" spc="-5" b="1">
                <a:solidFill>
                  <a:srgbClr val="333333"/>
                </a:solidFill>
                <a:latin typeface="Calibri"/>
                <a:cs typeface="Calibri"/>
              </a:rPr>
              <a:t>sperimentare come </a:t>
            </a:r>
            <a:r>
              <a:rPr dirty="0" sz="1200" b="1">
                <a:solidFill>
                  <a:srgbClr val="333333"/>
                </a:solidFill>
                <a:latin typeface="Calibri"/>
                <a:cs typeface="Calibri"/>
              </a:rPr>
              <a:t>si sta dentro i </a:t>
            </a:r>
            <a:r>
              <a:rPr dirty="0" sz="1200" spc="-5" b="1">
                <a:solidFill>
                  <a:srgbClr val="333333"/>
                </a:solidFill>
                <a:latin typeface="Calibri"/>
                <a:cs typeface="Calibri"/>
              </a:rPr>
              <a:t>luoghi, l'arte </a:t>
            </a:r>
            <a:r>
              <a:rPr dirty="0" sz="1200" b="1">
                <a:solidFill>
                  <a:srgbClr val="333333"/>
                </a:solidFill>
                <a:latin typeface="Calibri"/>
                <a:cs typeface="Calibri"/>
              </a:rPr>
              <a:t>e le </a:t>
            </a:r>
            <a:r>
              <a:rPr dirty="0" sz="1200" spc="5" b="1">
                <a:solidFill>
                  <a:srgbClr val="333333"/>
                </a:solidFill>
                <a:latin typeface="Calibri"/>
                <a:cs typeface="Calibri"/>
              </a:rPr>
              <a:t>emozioni</a:t>
            </a:r>
            <a:r>
              <a:rPr dirty="0" sz="1200" spc="5">
                <a:solidFill>
                  <a:srgbClr val="333333"/>
                </a:solidFill>
                <a:latin typeface="Calibri"/>
                <a:cs typeface="Calibri"/>
              </a:rPr>
              <a:t>è </a:t>
            </a:r>
            <a:r>
              <a:rPr dirty="0" sz="1200" spc="-10">
                <a:solidFill>
                  <a:srgbClr val="333333"/>
                </a:solidFill>
                <a:latin typeface="Calibri"/>
                <a:cs typeface="Calibri"/>
              </a:rPr>
              <a:t>il 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tema della </a:t>
            </a:r>
            <a:r>
              <a:rPr dirty="0" sz="1200" b="1">
                <a:solidFill>
                  <a:srgbClr val="333333"/>
                </a:solidFill>
                <a:latin typeface="Calibri"/>
                <a:cs typeface="Calibri"/>
              </a:rPr>
              <a:t>terza </a:t>
            </a:r>
            <a:r>
              <a:rPr dirty="0" sz="1200" spc="-5" b="1">
                <a:solidFill>
                  <a:srgbClr val="333333"/>
                </a:solidFill>
                <a:latin typeface="Calibri"/>
                <a:cs typeface="Calibri"/>
              </a:rPr>
              <a:t>edizione del Festival della Cultura creativa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che </a:t>
            </a:r>
            <a:r>
              <a:rPr dirty="0" sz="1200" spc="-5" b="1">
                <a:solidFill>
                  <a:srgbClr val="333333"/>
                </a:solidFill>
                <a:latin typeface="Calibri"/>
                <a:cs typeface="Calibri"/>
              </a:rPr>
              <a:t>dal </a:t>
            </a:r>
            <a:r>
              <a:rPr dirty="0" sz="1200" b="1">
                <a:solidFill>
                  <a:srgbClr val="333333"/>
                </a:solidFill>
                <a:latin typeface="Calibri"/>
                <a:cs typeface="Calibri"/>
              </a:rPr>
              <a:t>2 </a:t>
            </a:r>
            <a:r>
              <a:rPr dirty="0" sz="1200" spc="-5" b="1">
                <a:solidFill>
                  <a:srgbClr val="333333"/>
                </a:solidFill>
                <a:latin typeface="Calibri"/>
                <a:cs typeface="Calibri"/>
              </a:rPr>
              <a:t>all' </a:t>
            </a:r>
            <a:r>
              <a:rPr dirty="0" sz="1200" b="1">
                <a:solidFill>
                  <a:srgbClr val="333333"/>
                </a:solidFill>
                <a:latin typeface="Calibri"/>
                <a:cs typeface="Calibri"/>
              </a:rPr>
              <a:t>8 </a:t>
            </a:r>
            <a:r>
              <a:rPr dirty="0" sz="1200" spc="-5" b="1">
                <a:solidFill>
                  <a:srgbClr val="333333"/>
                </a:solidFill>
                <a:latin typeface="Calibri"/>
                <a:cs typeface="Calibri"/>
              </a:rPr>
              <a:t>maggio 2016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animerà 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la	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c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i</a:t>
            </a:r>
            <a:r>
              <a:rPr dirty="0" sz="1200" spc="5">
                <a:solidFill>
                  <a:srgbClr val="333333"/>
                </a:solidFill>
                <a:latin typeface="Calibri"/>
                <a:cs typeface="Calibri"/>
              </a:rPr>
              <a:t>t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tà	di	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Sa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n	Giova</a:t>
            </a:r>
            <a:r>
              <a:rPr dirty="0" sz="1200" spc="5">
                <a:solidFill>
                  <a:srgbClr val="333333"/>
                </a:solidFill>
                <a:latin typeface="Calibri"/>
                <a:cs typeface="Calibri"/>
              </a:rPr>
              <a:t>n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ni	Rotondo.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04200"/>
              </a:lnSpc>
              <a:tabLst>
                <a:tab pos="5320665" algn="l"/>
              </a:tabLst>
            </a:pP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È abitando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una casa,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un luogo,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un territorio </a:t>
            </a:r>
            <a:r>
              <a:rPr dirty="0" sz="1200" spc="-10">
                <a:solidFill>
                  <a:srgbClr val="333333"/>
                </a:solidFill>
                <a:latin typeface="Calibri"/>
                <a:cs typeface="Calibri"/>
              </a:rPr>
              <a:t>che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si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impara a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relazionarsi con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la comunità di 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appartenenza, con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le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istituzioni, con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il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mondo </a:t>
            </a:r>
            <a:r>
              <a:rPr dirty="0" sz="1200" spc="-10">
                <a:solidFill>
                  <a:srgbClr val="333333"/>
                </a:solidFill>
                <a:latin typeface="Calibri"/>
                <a:cs typeface="Calibri"/>
              </a:rPr>
              <a:t>che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ci circonda.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Per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questo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il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Consorzio delle Pro  Loco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del Gargano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ha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aderito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all'iniziativa, promossa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dall'ABI e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accolta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dalla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BCC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di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San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Giovanni 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Rotondo, con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dei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percorsi ideati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e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coordinati dalla Emiliana Santodirocco (psicologa)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e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Antonietta 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Nota</a:t>
            </a:r>
            <a:r>
              <a:rPr dirty="0" sz="1200" spc="-10">
                <a:solidFill>
                  <a:srgbClr val="333333"/>
                </a:solidFill>
                <a:latin typeface="Calibri"/>
                <a:cs typeface="Calibri"/>
              </a:rPr>
              <a:t>r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a</a:t>
            </a:r>
            <a:r>
              <a:rPr dirty="0" sz="1200" spc="5">
                <a:solidFill>
                  <a:srgbClr val="333333"/>
                </a:solidFill>
                <a:latin typeface="Calibri"/>
                <a:cs typeface="Calibri"/>
              </a:rPr>
              <a:t>n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gelo	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(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i</a:t>
            </a:r>
            <a:r>
              <a:rPr dirty="0" sz="1200" spc="5">
                <a:solidFill>
                  <a:srgbClr val="333333"/>
                </a:solidFill>
                <a:latin typeface="Calibri"/>
                <a:cs typeface="Calibri"/>
              </a:rPr>
              <a:t>n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seg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na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n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te).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00">
              <a:latin typeface="Times New Roman"/>
              <a:cs typeface="Times New Roman"/>
            </a:endParaRPr>
          </a:p>
          <a:p>
            <a:pPr algn="just" marL="12700" marR="6985">
              <a:lnSpc>
                <a:spcPct val="104200"/>
              </a:lnSpc>
            </a:pP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All'iniziativa, che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nella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proposta istitutiva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è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rivolta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ai giovani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d'età compresa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tra 6 e 13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anni,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ha  aderito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l'Istituto Comprensivo Melchionda-De Bonis con classi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della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scuola primaria (docente  referente</a:t>
            </a:r>
            <a:r>
              <a:rPr dirty="0" sz="1200" spc="135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Anna</a:t>
            </a:r>
            <a:r>
              <a:rPr dirty="0" sz="1200" spc="14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Brofferio)</a:t>
            </a:r>
            <a:r>
              <a:rPr dirty="0" sz="1200" spc="135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e</a:t>
            </a:r>
            <a:r>
              <a:rPr dirty="0" sz="1200" spc="14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della</a:t>
            </a:r>
            <a:r>
              <a:rPr dirty="0" sz="1200" spc="125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secondaria</a:t>
            </a:r>
            <a:r>
              <a:rPr dirty="0" sz="1200" spc="13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di</a:t>
            </a:r>
            <a:r>
              <a:rPr dirty="0" sz="1200" spc="12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primo</a:t>
            </a:r>
            <a:r>
              <a:rPr dirty="0" sz="1200" spc="14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grado</a:t>
            </a:r>
            <a:r>
              <a:rPr dirty="0" sz="1200" spc="14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(docente</a:t>
            </a:r>
            <a:r>
              <a:rPr dirty="0" sz="1200" spc="14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referente</a:t>
            </a:r>
            <a:r>
              <a:rPr dirty="0" sz="1200" spc="14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Maria</a:t>
            </a:r>
            <a:r>
              <a:rPr dirty="0" sz="1200" spc="14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Cusenza).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04200"/>
              </a:lnSpc>
            </a:pP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Ma,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sul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piano del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coinvolgimento,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il nostro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caso presenta una variante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di rilievo: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include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nelle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sue 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fila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anche studenti della scuola secondaria superiore dell'I.S.I.S Luigi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di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Maggio (docente referente  Antonella Mazzeo)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e un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gruppo scelto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di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adulti. Infatti, se l'ottica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del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progetto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è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quello della  promozione del territorio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e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quello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di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aprire spazi culturali sempre più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ampi,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allora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è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bene che  nessuno</a:t>
            </a:r>
            <a:r>
              <a:rPr dirty="0" sz="1200" spc="15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si</a:t>
            </a:r>
            <a:r>
              <a:rPr dirty="0" sz="1200" spc="14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chiami</a:t>
            </a:r>
            <a:r>
              <a:rPr dirty="0" sz="1200" spc="14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fuori</a:t>
            </a:r>
            <a:r>
              <a:rPr dirty="0" sz="1200" spc="145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dall'idea</a:t>
            </a:r>
            <a:r>
              <a:rPr dirty="0" sz="1200" spc="145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di</a:t>
            </a:r>
            <a:r>
              <a:rPr dirty="0" sz="1200" spc="135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comunità</a:t>
            </a:r>
            <a:r>
              <a:rPr dirty="0" sz="1200" spc="155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che</a:t>
            </a:r>
            <a:r>
              <a:rPr dirty="0" sz="1200" spc="155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il</a:t>
            </a:r>
            <a:r>
              <a:rPr dirty="0" sz="1200" spc="14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tema</a:t>
            </a:r>
            <a:r>
              <a:rPr dirty="0" sz="1200" spc="145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dell'abitare</a:t>
            </a:r>
            <a:r>
              <a:rPr dirty="0" sz="1200" spc="145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può</a:t>
            </a:r>
            <a:r>
              <a:rPr dirty="0" sz="1200" spc="155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generare</a:t>
            </a:r>
            <a:r>
              <a:rPr dirty="0" sz="1200" spc="14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o</a:t>
            </a:r>
            <a:r>
              <a:rPr dirty="0" sz="1200" spc="145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rinsaldare.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00">
              <a:latin typeface="Times New Roman"/>
              <a:cs typeface="Times New Roman"/>
            </a:endParaRPr>
          </a:p>
          <a:p>
            <a:pPr algn="just" marL="12700" marR="8255">
              <a:lnSpc>
                <a:spcPct val="104200"/>
              </a:lnSpc>
            </a:pP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Non è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casuale che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nei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laboratori </a:t>
            </a:r>
            <a:r>
              <a:rPr dirty="0" sz="1200" spc="-10">
                <a:solidFill>
                  <a:srgbClr val="333333"/>
                </a:solidFill>
                <a:latin typeface="Calibri"/>
                <a:cs typeface="Calibri"/>
              </a:rPr>
              <a:t>che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saranno proposti,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la voce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verbale abitare sarà coniugata con 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altre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parole come 'abitare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la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mente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e il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tempo', 'abitare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il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proprio corpo', 'abitare regole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e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legalità', 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'abitare il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dubbio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e il desiderio',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'abitare con…',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parole,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insomma,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in grado di far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immaginare 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ambienti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che guardino alla formazione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della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persona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e alla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consapevolezza che solo 'allenandosi' </a:t>
            </a:r>
            <a:r>
              <a:rPr dirty="0" sz="1200" spc="-10">
                <a:solidFill>
                  <a:srgbClr val="333333"/>
                </a:solidFill>
                <a:latin typeface="Calibri"/>
                <a:cs typeface="Calibri"/>
              </a:rPr>
              <a:t>si 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diventa        cittadini        attivi       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e       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fautori       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di       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una        equilibrata        convivenza  </a:t>
            </a:r>
            <a:r>
              <a:rPr dirty="0" sz="1200" spc="125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civile.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00">
              <a:latin typeface="Times New Roman"/>
              <a:cs typeface="Times New Roman"/>
            </a:endParaRPr>
          </a:p>
          <a:p>
            <a:pPr algn="just" marL="12700" marR="6985">
              <a:lnSpc>
                <a:spcPct val="104200"/>
              </a:lnSpc>
            </a:pP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Se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il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Festival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è di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Cultura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creativa, però, vuol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dire che saranno giorni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in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cui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alla fantasia e alla  creatività</a:t>
            </a:r>
            <a:r>
              <a:rPr dirty="0" sz="1200" spc="3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sarà</a:t>
            </a:r>
            <a:r>
              <a:rPr dirty="0" sz="1200" spc="35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garantito</a:t>
            </a:r>
            <a:r>
              <a:rPr dirty="0" sz="1200" spc="35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il</a:t>
            </a:r>
            <a:r>
              <a:rPr dirty="0" sz="1200" spc="35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protagonismo</a:t>
            </a:r>
            <a:r>
              <a:rPr dirty="0" sz="1200" spc="4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attraverso</a:t>
            </a:r>
            <a:r>
              <a:rPr dirty="0" sz="1200" spc="35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i</a:t>
            </a:r>
            <a:r>
              <a:rPr dirty="0" sz="1200" spc="35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linguaggi</a:t>
            </a:r>
            <a:r>
              <a:rPr dirty="0" sz="1200" spc="35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più</a:t>
            </a:r>
            <a:r>
              <a:rPr dirty="0" sz="1200" spc="4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vari:</a:t>
            </a:r>
            <a:r>
              <a:rPr dirty="0" sz="1200" spc="4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dalla</a:t>
            </a:r>
            <a:r>
              <a:rPr dirty="0" sz="1200" spc="35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scrittura</a:t>
            </a:r>
            <a:r>
              <a:rPr dirty="0" sz="1200" spc="4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all'arte,</a:t>
            </a:r>
            <a:r>
              <a:rPr dirty="0" sz="1200" spc="4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dalla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837179" y="2119883"/>
            <a:ext cx="1876424" cy="9234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6800" cy="41732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61391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C</a:t>
            </a:r>
            <a:r>
              <a:rPr dirty="0" sz="1600" spc="-5" b="1">
                <a:latin typeface="Arial"/>
                <a:cs typeface="Arial"/>
              </a:rPr>
              <a:t>erig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1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l</a:t>
            </a:r>
            <a:r>
              <a:rPr dirty="0" sz="1600" spc="15" b="1">
                <a:latin typeface="Arial"/>
                <a:cs typeface="Arial"/>
              </a:rPr>
              <a:t>a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15" b="1">
                <a:latin typeface="Arial"/>
                <a:cs typeface="Arial"/>
              </a:rPr>
              <a:t>i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.it  </a:t>
            </a:r>
            <a:r>
              <a:rPr dirty="0" sz="1600" spc="-5" b="1">
                <a:latin typeface="Arial"/>
                <a:cs typeface="Arial"/>
              </a:rPr>
              <a:t>3 maggio</a:t>
            </a:r>
            <a:r>
              <a:rPr dirty="0" sz="1600" spc="-3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04200"/>
              </a:lnSpc>
              <a:spcBef>
                <a:spcPts val="910"/>
              </a:spcBef>
              <a:tabLst>
                <a:tab pos="2232660" algn="l"/>
                <a:tab pos="3973195" algn="l"/>
                <a:tab pos="5751830" algn="l"/>
              </a:tabLst>
            </a:pP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musica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alla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lettura,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dalle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tecnologie digitali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agli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strumenti linguistici che ciascuno sarà </a:t>
            </a:r>
            <a:r>
              <a:rPr dirty="0" sz="1200" spc="-10">
                <a:solidFill>
                  <a:srgbClr val="333333"/>
                </a:solidFill>
                <a:latin typeface="Calibri"/>
                <a:cs typeface="Calibri"/>
              </a:rPr>
              <a:t>in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grado di  pro</a:t>
            </a:r>
            <a:r>
              <a:rPr dirty="0" sz="1200" spc="-10">
                <a:solidFill>
                  <a:srgbClr val="333333"/>
                </a:solidFill>
                <a:latin typeface="Calibri"/>
                <a:cs typeface="Calibri"/>
              </a:rPr>
              <a:t>p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orre	e	di	u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sar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e.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3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04200"/>
              </a:lnSpc>
            </a:pP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«Il </a:t>
            </a:r>
            <a:r>
              <a:rPr dirty="0" sz="1200" spc="-5" b="1">
                <a:solidFill>
                  <a:srgbClr val="333333"/>
                </a:solidFill>
                <a:latin typeface="Calibri"/>
                <a:cs typeface="Calibri"/>
              </a:rPr>
              <a:t>Consorzio delle Pro Loco del Gargano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–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ricorda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il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presidente Angelo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Marino -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non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è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nuovo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a 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questo tipo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di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proposte,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essendo </a:t>
            </a:r>
            <a:r>
              <a:rPr dirty="0" sz="1200" spc="-10">
                <a:solidFill>
                  <a:srgbClr val="333333"/>
                </a:solidFill>
                <a:latin typeface="Calibri"/>
                <a:cs typeface="Calibri"/>
              </a:rPr>
              <a:t>il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promotore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di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iniziative che, nell'ambito del progetto Artando,  hanno         come         oggetto        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e        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strumenti         proprio         l'Arte        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in        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senso   </a:t>
            </a:r>
            <a:r>
              <a:rPr dirty="0" sz="1200" spc="100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 spc="-10">
                <a:solidFill>
                  <a:srgbClr val="333333"/>
                </a:solidFill>
                <a:latin typeface="Calibri"/>
                <a:cs typeface="Calibri"/>
              </a:rPr>
              <a:t>alto».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04200"/>
              </a:lnSpc>
              <a:tabLst>
                <a:tab pos="3060065" algn="l"/>
                <a:tab pos="5671185" algn="l"/>
              </a:tabLst>
            </a:pP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Come altrimenti si può definire l'idea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della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Pro Loco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di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Monte Sant'Angelo che, con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le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altre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Pro  loco garganiche, ha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reso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'migrante'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l'arte, facendola uscire dalle Accademie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e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portandola negli 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am</a:t>
            </a:r>
            <a:r>
              <a:rPr dirty="0" sz="1200" spc="5">
                <a:solidFill>
                  <a:srgbClr val="333333"/>
                </a:solidFill>
                <a:latin typeface="Calibri"/>
                <a:cs typeface="Calibri"/>
              </a:rPr>
              <a:t>b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ie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n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ti	di	lavoro?  In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questo solco pare trovarsi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a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suo agio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la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BCC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di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San Giovanni Rotondo, prima 'adottando'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i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colori 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di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Artando con l'esposizione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nei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suoi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locali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delle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opere di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artisti provenienti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dai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quattro angoli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del 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mondo, poi portando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le note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del Festival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della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Cultura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creativa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nelle </a:t>
            </a:r>
            <a:r>
              <a:rPr dirty="0" sz="1200">
                <a:solidFill>
                  <a:srgbClr val="333333"/>
                </a:solidFill>
                <a:latin typeface="Calibri"/>
                <a:cs typeface="Calibri"/>
              </a:rPr>
              <a:t>vie</a:t>
            </a:r>
            <a:r>
              <a:rPr dirty="0" sz="1200" spc="-15">
                <a:solidFill>
                  <a:srgbClr val="333333"/>
                </a:solidFill>
                <a:latin typeface="Calibri"/>
                <a:cs typeface="Calibri"/>
              </a:rPr>
              <a:t> </a:t>
            </a:r>
            <a:r>
              <a:rPr dirty="0" sz="1200" spc="-5">
                <a:solidFill>
                  <a:srgbClr val="333333"/>
                </a:solidFill>
                <a:latin typeface="Calibri"/>
                <a:cs typeface="Calibri"/>
              </a:rPr>
              <a:t>cittadine.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637029" y="4722875"/>
            <a:ext cx="4284980" cy="30638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03505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co</a:t>
            </a:r>
            <a:r>
              <a:rPr dirty="0" sz="1600" spc="-15" b="1">
                <a:latin typeface="Arial"/>
                <a:cs typeface="Arial"/>
              </a:rPr>
              <a:t>d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berg</a:t>
            </a:r>
            <a:r>
              <a:rPr dirty="0" sz="1600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m</a:t>
            </a:r>
            <a:r>
              <a:rPr dirty="0" sz="1600" spc="-15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.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t  </a:t>
            </a:r>
            <a:r>
              <a:rPr dirty="0" sz="1600" spc="-5" b="1">
                <a:latin typeface="Arial"/>
                <a:cs typeface="Arial"/>
              </a:rPr>
              <a:t>3 maggio</a:t>
            </a:r>
            <a:r>
              <a:rPr dirty="0" sz="1600" spc="-2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88340" y="2998977"/>
            <a:ext cx="6183630" cy="32169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0480">
              <a:lnSpc>
                <a:spcPct val="100000"/>
              </a:lnSpc>
              <a:spcBef>
                <a:spcPts val="100"/>
              </a:spcBef>
            </a:pPr>
            <a:r>
              <a:rPr dirty="0" sz="2400" spc="-35" b="1">
                <a:solidFill>
                  <a:srgbClr val="2C2C2C"/>
                </a:solidFill>
                <a:latin typeface="Arial"/>
                <a:cs typeface="Arial"/>
              </a:rPr>
              <a:t>Festival </a:t>
            </a:r>
            <a:r>
              <a:rPr dirty="0" sz="2400" spc="-30" b="1">
                <a:solidFill>
                  <a:srgbClr val="2C2C2C"/>
                </a:solidFill>
                <a:latin typeface="Arial"/>
                <a:cs typeface="Arial"/>
              </a:rPr>
              <a:t>della </a:t>
            </a:r>
            <a:r>
              <a:rPr dirty="0" sz="2400" spc="-35" b="1">
                <a:solidFill>
                  <a:srgbClr val="2C2C2C"/>
                </a:solidFill>
                <a:latin typeface="Arial"/>
                <a:cs typeface="Arial"/>
              </a:rPr>
              <a:t>cultura</a:t>
            </a:r>
            <a:r>
              <a:rPr dirty="0" sz="2400" spc="-160" b="1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dirty="0" sz="2400" spc="-35" b="1">
                <a:solidFill>
                  <a:srgbClr val="2C2C2C"/>
                </a:solidFill>
                <a:latin typeface="Arial"/>
                <a:cs typeface="Arial"/>
              </a:rPr>
              <a:t>creativa</a:t>
            </a:r>
            <a:endParaRPr sz="2400">
              <a:latin typeface="Arial"/>
              <a:cs typeface="Arial"/>
            </a:endParaRPr>
          </a:p>
          <a:p>
            <a:pPr marL="30480" marR="95885">
              <a:lnSpc>
                <a:spcPct val="158200"/>
              </a:lnSpc>
              <a:spcBef>
                <a:spcPts val="459"/>
              </a:spcBef>
            </a:pPr>
            <a:r>
              <a:rPr dirty="0" sz="1200" spc="-5">
                <a:latin typeface="Times New Roman"/>
                <a:cs typeface="Times New Roman"/>
              </a:rPr>
              <a:t>Nei locali della Banca Popolare </a:t>
            </a:r>
            <a:r>
              <a:rPr dirty="0" sz="1200">
                <a:latin typeface="Times New Roman"/>
                <a:cs typeface="Times New Roman"/>
              </a:rPr>
              <a:t>di </a:t>
            </a:r>
            <a:r>
              <a:rPr dirty="0" sz="1200" spc="-5">
                <a:latin typeface="Times New Roman"/>
                <a:cs typeface="Times New Roman"/>
              </a:rPr>
              <a:t>Bergamo, </a:t>
            </a:r>
            <a:r>
              <a:rPr dirty="0" sz="1200">
                <a:latin typeface="Times New Roman"/>
                <a:cs typeface="Times New Roman"/>
              </a:rPr>
              <a:t>3.a edizione </a:t>
            </a:r>
            <a:r>
              <a:rPr dirty="0" sz="1200" spc="-5">
                <a:latin typeface="Times New Roman"/>
                <a:cs typeface="Times New Roman"/>
              </a:rPr>
              <a:t>del </a:t>
            </a:r>
            <a:r>
              <a:rPr dirty="0" sz="1200" spc="-10">
                <a:latin typeface="Times New Roman"/>
                <a:cs typeface="Times New Roman"/>
              </a:rPr>
              <a:t>«Festival </a:t>
            </a:r>
            <a:r>
              <a:rPr dirty="0" sz="1200">
                <a:latin typeface="Times New Roman"/>
                <a:cs typeface="Times New Roman"/>
              </a:rPr>
              <a:t>della </a:t>
            </a:r>
            <a:r>
              <a:rPr dirty="0" sz="1200" spc="-5">
                <a:latin typeface="Times New Roman"/>
                <a:cs typeface="Times New Roman"/>
              </a:rPr>
              <a:t>cultura creativa», </a:t>
            </a:r>
            <a:r>
              <a:rPr dirty="0" sz="1200">
                <a:latin typeface="Times New Roman"/>
                <a:cs typeface="Times New Roman"/>
              </a:rPr>
              <a:t>dal  titolo </a:t>
            </a:r>
            <a:r>
              <a:rPr dirty="0" sz="1200" spc="-5">
                <a:latin typeface="Times New Roman"/>
                <a:cs typeface="Times New Roman"/>
              </a:rPr>
              <a:t>«Abitare sottosopra. scoprire </a:t>
            </a:r>
            <a:r>
              <a:rPr dirty="0" sz="1200">
                <a:latin typeface="Times New Roman"/>
                <a:cs typeface="Times New Roman"/>
              </a:rPr>
              <a:t>e sperimentare </a:t>
            </a:r>
            <a:r>
              <a:rPr dirty="0" sz="1200" spc="-5">
                <a:latin typeface="Times New Roman"/>
                <a:cs typeface="Times New Roman"/>
              </a:rPr>
              <a:t>come si sta dentro </a:t>
            </a:r>
            <a:r>
              <a:rPr dirty="0" sz="1200">
                <a:latin typeface="Times New Roman"/>
                <a:cs typeface="Times New Roman"/>
              </a:rPr>
              <a:t>i luoghi, </a:t>
            </a:r>
            <a:r>
              <a:rPr dirty="0" sz="1200" spc="-5">
                <a:latin typeface="Times New Roman"/>
                <a:cs typeface="Times New Roman"/>
              </a:rPr>
              <a:t>l'arte </a:t>
            </a:r>
            <a:r>
              <a:rPr dirty="0" sz="1200">
                <a:latin typeface="Times New Roman"/>
                <a:cs typeface="Times New Roman"/>
              </a:rPr>
              <a:t>e le </a:t>
            </a:r>
            <a:r>
              <a:rPr dirty="0" sz="1200" spc="-5">
                <a:latin typeface="Times New Roman"/>
                <a:cs typeface="Times New Roman"/>
              </a:rPr>
              <a:t>emozioni»,  </a:t>
            </a:r>
            <a:r>
              <a:rPr dirty="0" sz="1200">
                <a:latin typeface="Times New Roman"/>
                <a:cs typeface="Times New Roman"/>
              </a:rPr>
              <a:t>un </a:t>
            </a:r>
            <a:r>
              <a:rPr dirty="0" sz="1200" spc="-5">
                <a:latin typeface="Times New Roman"/>
                <a:cs typeface="Times New Roman"/>
              </a:rPr>
              <a:t>progetto </a:t>
            </a:r>
            <a:r>
              <a:rPr dirty="0" sz="1200">
                <a:latin typeface="Times New Roman"/>
                <a:cs typeface="Times New Roman"/>
              </a:rPr>
              <a:t>in programma </a:t>
            </a:r>
            <a:r>
              <a:rPr dirty="0" sz="1200" spc="-5">
                <a:latin typeface="Times New Roman"/>
                <a:cs typeface="Times New Roman"/>
              </a:rPr>
              <a:t>fino all'8 </a:t>
            </a:r>
            <a:r>
              <a:rPr dirty="0" sz="1200">
                <a:latin typeface="Times New Roman"/>
                <a:cs typeface="Times New Roman"/>
              </a:rPr>
              <a:t>maggio, promosso e </a:t>
            </a:r>
            <a:r>
              <a:rPr dirty="0" sz="1200" spc="-5">
                <a:latin typeface="Times New Roman"/>
                <a:cs typeface="Times New Roman"/>
              </a:rPr>
              <a:t>coordinato </a:t>
            </a:r>
            <a:r>
              <a:rPr dirty="0" sz="1200">
                <a:latin typeface="Times New Roman"/>
                <a:cs typeface="Times New Roman"/>
              </a:rPr>
              <a:t>da Abi, finalizzato a </a:t>
            </a:r>
            <a:r>
              <a:rPr dirty="0" sz="1200" spc="-5">
                <a:latin typeface="Times New Roman"/>
                <a:cs typeface="Times New Roman"/>
              </a:rPr>
              <a:t>stimolare  </a:t>
            </a:r>
            <a:r>
              <a:rPr dirty="0" sz="1200">
                <a:latin typeface="Times New Roman"/>
                <a:cs typeface="Times New Roman"/>
              </a:rPr>
              <a:t>la </a:t>
            </a:r>
            <a:r>
              <a:rPr dirty="0" sz="1200" spc="-5">
                <a:latin typeface="Times New Roman"/>
                <a:cs typeface="Times New Roman"/>
              </a:rPr>
              <a:t>creatività dei </a:t>
            </a:r>
            <a:r>
              <a:rPr dirty="0" sz="1200">
                <a:latin typeface="Times New Roman"/>
                <a:cs typeface="Times New Roman"/>
              </a:rPr>
              <a:t>più </a:t>
            </a:r>
            <a:r>
              <a:rPr dirty="0" sz="1200" spc="-5">
                <a:latin typeface="Times New Roman"/>
                <a:cs typeface="Times New Roman"/>
              </a:rPr>
              <a:t>giovani avvicinandoli </a:t>
            </a:r>
            <a:r>
              <a:rPr dirty="0" sz="1200">
                <a:latin typeface="Times New Roman"/>
                <a:cs typeface="Times New Roman"/>
              </a:rPr>
              <a:t>alla </a:t>
            </a:r>
            <a:r>
              <a:rPr dirty="0" sz="1200" spc="-5">
                <a:latin typeface="Times New Roman"/>
                <a:cs typeface="Times New Roman"/>
              </a:rPr>
              <a:t>cultura, attraverso laboratori, </a:t>
            </a:r>
            <a:r>
              <a:rPr dirty="0" sz="1200">
                <a:latin typeface="Times New Roman"/>
                <a:cs typeface="Times New Roman"/>
              </a:rPr>
              <a:t>iniziative </a:t>
            </a:r>
            <a:r>
              <a:rPr dirty="0" sz="1200" spc="-5">
                <a:latin typeface="Times New Roman"/>
                <a:cs typeface="Times New Roman"/>
              </a:rPr>
              <a:t>ed eventi che  </a:t>
            </a:r>
            <a:r>
              <a:rPr dirty="0" sz="1200">
                <a:latin typeface="Times New Roman"/>
                <a:cs typeface="Times New Roman"/>
              </a:rPr>
              <a:t>spaziano </a:t>
            </a:r>
            <a:r>
              <a:rPr dirty="0" sz="1200" spc="-5">
                <a:latin typeface="Times New Roman"/>
                <a:cs typeface="Times New Roman"/>
              </a:rPr>
              <a:t>tra arte, </a:t>
            </a:r>
            <a:r>
              <a:rPr dirty="0" sz="1200">
                <a:latin typeface="Times New Roman"/>
                <a:cs typeface="Times New Roman"/>
              </a:rPr>
              <a:t>musica, </a:t>
            </a:r>
            <a:r>
              <a:rPr dirty="0" sz="1200" spc="-5">
                <a:latin typeface="Times New Roman"/>
                <a:cs typeface="Times New Roman"/>
              </a:rPr>
              <a:t>teatro, tecnologie </a:t>
            </a:r>
            <a:r>
              <a:rPr dirty="0" sz="1200">
                <a:latin typeface="Times New Roman"/>
                <a:cs typeface="Times New Roman"/>
              </a:rPr>
              <a:t>e </a:t>
            </a:r>
            <a:r>
              <a:rPr dirty="0" sz="1200" spc="-5">
                <a:latin typeface="Times New Roman"/>
                <a:cs typeface="Times New Roman"/>
              </a:rPr>
              <a:t>altro ancora. </a:t>
            </a:r>
            <a:r>
              <a:rPr dirty="0" sz="1200">
                <a:latin typeface="Times New Roman"/>
                <a:cs typeface="Times New Roman"/>
              </a:rPr>
              <a:t>Per tutta la </a:t>
            </a:r>
            <a:r>
              <a:rPr dirty="0" sz="1200" spc="-5">
                <a:latin typeface="Times New Roman"/>
                <a:cs typeface="Times New Roman"/>
              </a:rPr>
              <a:t>giornata si alterneranno  bambini </a:t>
            </a:r>
            <a:r>
              <a:rPr dirty="0" sz="1200">
                <a:latin typeface="Times New Roman"/>
                <a:cs typeface="Times New Roman"/>
              </a:rPr>
              <a:t>delle Scuole </a:t>
            </a:r>
            <a:r>
              <a:rPr dirty="0" sz="1200" spc="-5">
                <a:latin typeface="Times New Roman"/>
                <a:cs typeface="Times New Roman"/>
              </a:rPr>
              <a:t>Primarie della</a:t>
            </a:r>
            <a:r>
              <a:rPr dirty="0" sz="1200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città.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>
              <a:latin typeface="Times New Roman"/>
              <a:cs typeface="Times New Roman"/>
            </a:endParaRPr>
          </a:p>
          <a:p>
            <a:pPr marL="30480">
              <a:lnSpc>
                <a:spcPct val="100000"/>
              </a:lnSpc>
            </a:pPr>
            <a:r>
              <a:rPr dirty="0" sz="1350" spc="-30" b="1">
                <a:solidFill>
                  <a:srgbClr val="2C2C2C"/>
                </a:solidFill>
                <a:latin typeface="Arial"/>
                <a:cs typeface="Arial"/>
              </a:rPr>
              <a:t>Dove </a:t>
            </a:r>
            <a:r>
              <a:rPr dirty="0" sz="1350" b="1">
                <a:solidFill>
                  <a:srgbClr val="2C2C2C"/>
                </a:solidFill>
                <a:latin typeface="Arial"/>
                <a:cs typeface="Arial"/>
              </a:rPr>
              <a:t>e</a:t>
            </a:r>
            <a:r>
              <a:rPr dirty="0" sz="1350" spc="-125" b="1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dirty="0" sz="1350" spc="-35" b="1">
                <a:solidFill>
                  <a:srgbClr val="2C2C2C"/>
                </a:solidFill>
                <a:latin typeface="Arial"/>
                <a:cs typeface="Arial"/>
              </a:rPr>
              <a:t>quando</a:t>
            </a:r>
            <a:endParaRPr sz="1350">
              <a:latin typeface="Arial"/>
              <a:cs typeface="Arial"/>
            </a:endParaRPr>
          </a:p>
          <a:p>
            <a:pPr marL="30480">
              <a:lnSpc>
                <a:spcPct val="100000"/>
              </a:lnSpc>
              <a:spcBef>
                <a:spcPts val="555"/>
              </a:spcBef>
            </a:pPr>
            <a:r>
              <a:rPr dirty="0" sz="1000" spc="-5">
                <a:solidFill>
                  <a:srgbClr val="2C2C2C"/>
                </a:solidFill>
                <a:latin typeface="Arial"/>
                <a:cs typeface="Arial"/>
              </a:rPr>
              <a:t>Bergamo</a:t>
            </a:r>
            <a:endParaRPr sz="1000">
              <a:latin typeface="Arial"/>
              <a:cs typeface="Arial"/>
            </a:endParaRPr>
          </a:p>
          <a:p>
            <a:pPr marL="30480">
              <a:lnSpc>
                <a:spcPct val="100000"/>
              </a:lnSpc>
              <a:spcBef>
                <a:spcPts val="75"/>
              </a:spcBef>
            </a:pPr>
            <a:r>
              <a:rPr dirty="0" sz="1000" spc="-5">
                <a:solidFill>
                  <a:srgbClr val="2C2C2C"/>
                </a:solidFill>
                <a:latin typeface="Arial"/>
                <a:cs typeface="Arial"/>
              </a:rPr>
              <a:t>Date: Mercoledì 04 maggio</a:t>
            </a:r>
            <a:r>
              <a:rPr dirty="0" sz="1000" spc="20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2C2C2C"/>
                </a:solidFill>
                <a:latin typeface="Arial"/>
                <a:cs typeface="Arial"/>
              </a:rPr>
              <a:t>2016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  <a:tabLst>
                <a:tab pos="6170295" algn="l"/>
              </a:tabLst>
            </a:pPr>
            <a:r>
              <a:rPr dirty="0" u="dash" sz="1000" spc="-140">
                <a:solidFill>
                  <a:srgbClr val="2C2C2C"/>
                </a:solidFill>
                <a:uFill>
                  <a:solidFill>
                    <a:srgbClr val="DDDDDD"/>
                  </a:solidFill>
                </a:uFill>
                <a:latin typeface="Arial"/>
                <a:cs typeface="Arial"/>
              </a:rPr>
              <a:t> </a:t>
            </a:r>
            <a:r>
              <a:rPr dirty="0" u="dash" sz="1000" spc="-5">
                <a:solidFill>
                  <a:srgbClr val="2C2C2C"/>
                </a:solidFill>
                <a:uFill>
                  <a:solidFill>
                    <a:srgbClr val="DDDDDD"/>
                  </a:solidFill>
                </a:uFill>
                <a:latin typeface="Arial"/>
                <a:cs typeface="Arial"/>
              </a:rPr>
              <a:t>Orari:</a:t>
            </a:r>
            <a:r>
              <a:rPr dirty="0" u="dash" sz="1000" spc="-70">
                <a:solidFill>
                  <a:srgbClr val="2C2C2C"/>
                </a:solidFill>
                <a:uFill>
                  <a:solidFill>
                    <a:srgbClr val="DDDDDD"/>
                  </a:solidFill>
                </a:uFill>
                <a:latin typeface="Arial"/>
                <a:cs typeface="Arial"/>
              </a:rPr>
              <a:t> </a:t>
            </a:r>
            <a:r>
              <a:rPr dirty="0" u="dash" sz="1000" spc="-5">
                <a:solidFill>
                  <a:srgbClr val="2C2C2C"/>
                </a:solidFill>
                <a:uFill>
                  <a:solidFill>
                    <a:srgbClr val="DDDDDD"/>
                  </a:solidFill>
                </a:uFill>
                <a:latin typeface="Arial"/>
                <a:cs typeface="Arial"/>
              </a:rPr>
              <a:t>10:00	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60929" y="2157939"/>
            <a:ext cx="2847974" cy="3520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03517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co</a:t>
            </a:r>
            <a:r>
              <a:rPr dirty="0" sz="1600" spc="-15" b="1">
                <a:latin typeface="Arial"/>
                <a:cs typeface="Arial"/>
              </a:rPr>
              <a:t>n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mias</a:t>
            </a:r>
            <a:r>
              <a:rPr dirty="0" sz="1600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c</a:t>
            </a:r>
            <a:r>
              <a:rPr dirty="0" sz="1600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li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.com  </a:t>
            </a:r>
            <a:r>
              <a:rPr dirty="0" sz="1600" spc="-5" b="1">
                <a:latin typeface="Arial"/>
                <a:cs typeface="Arial"/>
              </a:rPr>
              <a:t>3 maggio 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723258"/>
            <a:ext cx="6082030" cy="3432810"/>
          </a:xfrm>
          <a:prstGeom prst="rect">
            <a:avLst/>
          </a:prstGeom>
        </p:spPr>
        <p:txBody>
          <a:bodyPr wrap="square" lIns="0" tIns="39370" rIns="0" bIns="0" rtlCol="0" vert="horz">
            <a:spAutoFit/>
          </a:bodyPr>
          <a:lstStyle/>
          <a:p>
            <a:pPr marL="12700" marR="352425">
              <a:lnSpc>
                <a:spcPts val="2990"/>
              </a:lnSpc>
              <a:spcBef>
                <a:spcPts val="310"/>
              </a:spcBef>
            </a:pPr>
            <a:r>
              <a:rPr dirty="0" sz="2600" b="1">
                <a:solidFill>
                  <a:srgbClr val="333333"/>
                </a:solidFill>
                <a:latin typeface="Arial"/>
                <a:cs typeface="Arial"/>
              </a:rPr>
              <a:t>Festival </a:t>
            </a:r>
            <a:r>
              <a:rPr dirty="0" sz="2600" spc="-5" b="1">
                <a:solidFill>
                  <a:srgbClr val="333333"/>
                </a:solidFill>
                <a:latin typeface="Arial"/>
                <a:cs typeface="Arial"/>
              </a:rPr>
              <a:t>cultura creativa, </a:t>
            </a:r>
            <a:r>
              <a:rPr dirty="0" sz="2600" b="1">
                <a:solidFill>
                  <a:srgbClr val="333333"/>
                </a:solidFill>
                <a:latin typeface="Arial"/>
                <a:cs typeface="Arial"/>
              </a:rPr>
              <a:t>a </a:t>
            </a:r>
            <a:r>
              <a:rPr dirty="0" sz="2600" spc="-5" b="1">
                <a:solidFill>
                  <a:srgbClr val="333333"/>
                </a:solidFill>
                <a:latin typeface="Arial"/>
                <a:cs typeface="Arial"/>
              </a:rPr>
              <a:t>Palazzo  Petyx </a:t>
            </a:r>
            <a:r>
              <a:rPr dirty="0" sz="2600" b="1">
                <a:solidFill>
                  <a:srgbClr val="333333"/>
                </a:solidFill>
                <a:latin typeface="Arial"/>
                <a:cs typeface="Arial"/>
              </a:rPr>
              <a:t>le </a:t>
            </a:r>
            <a:r>
              <a:rPr dirty="0" sz="2600" spc="-5" b="1">
                <a:solidFill>
                  <a:srgbClr val="333333"/>
                </a:solidFill>
                <a:latin typeface="Arial"/>
                <a:cs typeface="Arial"/>
              </a:rPr>
              <a:t>classi dell’Istituto</a:t>
            </a:r>
            <a:r>
              <a:rPr dirty="0" sz="2600" spc="-1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2600" spc="-5" b="1">
                <a:solidFill>
                  <a:srgbClr val="333333"/>
                </a:solidFill>
                <a:latin typeface="Arial"/>
                <a:cs typeface="Arial"/>
              </a:rPr>
              <a:t>Cusmano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25"/>
              </a:spcBef>
            </a:pPr>
            <a:r>
              <a:rPr dirty="0" sz="1100" spc="-5">
                <a:latin typeface="Arial"/>
                <a:cs typeface="Arial"/>
              </a:rPr>
              <a:t>Dopo </a:t>
            </a:r>
            <a:r>
              <a:rPr dirty="0" sz="1100">
                <a:latin typeface="Arial"/>
                <a:cs typeface="Arial"/>
              </a:rPr>
              <a:t>la </a:t>
            </a:r>
            <a:r>
              <a:rPr dirty="0" sz="1100" spc="-5">
                <a:latin typeface="Arial"/>
                <a:cs typeface="Arial"/>
              </a:rPr>
              <a:t>presentazione </a:t>
            </a:r>
            <a:r>
              <a:rPr dirty="0" sz="1100">
                <a:latin typeface="Arial"/>
                <a:cs typeface="Arial"/>
              </a:rPr>
              <a:t>a Roma </a:t>
            </a:r>
            <a:r>
              <a:rPr dirty="0" sz="1100" spc="-5">
                <a:latin typeface="Arial"/>
                <a:cs typeface="Arial"/>
              </a:rPr>
              <a:t>il </a:t>
            </a:r>
            <a:r>
              <a:rPr dirty="0" sz="1100">
                <a:latin typeface="Arial"/>
                <a:cs typeface="Arial"/>
              </a:rPr>
              <a:t>27 </a:t>
            </a:r>
            <a:r>
              <a:rPr dirty="0" sz="1100" spc="-10">
                <a:latin typeface="Arial"/>
                <a:cs typeface="Arial"/>
              </a:rPr>
              <a:t>aprile </a:t>
            </a:r>
            <a:r>
              <a:rPr dirty="0" sz="1100">
                <a:latin typeface="Arial"/>
                <a:cs typeface="Arial"/>
              </a:rPr>
              <a:t>scorso, è in </a:t>
            </a:r>
            <a:r>
              <a:rPr dirty="0" sz="1100" spc="-5">
                <a:latin typeface="Arial"/>
                <a:cs typeface="Arial"/>
              </a:rPr>
              <a:t>pieno svolgimento anche </a:t>
            </a:r>
            <a:r>
              <a:rPr dirty="0" sz="1100">
                <a:latin typeface="Arial"/>
                <a:cs typeface="Arial"/>
              </a:rPr>
              <a:t>in </a:t>
            </a:r>
            <a:r>
              <a:rPr dirty="0" sz="1100" spc="-10">
                <a:latin typeface="Arial"/>
                <a:cs typeface="Arial"/>
              </a:rPr>
              <a:t>Sicilia</a:t>
            </a:r>
            <a:r>
              <a:rPr dirty="0" sz="1100" spc="7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il</a:t>
            </a:r>
            <a:endParaRPr sz="1100">
              <a:latin typeface="Arial"/>
              <a:cs typeface="Arial"/>
            </a:endParaRPr>
          </a:p>
          <a:p>
            <a:pPr marL="12700" marR="179705">
              <a:lnSpc>
                <a:spcPts val="1800"/>
              </a:lnSpc>
              <a:spcBef>
                <a:spcPts val="130"/>
              </a:spcBef>
            </a:pPr>
            <a:r>
              <a:rPr dirty="0" sz="1100" spc="-5">
                <a:latin typeface="Arial"/>
                <a:cs typeface="Arial"/>
              </a:rPr>
              <a:t>“Festival della cultura creativa” dell’Associzione </a:t>
            </a:r>
            <a:r>
              <a:rPr dirty="0" sz="1100">
                <a:latin typeface="Arial"/>
                <a:cs typeface="Arial"/>
              </a:rPr>
              <a:t>Bancaria </a:t>
            </a:r>
            <a:r>
              <a:rPr dirty="0" sz="1100" spc="-5">
                <a:latin typeface="Arial"/>
                <a:cs typeface="Arial"/>
              </a:rPr>
              <a:t>Italiana (Abi) di cui </a:t>
            </a:r>
            <a:r>
              <a:rPr dirty="0" sz="1100">
                <a:latin typeface="Arial"/>
                <a:cs typeface="Arial"/>
              </a:rPr>
              <a:t>è </a:t>
            </a:r>
            <a:r>
              <a:rPr dirty="0" sz="1100" spc="-5">
                <a:latin typeface="Arial"/>
                <a:cs typeface="Arial"/>
              </a:rPr>
              <a:t>partner la </a:t>
            </a:r>
            <a:r>
              <a:rPr dirty="0" sz="1100" spc="-5" b="1">
                <a:solidFill>
                  <a:srgbClr val="1C1C1C"/>
                </a:solidFill>
                <a:latin typeface="Arial"/>
                <a:cs typeface="Arial"/>
              </a:rPr>
              <a:t>Rai</a:t>
            </a:r>
            <a:r>
              <a:rPr dirty="0" sz="1100" spc="-5">
                <a:latin typeface="Arial"/>
                <a:cs typeface="Arial"/>
              </a:rPr>
              <a:t>. </a:t>
            </a:r>
            <a:r>
              <a:rPr dirty="0" sz="1100">
                <a:latin typeface="Arial"/>
                <a:cs typeface="Arial"/>
              </a:rPr>
              <a:t>E  a </a:t>
            </a:r>
            <a:r>
              <a:rPr dirty="0" sz="1100" b="1">
                <a:solidFill>
                  <a:srgbClr val="1C1C1C"/>
                </a:solidFill>
                <a:latin typeface="Arial"/>
                <a:cs typeface="Arial"/>
              </a:rPr>
              <a:t>Palazzo </a:t>
            </a:r>
            <a:r>
              <a:rPr dirty="0" sz="1100" spc="-5" b="1">
                <a:solidFill>
                  <a:srgbClr val="1C1C1C"/>
                </a:solidFill>
                <a:latin typeface="Arial"/>
                <a:cs typeface="Arial"/>
              </a:rPr>
              <a:t>Petyx</a:t>
            </a:r>
            <a:r>
              <a:rPr dirty="0" sz="1100" spc="-5">
                <a:latin typeface="Arial"/>
                <a:cs typeface="Arial"/>
              </a:rPr>
              <a:t>, </a:t>
            </a:r>
            <a:r>
              <a:rPr dirty="0" sz="1100">
                <a:latin typeface="Arial"/>
                <a:cs typeface="Arial"/>
              </a:rPr>
              <a:t>sede </a:t>
            </a:r>
            <a:r>
              <a:rPr dirty="0" sz="1100" spc="-10">
                <a:latin typeface="Arial"/>
                <a:cs typeface="Arial"/>
              </a:rPr>
              <a:t>della </a:t>
            </a:r>
            <a:r>
              <a:rPr dirty="0" sz="1100" spc="-5" b="1">
                <a:solidFill>
                  <a:srgbClr val="1C1C1C"/>
                </a:solidFill>
                <a:latin typeface="Arial"/>
                <a:cs typeface="Arial"/>
              </a:rPr>
              <a:t>Banca </a:t>
            </a:r>
            <a:r>
              <a:rPr dirty="0" sz="1100" b="1">
                <a:solidFill>
                  <a:srgbClr val="1C1C1C"/>
                </a:solidFill>
                <a:latin typeface="Arial"/>
                <a:cs typeface="Arial"/>
              </a:rPr>
              <a:t>Popolare </a:t>
            </a:r>
            <a:r>
              <a:rPr dirty="0" sz="1100" spc="-5" b="1">
                <a:solidFill>
                  <a:srgbClr val="1C1C1C"/>
                </a:solidFill>
                <a:latin typeface="Arial"/>
                <a:cs typeface="Arial"/>
              </a:rPr>
              <a:t>Sant’Angelo</a:t>
            </a:r>
            <a:r>
              <a:rPr dirty="0" sz="1100" spc="-5">
                <a:latin typeface="Arial"/>
                <a:cs typeface="Arial"/>
              </a:rPr>
              <a:t>, </a:t>
            </a:r>
            <a:r>
              <a:rPr dirty="0" sz="1100">
                <a:latin typeface="Arial"/>
                <a:cs typeface="Arial"/>
              </a:rPr>
              <a:t>a mettere </a:t>
            </a:r>
            <a:r>
              <a:rPr dirty="0" sz="1100" spc="-5">
                <a:latin typeface="Arial"/>
                <a:cs typeface="Arial"/>
              </a:rPr>
              <a:t>in evidenza </a:t>
            </a:r>
            <a:r>
              <a:rPr dirty="0" sz="1100">
                <a:latin typeface="Arial"/>
                <a:cs typeface="Arial"/>
              </a:rPr>
              <a:t>tutto </a:t>
            </a:r>
            <a:r>
              <a:rPr dirty="0" sz="1100" spc="-5">
                <a:latin typeface="Arial"/>
                <a:cs typeface="Arial"/>
              </a:rPr>
              <a:t>il</a:t>
            </a:r>
            <a:r>
              <a:rPr dirty="0" sz="1100" spc="65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loro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ts val="1800"/>
              </a:lnSpc>
              <a:spcBef>
                <a:spcPts val="10"/>
              </a:spcBef>
            </a:pPr>
            <a:r>
              <a:rPr dirty="0" sz="1100">
                <a:latin typeface="Arial"/>
                <a:cs typeface="Arial"/>
              </a:rPr>
              <a:t>estro </a:t>
            </a:r>
            <a:r>
              <a:rPr dirty="0" sz="1100" spc="-5">
                <a:latin typeface="Arial"/>
                <a:cs typeface="Arial"/>
              </a:rPr>
              <a:t>creativo </a:t>
            </a:r>
            <a:r>
              <a:rPr dirty="0" sz="1100">
                <a:latin typeface="Arial"/>
                <a:cs typeface="Arial"/>
              </a:rPr>
              <a:t>sono i </a:t>
            </a:r>
            <a:r>
              <a:rPr dirty="0" sz="1100" spc="-5">
                <a:latin typeface="Arial"/>
                <a:cs typeface="Arial"/>
              </a:rPr>
              <a:t>bambini della </a:t>
            </a:r>
            <a:r>
              <a:rPr dirty="0" sz="1100">
                <a:latin typeface="Arial"/>
                <a:cs typeface="Arial"/>
              </a:rPr>
              <a:t>scuola </a:t>
            </a:r>
            <a:r>
              <a:rPr dirty="0" sz="1100" spc="-5">
                <a:latin typeface="Arial"/>
                <a:cs typeface="Arial"/>
              </a:rPr>
              <a:t>Elementare </a:t>
            </a:r>
            <a:r>
              <a:rPr dirty="0" sz="1100">
                <a:latin typeface="Arial"/>
                <a:cs typeface="Arial"/>
              </a:rPr>
              <a:t>Cusmano di </a:t>
            </a:r>
            <a:r>
              <a:rPr dirty="0" sz="1100" spc="-5">
                <a:latin typeface="Arial"/>
                <a:cs typeface="Arial"/>
              </a:rPr>
              <a:t>Palermo. </a:t>
            </a:r>
            <a:r>
              <a:rPr dirty="0" sz="1100">
                <a:latin typeface="Arial"/>
                <a:cs typeface="Arial"/>
              </a:rPr>
              <a:t>Lunedì scorso, con </a:t>
            </a:r>
            <a:r>
              <a:rPr dirty="0" sz="1100" spc="-5">
                <a:latin typeface="Arial"/>
                <a:cs typeface="Arial"/>
              </a:rPr>
              <a:t>la  guida del fotografo </a:t>
            </a:r>
            <a:r>
              <a:rPr dirty="0" sz="1100">
                <a:latin typeface="Arial"/>
                <a:cs typeface="Arial"/>
              </a:rPr>
              <a:t>subacqueo </a:t>
            </a:r>
            <a:r>
              <a:rPr dirty="0" sz="1100" spc="-5">
                <a:latin typeface="Arial"/>
                <a:cs typeface="Arial"/>
              </a:rPr>
              <a:t>Santo Tirnetta per l’Associazione </a:t>
            </a:r>
            <a:r>
              <a:rPr dirty="0" sz="1100">
                <a:latin typeface="Arial"/>
                <a:cs typeface="Arial"/>
              </a:rPr>
              <a:t>“Progetto </a:t>
            </a:r>
            <a:r>
              <a:rPr dirty="0" sz="1100" spc="-5">
                <a:latin typeface="Arial"/>
                <a:cs typeface="Arial"/>
              </a:rPr>
              <a:t>Mare”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dell’Operatice  culturale dell’Abi </a:t>
            </a:r>
            <a:r>
              <a:rPr dirty="0" sz="1100" spc="5">
                <a:latin typeface="Arial"/>
                <a:cs typeface="Arial"/>
              </a:rPr>
              <a:t>Wanda </a:t>
            </a:r>
            <a:r>
              <a:rPr dirty="0" sz="1100" spc="-5">
                <a:latin typeface="Arial"/>
                <a:cs typeface="Arial"/>
              </a:rPr>
              <a:t>Mannino, </a:t>
            </a:r>
            <a:r>
              <a:rPr dirty="0" sz="1100">
                <a:latin typeface="Arial"/>
                <a:cs typeface="Arial"/>
              </a:rPr>
              <a:t>hanno </a:t>
            </a:r>
            <a:r>
              <a:rPr dirty="0" sz="1100" spc="-5">
                <a:latin typeface="Arial"/>
                <a:cs typeface="Arial"/>
              </a:rPr>
              <a:t>creato varie composizioni </a:t>
            </a:r>
            <a:r>
              <a:rPr dirty="0" sz="1100">
                <a:latin typeface="Arial"/>
                <a:cs typeface="Arial"/>
              </a:rPr>
              <a:t>artistiche i </a:t>
            </a:r>
            <a:r>
              <a:rPr dirty="0" sz="1100" spc="-5">
                <a:latin typeface="Arial"/>
                <a:cs typeface="Arial"/>
              </a:rPr>
              <a:t>circa </a:t>
            </a:r>
            <a:r>
              <a:rPr dirty="0" sz="1100">
                <a:latin typeface="Arial"/>
                <a:cs typeface="Arial"/>
              </a:rPr>
              <a:t>30 </a:t>
            </a:r>
            <a:r>
              <a:rPr dirty="0" sz="1100" spc="-5">
                <a:latin typeface="Arial"/>
                <a:cs typeface="Arial"/>
              </a:rPr>
              <a:t>scolari</a:t>
            </a:r>
            <a:r>
              <a:rPr dirty="0" sz="1100" spc="4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di</a:t>
            </a:r>
            <a:endParaRPr sz="1100">
              <a:latin typeface="Arial"/>
              <a:cs typeface="Arial"/>
            </a:endParaRPr>
          </a:p>
          <a:p>
            <a:pPr marL="12700" marR="274320">
              <a:lnSpc>
                <a:spcPts val="1789"/>
              </a:lnSpc>
              <a:spcBef>
                <a:spcPts val="10"/>
              </a:spcBef>
            </a:pPr>
            <a:r>
              <a:rPr dirty="0" sz="1100">
                <a:latin typeface="Arial"/>
                <a:cs typeface="Arial"/>
              </a:rPr>
              <a:t>seconda </a:t>
            </a:r>
            <a:r>
              <a:rPr dirty="0" sz="1100" spc="-5">
                <a:latin typeface="Arial"/>
                <a:cs typeface="Arial"/>
              </a:rPr>
              <a:t>elementare delle sezioni </a:t>
            </a:r>
            <a:r>
              <a:rPr dirty="0" sz="1100">
                <a:latin typeface="Arial"/>
                <a:cs typeface="Arial"/>
              </a:rPr>
              <a:t>A e B. </a:t>
            </a:r>
            <a:r>
              <a:rPr dirty="0" u="sng" sz="110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Domani mercoledì toccherà </a:t>
            </a:r>
            <a:r>
              <a:rPr dirty="0" u="sng" sz="1100" spc="-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agli alunni della </a:t>
            </a:r>
            <a:r>
              <a:rPr dirty="0" u="sng" sz="110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Terza e </a:t>
            </a:r>
            <a:r>
              <a:rPr dirty="0" sz="1100">
                <a:latin typeface="Arial"/>
                <a:cs typeface="Arial"/>
              </a:rPr>
              <a:t> </a:t>
            </a:r>
            <a:r>
              <a:rPr dirty="0" u="sng" sz="1100" spc="-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quarta </a:t>
            </a:r>
            <a:r>
              <a:rPr dirty="0" u="sng" sz="110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A</a:t>
            </a:r>
            <a:r>
              <a:rPr dirty="0" sz="1100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dello </a:t>
            </a:r>
            <a:r>
              <a:rPr dirty="0" sz="1100">
                <a:latin typeface="Arial"/>
                <a:cs typeface="Arial"/>
              </a:rPr>
              <a:t>stesso </a:t>
            </a:r>
            <a:r>
              <a:rPr dirty="0" sz="1100" spc="-5">
                <a:latin typeface="Arial"/>
                <a:cs typeface="Arial"/>
              </a:rPr>
              <a:t>istituto. </a:t>
            </a:r>
            <a:r>
              <a:rPr dirty="0" sz="1100" spc="-10" b="1">
                <a:solidFill>
                  <a:srgbClr val="1C1C1C"/>
                </a:solidFill>
                <a:latin typeface="Arial"/>
                <a:cs typeface="Arial"/>
              </a:rPr>
              <a:t>ABITARE </a:t>
            </a:r>
            <a:r>
              <a:rPr dirty="0" sz="1100" spc="-5" b="1">
                <a:solidFill>
                  <a:srgbClr val="1C1C1C"/>
                </a:solidFill>
                <a:latin typeface="Arial"/>
                <a:cs typeface="Arial"/>
              </a:rPr>
              <a:t>SOTTOSOPRA </a:t>
            </a:r>
            <a:r>
              <a:rPr dirty="0" sz="1100" spc="-5" i="1">
                <a:latin typeface="Arial"/>
                <a:cs typeface="Arial"/>
              </a:rPr>
              <a:t>“Scoprire </a:t>
            </a:r>
            <a:r>
              <a:rPr dirty="0" sz="1100" i="1">
                <a:latin typeface="Arial"/>
                <a:cs typeface="Arial"/>
              </a:rPr>
              <a:t>e </a:t>
            </a:r>
            <a:r>
              <a:rPr dirty="0" sz="1100" spc="-5" i="1">
                <a:latin typeface="Arial"/>
                <a:cs typeface="Arial"/>
              </a:rPr>
              <a:t>sperimentare come </a:t>
            </a:r>
            <a:r>
              <a:rPr dirty="0" sz="1100" i="1">
                <a:latin typeface="Arial"/>
                <a:cs typeface="Arial"/>
              </a:rPr>
              <a:t>si</a:t>
            </a:r>
            <a:r>
              <a:rPr dirty="0" sz="1100" spc="145" i="1">
                <a:latin typeface="Arial"/>
                <a:cs typeface="Arial"/>
              </a:rPr>
              <a:t> </a:t>
            </a:r>
            <a:r>
              <a:rPr dirty="0" sz="1100" spc="-5" i="1">
                <a:latin typeface="Arial"/>
                <a:cs typeface="Arial"/>
              </a:rPr>
              <a:t>sta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dirty="0" sz="1100" i="1">
                <a:latin typeface="Arial"/>
                <a:cs typeface="Arial"/>
              </a:rPr>
              <a:t>dentro i </a:t>
            </a:r>
            <a:r>
              <a:rPr dirty="0" sz="1100" spc="-5" i="1">
                <a:latin typeface="Arial"/>
                <a:cs typeface="Arial"/>
              </a:rPr>
              <a:t>luoghi, l’arte </a:t>
            </a:r>
            <a:r>
              <a:rPr dirty="0" sz="1100" i="1">
                <a:latin typeface="Arial"/>
                <a:cs typeface="Arial"/>
              </a:rPr>
              <a:t>e </a:t>
            </a:r>
            <a:r>
              <a:rPr dirty="0" sz="1100" spc="-5" i="1">
                <a:latin typeface="Arial"/>
                <a:cs typeface="Arial"/>
              </a:rPr>
              <a:t>le emozioni”</a:t>
            </a:r>
            <a:r>
              <a:rPr dirty="0" sz="1100" spc="-5">
                <a:latin typeface="Arial"/>
                <a:cs typeface="Arial"/>
              </a:rPr>
              <a:t>, </a:t>
            </a:r>
            <a:r>
              <a:rPr dirty="0" sz="1100">
                <a:latin typeface="Arial"/>
                <a:cs typeface="Arial"/>
              </a:rPr>
              <a:t>questo è </a:t>
            </a:r>
            <a:r>
              <a:rPr dirty="0" sz="1100" spc="-5">
                <a:latin typeface="Arial"/>
                <a:cs typeface="Arial"/>
              </a:rPr>
              <a:t>il tema </a:t>
            </a:r>
            <a:r>
              <a:rPr dirty="0" sz="1100" spc="-10">
                <a:latin typeface="Arial"/>
                <a:cs typeface="Arial"/>
              </a:rPr>
              <a:t>dell’edizione </a:t>
            </a:r>
            <a:r>
              <a:rPr dirty="0" sz="1100" spc="-5">
                <a:latin typeface="Arial"/>
                <a:cs typeface="Arial"/>
              </a:rPr>
              <a:t>2016 </a:t>
            </a:r>
            <a:r>
              <a:rPr dirty="0" sz="1100">
                <a:latin typeface="Arial"/>
                <a:cs typeface="Arial"/>
              </a:rPr>
              <a:t>e </a:t>
            </a:r>
            <a:r>
              <a:rPr dirty="0" sz="1100" spc="-5">
                <a:latin typeface="Arial"/>
                <a:cs typeface="Arial"/>
              </a:rPr>
              <a:t>il </a:t>
            </a:r>
            <a:r>
              <a:rPr dirty="0" sz="1100">
                <a:latin typeface="Arial"/>
                <a:cs typeface="Arial"/>
              </a:rPr>
              <a:t>filo </a:t>
            </a:r>
            <a:r>
              <a:rPr dirty="0" sz="1100" spc="-5">
                <a:latin typeface="Arial"/>
                <a:cs typeface="Arial"/>
              </a:rPr>
              <a:t>conduttore</a:t>
            </a:r>
            <a:r>
              <a:rPr dirty="0" sz="1100" spc="135">
                <a:latin typeface="Arial"/>
                <a:cs typeface="Arial"/>
              </a:rPr>
              <a:t> </a:t>
            </a:r>
            <a:r>
              <a:rPr dirty="0" sz="1100">
                <a:latin typeface="Arial"/>
                <a:cs typeface="Arial"/>
              </a:rPr>
              <a:t>che</a:t>
            </a:r>
            <a:endParaRPr sz="1100">
              <a:latin typeface="Arial"/>
              <a:cs typeface="Arial"/>
            </a:endParaRPr>
          </a:p>
          <a:p>
            <a:pPr marL="12700" marR="180340">
              <a:lnSpc>
                <a:spcPct val="135500"/>
              </a:lnSpc>
              <a:spcBef>
                <a:spcPts val="15"/>
              </a:spcBef>
            </a:pPr>
            <a:r>
              <a:rPr dirty="0" sz="1100">
                <a:latin typeface="Arial"/>
                <a:cs typeface="Arial"/>
              </a:rPr>
              <a:t>legherà </a:t>
            </a:r>
            <a:r>
              <a:rPr dirty="0" sz="1100" spc="-5">
                <a:latin typeface="Arial"/>
                <a:cs typeface="Arial"/>
              </a:rPr>
              <a:t>tutte le iniziative </a:t>
            </a:r>
            <a:r>
              <a:rPr dirty="0" sz="1100">
                <a:latin typeface="Arial"/>
                <a:cs typeface="Arial"/>
              </a:rPr>
              <a:t>in 70 </a:t>
            </a:r>
            <a:r>
              <a:rPr dirty="0" sz="1100" spc="-5">
                <a:latin typeface="Arial"/>
                <a:cs typeface="Arial"/>
              </a:rPr>
              <a:t>città italiane (laboratori, mostre, teatro, musica, ecc.) organizzate  dalle </a:t>
            </a:r>
            <a:r>
              <a:rPr dirty="0" sz="1100">
                <a:latin typeface="Arial"/>
                <a:cs typeface="Arial"/>
              </a:rPr>
              <a:t>banche che </a:t>
            </a:r>
            <a:r>
              <a:rPr dirty="0" sz="1100" spc="-5">
                <a:latin typeface="Arial"/>
                <a:cs typeface="Arial"/>
              </a:rPr>
              <a:t>operano </a:t>
            </a:r>
            <a:r>
              <a:rPr dirty="0" sz="1100">
                <a:latin typeface="Arial"/>
                <a:cs typeface="Arial"/>
              </a:rPr>
              <a:t>in</a:t>
            </a:r>
            <a:r>
              <a:rPr dirty="0" sz="1100" spc="5">
                <a:latin typeface="Arial"/>
                <a:cs typeface="Arial"/>
              </a:rPr>
              <a:t> </a:t>
            </a:r>
            <a:r>
              <a:rPr dirty="0" sz="1100" spc="-5">
                <a:latin typeface="Arial"/>
                <a:cs typeface="Arial"/>
              </a:rPr>
              <a:t>Italia.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689354" y="2442971"/>
            <a:ext cx="4179189" cy="7329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b="1">
                <a:latin typeface="Arial"/>
                <a:cs typeface="Arial"/>
              </a:rPr>
              <a:t>Eticanews.it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3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323970"/>
            <a:ext cx="6086475" cy="335597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 marR="70485">
              <a:lnSpc>
                <a:spcPts val="4200"/>
              </a:lnSpc>
              <a:spcBef>
                <a:spcPts val="340"/>
              </a:spcBef>
            </a:pPr>
            <a:r>
              <a:rPr dirty="0" sz="3600" b="1">
                <a:solidFill>
                  <a:srgbClr val="666666"/>
                </a:solidFill>
                <a:latin typeface="Arial"/>
                <a:cs typeface="Arial"/>
              </a:rPr>
              <a:t>Intesa </a:t>
            </a:r>
            <a:r>
              <a:rPr dirty="0" sz="3600" spc="-5" b="1">
                <a:solidFill>
                  <a:srgbClr val="666666"/>
                </a:solidFill>
                <a:latin typeface="Arial"/>
                <a:cs typeface="Arial"/>
              </a:rPr>
              <a:t>Sanpaolo aderisce</a:t>
            </a:r>
            <a:r>
              <a:rPr dirty="0" sz="3600" spc="-70" b="1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3600" spc="-5" b="1">
                <a:solidFill>
                  <a:srgbClr val="666666"/>
                </a:solidFill>
                <a:latin typeface="Arial"/>
                <a:cs typeface="Arial"/>
              </a:rPr>
              <a:t>al  </a:t>
            </a:r>
            <a:r>
              <a:rPr dirty="0" sz="3600" b="1">
                <a:solidFill>
                  <a:srgbClr val="666666"/>
                </a:solidFill>
                <a:latin typeface="Arial"/>
                <a:cs typeface="Arial"/>
              </a:rPr>
              <a:t>Festival </a:t>
            </a:r>
            <a:r>
              <a:rPr dirty="0" sz="3600" spc="-10" b="1">
                <a:solidFill>
                  <a:srgbClr val="666666"/>
                </a:solidFill>
                <a:latin typeface="Arial"/>
                <a:cs typeface="Arial"/>
              </a:rPr>
              <a:t>della </a:t>
            </a:r>
            <a:r>
              <a:rPr dirty="0" sz="3600" spc="-5" b="1">
                <a:solidFill>
                  <a:srgbClr val="666666"/>
                </a:solidFill>
                <a:latin typeface="Arial"/>
                <a:cs typeface="Arial"/>
              </a:rPr>
              <a:t>Cultura  Creativa</a:t>
            </a:r>
            <a:endParaRPr sz="3600">
              <a:latin typeface="Arial"/>
              <a:cs typeface="Arial"/>
            </a:endParaRPr>
          </a:p>
          <a:p>
            <a:pPr marL="12700" marR="55244">
              <a:lnSpc>
                <a:spcPct val="130400"/>
              </a:lnSpc>
              <a:spcBef>
                <a:spcPts val="780"/>
              </a:spcBef>
            </a:pPr>
            <a:r>
              <a:rPr dirty="0" sz="1150" spc="-5" b="1">
                <a:solidFill>
                  <a:srgbClr val="878787"/>
                </a:solidFill>
                <a:latin typeface="Times New Roman"/>
                <a:cs typeface="Times New Roman"/>
              </a:rPr>
              <a:t>Intesa Sanpaolo </a:t>
            </a:r>
            <a:r>
              <a:rPr dirty="0" sz="1150" spc="-5">
                <a:solidFill>
                  <a:srgbClr val="878787"/>
                </a:solidFill>
                <a:latin typeface="Times New Roman"/>
                <a:cs typeface="Times New Roman"/>
              </a:rPr>
              <a:t>aderisce alla terza edizione del </a:t>
            </a:r>
            <a:r>
              <a:rPr dirty="0" sz="1150" spc="-5" b="1">
                <a:solidFill>
                  <a:srgbClr val="878787"/>
                </a:solidFill>
                <a:latin typeface="Times New Roman"/>
                <a:cs typeface="Times New Roman"/>
              </a:rPr>
              <a:t>Festival della Cultura Creativa</a:t>
            </a:r>
            <a:r>
              <a:rPr dirty="0" sz="1150" spc="-5">
                <a:solidFill>
                  <a:srgbClr val="878787"/>
                </a:solidFill>
                <a:latin typeface="Times New Roman"/>
                <a:cs typeface="Times New Roman"/>
              </a:rPr>
              <a:t>, iniziato ieri </a:t>
            </a:r>
            <a:r>
              <a:rPr dirty="0" sz="1150">
                <a:solidFill>
                  <a:srgbClr val="878787"/>
                </a:solidFill>
                <a:latin typeface="Times New Roman"/>
                <a:cs typeface="Times New Roman"/>
              </a:rPr>
              <a:t>e che </a:t>
            </a:r>
            <a:r>
              <a:rPr dirty="0" sz="1150" spc="-5">
                <a:solidFill>
                  <a:srgbClr val="878787"/>
                </a:solidFill>
                <a:latin typeface="Times New Roman"/>
                <a:cs typeface="Times New Roman"/>
              </a:rPr>
              <a:t>si  protrarrà fino all’ </a:t>
            </a:r>
            <a:r>
              <a:rPr dirty="0" sz="1150">
                <a:solidFill>
                  <a:srgbClr val="878787"/>
                </a:solidFill>
                <a:latin typeface="Times New Roman"/>
                <a:cs typeface="Times New Roman"/>
              </a:rPr>
              <a:t>8 </a:t>
            </a:r>
            <a:r>
              <a:rPr dirty="0" sz="1150" spc="-5">
                <a:solidFill>
                  <a:srgbClr val="878787"/>
                </a:solidFill>
                <a:latin typeface="Times New Roman"/>
                <a:cs typeface="Times New Roman"/>
              </a:rPr>
              <a:t>maggio </a:t>
            </a:r>
            <a:r>
              <a:rPr dirty="0" sz="1150">
                <a:solidFill>
                  <a:srgbClr val="878787"/>
                </a:solidFill>
                <a:latin typeface="Times New Roman"/>
                <a:cs typeface="Times New Roman"/>
              </a:rPr>
              <a:t>2016. </a:t>
            </a:r>
            <a:r>
              <a:rPr dirty="0" sz="1150" spc="-5">
                <a:solidFill>
                  <a:srgbClr val="878787"/>
                </a:solidFill>
                <a:latin typeface="Times New Roman"/>
                <a:cs typeface="Times New Roman"/>
              </a:rPr>
              <a:t>Promossa dalle banche, </a:t>
            </a:r>
            <a:r>
              <a:rPr dirty="0" sz="1150">
                <a:solidFill>
                  <a:srgbClr val="878787"/>
                </a:solidFill>
                <a:latin typeface="Times New Roman"/>
                <a:cs typeface="Times New Roman"/>
              </a:rPr>
              <a:t>con </a:t>
            </a:r>
            <a:r>
              <a:rPr dirty="0" sz="1150" spc="-5">
                <a:solidFill>
                  <a:srgbClr val="878787"/>
                </a:solidFill>
                <a:latin typeface="Times New Roman"/>
                <a:cs typeface="Times New Roman"/>
              </a:rPr>
              <a:t>il coordinamento </a:t>
            </a:r>
            <a:r>
              <a:rPr dirty="0" sz="1150">
                <a:solidFill>
                  <a:srgbClr val="878787"/>
                </a:solidFill>
                <a:latin typeface="Times New Roman"/>
                <a:cs typeface="Times New Roman"/>
              </a:rPr>
              <a:t>dell’</a:t>
            </a:r>
            <a:r>
              <a:rPr dirty="0" sz="1150" b="1">
                <a:solidFill>
                  <a:srgbClr val="878787"/>
                </a:solidFill>
                <a:latin typeface="Times New Roman"/>
                <a:cs typeface="Times New Roman"/>
              </a:rPr>
              <a:t>Abi</a:t>
            </a:r>
            <a:r>
              <a:rPr dirty="0" sz="1150">
                <a:solidFill>
                  <a:srgbClr val="878787"/>
                </a:solidFill>
                <a:latin typeface="Times New Roman"/>
                <a:cs typeface="Times New Roman"/>
              </a:rPr>
              <a:t>, la  </a:t>
            </a:r>
            <a:r>
              <a:rPr dirty="0" sz="1150" spc="-5">
                <a:solidFill>
                  <a:srgbClr val="878787"/>
                </a:solidFill>
                <a:latin typeface="Times New Roman"/>
                <a:cs typeface="Times New Roman"/>
              </a:rPr>
              <a:t>manifestazione </a:t>
            </a:r>
            <a:r>
              <a:rPr dirty="0" sz="1150">
                <a:solidFill>
                  <a:srgbClr val="878787"/>
                </a:solidFill>
                <a:latin typeface="Times New Roman"/>
                <a:cs typeface="Times New Roman"/>
              </a:rPr>
              <a:t>è </a:t>
            </a:r>
            <a:r>
              <a:rPr dirty="0" sz="1150" spc="-5">
                <a:solidFill>
                  <a:srgbClr val="878787"/>
                </a:solidFill>
                <a:latin typeface="Times New Roman"/>
                <a:cs typeface="Times New Roman"/>
              </a:rPr>
              <a:t>interamente dedicata alla cultura </a:t>
            </a:r>
            <a:r>
              <a:rPr dirty="0" sz="1150">
                <a:solidFill>
                  <a:srgbClr val="878787"/>
                </a:solidFill>
                <a:latin typeface="Times New Roman"/>
                <a:cs typeface="Times New Roman"/>
              </a:rPr>
              <a:t>e </a:t>
            </a:r>
            <a:r>
              <a:rPr dirty="0" sz="1150" spc="-5">
                <a:solidFill>
                  <a:srgbClr val="878787"/>
                </a:solidFill>
                <a:latin typeface="Times New Roman"/>
                <a:cs typeface="Times New Roman"/>
              </a:rPr>
              <a:t>si rivolge </a:t>
            </a:r>
            <a:r>
              <a:rPr dirty="0" sz="1150">
                <a:solidFill>
                  <a:srgbClr val="878787"/>
                </a:solidFill>
                <a:latin typeface="Times New Roman"/>
                <a:cs typeface="Times New Roman"/>
              </a:rPr>
              <a:t>a </a:t>
            </a:r>
            <a:r>
              <a:rPr dirty="0" sz="1150" spc="-5">
                <a:solidFill>
                  <a:srgbClr val="878787"/>
                </a:solidFill>
                <a:latin typeface="Times New Roman"/>
                <a:cs typeface="Times New Roman"/>
              </a:rPr>
              <a:t>bambini </a:t>
            </a:r>
            <a:r>
              <a:rPr dirty="0" sz="1150">
                <a:solidFill>
                  <a:srgbClr val="878787"/>
                </a:solidFill>
                <a:latin typeface="Times New Roman"/>
                <a:cs typeface="Times New Roman"/>
              </a:rPr>
              <a:t>e </a:t>
            </a:r>
            <a:r>
              <a:rPr dirty="0" sz="1150" spc="-10">
                <a:solidFill>
                  <a:srgbClr val="878787"/>
                </a:solidFill>
                <a:latin typeface="Times New Roman"/>
                <a:cs typeface="Times New Roman"/>
              </a:rPr>
              <a:t>ragazzi </a:t>
            </a:r>
            <a:r>
              <a:rPr dirty="0" sz="1150">
                <a:solidFill>
                  <a:srgbClr val="878787"/>
                </a:solidFill>
                <a:latin typeface="Times New Roman"/>
                <a:cs typeface="Times New Roman"/>
              </a:rPr>
              <a:t>dai 6 ai 13</a:t>
            </a:r>
            <a:r>
              <a:rPr dirty="0" sz="1150" spc="130">
                <a:solidFill>
                  <a:srgbClr val="878787"/>
                </a:solidFill>
                <a:latin typeface="Times New Roman"/>
                <a:cs typeface="Times New Roman"/>
              </a:rPr>
              <a:t> </a:t>
            </a:r>
            <a:r>
              <a:rPr dirty="0" sz="1150" spc="-5">
                <a:solidFill>
                  <a:srgbClr val="878787"/>
                </a:solidFill>
                <a:latin typeface="Times New Roman"/>
                <a:cs typeface="Times New Roman"/>
              </a:rPr>
              <a:t>anni.</a:t>
            </a:r>
            <a:endParaRPr sz="1150">
              <a:latin typeface="Times New Roman"/>
              <a:cs typeface="Times New Roman"/>
            </a:endParaRPr>
          </a:p>
          <a:p>
            <a:pPr marL="12700" marR="5080">
              <a:lnSpc>
                <a:spcPct val="130500"/>
              </a:lnSpc>
            </a:pPr>
            <a:r>
              <a:rPr dirty="0" sz="1150" spc="-10">
                <a:solidFill>
                  <a:srgbClr val="878787"/>
                </a:solidFill>
                <a:latin typeface="Times New Roman"/>
                <a:cs typeface="Times New Roman"/>
              </a:rPr>
              <a:t>Il </a:t>
            </a:r>
            <a:r>
              <a:rPr dirty="0" sz="1150" spc="-5">
                <a:solidFill>
                  <a:srgbClr val="878787"/>
                </a:solidFill>
                <a:latin typeface="Times New Roman"/>
                <a:cs typeface="Times New Roman"/>
              </a:rPr>
              <a:t>Festival si avvale </a:t>
            </a:r>
            <a:r>
              <a:rPr dirty="0" sz="1150">
                <a:solidFill>
                  <a:srgbClr val="878787"/>
                </a:solidFill>
                <a:latin typeface="Times New Roman"/>
                <a:cs typeface="Times New Roman"/>
              </a:rPr>
              <a:t>del </a:t>
            </a:r>
            <a:r>
              <a:rPr dirty="0" sz="1150" spc="-5">
                <a:solidFill>
                  <a:srgbClr val="878787"/>
                </a:solidFill>
                <a:latin typeface="Times New Roman"/>
                <a:cs typeface="Times New Roman"/>
              </a:rPr>
              <a:t>patrocinio </a:t>
            </a:r>
            <a:r>
              <a:rPr dirty="0" sz="1150">
                <a:solidFill>
                  <a:srgbClr val="878787"/>
                </a:solidFill>
                <a:latin typeface="Times New Roman"/>
                <a:cs typeface="Times New Roman"/>
              </a:rPr>
              <a:t>dell’</a:t>
            </a:r>
            <a:r>
              <a:rPr dirty="0" sz="1150" b="1">
                <a:solidFill>
                  <a:srgbClr val="878787"/>
                </a:solidFill>
                <a:latin typeface="Times New Roman"/>
                <a:cs typeface="Times New Roman"/>
              </a:rPr>
              <a:t>Unesco, </a:t>
            </a:r>
            <a:r>
              <a:rPr dirty="0" sz="1150" spc="-5" b="1">
                <a:solidFill>
                  <a:srgbClr val="878787"/>
                </a:solidFill>
                <a:latin typeface="Times New Roman"/>
                <a:cs typeface="Times New Roman"/>
              </a:rPr>
              <a:t>del Ministero per </a:t>
            </a:r>
            <a:r>
              <a:rPr dirty="0" sz="1150" b="1">
                <a:solidFill>
                  <a:srgbClr val="878787"/>
                </a:solidFill>
                <a:latin typeface="Times New Roman"/>
                <a:cs typeface="Times New Roman"/>
              </a:rPr>
              <a:t>i </a:t>
            </a:r>
            <a:r>
              <a:rPr dirty="0" sz="1150" spc="-5" b="1">
                <a:solidFill>
                  <a:srgbClr val="878787"/>
                </a:solidFill>
                <a:latin typeface="Times New Roman"/>
                <a:cs typeface="Times New Roman"/>
              </a:rPr>
              <a:t>Beni </a:t>
            </a:r>
            <a:r>
              <a:rPr dirty="0" sz="1150" b="1">
                <a:solidFill>
                  <a:srgbClr val="878787"/>
                </a:solidFill>
                <a:latin typeface="Times New Roman"/>
                <a:cs typeface="Times New Roman"/>
              </a:rPr>
              <a:t>e </a:t>
            </a:r>
            <a:r>
              <a:rPr dirty="0" sz="1150" spc="-5" b="1">
                <a:solidFill>
                  <a:srgbClr val="878787"/>
                </a:solidFill>
                <a:latin typeface="Times New Roman"/>
                <a:cs typeface="Times New Roman"/>
              </a:rPr>
              <a:t>le </a:t>
            </a:r>
            <a:r>
              <a:rPr dirty="0" sz="1150" b="1">
                <a:solidFill>
                  <a:srgbClr val="878787"/>
                </a:solidFill>
                <a:latin typeface="Times New Roman"/>
                <a:cs typeface="Times New Roman"/>
              </a:rPr>
              <a:t>Attività </a:t>
            </a:r>
            <a:r>
              <a:rPr dirty="0" sz="1150" spc="-5" b="1">
                <a:solidFill>
                  <a:srgbClr val="878787"/>
                </a:solidFill>
                <a:latin typeface="Times New Roman"/>
                <a:cs typeface="Times New Roman"/>
              </a:rPr>
              <a:t>Culturali </a:t>
            </a:r>
            <a:r>
              <a:rPr dirty="0" sz="1150" b="1">
                <a:solidFill>
                  <a:srgbClr val="878787"/>
                </a:solidFill>
                <a:latin typeface="Times New Roman"/>
                <a:cs typeface="Times New Roman"/>
              </a:rPr>
              <a:t>e </a:t>
            </a:r>
            <a:r>
              <a:rPr dirty="0" sz="1150" spc="-10" b="1">
                <a:solidFill>
                  <a:srgbClr val="878787"/>
                </a:solidFill>
                <a:latin typeface="Times New Roman"/>
                <a:cs typeface="Times New Roman"/>
              </a:rPr>
              <a:t>per  </a:t>
            </a:r>
            <a:r>
              <a:rPr dirty="0" sz="1150" b="1">
                <a:solidFill>
                  <a:srgbClr val="878787"/>
                </a:solidFill>
                <a:latin typeface="Times New Roman"/>
                <a:cs typeface="Times New Roman"/>
              </a:rPr>
              <a:t>il </a:t>
            </a:r>
            <a:r>
              <a:rPr dirty="0" sz="1150" spc="-5" b="1">
                <a:solidFill>
                  <a:srgbClr val="878787"/>
                </a:solidFill>
                <a:latin typeface="Times New Roman"/>
                <a:cs typeface="Times New Roman"/>
              </a:rPr>
              <a:t>Turismo, del Ministero della Pubblica Istruzione, dell’Università </a:t>
            </a:r>
            <a:r>
              <a:rPr dirty="0" sz="1150" b="1">
                <a:solidFill>
                  <a:srgbClr val="878787"/>
                </a:solidFill>
                <a:latin typeface="Times New Roman"/>
                <a:cs typeface="Times New Roman"/>
              </a:rPr>
              <a:t>e </a:t>
            </a:r>
            <a:r>
              <a:rPr dirty="0" sz="1150" spc="-5" b="1">
                <a:solidFill>
                  <a:srgbClr val="878787"/>
                </a:solidFill>
                <a:latin typeface="Times New Roman"/>
                <a:cs typeface="Times New Roman"/>
              </a:rPr>
              <a:t>della Ricerca</a:t>
            </a:r>
            <a:r>
              <a:rPr dirty="0" sz="1150" spc="-5">
                <a:solidFill>
                  <a:srgbClr val="878787"/>
                </a:solidFill>
                <a:latin typeface="Times New Roman"/>
                <a:cs typeface="Times New Roman"/>
              </a:rPr>
              <a:t>, </a:t>
            </a:r>
            <a:r>
              <a:rPr dirty="0" sz="1150">
                <a:solidFill>
                  <a:srgbClr val="878787"/>
                </a:solidFill>
                <a:latin typeface="Times New Roman"/>
                <a:cs typeface="Times New Roman"/>
              </a:rPr>
              <a:t>e ha </a:t>
            </a:r>
            <a:r>
              <a:rPr dirty="0" sz="1150" spc="-5">
                <a:solidFill>
                  <a:srgbClr val="878787"/>
                </a:solidFill>
                <a:latin typeface="Times New Roman"/>
                <a:cs typeface="Times New Roman"/>
              </a:rPr>
              <a:t>l’obiettivo  </a:t>
            </a:r>
            <a:r>
              <a:rPr dirty="0" sz="1150">
                <a:solidFill>
                  <a:srgbClr val="878787"/>
                </a:solidFill>
                <a:latin typeface="Times New Roman"/>
                <a:cs typeface="Times New Roman"/>
              </a:rPr>
              <a:t>di </a:t>
            </a:r>
            <a:r>
              <a:rPr dirty="0" sz="1150" spc="-5">
                <a:solidFill>
                  <a:srgbClr val="878787"/>
                </a:solidFill>
                <a:latin typeface="Times New Roman"/>
                <a:cs typeface="Times New Roman"/>
              </a:rPr>
              <a:t>valorizzare l’impegno, </a:t>
            </a:r>
            <a:r>
              <a:rPr dirty="0" sz="1150">
                <a:solidFill>
                  <a:srgbClr val="878787"/>
                </a:solidFill>
                <a:latin typeface="Times New Roman"/>
                <a:cs typeface="Times New Roman"/>
              </a:rPr>
              <a:t>non </a:t>
            </a:r>
            <a:r>
              <a:rPr dirty="0" sz="1150" spc="-5">
                <a:solidFill>
                  <a:srgbClr val="878787"/>
                </a:solidFill>
                <a:latin typeface="Times New Roman"/>
                <a:cs typeface="Times New Roman"/>
              </a:rPr>
              <a:t>solo economico, svolto </a:t>
            </a:r>
            <a:r>
              <a:rPr dirty="0" sz="1150">
                <a:solidFill>
                  <a:srgbClr val="878787"/>
                </a:solidFill>
                <a:latin typeface="Times New Roman"/>
                <a:cs typeface="Times New Roman"/>
              </a:rPr>
              <a:t>a </a:t>
            </a:r>
            <a:r>
              <a:rPr dirty="0" sz="1150" spc="-5" b="1">
                <a:solidFill>
                  <a:srgbClr val="878787"/>
                </a:solidFill>
                <a:latin typeface="Times New Roman"/>
                <a:cs typeface="Times New Roman"/>
              </a:rPr>
              <a:t>sostegno della cultura </a:t>
            </a:r>
            <a:r>
              <a:rPr dirty="0" sz="1150" b="1">
                <a:solidFill>
                  <a:srgbClr val="878787"/>
                </a:solidFill>
                <a:latin typeface="Times New Roman"/>
                <a:cs typeface="Times New Roman"/>
              </a:rPr>
              <a:t>e </a:t>
            </a:r>
            <a:r>
              <a:rPr dirty="0" sz="1150" spc="-5" b="1">
                <a:solidFill>
                  <a:srgbClr val="878787"/>
                </a:solidFill>
                <a:latin typeface="Times New Roman"/>
                <a:cs typeface="Times New Roman"/>
              </a:rPr>
              <a:t>della crescita civile  del Paese da parte </a:t>
            </a:r>
            <a:r>
              <a:rPr dirty="0" sz="1150" spc="-10" b="1">
                <a:solidFill>
                  <a:srgbClr val="878787"/>
                </a:solidFill>
                <a:latin typeface="Times New Roman"/>
                <a:cs typeface="Times New Roman"/>
              </a:rPr>
              <a:t>del </a:t>
            </a:r>
            <a:r>
              <a:rPr dirty="0" sz="1150" spc="-5" b="1">
                <a:solidFill>
                  <a:srgbClr val="878787"/>
                </a:solidFill>
                <a:latin typeface="Times New Roman"/>
                <a:cs typeface="Times New Roman"/>
              </a:rPr>
              <a:t>sistema</a:t>
            </a:r>
            <a:r>
              <a:rPr dirty="0" sz="1150" spc="55" b="1">
                <a:solidFill>
                  <a:srgbClr val="878787"/>
                </a:solidFill>
                <a:latin typeface="Times New Roman"/>
                <a:cs typeface="Times New Roman"/>
              </a:rPr>
              <a:t> </a:t>
            </a:r>
            <a:r>
              <a:rPr dirty="0" sz="1150" spc="-5" b="1">
                <a:solidFill>
                  <a:srgbClr val="878787"/>
                </a:solidFill>
                <a:latin typeface="Times New Roman"/>
                <a:cs typeface="Times New Roman"/>
              </a:rPr>
              <a:t>bancario</a:t>
            </a:r>
            <a:r>
              <a:rPr dirty="0" sz="1150" spc="-5">
                <a:solidFill>
                  <a:srgbClr val="878787"/>
                </a:solidFill>
                <a:latin typeface="Times New Roman"/>
                <a:cs typeface="Times New Roman"/>
              </a:rPr>
              <a:t>.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27579" y="2138919"/>
            <a:ext cx="3133724" cy="5520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Evensi.it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3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01040" y="4244974"/>
            <a:ext cx="6158230" cy="167640"/>
          </a:xfrm>
          <a:custGeom>
            <a:avLst/>
            <a:gdLst/>
            <a:ahLst/>
            <a:cxnLst/>
            <a:rect l="l" t="t" r="r" b="b"/>
            <a:pathLst>
              <a:path w="6158230" h="167639">
                <a:moveTo>
                  <a:pt x="0" y="167639"/>
                </a:moveTo>
                <a:lnTo>
                  <a:pt x="6158230" y="167639"/>
                </a:lnTo>
                <a:lnTo>
                  <a:pt x="6158230" y="0"/>
                </a:lnTo>
                <a:lnTo>
                  <a:pt x="0" y="0"/>
                </a:lnTo>
                <a:lnTo>
                  <a:pt x="0" y="167639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01040" y="4412614"/>
            <a:ext cx="6158230" cy="294640"/>
          </a:xfrm>
          <a:custGeom>
            <a:avLst/>
            <a:gdLst/>
            <a:ahLst/>
            <a:cxnLst/>
            <a:rect l="l" t="t" r="r" b="b"/>
            <a:pathLst>
              <a:path w="6158230" h="294639">
                <a:moveTo>
                  <a:pt x="0" y="294132"/>
                </a:moveTo>
                <a:lnTo>
                  <a:pt x="6158230" y="294132"/>
                </a:lnTo>
                <a:lnTo>
                  <a:pt x="6158230" y="0"/>
                </a:lnTo>
                <a:lnTo>
                  <a:pt x="0" y="0"/>
                </a:lnTo>
                <a:lnTo>
                  <a:pt x="0" y="294132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06627" y="4387722"/>
            <a:ext cx="3568065" cy="201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1150" spc="-5" b="1">
                <a:solidFill>
                  <a:srgbClr val="444444"/>
                </a:solidFill>
                <a:uFill>
                  <a:solidFill>
                    <a:srgbClr val="444444"/>
                  </a:solidFill>
                </a:uFill>
                <a:latin typeface="Arial"/>
                <a:cs typeface="Arial"/>
                <a:hlinkClick r:id="rId3"/>
              </a:rPr>
              <a:t>Laboratorio per bambini </a:t>
            </a:r>
            <a:r>
              <a:rPr dirty="0" u="heavy" sz="1150" b="1">
                <a:solidFill>
                  <a:srgbClr val="444444"/>
                </a:solidFill>
                <a:uFill>
                  <a:solidFill>
                    <a:srgbClr val="444444"/>
                  </a:solidFill>
                </a:uFill>
                <a:latin typeface="Arial"/>
                <a:cs typeface="Arial"/>
                <a:hlinkClick r:id="rId3"/>
              </a:rPr>
              <a:t>IL </a:t>
            </a:r>
            <a:r>
              <a:rPr dirty="0" u="heavy" sz="1150" spc="-10" b="1">
                <a:solidFill>
                  <a:srgbClr val="444444"/>
                </a:solidFill>
                <a:uFill>
                  <a:solidFill>
                    <a:srgbClr val="444444"/>
                  </a:solidFill>
                </a:uFill>
                <a:latin typeface="Arial"/>
                <a:cs typeface="Arial"/>
                <a:hlinkClick r:id="rId3"/>
              </a:rPr>
              <a:t>TEATRO</a:t>
            </a:r>
            <a:r>
              <a:rPr dirty="0" u="heavy" sz="1150" spc="35" b="1">
                <a:solidFill>
                  <a:srgbClr val="444444"/>
                </a:solidFill>
                <a:uFill>
                  <a:solidFill>
                    <a:srgbClr val="444444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dirty="0" u="heavy" sz="1150" spc="-5" b="1">
                <a:solidFill>
                  <a:srgbClr val="444444"/>
                </a:solidFill>
                <a:uFill>
                  <a:solidFill>
                    <a:srgbClr val="444444"/>
                  </a:solidFill>
                </a:uFill>
                <a:latin typeface="Arial"/>
                <a:cs typeface="Arial"/>
                <a:hlinkClick r:id="rId3"/>
              </a:rPr>
              <a:t>IMMAGINARIO</a:t>
            </a:r>
            <a:endParaRPr sz="115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01040" y="4706746"/>
            <a:ext cx="6158230" cy="2546985"/>
          </a:xfrm>
          <a:custGeom>
            <a:avLst/>
            <a:gdLst/>
            <a:ahLst/>
            <a:cxnLst/>
            <a:rect l="l" t="t" r="r" b="b"/>
            <a:pathLst>
              <a:path w="6158230" h="2546984">
                <a:moveTo>
                  <a:pt x="0" y="2546857"/>
                </a:moveTo>
                <a:lnTo>
                  <a:pt x="6158230" y="2546857"/>
                </a:lnTo>
                <a:lnTo>
                  <a:pt x="6158230" y="0"/>
                </a:lnTo>
                <a:lnTo>
                  <a:pt x="0" y="0"/>
                </a:lnTo>
                <a:lnTo>
                  <a:pt x="0" y="2546857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01040" y="7253604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59">
                <a:moveTo>
                  <a:pt x="0" y="175259"/>
                </a:moveTo>
                <a:lnTo>
                  <a:pt x="6158230" y="175259"/>
                </a:lnTo>
                <a:lnTo>
                  <a:pt x="6158230" y="0"/>
                </a:lnTo>
                <a:lnTo>
                  <a:pt x="0" y="0"/>
                </a:lnTo>
                <a:lnTo>
                  <a:pt x="0" y="175259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01040" y="7428865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59">
                <a:moveTo>
                  <a:pt x="0" y="175260"/>
                </a:moveTo>
                <a:lnTo>
                  <a:pt x="6158230" y="175260"/>
                </a:lnTo>
                <a:lnTo>
                  <a:pt x="6158230" y="0"/>
                </a:lnTo>
                <a:lnTo>
                  <a:pt x="0" y="0"/>
                </a:lnTo>
                <a:lnTo>
                  <a:pt x="0" y="17526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01040" y="7604125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59">
                <a:moveTo>
                  <a:pt x="0" y="175260"/>
                </a:moveTo>
                <a:lnTo>
                  <a:pt x="6158230" y="175260"/>
                </a:lnTo>
                <a:lnTo>
                  <a:pt x="6158230" y="0"/>
                </a:lnTo>
                <a:lnTo>
                  <a:pt x="0" y="0"/>
                </a:lnTo>
                <a:lnTo>
                  <a:pt x="0" y="17526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01040" y="7779384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59">
                <a:moveTo>
                  <a:pt x="0" y="175260"/>
                </a:moveTo>
                <a:lnTo>
                  <a:pt x="6158230" y="175260"/>
                </a:lnTo>
                <a:lnTo>
                  <a:pt x="6158230" y="0"/>
                </a:lnTo>
                <a:lnTo>
                  <a:pt x="0" y="0"/>
                </a:lnTo>
                <a:lnTo>
                  <a:pt x="0" y="17526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01040" y="7954644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59">
                <a:moveTo>
                  <a:pt x="0" y="175260"/>
                </a:moveTo>
                <a:lnTo>
                  <a:pt x="6158230" y="175260"/>
                </a:lnTo>
                <a:lnTo>
                  <a:pt x="6158230" y="0"/>
                </a:lnTo>
                <a:lnTo>
                  <a:pt x="0" y="0"/>
                </a:lnTo>
                <a:lnTo>
                  <a:pt x="0" y="17526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01040" y="8129904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59">
                <a:moveTo>
                  <a:pt x="0" y="175259"/>
                </a:moveTo>
                <a:lnTo>
                  <a:pt x="6158230" y="175259"/>
                </a:lnTo>
                <a:lnTo>
                  <a:pt x="6158230" y="0"/>
                </a:lnTo>
                <a:lnTo>
                  <a:pt x="0" y="0"/>
                </a:lnTo>
                <a:lnTo>
                  <a:pt x="0" y="175259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01040" y="8305241"/>
            <a:ext cx="6158230" cy="175895"/>
          </a:xfrm>
          <a:custGeom>
            <a:avLst/>
            <a:gdLst/>
            <a:ahLst/>
            <a:cxnLst/>
            <a:rect l="l" t="t" r="r" b="b"/>
            <a:pathLst>
              <a:path w="6158230" h="175895">
                <a:moveTo>
                  <a:pt x="0" y="175564"/>
                </a:moveTo>
                <a:lnTo>
                  <a:pt x="6158230" y="175564"/>
                </a:lnTo>
                <a:lnTo>
                  <a:pt x="6158230" y="0"/>
                </a:lnTo>
                <a:lnTo>
                  <a:pt x="0" y="0"/>
                </a:lnTo>
                <a:lnTo>
                  <a:pt x="0" y="175564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01040" y="8480805"/>
            <a:ext cx="6158230" cy="302260"/>
          </a:xfrm>
          <a:custGeom>
            <a:avLst/>
            <a:gdLst/>
            <a:ahLst/>
            <a:cxnLst/>
            <a:rect l="l" t="t" r="r" b="b"/>
            <a:pathLst>
              <a:path w="6158230" h="302259">
                <a:moveTo>
                  <a:pt x="0" y="301751"/>
                </a:moveTo>
                <a:lnTo>
                  <a:pt x="6158230" y="301751"/>
                </a:lnTo>
                <a:lnTo>
                  <a:pt x="6158230" y="0"/>
                </a:lnTo>
                <a:lnTo>
                  <a:pt x="0" y="0"/>
                </a:lnTo>
                <a:lnTo>
                  <a:pt x="0" y="301751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19327" y="8648065"/>
            <a:ext cx="1863089" cy="0"/>
          </a:xfrm>
          <a:custGeom>
            <a:avLst/>
            <a:gdLst/>
            <a:ahLst/>
            <a:cxnLst/>
            <a:rect l="l" t="t" r="r" b="b"/>
            <a:pathLst>
              <a:path w="1863089" h="0">
                <a:moveTo>
                  <a:pt x="0" y="0"/>
                </a:moveTo>
                <a:lnTo>
                  <a:pt x="1862785" y="0"/>
                </a:lnTo>
              </a:path>
            </a:pathLst>
          </a:custGeom>
          <a:ln w="9601">
            <a:solidFill>
              <a:srgbClr val="373F4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01040" y="8782557"/>
            <a:ext cx="6158230" cy="201295"/>
          </a:xfrm>
          <a:custGeom>
            <a:avLst/>
            <a:gdLst/>
            <a:ahLst/>
            <a:cxnLst/>
            <a:rect l="l" t="t" r="r" b="b"/>
            <a:pathLst>
              <a:path w="6158230" h="201295">
                <a:moveTo>
                  <a:pt x="0" y="201168"/>
                </a:moveTo>
                <a:lnTo>
                  <a:pt x="6158230" y="201168"/>
                </a:lnTo>
                <a:lnTo>
                  <a:pt x="6158230" y="0"/>
                </a:lnTo>
                <a:lnTo>
                  <a:pt x="0" y="0"/>
                </a:lnTo>
                <a:lnTo>
                  <a:pt x="0" y="201168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01040" y="8983726"/>
            <a:ext cx="6158230" cy="200025"/>
          </a:xfrm>
          <a:custGeom>
            <a:avLst/>
            <a:gdLst/>
            <a:ahLst/>
            <a:cxnLst/>
            <a:rect l="l" t="t" r="r" b="b"/>
            <a:pathLst>
              <a:path w="6158230" h="200025">
                <a:moveTo>
                  <a:pt x="0" y="199643"/>
                </a:moveTo>
                <a:lnTo>
                  <a:pt x="6158230" y="199643"/>
                </a:lnTo>
                <a:lnTo>
                  <a:pt x="6158230" y="0"/>
                </a:lnTo>
                <a:lnTo>
                  <a:pt x="0" y="0"/>
                </a:lnTo>
                <a:lnTo>
                  <a:pt x="0" y="199643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01040" y="9183369"/>
            <a:ext cx="6158230" cy="200025"/>
          </a:xfrm>
          <a:custGeom>
            <a:avLst/>
            <a:gdLst/>
            <a:ahLst/>
            <a:cxnLst/>
            <a:rect l="l" t="t" r="r" b="b"/>
            <a:pathLst>
              <a:path w="6158230" h="200025">
                <a:moveTo>
                  <a:pt x="0" y="199643"/>
                </a:moveTo>
                <a:lnTo>
                  <a:pt x="6158230" y="199643"/>
                </a:lnTo>
                <a:lnTo>
                  <a:pt x="6158230" y="0"/>
                </a:lnTo>
                <a:lnTo>
                  <a:pt x="0" y="0"/>
                </a:lnTo>
                <a:lnTo>
                  <a:pt x="0" y="199643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01040" y="9382962"/>
            <a:ext cx="6158230" cy="200025"/>
          </a:xfrm>
          <a:custGeom>
            <a:avLst/>
            <a:gdLst/>
            <a:ahLst/>
            <a:cxnLst/>
            <a:rect l="l" t="t" r="r" b="b"/>
            <a:pathLst>
              <a:path w="6158230" h="200025">
                <a:moveTo>
                  <a:pt x="0" y="199644"/>
                </a:moveTo>
                <a:lnTo>
                  <a:pt x="6158230" y="199644"/>
                </a:lnTo>
                <a:lnTo>
                  <a:pt x="6158230" y="0"/>
                </a:lnTo>
                <a:lnTo>
                  <a:pt x="0" y="0"/>
                </a:lnTo>
                <a:lnTo>
                  <a:pt x="0" y="199644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01040" y="9582607"/>
            <a:ext cx="6158230" cy="201295"/>
          </a:xfrm>
          <a:custGeom>
            <a:avLst/>
            <a:gdLst/>
            <a:ahLst/>
            <a:cxnLst/>
            <a:rect l="l" t="t" r="r" b="b"/>
            <a:pathLst>
              <a:path w="6158230" h="201295">
                <a:moveTo>
                  <a:pt x="0" y="201168"/>
                </a:moveTo>
                <a:lnTo>
                  <a:pt x="6158230" y="201168"/>
                </a:lnTo>
                <a:lnTo>
                  <a:pt x="6158230" y="0"/>
                </a:lnTo>
                <a:lnTo>
                  <a:pt x="0" y="0"/>
                </a:lnTo>
                <a:lnTo>
                  <a:pt x="0" y="201168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 txBox="1"/>
          <p:nvPr/>
        </p:nvSpPr>
        <p:spPr>
          <a:xfrm>
            <a:off x="706627" y="7228712"/>
            <a:ext cx="6062345" cy="25634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410"/>
              </a:lnSpc>
              <a:spcBef>
                <a:spcPts val="100"/>
              </a:spcBef>
            </a:pP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III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FESTIVAL DELLA CULTURA</a:t>
            </a:r>
            <a:r>
              <a:rPr dirty="0" sz="1200" spc="-10">
                <a:solidFill>
                  <a:srgbClr val="384044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CREATIVA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80"/>
              </a:lnSpc>
            </a:pP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Abitare sottosopra. Scoprire e sperimentare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come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si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sta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dentro l'arte, i luoghi e le</a:t>
            </a:r>
            <a:r>
              <a:rPr dirty="0" sz="1200" spc="90">
                <a:solidFill>
                  <a:srgbClr val="384044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cose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80"/>
              </a:lnSpc>
            </a:pP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***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80"/>
              </a:lnSpc>
            </a:pP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Mercoledì 4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-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sabato 7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maggio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80"/>
              </a:lnSpc>
            </a:pPr>
            <a:r>
              <a:rPr dirty="0" sz="1200" spc="-5" b="1">
                <a:solidFill>
                  <a:srgbClr val="384044"/>
                </a:solidFill>
                <a:latin typeface="Arial"/>
                <a:cs typeface="Arial"/>
              </a:rPr>
              <a:t>Laboratorio per</a:t>
            </a:r>
            <a:r>
              <a:rPr dirty="0" sz="1200" spc="10" b="1">
                <a:solidFill>
                  <a:srgbClr val="384044"/>
                </a:solidFill>
                <a:latin typeface="Arial"/>
                <a:cs typeface="Arial"/>
              </a:rPr>
              <a:t> </a:t>
            </a:r>
            <a:r>
              <a:rPr dirty="0" sz="1200" spc="-5" b="1">
                <a:solidFill>
                  <a:srgbClr val="384044"/>
                </a:solidFill>
                <a:latin typeface="Arial"/>
                <a:cs typeface="Arial"/>
              </a:rPr>
              <a:t>bambini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80"/>
              </a:lnSpc>
            </a:pP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IL </a:t>
            </a:r>
            <a:r>
              <a:rPr dirty="0" sz="1200" spc="-5" b="1">
                <a:solidFill>
                  <a:srgbClr val="384044"/>
                </a:solidFill>
                <a:latin typeface="Arial"/>
                <a:cs typeface="Arial"/>
              </a:rPr>
              <a:t>TEATRO</a:t>
            </a:r>
            <a:r>
              <a:rPr dirty="0" sz="1200" b="1">
                <a:solidFill>
                  <a:srgbClr val="384044"/>
                </a:solidFill>
                <a:latin typeface="Arial"/>
                <a:cs typeface="Arial"/>
              </a:rPr>
              <a:t> </a:t>
            </a:r>
            <a:r>
              <a:rPr dirty="0" sz="1200" spc="-5" b="1">
                <a:solidFill>
                  <a:srgbClr val="384044"/>
                </a:solidFill>
                <a:latin typeface="Arial"/>
                <a:cs typeface="Arial"/>
              </a:rPr>
              <a:t>IMMAGINARIO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10"/>
              </a:lnSpc>
            </a:pPr>
            <a:r>
              <a:rPr dirty="0" sz="1200" spc="-5" b="1">
                <a:solidFill>
                  <a:srgbClr val="384044"/>
                </a:solidFill>
                <a:latin typeface="Arial"/>
                <a:cs typeface="Arial"/>
              </a:rPr>
              <a:t>Museo internazionale delle marionette Antonio</a:t>
            </a:r>
            <a:r>
              <a:rPr dirty="0" sz="1200" spc="25" b="1">
                <a:solidFill>
                  <a:srgbClr val="384044"/>
                </a:solidFill>
                <a:latin typeface="Arial"/>
                <a:cs typeface="Arial"/>
              </a:rPr>
              <a:t> </a:t>
            </a:r>
            <a:r>
              <a:rPr dirty="0" sz="1200" spc="-5" b="1">
                <a:solidFill>
                  <a:srgbClr val="384044"/>
                </a:solidFill>
                <a:latin typeface="Arial"/>
                <a:cs typeface="Arial"/>
              </a:rPr>
              <a:t>Pasqualino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12700" marR="168910">
              <a:lnSpc>
                <a:spcPct val="109600"/>
              </a:lnSpc>
              <a:spcBef>
                <a:spcPts val="885"/>
              </a:spcBef>
            </a:pP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Anche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quest’anno il </a:t>
            </a:r>
            <a:r>
              <a:rPr dirty="0" sz="1200" spc="-5" b="1">
                <a:solidFill>
                  <a:srgbClr val="384044"/>
                </a:solidFill>
                <a:latin typeface="Arial"/>
                <a:cs typeface="Arial"/>
              </a:rPr>
              <a:t>Museo internazionale delle marionette </a:t>
            </a:r>
            <a:r>
              <a:rPr dirty="0" sz="1200" spc="-10" b="1">
                <a:solidFill>
                  <a:srgbClr val="384044"/>
                </a:solidFill>
                <a:latin typeface="Arial"/>
                <a:cs typeface="Arial"/>
              </a:rPr>
              <a:t>Antonio </a:t>
            </a:r>
            <a:r>
              <a:rPr dirty="0" sz="1200" spc="-5" b="1">
                <a:solidFill>
                  <a:srgbClr val="384044"/>
                </a:solidFill>
                <a:latin typeface="Arial"/>
                <a:cs typeface="Arial"/>
              </a:rPr>
              <a:t>Pasqualino </a:t>
            </a:r>
            <a:r>
              <a:rPr dirty="0" sz="1200" spc="-10">
                <a:solidFill>
                  <a:srgbClr val="384044"/>
                </a:solidFill>
                <a:latin typeface="Arial"/>
                <a:cs typeface="Arial"/>
              </a:rPr>
              <a:t>ha 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aderito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al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Festival della Cultura Creativa (Piano d’azione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2015-2016 –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Le banche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per </a:t>
            </a:r>
            <a:r>
              <a:rPr dirty="0" sz="1200" spc="-15">
                <a:solidFill>
                  <a:srgbClr val="384044"/>
                </a:solidFill>
                <a:latin typeface="Arial"/>
                <a:cs typeface="Arial"/>
              </a:rPr>
              <a:t>la 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cultura), </a:t>
            </a:r>
            <a:r>
              <a:rPr dirty="0" sz="1200" spc="-10">
                <a:solidFill>
                  <a:srgbClr val="384044"/>
                </a:solidFill>
                <a:latin typeface="Arial"/>
                <a:cs typeface="Arial"/>
              </a:rPr>
              <a:t>iniziativa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giunta alla </a:t>
            </a:r>
            <a:r>
              <a:rPr dirty="0" sz="1200" spc="-10">
                <a:solidFill>
                  <a:srgbClr val="384044"/>
                </a:solidFill>
                <a:latin typeface="Arial"/>
                <a:cs typeface="Arial"/>
              </a:rPr>
              <a:t>terza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edizione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organizzata dall’Associazione</a:t>
            </a:r>
            <a:r>
              <a:rPr dirty="0" sz="1200" spc="125">
                <a:solidFill>
                  <a:srgbClr val="384044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Bancaria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9200"/>
              </a:lnSpc>
            </a:pP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Italiana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con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il patrocinio dell’UNESCO, dell’Alto Patronato della Repubblica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del MIBACT  e la media partnership della</a:t>
            </a:r>
            <a:r>
              <a:rPr dirty="0" sz="1200" spc="-10">
                <a:solidFill>
                  <a:srgbClr val="384044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RAI.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789554" y="2119883"/>
            <a:ext cx="1972945" cy="569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20090" y="3063239"/>
            <a:ext cx="6118225" cy="11790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720090" y="4706492"/>
            <a:ext cx="1964689" cy="24192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01040" y="2120137"/>
            <a:ext cx="6158230" cy="200025"/>
          </a:xfrm>
          <a:custGeom>
            <a:avLst/>
            <a:gdLst/>
            <a:ahLst/>
            <a:cxnLst/>
            <a:rect l="l" t="t" r="r" b="b"/>
            <a:pathLst>
              <a:path w="6158230" h="200025">
                <a:moveTo>
                  <a:pt x="0" y="199644"/>
                </a:moveTo>
                <a:lnTo>
                  <a:pt x="6158230" y="199644"/>
                </a:lnTo>
                <a:lnTo>
                  <a:pt x="6158230" y="0"/>
                </a:lnTo>
                <a:lnTo>
                  <a:pt x="0" y="0"/>
                </a:lnTo>
                <a:lnTo>
                  <a:pt x="0" y="199644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01040" y="2319781"/>
            <a:ext cx="6158230" cy="200025"/>
          </a:xfrm>
          <a:custGeom>
            <a:avLst/>
            <a:gdLst/>
            <a:ahLst/>
            <a:cxnLst/>
            <a:rect l="l" t="t" r="r" b="b"/>
            <a:pathLst>
              <a:path w="6158230" h="200025">
                <a:moveTo>
                  <a:pt x="0" y="199644"/>
                </a:moveTo>
                <a:lnTo>
                  <a:pt x="6158230" y="199644"/>
                </a:lnTo>
                <a:lnTo>
                  <a:pt x="6158230" y="0"/>
                </a:lnTo>
                <a:lnTo>
                  <a:pt x="0" y="0"/>
                </a:lnTo>
                <a:lnTo>
                  <a:pt x="0" y="199644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01040" y="2519425"/>
            <a:ext cx="6158230" cy="342900"/>
          </a:xfrm>
          <a:custGeom>
            <a:avLst/>
            <a:gdLst/>
            <a:ahLst/>
            <a:cxnLst/>
            <a:rect l="l" t="t" r="r" b="b"/>
            <a:pathLst>
              <a:path w="6158230" h="342900">
                <a:moveTo>
                  <a:pt x="0" y="342900"/>
                </a:moveTo>
                <a:lnTo>
                  <a:pt x="6158230" y="342900"/>
                </a:lnTo>
                <a:lnTo>
                  <a:pt x="6158230" y="0"/>
                </a:lnTo>
                <a:lnTo>
                  <a:pt x="0" y="0"/>
                </a:lnTo>
                <a:lnTo>
                  <a:pt x="0" y="34290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01040" y="2862325"/>
            <a:ext cx="6158230" cy="219710"/>
          </a:xfrm>
          <a:custGeom>
            <a:avLst/>
            <a:gdLst/>
            <a:ahLst/>
            <a:cxnLst/>
            <a:rect l="l" t="t" r="r" b="b"/>
            <a:pathLst>
              <a:path w="6158230" h="219710">
                <a:moveTo>
                  <a:pt x="0" y="219455"/>
                </a:moveTo>
                <a:lnTo>
                  <a:pt x="6158230" y="219455"/>
                </a:lnTo>
                <a:lnTo>
                  <a:pt x="6158230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01040" y="3081781"/>
            <a:ext cx="6158230" cy="219710"/>
          </a:xfrm>
          <a:custGeom>
            <a:avLst/>
            <a:gdLst/>
            <a:ahLst/>
            <a:cxnLst/>
            <a:rect l="l" t="t" r="r" b="b"/>
            <a:pathLst>
              <a:path w="6158230" h="219710">
                <a:moveTo>
                  <a:pt x="0" y="219455"/>
                </a:moveTo>
                <a:lnTo>
                  <a:pt x="6158230" y="219455"/>
                </a:lnTo>
                <a:lnTo>
                  <a:pt x="6158230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01040" y="3301237"/>
            <a:ext cx="6158230" cy="218440"/>
          </a:xfrm>
          <a:custGeom>
            <a:avLst/>
            <a:gdLst/>
            <a:ahLst/>
            <a:cxnLst/>
            <a:rect l="l" t="t" r="r" b="b"/>
            <a:pathLst>
              <a:path w="6158230" h="218439">
                <a:moveTo>
                  <a:pt x="0" y="217931"/>
                </a:moveTo>
                <a:lnTo>
                  <a:pt x="6158230" y="217931"/>
                </a:lnTo>
                <a:lnTo>
                  <a:pt x="6158230" y="0"/>
                </a:lnTo>
                <a:lnTo>
                  <a:pt x="0" y="0"/>
                </a:lnTo>
                <a:lnTo>
                  <a:pt x="0" y="217931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01040" y="3519246"/>
            <a:ext cx="6158230" cy="220345"/>
          </a:xfrm>
          <a:custGeom>
            <a:avLst/>
            <a:gdLst/>
            <a:ahLst/>
            <a:cxnLst/>
            <a:rect l="l" t="t" r="r" b="b"/>
            <a:pathLst>
              <a:path w="6158230" h="220345">
                <a:moveTo>
                  <a:pt x="0" y="219760"/>
                </a:moveTo>
                <a:lnTo>
                  <a:pt x="6158230" y="219760"/>
                </a:lnTo>
                <a:lnTo>
                  <a:pt x="6158230" y="0"/>
                </a:lnTo>
                <a:lnTo>
                  <a:pt x="0" y="0"/>
                </a:lnTo>
                <a:lnTo>
                  <a:pt x="0" y="21976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01040" y="3739006"/>
            <a:ext cx="6158230" cy="219710"/>
          </a:xfrm>
          <a:custGeom>
            <a:avLst/>
            <a:gdLst/>
            <a:ahLst/>
            <a:cxnLst/>
            <a:rect l="l" t="t" r="r" b="b"/>
            <a:pathLst>
              <a:path w="6158230" h="219710">
                <a:moveTo>
                  <a:pt x="0" y="219455"/>
                </a:moveTo>
                <a:lnTo>
                  <a:pt x="6158230" y="219455"/>
                </a:lnTo>
                <a:lnTo>
                  <a:pt x="6158230" y="0"/>
                </a:lnTo>
                <a:lnTo>
                  <a:pt x="0" y="0"/>
                </a:lnTo>
                <a:lnTo>
                  <a:pt x="0" y="219455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01040" y="3958462"/>
            <a:ext cx="6158230" cy="266700"/>
          </a:xfrm>
          <a:custGeom>
            <a:avLst/>
            <a:gdLst/>
            <a:ahLst/>
            <a:cxnLst/>
            <a:rect l="l" t="t" r="r" b="b"/>
            <a:pathLst>
              <a:path w="6158230" h="266700">
                <a:moveTo>
                  <a:pt x="0" y="266700"/>
                </a:moveTo>
                <a:lnTo>
                  <a:pt x="6158230" y="266700"/>
                </a:lnTo>
                <a:lnTo>
                  <a:pt x="6158230" y="0"/>
                </a:lnTo>
                <a:lnTo>
                  <a:pt x="0" y="0"/>
                </a:lnTo>
                <a:lnTo>
                  <a:pt x="0" y="266700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01040" y="4225162"/>
            <a:ext cx="6158230" cy="200025"/>
          </a:xfrm>
          <a:custGeom>
            <a:avLst/>
            <a:gdLst/>
            <a:ahLst/>
            <a:cxnLst/>
            <a:rect l="l" t="t" r="r" b="b"/>
            <a:pathLst>
              <a:path w="6158230" h="200025">
                <a:moveTo>
                  <a:pt x="0" y="199644"/>
                </a:moveTo>
                <a:lnTo>
                  <a:pt x="6158230" y="199644"/>
                </a:lnTo>
                <a:lnTo>
                  <a:pt x="6158230" y="0"/>
                </a:lnTo>
                <a:lnTo>
                  <a:pt x="0" y="0"/>
                </a:lnTo>
                <a:lnTo>
                  <a:pt x="0" y="199644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01040" y="4424806"/>
            <a:ext cx="6158230" cy="200025"/>
          </a:xfrm>
          <a:custGeom>
            <a:avLst/>
            <a:gdLst/>
            <a:ahLst/>
            <a:cxnLst/>
            <a:rect l="l" t="t" r="r" b="b"/>
            <a:pathLst>
              <a:path w="6158230" h="200025">
                <a:moveTo>
                  <a:pt x="0" y="199644"/>
                </a:moveTo>
                <a:lnTo>
                  <a:pt x="6158230" y="199644"/>
                </a:lnTo>
                <a:lnTo>
                  <a:pt x="6158230" y="0"/>
                </a:lnTo>
                <a:lnTo>
                  <a:pt x="0" y="0"/>
                </a:lnTo>
                <a:lnTo>
                  <a:pt x="0" y="199644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01040" y="4624450"/>
            <a:ext cx="6158230" cy="201295"/>
          </a:xfrm>
          <a:custGeom>
            <a:avLst/>
            <a:gdLst/>
            <a:ahLst/>
            <a:cxnLst/>
            <a:rect l="l" t="t" r="r" b="b"/>
            <a:pathLst>
              <a:path w="6158230" h="201295">
                <a:moveTo>
                  <a:pt x="0" y="201167"/>
                </a:moveTo>
                <a:lnTo>
                  <a:pt x="6158230" y="201167"/>
                </a:lnTo>
                <a:lnTo>
                  <a:pt x="6158230" y="0"/>
                </a:lnTo>
                <a:lnTo>
                  <a:pt x="0" y="0"/>
                </a:lnTo>
                <a:lnTo>
                  <a:pt x="0" y="201167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01040" y="4825618"/>
            <a:ext cx="6158230" cy="200025"/>
          </a:xfrm>
          <a:custGeom>
            <a:avLst/>
            <a:gdLst/>
            <a:ahLst/>
            <a:cxnLst/>
            <a:rect l="l" t="t" r="r" b="b"/>
            <a:pathLst>
              <a:path w="6158230" h="200025">
                <a:moveTo>
                  <a:pt x="0" y="199644"/>
                </a:moveTo>
                <a:lnTo>
                  <a:pt x="6158230" y="199644"/>
                </a:lnTo>
                <a:lnTo>
                  <a:pt x="6158230" y="0"/>
                </a:lnTo>
                <a:lnTo>
                  <a:pt x="0" y="0"/>
                </a:lnTo>
                <a:lnTo>
                  <a:pt x="0" y="199644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01040" y="5025262"/>
            <a:ext cx="6158230" cy="200025"/>
          </a:xfrm>
          <a:custGeom>
            <a:avLst/>
            <a:gdLst/>
            <a:ahLst/>
            <a:cxnLst/>
            <a:rect l="l" t="t" r="r" b="b"/>
            <a:pathLst>
              <a:path w="6158230" h="200025">
                <a:moveTo>
                  <a:pt x="0" y="199644"/>
                </a:moveTo>
                <a:lnTo>
                  <a:pt x="6158230" y="199644"/>
                </a:lnTo>
                <a:lnTo>
                  <a:pt x="6158230" y="0"/>
                </a:lnTo>
                <a:lnTo>
                  <a:pt x="0" y="0"/>
                </a:lnTo>
                <a:lnTo>
                  <a:pt x="0" y="199644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01040" y="5224906"/>
            <a:ext cx="6158230" cy="200025"/>
          </a:xfrm>
          <a:custGeom>
            <a:avLst/>
            <a:gdLst/>
            <a:ahLst/>
            <a:cxnLst/>
            <a:rect l="l" t="t" r="r" b="b"/>
            <a:pathLst>
              <a:path w="6158230" h="200025">
                <a:moveTo>
                  <a:pt x="0" y="199644"/>
                </a:moveTo>
                <a:lnTo>
                  <a:pt x="6158230" y="199644"/>
                </a:lnTo>
                <a:lnTo>
                  <a:pt x="6158230" y="0"/>
                </a:lnTo>
                <a:lnTo>
                  <a:pt x="0" y="0"/>
                </a:lnTo>
                <a:lnTo>
                  <a:pt x="0" y="199644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01040" y="5424550"/>
            <a:ext cx="6158230" cy="201295"/>
          </a:xfrm>
          <a:custGeom>
            <a:avLst/>
            <a:gdLst/>
            <a:ahLst/>
            <a:cxnLst/>
            <a:rect l="l" t="t" r="r" b="b"/>
            <a:pathLst>
              <a:path w="6158230" h="201295">
                <a:moveTo>
                  <a:pt x="0" y="201167"/>
                </a:moveTo>
                <a:lnTo>
                  <a:pt x="6158230" y="201167"/>
                </a:lnTo>
                <a:lnTo>
                  <a:pt x="6158230" y="0"/>
                </a:lnTo>
                <a:lnTo>
                  <a:pt x="0" y="0"/>
                </a:lnTo>
                <a:lnTo>
                  <a:pt x="0" y="201167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01040" y="5625718"/>
            <a:ext cx="6158230" cy="200025"/>
          </a:xfrm>
          <a:custGeom>
            <a:avLst/>
            <a:gdLst/>
            <a:ahLst/>
            <a:cxnLst/>
            <a:rect l="l" t="t" r="r" b="b"/>
            <a:pathLst>
              <a:path w="6158230" h="200025">
                <a:moveTo>
                  <a:pt x="0" y="199644"/>
                </a:moveTo>
                <a:lnTo>
                  <a:pt x="6158230" y="199644"/>
                </a:lnTo>
                <a:lnTo>
                  <a:pt x="6158230" y="0"/>
                </a:lnTo>
                <a:lnTo>
                  <a:pt x="0" y="0"/>
                </a:lnTo>
                <a:lnTo>
                  <a:pt x="0" y="199644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01040" y="5825311"/>
            <a:ext cx="6158230" cy="200025"/>
          </a:xfrm>
          <a:custGeom>
            <a:avLst/>
            <a:gdLst/>
            <a:ahLst/>
            <a:cxnLst/>
            <a:rect l="l" t="t" r="r" b="b"/>
            <a:pathLst>
              <a:path w="6158230" h="200025">
                <a:moveTo>
                  <a:pt x="0" y="199948"/>
                </a:moveTo>
                <a:lnTo>
                  <a:pt x="6158230" y="199948"/>
                </a:lnTo>
                <a:lnTo>
                  <a:pt x="6158230" y="0"/>
                </a:lnTo>
                <a:lnTo>
                  <a:pt x="0" y="0"/>
                </a:lnTo>
                <a:lnTo>
                  <a:pt x="0" y="199948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01040" y="6025260"/>
            <a:ext cx="6158230" cy="200025"/>
          </a:xfrm>
          <a:custGeom>
            <a:avLst/>
            <a:gdLst/>
            <a:ahLst/>
            <a:cxnLst/>
            <a:rect l="l" t="t" r="r" b="b"/>
            <a:pathLst>
              <a:path w="6158230" h="200025">
                <a:moveTo>
                  <a:pt x="0" y="199644"/>
                </a:moveTo>
                <a:lnTo>
                  <a:pt x="6158230" y="199644"/>
                </a:lnTo>
                <a:lnTo>
                  <a:pt x="6158230" y="0"/>
                </a:lnTo>
                <a:lnTo>
                  <a:pt x="0" y="0"/>
                </a:lnTo>
                <a:lnTo>
                  <a:pt x="0" y="199644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701040" y="6224904"/>
            <a:ext cx="6158230" cy="201295"/>
          </a:xfrm>
          <a:custGeom>
            <a:avLst/>
            <a:gdLst/>
            <a:ahLst/>
            <a:cxnLst/>
            <a:rect l="l" t="t" r="r" b="b"/>
            <a:pathLst>
              <a:path w="6158230" h="201295">
                <a:moveTo>
                  <a:pt x="0" y="201167"/>
                </a:moveTo>
                <a:lnTo>
                  <a:pt x="6158230" y="201167"/>
                </a:lnTo>
                <a:lnTo>
                  <a:pt x="6158230" y="0"/>
                </a:lnTo>
                <a:lnTo>
                  <a:pt x="0" y="0"/>
                </a:lnTo>
                <a:lnTo>
                  <a:pt x="0" y="201167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701040" y="6426072"/>
            <a:ext cx="6158230" cy="200025"/>
          </a:xfrm>
          <a:custGeom>
            <a:avLst/>
            <a:gdLst/>
            <a:ahLst/>
            <a:cxnLst/>
            <a:rect l="l" t="t" r="r" b="b"/>
            <a:pathLst>
              <a:path w="6158230" h="200025">
                <a:moveTo>
                  <a:pt x="0" y="199644"/>
                </a:moveTo>
                <a:lnTo>
                  <a:pt x="6158230" y="199644"/>
                </a:lnTo>
                <a:lnTo>
                  <a:pt x="6158230" y="0"/>
                </a:lnTo>
                <a:lnTo>
                  <a:pt x="0" y="0"/>
                </a:lnTo>
                <a:lnTo>
                  <a:pt x="0" y="199644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01040" y="6625716"/>
            <a:ext cx="6158230" cy="200025"/>
          </a:xfrm>
          <a:custGeom>
            <a:avLst/>
            <a:gdLst/>
            <a:ahLst/>
            <a:cxnLst/>
            <a:rect l="l" t="t" r="r" b="b"/>
            <a:pathLst>
              <a:path w="6158230" h="200025">
                <a:moveTo>
                  <a:pt x="0" y="199644"/>
                </a:moveTo>
                <a:lnTo>
                  <a:pt x="6158230" y="199644"/>
                </a:lnTo>
                <a:lnTo>
                  <a:pt x="6158230" y="0"/>
                </a:lnTo>
                <a:lnTo>
                  <a:pt x="0" y="0"/>
                </a:lnTo>
                <a:lnTo>
                  <a:pt x="0" y="199644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701040" y="6825360"/>
            <a:ext cx="6158230" cy="200025"/>
          </a:xfrm>
          <a:custGeom>
            <a:avLst/>
            <a:gdLst/>
            <a:ahLst/>
            <a:cxnLst/>
            <a:rect l="l" t="t" r="r" b="b"/>
            <a:pathLst>
              <a:path w="6158230" h="200025">
                <a:moveTo>
                  <a:pt x="0" y="199644"/>
                </a:moveTo>
                <a:lnTo>
                  <a:pt x="6158230" y="199644"/>
                </a:lnTo>
                <a:lnTo>
                  <a:pt x="6158230" y="0"/>
                </a:lnTo>
                <a:lnTo>
                  <a:pt x="0" y="0"/>
                </a:lnTo>
                <a:lnTo>
                  <a:pt x="0" y="199644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701040" y="7025004"/>
            <a:ext cx="6158230" cy="201295"/>
          </a:xfrm>
          <a:custGeom>
            <a:avLst/>
            <a:gdLst/>
            <a:ahLst/>
            <a:cxnLst/>
            <a:rect l="l" t="t" r="r" b="b"/>
            <a:pathLst>
              <a:path w="6158230" h="201295">
                <a:moveTo>
                  <a:pt x="0" y="201167"/>
                </a:moveTo>
                <a:lnTo>
                  <a:pt x="6158230" y="201167"/>
                </a:lnTo>
                <a:lnTo>
                  <a:pt x="6158230" y="0"/>
                </a:lnTo>
                <a:lnTo>
                  <a:pt x="0" y="0"/>
                </a:lnTo>
                <a:lnTo>
                  <a:pt x="0" y="201167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701040" y="7226172"/>
            <a:ext cx="6158230" cy="200025"/>
          </a:xfrm>
          <a:custGeom>
            <a:avLst/>
            <a:gdLst/>
            <a:ahLst/>
            <a:cxnLst/>
            <a:rect l="l" t="t" r="r" b="b"/>
            <a:pathLst>
              <a:path w="6158230" h="200025">
                <a:moveTo>
                  <a:pt x="0" y="199644"/>
                </a:moveTo>
                <a:lnTo>
                  <a:pt x="6158230" y="199644"/>
                </a:lnTo>
                <a:lnTo>
                  <a:pt x="6158230" y="0"/>
                </a:lnTo>
                <a:lnTo>
                  <a:pt x="0" y="0"/>
                </a:lnTo>
                <a:lnTo>
                  <a:pt x="0" y="199644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701040" y="7425816"/>
            <a:ext cx="6158230" cy="200025"/>
          </a:xfrm>
          <a:custGeom>
            <a:avLst/>
            <a:gdLst/>
            <a:ahLst/>
            <a:cxnLst/>
            <a:rect l="l" t="t" r="r" b="b"/>
            <a:pathLst>
              <a:path w="6158230" h="200025">
                <a:moveTo>
                  <a:pt x="0" y="199644"/>
                </a:moveTo>
                <a:lnTo>
                  <a:pt x="6158230" y="199644"/>
                </a:lnTo>
                <a:lnTo>
                  <a:pt x="6158230" y="0"/>
                </a:lnTo>
                <a:lnTo>
                  <a:pt x="0" y="0"/>
                </a:lnTo>
                <a:lnTo>
                  <a:pt x="0" y="199644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701040" y="7625460"/>
            <a:ext cx="6158230" cy="200025"/>
          </a:xfrm>
          <a:custGeom>
            <a:avLst/>
            <a:gdLst/>
            <a:ahLst/>
            <a:cxnLst/>
            <a:rect l="l" t="t" r="r" b="b"/>
            <a:pathLst>
              <a:path w="6158230" h="200025">
                <a:moveTo>
                  <a:pt x="0" y="199644"/>
                </a:moveTo>
                <a:lnTo>
                  <a:pt x="6158230" y="199644"/>
                </a:lnTo>
                <a:lnTo>
                  <a:pt x="6158230" y="0"/>
                </a:lnTo>
                <a:lnTo>
                  <a:pt x="0" y="0"/>
                </a:lnTo>
                <a:lnTo>
                  <a:pt x="0" y="199644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701040" y="7825104"/>
            <a:ext cx="6158230" cy="201295"/>
          </a:xfrm>
          <a:custGeom>
            <a:avLst/>
            <a:gdLst/>
            <a:ahLst/>
            <a:cxnLst/>
            <a:rect l="l" t="t" r="r" b="b"/>
            <a:pathLst>
              <a:path w="6158230" h="201295">
                <a:moveTo>
                  <a:pt x="0" y="201167"/>
                </a:moveTo>
                <a:lnTo>
                  <a:pt x="6158230" y="201167"/>
                </a:lnTo>
                <a:lnTo>
                  <a:pt x="6158230" y="0"/>
                </a:lnTo>
                <a:lnTo>
                  <a:pt x="0" y="0"/>
                </a:lnTo>
                <a:lnTo>
                  <a:pt x="0" y="201167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701040" y="8026272"/>
            <a:ext cx="6158230" cy="326390"/>
          </a:xfrm>
          <a:custGeom>
            <a:avLst/>
            <a:gdLst/>
            <a:ahLst/>
            <a:cxnLst/>
            <a:rect l="l" t="t" r="r" b="b"/>
            <a:pathLst>
              <a:path w="6158230" h="326390">
                <a:moveTo>
                  <a:pt x="0" y="326136"/>
                </a:moveTo>
                <a:lnTo>
                  <a:pt x="6158230" y="326136"/>
                </a:lnTo>
                <a:lnTo>
                  <a:pt x="6158230" y="0"/>
                </a:lnTo>
                <a:lnTo>
                  <a:pt x="0" y="0"/>
                </a:lnTo>
                <a:lnTo>
                  <a:pt x="0" y="326136"/>
                </a:lnTo>
                <a:close/>
              </a:path>
            </a:pathLst>
          </a:custGeom>
          <a:solidFill>
            <a:srgbClr val="F5F5F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706627" y="426211"/>
            <a:ext cx="6054090" cy="78098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Evensi.it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3 maggio</a:t>
            </a:r>
            <a:r>
              <a:rPr dirty="0" sz="1600" spc="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142875">
              <a:lnSpc>
                <a:spcPct val="109200"/>
              </a:lnSpc>
              <a:spcBef>
                <a:spcPts val="969"/>
              </a:spcBef>
            </a:pP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Dopo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il successo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della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seconda edizione, che ha visto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60 città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e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più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di 1.500 </a:t>
            </a:r>
            <a:r>
              <a:rPr dirty="0" sz="1200" spc="-5" b="1">
                <a:solidFill>
                  <a:srgbClr val="384044"/>
                </a:solidFill>
                <a:latin typeface="Arial"/>
                <a:cs typeface="Arial"/>
              </a:rPr>
              <a:t>bambini e  ragazzi coinvolti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,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nel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2016 l’ABI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ha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proposto il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tema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"Abitare sottosopra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–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Scoprire e  sperimentare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come si sta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dentro l’arte,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i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luoghi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le cose".</a:t>
            </a:r>
            <a:endParaRPr sz="1200">
              <a:latin typeface="Arial"/>
              <a:cs typeface="Arial"/>
            </a:endParaRPr>
          </a:p>
          <a:p>
            <a:pPr marL="12700" marR="10795">
              <a:lnSpc>
                <a:spcPct val="95900"/>
              </a:lnSpc>
              <a:spcBef>
                <a:spcPts val="1085"/>
              </a:spcBef>
            </a:pPr>
            <a:r>
              <a:rPr dirty="0" sz="1500" spc="-5">
                <a:solidFill>
                  <a:srgbClr val="384044"/>
                </a:solidFill>
                <a:latin typeface="Times New Roman"/>
                <a:cs typeface="Times New Roman"/>
              </a:rPr>
              <a:t>ABITARE </a:t>
            </a:r>
            <a:r>
              <a:rPr dirty="0" sz="1500">
                <a:solidFill>
                  <a:srgbClr val="384044"/>
                </a:solidFill>
                <a:latin typeface="Times New Roman"/>
                <a:cs typeface="Times New Roman"/>
              </a:rPr>
              <a:t>– </a:t>
            </a:r>
            <a:r>
              <a:rPr dirty="0" sz="1500" spc="-5">
                <a:solidFill>
                  <a:srgbClr val="384044"/>
                </a:solidFill>
                <a:latin typeface="Times New Roman"/>
                <a:cs typeface="Times New Roman"/>
              </a:rPr>
              <a:t>UNA CASA, </a:t>
            </a:r>
            <a:r>
              <a:rPr dirty="0" sz="1500">
                <a:solidFill>
                  <a:srgbClr val="384044"/>
                </a:solidFill>
                <a:latin typeface="Times New Roman"/>
                <a:cs typeface="Times New Roman"/>
              </a:rPr>
              <a:t>UN </a:t>
            </a:r>
            <a:r>
              <a:rPr dirty="0" sz="1500" spc="-5">
                <a:solidFill>
                  <a:srgbClr val="384044"/>
                </a:solidFill>
                <a:latin typeface="Times New Roman"/>
                <a:cs typeface="Times New Roman"/>
              </a:rPr>
              <a:t>QUARTIERE, </a:t>
            </a:r>
            <a:r>
              <a:rPr dirty="0" sz="1500" spc="-10">
                <a:solidFill>
                  <a:srgbClr val="384044"/>
                </a:solidFill>
                <a:latin typeface="Times New Roman"/>
                <a:cs typeface="Times New Roman"/>
              </a:rPr>
              <a:t>LA </a:t>
            </a:r>
            <a:r>
              <a:rPr dirty="0" sz="1500" spc="-5">
                <a:solidFill>
                  <a:srgbClr val="384044"/>
                </a:solidFill>
                <a:latin typeface="Times New Roman"/>
                <a:cs typeface="Times New Roman"/>
              </a:rPr>
              <a:t>CITTÀ </a:t>
            </a:r>
            <a:r>
              <a:rPr dirty="0" sz="1500">
                <a:solidFill>
                  <a:srgbClr val="384044"/>
                </a:solidFill>
                <a:latin typeface="Times New Roman"/>
                <a:cs typeface="Times New Roman"/>
              </a:rPr>
              <a:t>– È </a:t>
            </a:r>
            <a:r>
              <a:rPr dirty="0" sz="1500" spc="-5">
                <a:solidFill>
                  <a:srgbClr val="384044"/>
                </a:solidFill>
                <a:latin typeface="Times New Roman"/>
                <a:cs typeface="Times New Roman"/>
              </a:rPr>
              <a:t>COSTRUIRSI  UN LUOGO SICURO </a:t>
            </a:r>
            <a:r>
              <a:rPr dirty="0" sz="1500">
                <a:solidFill>
                  <a:srgbClr val="384044"/>
                </a:solidFill>
                <a:latin typeface="Times New Roman"/>
                <a:cs typeface="Times New Roman"/>
              </a:rPr>
              <a:t>FATTO </a:t>
            </a:r>
            <a:r>
              <a:rPr dirty="0" sz="1500" spc="-5">
                <a:solidFill>
                  <a:srgbClr val="384044"/>
                </a:solidFill>
                <a:latin typeface="Times New Roman"/>
                <a:cs typeface="Times New Roman"/>
              </a:rPr>
              <a:t>DI IDEE, PERSONE </a:t>
            </a:r>
            <a:r>
              <a:rPr dirty="0" sz="1500">
                <a:solidFill>
                  <a:srgbClr val="384044"/>
                </a:solidFill>
                <a:latin typeface="Times New Roman"/>
                <a:cs typeface="Times New Roman"/>
              </a:rPr>
              <a:t>E </a:t>
            </a:r>
            <a:r>
              <a:rPr dirty="0" sz="1500" spc="-5">
                <a:solidFill>
                  <a:srgbClr val="384044"/>
                </a:solidFill>
                <a:latin typeface="Times New Roman"/>
                <a:cs typeface="Times New Roman"/>
              </a:rPr>
              <a:t>COSE; UN LUOGO  DA CUI PARTIRE </a:t>
            </a:r>
            <a:r>
              <a:rPr dirty="0" sz="1500">
                <a:solidFill>
                  <a:srgbClr val="384044"/>
                </a:solidFill>
                <a:latin typeface="Times New Roman"/>
                <a:cs typeface="Times New Roman"/>
              </a:rPr>
              <a:t>E </a:t>
            </a:r>
            <a:r>
              <a:rPr dirty="0" sz="1500" spc="-5">
                <a:solidFill>
                  <a:srgbClr val="384044"/>
                </a:solidFill>
                <a:latin typeface="Times New Roman"/>
                <a:cs typeface="Times New Roman"/>
              </a:rPr>
              <a:t>A </a:t>
            </a:r>
            <a:r>
              <a:rPr dirty="0" sz="1500">
                <a:solidFill>
                  <a:srgbClr val="384044"/>
                </a:solidFill>
                <a:latin typeface="Times New Roman"/>
                <a:cs typeface="Times New Roman"/>
              </a:rPr>
              <a:t>CUI </a:t>
            </a:r>
            <a:r>
              <a:rPr dirty="0" sz="1500" spc="-5">
                <a:solidFill>
                  <a:srgbClr val="384044"/>
                </a:solidFill>
                <a:latin typeface="Times New Roman"/>
                <a:cs typeface="Times New Roman"/>
              </a:rPr>
              <a:t>RITORNARE CHE ESISTE ALL’INTERNO DI  UNA RELAZIONE </a:t>
            </a:r>
            <a:r>
              <a:rPr dirty="0" sz="1500" spc="-10">
                <a:solidFill>
                  <a:srgbClr val="384044"/>
                </a:solidFill>
                <a:latin typeface="Times New Roman"/>
                <a:cs typeface="Times New Roman"/>
              </a:rPr>
              <a:t>DI </a:t>
            </a:r>
            <a:r>
              <a:rPr dirty="0" sz="1500" spc="-5">
                <a:solidFill>
                  <a:srgbClr val="384044"/>
                </a:solidFill>
                <a:latin typeface="Times New Roman"/>
                <a:cs typeface="Times New Roman"/>
              </a:rPr>
              <a:t>SCAMBIO RECIPROCO </a:t>
            </a:r>
            <a:r>
              <a:rPr dirty="0" sz="1500">
                <a:solidFill>
                  <a:srgbClr val="384044"/>
                </a:solidFill>
                <a:latin typeface="Times New Roman"/>
                <a:cs typeface="Times New Roman"/>
              </a:rPr>
              <a:t>CON CIÒ </a:t>
            </a:r>
            <a:r>
              <a:rPr dirty="0" sz="1500" spc="-5">
                <a:solidFill>
                  <a:srgbClr val="384044"/>
                </a:solidFill>
                <a:latin typeface="Times New Roman"/>
                <a:cs typeface="Times New Roman"/>
              </a:rPr>
              <a:t>CHE CI  CIRCONDA </a:t>
            </a:r>
            <a:r>
              <a:rPr dirty="0" sz="1500">
                <a:solidFill>
                  <a:srgbClr val="384044"/>
                </a:solidFill>
                <a:latin typeface="Times New Roman"/>
                <a:cs typeface="Times New Roman"/>
              </a:rPr>
              <a:t>E </a:t>
            </a:r>
            <a:r>
              <a:rPr dirty="0" sz="1500" spc="-5">
                <a:solidFill>
                  <a:srgbClr val="384044"/>
                </a:solidFill>
                <a:latin typeface="Times New Roman"/>
                <a:cs typeface="Times New Roman"/>
              </a:rPr>
              <a:t>CONTRIBUISCE A DEFINIRE </a:t>
            </a:r>
            <a:r>
              <a:rPr dirty="0" sz="1500">
                <a:solidFill>
                  <a:srgbClr val="384044"/>
                </a:solidFill>
                <a:latin typeface="Times New Roman"/>
                <a:cs typeface="Times New Roman"/>
              </a:rPr>
              <a:t>IL SENSO </a:t>
            </a:r>
            <a:r>
              <a:rPr dirty="0" sz="1500" spc="-10">
                <a:solidFill>
                  <a:srgbClr val="384044"/>
                </a:solidFill>
                <a:latin typeface="Times New Roman"/>
                <a:cs typeface="Times New Roman"/>
              </a:rPr>
              <a:t>DI  </a:t>
            </a:r>
            <a:r>
              <a:rPr dirty="0" sz="1500" spc="-5">
                <a:solidFill>
                  <a:srgbClr val="384044"/>
                </a:solidFill>
                <a:latin typeface="Times New Roman"/>
                <a:cs typeface="Times New Roman"/>
              </a:rPr>
              <a:t>APPARTENENZA</a:t>
            </a:r>
            <a:r>
              <a:rPr dirty="0" sz="1500" spc="10">
                <a:solidFill>
                  <a:srgbClr val="384044"/>
                </a:solidFill>
                <a:latin typeface="Times New Roman"/>
                <a:cs typeface="Times New Roman"/>
              </a:rPr>
              <a:t> </a:t>
            </a:r>
            <a:r>
              <a:rPr dirty="0" sz="1500" spc="-5">
                <a:solidFill>
                  <a:srgbClr val="384044"/>
                </a:solidFill>
                <a:latin typeface="Times New Roman"/>
                <a:cs typeface="Times New Roman"/>
              </a:rPr>
              <a:t>COLLETTIVA.</a:t>
            </a:r>
            <a:endParaRPr sz="1500">
              <a:latin typeface="Times New Roman"/>
              <a:cs typeface="Times New Roman"/>
            </a:endParaRPr>
          </a:p>
          <a:p>
            <a:pPr marL="12700" marR="27940">
              <a:lnSpc>
                <a:spcPct val="109400"/>
              </a:lnSpc>
              <a:spcBef>
                <a:spcPts val="415"/>
              </a:spcBef>
            </a:pP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Su questa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scia, </a:t>
            </a:r>
            <a:r>
              <a:rPr dirty="0" sz="1200" spc="-10">
                <a:solidFill>
                  <a:srgbClr val="384044"/>
                </a:solidFill>
                <a:latin typeface="Arial"/>
                <a:cs typeface="Arial"/>
              </a:rPr>
              <a:t>in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occasione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del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Festival della Cultura Creativa il </a:t>
            </a:r>
            <a:r>
              <a:rPr dirty="0" sz="1200" spc="-5" b="1">
                <a:solidFill>
                  <a:srgbClr val="384044"/>
                </a:solidFill>
                <a:latin typeface="Arial"/>
                <a:cs typeface="Arial"/>
              </a:rPr>
              <a:t>Museo internazionale  delle marionette </a:t>
            </a:r>
            <a:r>
              <a:rPr dirty="0" sz="1200" spc="-10" b="1">
                <a:solidFill>
                  <a:srgbClr val="384044"/>
                </a:solidFill>
                <a:latin typeface="Arial"/>
                <a:cs typeface="Arial"/>
              </a:rPr>
              <a:t>Antonio </a:t>
            </a:r>
            <a:r>
              <a:rPr dirty="0" sz="1200" spc="-5" b="1">
                <a:solidFill>
                  <a:srgbClr val="384044"/>
                </a:solidFill>
                <a:latin typeface="Arial"/>
                <a:cs typeface="Arial"/>
              </a:rPr>
              <a:t>Pasqualino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realizzerà il </a:t>
            </a:r>
            <a:r>
              <a:rPr dirty="0" sz="1200" spc="-5" b="1">
                <a:solidFill>
                  <a:srgbClr val="384044"/>
                </a:solidFill>
                <a:latin typeface="Arial"/>
                <a:cs typeface="Arial"/>
              </a:rPr>
              <a:t>laboratorio didattico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-artistico  "Il</a:t>
            </a:r>
            <a:r>
              <a:rPr dirty="0" sz="1200" spc="-5" b="1">
                <a:solidFill>
                  <a:srgbClr val="384044"/>
                </a:solidFill>
                <a:latin typeface="Arial"/>
                <a:cs typeface="Arial"/>
              </a:rPr>
              <a:t>teatro immaginario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"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che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si terrà nella suggestiva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atmosfera del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Museo da mercoledì 4  a sabato 7 maggio.</a:t>
            </a:r>
            <a:endParaRPr sz="1200">
              <a:latin typeface="Arial"/>
              <a:cs typeface="Arial"/>
            </a:endParaRPr>
          </a:p>
          <a:p>
            <a:pPr algn="just" marL="12700" marR="88900">
              <a:lnSpc>
                <a:spcPct val="109200"/>
              </a:lnSpc>
            </a:pP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Il </a:t>
            </a:r>
            <a:r>
              <a:rPr dirty="0" sz="1200" spc="-5" b="1">
                <a:solidFill>
                  <a:srgbClr val="384044"/>
                </a:solidFill>
                <a:latin typeface="Arial"/>
                <a:cs typeface="Arial"/>
              </a:rPr>
              <a:t>laboratorio si incentrerà </a:t>
            </a:r>
            <a:r>
              <a:rPr dirty="0" sz="1200" b="1">
                <a:solidFill>
                  <a:srgbClr val="384044"/>
                </a:solidFill>
                <a:latin typeface="Arial"/>
                <a:cs typeface="Arial"/>
              </a:rPr>
              <a:t>sul tema </a:t>
            </a:r>
            <a:r>
              <a:rPr dirty="0" sz="1200" spc="-5" b="1">
                <a:solidFill>
                  <a:srgbClr val="384044"/>
                </a:solidFill>
                <a:latin typeface="Arial"/>
                <a:cs typeface="Arial"/>
              </a:rPr>
              <a:t>dell’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"Orlando furioso"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Ludovico Ariosto in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cui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la  perdita del </a:t>
            </a:r>
            <a:r>
              <a:rPr dirty="0" sz="1200" spc="-10">
                <a:solidFill>
                  <a:srgbClr val="384044"/>
                </a:solidFill>
                <a:latin typeface="Arial"/>
                <a:cs typeface="Arial"/>
              </a:rPr>
              <a:t>senno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e la follia per </a:t>
            </a:r>
            <a:r>
              <a:rPr dirty="0" sz="1200" spc="-10">
                <a:solidFill>
                  <a:srgbClr val="384044"/>
                </a:solidFill>
                <a:latin typeface="Arial"/>
                <a:cs typeface="Arial"/>
              </a:rPr>
              <a:t>amore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saranno utilizzati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per esplorare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uno dei capolavori  della letteratura italiana trasformandosi </a:t>
            </a:r>
            <a:r>
              <a:rPr dirty="0" sz="1200" spc="-10">
                <a:solidFill>
                  <a:srgbClr val="384044"/>
                </a:solidFill>
                <a:latin typeface="Arial"/>
                <a:cs typeface="Arial"/>
              </a:rPr>
              <a:t>in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strumento di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riflessione sui</a:t>
            </a:r>
            <a:r>
              <a:rPr dirty="0" sz="1200" spc="65">
                <a:solidFill>
                  <a:srgbClr val="384044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possibili</a:t>
            </a:r>
            <a:endParaRPr sz="1200">
              <a:latin typeface="Arial"/>
              <a:cs typeface="Arial"/>
            </a:endParaRPr>
          </a:p>
          <a:p>
            <a:pPr marL="12700" marR="22225">
              <a:lnSpc>
                <a:spcPct val="109400"/>
              </a:lnSpc>
              <a:spcBef>
                <a:spcPts val="10"/>
              </a:spcBef>
            </a:pP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capovolgimenti della realtà e i cambiamenti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prospettiva, sul disorientamento e le nuove  modalità di significazione della realtà. Riprendendo il tema del Festival, il </a:t>
            </a:r>
            <a:r>
              <a:rPr dirty="0" sz="1200" spc="-5" b="1">
                <a:solidFill>
                  <a:srgbClr val="384044"/>
                </a:solidFill>
                <a:latin typeface="Arial"/>
                <a:cs typeface="Arial"/>
              </a:rPr>
              <a:t>laboratorio  prende spunto da </a:t>
            </a:r>
            <a:r>
              <a:rPr dirty="0" sz="1200" spc="-10" b="1">
                <a:solidFill>
                  <a:srgbClr val="384044"/>
                </a:solidFill>
                <a:latin typeface="Arial"/>
                <a:cs typeface="Arial"/>
              </a:rPr>
              <a:t>una </a:t>
            </a:r>
            <a:r>
              <a:rPr dirty="0" sz="1200" spc="-5" b="1">
                <a:solidFill>
                  <a:srgbClr val="384044"/>
                </a:solidFill>
                <a:latin typeface="Arial"/>
                <a:cs typeface="Arial"/>
              </a:rPr>
              <a:t>pratica </a:t>
            </a:r>
            <a:r>
              <a:rPr dirty="0" sz="1200" b="1">
                <a:solidFill>
                  <a:srgbClr val="384044"/>
                </a:solidFill>
                <a:latin typeface="Arial"/>
                <a:cs typeface="Arial"/>
              </a:rPr>
              <a:t>comune ai </a:t>
            </a:r>
            <a:r>
              <a:rPr dirty="0" sz="1200" spc="-5" b="1">
                <a:solidFill>
                  <a:srgbClr val="384044"/>
                </a:solidFill>
                <a:latin typeface="Arial"/>
                <a:cs typeface="Arial"/>
              </a:rPr>
              <a:t>bambini che trasformano nella </a:t>
            </a:r>
            <a:r>
              <a:rPr dirty="0" sz="1200" b="1">
                <a:solidFill>
                  <a:srgbClr val="384044"/>
                </a:solidFill>
                <a:latin typeface="Arial"/>
                <a:cs typeface="Arial"/>
              </a:rPr>
              <a:t>loro  </a:t>
            </a:r>
            <a:r>
              <a:rPr dirty="0" sz="1200" spc="-5" b="1">
                <a:solidFill>
                  <a:srgbClr val="384044"/>
                </a:solidFill>
                <a:latin typeface="Arial"/>
                <a:cs typeface="Arial"/>
              </a:rPr>
              <a:t>immaginazione </a:t>
            </a:r>
            <a:r>
              <a:rPr dirty="0" sz="1200" b="1">
                <a:solidFill>
                  <a:srgbClr val="384044"/>
                </a:solidFill>
                <a:latin typeface="Arial"/>
                <a:cs typeface="Arial"/>
              </a:rPr>
              <a:t>il luogo abitato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,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la casa, e i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suoi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oggetti, animandoli: sotto il letto  immaginano una casa,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sotto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il tavolo prendono vita personaggi e luoghi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inesplorati, </a:t>
            </a:r>
            <a:r>
              <a:rPr dirty="0" sz="1200" spc="-10">
                <a:solidFill>
                  <a:srgbClr val="384044"/>
                </a:solidFill>
                <a:latin typeface="Arial"/>
                <a:cs typeface="Arial"/>
              </a:rPr>
              <a:t>le 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coperte si trasformano in una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capanna.</a:t>
            </a:r>
            <a:endParaRPr sz="1200">
              <a:latin typeface="Arial"/>
              <a:cs typeface="Arial"/>
            </a:endParaRPr>
          </a:p>
          <a:p>
            <a:pPr marL="12700" marR="106680">
              <a:lnSpc>
                <a:spcPct val="109200"/>
              </a:lnSpc>
            </a:pP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Durante l’attività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i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piccoli partecipanti saranno guidati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a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riflettere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su un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oggetto d’uso  comune, il tavolo, trasformandolo in uno spazio scenico inedito in </a:t>
            </a:r>
            <a:r>
              <a:rPr dirty="0" sz="1200" spc="-10">
                <a:solidFill>
                  <a:srgbClr val="384044"/>
                </a:solidFill>
                <a:latin typeface="Arial"/>
                <a:cs typeface="Arial"/>
              </a:rPr>
              <a:t>cui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il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sopra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e il sotto</a:t>
            </a:r>
            <a:r>
              <a:rPr dirty="0" sz="1200" spc="185">
                <a:solidFill>
                  <a:srgbClr val="384044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si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09400"/>
              </a:lnSpc>
              <a:spcBef>
                <a:spcPts val="5"/>
              </a:spcBef>
            </a:pP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trasformano in luoghi,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entrambi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ricchi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significato, </a:t>
            </a:r>
            <a:r>
              <a:rPr dirty="0" sz="1200" spc="-10">
                <a:solidFill>
                  <a:srgbClr val="384044"/>
                </a:solidFill>
                <a:latin typeface="Arial"/>
                <a:cs typeface="Arial"/>
              </a:rPr>
              <a:t>che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offrono la possibilità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assumere  prospettive e punti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vista diversi: il tavolo porterà i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piccoli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partecipanti a intraprendere un  viaggio misterioso che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sta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proprio sotto i nostri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piedi.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Trasformato in </a:t>
            </a:r>
            <a:r>
              <a:rPr dirty="0" sz="1200" spc="-5" b="1">
                <a:solidFill>
                  <a:srgbClr val="384044"/>
                </a:solidFill>
                <a:latin typeface="Arial"/>
                <a:cs typeface="Arial"/>
              </a:rPr>
              <a:t>teatro dalle  </a:t>
            </a:r>
            <a:r>
              <a:rPr dirty="0" sz="1200" b="1">
                <a:solidFill>
                  <a:srgbClr val="384044"/>
                </a:solidFill>
                <a:latin typeface="Arial"/>
                <a:cs typeface="Arial"/>
              </a:rPr>
              <a:t>decorazioni </a:t>
            </a:r>
            <a:r>
              <a:rPr dirty="0" sz="1200" spc="-5" b="1">
                <a:solidFill>
                  <a:srgbClr val="384044"/>
                </a:solidFill>
                <a:latin typeface="Arial"/>
                <a:cs typeface="Arial"/>
              </a:rPr>
              <a:t>realizzate dai </a:t>
            </a:r>
            <a:r>
              <a:rPr dirty="0" sz="1200" b="1">
                <a:solidFill>
                  <a:srgbClr val="384044"/>
                </a:solidFill>
                <a:latin typeface="Arial"/>
                <a:cs typeface="Arial"/>
              </a:rPr>
              <a:t>bambini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,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il tavolo accoglierà i personaggi interpretati </a:t>
            </a:r>
            <a:r>
              <a:rPr dirty="0" sz="1200">
                <a:solidFill>
                  <a:srgbClr val="384044"/>
                </a:solidFill>
                <a:latin typeface="Arial"/>
                <a:cs typeface="Arial"/>
              </a:rPr>
              <a:t>da  </a:t>
            </a:r>
            <a:r>
              <a:rPr dirty="0" sz="1200" spc="-5">
                <a:solidFill>
                  <a:srgbClr val="384044"/>
                </a:solidFill>
                <a:latin typeface="Arial"/>
                <a:cs typeface="Arial"/>
              </a:rPr>
              <a:t>burattini da loro creati.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411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Redattore</a:t>
            </a:r>
            <a:r>
              <a:rPr dirty="0" sz="1600" spc="-8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Sociale  </a:t>
            </a:r>
            <a:r>
              <a:rPr dirty="0" sz="1600" spc="-5" b="1">
                <a:latin typeface="Arial"/>
                <a:cs typeface="Arial"/>
              </a:rPr>
              <a:t>27 aprile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727705"/>
            <a:ext cx="4916170" cy="875665"/>
          </a:xfrm>
          <a:prstGeom prst="rect">
            <a:avLst/>
          </a:prstGeom>
        </p:spPr>
        <p:txBody>
          <a:bodyPr wrap="square" lIns="0" tIns="43815" rIns="0" bIns="0" rtlCol="0" vert="horz">
            <a:spAutoFit/>
          </a:bodyPr>
          <a:lstStyle/>
          <a:p>
            <a:pPr marL="12700" marR="5080">
              <a:lnSpc>
                <a:spcPts val="3260"/>
              </a:lnSpc>
              <a:spcBef>
                <a:spcPts val="345"/>
              </a:spcBef>
            </a:pPr>
            <a:r>
              <a:rPr dirty="0" sz="2850">
                <a:solidFill>
                  <a:srgbClr val="2C5F3D"/>
                </a:solidFill>
                <a:latin typeface="Arial"/>
                <a:cs typeface="Arial"/>
              </a:rPr>
              <a:t>Festival </a:t>
            </a:r>
            <a:r>
              <a:rPr dirty="0" sz="2850" spc="-5">
                <a:solidFill>
                  <a:srgbClr val="2C5F3D"/>
                </a:solidFill>
                <a:latin typeface="Arial"/>
                <a:cs typeface="Arial"/>
              </a:rPr>
              <a:t>della </a:t>
            </a:r>
            <a:r>
              <a:rPr dirty="0" sz="2850">
                <a:solidFill>
                  <a:srgbClr val="2C5F3D"/>
                </a:solidFill>
                <a:latin typeface="Arial"/>
                <a:cs typeface="Arial"/>
              </a:rPr>
              <a:t>cultura creativa</a:t>
            </a:r>
            <a:r>
              <a:rPr dirty="0" sz="2850" spc="-70">
                <a:solidFill>
                  <a:srgbClr val="2C5F3D"/>
                </a:solidFill>
                <a:latin typeface="Arial"/>
                <a:cs typeface="Arial"/>
              </a:rPr>
              <a:t> </a:t>
            </a:r>
            <a:r>
              <a:rPr dirty="0" sz="2850">
                <a:solidFill>
                  <a:srgbClr val="2C5F3D"/>
                </a:solidFill>
                <a:latin typeface="Arial"/>
                <a:cs typeface="Arial"/>
              </a:rPr>
              <a:t>-  </a:t>
            </a:r>
            <a:r>
              <a:rPr dirty="0" sz="2850" spc="-5">
                <a:solidFill>
                  <a:srgbClr val="2C5F3D"/>
                </a:solidFill>
                <a:latin typeface="Arial"/>
                <a:cs typeface="Arial"/>
              </a:rPr>
              <a:t>Conferenza </a:t>
            </a:r>
            <a:r>
              <a:rPr dirty="0" sz="2850">
                <a:solidFill>
                  <a:srgbClr val="2C5F3D"/>
                </a:solidFill>
                <a:latin typeface="Arial"/>
                <a:cs typeface="Arial"/>
              </a:rPr>
              <a:t>stampa</a:t>
            </a:r>
            <a:endParaRPr sz="28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1040" y="3693286"/>
            <a:ext cx="6158230" cy="765175"/>
          </a:xfrm>
          <a:prstGeom prst="rect">
            <a:avLst/>
          </a:prstGeom>
          <a:solidFill>
            <a:srgbClr val="EDEDED"/>
          </a:solidFill>
        </p:spPr>
        <p:txBody>
          <a:bodyPr wrap="square" lIns="0" tIns="0" rIns="0" bIns="0" rtlCol="0" vert="horz">
            <a:spAutoFit/>
          </a:bodyPr>
          <a:lstStyle/>
          <a:p>
            <a:pPr marL="17780">
              <a:lnSpc>
                <a:spcPts val="1315"/>
              </a:lnSpc>
            </a:pPr>
            <a:r>
              <a:rPr dirty="0" sz="1200">
                <a:solidFill>
                  <a:srgbClr val="212121"/>
                </a:solidFill>
                <a:latin typeface="Arial"/>
                <a:cs typeface="Arial"/>
              </a:rPr>
              <a:t>Data: </a:t>
            </a:r>
            <a:r>
              <a:rPr dirty="0" sz="1200" spc="-5">
                <a:solidFill>
                  <a:srgbClr val="2C5F3D"/>
                </a:solidFill>
                <a:latin typeface="Arial"/>
                <a:cs typeface="Arial"/>
              </a:rPr>
              <a:t>27 aprile</a:t>
            </a:r>
            <a:r>
              <a:rPr dirty="0" sz="1200" spc="-15">
                <a:solidFill>
                  <a:srgbClr val="2C5F3D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2C5F3D"/>
                </a:solidFill>
                <a:latin typeface="Arial"/>
                <a:cs typeface="Arial"/>
              </a:rPr>
              <a:t>2016</a:t>
            </a:r>
            <a:endParaRPr sz="1200">
              <a:latin typeface="Arial"/>
              <a:cs typeface="Arial"/>
            </a:endParaRPr>
          </a:p>
          <a:p>
            <a:pPr marL="17780" marR="2470150">
              <a:lnSpc>
                <a:spcPct val="96300"/>
              </a:lnSpc>
              <a:spcBef>
                <a:spcPts val="20"/>
              </a:spcBef>
            </a:pPr>
            <a:r>
              <a:rPr dirty="0" sz="1200" spc="-5">
                <a:solidFill>
                  <a:srgbClr val="212121"/>
                </a:solidFill>
                <a:latin typeface="Arial"/>
                <a:cs typeface="Arial"/>
              </a:rPr>
              <a:t>Luogo: </a:t>
            </a:r>
            <a:r>
              <a:rPr dirty="0" sz="1200" spc="-5">
                <a:solidFill>
                  <a:srgbClr val="2C5F3D"/>
                </a:solidFill>
                <a:latin typeface="Arial"/>
                <a:cs typeface="Arial"/>
              </a:rPr>
              <a:t>Palazzo Altieri, Piazza </a:t>
            </a:r>
            <a:r>
              <a:rPr dirty="0" sz="1200">
                <a:solidFill>
                  <a:srgbClr val="2C5F3D"/>
                </a:solidFill>
                <a:latin typeface="Arial"/>
                <a:cs typeface="Arial"/>
              </a:rPr>
              <a:t>del </a:t>
            </a:r>
            <a:r>
              <a:rPr dirty="0" sz="1200" spc="-5">
                <a:solidFill>
                  <a:srgbClr val="2C5F3D"/>
                </a:solidFill>
                <a:latin typeface="Arial"/>
                <a:cs typeface="Arial"/>
              </a:rPr>
              <a:t>Gesù 49 </a:t>
            </a:r>
            <a:r>
              <a:rPr dirty="0" sz="1200">
                <a:solidFill>
                  <a:srgbClr val="2C5F3D"/>
                </a:solidFill>
                <a:latin typeface="Arial"/>
                <a:cs typeface="Arial"/>
              </a:rPr>
              <a:t>- </a:t>
            </a:r>
            <a:r>
              <a:rPr dirty="0" sz="1200" spc="-5">
                <a:solidFill>
                  <a:srgbClr val="2C5F3D"/>
                </a:solidFill>
                <a:latin typeface="Arial"/>
                <a:cs typeface="Arial"/>
              </a:rPr>
              <a:t>ore 15.30  </a:t>
            </a:r>
            <a:r>
              <a:rPr dirty="0" sz="1200" spc="-5">
                <a:solidFill>
                  <a:srgbClr val="212121"/>
                </a:solidFill>
                <a:latin typeface="Arial"/>
                <a:cs typeface="Arial"/>
              </a:rPr>
              <a:t>Organizzatore: </a:t>
            </a:r>
            <a:r>
              <a:rPr dirty="0" sz="1200" spc="-5">
                <a:solidFill>
                  <a:srgbClr val="2C5F3D"/>
                </a:solidFill>
                <a:latin typeface="Arial"/>
                <a:cs typeface="Arial"/>
              </a:rPr>
              <a:t>Associazione bancaria italiana </a:t>
            </a:r>
            <a:r>
              <a:rPr dirty="0" sz="1200">
                <a:solidFill>
                  <a:srgbClr val="2C5F3D"/>
                </a:solidFill>
                <a:latin typeface="Arial"/>
                <a:cs typeface="Arial"/>
              </a:rPr>
              <a:t>(Abi)  </a:t>
            </a:r>
            <a:r>
              <a:rPr dirty="0" sz="1200" spc="-5">
                <a:solidFill>
                  <a:srgbClr val="212121"/>
                </a:solidFill>
                <a:latin typeface="Arial"/>
                <a:cs typeface="Arial"/>
              </a:rPr>
              <a:t>Comune:</a:t>
            </a:r>
            <a:r>
              <a:rPr dirty="0" sz="1200" spc="5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200" spc="-10">
                <a:solidFill>
                  <a:srgbClr val="2C5F3D"/>
                </a:solidFill>
                <a:latin typeface="Arial"/>
                <a:cs typeface="Arial"/>
              </a:rPr>
              <a:t>Roma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1040" y="4462906"/>
            <a:ext cx="6158230" cy="0"/>
          </a:xfrm>
          <a:custGeom>
            <a:avLst/>
            <a:gdLst/>
            <a:ahLst/>
            <a:cxnLst/>
            <a:rect l="l" t="t" r="r" b="b"/>
            <a:pathLst>
              <a:path w="6158230" h="0">
                <a:moveTo>
                  <a:pt x="0" y="0"/>
                </a:moveTo>
                <a:lnTo>
                  <a:pt x="6158230" y="0"/>
                </a:lnTo>
              </a:path>
            </a:pathLst>
          </a:custGeom>
          <a:ln w="9144">
            <a:solidFill>
              <a:srgbClr val="AAAAAA"/>
            </a:solidFill>
            <a:prstDash val="sysDot"/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4740274"/>
            <a:ext cx="5800725" cy="3238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51460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F</a:t>
            </a:r>
            <a:r>
              <a:rPr dirty="0" sz="1600" spc="-5" b="1">
                <a:latin typeface="Arial"/>
                <a:cs typeface="Arial"/>
              </a:rPr>
              <a:t>u</a:t>
            </a:r>
            <a:r>
              <a:rPr dirty="0" sz="1600" spc="-15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p</a:t>
            </a:r>
            <a:r>
              <a:rPr dirty="0" sz="1600" spc="-15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a.i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fo  </a:t>
            </a:r>
            <a:r>
              <a:rPr dirty="0" sz="1600" spc="-5" b="1">
                <a:latin typeface="Arial"/>
                <a:cs typeface="Arial"/>
              </a:rPr>
              <a:t>3 maggio</a:t>
            </a:r>
            <a:r>
              <a:rPr dirty="0" sz="1600" spc="-4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5926302"/>
            <a:ext cx="6124575" cy="3912235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dirty="0" sz="1100" spc="-5">
                <a:latin typeface="Calibri"/>
                <a:cs typeface="Calibri"/>
              </a:rPr>
              <a:t>FESTIVAL DELLA CULTURA</a:t>
            </a:r>
            <a:r>
              <a:rPr dirty="0" sz="1100" spc="-2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CREATIVA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dirty="0" sz="1100">
                <a:latin typeface="Calibri"/>
                <a:cs typeface="Calibri"/>
              </a:rPr>
              <a:t>Una </a:t>
            </a:r>
            <a:r>
              <a:rPr dirty="0" sz="1100" spc="-5">
                <a:latin typeface="Calibri"/>
                <a:cs typeface="Calibri"/>
              </a:rPr>
              <a:t>settimana per riscoprire </a:t>
            </a:r>
            <a:r>
              <a:rPr dirty="0" sz="1100">
                <a:latin typeface="Calibri"/>
                <a:cs typeface="Calibri"/>
              </a:rPr>
              <a:t>il </a:t>
            </a:r>
            <a:r>
              <a:rPr dirty="0" sz="1100" spc="-5">
                <a:latin typeface="Calibri"/>
                <a:cs typeface="Calibri"/>
              </a:rPr>
              <a:t>senso</a:t>
            </a:r>
            <a:r>
              <a:rPr dirty="0" sz="1100" spc="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dell’abitare.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 marR="7620">
              <a:lnSpc>
                <a:spcPct val="136400"/>
              </a:lnSpc>
            </a:pPr>
            <a:r>
              <a:rPr dirty="0" sz="1100">
                <a:latin typeface="Calibri"/>
                <a:cs typeface="Calibri"/>
              </a:rPr>
              <a:t>Abitare </a:t>
            </a:r>
            <a:r>
              <a:rPr dirty="0" sz="1100" spc="-5">
                <a:latin typeface="Calibri"/>
                <a:cs typeface="Calibri"/>
              </a:rPr>
              <a:t>sottosopra. Scoprire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-5">
                <a:latin typeface="Calibri"/>
                <a:cs typeface="Calibri"/>
              </a:rPr>
              <a:t>sperimentare come si sta dentro </a:t>
            </a:r>
            <a:r>
              <a:rPr dirty="0" sz="1100">
                <a:latin typeface="Calibri"/>
                <a:cs typeface="Calibri"/>
              </a:rPr>
              <a:t>i </a:t>
            </a:r>
            <a:r>
              <a:rPr dirty="0" sz="1100" spc="-5">
                <a:latin typeface="Calibri"/>
                <a:cs typeface="Calibri"/>
              </a:rPr>
              <a:t>luoghi, l’arte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-10">
                <a:latin typeface="Calibri"/>
                <a:cs typeface="Calibri"/>
              </a:rPr>
              <a:t>le </a:t>
            </a:r>
            <a:r>
              <a:rPr dirty="0" sz="1100" spc="-5">
                <a:latin typeface="Calibri"/>
                <a:cs typeface="Calibri"/>
              </a:rPr>
              <a:t>emozioni </a:t>
            </a:r>
            <a:r>
              <a:rPr dirty="0" sz="1100">
                <a:latin typeface="Calibri"/>
                <a:cs typeface="Calibri"/>
              </a:rPr>
              <a:t>è il </a:t>
            </a:r>
            <a:r>
              <a:rPr dirty="0" sz="1100" spc="-5">
                <a:latin typeface="Calibri"/>
                <a:cs typeface="Calibri"/>
              </a:rPr>
              <a:t>tema della  terza edizione </a:t>
            </a:r>
            <a:r>
              <a:rPr dirty="0" sz="1100">
                <a:latin typeface="Calibri"/>
                <a:cs typeface="Calibri"/>
              </a:rPr>
              <a:t>del </a:t>
            </a:r>
            <a:r>
              <a:rPr dirty="0" sz="1100" spc="-5">
                <a:latin typeface="Calibri"/>
                <a:cs typeface="Calibri"/>
              </a:rPr>
              <a:t>Festival </a:t>
            </a:r>
            <a:r>
              <a:rPr dirty="0" sz="1100">
                <a:latin typeface="Calibri"/>
                <a:cs typeface="Calibri"/>
              </a:rPr>
              <a:t>della </a:t>
            </a:r>
            <a:r>
              <a:rPr dirty="0" sz="1100" spc="-5">
                <a:latin typeface="Calibri"/>
                <a:cs typeface="Calibri"/>
              </a:rPr>
              <a:t>Cultura creativa </a:t>
            </a:r>
            <a:r>
              <a:rPr dirty="0" sz="1100">
                <a:latin typeface="Calibri"/>
                <a:cs typeface="Calibri"/>
              </a:rPr>
              <a:t>che dal 2 </a:t>
            </a:r>
            <a:r>
              <a:rPr dirty="0" sz="1100" spc="-5">
                <a:latin typeface="Calibri"/>
                <a:cs typeface="Calibri"/>
              </a:rPr>
              <a:t>all’8 </a:t>
            </a:r>
            <a:r>
              <a:rPr dirty="0" sz="1100">
                <a:latin typeface="Calibri"/>
                <a:cs typeface="Calibri"/>
              </a:rPr>
              <a:t>maggio </a:t>
            </a:r>
            <a:r>
              <a:rPr dirty="0" sz="1100" spc="-5">
                <a:latin typeface="Calibri"/>
                <a:cs typeface="Calibri"/>
              </a:rPr>
              <a:t>2016 animerà </a:t>
            </a:r>
            <a:r>
              <a:rPr dirty="0" sz="1100">
                <a:latin typeface="Calibri"/>
                <a:cs typeface="Calibri"/>
              </a:rPr>
              <a:t>la </a:t>
            </a:r>
            <a:r>
              <a:rPr dirty="0" sz="1100" spc="-5">
                <a:latin typeface="Calibri"/>
                <a:cs typeface="Calibri"/>
              </a:rPr>
              <a:t>città di San Giovanni  </a:t>
            </a:r>
            <a:r>
              <a:rPr dirty="0" sz="1100">
                <a:latin typeface="Calibri"/>
                <a:cs typeface="Calibri"/>
              </a:rPr>
              <a:t>Rotondo.</a:t>
            </a:r>
            <a:endParaRPr sz="1100">
              <a:latin typeface="Calibri"/>
              <a:cs typeface="Calibri"/>
            </a:endParaRPr>
          </a:p>
          <a:p>
            <a:pPr marL="12700" marR="149860">
              <a:lnSpc>
                <a:spcPct val="136400"/>
              </a:lnSpc>
            </a:pPr>
            <a:r>
              <a:rPr dirty="0" sz="1100">
                <a:latin typeface="Calibri"/>
                <a:cs typeface="Calibri"/>
              </a:rPr>
              <a:t>È </a:t>
            </a:r>
            <a:r>
              <a:rPr dirty="0" sz="1100" spc="-5">
                <a:latin typeface="Calibri"/>
                <a:cs typeface="Calibri"/>
              </a:rPr>
              <a:t>abitando una </a:t>
            </a:r>
            <a:r>
              <a:rPr dirty="0" sz="1100">
                <a:latin typeface="Calibri"/>
                <a:cs typeface="Calibri"/>
              </a:rPr>
              <a:t>casa, </a:t>
            </a:r>
            <a:r>
              <a:rPr dirty="0" sz="1100" spc="-5">
                <a:latin typeface="Calibri"/>
                <a:cs typeface="Calibri"/>
              </a:rPr>
              <a:t>un luogo, un territorio </a:t>
            </a:r>
            <a:r>
              <a:rPr dirty="0" sz="1100">
                <a:latin typeface="Calibri"/>
                <a:cs typeface="Calibri"/>
              </a:rPr>
              <a:t>che </a:t>
            </a:r>
            <a:r>
              <a:rPr dirty="0" sz="1100" spc="-5">
                <a:latin typeface="Calibri"/>
                <a:cs typeface="Calibri"/>
              </a:rPr>
              <a:t>si impara </a:t>
            </a:r>
            <a:r>
              <a:rPr dirty="0" sz="1100">
                <a:latin typeface="Calibri"/>
                <a:cs typeface="Calibri"/>
              </a:rPr>
              <a:t>a </a:t>
            </a:r>
            <a:r>
              <a:rPr dirty="0" sz="1100" spc="-5">
                <a:latin typeface="Calibri"/>
                <a:cs typeface="Calibri"/>
              </a:rPr>
              <a:t>relazionarsi </a:t>
            </a:r>
            <a:r>
              <a:rPr dirty="0" sz="1100">
                <a:latin typeface="Calibri"/>
                <a:cs typeface="Calibri"/>
              </a:rPr>
              <a:t>con la comunità </a:t>
            </a:r>
            <a:r>
              <a:rPr dirty="0" sz="1100" spc="-5">
                <a:latin typeface="Calibri"/>
                <a:cs typeface="Calibri"/>
              </a:rPr>
              <a:t>di appartenenza,  </a:t>
            </a:r>
            <a:r>
              <a:rPr dirty="0" sz="1100">
                <a:latin typeface="Calibri"/>
                <a:cs typeface="Calibri"/>
              </a:rPr>
              <a:t>con le </a:t>
            </a:r>
            <a:r>
              <a:rPr dirty="0" sz="1100" spc="-5">
                <a:latin typeface="Calibri"/>
                <a:cs typeface="Calibri"/>
              </a:rPr>
              <a:t>istituzioni, </a:t>
            </a:r>
            <a:r>
              <a:rPr dirty="0" sz="1100">
                <a:latin typeface="Calibri"/>
                <a:cs typeface="Calibri"/>
              </a:rPr>
              <a:t>con il </a:t>
            </a:r>
            <a:r>
              <a:rPr dirty="0" sz="1100" spc="-5">
                <a:latin typeface="Calibri"/>
                <a:cs typeface="Calibri"/>
              </a:rPr>
              <a:t>mondo </a:t>
            </a:r>
            <a:r>
              <a:rPr dirty="0" sz="1100">
                <a:latin typeface="Calibri"/>
                <a:cs typeface="Calibri"/>
              </a:rPr>
              <a:t>che ci </a:t>
            </a:r>
            <a:r>
              <a:rPr dirty="0" sz="1100" spc="-5">
                <a:latin typeface="Calibri"/>
                <a:cs typeface="Calibri"/>
              </a:rPr>
              <a:t>circonda. Per questo </a:t>
            </a:r>
            <a:r>
              <a:rPr dirty="0" sz="1100">
                <a:latin typeface="Calibri"/>
                <a:cs typeface="Calibri"/>
              </a:rPr>
              <a:t>il </a:t>
            </a:r>
            <a:r>
              <a:rPr dirty="0" sz="1100" spc="-5">
                <a:latin typeface="Calibri"/>
                <a:cs typeface="Calibri"/>
              </a:rPr>
              <a:t>Consorzio delle </a:t>
            </a:r>
            <a:r>
              <a:rPr dirty="0" sz="1100">
                <a:latin typeface="Calibri"/>
                <a:cs typeface="Calibri"/>
              </a:rPr>
              <a:t>Pro </a:t>
            </a:r>
            <a:r>
              <a:rPr dirty="0" sz="1100" spc="-5">
                <a:latin typeface="Calibri"/>
                <a:cs typeface="Calibri"/>
              </a:rPr>
              <a:t>Loco del Gargano</a:t>
            </a:r>
            <a:r>
              <a:rPr dirty="0" sz="1100" spc="8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ha</a:t>
            </a:r>
            <a:endParaRPr sz="1100">
              <a:latin typeface="Calibri"/>
              <a:cs typeface="Calibri"/>
            </a:endParaRPr>
          </a:p>
          <a:p>
            <a:pPr marL="12700" marR="57785">
              <a:lnSpc>
                <a:spcPct val="136400"/>
              </a:lnSpc>
            </a:pPr>
            <a:r>
              <a:rPr dirty="0" sz="1100">
                <a:latin typeface="Calibri"/>
                <a:cs typeface="Calibri"/>
              </a:rPr>
              <a:t>aderito all’iniziativa, </a:t>
            </a:r>
            <a:r>
              <a:rPr dirty="0" sz="1100" spc="-5">
                <a:latin typeface="Calibri"/>
                <a:cs typeface="Calibri"/>
              </a:rPr>
              <a:t>promossa dall’ABI </a:t>
            </a:r>
            <a:r>
              <a:rPr dirty="0" sz="1100">
                <a:latin typeface="Calibri"/>
                <a:cs typeface="Calibri"/>
              </a:rPr>
              <a:t>e accolta </a:t>
            </a:r>
            <a:r>
              <a:rPr dirty="0" sz="1100" spc="-5">
                <a:latin typeface="Calibri"/>
                <a:cs typeface="Calibri"/>
              </a:rPr>
              <a:t>dalla </a:t>
            </a:r>
            <a:r>
              <a:rPr dirty="0" sz="1100">
                <a:latin typeface="Calibri"/>
                <a:cs typeface="Calibri"/>
              </a:rPr>
              <a:t>BCC </a:t>
            </a:r>
            <a:r>
              <a:rPr dirty="0" sz="1100" spc="-5">
                <a:latin typeface="Calibri"/>
                <a:cs typeface="Calibri"/>
              </a:rPr>
              <a:t>di San Giovanni Rotondo, </a:t>
            </a:r>
            <a:r>
              <a:rPr dirty="0" sz="1100">
                <a:latin typeface="Calibri"/>
                <a:cs typeface="Calibri"/>
              </a:rPr>
              <a:t>con </a:t>
            </a:r>
            <a:r>
              <a:rPr dirty="0" sz="1100" spc="-5">
                <a:latin typeface="Calibri"/>
                <a:cs typeface="Calibri"/>
              </a:rPr>
              <a:t>dei percorsi </a:t>
            </a:r>
            <a:r>
              <a:rPr dirty="0" sz="1100">
                <a:latin typeface="Calibri"/>
                <a:cs typeface="Calibri"/>
              </a:rPr>
              <a:t>ideati  e coordinati </a:t>
            </a:r>
            <a:r>
              <a:rPr dirty="0" sz="1100" spc="-5">
                <a:latin typeface="Calibri"/>
                <a:cs typeface="Calibri"/>
              </a:rPr>
              <a:t>dalla Emiliana Santodirocco (psicologa)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-5">
                <a:latin typeface="Calibri"/>
                <a:cs typeface="Calibri"/>
              </a:rPr>
              <a:t>Antonietta Notarangelo</a:t>
            </a:r>
            <a:r>
              <a:rPr dirty="0" sz="1100" spc="2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(insegnante).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8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100" spc="-5">
                <a:latin typeface="Calibri"/>
                <a:cs typeface="Calibri"/>
              </a:rPr>
              <a:t>All’iniziativa, </a:t>
            </a:r>
            <a:r>
              <a:rPr dirty="0" sz="1100">
                <a:latin typeface="Calibri"/>
                <a:cs typeface="Calibri"/>
              </a:rPr>
              <a:t>che </a:t>
            </a:r>
            <a:r>
              <a:rPr dirty="0" sz="1100" spc="-5">
                <a:latin typeface="Calibri"/>
                <a:cs typeface="Calibri"/>
              </a:rPr>
              <a:t>nella proposta istitutiva </a:t>
            </a:r>
            <a:r>
              <a:rPr dirty="0" sz="1100">
                <a:latin typeface="Calibri"/>
                <a:cs typeface="Calibri"/>
              </a:rPr>
              <a:t>è rivolta ai </a:t>
            </a:r>
            <a:r>
              <a:rPr dirty="0" sz="1100" spc="-5">
                <a:latin typeface="Calibri"/>
                <a:cs typeface="Calibri"/>
              </a:rPr>
              <a:t>giovani d’età compresa </a:t>
            </a:r>
            <a:r>
              <a:rPr dirty="0" sz="1100">
                <a:latin typeface="Calibri"/>
                <a:cs typeface="Calibri"/>
              </a:rPr>
              <a:t>tra 6 e </a:t>
            </a:r>
            <a:r>
              <a:rPr dirty="0" sz="1100" spc="-5">
                <a:latin typeface="Calibri"/>
                <a:cs typeface="Calibri"/>
              </a:rPr>
              <a:t>13 anni,</a:t>
            </a:r>
            <a:r>
              <a:rPr dirty="0" sz="1100" spc="5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ha</a:t>
            </a:r>
            <a:endParaRPr sz="1100">
              <a:latin typeface="Calibri"/>
              <a:cs typeface="Calibri"/>
            </a:endParaRPr>
          </a:p>
          <a:p>
            <a:pPr marL="12700" marR="271145">
              <a:lnSpc>
                <a:spcPct val="136400"/>
              </a:lnSpc>
            </a:pPr>
            <a:r>
              <a:rPr dirty="0" sz="1100">
                <a:latin typeface="Calibri"/>
                <a:cs typeface="Calibri"/>
              </a:rPr>
              <a:t>aderito </a:t>
            </a:r>
            <a:r>
              <a:rPr dirty="0" sz="1100" spc="-5">
                <a:latin typeface="Calibri"/>
                <a:cs typeface="Calibri"/>
              </a:rPr>
              <a:t>l’Istituto Comprensivo Melchionda-De Bonis </a:t>
            </a:r>
            <a:r>
              <a:rPr dirty="0" sz="1100">
                <a:latin typeface="Calibri"/>
                <a:cs typeface="Calibri"/>
              </a:rPr>
              <a:t>con classi </a:t>
            </a:r>
            <a:r>
              <a:rPr dirty="0" sz="1100" spc="-5">
                <a:latin typeface="Calibri"/>
                <a:cs typeface="Calibri"/>
              </a:rPr>
              <a:t>della scuola primaria (docente </a:t>
            </a:r>
            <a:r>
              <a:rPr dirty="0" sz="1100">
                <a:latin typeface="Calibri"/>
                <a:cs typeface="Calibri"/>
              </a:rPr>
              <a:t>referente  </a:t>
            </a:r>
            <a:r>
              <a:rPr dirty="0" sz="1100" spc="-5">
                <a:latin typeface="Calibri"/>
                <a:cs typeface="Calibri"/>
              </a:rPr>
              <a:t>Anna Brofferio) </a:t>
            </a:r>
            <a:r>
              <a:rPr dirty="0" sz="1100">
                <a:latin typeface="Calibri"/>
                <a:cs typeface="Calibri"/>
              </a:rPr>
              <a:t>e della </a:t>
            </a:r>
            <a:r>
              <a:rPr dirty="0" sz="1100" spc="-5">
                <a:latin typeface="Calibri"/>
                <a:cs typeface="Calibri"/>
              </a:rPr>
              <a:t>secondaria </a:t>
            </a:r>
            <a:r>
              <a:rPr dirty="0" sz="1100">
                <a:latin typeface="Calibri"/>
                <a:cs typeface="Calibri"/>
              </a:rPr>
              <a:t>di </a:t>
            </a:r>
            <a:r>
              <a:rPr dirty="0" sz="1100" spc="-5">
                <a:latin typeface="Calibri"/>
                <a:cs typeface="Calibri"/>
              </a:rPr>
              <a:t>primo grado (docente referente </a:t>
            </a:r>
            <a:r>
              <a:rPr dirty="0" sz="1100">
                <a:latin typeface="Calibri"/>
                <a:cs typeface="Calibri"/>
              </a:rPr>
              <a:t>Maria</a:t>
            </a:r>
            <a:r>
              <a:rPr dirty="0" sz="1100" spc="3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Cusenza).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36300"/>
              </a:lnSpc>
            </a:pPr>
            <a:r>
              <a:rPr dirty="0" sz="1100">
                <a:latin typeface="Calibri"/>
                <a:cs typeface="Calibri"/>
              </a:rPr>
              <a:t>Ma, </a:t>
            </a:r>
            <a:r>
              <a:rPr dirty="0" sz="1100" spc="-5">
                <a:latin typeface="Calibri"/>
                <a:cs typeface="Calibri"/>
              </a:rPr>
              <a:t>sul </a:t>
            </a:r>
            <a:r>
              <a:rPr dirty="0" sz="1100" spc="-10">
                <a:latin typeface="Calibri"/>
                <a:cs typeface="Calibri"/>
              </a:rPr>
              <a:t>piano </a:t>
            </a:r>
            <a:r>
              <a:rPr dirty="0" sz="1100" spc="-5">
                <a:latin typeface="Calibri"/>
                <a:cs typeface="Calibri"/>
              </a:rPr>
              <a:t>del coinvolgimento, </a:t>
            </a:r>
            <a:r>
              <a:rPr dirty="0" sz="1100">
                <a:latin typeface="Calibri"/>
                <a:cs typeface="Calibri"/>
              </a:rPr>
              <a:t>il </a:t>
            </a:r>
            <a:r>
              <a:rPr dirty="0" sz="1100" spc="-5">
                <a:latin typeface="Calibri"/>
                <a:cs typeface="Calibri"/>
              </a:rPr>
              <a:t>nostro caso presenta una variante di rilievo: include </a:t>
            </a:r>
            <a:r>
              <a:rPr dirty="0" sz="1100">
                <a:latin typeface="Calibri"/>
                <a:cs typeface="Calibri"/>
              </a:rPr>
              <a:t>nelle </a:t>
            </a:r>
            <a:r>
              <a:rPr dirty="0" sz="1100" spc="-5">
                <a:latin typeface="Calibri"/>
                <a:cs typeface="Calibri"/>
              </a:rPr>
              <a:t>sue fila anche  studenti </a:t>
            </a:r>
            <a:r>
              <a:rPr dirty="0" sz="1100">
                <a:latin typeface="Calibri"/>
                <a:cs typeface="Calibri"/>
              </a:rPr>
              <a:t>della </a:t>
            </a:r>
            <a:r>
              <a:rPr dirty="0" sz="1100" spc="-5">
                <a:latin typeface="Calibri"/>
                <a:cs typeface="Calibri"/>
              </a:rPr>
              <a:t>scuola secondaria superiore dell’I.S.I.S Luigi di </a:t>
            </a:r>
            <a:r>
              <a:rPr dirty="0" sz="1100">
                <a:latin typeface="Calibri"/>
                <a:cs typeface="Calibri"/>
              </a:rPr>
              <a:t>Maggio </a:t>
            </a:r>
            <a:r>
              <a:rPr dirty="0" sz="1100" spc="-5">
                <a:latin typeface="Calibri"/>
                <a:cs typeface="Calibri"/>
              </a:rPr>
              <a:t>(docente referente</a:t>
            </a:r>
            <a:r>
              <a:rPr dirty="0" sz="1100" spc="5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Antonella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dirty="0" sz="1100" spc="-5">
                <a:latin typeface="Calibri"/>
                <a:cs typeface="Calibri"/>
              </a:rPr>
              <a:t>Mazzeo)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-5">
                <a:latin typeface="Calibri"/>
                <a:cs typeface="Calibri"/>
              </a:rPr>
              <a:t>un gruppo scelto di </a:t>
            </a:r>
            <a:r>
              <a:rPr dirty="0" sz="1100">
                <a:latin typeface="Calibri"/>
                <a:cs typeface="Calibri"/>
              </a:rPr>
              <a:t>adulti. </a:t>
            </a:r>
            <a:r>
              <a:rPr dirty="0" sz="1100" spc="-5">
                <a:latin typeface="Calibri"/>
                <a:cs typeface="Calibri"/>
              </a:rPr>
              <a:t>Infatti, se l'ottica del progetto </a:t>
            </a:r>
            <a:r>
              <a:rPr dirty="0" sz="1100">
                <a:latin typeface="Calibri"/>
                <a:cs typeface="Calibri"/>
              </a:rPr>
              <a:t>è quello </a:t>
            </a:r>
            <a:r>
              <a:rPr dirty="0" sz="1100" spc="-5">
                <a:latin typeface="Calibri"/>
                <a:cs typeface="Calibri"/>
              </a:rPr>
              <a:t>della promozione </a:t>
            </a:r>
            <a:r>
              <a:rPr dirty="0" sz="1100">
                <a:latin typeface="Calibri"/>
                <a:cs typeface="Calibri"/>
              </a:rPr>
              <a:t>del</a:t>
            </a:r>
            <a:r>
              <a:rPr dirty="0" sz="1100" spc="16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territorio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92697" y="2149479"/>
            <a:ext cx="2311208" cy="3403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30000" y="2996183"/>
            <a:ext cx="4270827" cy="23548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48665" y="5500877"/>
            <a:ext cx="3105150" cy="2857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04255" cy="672528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640580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F</a:t>
            </a:r>
            <a:r>
              <a:rPr dirty="0" sz="1600" spc="-5" b="1">
                <a:latin typeface="Arial"/>
                <a:cs typeface="Arial"/>
              </a:rPr>
              <a:t>u</a:t>
            </a:r>
            <a:r>
              <a:rPr dirty="0" sz="1600" spc="-15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p</a:t>
            </a:r>
            <a:r>
              <a:rPr dirty="0" sz="1600" spc="-15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a.i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fo  </a:t>
            </a:r>
            <a:r>
              <a:rPr dirty="0" sz="1600" spc="-5" b="1">
                <a:latin typeface="Arial"/>
                <a:cs typeface="Arial"/>
              </a:rPr>
              <a:t>3 maggio</a:t>
            </a:r>
            <a:r>
              <a:rPr dirty="0" sz="1600" spc="-4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303530">
              <a:lnSpc>
                <a:spcPct val="136400"/>
              </a:lnSpc>
              <a:spcBef>
                <a:spcPts val="915"/>
              </a:spcBef>
            </a:pPr>
            <a:r>
              <a:rPr dirty="0" sz="1100">
                <a:latin typeface="Calibri"/>
                <a:cs typeface="Calibri"/>
              </a:rPr>
              <a:t>e quello </a:t>
            </a:r>
            <a:r>
              <a:rPr dirty="0" sz="1100" spc="-5">
                <a:latin typeface="Calibri"/>
                <a:cs typeface="Calibri"/>
              </a:rPr>
              <a:t>di </a:t>
            </a:r>
            <a:r>
              <a:rPr dirty="0" sz="1100">
                <a:latin typeface="Calibri"/>
                <a:cs typeface="Calibri"/>
              </a:rPr>
              <a:t>aprire </a:t>
            </a:r>
            <a:r>
              <a:rPr dirty="0" sz="1100" spc="-5">
                <a:latin typeface="Calibri"/>
                <a:cs typeface="Calibri"/>
              </a:rPr>
              <a:t>spazi culturali sempre </a:t>
            </a:r>
            <a:r>
              <a:rPr dirty="0" sz="1100">
                <a:latin typeface="Calibri"/>
                <a:cs typeface="Calibri"/>
              </a:rPr>
              <a:t>più </a:t>
            </a:r>
            <a:r>
              <a:rPr dirty="0" sz="1100" spc="-5">
                <a:latin typeface="Calibri"/>
                <a:cs typeface="Calibri"/>
              </a:rPr>
              <a:t>ampi, allora </a:t>
            </a:r>
            <a:r>
              <a:rPr dirty="0" sz="1100">
                <a:latin typeface="Calibri"/>
                <a:cs typeface="Calibri"/>
              </a:rPr>
              <a:t>è bene che </a:t>
            </a:r>
            <a:r>
              <a:rPr dirty="0" sz="1100" spc="-5">
                <a:latin typeface="Calibri"/>
                <a:cs typeface="Calibri"/>
              </a:rPr>
              <a:t>nessuno si chiami fuori dall’idea di  </a:t>
            </a:r>
            <a:r>
              <a:rPr dirty="0" sz="1100">
                <a:latin typeface="Calibri"/>
                <a:cs typeface="Calibri"/>
              </a:rPr>
              <a:t>comunità che il tema </a:t>
            </a:r>
            <a:r>
              <a:rPr dirty="0" sz="1100" spc="-5">
                <a:latin typeface="Calibri"/>
                <a:cs typeface="Calibri"/>
              </a:rPr>
              <a:t>dell’abitare può </a:t>
            </a:r>
            <a:r>
              <a:rPr dirty="0" sz="1100">
                <a:latin typeface="Calibri"/>
                <a:cs typeface="Calibri"/>
              </a:rPr>
              <a:t>generare o</a:t>
            </a:r>
            <a:r>
              <a:rPr dirty="0" sz="1100" spc="-35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rinsaldare.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 marR="5080">
              <a:lnSpc>
                <a:spcPct val="136400"/>
              </a:lnSpc>
            </a:pPr>
            <a:r>
              <a:rPr dirty="0" sz="1100">
                <a:latin typeface="Calibri"/>
                <a:cs typeface="Calibri"/>
              </a:rPr>
              <a:t>Non è </a:t>
            </a:r>
            <a:r>
              <a:rPr dirty="0" sz="1100" spc="-5">
                <a:latin typeface="Calibri"/>
                <a:cs typeface="Calibri"/>
              </a:rPr>
              <a:t>casuale </a:t>
            </a:r>
            <a:r>
              <a:rPr dirty="0" sz="1100">
                <a:latin typeface="Calibri"/>
                <a:cs typeface="Calibri"/>
              </a:rPr>
              <a:t>che </a:t>
            </a:r>
            <a:r>
              <a:rPr dirty="0" sz="1100" spc="-5">
                <a:latin typeface="Calibri"/>
                <a:cs typeface="Calibri"/>
              </a:rPr>
              <a:t>nei laboratori </a:t>
            </a:r>
            <a:r>
              <a:rPr dirty="0" sz="1100">
                <a:latin typeface="Calibri"/>
                <a:cs typeface="Calibri"/>
              </a:rPr>
              <a:t>che </a:t>
            </a:r>
            <a:r>
              <a:rPr dirty="0" sz="1100" spc="-5">
                <a:latin typeface="Calibri"/>
                <a:cs typeface="Calibri"/>
              </a:rPr>
              <a:t>saranno proposti, </a:t>
            </a:r>
            <a:r>
              <a:rPr dirty="0" sz="1100">
                <a:latin typeface="Calibri"/>
                <a:cs typeface="Calibri"/>
              </a:rPr>
              <a:t>la voce verbale </a:t>
            </a:r>
            <a:r>
              <a:rPr dirty="0" sz="1100" spc="-5">
                <a:latin typeface="Calibri"/>
                <a:cs typeface="Calibri"/>
              </a:rPr>
              <a:t>abitare </a:t>
            </a:r>
            <a:r>
              <a:rPr dirty="0" sz="1100" spc="-10">
                <a:latin typeface="Calibri"/>
                <a:cs typeface="Calibri"/>
              </a:rPr>
              <a:t>sarà </a:t>
            </a:r>
            <a:r>
              <a:rPr dirty="0" sz="1100">
                <a:latin typeface="Calibri"/>
                <a:cs typeface="Calibri"/>
              </a:rPr>
              <a:t>coniugata con altre  parole </a:t>
            </a:r>
            <a:r>
              <a:rPr dirty="0" sz="1100" spc="-5">
                <a:latin typeface="Calibri"/>
                <a:cs typeface="Calibri"/>
              </a:rPr>
              <a:t>come </a:t>
            </a:r>
            <a:r>
              <a:rPr dirty="0" sz="1100">
                <a:latin typeface="Calibri"/>
                <a:cs typeface="Calibri"/>
              </a:rPr>
              <a:t>‘abitare la </a:t>
            </a:r>
            <a:r>
              <a:rPr dirty="0" sz="1100" spc="-5">
                <a:latin typeface="Calibri"/>
                <a:cs typeface="Calibri"/>
              </a:rPr>
              <a:t>mente </a:t>
            </a:r>
            <a:r>
              <a:rPr dirty="0" sz="1100">
                <a:latin typeface="Calibri"/>
                <a:cs typeface="Calibri"/>
              </a:rPr>
              <a:t>e il </a:t>
            </a:r>
            <a:r>
              <a:rPr dirty="0" sz="1100" spc="-5">
                <a:latin typeface="Calibri"/>
                <a:cs typeface="Calibri"/>
              </a:rPr>
              <a:t>tempo’, ‘abitare </a:t>
            </a:r>
            <a:r>
              <a:rPr dirty="0" sz="1100">
                <a:latin typeface="Calibri"/>
                <a:cs typeface="Calibri"/>
              </a:rPr>
              <a:t>il </a:t>
            </a:r>
            <a:r>
              <a:rPr dirty="0" sz="1100" spc="-5">
                <a:latin typeface="Calibri"/>
                <a:cs typeface="Calibri"/>
              </a:rPr>
              <a:t>proprio </a:t>
            </a:r>
            <a:r>
              <a:rPr dirty="0" sz="1100">
                <a:latin typeface="Calibri"/>
                <a:cs typeface="Calibri"/>
              </a:rPr>
              <a:t>corpo’, ‘abitare regole e </a:t>
            </a:r>
            <a:r>
              <a:rPr dirty="0" sz="1100" spc="-5">
                <a:latin typeface="Calibri"/>
                <a:cs typeface="Calibri"/>
              </a:rPr>
              <a:t>legalità’, </a:t>
            </a:r>
            <a:r>
              <a:rPr dirty="0" sz="1100">
                <a:latin typeface="Calibri"/>
                <a:cs typeface="Calibri"/>
              </a:rPr>
              <a:t>‘abitare il  </a:t>
            </a:r>
            <a:r>
              <a:rPr dirty="0" sz="1100" spc="-5">
                <a:latin typeface="Calibri"/>
                <a:cs typeface="Calibri"/>
              </a:rPr>
              <a:t>dubbio </a:t>
            </a:r>
            <a:r>
              <a:rPr dirty="0" sz="1100">
                <a:latin typeface="Calibri"/>
                <a:cs typeface="Calibri"/>
              </a:rPr>
              <a:t>e il </a:t>
            </a:r>
            <a:r>
              <a:rPr dirty="0" sz="1100" spc="-5">
                <a:latin typeface="Calibri"/>
                <a:cs typeface="Calibri"/>
              </a:rPr>
              <a:t>desiderio’, ‘abitare </a:t>
            </a:r>
            <a:r>
              <a:rPr dirty="0" sz="1100">
                <a:latin typeface="Calibri"/>
                <a:cs typeface="Calibri"/>
              </a:rPr>
              <a:t>con…’, </a:t>
            </a:r>
            <a:r>
              <a:rPr dirty="0" sz="1100" spc="-5">
                <a:latin typeface="Calibri"/>
                <a:cs typeface="Calibri"/>
              </a:rPr>
              <a:t>parole, insomma, </a:t>
            </a:r>
            <a:r>
              <a:rPr dirty="0" sz="1100">
                <a:latin typeface="Calibri"/>
                <a:cs typeface="Calibri"/>
              </a:rPr>
              <a:t>in </a:t>
            </a:r>
            <a:r>
              <a:rPr dirty="0" sz="1100" spc="-5">
                <a:latin typeface="Calibri"/>
                <a:cs typeface="Calibri"/>
              </a:rPr>
              <a:t>grado di </a:t>
            </a:r>
            <a:r>
              <a:rPr dirty="0" sz="1100" spc="-10">
                <a:latin typeface="Calibri"/>
                <a:cs typeface="Calibri"/>
              </a:rPr>
              <a:t>far </a:t>
            </a:r>
            <a:r>
              <a:rPr dirty="0" sz="1100" spc="-5">
                <a:latin typeface="Calibri"/>
                <a:cs typeface="Calibri"/>
              </a:rPr>
              <a:t>immaginare ambienti che guardino  </a:t>
            </a:r>
            <a:r>
              <a:rPr dirty="0" sz="1100">
                <a:latin typeface="Calibri"/>
                <a:cs typeface="Calibri"/>
              </a:rPr>
              <a:t>alla </a:t>
            </a:r>
            <a:r>
              <a:rPr dirty="0" sz="1100" spc="-5">
                <a:latin typeface="Calibri"/>
                <a:cs typeface="Calibri"/>
              </a:rPr>
              <a:t>formazione </a:t>
            </a:r>
            <a:r>
              <a:rPr dirty="0" sz="1100">
                <a:latin typeface="Calibri"/>
                <a:cs typeface="Calibri"/>
              </a:rPr>
              <a:t>della </a:t>
            </a:r>
            <a:r>
              <a:rPr dirty="0" sz="1100" spc="-5">
                <a:latin typeface="Calibri"/>
                <a:cs typeface="Calibri"/>
              </a:rPr>
              <a:t>persona </a:t>
            </a:r>
            <a:r>
              <a:rPr dirty="0" sz="1100">
                <a:latin typeface="Calibri"/>
                <a:cs typeface="Calibri"/>
              </a:rPr>
              <a:t>e alla </a:t>
            </a:r>
            <a:r>
              <a:rPr dirty="0" sz="1100" spc="-5">
                <a:latin typeface="Calibri"/>
                <a:cs typeface="Calibri"/>
              </a:rPr>
              <a:t>consapevolezza che solo ‘allenandosi’ si diventa cittadini attivi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-5">
                <a:latin typeface="Calibri"/>
                <a:cs typeface="Calibri"/>
              </a:rPr>
              <a:t>fautori  di una equilibrata convivenza</a:t>
            </a:r>
            <a:r>
              <a:rPr dirty="0" sz="1100" spc="10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civile.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 marR="39370">
              <a:lnSpc>
                <a:spcPct val="136400"/>
              </a:lnSpc>
            </a:pPr>
            <a:r>
              <a:rPr dirty="0" sz="1100" spc="-5">
                <a:latin typeface="Calibri"/>
                <a:cs typeface="Calibri"/>
              </a:rPr>
              <a:t>Se il Festival </a:t>
            </a:r>
            <a:r>
              <a:rPr dirty="0" sz="1100">
                <a:latin typeface="Calibri"/>
                <a:cs typeface="Calibri"/>
              </a:rPr>
              <a:t>è </a:t>
            </a:r>
            <a:r>
              <a:rPr dirty="0" sz="1100" spc="-5">
                <a:latin typeface="Calibri"/>
                <a:cs typeface="Calibri"/>
              </a:rPr>
              <a:t>di Cultura creativa, però, </a:t>
            </a:r>
            <a:r>
              <a:rPr dirty="0" sz="1100">
                <a:latin typeface="Calibri"/>
                <a:cs typeface="Calibri"/>
              </a:rPr>
              <a:t>vuol </a:t>
            </a:r>
            <a:r>
              <a:rPr dirty="0" sz="1100" spc="-5">
                <a:latin typeface="Calibri"/>
                <a:cs typeface="Calibri"/>
              </a:rPr>
              <a:t>dire </a:t>
            </a:r>
            <a:r>
              <a:rPr dirty="0" sz="1100">
                <a:latin typeface="Calibri"/>
                <a:cs typeface="Calibri"/>
              </a:rPr>
              <a:t>che </a:t>
            </a:r>
            <a:r>
              <a:rPr dirty="0" sz="1100" spc="-5">
                <a:latin typeface="Calibri"/>
                <a:cs typeface="Calibri"/>
              </a:rPr>
              <a:t>saranno </a:t>
            </a:r>
            <a:r>
              <a:rPr dirty="0" sz="1100">
                <a:latin typeface="Calibri"/>
                <a:cs typeface="Calibri"/>
              </a:rPr>
              <a:t>giorni in cui alla </a:t>
            </a:r>
            <a:r>
              <a:rPr dirty="0" sz="1100" spc="-5">
                <a:latin typeface="Calibri"/>
                <a:cs typeface="Calibri"/>
              </a:rPr>
              <a:t>fantasia </a:t>
            </a:r>
            <a:r>
              <a:rPr dirty="0" sz="1100">
                <a:latin typeface="Calibri"/>
                <a:cs typeface="Calibri"/>
              </a:rPr>
              <a:t>e alla </a:t>
            </a:r>
            <a:r>
              <a:rPr dirty="0" sz="1100" spc="-5">
                <a:latin typeface="Calibri"/>
                <a:cs typeface="Calibri"/>
              </a:rPr>
              <a:t>creatività sarà  </a:t>
            </a:r>
            <a:r>
              <a:rPr dirty="0" sz="1100">
                <a:latin typeface="Calibri"/>
                <a:cs typeface="Calibri"/>
              </a:rPr>
              <a:t>garantito il </a:t>
            </a:r>
            <a:r>
              <a:rPr dirty="0" sz="1100" spc="-5">
                <a:latin typeface="Calibri"/>
                <a:cs typeface="Calibri"/>
              </a:rPr>
              <a:t>protagonismo attraverso </a:t>
            </a:r>
            <a:r>
              <a:rPr dirty="0" sz="1100">
                <a:latin typeface="Calibri"/>
                <a:cs typeface="Calibri"/>
              </a:rPr>
              <a:t>i </a:t>
            </a:r>
            <a:r>
              <a:rPr dirty="0" sz="1100" spc="-5">
                <a:latin typeface="Calibri"/>
                <a:cs typeface="Calibri"/>
              </a:rPr>
              <a:t>linguaggi più vari: dalla scrittura all’arte, dalla musica </a:t>
            </a:r>
            <a:r>
              <a:rPr dirty="0" sz="1100">
                <a:latin typeface="Calibri"/>
                <a:cs typeface="Calibri"/>
              </a:rPr>
              <a:t>alla </a:t>
            </a:r>
            <a:r>
              <a:rPr dirty="0" sz="1100" spc="-5">
                <a:latin typeface="Calibri"/>
                <a:cs typeface="Calibri"/>
              </a:rPr>
              <a:t>lettura,  dalle tecnologie digitali </a:t>
            </a:r>
            <a:r>
              <a:rPr dirty="0" sz="1100">
                <a:latin typeface="Calibri"/>
                <a:cs typeface="Calibri"/>
              </a:rPr>
              <a:t>agli strumenti </a:t>
            </a:r>
            <a:r>
              <a:rPr dirty="0" sz="1100" spc="-5">
                <a:latin typeface="Calibri"/>
                <a:cs typeface="Calibri"/>
              </a:rPr>
              <a:t>linguistici </a:t>
            </a:r>
            <a:r>
              <a:rPr dirty="0" sz="1100">
                <a:latin typeface="Calibri"/>
                <a:cs typeface="Calibri"/>
              </a:rPr>
              <a:t>che </a:t>
            </a:r>
            <a:r>
              <a:rPr dirty="0" sz="1100" spc="-5">
                <a:latin typeface="Calibri"/>
                <a:cs typeface="Calibri"/>
              </a:rPr>
              <a:t>ciascuno sarà </a:t>
            </a:r>
            <a:r>
              <a:rPr dirty="0" sz="1100">
                <a:latin typeface="Calibri"/>
                <a:cs typeface="Calibri"/>
              </a:rPr>
              <a:t>in </a:t>
            </a:r>
            <a:r>
              <a:rPr dirty="0" sz="1100" spc="-5">
                <a:latin typeface="Calibri"/>
                <a:cs typeface="Calibri"/>
              </a:rPr>
              <a:t>grado di </a:t>
            </a:r>
            <a:r>
              <a:rPr dirty="0" sz="1100">
                <a:latin typeface="Calibri"/>
                <a:cs typeface="Calibri"/>
              </a:rPr>
              <a:t>proporre e </a:t>
            </a:r>
            <a:r>
              <a:rPr dirty="0" sz="1100" spc="-5">
                <a:latin typeface="Calibri"/>
                <a:cs typeface="Calibri"/>
              </a:rPr>
              <a:t>di</a:t>
            </a:r>
            <a:r>
              <a:rPr dirty="0" sz="1100" spc="6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usare.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Times New Roman"/>
              <a:cs typeface="Times New Roman"/>
            </a:endParaRPr>
          </a:p>
          <a:p>
            <a:pPr algn="just" marL="12700" marR="53340">
              <a:lnSpc>
                <a:spcPct val="136400"/>
              </a:lnSpc>
              <a:spcBef>
                <a:spcPts val="5"/>
              </a:spcBef>
            </a:pPr>
            <a:r>
              <a:rPr dirty="0" sz="1100" spc="-5">
                <a:latin typeface="Calibri"/>
                <a:cs typeface="Calibri"/>
              </a:rPr>
              <a:t>«Il Consorzio delle </a:t>
            </a:r>
            <a:r>
              <a:rPr dirty="0" sz="1100">
                <a:latin typeface="Calibri"/>
                <a:cs typeface="Calibri"/>
              </a:rPr>
              <a:t>Pro </a:t>
            </a:r>
            <a:r>
              <a:rPr dirty="0" sz="1100" spc="-5">
                <a:latin typeface="Calibri"/>
                <a:cs typeface="Calibri"/>
              </a:rPr>
              <a:t>Loco del Gargano </a:t>
            </a:r>
            <a:r>
              <a:rPr dirty="0" sz="1100">
                <a:latin typeface="Calibri"/>
                <a:cs typeface="Calibri"/>
              </a:rPr>
              <a:t>– </a:t>
            </a:r>
            <a:r>
              <a:rPr dirty="0" sz="1100" spc="-5">
                <a:latin typeface="Calibri"/>
                <a:cs typeface="Calibri"/>
              </a:rPr>
              <a:t>ricorda </a:t>
            </a:r>
            <a:r>
              <a:rPr dirty="0" sz="1100">
                <a:latin typeface="Calibri"/>
                <a:cs typeface="Calibri"/>
              </a:rPr>
              <a:t>il </a:t>
            </a:r>
            <a:r>
              <a:rPr dirty="0" sz="1100" spc="-5">
                <a:latin typeface="Calibri"/>
                <a:cs typeface="Calibri"/>
              </a:rPr>
              <a:t>presidente </a:t>
            </a:r>
            <a:r>
              <a:rPr dirty="0" sz="1100">
                <a:latin typeface="Calibri"/>
                <a:cs typeface="Calibri"/>
              </a:rPr>
              <a:t>Angelo </a:t>
            </a:r>
            <a:r>
              <a:rPr dirty="0" sz="1100" spc="-5">
                <a:latin typeface="Calibri"/>
                <a:cs typeface="Calibri"/>
              </a:rPr>
              <a:t>Marino </a:t>
            </a:r>
            <a:r>
              <a:rPr dirty="0" sz="1100">
                <a:latin typeface="Calibri"/>
                <a:cs typeface="Calibri"/>
              </a:rPr>
              <a:t>- non è </a:t>
            </a:r>
            <a:r>
              <a:rPr dirty="0" sz="1100" spc="-5">
                <a:latin typeface="Calibri"/>
                <a:cs typeface="Calibri"/>
              </a:rPr>
              <a:t>nuovo </a:t>
            </a:r>
            <a:r>
              <a:rPr dirty="0" sz="1100">
                <a:latin typeface="Calibri"/>
                <a:cs typeface="Calibri"/>
              </a:rPr>
              <a:t>a </a:t>
            </a:r>
            <a:r>
              <a:rPr dirty="0" sz="1100" spc="-5">
                <a:latin typeface="Calibri"/>
                <a:cs typeface="Calibri"/>
              </a:rPr>
              <a:t>questo tipo  di proposte, essendo </a:t>
            </a:r>
            <a:r>
              <a:rPr dirty="0" sz="1100">
                <a:latin typeface="Calibri"/>
                <a:cs typeface="Calibri"/>
              </a:rPr>
              <a:t>il </a:t>
            </a:r>
            <a:r>
              <a:rPr dirty="0" sz="1100" spc="-5">
                <a:latin typeface="Calibri"/>
                <a:cs typeface="Calibri"/>
              </a:rPr>
              <a:t>promotore di iniziative che, nell’ambito del progetto Artando, hanno come oggetto  </a:t>
            </a:r>
            <a:r>
              <a:rPr dirty="0" sz="1100">
                <a:latin typeface="Calibri"/>
                <a:cs typeface="Calibri"/>
              </a:rPr>
              <a:t>e </a:t>
            </a:r>
            <a:r>
              <a:rPr dirty="0" sz="1100" spc="-5">
                <a:latin typeface="Calibri"/>
                <a:cs typeface="Calibri"/>
              </a:rPr>
              <a:t>strumenti proprio l’Arte </a:t>
            </a:r>
            <a:r>
              <a:rPr dirty="0" sz="1100" spc="-10">
                <a:latin typeface="Calibri"/>
                <a:cs typeface="Calibri"/>
              </a:rPr>
              <a:t>in </a:t>
            </a:r>
            <a:r>
              <a:rPr dirty="0" sz="1100" spc="-5">
                <a:latin typeface="Calibri"/>
                <a:cs typeface="Calibri"/>
              </a:rPr>
              <a:t>senso</a:t>
            </a:r>
            <a:r>
              <a:rPr dirty="0" sz="1100" spc="3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alto».</a:t>
            </a:r>
            <a:endParaRPr sz="1100">
              <a:latin typeface="Calibri"/>
              <a:cs typeface="Calibri"/>
            </a:endParaRPr>
          </a:p>
          <a:p>
            <a:pPr marL="12700" marR="335280">
              <a:lnSpc>
                <a:spcPct val="136400"/>
              </a:lnSpc>
            </a:pPr>
            <a:r>
              <a:rPr dirty="0" sz="1100" spc="-5">
                <a:latin typeface="Calibri"/>
                <a:cs typeface="Calibri"/>
              </a:rPr>
              <a:t>Come altrimenti si </a:t>
            </a:r>
            <a:r>
              <a:rPr dirty="0" sz="1100" spc="-10">
                <a:latin typeface="Calibri"/>
                <a:cs typeface="Calibri"/>
              </a:rPr>
              <a:t>può </a:t>
            </a:r>
            <a:r>
              <a:rPr dirty="0" sz="1100" spc="-5">
                <a:latin typeface="Calibri"/>
                <a:cs typeface="Calibri"/>
              </a:rPr>
              <a:t>definire </a:t>
            </a:r>
            <a:r>
              <a:rPr dirty="0" sz="1100">
                <a:latin typeface="Calibri"/>
                <a:cs typeface="Calibri"/>
              </a:rPr>
              <a:t>l’idea della </a:t>
            </a:r>
            <a:r>
              <a:rPr dirty="0" sz="1100" spc="-5">
                <a:latin typeface="Calibri"/>
                <a:cs typeface="Calibri"/>
              </a:rPr>
              <a:t>Pro Loco di </a:t>
            </a:r>
            <a:r>
              <a:rPr dirty="0" sz="1100">
                <a:latin typeface="Calibri"/>
                <a:cs typeface="Calibri"/>
              </a:rPr>
              <a:t>Monte </a:t>
            </a:r>
            <a:r>
              <a:rPr dirty="0" sz="1100" spc="-5">
                <a:latin typeface="Calibri"/>
                <a:cs typeface="Calibri"/>
              </a:rPr>
              <a:t>Sant’Angelo </a:t>
            </a:r>
            <a:r>
              <a:rPr dirty="0" sz="1100">
                <a:latin typeface="Calibri"/>
                <a:cs typeface="Calibri"/>
              </a:rPr>
              <a:t>che, </a:t>
            </a:r>
            <a:r>
              <a:rPr dirty="0" sz="1100" spc="-5">
                <a:latin typeface="Calibri"/>
                <a:cs typeface="Calibri"/>
              </a:rPr>
              <a:t>con </a:t>
            </a:r>
            <a:r>
              <a:rPr dirty="0" sz="1100">
                <a:latin typeface="Calibri"/>
                <a:cs typeface="Calibri"/>
              </a:rPr>
              <a:t>le </a:t>
            </a:r>
            <a:r>
              <a:rPr dirty="0" sz="1100" spc="-5">
                <a:latin typeface="Calibri"/>
                <a:cs typeface="Calibri"/>
              </a:rPr>
              <a:t>altre Pro loco  garganiche, ha reso ‘migrante’ l’arte, facendola uscire dalle Accademie </a:t>
            </a:r>
            <a:r>
              <a:rPr dirty="0" sz="1100">
                <a:latin typeface="Calibri"/>
                <a:cs typeface="Calibri"/>
              </a:rPr>
              <a:t>e portandola </a:t>
            </a:r>
            <a:r>
              <a:rPr dirty="0" sz="1100" spc="-5">
                <a:latin typeface="Calibri"/>
                <a:cs typeface="Calibri"/>
              </a:rPr>
              <a:t>negli ambienti di  lavoro?</a:t>
            </a:r>
            <a:endParaRPr sz="11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75"/>
              </a:spcBef>
            </a:pPr>
            <a:r>
              <a:rPr dirty="0" sz="1100">
                <a:latin typeface="Calibri"/>
                <a:cs typeface="Calibri"/>
              </a:rPr>
              <a:t>In questo </a:t>
            </a:r>
            <a:r>
              <a:rPr dirty="0" sz="1100" spc="-5">
                <a:latin typeface="Calibri"/>
                <a:cs typeface="Calibri"/>
              </a:rPr>
              <a:t>solco </a:t>
            </a:r>
            <a:r>
              <a:rPr dirty="0" sz="1100" spc="-10">
                <a:latin typeface="Calibri"/>
                <a:cs typeface="Calibri"/>
              </a:rPr>
              <a:t>pare </a:t>
            </a:r>
            <a:r>
              <a:rPr dirty="0" sz="1100" spc="-5">
                <a:latin typeface="Calibri"/>
                <a:cs typeface="Calibri"/>
              </a:rPr>
              <a:t>trovarsi </a:t>
            </a:r>
            <a:r>
              <a:rPr dirty="0" sz="1100">
                <a:latin typeface="Calibri"/>
                <a:cs typeface="Calibri"/>
              </a:rPr>
              <a:t>a </a:t>
            </a:r>
            <a:r>
              <a:rPr dirty="0" sz="1100" spc="-5">
                <a:latin typeface="Calibri"/>
                <a:cs typeface="Calibri"/>
              </a:rPr>
              <a:t>suo </a:t>
            </a:r>
            <a:r>
              <a:rPr dirty="0" sz="1100">
                <a:latin typeface="Calibri"/>
                <a:cs typeface="Calibri"/>
              </a:rPr>
              <a:t>agio </a:t>
            </a:r>
            <a:r>
              <a:rPr dirty="0" sz="1100" spc="-10">
                <a:latin typeface="Calibri"/>
                <a:cs typeface="Calibri"/>
              </a:rPr>
              <a:t>la </a:t>
            </a:r>
            <a:r>
              <a:rPr dirty="0" sz="1100">
                <a:latin typeface="Calibri"/>
                <a:cs typeface="Calibri"/>
              </a:rPr>
              <a:t>BCC </a:t>
            </a:r>
            <a:r>
              <a:rPr dirty="0" sz="1100" spc="-5">
                <a:latin typeface="Calibri"/>
                <a:cs typeface="Calibri"/>
              </a:rPr>
              <a:t>di San </a:t>
            </a:r>
            <a:r>
              <a:rPr dirty="0" sz="1100">
                <a:latin typeface="Calibri"/>
                <a:cs typeface="Calibri"/>
              </a:rPr>
              <a:t>Giovanni </a:t>
            </a:r>
            <a:r>
              <a:rPr dirty="0" sz="1100" spc="-5">
                <a:latin typeface="Calibri"/>
                <a:cs typeface="Calibri"/>
              </a:rPr>
              <a:t>Rotondo, prima ‘adottando’ </a:t>
            </a:r>
            <a:r>
              <a:rPr dirty="0" sz="1100">
                <a:latin typeface="Calibri"/>
                <a:cs typeface="Calibri"/>
              </a:rPr>
              <a:t>i</a:t>
            </a:r>
            <a:r>
              <a:rPr dirty="0" sz="1100" spc="60">
                <a:latin typeface="Calibri"/>
                <a:cs typeface="Calibri"/>
              </a:rPr>
              <a:t> </a:t>
            </a:r>
            <a:r>
              <a:rPr dirty="0" sz="1100" spc="-5">
                <a:latin typeface="Calibri"/>
                <a:cs typeface="Calibri"/>
              </a:rPr>
              <a:t>colori</a:t>
            </a:r>
            <a:endParaRPr sz="1100">
              <a:latin typeface="Calibri"/>
              <a:cs typeface="Calibri"/>
            </a:endParaRPr>
          </a:p>
          <a:p>
            <a:pPr marL="12700" marR="106045">
              <a:lnSpc>
                <a:spcPct val="135500"/>
              </a:lnSpc>
              <a:spcBef>
                <a:spcPts val="15"/>
              </a:spcBef>
            </a:pPr>
            <a:r>
              <a:rPr dirty="0" sz="1100" spc="-5">
                <a:latin typeface="Calibri"/>
                <a:cs typeface="Calibri"/>
              </a:rPr>
              <a:t>di Artando con l’esposizione </a:t>
            </a:r>
            <a:r>
              <a:rPr dirty="0" sz="1100">
                <a:latin typeface="Calibri"/>
                <a:cs typeface="Calibri"/>
              </a:rPr>
              <a:t>nei </a:t>
            </a:r>
            <a:r>
              <a:rPr dirty="0" sz="1100" spc="-5">
                <a:latin typeface="Calibri"/>
                <a:cs typeface="Calibri"/>
              </a:rPr>
              <a:t>suoi locali delle </a:t>
            </a:r>
            <a:r>
              <a:rPr dirty="0" sz="1100">
                <a:latin typeface="Calibri"/>
                <a:cs typeface="Calibri"/>
              </a:rPr>
              <a:t>opere </a:t>
            </a:r>
            <a:r>
              <a:rPr dirty="0" sz="1100" spc="-5">
                <a:latin typeface="Calibri"/>
                <a:cs typeface="Calibri"/>
              </a:rPr>
              <a:t>di </a:t>
            </a:r>
            <a:r>
              <a:rPr dirty="0" sz="1100">
                <a:latin typeface="Calibri"/>
                <a:cs typeface="Calibri"/>
              </a:rPr>
              <a:t>artisti </a:t>
            </a:r>
            <a:r>
              <a:rPr dirty="0" sz="1100" spc="-5">
                <a:latin typeface="Calibri"/>
                <a:cs typeface="Calibri"/>
              </a:rPr>
              <a:t>provenienti dai </a:t>
            </a:r>
            <a:r>
              <a:rPr dirty="0" sz="1100">
                <a:latin typeface="Calibri"/>
                <a:cs typeface="Calibri"/>
              </a:rPr>
              <a:t>quattro angoli </a:t>
            </a:r>
            <a:r>
              <a:rPr dirty="0" sz="1100" spc="-5">
                <a:latin typeface="Calibri"/>
                <a:cs typeface="Calibri"/>
              </a:rPr>
              <a:t>del </a:t>
            </a:r>
            <a:r>
              <a:rPr dirty="0" sz="1100">
                <a:latin typeface="Calibri"/>
                <a:cs typeface="Calibri"/>
              </a:rPr>
              <a:t>mondo,  poi </a:t>
            </a:r>
            <a:r>
              <a:rPr dirty="0" sz="1100" spc="-5">
                <a:latin typeface="Calibri"/>
                <a:cs typeface="Calibri"/>
              </a:rPr>
              <a:t>portando </a:t>
            </a:r>
            <a:r>
              <a:rPr dirty="0" sz="1100" spc="-10">
                <a:latin typeface="Calibri"/>
                <a:cs typeface="Calibri"/>
              </a:rPr>
              <a:t>le </a:t>
            </a:r>
            <a:r>
              <a:rPr dirty="0" sz="1100" spc="-5">
                <a:latin typeface="Calibri"/>
                <a:cs typeface="Calibri"/>
              </a:rPr>
              <a:t>note del Festival della Cultura creativa nelle </a:t>
            </a:r>
            <a:r>
              <a:rPr dirty="0" sz="1100">
                <a:latin typeface="Calibri"/>
                <a:cs typeface="Calibri"/>
              </a:rPr>
              <a:t>vie</a:t>
            </a:r>
            <a:r>
              <a:rPr dirty="0" sz="1100" spc="25">
                <a:latin typeface="Calibri"/>
                <a:cs typeface="Calibri"/>
              </a:rPr>
              <a:t> </a:t>
            </a:r>
            <a:r>
              <a:rPr dirty="0" sz="1100">
                <a:latin typeface="Calibri"/>
                <a:cs typeface="Calibri"/>
              </a:rPr>
              <a:t>cittadine.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96532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G</a:t>
            </a:r>
            <a:r>
              <a:rPr dirty="0" sz="1600" spc="-5" b="1">
                <a:latin typeface="Arial"/>
                <a:cs typeface="Arial"/>
              </a:rPr>
              <a:t>az</a:t>
            </a:r>
            <a:r>
              <a:rPr dirty="0" sz="1600" spc="-5" b="1">
                <a:latin typeface="Arial"/>
                <a:cs typeface="Arial"/>
              </a:rPr>
              <a:t>z</a:t>
            </a:r>
            <a:r>
              <a:rPr dirty="0" sz="1600" spc="-5" b="1">
                <a:latin typeface="Arial"/>
                <a:cs typeface="Arial"/>
              </a:rPr>
              <a:t>et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disondrio.it  </a:t>
            </a:r>
            <a:r>
              <a:rPr dirty="0" sz="1600" spc="-5" b="1">
                <a:latin typeface="Arial"/>
                <a:cs typeface="Arial"/>
              </a:rPr>
              <a:t>3 maggio 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598930" y="2157950"/>
            <a:ext cx="4343400" cy="5234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65381" y="2898686"/>
            <a:ext cx="4628833" cy="6069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094012" y="3767327"/>
            <a:ext cx="2679148" cy="30050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58190" y="7034394"/>
            <a:ext cx="6010275" cy="28287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96532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G</a:t>
            </a:r>
            <a:r>
              <a:rPr dirty="0" sz="1600" spc="-5" b="1">
                <a:latin typeface="Arial"/>
                <a:cs typeface="Arial"/>
              </a:rPr>
              <a:t>az</a:t>
            </a:r>
            <a:r>
              <a:rPr dirty="0" sz="1600" spc="-5" b="1">
                <a:latin typeface="Arial"/>
                <a:cs typeface="Arial"/>
              </a:rPr>
              <a:t>z</a:t>
            </a:r>
            <a:r>
              <a:rPr dirty="0" sz="1600" spc="-5" b="1">
                <a:latin typeface="Arial"/>
                <a:cs typeface="Arial"/>
              </a:rPr>
              <a:t>et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disondrio.it  </a:t>
            </a:r>
            <a:r>
              <a:rPr dirty="0" sz="1600" spc="-5" b="1">
                <a:latin typeface="Arial"/>
                <a:cs typeface="Arial"/>
              </a:rPr>
              <a:t>3 maggio 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39140" y="2167500"/>
            <a:ext cx="5991225" cy="28284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58190" y="5186552"/>
            <a:ext cx="5991225" cy="2895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96532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G</a:t>
            </a:r>
            <a:r>
              <a:rPr dirty="0" sz="1600" spc="-5" b="1">
                <a:latin typeface="Arial"/>
                <a:cs typeface="Arial"/>
              </a:rPr>
              <a:t>az</a:t>
            </a:r>
            <a:r>
              <a:rPr dirty="0" sz="1600" spc="-5" b="1">
                <a:latin typeface="Arial"/>
                <a:cs typeface="Arial"/>
              </a:rPr>
              <a:t>z</a:t>
            </a:r>
            <a:r>
              <a:rPr dirty="0" sz="1600" spc="-5" b="1">
                <a:latin typeface="Arial"/>
                <a:cs typeface="Arial"/>
              </a:rPr>
              <a:t>et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disondrio.it  </a:t>
            </a:r>
            <a:r>
              <a:rPr dirty="0" sz="1600" spc="-5" b="1">
                <a:latin typeface="Arial"/>
                <a:cs typeface="Arial"/>
              </a:rPr>
              <a:t>3 maggio 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3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2138930"/>
            <a:ext cx="5953125" cy="25426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9527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Heyevent.com  3 maggio</a:t>
            </a:r>
            <a:r>
              <a:rPr dirty="0" sz="1600" spc="-6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7949564"/>
            <a:ext cx="5911215" cy="17462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0099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353535"/>
                </a:solidFill>
                <a:latin typeface="Times New Roman"/>
                <a:cs typeface="Times New Roman"/>
              </a:rPr>
              <a:t>Laboratorio </a:t>
            </a:r>
            <a:r>
              <a:rPr dirty="0" sz="1800" spc="-10" b="1">
                <a:solidFill>
                  <a:srgbClr val="353535"/>
                </a:solidFill>
                <a:latin typeface="Times New Roman"/>
                <a:cs typeface="Times New Roman"/>
              </a:rPr>
              <a:t>per </a:t>
            </a:r>
            <a:r>
              <a:rPr dirty="0" sz="1800" spc="-5" b="1">
                <a:solidFill>
                  <a:srgbClr val="353535"/>
                </a:solidFill>
                <a:latin typeface="Times New Roman"/>
                <a:cs typeface="Times New Roman"/>
              </a:rPr>
              <a:t>bambini IL TEATRO</a:t>
            </a:r>
            <a:r>
              <a:rPr dirty="0" sz="1800" spc="65" b="1">
                <a:solidFill>
                  <a:srgbClr val="353535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353535"/>
                </a:solidFill>
                <a:latin typeface="Times New Roman"/>
                <a:cs typeface="Times New Roman"/>
              </a:rPr>
              <a:t>IMMAGINARIO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605"/>
              </a:spcBef>
            </a:pP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III FESTIVAL DELLA CULTURA</a:t>
            </a:r>
            <a:r>
              <a:rPr dirty="0" sz="1350" spc="10">
                <a:solidFill>
                  <a:srgbClr val="353535"/>
                </a:solidFill>
                <a:latin typeface="Times New Roman"/>
                <a:cs typeface="Times New Roman"/>
              </a:rPr>
              <a:t>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CREATIVA</a:t>
            </a: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Abitare sottosopra. Scoprire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e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sperimentare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come si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sta dentro l'arte,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i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luoghi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e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le</a:t>
            </a:r>
            <a:r>
              <a:rPr dirty="0" sz="1350" spc="70">
                <a:solidFill>
                  <a:srgbClr val="353535"/>
                </a:solidFill>
                <a:latin typeface="Times New Roman"/>
                <a:cs typeface="Times New Roman"/>
              </a:rPr>
              <a:t>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cose</a:t>
            </a: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***</a:t>
            </a:r>
            <a:endParaRPr sz="1350">
              <a:latin typeface="Times New Roman"/>
              <a:cs typeface="Times New Roman"/>
            </a:endParaRPr>
          </a:p>
          <a:p>
            <a:pPr marL="12700" marR="3789679">
              <a:lnSpc>
                <a:spcPct val="125899"/>
              </a:lnSpc>
            </a:pP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Mercoledì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4 -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sabato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7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maggio  Laboratorio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per</a:t>
            </a:r>
            <a:r>
              <a:rPr dirty="0" sz="1350" spc="-30">
                <a:solidFill>
                  <a:srgbClr val="353535"/>
                </a:solidFill>
                <a:latin typeface="Times New Roman"/>
                <a:cs typeface="Times New Roman"/>
              </a:rPr>
              <a:t>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bambini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70529" y="2205522"/>
            <a:ext cx="1714499" cy="3901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298954" y="3109467"/>
            <a:ext cx="2606578" cy="36506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75129" y="7256526"/>
            <a:ext cx="1704974" cy="2952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437254" y="7018401"/>
            <a:ext cx="2533650" cy="5143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089650" cy="93592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66915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Heyevent.com  3 maggio</a:t>
            </a:r>
            <a:r>
              <a:rPr dirty="0" sz="1600" spc="-6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3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IL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TEATRO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IMMAGINARIO</a:t>
            </a: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Museo internazionale delle marionette Antonio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Pasqualino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 marR="64135">
              <a:lnSpc>
                <a:spcPct val="126000"/>
              </a:lnSpc>
            </a:pP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Anche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quest’anno il Museo internazionale delle marionette Antonio Pasqualino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ha 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aderito al Festival della Cultura Creativa (Piano d’azione 2015-2016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– Le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banche per la 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cultura),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iniziativa giunta alla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terza edizione e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organizzata dall’Associazione Bancaria  Italiana con il patrocinio dell’UNESCO, dell’Alto Patronato della Repubblica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e del  MIBACT e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la media partnership della</a:t>
            </a:r>
            <a:r>
              <a:rPr dirty="0" sz="1350" spc="-35">
                <a:solidFill>
                  <a:srgbClr val="353535"/>
                </a:solidFill>
                <a:latin typeface="Times New Roman"/>
                <a:cs typeface="Times New Roman"/>
              </a:rPr>
              <a:t>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RAI.</a:t>
            </a:r>
            <a:endParaRPr sz="1350">
              <a:latin typeface="Times New Roman"/>
              <a:cs typeface="Times New Roman"/>
            </a:endParaRPr>
          </a:p>
          <a:p>
            <a:pPr algn="just" marL="12700" marR="148590">
              <a:lnSpc>
                <a:spcPct val="125899"/>
              </a:lnSpc>
            </a:pP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Dopo il successo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della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seconda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edizione,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che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ha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visto 60 </a:t>
            </a:r>
            <a:r>
              <a:rPr dirty="0" sz="1350" spc="-10">
                <a:solidFill>
                  <a:srgbClr val="353535"/>
                </a:solidFill>
                <a:latin typeface="Times New Roman"/>
                <a:cs typeface="Times New Roman"/>
              </a:rPr>
              <a:t>città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e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più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di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1.500 bambini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e  ragazzi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coinvolti,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nel 2016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l’ABI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ha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proposto il tema "Abitare sottosopra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–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Scoprire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e 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sperimentare </a:t>
            </a:r>
            <a:r>
              <a:rPr dirty="0" sz="1350" spc="-10">
                <a:solidFill>
                  <a:srgbClr val="353535"/>
                </a:solidFill>
                <a:latin typeface="Times New Roman"/>
                <a:cs typeface="Times New Roman"/>
              </a:rPr>
              <a:t>come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si sta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dentro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l’arte,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i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luoghi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e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le</a:t>
            </a:r>
            <a:r>
              <a:rPr dirty="0" sz="1350" spc="5">
                <a:solidFill>
                  <a:srgbClr val="353535"/>
                </a:solidFill>
                <a:latin typeface="Times New Roman"/>
                <a:cs typeface="Times New Roman"/>
              </a:rPr>
              <a:t>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cose".</a:t>
            </a:r>
            <a:endParaRPr sz="1350">
              <a:latin typeface="Times New Roman"/>
              <a:cs typeface="Times New Roman"/>
            </a:endParaRPr>
          </a:p>
          <a:p>
            <a:pPr marL="12700" marR="378460">
              <a:lnSpc>
                <a:spcPct val="125899"/>
              </a:lnSpc>
              <a:spcBef>
                <a:spcPts val="1070"/>
              </a:spcBef>
            </a:pP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Abitare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–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una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casa,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un quartiere, la città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– è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costruirsi un luogo sicuro fatto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di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idee,  persone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e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cose; un luogo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da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cui partire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e a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cui ritornare che esiste all’interno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di</a:t>
            </a:r>
            <a:r>
              <a:rPr dirty="0" sz="1350" spc="60">
                <a:solidFill>
                  <a:srgbClr val="353535"/>
                </a:solidFill>
                <a:latin typeface="Times New Roman"/>
                <a:cs typeface="Times New Roman"/>
              </a:rPr>
              <a:t>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una</a:t>
            </a:r>
            <a:endParaRPr sz="1350">
              <a:latin typeface="Times New Roman"/>
              <a:cs typeface="Times New Roman"/>
            </a:endParaRPr>
          </a:p>
          <a:p>
            <a:pPr marL="12700" marR="82550">
              <a:lnSpc>
                <a:spcPts val="2039"/>
              </a:lnSpc>
              <a:spcBef>
                <a:spcPts val="140"/>
              </a:spcBef>
            </a:pP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relazione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di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scambio reciproco con </a:t>
            </a:r>
            <a:r>
              <a:rPr dirty="0" sz="1350" spc="-10">
                <a:solidFill>
                  <a:srgbClr val="353535"/>
                </a:solidFill>
                <a:latin typeface="Times New Roman"/>
                <a:cs typeface="Times New Roman"/>
              </a:rPr>
              <a:t>ciò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che </a:t>
            </a:r>
            <a:r>
              <a:rPr dirty="0" sz="1350" spc="-10">
                <a:solidFill>
                  <a:srgbClr val="353535"/>
                </a:solidFill>
                <a:latin typeface="Times New Roman"/>
                <a:cs typeface="Times New Roman"/>
              </a:rPr>
              <a:t>ci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circonda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e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contribuisce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a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definire il senso 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di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appartenenza</a:t>
            </a:r>
            <a:r>
              <a:rPr dirty="0" sz="1350" spc="-15">
                <a:solidFill>
                  <a:srgbClr val="353535"/>
                </a:solidFill>
                <a:latin typeface="Times New Roman"/>
                <a:cs typeface="Times New Roman"/>
              </a:rPr>
              <a:t>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collettiva.</a:t>
            </a:r>
            <a:endParaRPr sz="1350">
              <a:latin typeface="Times New Roman"/>
              <a:cs typeface="Times New Roman"/>
            </a:endParaRPr>
          </a:p>
          <a:p>
            <a:pPr marL="12700" marR="11430">
              <a:lnSpc>
                <a:spcPct val="125899"/>
              </a:lnSpc>
              <a:spcBef>
                <a:spcPts val="930"/>
              </a:spcBef>
            </a:pP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Su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questa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scia,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in occasione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del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Festival della Cultura Creativa il Museo internazionale  delle marionette Antonio Pasqualino realizzerà il laboratorio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didattico-artistico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"Il teatro  immaginario" che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si terrà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nella suggestiva atmosfera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del Museo da mercoledì 4 a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sabato 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7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maggio.</a:t>
            </a:r>
            <a:endParaRPr sz="1350">
              <a:latin typeface="Times New Roman"/>
              <a:cs typeface="Times New Roman"/>
            </a:endParaRPr>
          </a:p>
          <a:p>
            <a:pPr algn="just" marL="12700" marR="5080">
              <a:lnSpc>
                <a:spcPct val="125899"/>
              </a:lnSpc>
            </a:pP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Il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laboratorio si incentrerà sul tema dell’"Orlando </a:t>
            </a:r>
            <a:r>
              <a:rPr dirty="0" sz="1350" spc="-10">
                <a:solidFill>
                  <a:srgbClr val="353535"/>
                </a:solidFill>
                <a:latin typeface="Times New Roman"/>
                <a:cs typeface="Times New Roman"/>
              </a:rPr>
              <a:t>furioso"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di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Ludovico Ariosto in cui la  perdita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del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senno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e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la follia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per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amore saranno utilizzati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per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esplorare uno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dei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capolavori  della letteratura italiana trasformandosi in strumento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di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riflessione sui</a:t>
            </a:r>
            <a:r>
              <a:rPr dirty="0" sz="1350" spc="45">
                <a:solidFill>
                  <a:srgbClr val="353535"/>
                </a:solidFill>
                <a:latin typeface="Times New Roman"/>
                <a:cs typeface="Times New Roman"/>
              </a:rPr>
              <a:t>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possibili</a:t>
            </a:r>
            <a:endParaRPr sz="1350">
              <a:latin typeface="Times New Roman"/>
              <a:cs typeface="Times New Roman"/>
            </a:endParaRPr>
          </a:p>
          <a:p>
            <a:pPr marL="12700" marR="100330">
              <a:lnSpc>
                <a:spcPct val="125899"/>
              </a:lnSpc>
              <a:spcBef>
                <a:spcPts val="5"/>
              </a:spcBef>
            </a:pP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capovolgimenti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della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realtà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e i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cambiamenti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di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prospettiva, sul disorientamento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e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le  nuove modalità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di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significazione della realtà. Riprendendo il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tema del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Festival, il  laboratorio prende spunto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da una pratica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comune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ai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bambini che trasformano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nella </a:t>
            </a:r>
            <a:r>
              <a:rPr dirty="0" sz="1350" spc="-10">
                <a:solidFill>
                  <a:srgbClr val="353535"/>
                </a:solidFill>
                <a:latin typeface="Times New Roman"/>
                <a:cs typeface="Times New Roman"/>
              </a:rPr>
              <a:t>loro 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immaginazione il </a:t>
            </a:r>
            <a:r>
              <a:rPr dirty="0" sz="1350" spc="-10">
                <a:solidFill>
                  <a:srgbClr val="353535"/>
                </a:solidFill>
                <a:latin typeface="Times New Roman"/>
                <a:cs typeface="Times New Roman"/>
              </a:rPr>
              <a:t>luogo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abitato, la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casa, e i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suoi oggetti, animandoli: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sotto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il letto  immaginano una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casa, sotto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il tavolo prendono vita personaggi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e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luoghi inesplorati, le 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coperte si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trasformano in una</a:t>
            </a:r>
            <a:r>
              <a:rPr dirty="0" sz="1350" spc="-15">
                <a:solidFill>
                  <a:srgbClr val="353535"/>
                </a:solidFill>
                <a:latin typeface="Times New Roman"/>
                <a:cs typeface="Times New Roman"/>
              </a:rPr>
              <a:t>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capanna.</a:t>
            </a:r>
            <a:endParaRPr sz="13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070600" cy="67684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65074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Heyevent.com  3 maggio</a:t>
            </a:r>
            <a:r>
              <a:rPr dirty="0" sz="1600" spc="-6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3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3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76200">
              <a:lnSpc>
                <a:spcPct val="126000"/>
              </a:lnSpc>
              <a:spcBef>
                <a:spcPts val="930"/>
              </a:spcBef>
            </a:pP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Durante l’attività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i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piccoli partecipanti saranno guidati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a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riflettere su un oggetto d’uso 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comune,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il tavolo, trasformandolo in uno spazio scenico inedito </a:t>
            </a:r>
            <a:r>
              <a:rPr dirty="0" sz="1350" spc="-15">
                <a:solidFill>
                  <a:srgbClr val="353535"/>
                </a:solidFill>
                <a:latin typeface="Times New Roman"/>
                <a:cs typeface="Times New Roman"/>
              </a:rPr>
              <a:t>in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cui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il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sopra e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il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sotto  si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trasformano </a:t>
            </a:r>
            <a:r>
              <a:rPr dirty="0" sz="1350" spc="-15">
                <a:solidFill>
                  <a:srgbClr val="353535"/>
                </a:solidFill>
                <a:latin typeface="Times New Roman"/>
                <a:cs typeface="Times New Roman"/>
              </a:rPr>
              <a:t>in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luoghi, entrambi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ricchi di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significato,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che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offrono la possibilità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di  assumere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prospettive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e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punti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di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vista diversi: il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tavolo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porterà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i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piccoli partecipanti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a 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intraprendere un viaggio misterioso che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sta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proprio sotto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i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nostri piedi. Trasformato </a:t>
            </a:r>
            <a:r>
              <a:rPr dirty="0" sz="1350" spc="-15">
                <a:solidFill>
                  <a:srgbClr val="353535"/>
                </a:solidFill>
                <a:latin typeface="Times New Roman"/>
                <a:cs typeface="Times New Roman"/>
              </a:rPr>
              <a:t>in 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teatro dalle decorazioni realizzate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dai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bambini, il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tavolo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accoglierà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i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personaggi  interpretati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da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burattini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da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loro</a:t>
            </a:r>
            <a:r>
              <a:rPr dirty="0" sz="1350" spc="-15">
                <a:solidFill>
                  <a:srgbClr val="353535"/>
                </a:solidFill>
                <a:latin typeface="Times New Roman"/>
                <a:cs typeface="Times New Roman"/>
              </a:rPr>
              <a:t>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creati.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Tempi</a:t>
            </a:r>
            <a:endParaRPr sz="1350">
              <a:latin typeface="Times New Roman"/>
              <a:cs typeface="Times New Roman"/>
            </a:endParaRPr>
          </a:p>
          <a:p>
            <a:pPr marL="12700" marR="5080">
              <a:lnSpc>
                <a:spcPct val="125899"/>
              </a:lnSpc>
            </a:pP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Il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progetto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è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rivolto ai bambini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da 6 a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10 </a:t>
            </a:r>
            <a:r>
              <a:rPr dirty="0" sz="1350" spc="-10">
                <a:solidFill>
                  <a:srgbClr val="353535"/>
                </a:solidFill>
                <a:latin typeface="Times New Roman"/>
                <a:cs typeface="Times New Roman"/>
              </a:rPr>
              <a:t>anni.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Gli appuntamenti saranno scanditi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da 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quattro incontri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di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quattro ore ciascuno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(15.00-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19.00)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da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mercoledì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4 a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sabato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7 </a:t>
            </a:r>
            <a:r>
              <a:rPr dirty="0" sz="1350" spc="-10">
                <a:solidFill>
                  <a:srgbClr val="353535"/>
                </a:solidFill>
                <a:latin typeface="Times New Roman"/>
                <a:cs typeface="Times New Roman"/>
              </a:rPr>
              <a:t>maggio 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2016.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Info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pratiche</a:t>
            </a:r>
            <a:endParaRPr sz="1350">
              <a:latin typeface="Times New Roman"/>
              <a:cs typeface="Times New Roman"/>
            </a:endParaRPr>
          </a:p>
          <a:p>
            <a:pPr marL="12700" marR="3181985">
              <a:lnSpc>
                <a:spcPct val="125899"/>
              </a:lnSpc>
            </a:pP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La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partecipazione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al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laboratorio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è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gratuita  Numero massimo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di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partecipanti:</a:t>
            </a:r>
            <a:r>
              <a:rPr dirty="0" sz="1350" spc="-15">
                <a:solidFill>
                  <a:srgbClr val="353535"/>
                </a:solidFill>
                <a:latin typeface="Times New Roman"/>
                <a:cs typeface="Times New Roman"/>
              </a:rPr>
              <a:t>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20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Modalità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di</a:t>
            </a:r>
            <a:r>
              <a:rPr dirty="0" sz="1350" spc="-10">
                <a:solidFill>
                  <a:srgbClr val="353535"/>
                </a:solidFill>
                <a:latin typeface="Times New Roman"/>
                <a:cs typeface="Times New Roman"/>
              </a:rPr>
              <a:t>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iscrizione:</a:t>
            </a:r>
            <a:endParaRPr sz="1350">
              <a:latin typeface="Times New Roman"/>
              <a:cs typeface="Times New Roman"/>
            </a:endParaRPr>
          </a:p>
          <a:p>
            <a:pPr marL="12700" marR="800735">
              <a:lnSpc>
                <a:spcPct val="125899"/>
              </a:lnSpc>
              <a:spcBef>
                <a:spcPts val="5"/>
              </a:spcBef>
            </a:pP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invio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del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modulo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di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iscrizione entro lunedì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2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maggio al seguente indirizzo </a:t>
            </a:r>
            <a:r>
              <a:rPr dirty="0" sz="1350" spc="15">
                <a:solidFill>
                  <a:srgbClr val="353535"/>
                </a:solidFill>
                <a:latin typeface="Times New Roman"/>
                <a:cs typeface="Times New Roman"/>
              </a:rPr>
              <a:t>e- 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mail:</a:t>
            </a:r>
            <a:r>
              <a:rPr dirty="0" u="sng" sz="1350" spc="-5">
                <a:solidFill>
                  <a:srgbClr val="006BB5"/>
                </a:solidFill>
                <a:uFill>
                  <a:solidFill>
                    <a:srgbClr val="006BB5"/>
                  </a:solidFill>
                </a:uFill>
                <a:latin typeface="Times New Roman"/>
                <a:cs typeface="Times New Roman"/>
                <a:hlinkClick r:id="rId3"/>
              </a:rPr>
              <a:t>museomarionettepalermo@gmail.com</a:t>
            </a: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Criterio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di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selezione: giorno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e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orario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di </a:t>
            </a:r>
            <a:r>
              <a:rPr dirty="0" sz="1350" spc="-10">
                <a:solidFill>
                  <a:srgbClr val="353535"/>
                </a:solidFill>
                <a:latin typeface="Times New Roman"/>
                <a:cs typeface="Times New Roman"/>
              </a:rPr>
              <a:t>invio </a:t>
            </a:r>
            <a:r>
              <a:rPr dirty="0" sz="1350">
                <a:solidFill>
                  <a:srgbClr val="353535"/>
                </a:solidFill>
                <a:latin typeface="Times New Roman"/>
                <a:cs typeface="Times New Roman"/>
              </a:rPr>
              <a:t>del</a:t>
            </a:r>
            <a:r>
              <a:rPr dirty="0" sz="1350" spc="-30">
                <a:solidFill>
                  <a:srgbClr val="353535"/>
                </a:solidFill>
                <a:latin typeface="Times New Roman"/>
                <a:cs typeface="Times New Roman"/>
              </a:rPr>
              <a:t> </a:t>
            </a:r>
            <a:r>
              <a:rPr dirty="0" sz="1350" spc="-5">
                <a:solidFill>
                  <a:srgbClr val="353535"/>
                </a:solidFill>
                <a:latin typeface="Times New Roman"/>
                <a:cs typeface="Times New Roman"/>
              </a:rPr>
              <a:t>modulo</a:t>
            </a:r>
            <a:endParaRPr sz="13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920239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lcalei</a:t>
            </a:r>
            <a:r>
              <a:rPr dirty="0" sz="1600" b="1">
                <a:latin typeface="Arial"/>
                <a:cs typeface="Arial"/>
              </a:rPr>
              <a:t>d</a:t>
            </a:r>
            <a:r>
              <a:rPr dirty="0" sz="1600" spc="-5" b="1">
                <a:latin typeface="Arial"/>
                <a:cs typeface="Arial"/>
              </a:rPr>
              <a:t>osco</a:t>
            </a:r>
            <a:r>
              <a:rPr dirty="0" sz="1600" spc="-5" b="1">
                <a:latin typeface="Arial"/>
                <a:cs typeface="Arial"/>
              </a:rPr>
              <a:t>pi</a:t>
            </a:r>
            <a:r>
              <a:rPr dirty="0" sz="1600" spc="-15" b="1">
                <a:latin typeface="Arial"/>
                <a:cs typeface="Arial"/>
              </a:rPr>
              <a:t>o</a:t>
            </a:r>
            <a:r>
              <a:rPr dirty="0" sz="1600" spc="5" b="1">
                <a:latin typeface="Arial"/>
                <a:cs typeface="Arial"/>
              </a:rPr>
              <a:t>.</a:t>
            </a:r>
            <a:r>
              <a:rPr dirty="0" sz="1600" b="1">
                <a:latin typeface="Arial"/>
                <a:cs typeface="Arial"/>
              </a:rPr>
              <a:t>i</a:t>
            </a:r>
            <a:r>
              <a:rPr dirty="0" sz="1600" spc="-10" b="1">
                <a:latin typeface="Arial"/>
                <a:cs typeface="Arial"/>
              </a:rPr>
              <a:t>nfo  </a:t>
            </a:r>
            <a:r>
              <a:rPr dirty="0" sz="1600" spc="-5" b="1">
                <a:latin typeface="Arial"/>
                <a:cs typeface="Arial"/>
              </a:rPr>
              <a:t>3 maggio 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638829"/>
            <a:ext cx="6148070" cy="327215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12700">
              <a:lnSpc>
                <a:spcPct val="144000"/>
              </a:lnSpc>
              <a:spcBef>
                <a:spcPts val="100"/>
              </a:spcBef>
            </a:pPr>
            <a:r>
              <a:rPr dirty="0" sz="1000" spc="-5">
                <a:latin typeface="Tahoma"/>
                <a:cs typeface="Tahoma"/>
              </a:rPr>
              <a:t>Si terrà dal 2 all’8 maggio 2016 la terza edizione </a:t>
            </a:r>
            <a:r>
              <a:rPr dirty="0" sz="1000">
                <a:latin typeface="Tahoma"/>
                <a:cs typeface="Tahoma"/>
              </a:rPr>
              <a:t>del </a:t>
            </a:r>
            <a:r>
              <a:rPr dirty="0" sz="1000" spc="-5">
                <a:latin typeface="Tahoma"/>
                <a:cs typeface="Tahoma"/>
              </a:rPr>
              <a:t>festival della cultura creativa promosso dall’ABI </a:t>
            </a:r>
            <a:r>
              <a:rPr dirty="0" sz="1000">
                <a:latin typeface="Tahoma"/>
                <a:cs typeface="Tahoma"/>
              </a:rPr>
              <a:t>sul  </a:t>
            </a:r>
            <a:r>
              <a:rPr dirty="0" sz="1000" spc="-5">
                <a:latin typeface="Tahoma"/>
                <a:cs typeface="Tahoma"/>
              </a:rPr>
              <a:t>territorio </a:t>
            </a:r>
            <a:r>
              <a:rPr dirty="0" sz="1000" spc="-10">
                <a:latin typeface="Tahoma"/>
                <a:cs typeface="Tahoma"/>
              </a:rPr>
              <a:t>nazionale </a:t>
            </a:r>
            <a:r>
              <a:rPr dirty="0" sz="1000" spc="-5">
                <a:latin typeface="Tahoma"/>
                <a:cs typeface="Tahoma"/>
              </a:rPr>
              <a:t>e </a:t>
            </a:r>
            <a:r>
              <a:rPr dirty="0" sz="1000">
                <a:latin typeface="Tahoma"/>
                <a:cs typeface="Tahoma"/>
              </a:rPr>
              <a:t>dedicato </a:t>
            </a:r>
            <a:r>
              <a:rPr dirty="0" sz="1000" spc="-5">
                <a:latin typeface="Tahoma"/>
                <a:cs typeface="Tahoma"/>
              </a:rPr>
              <a:t>ai giovani e ai giovanissimi di età compresa tra i sei e i tredici</a:t>
            </a:r>
            <a:r>
              <a:rPr dirty="0" sz="1000" spc="120">
                <a:latin typeface="Tahoma"/>
                <a:cs typeface="Tahoma"/>
              </a:rPr>
              <a:t> </a:t>
            </a:r>
            <a:r>
              <a:rPr dirty="0" sz="1000" spc="-5">
                <a:latin typeface="Tahoma"/>
                <a:cs typeface="Tahoma"/>
              </a:rPr>
              <a:t>anni.</a:t>
            </a:r>
            <a:endParaRPr sz="10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Times New Roman"/>
              <a:cs typeface="Times New Roman"/>
            </a:endParaRPr>
          </a:p>
          <a:p>
            <a:pPr algn="just" marL="12700" marR="6350">
              <a:lnSpc>
                <a:spcPct val="106300"/>
              </a:lnSpc>
            </a:pPr>
            <a:r>
              <a:rPr dirty="0" sz="1350" spc="-5">
                <a:latin typeface="Tahoma"/>
                <a:cs typeface="Tahoma"/>
              </a:rPr>
              <a:t>Il Festival </a:t>
            </a:r>
            <a:r>
              <a:rPr dirty="0" sz="1350">
                <a:latin typeface="Tahoma"/>
                <a:cs typeface="Tahoma"/>
              </a:rPr>
              <a:t>ha il </a:t>
            </a:r>
            <a:r>
              <a:rPr dirty="0" sz="1350" spc="-5">
                <a:latin typeface="Tahoma"/>
                <a:cs typeface="Tahoma"/>
              </a:rPr>
              <a:t>patrocinio dell’Unesco, </a:t>
            </a:r>
            <a:r>
              <a:rPr dirty="0" sz="1350">
                <a:latin typeface="Tahoma"/>
                <a:cs typeface="Tahoma"/>
              </a:rPr>
              <a:t>dell’alto </a:t>
            </a:r>
            <a:r>
              <a:rPr dirty="0" sz="1350" spc="-5">
                <a:latin typeface="Tahoma"/>
                <a:cs typeface="Tahoma"/>
              </a:rPr>
              <a:t>patronato della Repubblica </a:t>
            </a:r>
            <a:r>
              <a:rPr dirty="0" sz="1350">
                <a:latin typeface="Tahoma"/>
                <a:cs typeface="Tahoma"/>
              </a:rPr>
              <a:t>e </a:t>
            </a:r>
            <a:r>
              <a:rPr dirty="0" sz="1350" spc="-5">
                <a:latin typeface="Tahoma"/>
                <a:cs typeface="Tahoma"/>
              </a:rPr>
              <a:t>del  </a:t>
            </a:r>
            <a:r>
              <a:rPr dirty="0" sz="1350">
                <a:latin typeface="Tahoma"/>
                <a:cs typeface="Tahoma"/>
              </a:rPr>
              <a:t>Mibact e la media partnership </a:t>
            </a:r>
            <a:r>
              <a:rPr dirty="0" sz="1350" spc="-5">
                <a:latin typeface="Tahoma"/>
                <a:cs typeface="Tahoma"/>
              </a:rPr>
              <a:t>della </a:t>
            </a:r>
            <a:r>
              <a:rPr dirty="0" sz="1350">
                <a:latin typeface="Tahoma"/>
                <a:cs typeface="Tahoma"/>
              </a:rPr>
              <a:t>Rai e </a:t>
            </a:r>
            <a:r>
              <a:rPr dirty="0" sz="1350" spc="-5">
                <a:latin typeface="Tahoma"/>
                <a:cs typeface="Tahoma"/>
              </a:rPr>
              <a:t>coinvolgerà </a:t>
            </a:r>
            <a:r>
              <a:rPr dirty="0" sz="1350">
                <a:latin typeface="Tahoma"/>
                <a:cs typeface="Tahoma"/>
              </a:rPr>
              <a:t>anche </a:t>
            </a:r>
            <a:r>
              <a:rPr dirty="0" sz="1350" spc="-5">
                <a:latin typeface="Tahoma"/>
                <a:cs typeface="Tahoma"/>
              </a:rPr>
              <a:t>quest’anno 60 città  </a:t>
            </a:r>
            <a:r>
              <a:rPr dirty="0" sz="1350">
                <a:latin typeface="Tahoma"/>
                <a:cs typeface="Tahoma"/>
              </a:rPr>
              <a:t>italiane e </a:t>
            </a:r>
            <a:r>
              <a:rPr dirty="0" sz="1350" spc="-10">
                <a:latin typeface="Tahoma"/>
                <a:cs typeface="Tahoma"/>
              </a:rPr>
              <a:t>più </a:t>
            </a:r>
            <a:r>
              <a:rPr dirty="0" sz="1350" spc="-5">
                <a:latin typeface="Tahoma"/>
                <a:cs typeface="Tahoma"/>
              </a:rPr>
              <a:t>di 15mila bambini </a:t>
            </a:r>
            <a:r>
              <a:rPr dirty="0" sz="1350">
                <a:latin typeface="Tahoma"/>
                <a:cs typeface="Tahoma"/>
              </a:rPr>
              <a:t>e </a:t>
            </a:r>
            <a:r>
              <a:rPr dirty="0" sz="1350" spc="-5">
                <a:latin typeface="Tahoma"/>
                <a:cs typeface="Tahoma"/>
              </a:rPr>
              <a:t>ragazzi. Il tema prescelto </a:t>
            </a:r>
            <a:r>
              <a:rPr dirty="0" sz="1350" spc="-10">
                <a:latin typeface="Tahoma"/>
                <a:cs typeface="Tahoma"/>
              </a:rPr>
              <a:t>per </a:t>
            </a:r>
            <a:r>
              <a:rPr dirty="0" sz="1350">
                <a:latin typeface="Tahoma"/>
                <a:cs typeface="Tahoma"/>
              </a:rPr>
              <a:t>l’edizione </a:t>
            </a:r>
            <a:r>
              <a:rPr dirty="0" sz="1350" spc="-5">
                <a:latin typeface="Tahoma"/>
                <a:cs typeface="Tahoma"/>
              </a:rPr>
              <a:t>2016</a:t>
            </a:r>
            <a:r>
              <a:rPr dirty="0" sz="1350" spc="315">
                <a:latin typeface="Tahoma"/>
                <a:cs typeface="Tahoma"/>
              </a:rPr>
              <a:t> </a:t>
            </a:r>
            <a:r>
              <a:rPr dirty="0" sz="1350">
                <a:latin typeface="Tahoma"/>
                <a:cs typeface="Tahoma"/>
              </a:rPr>
              <a:t>è</a:t>
            </a:r>
            <a:endParaRPr sz="1350">
              <a:latin typeface="Tahoma"/>
              <a:cs typeface="Tahoma"/>
            </a:endParaRPr>
          </a:p>
          <a:p>
            <a:pPr algn="just" marL="12700" marR="5080">
              <a:lnSpc>
                <a:spcPct val="106000"/>
              </a:lnSpc>
              <a:spcBef>
                <a:spcPts val="15"/>
              </a:spcBef>
            </a:pPr>
            <a:r>
              <a:rPr dirty="0" sz="1350">
                <a:latin typeface="Tahoma"/>
                <a:cs typeface="Tahoma"/>
              </a:rPr>
              <a:t>«</a:t>
            </a:r>
            <a:r>
              <a:rPr dirty="0" sz="1350" b="1">
                <a:latin typeface="Tahoma"/>
                <a:cs typeface="Tahoma"/>
              </a:rPr>
              <a:t>Abitare </a:t>
            </a:r>
            <a:r>
              <a:rPr dirty="0" sz="1350" spc="-5" b="1">
                <a:latin typeface="Tahoma"/>
                <a:cs typeface="Tahoma"/>
              </a:rPr>
              <a:t>Sottosopra </a:t>
            </a:r>
            <a:r>
              <a:rPr dirty="0" sz="1350" b="1">
                <a:latin typeface="Tahoma"/>
                <a:cs typeface="Tahoma"/>
              </a:rPr>
              <a:t>– </a:t>
            </a:r>
            <a:r>
              <a:rPr dirty="0" sz="1350" spc="-5" b="1">
                <a:latin typeface="Tahoma"/>
                <a:cs typeface="Tahoma"/>
              </a:rPr>
              <a:t>scoprire </a:t>
            </a:r>
            <a:r>
              <a:rPr dirty="0" sz="1350" b="1">
                <a:latin typeface="Tahoma"/>
                <a:cs typeface="Tahoma"/>
              </a:rPr>
              <a:t>e sperimentare </a:t>
            </a:r>
            <a:r>
              <a:rPr dirty="0" sz="1350" spc="-5" b="1">
                <a:latin typeface="Tahoma"/>
                <a:cs typeface="Tahoma"/>
              </a:rPr>
              <a:t>come </a:t>
            </a:r>
            <a:r>
              <a:rPr dirty="0" sz="1350" b="1">
                <a:latin typeface="Tahoma"/>
                <a:cs typeface="Tahoma"/>
              </a:rPr>
              <a:t>si </a:t>
            </a:r>
            <a:r>
              <a:rPr dirty="0" sz="1350" spc="-5" b="1">
                <a:latin typeface="Tahoma"/>
                <a:cs typeface="Tahoma"/>
              </a:rPr>
              <a:t>sta dentro  </a:t>
            </a:r>
            <a:r>
              <a:rPr dirty="0" sz="1350" b="1">
                <a:latin typeface="Tahoma"/>
                <a:cs typeface="Tahoma"/>
              </a:rPr>
              <a:t>l’arte, i </a:t>
            </a:r>
            <a:r>
              <a:rPr dirty="0" sz="1350" spc="-5" b="1">
                <a:latin typeface="Tahoma"/>
                <a:cs typeface="Tahoma"/>
              </a:rPr>
              <a:t>luoghi </a:t>
            </a:r>
            <a:r>
              <a:rPr dirty="0" sz="1350" b="1">
                <a:latin typeface="Tahoma"/>
                <a:cs typeface="Tahoma"/>
              </a:rPr>
              <a:t>e le </a:t>
            </a:r>
            <a:r>
              <a:rPr dirty="0" sz="1350" spc="-5" b="1">
                <a:latin typeface="Tahoma"/>
                <a:cs typeface="Tahoma"/>
              </a:rPr>
              <a:t>cose</a:t>
            </a:r>
            <a:r>
              <a:rPr dirty="0" sz="1350" spc="-5">
                <a:latin typeface="Tahoma"/>
                <a:cs typeface="Tahoma"/>
              </a:rPr>
              <a:t>». Il Festival </a:t>
            </a:r>
            <a:r>
              <a:rPr dirty="0" sz="1350">
                <a:latin typeface="Tahoma"/>
                <a:cs typeface="Tahoma"/>
              </a:rPr>
              <a:t>sarà </a:t>
            </a:r>
            <a:r>
              <a:rPr dirty="0" sz="1350" spc="-5">
                <a:latin typeface="Tahoma"/>
                <a:cs typeface="Tahoma"/>
              </a:rPr>
              <a:t>per </a:t>
            </a:r>
            <a:r>
              <a:rPr dirty="0" sz="1350">
                <a:latin typeface="Tahoma"/>
                <a:cs typeface="Tahoma"/>
              </a:rPr>
              <a:t>i </a:t>
            </a:r>
            <a:r>
              <a:rPr dirty="0" sz="1350" spc="-5">
                <a:latin typeface="Tahoma"/>
                <a:cs typeface="Tahoma"/>
              </a:rPr>
              <a:t>ragazzi l’occasione per riflettere  </a:t>
            </a:r>
            <a:r>
              <a:rPr dirty="0" sz="1350">
                <a:latin typeface="Tahoma"/>
                <a:cs typeface="Tahoma"/>
              </a:rPr>
              <a:t>sulla </a:t>
            </a:r>
            <a:r>
              <a:rPr dirty="0" sz="1350" spc="-5">
                <a:latin typeface="Tahoma"/>
                <a:cs typeface="Tahoma"/>
              </a:rPr>
              <a:t>condizione di stabilità </a:t>
            </a:r>
            <a:r>
              <a:rPr dirty="0" sz="1350">
                <a:latin typeface="Tahoma"/>
                <a:cs typeface="Tahoma"/>
              </a:rPr>
              <a:t>legata al </a:t>
            </a:r>
            <a:r>
              <a:rPr dirty="0" sz="1350" spc="-5">
                <a:latin typeface="Tahoma"/>
                <a:cs typeface="Tahoma"/>
              </a:rPr>
              <a:t>tema dell’abitare, sul legame con </a:t>
            </a:r>
            <a:r>
              <a:rPr dirty="0" sz="1350">
                <a:latin typeface="Tahoma"/>
                <a:cs typeface="Tahoma"/>
              </a:rPr>
              <a:t>la </a:t>
            </a:r>
            <a:r>
              <a:rPr dirty="0" sz="1350" spc="-10">
                <a:latin typeface="Tahoma"/>
                <a:cs typeface="Tahoma"/>
              </a:rPr>
              <a:t>propria  </a:t>
            </a:r>
            <a:r>
              <a:rPr dirty="0" sz="1350" spc="-5">
                <a:latin typeface="Tahoma"/>
                <a:cs typeface="Tahoma"/>
              </a:rPr>
              <a:t>città </a:t>
            </a:r>
            <a:r>
              <a:rPr dirty="0" sz="1350">
                <a:latin typeface="Tahoma"/>
                <a:cs typeface="Tahoma"/>
              </a:rPr>
              <a:t>e </a:t>
            </a:r>
            <a:r>
              <a:rPr dirty="0" sz="1350" spc="-10">
                <a:latin typeface="Tahoma"/>
                <a:cs typeface="Tahoma"/>
              </a:rPr>
              <a:t>il </a:t>
            </a:r>
            <a:r>
              <a:rPr dirty="0" sz="1350" spc="-5">
                <a:latin typeface="Tahoma"/>
                <a:cs typeface="Tahoma"/>
              </a:rPr>
              <a:t>proprio quartiere, sul rapporto con </a:t>
            </a:r>
            <a:r>
              <a:rPr dirty="0" sz="1350">
                <a:latin typeface="Tahoma"/>
                <a:cs typeface="Tahoma"/>
              </a:rPr>
              <a:t>la </a:t>
            </a:r>
            <a:r>
              <a:rPr dirty="0" sz="1350" spc="-5">
                <a:latin typeface="Tahoma"/>
                <a:cs typeface="Tahoma"/>
              </a:rPr>
              <a:t>propria comunità. Il gran finale  del Festival si svolgerà </a:t>
            </a:r>
            <a:r>
              <a:rPr dirty="0" sz="1350">
                <a:latin typeface="Tahoma"/>
                <a:cs typeface="Tahoma"/>
              </a:rPr>
              <a:t>al </a:t>
            </a:r>
            <a:r>
              <a:rPr dirty="0" sz="1350" spc="-5" b="1">
                <a:latin typeface="Tahoma"/>
                <a:cs typeface="Tahoma"/>
              </a:rPr>
              <a:t>Castelbuono </a:t>
            </a:r>
            <a:r>
              <a:rPr dirty="0" sz="1350">
                <a:latin typeface="Tahoma"/>
                <a:cs typeface="Tahoma"/>
              </a:rPr>
              <a:t>(PA), </a:t>
            </a:r>
            <a:r>
              <a:rPr dirty="0" sz="1350" spc="-5">
                <a:latin typeface="Tahoma"/>
                <a:cs typeface="Tahoma"/>
              </a:rPr>
              <a:t>città da sempre </a:t>
            </a:r>
            <a:r>
              <a:rPr dirty="0" sz="1350">
                <a:latin typeface="Tahoma"/>
                <a:cs typeface="Tahoma"/>
              </a:rPr>
              <a:t>attenta alle  </a:t>
            </a:r>
            <a:r>
              <a:rPr dirty="0" sz="1350" spc="-5">
                <a:latin typeface="Tahoma"/>
                <a:cs typeface="Tahoma"/>
              </a:rPr>
              <a:t>questioni ambientali (esemplare l'utilizzo degli asinelli-spazzini), tanto da </a:t>
            </a:r>
            <a:r>
              <a:rPr dirty="0" sz="1350" spc="-10">
                <a:latin typeface="Tahoma"/>
                <a:cs typeface="Tahoma"/>
              </a:rPr>
              <a:t>far  </a:t>
            </a:r>
            <a:r>
              <a:rPr dirty="0" sz="1350">
                <a:latin typeface="Tahoma"/>
                <a:cs typeface="Tahoma"/>
              </a:rPr>
              <a:t>parte </a:t>
            </a:r>
            <a:r>
              <a:rPr dirty="0" sz="1350" spc="-5">
                <a:latin typeface="Tahoma"/>
                <a:cs typeface="Tahoma"/>
              </a:rPr>
              <a:t>della rete Italiana Città Sane dell’OMS Organizzazione </a:t>
            </a:r>
            <a:r>
              <a:rPr dirty="0" sz="1350">
                <a:latin typeface="Tahoma"/>
                <a:cs typeface="Tahoma"/>
              </a:rPr>
              <a:t>Mondiale </a:t>
            </a:r>
            <a:r>
              <a:rPr dirty="0" sz="1350" spc="-5">
                <a:latin typeface="Tahoma"/>
                <a:cs typeface="Tahoma"/>
              </a:rPr>
              <a:t>della  Sanità. </a:t>
            </a:r>
            <a:r>
              <a:rPr dirty="0" sz="1350">
                <a:latin typeface="Tahoma"/>
                <a:cs typeface="Tahoma"/>
              </a:rPr>
              <a:t>Un Comune attento alla </a:t>
            </a:r>
            <a:r>
              <a:rPr dirty="0" sz="1350" spc="-5">
                <a:latin typeface="Tahoma"/>
                <a:cs typeface="Tahoma"/>
              </a:rPr>
              <a:t>qualità della vita </a:t>
            </a:r>
            <a:r>
              <a:rPr dirty="0" sz="1350">
                <a:latin typeface="Tahoma"/>
                <a:cs typeface="Tahoma"/>
              </a:rPr>
              <a:t>e </a:t>
            </a:r>
            <a:r>
              <a:rPr dirty="0" sz="1350" spc="-15">
                <a:latin typeface="Tahoma"/>
                <a:cs typeface="Tahoma"/>
              </a:rPr>
              <a:t>dell’</a:t>
            </a:r>
            <a:r>
              <a:rPr dirty="0" sz="1400" spc="-15" i="1">
                <a:latin typeface="Tahoma"/>
                <a:cs typeface="Tahoma"/>
              </a:rPr>
              <a:t>abitare </a:t>
            </a:r>
            <a:r>
              <a:rPr dirty="0" sz="1350" spc="-5">
                <a:latin typeface="Tahoma"/>
                <a:cs typeface="Tahoma"/>
              </a:rPr>
              <a:t>per </a:t>
            </a:r>
            <a:r>
              <a:rPr dirty="0" sz="1350">
                <a:latin typeface="Tahoma"/>
                <a:cs typeface="Tahoma"/>
              </a:rPr>
              <a:t>i </a:t>
            </a:r>
            <a:r>
              <a:rPr dirty="0" sz="1350" spc="-5">
                <a:latin typeface="Tahoma"/>
                <a:cs typeface="Tahoma"/>
              </a:rPr>
              <a:t>propri  cittadini, </a:t>
            </a:r>
            <a:r>
              <a:rPr dirty="0" sz="1350">
                <a:latin typeface="Tahoma"/>
                <a:cs typeface="Tahoma"/>
              </a:rPr>
              <a:t>anche </a:t>
            </a:r>
            <a:r>
              <a:rPr dirty="0" sz="1350" spc="-5">
                <a:latin typeface="Tahoma"/>
                <a:cs typeface="Tahoma"/>
              </a:rPr>
              <a:t>attraverso </a:t>
            </a:r>
            <a:r>
              <a:rPr dirty="0" sz="1350">
                <a:latin typeface="Tahoma"/>
                <a:cs typeface="Tahoma"/>
              </a:rPr>
              <a:t>l’azione </a:t>
            </a:r>
            <a:r>
              <a:rPr dirty="0" sz="1350" spc="-5">
                <a:latin typeface="Tahoma"/>
                <a:cs typeface="Tahoma"/>
              </a:rPr>
              <a:t>culturale condotta dal Museo</a:t>
            </a:r>
            <a:r>
              <a:rPr dirty="0" sz="1350" spc="-25">
                <a:latin typeface="Tahoma"/>
                <a:cs typeface="Tahoma"/>
              </a:rPr>
              <a:t> </a:t>
            </a:r>
            <a:r>
              <a:rPr dirty="0" sz="1350">
                <a:latin typeface="Tahoma"/>
                <a:cs typeface="Tahoma"/>
              </a:rPr>
              <a:t>Civico.</a:t>
            </a:r>
            <a:endParaRPr sz="135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41780" y="2175558"/>
            <a:ext cx="4129409" cy="7376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45657" y="3253739"/>
            <a:ext cx="6212904" cy="3999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91392" y="7295438"/>
            <a:ext cx="1693434" cy="22282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9975" cy="798258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2341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lcalei</a:t>
            </a:r>
            <a:r>
              <a:rPr dirty="0" sz="1600" b="1">
                <a:latin typeface="Arial"/>
                <a:cs typeface="Arial"/>
              </a:rPr>
              <a:t>d</a:t>
            </a:r>
            <a:r>
              <a:rPr dirty="0" sz="1600" spc="-5" b="1">
                <a:latin typeface="Arial"/>
                <a:cs typeface="Arial"/>
              </a:rPr>
              <a:t>osco</a:t>
            </a:r>
            <a:r>
              <a:rPr dirty="0" sz="1600" spc="-5" b="1">
                <a:latin typeface="Arial"/>
                <a:cs typeface="Arial"/>
              </a:rPr>
              <a:t>pi</a:t>
            </a:r>
            <a:r>
              <a:rPr dirty="0" sz="1600" spc="-15" b="1">
                <a:latin typeface="Arial"/>
                <a:cs typeface="Arial"/>
              </a:rPr>
              <a:t>o</a:t>
            </a:r>
            <a:r>
              <a:rPr dirty="0" sz="1600" spc="5" b="1">
                <a:latin typeface="Arial"/>
                <a:cs typeface="Arial"/>
              </a:rPr>
              <a:t>.</a:t>
            </a:r>
            <a:r>
              <a:rPr dirty="0" sz="1600" b="1">
                <a:latin typeface="Arial"/>
                <a:cs typeface="Arial"/>
              </a:rPr>
              <a:t>i</a:t>
            </a:r>
            <a:r>
              <a:rPr dirty="0" sz="1600" spc="-10" b="1">
                <a:latin typeface="Arial"/>
                <a:cs typeface="Arial"/>
              </a:rPr>
              <a:t>nfo  </a:t>
            </a:r>
            <a:r>
              <a:rPr dirty="0" sz="1600" spc="-5" b="1">
                <a:latin typeface="Arial"/>
                <a:cs typeface="Arial"/>
              </a:rPr>
              <a:t>3 maggio 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3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05400"/>
              </a:lnSpc>
            </a:pPr>
            <a:r>
              <a:rPr dirty="0" sz="1350">
                <a:latin typeface="Tahoma"/>
                <a:cs typeface="Tahoma"/>
              </a:rPr>
              <a:t>In </a:t>
            </a:r>
            <a:r>
              <a:rPr dirty="0" sz="1350" spc="-5">
                <a:latin typeface="Tahoma"/>
                <a:cs typeface="Tahoma"/>
              </a:rPr>
              <a:t>occasione del Festival, </a:t>
            </a:r>
            <a:r>
              <a:rPr dirty="0" sz="1350">
                <a:latin typeface="Tahoma"/>
                <a:cs typeface="Tahoma"/>
              </a:rPr>
              <a:t>mille bambini e </a:t>
            </a:r>
            <a:r>
              <a:rPr dirty="0" sz="1350" spc="-5">
                <a:latin typeface="Tahoma"/>
                <a:cs typeface="Tahoma"/>
              </a:rPr>
              <a:t>ragazzi delle scuole, </a:t>
            </a:r>
            <a:r>
              <a:rPr dirty="0" sz="1350">
                <a:latin typeface="Tahoma"/>
                <a:cs typeface="Tahoma"/>
              </a:rPr>
              <a:t>dall’Infanzia </a:t>
            </a:r>
            <a:r>
              <a:rPr dirty="0" sz="1350" spc="-10">
                <a:latin typeface="Tahoma"/>
                <a:cs typeface="Tahoma"/>
              </a:rPr>
              <a:t>alle  </a:t>
            </a:r>
            <a:r>
              <a:rPr dirty="0" sz="1350" spc="-5">
                <a:latin typeface="Tahoma"/>
                <a:cs typeface="Tahoma"/>
              </a:rPr>
              <a:t>Superiori, coordinati dal Dipartimento Educazione Castello di Rivoli, </a:t>
            </a:r>
            <a:r>
              <a:rPr dirty="0" sz="1350">
                <a:latin typeface="Tahoma"/>
                <a:cs typeface="Tahoma"/>
              </a:rPr>
              <a:t>insieme </a:t>
            </a:r>
            <a:r>
              <a:rPr dirty="0" sz="1350" spc="-10">
                <a:latin typeface="Tahoma"/>
                <a:cs typeface="Tahoma"/>
              </a:rPr>
              <a:t>ai  </a:t>
            </a:r>
            <a:r>
              <a:rPr dirty="0" sz="1350" spc="-5">
                <a:latin typeface="Tahoma"/>
                <a:cs typeface="Tahoma"/>
              </a:rPr>
              <a:t>Dipartimenti Educazione Museo </a:t>
            </a:r>
            <a:r>
              <a:rPr dirty="0" sz="1350">
                <a:latin typeface="Tahoma"/>
                <a:cs typeface="Tahoma"/>
              </a:rPr>
              <a:t>Civico </a:t>
            </a:r>
            <a:r>
              <a:rPr dirty="0" sz="1350" spc="-5">
                <a:latin typeface="Tahoma"/>
                <a:cs typeface="Tahoma"/>
              </a:rPr>
              <a:t>di Castelbuono, dell’Ecomuseo </a:t>
            </a:r>
            <a:r>
              <a:rPr dirty="0" sz="1350">
                <a:latin typeface="Tahoma"/>
                <a:cs typeface="Tahoma"/>
              </a:rPr>
              <a:t>Urbano </a:t>
            </a:r>
            <a:r>
              <a:rPr dirty="0" sz="1350" spc="-5">
                <a:latin typeface="Tahoma"/>
                <a:cs typeface="Tahoma"/>
              </a:rPr>
              <a:t>del  </a:t>
            </a:r>
            <a:r>
              <a:rPr dirty="0" sz="1350">
                <a:latin typeface="Tahoma"/>
                <a:cs typeface="Tahoma"/>
              </a:rPr>
              <a:t>Mare </a:t>
            </a:r>
            <a:r>
              <a:rPr dirty="0" sz="1350" spc="-5">
                <a:latin typeface="Tahoma"/>
                <a:cs typeface="Tahoma"/>
              </a:rPr>
              <a:t>Memoria </a:t>
            </a:r>
            <a:r>
              <a:rPr dirty="0" sz="1350">
                <a:latin typeface="Tahoma"/>
                <a:cs typeface="Tahoma"/>
              </a:rPr>
              <a:t>Viva </a:t>
            </a:r>
            <a:r>
              <a:rPr dirty="0" sz="1350" spc="-5">
                <a:latin typeface="Tahoma"/>
                <a:cs typeface="Tahoma"/>
              </a:rPr>
              <a:t>di </a:t>
            </a:r>
            <a:r>
              <a:rPr dirty="0" sz="1350">
                <a:latin typeface="Tahoma"/>
                <a:cs typeface="Tahoma"/>
              </a:rPr>
              <a:t>Palermo, il </a:t>
            </a:r>
            <a:r>
              <a:rPr dirty="0" sz="1350" spc="-5">
                <a:latin typeface="Tahoma"/>
                <a:cs typeface="Tahoma"/>
              </a:rPr>
              <a:t>Dipartimento di Comunicazione </a:t>
            </a:r>
            <a:r>
              <a:rPr dirty="0" sz="1350">
                <a:latin typeface="Tahoma"/>
                <a:cs typeface="Tahoma"/>
              </a:rPr>
              <a:t>e </a:t>
            </a:r>
            <a:r>
              <a:rPr dirty="0" sz="1350" spc="-5">
                <a:latin typeface="Tahoma"/>
                <a:cs typeface="Tahoma"/>
              </a:rPr>
              <a:t>Didattica  dell’Arte dell’Accademia di </a:t>
            </a:r>
            <a:r>
              <a:rPr dirty="0" sz="1350">
                <a:latin typeface="Tahoma"/>
                <a:cs typeface="Tahoma"/>
              </a:rPr>
              <a:t>Belle </a:t>
            </a:r>
            <a:r>
              <a:rPr dirty="0" sz="1350" spc="-5">
                <a:latin typeface="Tahoma"/>
                <a:cs typeface="Tahoma"/>
              </a:rPr>
              <a:t>Arti di </a:t>
            </a:r>
            <a:r>
              <a:rPr dirty="0" sz="1350">
                <a:latin typeface="Tahoma"/>
                <a:cs typeface="Tahoma"/>
              </a:rPr>
              <a:t>Palermo </a:t>
            </a:r>
            <a:r>
              <a:rPr dirty="0" sz="1350" spc="-5">
                <a:latin typeface="Tahoma"/>
                <a:cs typeface="Tahoma"/>
              </a:rPr>
              <a:t>realizzeranno </a:t>
            </a:r>
            <a:r>
              <a:rPr dirty="0" sz="1350">
                <a:latin typeface="Tahoma"/>
                <a:cs typeface="Tahoma"/>
              </a:rPr>
              <a:t>in un </a:t>
            </a:r>
            <a:r>
              <a:rPr dirty="0" sz="1350" spc="-5">
                <a:latin typeface="Tahoma"/>
                <a:cs typeface="Tahoma"/>
              </a:rPr>
              <a:t>grande  evento collettivo, </a:t>
            </a:r>
            <a:r>
              <a:rPr dirty="0" sz="1350">
                <a:latin typeface="Tahoma"/>
                <a:cs typeface="Tahoma"/>
              </a:rPr>
              <a:t>un </a:t>
            </a:r>
            <a:r>
              <a:rPr dirty="0" sz="1350" spc="-5" b="1">
                <a:latin typeface="Tahoma"/>
                <a:cs typeface="Tahoma"/>
              </a:rPr>
              <a:t>tappeto </a:t>
            </a:r>
            <a:r>
              <a:rPr dirty="0" sz="1350" b="1">
                <a:latin typeface="Tahoma"/>
                <a:cs typeface="Tahoma"/>
              </a:rPr>
              <a:t>volante </a:t>
            </a:r>
            <a:r>
              <a:rPr dirty="0" sz="1350" spc="-5">
                <a:latin typeface="Tahoma"/>
                <a:cs typeface="Tahoma"/>
              </a:rPr>
              <a:t>che </a:t>
            </a:r>
            <a:r>
              <a:rPr dirty="0" sz="1350">
                <a:latin typeface="Tahoma"/>
                <a:cs typeface="Tahoma"/>
              </a:rPr>
              <a:t>sarà </a:t>
            </a:r>
            <a:r>
              <a:rPr dirty="0" sz="1350" spc="-5">
                <a:latin typeface="Tahoma"/>
                <a:cs typeface="Tahoma"/>
              </a:rPr>
              <a:t>occasione per creare </a:t>
            </a:r>
            <a:r>
              <a:rPr dirty="0" sz="1350" spc="-10">
                <a:latin typeface="Tahoma"/>
                <a:cs typeface="Tahoma"/>
              </a:rPr>
              <a:t>una  </a:t>
            </a:r>
            <a:r>
              <a:rPr dirty="0" sz="1350" spc="-5">
                <a:latin typeface="Tahoma"/>
                <a:cs typeface="Tahoma"/>
              </a:rPr>
              <a:t>prospettiva </a:t>
            </a:r>
            <a:r>
              <a:rPr dirty="0" sz="1350">
                <a:latin typeface="Tahoma"/>
                <a:cs typeface="Tahoma"/>
              </a:rPr>
              <a:t>nuova </a:t>
            </a:r>
            <a:r>
              <a:rPr dirty="0" sz="1350" spc="-5">
                <a:latin typeface="Tahoma"/>
                <a:cs typeface="Tahoma"/>
              </a:rPr>
              <a:t>di vedere </a:t>
            </a:r>
            <a:r>
              <a:rPr dirty="0" sz="1350">
                <a:latin typeface="Tahoma"/>
                <a:cs typeface="Tahoma"/>
              </a:rPr>
              <a:t>il mondo e l’arte: </a:t>
            </a:r>
            <a:r>
              <a:rPr dirty="0" sz="1400" spc="-30" i="1">
                <a:latin typeface="Tahoma"/>
                <a:cs typeface="Tahoma"/>
              </a:rPr>
              <a:t>sottosopra </a:t>
            </a:r>
            <a:r>
              <a:rPr dirty="0" sz="1350">
                <a:latin typeface="Tahoma"/>
                <a:cs typeface="Tahoma"/>
              </a:rPr>
              <a:t>appunto. </a:t>
            </a:r>
            <a:r>
              <a:rPr dirty="0" sz="1350" spc="-5">
                <a:latin typeface="Tahoma"/>
                <a:cs typeface="Tahoma"/>
              </a:rPr>
              <a:t>L’oggetto  </a:t>
            </a:r>
            <a:r>
              <a:rPr dirty="0" sz="1350">
                <a:latin typeface="Tahoma"/>
                <a:cs typeface="Tahoma"/>
              </a:rPr>
              <a:t>d’uso </a:t>
            </a:r>
            <a:r>
              <a:rPr dirty="0" sz="1350" spc="-5">
                <a:latin typeface="Tahoma"/>
                <a:cs typeface="Tahoma"/>
              </a:rPr>
              <a:t>quotidiano, </a:t>
            </a:r>
            <a:r>
              <a:rPr dirty="0" sz="1350" spc="-10">
                <a:latin typeface="Tahoma"/>
                <a:cs typeface="Tahoma"/>
              </a:rPr>
              <a:t>il </a:t>
            </a:r>
            <a:r>
              <a:rPr dirty="0" sz="1350" spc="-5">
                <a:latin typeface="Tahoma"/>
                <a:cs typeface="Tahoma"/>
              </a:rPr>
              <a:t>tappeto, </a:t>
            </a:r>
            <a:r>
              <a:rPr dirty="0" sz="1350">
                <a:latin typeface="Tahoma"/>
                <a:cs typeface="Tahoma"/>
              </a:rPr>
              <a:t>nella </a:t>
            </a:r>
            <a:r>
              <a:rPr dirty="0" sz="1350" spc="-5">
                <a:latin typeface="Tahoma"/>
                <a:cs typeface="Tahoma"/>
              </a:rPr>
              <a:t>visione fiabesca rimanda </a:t>
            </a:r>
            <a:r>
              <a:rPr dirty="0" sz="1350">
                <a:latin typeface="Tahoma"/>
                <a:cs typeface="Tahoma"/>
              </a:rPr>
              <a:t>a un </a:t>
            </a:r>
            <a:r>
              <a:rPr dirty="0" sz="1350" spc="-5">
                <a:latin typeface="Tahoma"/>
                <a:cs typeface="Tahoma"/>
              </a:rPr>
              <a:t>dispositivo  leggero, capace di librarsi nell’aria per contenere desideri </a:t>
            </a:r>
            <a:r>
              <a:rPr dirty="0" sz="1350">
                <a:latin typeface="Tahoma"/>
                <a:cs typeface="Tahoma"/>
              </a:rPr>
              <a:t>e </a:t>
            </a:r>
            <a:r>
              <a:rPr dirty="0" sz="1350" spc="-5">
                <a:latin typeface="Tahoma"/>
                <a:cs typeface="Tahoma"/>
              </a:rPr>
              <a:t>sogni </a:t>
            </a:r>
            <a:r>
              <a:rPr dirty="0" sz="1350">
                <a:latin typeface="Tahoma"/>
                <a:cs typeface="Tahoma"/>
              </a:rPr>
              <a:t>ma </a:t>
            </a:r>
            <a:r>
              <a:rPr dirty="0" sz="1350" spc="-10">
                <a:latin typeface="Tahoma"/>
                <a:cs typeface="Tahoma"/>
              </a:rPr>
              <a:t>il </a:t>
            </a:r>
            <a:r>
              <a:rPr dirty="0" sz="1350" spc="-5">
                <a:latin typeface="Tahoma"/>
                <a:cs typeface="Tahoma"/>
              </a:rPr>
              <a:t>tappeto </a:t>
            </a:r>
            <a:r>
              <a:rPr dirty="0" sz="1350">
                <a:latin typeface="Tahoma"/>
                <a:cs typeface="Tahoma"/>
              </a:rPr>
              <a:t>è  anche un </a:t>
            </a:r>
            <a:r>
              <a:rPr dirty="0" sz="1350" spc="-5">
                <a:latin typeface="Tahoma"/>
                <a:cs typeface="Tahoma"/>
              </a:rPr>
              <a:t>intreccio </a:t>
            </a:r>
            <a:r>
              <a:rPr dirty="0" sz="1350" spc="-10">
                <a:latin typeface="Tahoma"/>
                <a:cs typeface="Tahoma"/>
              </a:rPr>
              <a:t>di </a:t>
            </a:r>
            <a:r>
              <a:rPr dirty="0" sz="1350" spc="-5">
                <a:latin typeface="Tahoma"/>
                <a:cs typeface="Tahoma"/>
              </a:rPr>
              <a:t>fili, </a:t>
            </a:r>
            <a:r>
              <a:rPr dirty="0" sz="1350">
                <a:latin typeface="Tahoma"/>
                <a:cs typeface="Tahoma"/>
              </a:rPr>
              <a:t>un </a:t>
            </a:r>
            <a:r>
              <a:rPr dirty="0" sz="1350" spc="-5">
                <a:latin typeface="Tahoma"/>
                <a:cs typeface="Tahoma"/>
              </a:rPr>
              <a:t>tessuto, </a:t>
            </a:r>
            <a:r>
              <a:rPr dirty="0" sz="1350">
                <a:latin typeface="Tahoma"/>
                <a:cs typeface="Tahoma"/>
              </a:rPr>
              <a:t>un </a:t>
            </a:r>
            <a:r>
              <a:rPr dirty="0" sz="1400" spc="-30" i="1">
                <a:latin typeface="Tahoma"/>
                <a:cs typeface="Tahoma"/>
              </a:rPr>
              <a:t>textum </a:t>
            </a:r>
            <a:r>
              <a:rPr dirty="0" sz="1350" spc="-5">
                <a:latin typeface="Tahoma"/>
                <a:cs typeface="Tahoma"/>
              </a:rPr>
              <a:t>ovvero </a:t>
            </a:r>
            <a:r>
              <a:rPr dirty="0" sz="1350">
                <a:latin typeface="Tahoma"/>
                <a:cs typeface="Tahoma"/>
              </a:rPr>
              <a:t>un </a:t>
            </a:r>
            <a:r>
              <a:rPr dirty="0" sz="1350" spc="-5">
                <a:latin typeface="Tahoma"/>
                <a:cs typeface="Tahoma"/>
              </a:rPr>
              <a:t>testo narrativo, trame  che </a:t>
            </a:r>
            <a:r>
              <a:rPr dirty="0" sz="1350">
                <a:latin typeface="Tahoma"/>
                <a:cs typeface="Tahoma"/>
              </a:rPr>
              <a:t>intessono </a:t>
            </a:r>
            <a:r>
              <a:rPr dirty="0" sz="1350" spc="-10">
                <a:latin typeface="Tahoma"/>
                <a:cs typeface="Tahoma"/>
              </a:rPr>
              <a:t>storie, </a:t>
            </a:r>
            <a:r>
              <a:rPr dirty="0" sz="1350">
                <a:latin typeface="Tahoma"/>
                <a:cs typeface="Tahoma"/>
              </a:rPr>
              <a:t>incontri </a:t>
            </a:r>
            <a:r>
              <a:rPr dirty="0" sz="1350" spc="-5">
                <a:latin typeface="Tahoma"/>
                <a:cs typeface="Tahoma"/>
              </a:rPr>
              <a:t>tra </a:t>
            </a:r>
            <a:r>
              <a:rPr dirty="0" sz="1350">
                <a:latin typeface="Tahoma"/>
                <a:cs typeface="Tahoma"/>
              </a:rPr>
              <a:t>le </a:t>
            </a:r>
            <a:r>
              <a:rPr dirty="0" sz="1350" spc="-5">
                <a:latin typeface="Tahoma"/>
                <a:cs typeface="Tahoma"/>
              </a:rPr>
              <a:t>persone. Intrecciare fili colorati equivale  </a:t>
            </a:r>
            <a:r>
              <a:rPr dirty="0" sz="1350">
                <a:latin typeface="Tahoma"/>
                <a:cs typeface="Tahoma"/>
              </a:rPr>
              <a:t>quindi ad </a:t>
            </a:r>
            <a:r>
              <a:rPr dirty="0" sz="1350" spc="-5">
                <a:latin typeface="Tahoma"/>
                <a:cs typeface="Tahoma"/>
              </a:rPr>
              <a:t>intrecciare testi, narrazioni diversi. </a:t>
            </a:r>
            <a:r>
              <a:rPr dirty="0" sz="1350">
                <a:latin typeface="Tahoma"/>
                <a:cs typeface="Tahoma"/>
              </a:rPr>
              <a:t>Le </a:t>
            </a:r>
            <a:r>
              <a:rPr dirty="0" sz="1350" spc="-5">
                <a:latin typeface="Tahoma"/>
                <a:cs typeface="Tahoma"/>
              </a:rPr>
              <a:t>diverse narrazioni nell’evento di  Castelbuono diventeranno </a:t>
            </a:r>
            <a:r>
              <a:rPr dirty="0" sz="1350">
                <a:latin typeface="Tahoma"/>
                <a:cs typeface="Tahoma"/>
              </a:rPr>
              <a:t>un nuovo </a:t>
            </a:r>
            <a:r>
              <a:rPr dirty="0" sz="1350" spc="-5">
                <a:latin typeface="Tahoma"/>
                <a:cs typeface="Tahoma"/>
              </a:rPr>
              <a:t>testo comune, condiviso, </a:t>
            </a:r>
            <a:r>
              <a:rPr dirty="0" sz="1350">
                <a:latin typeface="Tahoma"/>
                <a:cs typeface="Tahoma"/>
              </a:rPr>
              <a:t>un nuovo </a:t>
            </a:r>
            <a:r>
              <a:rPr dirty="0" sz="1400" spc="-25" i="1">
                <a:latin typeface="Tahoma"/>
                <a:cs typeface="Tahoma"/>
              </a:rPr>
              <a:t>tessuto  connettivo.</a:t>
            </a:r>
            <a:endParaRPr sz="1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38810" algn="l"/>
                <a:tab pos="1647189" algn="l"/>
                <a:tab pos="1883410" algn="l"/>
                <a:tab pos="2773680" algn="l"/>
                <a:tab pos="3271520" algn="l"/>
                <a:tab pos="4060190" algn="l"/>
                <a:tab pos="4525010" algn="l"/>
                <a:tab pos="5495925" algn="l"/>
              </a:tabLst>
            </a:pPr>
            <a:r>
              <a:rPr dirty="0" sz="1350">
                <a:latin typeface="Tahoma"/>
                <a:cs typeface="Tahoma"/>
              </a:rPr>
              <a:t>Ospite	</a:t>
            </a:r>
            <a:r>
              <a:rPr dirty="0" sz="1350" spc="-5">
                <a:latin typeface="Tahoma"/>
                <a:cs typeface="Tahoma"/>
              </a:rPr>
              <a:t>d’eccezione	</a:t>
            </a:r>
            <a:r>
              <a:rPr dirty="0" sz="1350">
                <a:latin typeface="Tahoma"/>
                <a:cs typeface="Tahoma"/>
              </a:rPr>
              <a:t>e	</a:t>
            </a:r>
            <a:r>
              <a:rPr dirty="0" sz="1350" spc="-5">
                <a:latin typeface="Tahoma"/>
                <a:cs typeface="Tahoma"/>
              </a:rPr>
              <a:t>testimone	della	</a:t>
            </a:r>
            <a:r>
              <a:rPr dirty="0" sz="1350">
                <a:latin typeface="Tahoma"/>
                <a:cs typeface="Tahoma"/>
              </a:rPr>
              <a:t>Giornata	sarà	</a:t>
            </a:r>
            <a:r>
              <a:rPr dirty="0" sz="1350" spc="-10">
                <a:latin typeface="Tahoma"/>
                <a:cs typeface="Tahoma"/>
              </a:rPr>
              <a:t>il</a:t>
            </a:r>
            <a:r>
              <a:rPr dirty="0" sz="1350" spc="15">
                <a:latin typeface="Tahoma"/>
                <a:cs typeface="Tahoma"/>
              </a:rPr>
              <a:t> </a:t>
            </a:r>
            <a:r>
              <a:rPr dirty="0" sz="1350" spc="-5" b="1">
                <a:latin typeface="Tahoma"/>
                <a:cs typeface="Tahoma"/>
              </a:rPr>
              <a:t>Maestro	Mimmo</a:t>
            </a:r>
            <a:endParaRPr sz="1350">
              <a:latin typeface="Tahoma"/>
              <a:cs typeface="Tahoma"/>
            </a:endParaRPr>
          </a:p>
          <a:p>
            <a:pPr algn="just" marL="12700" marR="6985">
              <a:lnSpc>
                <a:spcPct val="106400"/>
              </a:lnSpc>
              <a:spcBef>
                <a:spcPts val="5"/>
              </a:spcBef>
            </a:pPr>
            <a:r>
              <a:rPr dirty="0" sz="1350" spc="-5" b="1">
                <a:latin typeface="Tahoma"/>
                <a:cs typeface="Tahoma"/>
              </a:rPr>
              <a:t>Cuticchio </a:t>
            </a:r>
            <a:r>
              <a:rPr dirty="0" sz="1350" spc="-5">
                <a:latin typeface="Tahoma"/>
                <a:cs typeface="Tahoma"/>
              </a:rPr>
              <a:t>che accompagnerà l’azione </a:t>
            </a:r>
            <a:r>
              <a:rPr dirty="0" sz="1350">
                <a:latin typeface="Tahoma"/>
                <a:cs typeface="Tahoma"/>
              </a:rPr>
              <a:t>collettiva </a:t>
            </a:r>
            <a:r>
              <a:rPr dirty="0" sz="1350" spc="-5">
                <a:latin typeface="Tahoma"/>
                <a:cs typeface="Tahoma"/>
              </a:rPr>
              <a:t>dei bambini con </a:t>
            </a:r>
            <a:r>
              <a:rPr dirty="0" sz="1350">
                <a:latin typeface="Tahoma"/>
                <a:cs typeface="Tahoma"/>
              </a:rPr>
              <a:t>la </a:t>
            </a:r>
            <a:r>
              <a:rPr dirty="0" sz="1350" spc="-10">
                <a:latin typeface="Tahoma"/>
                <a:cs typeface="Tahoma"/>
              </a:rPr>
              <a:t>sua  </a:t>
            </a:r>
            <a:r>
              <a:rPr dirty="0" sz="1350" spc="-5">
                <a:latin typeface="Tahoma"/>
                <a:cs typeface="Tahoma"/>
              </a:rPr>
              <a:t>presenza, </a:t>
            </a:r>
            <a:r>
              <a:rPr dirty="0" sz="1350">
                <a:latin typeface="Tahoma"/>
                <a:cs typeface="Tahoma"/>
              </a:rPr>
              <a:t>e quella </a:t>
            </a:r>
            <a:r>
              <a:rPr dirty="0" sz="1350" spc="-5">
                <a:latin typeface="Tahoma"/>
                <a:cs typeface="Tahoma"/>
              </a:rPr>
              <a:t>del Pupo di </a:t>
            </a:r>
            <a:r>
              <a:rPr dirty="0" sz="1350">
                <a:latin typeface="Tahoma"/>
                <a:cs typeface="Tahoma"/>
              </a:rPr>
              <a:t>Giovanni I </a:t>
            </a:r>
            <a:r>
              <a:rPr dirty="0" sz="1350" spc="-5">
                <a:latin typeface="Tahoma"/>
                <a:cs typeface="Tahoma"/>
              </a:rPr>
              <a:t>Ventimiglia, creato recentemente per  </a:t>
            </a:r>
            <a:r>
              <a:rPr dirty="0" sz="1350">
                <a:latin typeface="Tahoma"/>
                <a:cs typeface="Tahoma"/>
              </a:rPr>
              <a:t>la collezione </a:t>
            </a:r>
            <a:r>
              <a:rPr dirty="0" sz="1350" spc="-5">
                <a:latin typeface="Tahoma"/>
                <a:cs typeface="Tahoma"/>
              </a:rPr>
              <a:t>permanente del Museo </a:t>
            </a:r>
            <a:r>
              <a:rPr dirty="0" sz="1350">
                <a:latin typeface="Tahoma"/>
                <a:cs typeface="Tahoma"/>
              </a:rPr>
              <a:t>Civico </a:t>
            </a:r>
            <a:r>
              <a:rPr dirty="0" sz="1350" spc="-5">
                <a:latin typeface="Tahoma"/>
                <a:cs typeface="Tahoma"/>
              </a:rPr>
              <a:t>di Castelbuono.  </a:t>
            </a:r>
            <a:r>
              <a:rPr dirty="0" sz="1350" b="1">
                <a:latin typeface="Tahoma"/>
                <a:cs typeface="Tahoma"/>
              </a:rPr>
              <a:t>Si </a:t>
            </a:r>
            <a:r>
              <a:rPr dirty="0" sz="1350" spc="-5" b="1">
                <a:latin typeface="Tahoma"/>
                <a:cs typeface="Tahoma"/>
              </a:rPr>
              <a:t>ringraziano per </a:t>
            </a:r>
            <a:r>
              <a:rPr dirty="0" sz="1350" b="1">
                <a:latin typeface="Tahoma"/>
                <a:cs typeface="Tahoma"/>
              </a:rPr>
              <a:t>la </a:t>
            </a:r>
            <a:r>
              <a:rPr dirty="0" sz="1350" spc="-5" b="1">
                <a:latin typeface="Tahoma"/>
                <a:cs typeface="Tahoma"/>
              </a:rPr>
              <a:t>preziosa collaborazione </a:t>
            </a:r>
            <a:r>
              <a:rPr dirty="0" sz="1350" b="1">
                <a:latin typeface="Tahoma"/>
                <a:cs typeface="Tahoma"/>
              </a:rPr>
              <a:t>e </a:t>
            </a:r>
            <a:r>
              <a:rPr dirty="0" sz="1350" spc="-5" b="1">
                <a:latin typeface="Tahoma"/>
                <a:cs typeface="Tahoma"/>
              </a:rPr>
              <a:t>supporto: GORI  TESSUTI </a:t>
            </a:r>
            <a:r>
              <a:rPr dirty="0" sz="1350" b="1">
                <a:latin typeface="Tahoma"/>
                <a:cs typeface="Tahoma"/>
              </a:rPr>
              <a:t>e il </a:t>
            </a:r>
            <a:r>
              <a:rPr dirty="0" sz="1350" spc="-5" b="1">
                <a:latin typeface="Tahoma"/>
                <a:cs typeface="Tahoma"/>
              </a:rPr>
              <a:t>Dipartimento </a:t>
            </a:r>
            <a:r>
              <a:rPr dirty="0" sz="1350" b="1">
                <a:latin typeface="Tahoma"/>
                <a:cs typeface="Tahoma"/>
              </a:rPr>
              <a:t>di Comunicazione e </a:t>
            </a:r>
            <a:r>
              <a:rPr dirty="0" sz="1350" spc="-5" b="1">
                <a:latin typeface="Tahoma"/>
                <a:cs typeface="Tahoma"/>
              </a:rPr>
              <a:t>Didattica dell’Arte,  SMAC, Castelbuono, Accademia </a:t>
            </a:r>
            <a:r>
              <a:rPr dirty="0" sz="1350" b="1">
                <a:latin typeface="Tahoma"/>
                <a:cs typeface="Tahoma"/>
              </a:rPr>
              <a:t>di Belle Arti di </a:t>
            </a:r>
            <a:r>
              <a:rPr dirty="0" sz="1350" spc="-5" b="1">
                <a:latin typeface="Tahoma"/>
                <a:cs typeface="Tahoma"/>
              </a:rPr>
              <a:t>Palermo (Prof. Luciana  </a:t>
            </a:r>
            <a:r>
              <a:rPr dirty="0" sz="1350" b="1">
                <a:latin typeface="Tahoma"/>
                <a:cs typeface="Tahoma"/>
              </a:rPr>
              <a:t>Giunta).</a:t>
            </a:r>
            <a:endParaRPr sz="13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350" spc="-5" b="1">
                <a:latin typeface="Tahoma"/>
                <a:cs typeface="Tahoma"/>
              </a:rPr>
              <a:t>PROGRAMMA</a:t>
            </a:r>
            <a:endParaRPr sz="1350">
              <a:latin typeface="Tahoma"/>
              <a:cs typeface="Tahoma"/>
            </a:endParaRPr>
          </a:p>
          <a:p>
            <a:pPr algn="just" marL="12700" marR="8255">
              <a:lnSpc>
                <a:spcPts val="1730"/>
              </a:lnSpc>
              <a:spcBef>
                <a:spcPts val="65"/>
              </a:spcBef>
            </a:pPr>
            <a:r>
              <a:rPr dirty="0" sz="1350" b="1">
                <a:latin typeface="Tahoma"/>
                <a:cs typeface="Tahoma"/>
              </a:rPr>
              <a:t>Ore </a:t>
            </a:r>
            <a:r>
              <a:rPr dirty="0" sz="1350" spc="-5" b="1">
                <a:latin typeface="Tahoma"/>
                <a:cs typeface="Tahoma"/>
              </a:rPr>
              <a:t>10.00 </a:t>
            </a:r>
            <a:r>
              <a:rPr dirty="0" sz="1350">
                <a:latin typeface="Tahoma"/>
                <a:cs typeface="Tahoma"/>
              </a:rPr>
              <a:t>| Arrivo bambini a </a:t>
            </a:r>
            <a:r>
              <a:rPr dirty="0" sz="1350" spc="-5">
                <a:latin typeface="Tahoma"/>
                <a:cs typeface="Tahoma"/>
              </a:rPr>
              <a:t>Piazza Castello </a:t>
            </a:r>
            <a:r>
              <a:rPr dirty="0" sz="1350">
                <a:latin typeface="Tahoma"/>
                <a:cs typeface="Tahoma"/>
              </a:rPr>
              <a:t>e </a:t>
            </a:r>
            <a:r>
              <a:rPr dirty="0" sz="1350" spc="-5">
                <a:latin typeface="Tahoma"/>
                <a:cs typeface="Tahoma"/>
              </a:rPr>
              <a:t>accoglienza  </a:t>
            </a:r>
            <a:r>
              <a:rPr dirty="0" sz="1350" b="1">
                <a:latin typeface="Tahoma"/>
                <a:cs typeface="Tahoma"/>
              </a:rPr>
              <a:t>Ore </a:t>
            </a:r>
            <a:r>
              <a:rPr dirty="0" sz="1350" spc="-5" b="1">
                <a:latin typeface="Tahoma"/>
                <a:cs typeface="Tahoma"/>
              </a:rPr>
              <a:t>10.00 </a:t>
            </a:r>
            <a:r>
              <a:rPr dirty="0" sz="1350" b="1">
                <a:latin typeface="Tahoma"/>
                <a:cs typeface="Tahoma"/>
              </a:rPr>
              <a:t>- </a:t>
            </a:r>
            <a:r>
              <a:rPr dirty="0" sz="1350" spc="-5" b="1">
                <a:latin typeface="Tahoma"/>
                <a:cs typeface="Tahoma"/>
              </a:rPr>
              <a:t>11.00 </a:t>
            </a:r>
            <a:r>
              <a:rPr dirty="0" sz="1350">
                <a:latin typeface="Tahoma"/>
                <a:cs typeface="Tahoma"/>
              </a:rPr>
              <a:t>| </a:t>
            </a:r>
            <a:r>
              <a:rPr dirty="0" sz="1350" spc="-5">
                <a:latin typeface="Tahoma"/>
                <a:cs typeface="Tahoma"/>
              </a:rPr>
              <a:t>Presentazione workshop </a:t>
            </a:r>
            <a:r>
              <a:rPr dirty="0" sz="1350">
                <a:latin typeface="Tahoma"/>
                <a:cs typeface="Tahoma"/>
              </a:rPr>
              <a:t>e </a:t>
            </a:r>
            <a:r>
              <a:rPr dirty="0" sz="1350" spc="-5">
                <a:latin typeface="Tahoma"/>
                <a:cs typeface="Tahoma"/>
              </a:rPr>
              <a:t>svolgimento attività </a:t>
            </a:r>
            <a:r>
              <a:rPr dirty="0" sz="1350" spc="-10">
                <a:latin typeface="Tahoma"/>
                <a:cs typeface="Tahoma"/>
              </a:rPr>
              <a:t>"Tappeto  </a:t>
            </a:r>
            <a:r>
              <a:rPr dirty="0" sz="1350">
                <a:latin typeface="Tahoma"/>
                <a:cs typeface="Tahoma"/>
              </a:rPr>
              <a:t>Volante"</a:t>
            </a:r>
            <a:endParaRPr sz="1350">
              <a:latin typeface="Tahoma"/>
              <a:cs typeface="Tahoma"/>
            </a:endParaRPr>
          </a:p>
          <a:p>
            <a:pPr algn="just" marL="12700">
              <a:lnSpc>
                <a:spcPct val="100000"/>
              </a:lnSpc>
              <a:spcBef>
                <a:spcPts val="25"/>
              </a:spcBef>
            </a:pPr>
            <a:r>
              <a:rPr dirty="0" sz="1350" b="1">
                <a:latin typeface="Tahoma"/>
                <a:cs typeface="Tahoma"/>
              </a:rPr>
              <a:t>Ore </a:t>
            </a:r>
            <a:r>
              <a:rPr dirty="0" sz="1350" spc="-5" b="1">
                <a:latin typeface="Tahoma"/>
                <a:cs typeface="Tahoma"/>
              </a:rPr>
              <a:t>11.00 </a:t>
            </a:r>
            <a:r>
              <a:rPr dirty="0" sz="1350" b="1">
                <a:latin typeface="Tahoma"/>
                <a:cs typeface="Tahoma"/>
              </a:rPr>
              <a:t>- </a:t>
            </a:r>
            <a:r>
              <a:rPr dirty="0" sz="1350" spc="-5" b="1">
                <a:latin typeface="Tahoma"/>
                <a:cs typeface="Tahoma"/>
              </a:rPr>
              <a:t>12.00 </a:t>
            </a:r>
            <a:r>
              <a:rPr dirty="0" sz="1350">
                <a:latin typeface="Tahoma"/>
                <a:cs typeface="Tahoma"/>
              </a:rPr>
              <a:t>| Animazione </a:t>
            </a:r>
            <a:r>
              <a:rPr dirty="0" sz="1350" spc="-10">
                <a:latin typeface="Tahoma"/>
                <a:cs typeface="Tahoma"/>
              </a:rPr>
              <a:t>con </a:t>
            </a:r>
            <a:r>
              <a:rPr dirty="0" sz="1350">
                <a:latin typeface="Tahoma"/>
                <a:cs typeface="Tahoma"/>
              </a:rPr>
              <a:t>i </a:t>
            </a:r>
            <a:r>
              <a:rPr dirty="0" sz="1350" spc="-5">
                <a:latin typeface="Tahoma"/>
                <a:cs typeface="Tahoma"/>
              </a:rPr>
              <a:t>manufatti negli </a:t>
            </a:r>
            <a:r>
              <a:rPr dirty="0" sz="1350" spc="-10">
                <a:latin typeface="Tahoma"/>
                <a:cs typeface="Tahoma"/>
              </a:rPr>
              <a:t>spazi </a:t>
            </a:r>
            <a:r>
              <a:rPr dirty="0" sz="1350" spc="-5">
                <a:latin typeface="Tahoma"/>
                <a:cs typeface="Tahoma"/>
              </a:rPr>
              <a:t>antistanti </a:t>
            </a:r>
            <a:r>
              <a:rPr dirty="0" sz="1350" spc="-10">
                <a:latin typeface="Tahoma"/>
                <a:cs typeface="Tahoma"/>
              </a:rPr>
              <a:t>il</a:t>
            </a:r>
            <a:r>
              <a:rPr dirty="0" sz="1350" spc="190">
                <a:latin typeface="Tahoma"/>
                <a:cs typeface="Tahoma"/>
              </a:rPr>
              <a:t> </a:t>
            </a:r>
            <a:r>
              <a:rPr dirty="0" sz="1350" spc="-5">
                <a:latin typeface="Tahoma"/>
                <a:cs typeface="Tahoma"/>
              </a:rPr>
              <a:t>Castello</a:t>
            </a:r>
            <a:endParaRPr sz="135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6627" y="8382151"/>
            <a:ext cx="4476115" cy="464820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1350" spc="-5">
                <a:latin typeface="Tahoma"/>
                <a:cs typeface="Tahoma"/>
              </a:rPr>
              <a:t>dei</a:t>
            </a:r>
            <a:endParaRPr sz="1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589405" algn="l"/>
                <a:tab pos="4371975" algn="l"/>
              </a:tabLst>
            </a:pPr>
            <a:r>
              <a:rPr dirty="0" sz="1350" b="1">
                <a:latin typeface="Tahoma"/>
                <a:cs typeface="Tahoma"/>
              </a:rPr>
              <a:t>Ore</a:t>
            </a:r>
            <a:r>
              <a:rPr dirty="0" sz="1350" b="1">
                <a:latin typeface="Tahoma"/>
                <a:cs typeface="Tahoma"/>
              </a:rPr>
              <a:t>	</a:t>
            </a:r>
            <a:r>
              <a:rPr dirty="0" sz="1350" b="1">
                <a:latin typeface="Tahoma"/>
                <a:cs typeface="Tahoma"/>
              </a:rPr>
              <a:t>12</a:t>
            </a:r>
            <a:r>
              <a:rPr dirty="0" sz="1350" spc="-20" b="1">
                <a:latin typeface="Tahoma"/>
                <a:cs typeface="Tahoma"/>
              </a:rPr>
              <a:t>.</a:t>
            </a:r>
            <a:r>
              <a:rPr dirty="0" sz="1350" b="1">
                <a:latin typeface="Tahoma"/>
                <a:cs typeface="Tahoma"/>
              </a:rPr>
              <a:t>00</a:t>
            </a:r>
            <a:r>
              <a:rPr dirty="0" sz="1350" spc="5" b="1">
                <a:latin typeface="Tahoma"/>
                <a:cs typeface="Tahoma"/>
              </a:rPr>
              <a:t> </a:t>
            </a:r>
            <a:r>
              <a:rPr dirty="0" sz="1350">
                <a:latin typeface="Tahoma"/>
                <a:cs typeface="Tahoma"/>
              </a:rPr>
              <a:t>|</a:t>
            </a:r>
            <a:r>
              <a:rPr dirty="0" sz="1350" spc="-5">
                <a:latin typeface="Tahoma"/>
                <a:cs typeface="Tahoma"/>
              </a:rPr>
              <a:t> </a:t>
            </a:r>
            <a:r>
              <a:rPr dirty="0" sz="1350">
                <a:latin typeface="Tahoma"/>
                <a:cs typeface="Tahoma"/>
              </a:rPr>
              <a:t>Con</a:t>
            </a:r>
            <a:r>
              <a:rPr dirty="0" sz="1350" spc="-20">
                <a:latin typeface="Tahoma"/>
                <a:cs typeface="Tahoma"/>
              </a:rPr>
              <a:t>c</a:t>
            </a:r>
            <a:r>
              <a:rPr dirty="0" sz="1350">
                <a:latin typeface="Tahoma"/>
                <a:cs typeface="Tahoma"/>
              </a:rPr>
              <a:t>lusi</a:t>
            </a:r>
            <a:r>
              <a:rPr dirty="0" sz="1350" spc="-10">
                <a:latin typeface="Tahoma"/>
                <a:cs typeface="Tahoma"/>
              </a:rPr>
              <a:t>o</a:t>
            </a:r>
            <a:r>
              <a:rPr dirty="0" sz="1350">
                <a:latin typeface="Tahoma"/>
                <a:cs typeface="Tahoma"/>
              </a:rPr>
              <a:t>ni</a:t>
            </a:r>
            <a:r>
              <a:rPr dirty="0" sz="1350">
                <a:latin typeface="Tahoma"/>
                <a:cs typeface="Tahoma"/>
              </a:rPr>
              <a:t>	</a:t>
            </a:r>
            <a:r>
              <a:rPr dirty="0" sz="1350">
                <a:latin typeface="Tahoma"/>
                <a:cs typeface="Tahoma"/>
              </a:rPr>
              <a:t>e</a:t>
            </a:r>
            <a:endParaRPr sz="13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95686" y="8382151"/>
            <a:ext cx="858519" cy="464820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dirty="0" sz="1350" spc="-5">
                <a:latin typeface="Tahoma"/>
                <a:cs typeface="Tahoma"/>
              </a:rPr>
              <a:t>Ventimiglia</a:t>
            </a:r>
            <a:endParaRPr sz="1350">
              <a:latin typeface="Tahoma"/>
              <a:cs typeface="Tahoma"/>
            </a:endParaRPr>
          </a:p>
          <a:p>
            <a:pPr marL="445770">
              <a:lnSpc>
                <a:spcPct val="100000"/>
              </a:lnSpc>
              <a:spcBef>
                <a:spcPts val="110"/>
              </a:spcBef>
            </a:pPr>
            <a:r>
              <a:rPr dirty="0" sz="1350" spc="-10">
                <a:latin typeface="Tahoma"/>
                <a:cs typeface="Tahoma"/>
              </a:rPr>
              <a:t>s</a:t>
            </a:r>
            <a:r>
              <a:rPr dirty="0" sz="1350">
                <a:latin typeface="Tahoma"/>
                <a:cs typeface="Tahoma"/>
              </a:rPr>
              <a:t>aluti</a:t>
            </a:r>
            <a:endParaRPr sz="13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6627" y="8821063"/>
            <a:ext cx="6147435" cy="901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6400"/>
              </a:lnSpc>
              <a:spcBef>
                <a:spcPts val="100"/>
              </a:spcBef>
              <a:tabLst>
                <a:tab pos="3065145" algn="l"/>
                <a:tab pos="5671185" algn="l"/>
              </a:tabLst>
            </a:pPr>
            <a:r>
              <a:rPr dirty="0" sz="1350" spc="-5">
                <a:latin typeface="Tahoma"/>
                <a:cs typeface="Tahoma"/>
              </a:rPr>
              <a:t>Nel resto della </a:t>
            </a:r>
            <a:r>
              <a:rPr dirty="0" sz="1350">
                <a:latin typeface="Tahoma"/>
                <a:cs typeface="Tahoma"/>
              </a:rPr>
              <a:t>giornata il </a:t>
            </a:r>
            <a:r>
              <a:rPr dirty="0" sz="1350" spc="-5">
                <a:latin typeface="Tahoma"/>
                <a:cs typeface="Tahoma"/>
              </a:rPr>
              <a:t>grande tappeto </a:t>
            </a:r>
            <a:r>
              <a:rPr dirty="0" sz="1350">
                <a:latin typeface="Tahoma"/>
                <a:cs typeface="Tahoma"/>
              </a:rPr>
              <a:t>sarà </a:t>
            </a:r>
            <a:r>
              <a:rPr dirty="0" sz="1350" spc="-5">
                <a:latin typeface="Tahoma"/>
                <a:cs typeface="Tahoma"/>
              </a:rPr>
              <a:t>esposto </a:t>
            </a:r>
            <a:r>
              <a:rPr dirty="0" sz="1350">
                <a:latin typeface="Tahoma"/>
                <a:cs typeface="Tahoma"/>
              </a:rPr>
              <a:t>davanti al </a:t>
            </a:r>
            <a:r>
              <a:rPr dirty="0" sz="1350" spc="-5">
                <a:latin typeface="Tahoma"/>
                <a:cs typeface="Tahoma"/>
              </a:rPr>
              <a:t>Museo di  Castelbuono </a:t>
            </a:r>
            <a:r>
              <a:rPr dirty="0" sz="1350">
                <a:latin typeface="Tahoma"/>
                <a:cs typeface="Tahoma"/>
              </a:rPr>
              <a:t>e </a:t>
            </a:r>
            <a:r>
              <a:rPr dirty="0" sz="1350" spc="-5">
                <a:latin typeface="Tahoma"/>
                <a:cs typeface="Tahoma"/>
              </a:rPr>
              <a:t>potrà essere </a:t>
            </a:r>
            <a:r>
              <a:rPr dirty="0" sz="1350">
                <a:latin typeface="Tahoma"/>
                <a:cs typeface="Tahoma"/>
              </a:rPr>
              <a:t>ammirato dalla </a:t>
            </a:r>
            <a:r>
              <a:rPr dirty="0" sz="1350" spc="-5">
                <a:latin typeface="Tahoma"/>
                <a:cs typeface="Tahoma"/>
              </a:rPr>
              <a:t>comunità </a:t>
            </a:r>
            <a:r>
              <a:rPr dirty="0" sz="1350">
                <a:latin typeface="Tahoma"/>
                <a:cs typeface="Tahoma"/>
              </a:rPr>
              <a:t>e </a:t>
            </a:r>
            <a:r>
              <a:rPr dirty="0" sz="1350" spc="-5">
                <a:latin typeface="Tahoma"/>
                <a:cs typeface="Tahoma"/>
              </a:rPr>
              <a:t>dai tanti turisti che  visitano	</a:t>
            </a:r>
            <a:r>
              <a:rPr dirty="0" sz="1350">
                <a:latin typeface="Tahoma"/>
                <a:cs typeface="Tahoma"/>
              </a:rPr>
              <a:t>la	</a:t>
            </a:r>
            <a:r>
              <a:rPr dirty="0" sz="1350" spc="-5">
                <a:latin typeface="Tahoma"/>
                <a:cs typeface="Tahoma"/>
              </a:rPr>
              <a:t>zona.  Parte</a:t>
            </a:r>
            <a:r>
              <a:rPr dirty="0" sz="1350" spc="150">
                <a:latin typeface="Tahoma"/>
                <a:cs typeface="Tahoma"/>
              </a:rPr>
              <a:t> </a:t>
            </a:r>
            <a:r>
              <a:rPr dirty="0" sz="1350" spc="-5">
                <a:latin typeface="Tahoma"/>
                <a:cs typeface="Tahoma"/>
              </a:rPr>
              <a:t>dell’installazione</a:t>
            </a:r>
            <a:r>
              <a:rPr dirty="0" sz="1350" spc="150">
                <a:latin typeface="Tahoma"/>
                <a:cs typeface="Tahoma"/>
              </a:rPr>
              <a:t> </a:t>
            </a:r>
            <a:r>
              <a:rPr dirty="0" sz="1350" spc="-5">
                <a:latin typeface="Tahoma"/>
                <a:cs typeface="Tahoma"/>
              </a:rPr>
              <a:t>percorrerà</a:t>
            </a:r>
            <a:r>
              <a:rPr dirty="0" sz="1350" spc="145">
                <a:latin typeface="Tahoma"/>
                <a:cs typeface="Tahoma"/>
              </a:rPr>
              <a:t> </a:t>
            </a:r>
            <a:r>
              <a:rPr dirty="0" sz="1350">
                <a:latin typeface="Tahoma"/>
                <a:cs typeface="Tahoma"/>
              </a:rPr>
              <a:t>le</a:t>
            </a:r>
            <a:r>
              <a:rPr dirty="0" sz="1350" spc="155">
                <a:latin typeface="Tahoma"/>
                <a:cs typeface="Tahoma"/>
              </a:rPr>
              <a:t> </a:t>
            </a:r>
            <a:r>
              <a:rPr dirty="0" sz="1350" spc="-5">
                <a:latin typeface="Tahoma"/>
                <a:cs typeface="Tahoma"/>
              </a:rPr>
              <a:t>strade</a:t>
            </a:r>
            <a:r>
              <a:rPr dirty="0" sz="1350" spc="155">
                <a:latin typeface="Tahoma"/>
                <a:cs typeface="Tahoma"/>
              </a:rPr>
              <a:t> </a:t>
            </a:r>
            <a:r>
              <a:rPr dirty="0" sz="1350" spc="-5">
                <a:latin typeface="Tahoma"/>
                <a:cs typeface="Tahoma"/>
              </a:rPr>
              <a:t>del</a:t>
            </a:r>
            <a:r>
              <a:rPr dirty="0" sz="1350" spc="160">
                <a:latin typeface="Tahoma"/>
                <a:cs typeface="Tahoma"/>
              </a:rPr>
              <a:t> </a:t>
            </a:r>
            <a:r>
              <a:rPr dirty="0" sz="1350">
                <a:latin typeface="Tahoma"/>
                <a:cs typeface="Tahoma"/>
              </a:rPr>
              <a:t>borgo</a:t>
            </a:r>
            <a:r>
              <a:rPr dirty="0" sz="1350" spc="150">
                <a:latin typeface="Tahoma"/>
                <a:cs typeface="Tahoma"/>
              </a:rPr>
              <a:t> </a:t>
            </a:r>
            <a:r>
              <a:rPr dirty="0" sz="1350">
                <a:latin typeface="Tahoma"/>
                <a:cs typeface="Tahoma"/>
              </a:rPr>
              <a:t>antico</a:t>
            </a:r>
            <a:r>
              <a:rPr dirty="0" sz="1350" spc="155">
                <a:latin typeface="Tahoma"/>
                <a:cs typeface="Tahoma"/>
              </a:rPr>
              <a:t> </a:t>
            </a:r>
            <a:r>
              <a:rPr dirty="0" sz="1350" spc="-5">
                <a:latin typeface="Tahoma"/>
                <a:cs typeface="Tahoma"/>
              </a:rPr>
              <a:t>di</a:t>
            </a:r>
            <a:r>
              <a:rPr dirty="0" sz="1350" spc="160">
                <a:latin typeface="Tahoma"/>
                <a:cs typeface="Tahoma"/>
              </a:rPr>
              <a:t> </a:t>
            </a:r>
            <a:r>
              <a:rPr dirty="0" sz="1350" spc="-5">
                <a:latin typeface="Tahoma"/>
                <a:cs typeface="Tahoma"/>
              </a:rPr>
              <a:t>Castelbuono</a:t>
            </a:r>
            <a:r>
              <a:rPr dirty="0" sz="1350" spc="155">
                <a:latin typeface="Tahoma"/>
                <a:cs typeface="Tahoma"/>
              </a:rPr>
              <a:t> </a:t>
            </a:r>
            <a:r>
              <a:rPr dirty="0" sz="1350" spc="-10">
                <a:latin typeface="Tahoma"/>
                <a:cs typeface="Tahoma"/>
              </a:rPr>
              <a:t>sul</a:t>
            </a:r>
            <a:endParaRPr sz="13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818639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 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Agenzia</a:t>
            </a:r>
            <a:r>
              <a:rPr dirty="0" sz="1600" spc="-5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Fuoritutto  28 aprile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879144" y="2280564"/>
            <a:ext cx="5974715" cy="7340600"/>
          </a:xfrm>
          <a:prstGeom prst="rect">
            <a:avLst/>
          </a:prstGeom>
        </p:spPr>
        <p:txBody>
          <a:bodyPr wrap="square" lIns="0" tIns="146685" rIns="0" bIns="0" rtlCol="0" vert="horz">
            <a:spAutoFit/>
          </a:bodyPr>
          <a:lstStyle/>
          <a:p>
            <a:pPr algn="just" marL="13970">
              <a:lnSpc>
                <a:spcPct val="100000"/>
              </a:lnSpc>
              <a:spcBef>
                <a:spcPts val="1155"/>
              </a:spcBef>
            </a:pPr>
            <a:r>
              <a:rPr dirty="0" sz="1650">
                <a:solidFill>
                  <a:srgbClr val="333333"/>
                </a:solidFill>
                <a:latin typeface="Arial"/>
                <a:cs typeface="Arial"/>
              </a:rPr>
              <a:t>Festival della Cultura </a:t>
            </a:r>
            <a:r>
              <a:rPr dirty="0" sz="1650" spc="-5">
                <a:solidFill>
                  <a:srgbClr val="333333"/>
                </a:solidFill>
                <a:latin typeface="Arial"/>
                <a:cs typeface="Arial"/>
              </a:rPr>
              <a:t>Creativa </a:t>
            </a:r>
            <a:r>
              <a:rPr dirty="0" sz="1650">
                <a:solidFill>
                  <a:srgbClr val="333333"/>
                </a:solidFill>
                <a:latin typeface="Arial"/>
                <a:cs typeface="Arial"/>
              </a:rPr>
              <a:t>alla </a:t>
            </a:r>
            <a:r>
              <a:rPr dirty="0" sz="1650" spc="-5">
                <a:solidFill>
                  <a:srgbClr val="333333"/>
                </a:solidFill>
                <a:latin typeface="Arial"/>
                <a:cs typeface="Arial"/>
              </a:rPr>
              <a:t>terza</a:t>
            </a:r>
            <a:r>
              <a:rPr dirty="0" sz="16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650">
                <a:solidFill>
                  <a:srgbClr val="333333"/>
                </a:solidFill>
                <a:latin typeface="Arial"/>
                <a:cs typeface="Arial"/>
              </a:rPr>
              <a:t>edizione</a:t>
            </a:r>
            <a:endParaRPr sz="1650">
              <a:latin typeface="Arial"/>
              <a:cs typeface="Arial"/>
            </a:endParaRPr>
          </a:p>
          <a:p>
            <a:pPr algn="just" marL="12700" marR="5715">
              <a:lnSpc>
                <a:spcPct val="95800"/>
              </a:lnSpc>
              <a:spcBef>
                <a:spcPts val="880"/>
              </a:spcBef>
              <a:tabLst>
                <a:tab pos="1965960" algn="l"/>
                <a:tab pos="3616960" algn="l"/>
                <a:tab pos="5506085" algn="l"/>
              </a:tabLst>
            </a:pPr>
            <a:r>
              <a:rPr dirty="0" sz="1300" spc="-10">
                <a:solidFill>
                  <a:srgbClr val="333333"/>
                </a:solidFill>
                <a:latin typeface="Times New Roman"/>
                <a:cs typeface="Times New Roman"/>
              </a:rPr>
              <a:t>Nuovo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appuntamento con il </a:t>
            </a:r>
            <a:r>
              <a:rPr dirty="0" sz="1300" spc="-10">
                <a:solidFill>
                  <a:srgbClr val="333333"/>
                </a:solidFill>
                <a:latin typeface="Times New Roman"/>
                <a:cs typeface="Times New Roman"/>
              </a:rPr>
              <a:t>Festival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della Cultura Creativa promosso dall’Abi e dalle  banche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per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avvicinare alla cultura i giovani d’età compresa tra 6 e 13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anni, grazie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a  </a:t>
            </a:r>
            <a:r>
              <a:rPr dirty="0" sz="1300" spc="-10">
                <a:solidFill>
                  <a:srgbClr val="333333"/>
                </a:solidFill>
                <a:latin typeface="Times New Roman"/>
                <a:cs typeface="Times New Roman"/>
              </a:rPr>
              <a:t>laboratori,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iniziative ed </a:t>
            </a:r>
            <a:r>
              <a:rPr dirty="0" sz="1300" spc="-10">
                <a:solidFill>
                  <a:srgbClr val="333333"/>
                </a:solidFill>
                <a:latin typeface="Times New Roman"/>
                <a:cs typeface="Times New Roman"/>
              </a:rPr>
              <a:t>eventi che spaziano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tra </a:t>
            </a:r>
            <a:r>
              <a:rPr dirty="0" sz="1300" spc="-10">
                <a:solidFill>
                  <a:srgbClr val="333333"/>
                </a:solidFill>
                <a:latin typeface="Times New Roman"/>
                <a:cs typeface="Times New Roman"/>
              </a:rPr>
              <a:t>arte, teatro, musica, tecnologie digitali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e  molto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altro.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La manifestazione,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che l’anno scorso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ha coinvolto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oltre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15 </a:t>
            </a:r>
            <a:r>
              <a:rPr dirty="0" sz="1300" spc="-10">
                <a:solidFill>
                  <a:srgbClr val="333333"/>
                </a:solidFill>
                <a:latin typeface="Times New Roman"/>
                <a:cs typeface="Times New Roman"/>
              </a:rPr>
              <a:t>mila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bambini e  ragazzi, si svolgerà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nella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settimana che va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dal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2 all’8 maggio. I piccoli protagonisti del  festival avranno l’occasione di sperimentare tutte le sfumature della loro creatività,  conoscendo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anche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meglio le possibilità dei luoghi in cui vivono. Per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questa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terza edizione  della manifestazione è </a:t>
            </a:r>
            <a:r>
              <a:rPr dirty="0" sz="1300" spc="-10">
                <a:solidFill>
                  <a:srgbClr val="333333"/>
                </a:solidFill>
                <a:latin typeface="Times New Roman"/>
                <a:cs typeface="Times New Roman"/>
              </a:rPr>
              <a:t>stato scelto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come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“fil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rouge”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delle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iniziative il tema “Abitare  </a:t>
            </a:r>
            <a:r>
              <a:rPr dirty="0" sz="1300" spc="-10">
                <a:solidFill>
                  <a:srgbClr val="333333"/>
                </a:solidFill>
                <a:latin typeface="Times New Roman"/>
                <a:cs typeface="Times New Roman"/>
              </a:rPr>
              <a:t>sottosopra.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Scoprire e sperimentare come si sta </a:t>
            </a:r>
            <a:r>
              <a:rPr dirty="0" sz="1300" spc="-10">
                <a:solidFill>
                  <a:srgbClr val="333333"/>
                </a:solidFill>
                <a:latin typeface="Times New Roman"/>
                <a:cs typeface="Times New Roman"/>
              </a:rPr>
              <a:t>dentro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i luoghi,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l’arte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e le emozioni”.  L’obiettivo è invitare bambini e ragazzi ad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ampliare il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concetto di casa, per scoprire e  sperimentare, con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l'aiuto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di operatori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culturali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specializzati,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in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che modo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ogni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persona e  cosa vive,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abita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e si relaziona con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tutto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ciò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che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lo circonda,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utilizzando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le modalità più 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consone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	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alla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	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propria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	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natura.  </a:t>
            </a:r>
            <a:r>
              <a:rPr dirty="0" sz="1300" spc="-10">
                <a:solidFill>
                  <a:srgbClr val="333333"/>
                </a:solidFill>
                <a:latin typeface="Times New Roman"/>
                <a:cs typeface="Times New Roman"/>
              </a:rPr>
              <a:t>“Iniziative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come il </a:t>
            </a:r>
            <a:r>
              <a:rPr dirty="0" sz="1300" spc="-10">
                <a:solidFill>
                  <a:srgbClr val="333333"/>
                </a:solidFill>
                <a:latin typeface="Times New Roman"/>
                <a:cs typeface="Times New Roman"/>
              </a:rPr>
              <a:t>Festival</a:t>
            </a:r>
            <a:r>
              <a:rPr dirty="0" sz="1300" spc="21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333333"/>
                </a:solidFill>
                <a:latin typeface="Times New Roman"/>
                <a:cs typeface="Times New Roman"/>
              </a:rPr>
              <a:t>della</a:t>
            </a:r>
            <a:endParaRPr sz="1300">
              <a:latin typeface="Times New Roman"/>
              <a:cs typeface="Times New Roman"/>
            </a:endParaRPr>
          </a:p>
          <a:p>
            <a:pPr marL="12700" marR="3455035">
              <a:lnSpc>
                <a:spcPts val="1490"/>
              </a:lnSpc>
              <a:spcBef>
                <a:spcPts val="50"/>
              </a:spcBef>
              <a:tabLst>
                <a:tab pos="662940" algn="l"/>
                <a:tab pos="1379220" algn="l"/>
                <a:tab pos="1619885" algn="l"/>
                <a:tab pos="1932305" algn="l"/>
                <a:tab pos="2418080" algn="l"/>
              </a:tabLst>
            </a:pP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Cultura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	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C</a:t>
            </a:r>
            <a:r>
              <a:rPr dirty="0" sz="1300" spc="5">
                <a:solidFill>
                  <a:srgbClr val="333333"/>
                </a:solidFill>
                <a:latin typeface="Times New Roman"/>
                <a:cs typeface="Times New Roman"/>
              </a:rPr>
              <a:t>r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eativa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	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–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	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ha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	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detto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	</a:t>
            </a:r>
            <a:r>
              <a:rPr dirty="0" sz="1300" spc="5">
                <a:solidFill>
                  <a:srgbClr val="333333"/>
                </a:solidFill>
                <a:latin typeface="Times New Roman"/>
                <a:cs typeface="Times New Roman"/>
              </a:rPr>
              <a:t>i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l  </a:t>
            </a:r>
            <a:r>
              <a:rPr dirty="0" sz="1300" spc="-10">
                <a:solidFill>
                  <a:srgbClr val="333333"/>
                </a:solidFill>
                <a:latin typeface="Times New Roman"/>
                <a:cs typeface="Times New Roman"/>
              </a:rPr>
              <a:t>Presidente 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dell’Abi,  Antonio</a:t>
            </a:r>
            <a:r>
              <a:rPr dirty="0" sz="1300" spc="-18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300" spc="-10">
                <a:solidFill>
                  <a:srgbClr val="333333"/>
                </a:solidFill>
                <a:latin typeface="Times New Roman"/>
                <a:cs typeface="Times New Roman"/>
              </a:rPr>
              <a:t>Patuelli</a:t>
            </a:r>
            <a:endParaRPr sz="1300">
              <a:latin typeface="Times New Roman"/>
              <a:cs typeface="Times New Roman"/>
            </a:endParaRPr>
          </a:p>
          <a:p>
            <a:pPr algn="just" marL="12700">
              <a:lnSpc>
                <a:spcPts val="1430"/>
              </a:lnSpc>
            </a:pP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- puntano a valorizzare </a:t>
            </a:r>
            <a:r>
              <a:rPr dirty="0" sz="1300" spc="15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la creatività e</a:t>
            </a:r>
            <a:endParaRPr sz="1300">
              <a:latin typeface="Times New Roman"/>
              <a:cs typeface="Times New Roman"/>
            </a:endParaRPr>
          </a:p>
          <a:p>
            <a:pPr algn="just" marL="12700" marR="3455670">
              <a:lnSpc>
                <a:spcPct val="95600"/>
              </a:lnSpc>
              <a:spcBef>
                <a:spcPts val="40"/>
              </a:spcBef>
            </a:pP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il talento delle giovani generazioni  attraverso la promozione dell’arte</a:t>
            </a:r>
            <a:r>
              <a:rPr dirty="0" sz="1300" spc="26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e  della conoscenza.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Oggi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più che in  passato,   il  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contributo  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delle</a:t>
            </a:r>
            <a:r>
              <a:rPr dirty="0" sz="1300" spc="1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banche</a:t>
            </a:r>
            <a:endParaRPr sz="1300">
              <a:latin typeface="Times New Roman"/>
              <a:cs typeface="Times New Roman"/>
            </a:endParaRPr>
          </a:p>
          <a:p>
            <a:pPr algn="just" marL="12700" marR="5080">
              <a:lnSpc>
                <a:spcPct val="95800"/>
              </a:lnSpc>
              <a:spcBef>
                <a:spcPts val="5"/>
              </a:spcBef>
              <a:tabLst>
                <a:tab pos="1143000" algn="l"/>
                <a:tab pos="1983739" algn="l"/>
                <a:tab pos="2878455" algn="l"/>
                <a:tab pos="3862704" algn="l"/>
                <a:tab pos="4565015" algn="l"/>
                <a:tab pos="5402580" algn="l"/>
              </a:tabLst>
            </a:pP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alla cultura si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focalizza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sulla prima risorsa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del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Paese,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ossia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i giovani, per sollecitarne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lo  </a:t>
            </a:r>
            <a:r>
              <a:rPr dirty="0" sz="1300" spc="-10">
                <a:solidFill>
                  <a:srgbClr val="333333"/>
                </a:solidFill>
                <a:latin typeface="Times New Roman"/>
                <a:cs typeface="Times New Roman"/>
              </a:rPr>
              <a:t>spirito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critico, rendendoli così protagonisti </a:t>
            </a:r>
            <a:r>
              <a:rPr dirty="0" sz="1300" spc="-10">
                <a:solidFill>
                  <a:srgbClr val="333333"/>
                </a:solidFill>
                <a:latin typeface="Times New Roman"/>
                <a:cs typeface="Times New Roman"/>
              </a:rPr>
              <a:t>della nostra società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civile. Sostenere la  capacità creativa di bambini e ragazzi,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significa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aiutarli a mettere a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frutto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capacità,  potenzialità e visoni innovative, strumenti indispensabili per costruire un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futuro </a:t>
            </a:r>
            <a:r>
              <a:rPr dirty="0" sz="1300" spc="-10">
                <a:solidFill>
                  <a:srgbClr val="333333"/>
                </a:solidFill>
                <a:latin typeface="Times New Roman"/>
                <a:cs typeface="Times New Roman"/>
              </a:rPr>
              <a:t>di 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crescita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	</a:t>
            </a:r>
            <a:r>
              <a:rPr dirty="0" sz="1300" spc="5">
                <a:solidFill>
                  <a:srgbClr val="333333"/>
                </a:solidFill>
                <a:latin typeface="Times New Roman"/>
                <a:cs typeface="Times New Roman"/>
              </a:rPr>
              <a:t>p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er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	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loro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	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stessi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	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e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	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per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	</a:t>
            </a:r>
            <a:r>
              <a:rPr dirty="0" sz="1300" spc="5">
                <a:solidFill>
                  <a:srgbClr val="333333"/>
                </a:solidFill>
                <a:latin typeface="Times New Roman"/>
                <a:cs typeface="Times New Roman"/>
              </a:rPr>
              <a:t>l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’Italia”. 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Oltre 80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eventi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culturali in 50 città italiane svilupperanno il tema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ispiratore, declinato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da  ciascuna banca con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strumenti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e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punti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di vista differenti, alla luce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delle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proprie specificità  e di quelle del territorio di</a:t>
            </a:r>
            <a:r>
              <a:rPr dirty="0" sz="1300" spc="3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appartenenza.</a:t>
            </a: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 algn="just" marL="12700" marR="5080">
              <a:lnSpc>
                <a:spcPct val="96000"/>
              </a:lnSpc>
              <a:spcBef>
                <a:spcPts val="1230"/>
              </a:spcBef>
              <a:tabLst>
                <a:tab pos="4921885" algn="l"/>
              </a:tabLst>
            </a:pP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I laboratori e le altre attività proposte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vedranno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la partecipazione di rappresentanti delle  banche e la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collaborazione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di scuole, musei, biblioteche e operatori culturali, a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cui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si  aggiungerà quest’anno anche la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Main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Media Partnership della RAI e la Media  Partnership del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TGR.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Ad ulteriore testimonianza del 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valore educativo,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sociale e culturale  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della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	</a:t>
            </a:r>
            <a:r>
              <a:rPr dirty="0" sz="1300" spc="-20">
                <a:solidFill>
                  <a:srgbClr val="333333"/>
                </a:solidFill>
                <a:latin typeface="Times New Roman"/>
                <a:cs typeface="Times New Roman"/>
              </a:rPr>
              <a:t>m</a:t>
            </a:r>
            <a:r>
              <a:rPr dirty="0" sz="1300" spc="5">
                <a:solidFill>
                  <a:srgbClr val="333333"/>
                </a:solidFill>
                <a:latin typeface="Times New Roman"/>
                <a:cs typeface="Times New Roman"/>
              </a:rPr>
              <a:t>a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ni</a:t>
            </a:r>
            <a:r>
              <a:rPr dirty="0" sz="1300" spc="5">
                <a:solidFill>
                  <a:srgbClr val="333333"/>
                </a:solidFill>
                <a:latin typeface="Times New Roman"/>
                <a:cs typeface="Times New Roman"/>
              </a:rPr>
              <a:t>f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esta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z</a:t>
            </a:r>
            <a:r>
              <a:rPr dirty="0" sz="1300" spc="-10">
                <a:solidFill>
                  <a:srgbClr val="333333"/>
                </a:solidFill>
                <a:latin typeface="Times New Roman"/>
                <a:cs typeface="Times New Roman"/>
              </a:rPr>
              <a:t>ione.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06470" y="5455157"/>
            <a:ext cx="3333750" cy="11715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8705" cy="22853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23291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lcalei</a:t>
            </a:r>
            <a:r>
              <a:rPr dirty="0" sz="1600" b="1">
                <a:latin typeface="Arial"/>
                <a:cs typeface="Arial"/>
              </a:rPr>
              <a:t>d</a:t>
            </a:r>
            <a:r>
              <a:rPr dirty="0" sz="1600" spc="-5" b="1">
                <a:latin typeface="Arial"/>
                <a:cs typeface="Arial"/>
              </a:rPr>
              <a:t>osco</a:t>
            </a:r>
            <a:r>
              <a:rPr dirty="0" sz="1600" spc="-5" b="1">
                <a:latin typeface="Arial"/>
                <a:cs typeface="Arial"/>
              </a:rPr>
              <a:t>pi</a:t>
            </a:r>
            <a:r>
              <a:rPr dirty="0" sz="1600" spc="-15" b="1">
                <a:latin typeface="Arial"/>
                <a:cs typeface="Arial"/>
              </a:rPr>
              <a:t>o</a:t>
            </a:r>
            <a:r>
              <a:rPr dirty="0" sz="1600" spc="5" b="1">
                <a:latin typeface="Arial"/>
                <a:cs typeface="Arial"/>
              </a:rPr>
              <a:t>.</a:t>
            </a:r>
            <a:r>
              <a:rPr dirty="0" sz="1600" b="1">
                <a:latin typeface="Arial"/>
                <a:cs typeface="Arial"/>
              </a:rPr>
              <a:t>i</a:t>
            </a:r>
            <a:r>
              <a:rPr dirty="0" sz="1600" spc="-10" b="1">
                <a:latin typeface="Arial"/>
                <a:cs typeface="Arial"/>
              </a:rPr>
              <a:t>nfo  </a:t>
            </a:r>
            <a:r>
              <a:rPr dirty="0" sz="1600" spc="-5" b="1">
                <a:latin typeface="Arial"/>
                <a:cs typeface="Arial"/>
              </a:rPr>
              <a:t>3 maggio 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3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3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00">
              <a:latin typeface="Times New Roman"/>
              <a:cs typeface="Times New Roman"/>
            </a:endParaRPr>
          </a:p>
          <a:p>
            <a:pPr marL="12700" marR="5080">
              <a:lnSpc>
                <a:spcPct val="106700"/>
              </a:lnSpc>
              <a:tabLst>
                <a:tab pos="2653665" algn="l"/>
                <a:tab pos="5177790" algn="l"/>
              </a:tabLst>
            </a:pPr>
            <a:r>
              <a:rPr dirty="0" sz="1350" spc="-5">
                <a:latin typeface="Tahoma"/>
                <a:cs typeface="Tahoma"/>
              </a:rPr>
              <a:t>dorso degli </a:t>
            </a:r>
            <a:r>
              <a:rPr dirty="0" sz="1350">
                <a:latin typeface="Tahoma"/>
                <a:cs typeface="Tahoma"/>
              </a:rPr>
              <a:t>asinelli, </a:t>
            </a:r>
            <a:r>
              <a:rPr dirty="0" sz="1350" spc="-5">
                <a:latin typeface="Tahoma"/>
                <a:cs typeface="Tahoma"/>
              </a:rPr>
              <a:t>gli stessi che </a:t>
            </a:r>
            <a:r>
              <a:rPr dirty="0" sz="1350">
                <a:latin typeface="Tahoma"/>
                <a:cs typeface="Tahoma"/>
              </a:rPr>
              <a:t>quotidianamente </a:t>
            </a:r>
            <a:r>
              <a:rPr dirty="0" sz="1350" spc="-5">
                <a:latin typeface="Tahoma"/>
                <a:cs typeface="Tahoma"/>
              </a:rPr>
              <a:t>svolgono funzioni ecologiche  </a:t>
            </a:r>
            <a:r>
              <a:rPr dirty="0" sz="1350" spc="-10">
                <a:latin typeface="Tahoma"/>
                <a:cs typeface="Tahoma"/>
              </a:rPr>
              <a:t>pe</a:t>
            </a:r>
            <a:r>
              <a:rPr dirty="0" sz="1350">
                <a:latin typeface="Tahoma"/>
                <a:cs typeface="Tahoma"/>
              </a:rPr>
              <a:t>r</a:t>
            </a:r>
            <a:r>
              <a:rPr dirty="0" sz="1350">
                <a:latin typeface="Tahoma"/>
                <a:cs typeface="Tahoma"/>
              </a:rPr>
              <a:t>	</a:t>
            </a:r>
            <a:r>
              <a:rPr dirty="0" sz="1350">
                <a:latin typeface="Tahoma"/>
                <a:cs typeface="Tahoma"/>
              </a:rPr>
              <a:t>la</a:t>
            </a:r>
            <a:r>
              <a:rPr dirty="0" sz="1350">
                <a:latin typeface="Tahoma"/>
                <a:cs typeface="Tahoma"/>
              </a:rPr>
              <a:t>	</a:t>
            </a:r>
            <a:r>
              <a:rPr dirty="0" sz="1350" spc="-5">
                <a:latin typeface="Tahoma"/>
                <a:cs typeface="Tahoma"/>
              </a:rPr>
              <a:t>cit</a:t>
            </a:r>
            <a:r>
              <a:rPr dirty="0" sz="1350">
                <a:latin typeface="Tahoma"/>
                <a:cs typeface="Tahoma"/>
              </a:rPr>
              <a:t>ta</a:t>
            </a:r>
            <a:r>
              <a:rPr dirty="0" sz="1350" spc="-10">
                <a:latin typeface="Tahoma"/>
                <a:cs typeface="Tahoma"/>
              </a:rPr>
              <a:t>d</a:t>
            </a:r>
            <a:r>
              <a:rPr dirty="0" sz="1350">
                <a:latin typeface="Tahoma"/>
                <a:cs typeface="Tahoma"/>
              </a:rPr>
              <a:t>in</a:t>
            </a:r>
            <a:r>
              <a:rPr dirty="0" sz="1350" spc="-15">
                <a:latin typeface="Tahoma"/>
                <a:cs typeface="Tahoma"/>
              </a:rPr>
              <a:t>a</a:t>
            </a:r>
            <a:r>
              <a:rPr dirty="0" sz="1350">
                <a:latin typeface="Tahoma"/>
                <a:cs typeface="Tahoma"/>
              </a:rPr>
              <a:t>nz</a:t>
            </a:r>
            <a:r>
              <a:rPr dirty="0" sz="1350" spc="-10">
                <a:latin typeface="Tahoma"/>
                <a:cs typeface="Tahoma"/>
              </a:rPr>
              <a:t>a</a:t>
            </a:r>
            <a:r>
              <a:rPr dirty="0" sz="1350">
                <a:latin typeface="Tahoma"/>
                <a:cs typeface="Tahoma"/>
              </a:rPr>
              <a:t>.</a:t>
            </a:r>
            <a:endParaRPr sz="135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89009" y="3123336"/>
            <a:ext cx="465455" cy="6845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6350" indent="198120">
              <a:lnSpc>
                <a:spcPct val="106700"/>
              </a:lnSpc>
              <a:spcBef>
                <a:spcPts val="95"/>
              </a:spcBef>
            </a:pPr>
            <a:r>
              <a:rPr dirty="0" sz="1350" spc="-5">
                <a:latin typeface="Tahoma"/>
                <a:cs typeface="Tahoma"/>
              </a:rPr>
              <a:t>tel.  </a:t>
            </a:r>
            <a:r>
              <a:rPr dirty="0" sz="1350">
                <a:latin typeface="Tahoma"/>
                <a:cs typeface="Tahoma"/>
              </a:rPr>
              <a:t>Ci</a:t>
            </a:r>
            <a:r>
              <a:rPr dirty="0" sz="1350" spc="-15">
                <a:latin typeface="Tahoma"/>
                <a:cs typeface="Tahoma"/>
              </a:rPr>
              <a:t>v</a:t>
            </a:r>
            <a:r>
              <a:rPr dirty="0" sz="1350">
                <a:latin typeface="Tahoma"/>
                <a:cs typeface="Tahoma"/>
              </a:rPr>
              <a:t>i</a:t>
            </a:r>
            <a:r>
              <a:rPr dirty="0" sz="1350" spc="-15">
                <a:latin typeface="Tahoma"/>
                <a:cs typeface="Tahoma"/>
              </a:rPr>
              <a:t>c</a:t>
            </a:r>
            <a:r>
              <a:rPr dirty="0" sz="1350">
                <a:latin typeface="Tahoma"/>
                <a:cs typeface="Tahoma"/>
              </a:rPr>
              <a:t>o</a:t>
            </a:r>
            <a:endParaRPr sz="1350">
              <a:latin typeface="Tahoma"/>
              <a:cs typeface="Tahoma"/>
            </a:endParaRPr>
          </a:p>
          <a:p>
            <a:pPr marL="167640">
              <a:lnSpc>
                <a:spcPct val="100000"/>
              </a:lnSpc>
              <a:spcBef>
                <a:spcPts val="115"/>
              </a:spcBef>
            </a:pPr>
            <a:r>
              <a:rPr dirty="0" sz="1350" spc="-15">
                <a:latin typeface="Tahoma"/>
                <a:cs typeface="Tahoma"/>
              </a:rPr>
              <a:t>S</a:t>
            </a:r>
            <a:r>
              <a:rPr dirty="0" sz="1350">
                <a:latin typeface="Tahoma"/>
                <a:cs typeface="Tahoma"/>
              </a:rPr>
              <a:t>i</a:t>
            </a:r>
            <a:r>
              <a:rPr dirty="0" sz="1350" spc="-10">
                <a:latin typeface="Tahoma"/>
                <a:cs typeface="Tahoma"/>
              </a:rPr>
              <a:t>t</a:t>
            </a:r>
            <a:r>
              <a:rPr dirty="0" sz="1350">
                <a:latin typeface="Tahoma"/>
                <a:cs typeface="Tahoma"/>
              </a:rPr>
              <a:t>o</a:t>
            </a:r>
            <a:endParaRPr sz="135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2906927"/>
            <a:ext cx="5575935" cy="1120140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dirty="0" sz="1350" spc="-5" b="1">
                <a:latin typeface="Tahoma"/>
                <a:cs typeface="Tahoma"/>
              </a:rPr>
              <a:t>INFORMAZIONI</a:t>
            </a:r>
            <a:endParaRPr sz="1350">
              <a:latin typeface="Tahoma"/>
              <a:cs typeface="Tahoma"/>
            </a:endParaRPr>
          </a:p>
          <a:p>
            <a:pPr marL="12700" marR="5080">
              <a:lnSpc>
                <a:spcPts val="1730"/>
              </a:lnSpc>
              <a:spcBef>
                <a:spcPts val="60"/>
              </a:spcBef>
              <a:tabLst>
                <a:tab pos="1565910" algn="l"/>
                <a:tab pos="2990850" algn="l"/>
                <a:tab pos="4154170" algn="l"/>
                <a:tab pos="4862830" algn="l"/>
              </a:tabLst>
            </a:pPr>
            <a:r>
              <a:rPr dirty="0" sz="1350" spc="-5">
                <a:latin typeface="Tahoma"/>
                <a:cs typeface="Tahoma"/>
              </a:rPr>
              <a:t>Dipartimento	Educazione	Castello	di	</a:t>
            </a:r>
            <a:r>
              <a:rPr dirty="0" sz="1350">
                <a:latin typeface="Tahoma"/>
                <a:cs typeface="Tahoma"/>
              </a:rPr>
              <a:t>Rivoli,  </a:t>
            </a:r>
            <a:r>
              <a:rPr dirty="0" sz="1350" spc="-5">
                <a:latin typeface="Tahoma"/>
                <a:cs typeface="Tahoma"/>
              </a:rPr>
              <a:t>011.9565213, </a:t>
            </a:r>
            <a:r>
              <a:rPr dirty="0" u="sng" sz="135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3"/>
              </a:rPr>
              <a:t>www.castellodirivoli.org</a:t>
            </a:r>
            <a:r>
              <a:rPr dirty="0" sz="1350" spc="-5">
                <a:latin typeface="Tahoma"/>
                <a:cs typeface="Tahoma"/>
              </a:rPr>
              <a:t>, </a:t>
            </a:r>
            <a:r>
              <a:rPr dirty="0" u="sng" sz="135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4"/>
              </a:rPr>
              <a:t>educa@castellodirivoli.org</a:t>
            </a:r>
            <a:r>
              <a:rPr dirty="0" sz="1350" spc="70">
                <a:solidFill>
                  <a:srgbClr val="0000FF"/>
                </a:solidFill>
                <a:latin typeface="Tahoma"/>
                <a:cs typeface="Tahoma"/>
                <a:hlinkClick r:id="rId4"/>
              </a:rPr>
              <a:t> </a:t>
            </a:r>
            <a:r>
              <a:rPr dirty="0" sz="1350" spc="-5">
                <a:latin typeface="Tahoma"/>
                <a:cs typeface="Tahoma"/>
              </a:rPr>
              <a:t>Museo</a:t>
            </a:r>
            <a:endParaRPr sz="1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1019810" algn="l"/>
                <a:tab pos="2874645" algn="l"/>
                <a:tab pos="3986529" algn="l"/>
              </a:tabLst>
            </a:pPr>
            <a:r>
              <a:rPr dirty="0" sz="1350" spc="-5">
                <a:latin typeface="Tahoma"/>
                <a:cs typeface="Tahoma"/>
              </a:rPr>
              <a:t>di	Castelbuono,	tel.	0921.671211</a:t>
            </a:r>
            <a:endParaRPr sz="13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350" spc="-5">
                <a:latin typeface="Tahoma"/>
                <a:cs typeface="Tahoma"/>
              </a:rPr>
              <a:t>web: </a:t>
            </a:r>
            <a:r>
              <a:rPr dirty="0" u="sng" sz="135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5"/>
              </a:rPr>
              <a:t>www.museocivico.eu</a:t>
            </a:r>
            <a:r>
              <a:rPr dirty="0" sz="1350" spc="5">
                <a:solidFill>
                  <a:srgbClr val="0000FF"/>
                </a:solidFill>
                <a:latin typeface="Tahoma"/>
                <a:cs typeface="Tahoma"/>
                <a:hlinkClick r:id="rId5"/>
              </a:rPr>
              <a:t> </a:t>
            </a:r>
            <a:r>
              <a:rPr dirty="0" u="sng" sz="135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Tahoma"/>
                <a:cs typeface="Tahoma"/>
                <a:hlinkClick r:id="rId6"/>
              </a:rPr>
              <a:t>info@museocivico.eu</a:t>
            </a:r>
            <a:endParaRPr sz="13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89865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 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Ilgi</a:t>
            </a:r>
            <a:r>
              <a:rPr dirty="0" sz="1600" spc="-15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spc="5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aled</a:t>
            </a:r>
            <a:r>
              <a:rPr dirty="0" sz="1600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mo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te.it  </a:t>
            </a:r>
            <a:r>
              <a:rPr dirty="0" sz="1600" spc="-5" b="1">
                <a:latin typeface="Arial"/>
                <a:cs typeface="Arial"/>
              </a:rPr>
              <a:t>3 maggio 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323970"/>
            <a:ext cx="568071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 b="1">
                <a:solidFill>
                  <a:srgbClr val="CC0000"/>
                </a:solidFill>
                <a:latin typeface="Arial"/>
                <a:cs typeface="Arial"/>
                <a:hlinkClick r:id="rId3"/>
              </a:rPr>
              <a:t>FESTIVAL </a:t>
            </a:r>
            <a:r>
              <a:rPr dirty="0" sz="2400" spc="-5" b="1">
                <a:solidFill>
                  <a:srgbClr val="CC0000"/>
                </a:solidFill>
                <a:latin typeface="Arial"/>
                <a:cs typeface="Arial"/>
                <a:hlinkClick r:id="rId3"/>
              </a:rPr>
              <a:t>DELLA </a:t>
            </a:r>
            <a:r>
              <a:rPr dirty="0" sz="2400" spc="-30" b="1">
                <a:solidFill>
                  <a:srgbClr val="CC0000"/>
                </a:solidFill>
                <a:latin typeface="Arial"/>
                <a:cs typeface="Arial"/>
                <a:hlinkClick r:id="rId3"/>
              </a:rPr>
              <a:t>CULTURA</a:t>
            </a:r>
            <a:r>
              <a:rPr dirty="0" sz="2400" spc="-265" b="1">
                <a:solidFill>
                  <a:srgbClr val="CC0000"/>
                </a:solidFill>
                <a:latin typeface="Arial"/>
                <a:cs typeface="Arial"/>
                <a:hlinkClick r:id="rId3"/>
              </a:rPr>
              <a:t> </a:t>
            </a:r>
            <a:r>
              <a:rPr dirty="0" sz="2400" spc="-45" b="1">
                <a:solidFill>
                  <a:srgbClr val="CC0000"/>
                </a:solidFill>
                <a:latin typeface="Arial"/>
                <a:cs typeface="Arial"/>
                <a:hlinkClick r:id="rId3"/>
              </a:rPr>
              <a:t>CREATIVA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7196708"/>
            <a:ext cx="6146800" cy="26606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586865">
              <a:lnSpc>
                <a:spcPts val="1175"/>
              </a:lnSpc>
              <a:spcBef>
                <a:spcPts val="95"/>
              </a:spcBef>
            </a:pPr>
            <a:r>
              <a:rPr dirty="0" sz="1000" spc="-5" b="1" i="1">
                <a:latin typeface="Arial"/>
                <a:cs typeface="Arial"/>
              </a:rPr>
              <a:t>Una settimana </a:t>
            </a:r>
            <a:r>
              <a:rPr dirty="0" sz="1000" b="1" i="1">
                <a:latin typeface="Arial"/>
                <a:cs typeface="Arial"/>
              </a:rPr>
              <a:t>per </a:t>
            </a:r>
            <a:r>
              <a:rPr dirty="0" sz="1000" spc="-5" b="1" i="1">
                <a:latin typeface="Arial"/>
                <a:cs typeface="Arial"/>
              </a:rPr>
              <a:t>riscoprire il senso</a:t>
            </a:r>
            <a:r>
              <a:rPr dirty="0" sz="1000" spc="15" b="1" i="1">
                <a:latin typeface="Arial"/>
                <a:cs typeface="Arial"/>
              </a:rPr>
              <a:t> </a:t>
            </a:r>
            <a:r>
              <a:rPr dirty="0" sz="1000" spc="-5" b="1" i="1">
                <a:latin typeface="Arial"/>
                <a:cs typeface="Arial"/>
              </a:rPr>
              <a:t>dell’abitare</a:t>
            </a:r>
            <a:r>
              <a:rPr dirty="0" sz="1000" spc="-5" i="1"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  <a:p>
            <a:pPr algn="just" marL="12700" marR="5715">
              <a:lnSpc>
                <a:spcPct val="96500"/>
              </a:lnSpc>
              <a:spcBef>
                <a:spcPts val="20"/>
              </a:spcBef>
            </a:pPr>
            <a:r>
              <a:rPr dirty="0" sz="1000" spc="-5" i="1">
                <a:latin typeface="Arial"/>
                <a:cs typeface="Arial"/>
              </a:rPr>
              <a:t>Abitare sottosopra. Scoprire e sperimentare come </a:t>
            </a:r>
            <a:r>
              <a:rPr dirty="0" sz="1000" i="1">
                <a:latin typeface="Arial"/>
                <a:cs typeface="Arial"/>
              </a:rPr>
              <a:t>si </a:t>
            </a:r>
            <a:r>
              <a:rPr dirty="0" sz="1000" spc="-5" i="1">
                <a:latin typeface="Arial"/>
                <a:cs typeface="Arial"/>
              </a:rPr>
              <a:t>sta </a:t>
            </a:r>
            <a:r>
              <a:rPr dirty="0" sz="1000" spc="-10" i="1">
                <a:latin typeface="Arial"/>
                <a:cs typeface="Arial"/>
              </a:rPr>
              <a:t>dentro </a:t>
            </a:r>
            <a:r>
              <a:rPr dirty="0" sz="1000" spc="-5" i="1">
                <a:latin typeface="Arial"/>
                <a:cs typeface="Arial"/>
              </a:rPr>
              <a:t>i luoghi, l’arte e </a:t>
            </a:r>
            <a:r>
              <a:rPr dirty="0" sz="1000" spc="-10" i="1">
                <a:latin typeface="Arial"/>
                <a:cs typeface="Arial"/>
              </a:rPr>
              <a:t>le </a:t>
            </a:r>
            <a:r>
              <a:rPr dirty="0" sz="1000" spc="-5" i="1">
                <a:latin typeface="Arial"/>
                <a:cs typeface="Arial"/>
              </a:rPr>
              <a:t>emozioni </a:t>
            </a:r>
            <a:r>
              <a:rPr dirty="0" sz="1000" spc="-5">
                <a:latin typeface="Arial"/>
                <a:cs typeface="Arial"/>
              </a:rPr>
              <a:t>è </a:t>
            </a:r>
            <a:r>
              <a:rPr dirty="0" sz="1000">
                <a:latin typeface="Arial"/>
                <a:cs typeface="Arial"/>
              </a:rPr>
              <a:t>il tema </a:t>
            </a:r>
            <a:r>
              <a:rPr dirty="0" sz="1000" spc="-5">
                <a:latin typeface="Arial"/>
                <a:cs typeface="Arial"/>
              </a:rPr>
              <a:t>della  terza edizione del Festival della Cultura creativa che dal 2 all’8 maggio 2016 animerà </a:t>
            </a:r>
            <a:r>
              <a:rPr dirty="0" sz="1000" spc="-10">
                <a:latin typeface="Arial"/>
                <a:cs typeface="Arial"/>
              </a:rPr>
              <a:t>la </a:t>
            </a:r>
            <a:r>
              <a:rPr dirty="0" sz="1000" spc="-5">
                <a:latin typeface="Arial"/>
                <a:cs typeface="Arial"/>
              </a:rPr>
              <a:t>città </a:t>
            </a:r>
            <a:r>
              <a:rPr dirty="0" sz="1000">
                <a:latin typeface="Arial"/>
                <a:cs typeface="Arial"/>
              </a:rPr>
              <a:t>di </a:t>
            </a:r>
            <a:r>
              <a:rPr dirty="0" sz="1000" spc="-5">
                <a:latin typeface="Arial"/>
                <a:cs typeface="Arial"/>
              </a:rPr>
              <a:t>San Giovanni  Rotondo.</a:t>
            </a:r>
            <a:endParaRPr sz="1000">
              <a:latin typeface="Arial"/>
              <a:cs typeface="Arial"/>
            </a:endParaRPr>
          </a:p>
          <a:p>
            <a:pPr algn="just" marL="12700" marR="5080">
              <a:lnSpc>
                <a:spcPts val="1150"/>
              </a:lnSpc>
              <a:spcBef>
                <a:spcPts val="15"/>
              </a:spcBef>
            </a:pPr>
            <a:r>
              <a:rPr dirty="0" sz="1000" spc="-5">
                <a:latin typeface="Arial"/>
                <a:cs typeface="Arial"/>
              </a:rPr>
              <a:t>È abitando una </a:t>
            </a:r>
            <a:r>
              <a:rPr dirty="0" sz="1000">
                <a:latin typeface="Arial"/>
                <a:cs typeface="Arial"/>
              </a:rPr>
              <a:t>casa, </a:t>
            </a:r>
            <a:r>
              <a:rPr dirty="0" sz="1000" spc="-5">
                <a:latin typeface="Arial"/>
                <a:cs typeface="Arial"/>
              </a:rPr>
              <a:t>un luogo, un </a:t>
            </a:r>
            <a:r>
              <a:rPr dirty="0" sz="1000">
                <a:latin typeface="Arial"/>
                <a:cs typeface="Arial"/>
              </a:rPr>
              <a:t>territorio </a:t>
            </a:r>
            <a:r>
              <a:rPr dirty="0" sz="1000" spc="-5">
                <a:latin typeface="Arial"/>
                <a:cs typeface="Arial"/>
              </a:rPr>
              <a:t>che </a:t>
            </a:r>
            <a:r>
              <a:rPr dirty="0" sz="1000" spc="5">
                <a:latin typeface="Arial"/>
                <a:cs typeface="Arial"/>
              </a:rPr>
              <a:t>si </a:t>
            </a:r>
            <a:r>
              <a:rPr dirty="0" sz="1000">
                <a:latin typeface="Arial"/>
                <a:cs typeface="Arial"/>
              </a:rPr>
              <a:t>impara </a:t>
            </a:r>
            <a:r>
              <a:rPr dirty="0" sz="1000" spc="-5">
                <a:latin typeface="Arial"/>
                <a:cs typeface="Arial"/>
              </a:rPr>
              <a:t>a relazionarsi con </a:t>
            </a:r>
            <a:r>
              <a:rPr dirty="0" sz="1000">
                <a:latin typeface="Arial"/>
                <a:cs typeface="Arial"/>
              </a:rPr>
              <a:t>la </a:t>
            </a:r>
            <a:r>
              <a:rPr dirty="0" sz="1000" spc="-5">
                <a:latin typeface="Arial"/>
                <a:cs typeface="Arial"/>
              </a:rPr>
              <a:t>comunità di appartenenza,  con le istituzioni, </a:t>
            </a:r>
            <a:r>
              <a:rPr dirty="0" sz="1000">
                <a:latin typeface="Arial"/>
                <a:cs typeface="Arial"/>
              </a:rPr>
              <a:t>con il </a:t>
            </a:r>
            <a:r>
              <a:rPr dirty="0" sz="1000" spc="-5">
                <a:latin typeface="Arial"/>
                <a:cs typeface="Arial"/>
              </a:rPr>
              <a:t>mondo </a:t>
            </a:r>
            <a:r>
              <a:rPr dirty="0" sz="1000">
                <a:latin typeface="Arial"/>
                <a:cs typeface="Arial"/>
              </a:rPr>
              <a:t>che ci </a:t>
            </a:r>
            <a:r>
              <a:rPr dirty="0" sz="1000" spc="-5">
                <a:latin typeface="Arial"/>
                <a:cs typeface="Arial"/>
              </a:rPr>
              <a:t>circonda. Per questo il Consorzio delle Pro Loco del Gargano </a:t>
            </a:r>
            <a:r>
              <a:rPr dirty="0" sz="1000">
                <a:latin typeface="Arial"/>
                <a:cs typeface="Arial"/>
              </a:rPr>
              <a:t>ha  </a:t>
            </a:r>
            <a:r>
              <a:rPr dirty="0" sz="1000" spc="-5">
                <a:latin typeface="Arial"/>
                <a:cs typeface="Arial"/>
              </a:rPr>
              <a:t>aderito all’iniziativa, promossa dall’ABI e accolta dalla </a:t>
            </a:r>
            <a:r>
              <a:rPr dirty="0" sz="1000" spc="-10">
                <a:latin typeface="Arial"/>
                <a:cs typeface="Arial"/>
              </a:rPr>
              <a:t>BCC </a:t>
            </a:r>
            <a:r>
              <a:rPr dirty="0" sz="1000" spc="-5">
                <a:latin typeface="Arial"/>
                <a:cs typeface="Arial"/>
              </a:rPr>
              <a:t>di San Giovanni Rotondo, con dei percorsi ideati  e coordinati dalla Emiliana Santodirocco (psicologa) e Antonietta Notarangelo</a:t>
            </a:r>
            <a:r>
              <a:rPr dirty="0" sz="1000" spc="85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(insegnante).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1105"/>
              </a:lnSpc>
            </a:pPr>
            <a:r>
              <a:rPr dirty="0" sz="1000" spc="-5">
                <a:latin typeface="Arial"/>
                <a:cs typeface="Arial"/>
              </a:rPr>
              <a:t>All’iniziativa, </a:t>
            </a:r>
            <a:r>
              <a:rPr dirty="0" sz="1000">
                <a:latin typeface="Arial"/>
                <a:cs typeface="Arial"/>
              </a:rPr>
              <a:t>che </a:t>
            </a:r>
            <a:r>
              <a:rPr dirty="0" sz="1000" spc="-5">
                <a:latin typeface="Arial"/>
                <a:cs typeface="Arial"/>
              </a:rPr>
              <a:t>nella proposta istitutiva è rivolta ai giovani d’età compresa </a:t>
            </a:r>
            <a:r>
              <a:rPr dirty="0" sz="1000">
                <a:latin typeface="Arial"/>
                <a:cs typeface="Arial"/>
              </a:rPr>
              <a:t>tra </a:t>
            </a:r>
            <a:r>
              <a:rPr dirty="0" sz="1000" spc="-5">
                <a:latin typeface="Arial"/>
                <a:cs typeface="Arial"/>
              </a:rPr>
              <a:t>6 e 13 anni, </a:t>
            </a:r>
            <a:r>
              <a:rPr dirty="0" sz="1000">
                <a:latin typeface="Arial"/>
                <a:cs typeface="Arial"/>
              </a:rPr>
              <a:t>ha</a:t>
            </a:r>
            <a:r>
              <a:rPr dirty="0" sz="1000" spc="190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aderito</a:t>
            </a:r>
            <a:endParaRPr sz="1000">
              <a:latin typeface="Arial"/>
              <a:cs typeface="Arial"/>
            </a:endParaRPr>
          </a:p>
          <a:p>
            <a:pPr algn="just" marL="12700" marR="9525">
              <a:lnSpc>
                <a:spcPts val="1140"/>
              </a:lnSpc>
              <a:spcBef>
                <a:spcPts val="65"/>
              </a:spcBef>
            </a:pPr>
            <a:r>
              <a:rPr dirty="0" sz="1000" spc="-5">
                <a:latin typeface="Arial"/>
                <a:cs typeface="Arial"/>
              </a:rPr>
              <a:t>l’Istituto Comprensivo Melchionda-De Bonis con </a:t>
            </a:r>
            <a:r>
              <a:rPr dirty="0" sz="1000">
                <a:latin typeface="Arial"/>
                <a:cs typeface="Arial"/>
              </a:rPr>
              <a:t>classi </a:t>
            </a:r>
            <a:r>
              <a:rPr dirty="0" sz="1000" spc="-5">
                <a:latin typeface="Arial"/>
                <a:cs typeface="Arial"/>
              </a:rPr>
              <a:t>della scuola </a:t>
            </a:r>
            <a:r>
              <a:rPr dirty="0" sz="1000">
                <a:latin typeface="Arial"/>
                <a:cs typeface="Arial"/>
              </a:rPr>
              <a:t>primaria </a:t>
            </a:r>
            <a:r>
              <a:rPr dirty="0" sz="1000" spc="-5">
                <a:latin typeface="Arial"/>
                <a:cs typeface="Arial"/>
              </a:rPr>
              <a:t>(docente referente Anna  Brofferio) e della secondaria di </a:t>
            </a:r>
            <a:r>
              <a:rPr dirty="0" sz="1000">
                <a:latin typeface="Arial"/>
                <a:cs typeface="Arial"/>
              </a:rPr>
              <a:t>primo </a:t>
            </a:r>
            <a:r>
              <a:rPr dirty="0" sz="1000" spc="-5">
                <a:latin typeface="Arial"/>
                <a:cs typeface="Arial"/>
              </a:rPr>
              <a:t>grado (docente referente Maria</a:t>
            </a:r>
            <a:r>
              <a:rPr dirty="0" sz="1000" spc="45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Cusenza).</a:t>
            </a:r>
            <a:endParaRPr sz="1000">
              <a:latin typeface="Arial"/>
              <a:cs typeface="Arial"/>
            </a:endParaRPr>
          </a:p>
          <a:p>
            <a:pPr algn="just" marL="12700" marR="8890">
              <a:lnSpc>
                <a:spcPts val="1150"/>
              </a:lnSpc>
              <a:spcBef>
                <a:spcPts val="5"/>
              </a:spcBef>
            </a:pPr>
            <a:r>
              <a:rPr dirty="0" sz="1000" spc="-5">
                <a:latin typeface="Arial"/>
                <a:cs typeface="Arial"/>
              </a:rPr>
              <a:t>Ma, sul piano del coinvolgimento, il nostro caso presenta una variante di rilievo: include nelle sue fila anche  studenti della scuola secondaria superiore dell’I.S.I.S Luigi di Maggio (docente referente Antonella Mazzeo)e  un gruppo scelto </a:t>
            </a:r>
            <a:r>
              <a:rPr dirty="0" sz="1000">
                <a:latin typeface="Arial"/>
                <a:cs typeface="Arial"/>
              </a:rPr>
              <a:t>di </a:t>
            </a:r>
            <a:r>
              <a:rPr dirty="0" sz="1000" spc="-5">
                <a:latin typeface="Arial"/>
                <a:cs typeface="Arial"/>
              </a:rPr>
              <a:t>adulti. Infatti, </a:t>
            </a:r>
            <a:r>
              <a:rPr dirty="0" sz="1000">
                <a:latin typeface="Arial"/>
                <a:cs typeface="Arial"/>
              </a:rPr>
              <a:t>se </a:t>
            </a:r>
            <a:r>
              <a:rPr dirty="0" sz="1000" spc="-5">
                <a:latin typeface="Arial"/>
                <a:cs typeface="Arial"/>
              </a:rPr>
              <a:t>l'ottica del </a:t>
            </a:r>
            <a:r>
              <a:rPr dirty="0" sz="1000">
                <a:latin typeface="Arial"/>
                <a:cs typeface="Arial"/>
              </a:rPr>
              <a:t>progetto </a:t>
            </a:r>
            <a:r>
              <a:rPr dirty="0" sz="1000" spc="-5">
                <a:latin typeface="Arial"/>
                <a:cs typeface="Arial"/>
              </a:rPr>
              <a:t>è quello della promozione del territorio e quello di  aprire spazi culturali </a:t>
            </a:r>
            <a:r>
              <a:rPr dirty="0" sz="1000">
                <a:latin typeface="Arial"/>
                <a:cs typeface="Arial"/>
              </a:rPr>
              <a:t>sempre </a:t>
            </a:r>
            <a:r>
              <a:rPr dirty="0" sz="1000" spc="-10">
                <a:latin typeface="Arial"/>
                <a:cs typeface="Arial"/>
              </a:rPr>
              <a:t>più </a:t>
            </a:r>
            <a:r>
              <a:rPr dirty="0" sz="1000" spc="-5">
                <a:latin typeface="Arial"/>
                <a:cs typeface="Arial"/>
              </a:rPr>
              <a:t>ampi, allora è bene che nessuno </a:t>
            </a:r>
            <a:r>
              <a:rPr dirty="0" sz="1000">
                <a:latin typeface="Arial"/>
                <a:cs typeface="Arial"/>
              </a:rPr>
              <a:t>si </a:t>
            </a:r>
            <a:r>
              <a:rPr dirty="0" sz="1000" spc="-5">
                <a:latin typeface="Arial"/>
                <a:cs typeface="Arial"/>
              </a:rPr>
              <a:t>chiami fuori dall’idea di comunità </a:t>
            </a:r>
            <a:r>
              <a:rPr dirty="0" sz="1000">
                <a:latin typeface="Arial"/>
                <a:cs typeface="Arial"/>
              </a:rPr>
              <a:t>che </a:t>
            </a:r>
            <a:r>
              <a:rPr dirty="0" sz="1000" spc="-10">
                <a:latin typeface="Arial"/>
                <a:cs typeface="Arial"/>
              </a:rPr>
              <a:t>il  </a:t>
            </a:r>
            <a:r>
              <a:rPr dirty="0" sz="1000">
                <a:latin typeface="Arial"/>
                <a:cs typeface="Arial"/>
              </a:rPr>
              <a:t>tema </a:t>
            </a:r>
            <a:r>
              <a:rPr dirty="0" sz="1000" spc="-5">
                <a:latin typeface="Arial"/>
                <a:cs typeface="Arial"/>
              </a:rPr>
              <a:t>dell’abitare può generare o</a:t>
            </a:r>
            <a:r>
              <a:rPr dirty="0" sz="1000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rinsaldare.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ts val="1080"/>
              </a:lnSpc>
            </a:pPr>
            <a:r>
              <a:rPr dirty="0" sz="1000" spc="-5">
                <a:latin typeface="Arial"/>
                <a:cs typeface="Arial"/>
              </a:rPr>
              <a:t>Non è  casuale  che nei  laboratori che </a:t>
            </a:r>
            <a:r>
              <a:rPr dirty="0" sz="1000">
                <a:latin typeface="Arial"/>
                <a:cs typeface="Arial"/>
              </a:rPr>
              <a:t>saranno  </a:t>
            </a:r>
            <a:r>
              <a:rPr dirty="0" sz="1000" spc="-5">
                <a:latin typeface="Arial"/>
                <a:cs typeface="Arial"/>
              </a:rPr>
              <a:t>proposti,  </a:t>
            </a:r>
            <a:r>
              <a:rPr dirty="0" sz="1000">
                <a:latin typeface="Arial"/>
                <a:cs typeface="Arial"/>
              </a:rPr>
              <a:t>la </a:t>
            </a:r>
            <a:r>
              <a:rPr dirty="0" sz="1000" spc="-5">
                <a:latin typeface="Arial"/>
                <a:cs typeface="Arial"/>
              </a:rPr>
              <a:t>voce  verbale  </a:t>
            </a:r>
            <a:r>
              <a:rPr dirty="0" sz="1000" spc="-5" i="1">
                <a:latin typeface="Arial"/>
                <a:cs typeface="Arial"/>
              </a:rPr>
              <a:t>abitare  </a:t>
            </a:r>
            <a:r>
              <a:rPr dirty="0" sz="1000" spc="-5">
                <a:latin typeface="Arial"/>
                <a:cs typeface="Arial"/>
              </a:rPr>
              <a:t>sarà  coniugata  con</a:t>
            </a:r>
            <a:r>
              <a:rPr dirty="0" sz="1000" spc="155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altre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ts val="1175"/>
              </a:lnSpc>
            </a:pPr>
            <a:r>
              <a:rPr dirty="0" sz="1000" spc="-5">
                <a:latin typeface="Arial"/>
                <a:cs typeface="Arial"/>
              </a:rPr>
              <a:t>parole</a:t>
            </a:r>
            <a:r>
              <a:rPr dirty="0" sz="1000" spc="185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come</a:t>
            </a:r>
            <a:r>
              <a:rPr dirty="0" sz="1000" spc="185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‘</a:t>
            </a:r>
            <a:r>
              <a:rPr dirty="0" sz="1000" spc="-5" i="1">
                <a:latin typeface="Arial"/>
                <a:cs typeface="Arial"/>
              </a:rPr>
              <a:t>abitare</a:t>
            </a:r>
            <a:r>
              <a:rPr dirty="0" sz="1000" spc="204" i="1">
                <a:latin typeface="Arial"/>
                <a:cs typeface="Arial"/>
              </a:rPr>
              <a:t> </a:t>
            </a:r>
            <a:r>
              <a:rPr dirty="0" sz="1000" spc="-10">
                <a:latin typeface="Arial"/>
                <a:cs typeface="Arial"/>
              </a:rPr>
              <a:t>la</a:t>
            </a:r>
            <a:r>
              <a:rPr dirty="0" sz="1000" spc="200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mente</a:t>
            </a:r>
            <a:r>
              <a:rPr dirty="0" sz="1000" spc="204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e</a:t>
            </a:r>
            <a:r>
              <a:rPr dirty="0" sz="1000" spc="200">
                <a:latin typeface="Arial"/>
                <a:cs typeface="Arial"/>
              </a:rPr>
              <a:t> </a:t>
            </a:r>
            <a:r>
              <a:rPr dirty="0" sz="1000" spc="-10">
                <a:latin typeface="Arial"/>
                <a:cs typeface="Arial"/>
              </a:rPr>
              <a:t>il</a:t>
            </a:r>
            <a:r>
              <a:rPr dirty="0" sz="1000" spc="185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tempo’,</a:t>
            </a:r>
            <a:r>
              <a:rPr dirty="0" sz="1000" spc="190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‘</a:t>
            </a:r>
            <a:r>
              <a:rPr dirty="0" sz="1000" i="1">
                <a:latin typeface="Arial"/>
                <a:cs typeface="Arial"/>
              </a:rPr>
              <a:t>abitare</a:t>
            </a:r>
            <a:r>
              <a:rPr dirty="0" sz="1000" spc="210" i="1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il</a:t>
            </a:r>
            <a:r>
              <a:rPr dirty="0" sz="1000" spc="185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proprio</a:t>
            </a:r>
            <a:r>
              <a:rPr dirty="0" sz="1000" spc="185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corpo’,</a:t>
            </a:r>
            <a:r>
              <a:rPr dirty="0" sz="1000" spc="190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‘</a:t>
            </a:r>
            <a:r>
              <a:rPr dirty="0" sz="1000" i="1">
                <a:latin typeface="Arial"/>
                <a:cs typeface="Arial"/>
              </a:rPr>
              <a:t>abitare</a:t>
            </a:r>
            <a:r>
              <a:rPr dirty="0" sz="1000" spc="190" i="1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regole</a:t>
            </a:r>
            <a:r>
              <a:rPr dirty="0" sz="1000" spc="190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e</a:t>
            </a:r>
            <a:r>
              <a:rPr dirty="0" sz="1000" spc="200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legalità’,</a:t>
            </a:r>
            <a:r>
              <a:rPr dirty="0" sz="1000" spc="200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‘</a:t>
            </a:r>
            <a:r>
              <a:rPr dirty="0" sz="1000" i="1">
                <a:latin typeface="Arial"/>
                <a:cs typeface="Arial"/>
              </a:rPr>
              <a:t>abitare</a:t>
            </a:r>
            <a:r>
              <a:rPr dirty="0" sz="1000" spc="204" i="1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il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75254" y="2452488"/>
            <a:ext cx="2209799" cy="5424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703829" y="4051426"/>
            <a:ext cx="2143633" cy="31677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89865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 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Ilgi</a:t>
            </a:r>
            <a:r>
              <a:rPr dirty="0" sz="1600" spc="-15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spc="5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aled</a:t>
            </a:r>
            <a:r>
              <a:rPr dirty="0" sz="1600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mo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te.it  </a:t>
            </a:r>
            <a:r>
              <a:rPr dirty="0" sz="1600" spc="-5" b="1">
                <a:latin typeface="Arial"/>
                <a:cs typeface="Arial"/>
              </a:rPr>
              <a:t>3 maggio 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096769"/>
            <a:ext cx="6144260" cy="2223135"/>
          </a:xfrm>
          <a:prstGeom prst="rect">
            <a:avLst/>
          </a:prstGeom>
        </p:spPr>
        <p:txBody>
          <a:bodyPr wrap="square" lIns="0" tIns="22225" rIns="0" bIns="0" rtlCol="0" vert="horz">
            <a:spAutoFit/>
          </a:bodyPr>
          <a:lstStyle/>
          <a:p>
            <a:pPr algn="just" marL="12700" marR="5080">
              <a:lnSpc>
                <a:spcPts val="1150"/>
              </a:lnSpc>
              <a:spcBef>
                <a:spcPts val="175"/>
              </a:spcBef>
            </a:pPr>
            <a:r>
              <a:rPr dirty="0" sz="1000" spc="-10">
                <a:latin typeface="Arial"/>
                <a:cs typeface="Arial"/>
              </a:rPr>
              <a:t>dubbio </a:t>
            </a:r>
            <a:r>
              <a:rPr dirty="0" sz="1000" spc="-5">
                <a:latin typeface="Arial"/>
                <a:cs typeface="Arial"/>
              </a:rPr>
              <a:t>e </a:t>
            </a:r>
            <a:r>
              <a:rPr dirty="0" sz="1000">
                <a:latin typeface="Arial"/>
                <a:cs typeface="Arial"/>
              </a:rPr>
              <a:t>il </a:t>
            </a:r>
            <a:r>
              <a:rPr dirty="0" sz="1000" spc="-5">
                <a:latin typeface="Arial"/>
                <a:cs typeface="Arial"/>
              </a:rPr>
              <a:t>desiderio’, ‘</a:t>
            </a:r>
            <a:r>
              <a:rPr dirty="0" sz="1000" spc="-5" i="1">
                <a:latin typeface="Arial"/>
                <a:cs typeface="Arial"/>
              </a:rPr>
              <a:t>abitare </a:t>
            </a:r>
            <a:r>
              <a:rPr dirty="0" sz="1000" spc="-5">
                <a:latin typeface="Arial"/>
                <a:cs typeface="Arial"/>
              </a:rPr>
              <a:t>con…’, parole, insomma, </a:t>
            </a:r>
            <a:r>
              <a:rPr dirty="0" sz="1000" spc="-10">
                <a:latin typeface="Arial"/>
                <a:cs typeface="Arial"/>
              </a:rPr>
              <a:t>in </a:t>
            </a:r>
            <a:r>
              <a:rPr dirty="0" sz="1000" spc="-5">
                <a:latin typeface="Arial"/>
                <a:cs typeface="Arial"/>
              </a:rPr>
              <a:t>grado di </a:t>
            </a:r>
            <a:r>
              <a:rPr dirty="0" sz="1000" spc="5">
                <a:latin typeface="Arial"/>
                <a:cs typeface="Arial"/>
              </a:rPr>
              <a:t>far </a:t>
            </a:r>
            <a:r>
              <a:rPr dirty="0" sz="1000" spc="-5">
                <a:latin typeface="Arial"/>
                <a:cs typeface="Arial"/>
              </a:rPr>
              <a:t>immaginare ambienti che guardino alla  formazione </a:t>
            </a:r>
            <a:r>
              <a:rPr dirty="0" sz="1000" spc="-10">
                <a:latin typeface="Arial"/>
                <a:cs typeface="Arial"/>
              </a:rPr>
              <a:t>della </a:t>
            </a:r>
            <a:r>
              <a:rPr dirty="0" sz="1000" spc="-5">
                <a:latin typeface="Arial"/>
                <a:cs typeface="Arial"/>
              </a:rPr>
              <a:t>persona e </a:t>
            </a:r>
            <a:r>
              <a:rPr dirty="0" sz="1000" spc="-10">
                <a:latin typeface="Arial"/>
                <a:cs typeface="Arial"/>
              </a:rPr>
              <a:t>alla </a:t>
            </a:r>
            <a:r>
              <a:rPr dirty="0" sz="1000" spc="-5">
                <a:latin typeface="Arial"/>
                <a:cs typeface="Arial"/>
              </a:rPr>
              <a:t>consapevolezza che solo ‘allenandosi’ </a:t>
            </a:r>
            <a:r>
              <a:rPr dirty="0" sz="1000">
                <a:latin typeface="Arial"/>
                <a:cs typeface="Arial"/>
              </a:rPr>
              <a:t>si </a:t>
            </a:r>
            <a:r>
              <a:rPr dirty="0" sz="1000" spc="-5">
                <a:latin typeface="Arial"/>
                <a:cs typeface="Arial"/>
              </a:rPr>
              <a:t>diventa cittadini attivi e fautori </a:t>
            </a:r>
            <a:r>
              <a:rPr dirty="0" sz="1000">
                <a:latin typeface="Arial"/>
                <a:cs typeface="Arial"/>
              </a:rPr>
              <a:t>di  </a:t>
            </a:r>
            <a:r>
              <a:rPr dirty="0" sz="1000" spc="-5">
                <a:latin typeface="Arial"/>
                <a:cs typeface="Arial"/>
              </a:rPr>
              <a:t>una equilibrata convivenza</a:t>
            </a:r>
            <a:r>
              <a:rPr dirty="0" sz="1000" spc="10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civile.</a:t>
            </a:r>
            <a:endParaRPr sz="1000">
              <a:latin typeface="Arial"/>
              <a:cs typeface="Arial"/>
            </a:endParaRPr>
          </a:p>
          <a:p>
            <a:pPr algn="just" marL="12700" marR="7620">
              <a:lnSpc>
                <a:spcPts val="1150"/>
              </a:lnSpc>
              <a:spcBef>
                <a:spcPts val="5"/>
              </a:spcBef>
            </a:pPr>
            <a:r>
              <a:rPr dirty="0" sz="1000" spc="-5">
                <a:latin typeface="Arial"/>
                <a:cs typeface="Arial"/>
              </a:rPr>
              <a:t>Se il Festival è di Cultura creativa, però, vuol dire che saranno </a:t>
            </a:r>
            <a:r>
              <a:rPr dirty="0" sz="1000" spc="5">
                <a:latin typeface="Arial"/>
                <a:cs typeface="Arial"/>
              </a:rPr>
              <a:t>giorni </a:t>
            </a:r>
            <a:r>
              <a:rPr dirty="0" sz="1000">
                <a:latin typeface="Arial"/>
                <a:cs typeface="Arial"/>
              </a:rPr>
              <a:t>in cui </a:t>
            </a:r>
            <a:r>
              <a:rPr dirty="0" sz="1000" spc="-5">
                <a:latin typeface="Arial"/>
                <a:cs typeface="Arial"/>
              </a:rPr>
              <a:t>alla fantasia e alla creatività sarà  garantito </a:t>
            </a:r>
            <a:r>
              <a:rPr dirty="0" sz="1000" spc="-10">
                <a:latin typeface="Arial"/>
                <a:cs typeface="Arial"/>
              </a:rPr>
              <a:t>il </a:t>
            </a:r>
            <a:r>
              <a:rPr dirty="0" sz="1000" spc="-5">
                <a:latin typeface="Arial"/>
                <a:cs typeface="Arial"/>
              </a:rPr>
              <a:t>protagonismo </a:t>
            </a:r>
            <a:r>
              <a:rPr dirty="0" sz="1000" spc="-10">
                <a:latin typeface="Arial"/>
                <a:cs typeface="Arial"/>
              </a:rPr>
              <a:t>attraverso </a:t>
            </a:r>
            <a:r>
              <a:rPr dirty="0" sz="1000" spc="-5">
                <a:latin typeface="Arial"/>
                <a:cs typeface="Arial"/>
              </a:rPr>
              <a:t>i linguaggi più vari: dalla scrittura all’arte, dalla musica </a:t>
            </a:r>
            <a:r>
              <a:rPr dirty="0" sz="1000" spc="-10">
                <a:latin typeface="Arial"/>
                <a:cs typeface="Arial"/>
              </a:rPr>
              <a:t>alla </a:t>
            </a:r>
            <a:r>
              <a:rPr dirty="0" sz="1000" spc="-5">
                <a:latin typeface="Arial"/>
                <a:cs typeface="Arial"/>
              </a:rPr>
              <a:t>lettura, dalle  tecnologie digitali agli </a:t>
            </a:r>
            <a:r>
              <a:rPr dirty="0" sz="1000">
                <a:latin typeface="Arial"/>
                <a:cs typeface="Arial"/>
              </a:rPr>
              <a:t>strumenti </a:t>
            </a:r>
            <a:r>
              <a:rPr dirty="0" sz="1000" spc="-5">
                <a:latin typeface="Arial"/>
                <a:cs typeface="Arial"/>
              </a:rPr>
              <a:t>linguistici che ciascuno sarà in grado di proporre e </a:t>
            </a:r>
            <a:r>
              <a:rPr dirty="0" sz="1000">
                <a:latin typeface="Arial"/>
                <a:cs typeface="Arial"/>
              </a:rPr>
              <a:t>di</a:t>
            </a:r>
            <a:r>
              <a:rPr dirty="0" sz="1000" spc="100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usare.</a:t>
            </a:r>
            <a:endParaRPr sz="1000">
              <a:latin typeface="Arial"/>
              <a:cs typeface="Arial"/>
            </a:endParaRPr>
          </a:p>
          <a:p>
            <a:pPr algn="just" marL="12700" marR="5080">
              <a:lnSpc>
                <a:spcPts val="1130"/>
              </a:lnSpc>
              <a:spcBef>
                <a:spcPts val="20"/>
              </a:spcBef>
            </a:pPr>
            <a:r>
              <a:rPr dirty="0" sz="1000" spc="-5">
                <a:latin typeface="Arial"/>
                <a:cs typeface="Arial"/>
              </a:rPr>
              <a:t>«Il Consorzio delle Pro Loco del Gargano – ricorda il presidente Angelo Marino - non è nuovo a questo tipo  di</a:t>
            </a:r>
            <a:r>
              <a:rPr dirty="0" sz="1000" spc="75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proposte,</a:t>
            </a:r>
            <a:r>
              <a:rPr dirty="0" sz="1000" spc="70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essendo</a:t>
            </a:r>
            <a:r>
              <a:rPr dirty="0" sz="1000" spc="80">
                <a:latin typeface="Arial"/>
                <a:cs typeface="Arial"/>
              </a:rPr>
              <a:t> </a:t>
            </a:r>
            <a:r>
              <a:rPr dirty="0" sz="1000" spc="-10">
                <a:latin typeface="Arial"/>
                <a:cs typeface="Arial"/>
              </a:rPr>
              <a:t>il</a:t>
            </a:r>
            <a:r>
              <a:rPr dirty="0" sz="1000" spc="75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promotore</a:t>
            </a:r>
            <a:r>
              <a:rPr dirty="0" sz="1000" spc="70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di</a:t>
            </a:r>
            <a:r>
              <a:rPr dirty="0" sz="1000" spc="65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iniziative</a:t>
            </a:r>
            <a:r>
              <a:rPr dirty="0" sz="1000" spc="80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che,</a:t>
            </a:r>
            <a:r>
              <a:rPr dirty="0" sz="1000" spc="80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nell’ambito</a:t>
            </a:r>
            <a:r>
              <a:rPr dirty="0" sz="1000" spc="70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del</a:t>
            </a:r>
            <a:r>
              <a:rPr dirty="0" sz="1000" spc="75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progetto</a:t>
            </a:r>
            <a:r>
              <a:rPr dirty="0" sz="1000" spc="125">
                <a:latin typeface="Arial"/>
                <a:cs typeface="Arial"/>
              </a:rPr>
              <a:t> </a:t>
            </a:r>
            <a:r>
              <a:rPr dirty="0" sz="1000" spc="-5" i="1">
                <a:latin typeface="Arial"/>
                <a:cs typeface="Arial"/>
              </a:rPr>
              <a:t>Artando</a:t>
            </a:r>
            <a:r>
              <a:rPr dirty="0" sz="1000" spc="-5">
                <a:latin typeface="Arial"/>
                <a:cs typeface="Arial"/>
              </a:rPr>
              <a:t>,</a:t>
            </a:r>
            <a:r>
              <a:rPr dirty="0" sz="1000" spc="85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hanno</a:t>
            </a:r>
            <a:r>
              <a:rPr dirty="0" sz="1000" spc="65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come</a:t>
            </a:r>
            <a:r>
              <a:rPr dirty="0" sz="1000" spc="70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oggetto</a:t>
            </a:r>
            <a:r>
              <a:rPr dirty="0" sz="1000" spc="80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e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ts val="1110"/>
              </a:lnSpc>
            </a:pPr>
            <a:r>
              <a:rPr dirty="0" sz="1000" spc="-5">
                <a:latin typeface="Arial"/>
                <a:cs typeface="Arial"/>
              </a:rPr>
              <a:t>strumenti proprio l’Arte </a:t>
            </a:r>
            <a:r>
              <a:rPr dirty="0" sz="1000" spc="-10">
                <a:latin typeface="Arial"/>
                <a:cs typeface="Arial"/>
              </a:rPr>
              <a:t>in </a:t>
            </a:r>
            <a:r>
              <a:rPr dirty="0" sz="1000" spc="-5">
                <a:latin typeface="Arial"/>
                <a:cs typeface="Arial"/>
              </a:rPr>
              <a:t>senso</a:t>
            </a:r>
            <a:r>
              <a:rPr dirty="0" sz="1000" spc="5">
                <a:latin typeface="Arial"/>
                <a:cs typeface="Arial"/>
              </a:rPr>
              <a:t> </a:t>
            </a:r>
            <a:r>
              <a:rPr dirty="0" sz="1000">
                <a:latin typeface="Arial"/>
                <a:cs typeface="Arial"/>
              </a:rPr>
              <a:t>alto».</a:t>
            </a:r>
            <a:endParaRPr sz="1000">
              <a:latin typeface="Arial"/>
              <a:cs typeface="Arial"/>
            </a:endParaRPr>
          </a:p>
          <a:p>
            <a:pPr algn="just" marL="12700" marR="10160">
              <a:lnSpc>
                <a:spcPct val="96100"/>
              </a:lnSpc>
              <a:spcBef>
                <a:spcPts val="25"/>
              </a:spcBef>
            </a:pPr>
            <a:r>
              <a:rPr dirty="0" sz="1000" spc="-5">
                <a:latin typeface="Arial"/>
                <a:cs typeface="Arial"/>
              </a:rPr>
              <a:t>Come altrimenti </a:t>
            </a:r>
            <a:r>
              <a:rPr dirty="0" sz="1000">
                <a:latin typeface="Arial"/>
                <a:cs typeface="Arial"/>
              </a:rPr>
              <a:t>si </a:t>
            </a:r>
            <a:r>
              <a:rPr dirty="0" sz="1000" spc="-5">
                <a:latin typeface="Arial"/>
                <a:cs typeface="Arial"/>
              </a:rPr>
              <a:t>può definire l’idea </a:t>
            </a:r>
            <a:r>
              <a:rPr dirty="0" sz="1000" spc="-10">
                <a:latin typeface="Arial"/>
                <a:cs typeface="Arial"/>
              </a:rPr>
              <a:t>della </a:t>
            </a:r>
            <a:r>
              <a:rPr dirty="0" sz="1000" spc="-5">
                <a:latin typeface="Arial"/>
                <a:cs typeface="Arial"/>
              </a:rPr>
              <a:t>Pro </a:t>
            </a:r>
            <a:r>
              <a:rPr dirty="0" sz="1000">
                <a:latin typeface="Arial"/>
                <a:cs typeface="Arial"/>
              </a:rPr>
              <a:t>Loco </a:t>
            </a:r>
            <a:r>
              <a:rPr dirty="0" sz="1000" spc="-5">
                <a:latin typeface="Arial"/>
                <a:cs typeface="Arial"/>
              </a:rPr>
              <a:t>di Monte Sant’Angelo che, con </a:t>
            </a:r>
            <a:r>
              <a:rPr dirty="0" sz="1000">
                <a:latin typeface="Arial"/>
                <a:cs typeface="Arial"/>
              </a:rPr>
              <a:t>le </a:t>
            </a:r>
            <a:r>
              <a:rPr dirty="0" sz="1000" spc="-5">
                <a:latin typeface="Arial"/>
                <a:cs typeface="Arial"/>
              </a:rPr>
              <a:t>altre Pro </a:t>
            </a:r>
            <a:r>
              <a:rPr dirty="0" sz="1000" spc="-10">
                <a:latin typeface="Arial"/>
                <a:cs typeface="Arial"/>
              </a:rPr>
              <a:t>loco  </a:t>
            </a:r>
            <a:r>
              <a:rPr dirty="0" sz="1000" spc="-5">
                <a:latin typeface="Arial"/>
                <a:cs typeface="Arial"/>
              </a:rPr>
              <a:t>garganiche, ha reso ‘migrante’ l’arte, facendola uscire dalle Accademie e portandola negli ambienti </a:t>
            </a:r>
            <a:r>
              <a:rPr dirty="0" sz="1000">
                <a:latin typeface="Arial"/>
                <a:cs typeface="Arial"/>
              </a:rPr>
              <a:t>di  </a:t>
            </a:r>
            <a:r>
              <a:rPr dirty="0" sz="1000" spc="-5">
                <a:latin typeface="Arial"/>
                <a:cs typeface="Arial"/>
              </a:rPr>
              <a:t>lavoro?</a:t>
            </a:r>
            <a:endParaRPr sz="1000">
              <a:latin typeface="Arial"/>
              <a:cs typeface="Arial"/>
            </a:endParaRPr>
          </a:p>
          <a:p>
            <a:pPr algn="just" marL="12700" marR="5715">
              <a:lnSpc>
                <a:spcPct val="95500"/>
              </a:lnSpc>
              <a:spcBef>
                <a:spcPts val="5"/>
              </a:spcBef>
            </a:pPr>
            <a:r>
              <a:rPr dirty="0" sz="1000" spc="-5">
                <a:latin typeface="Arial"/>
                <a:cs typeface="Arial"/>
              </a:rPr>
              <a:t>In questo solco pare trovarsi a suo </a:t>
            </a:r>
            <a:r>
              <a:rPr dirty="0" sz="1000" spc="5">
                <a:latin typeface="Arial"/>
                <a:cs typeface="Arial"/>
              </a:rPr>
              <a:t>agio </a:t>
            </a:r>
            <a:r>
              <a:rPr dirty="0" sz="1000" spc="-10">
                <a:latin typeface="Arial"/>
                <a:cs typeface="Arial"/>
              </a:rPr>
              <a:t>la </a:t>
            </a:r>
            <a:r>
              <a:rPr dirty="0" sz="1000" spc="-5">
                <a:latin typeface="Arial"/>
                <a:cs typeface="Arial"/>
              </a:rPr>
              <a:t>BCC di </a:t>
            </a:r>
            <a:r>
              <a:rPr dirty="0" sz="1000" spc="-10">
                <a:latin typeface="Arial"/>
                <a:cs typeface="Arial"/>
              </a:rPr>
              <a:t>San </a:t>
            </a:r>
            <a:r>
              <a:rPr dirty="0" sz="1000" spc="-5">
                <a:latin typeface="Arial"/>
                <a:cs typeface="Arial"/>
              </a:rPr>
              <a:t>Giovanni Rotondo, </a:t>
            </a:r>
            <a:r>
              <a:rPr dirty="0" sz="1000">
                <a:latin typeface="Arial"/>
                <a:cs typeface="Arial"/>
              </a:rPr>
              <a:t>prima </a:t>
            </a:r>
            <a:r>
              <a:rPr dirty="0" sz="1000" spc="-5">
                <a:latin typeface="Arial"/>
                <a:cs typeface="Arial"/>
              </a:rPr>
              <a:t>‘adottando’ i colori </a:t>
            </a:r>
            <a:r>
              <a:rPr dirty="0" sz="1000">
                <a:latin typeface="Arial"/>
                <a:cs typeface="Arial"/>
              </a:rPr>
              <a:t>di  </a:t>
            </a:r>
            <a:r>
              <a:rPr dirty="0" sz="1000" spc="-5" i="1">
                <a:latin typeface="Arial"/>
                <a:cs typeface="Arial"/>
              </a:rPr>
              <a:t>Artando</a:t>
            </a:r>
            <a:r>
              <a:rPr dirty="0" sz="1000" spc="-5">
                <a:latin typeface="Arial"/>
                <a:cs typeface="Arial"/>
              </a:rPr>
              <a:t>con l’esposizione nei suoi locali delle </a:t>
            </a:r>
            <a:r>
              <a:rPr dirty="0" sz="1000" spc="-10">
                <a:latin typeface="Arial"/>
                <a:cs typeface="Arial"/>
              </a:rPr>
              <a:t>opere </a:t>
            </a:r>
            <a:r>
              <a:rPr dirty="0" sz="1000">
                <a:latin typeface="Arial"/>
                <a:cs typeface="Arial"/>
              </a:rPr>
              <a:t>di </a:t>
            </a:r>
            <a:r>
              <a:rPr dirty="0" sz="1000" spc="-5">
                <a:latin typeface="Arial"/>
                <a:cs typeface="Arial"/>
              </a:rPr>
              <a:t>artisti provenienti </a:t>
            </a:r>
            <a:r>
              <a:rPr dirty="0" sz="1000" spc="-10">
                <a:latin typeface="Arial"/>
                <a:cs typeface="Arial"/>
              </a:rPr>
              <a:t>dai </a:t>
            </a:r>
            <a:r>
              <a:rPr dirty="0" sz="1000" spc="-5">
                <a:latin typeface="Arial"/>
                <a:cs typeface="Arial"/>
              </a:rPr>
              <a:t>quattro </a:t>
            </a:r>
            <a:r>
              <a:rPr dirty="0" sz="1000" spc="-10">
                <a:latin typeface="Arial"/>
                <a:cs typeface="Arial"/>
              </a:rPr>
              <a:t>angoli </a:t>
            </a:r>
            <a:r>
              <a:rPr dirty="0" sz="1000" spc="-5">
                <a:latin typeface="Arial"/>
                <a:cs typeface="Arial"/>
              </a:rPr>
              <a:t>del mondo, poi  portando le note </a:t>
            </a:r>
            <a:r>
              <a:rPr dirty="0" sz="1000">
                <a:latin typeface="Arial"/>
                <a:cs typeface="Arial"/>
              </a:rPr>
              <a:t>del </a:t>
            </a:r>
            <a:r>
              <a:rPr dirty="0" sz="1000" spc="-5">
                <a:latin typeface="Arial"/>
                <a:cs typeface="Arial"/>
              </a:rPr>
              <a:t>Festival della Cultura creativa nelle vie</a:t>
            </a:r>
            <a:r>
              <a:rPr dirty="0" sz="1000" spc="30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cittadine.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92278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Man</a:t>
            </a:r>
            <a:r>
              <a:rPr dirty="0" sz="1600" spc="-15" b="1">
                <a:latin typeface="Arial"/>
                <a:cs typeface="Arial"/>
              </a:rPr>
              <a:t>f</a:t>
            </a: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spc="5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d</a:t>
            </a:r>
            <a:r>
              <a:rPr dirty="0" sz="1600" spc="-15" b="1">
                <a:latin typeface="Arial"/>
                <a:cs typeface="Arial"/>
              </a:rPr>
              <a:t>o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ian</a:t>
            </a:r>
            <a:r>
              <a:rPr dirty="0" sz="1600" b="1">
                <a:latin typeface="Arial"/>
                <a:cs typeface="Arial"/>
              </a:rPr>
              <a:t>e</a:t>
            </a:r>
            <a:r>
              <a:rPr dirty="0" sz="1600" spc="20" b="1">
                <a:latin typeface="Arial"/>
                <a:cs typeface="Arial"/>
              </a:rPr>
              <a:t>w</a:t>
            </a:r>
            <a:r>
              <a:rPr dirty="0" sz="1600" spc="-20" b="1">
                <a:latin typeface="Arial"/>
                <a:cs typeface="Arial"/>
              </a:rPr>
              <a:t>s</a:t>
            </a:r>
            <a:r>
              <a:rPr dirty="0" sz="1600" spc="-5" b="1">
                <a:latin typeface="Arial"/>
                <a:cs typeface="Arial"/>
              </a:rPr>
              <a:t>.it  </a:t>
            </a:r>
            <a:r>
              <a:rPr dirty="0" sz="1600" spc="-5" b="1">
                <a:latin typeface="Arial"/>
                <a:cs typeface="Arial"/>
              </a:rPr>
              <a:t>3 maggio 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381882"/>
            <a:ext cx="5588000" cy="623570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260"/>
              </a:spcBef>
            </a:pPr>
            <a:r>
              <a:rPr dirty="0" sz="2000">
                <a:latin typeface="Arial"/>
                <a:cs typeface="Arial"/>
              </a:rPr>
              <a:t>Festival della </a:t>
            </a:r>
            <a:r>
              <a:rPr dirty="0" sz="2000" spc="-5">
                <a:latin typeface="Arial"/>
                <a:cs typeface="Arial"/>
              </a:rPr>
              <a:t>Cultura Creativa: </a:t>
            </a:r>
            <a:r>
              <a:rPr dirty="0" sz="2000">
                <a:latin typeface="Arial"/>
                <a:cs typeface="Arial"/>
              </a:rPr>
              <a:t>una settimana </a:t>
            </a:r>
            <a:r>
              <a:rPr dirty="0" sz="2000" spc="-5">
                <a:latin typeface="Arial"/>
                <a:cs typeface="Arial"/>
              </a:rPr>
              <a:t>per  </a:t>
            </a:r>
            <a:r>
              <a:rPr dirty="0" sz="2000">
                <a:latin typeface="Arial"/>
                <a:cs typeface="Arial"/>
              </a:rPr>
              <a:t>riscoprire </a:t>
            </a:r>
            <a:r>
              <a:rPr dirty="0" sz="2000" spc="-5">
                <a:latin typeface="Arial"/>
                <a:cs typeface="Arial"/>
              </a:rPr>
              <a:t>il </a:t>
            </a:r>
            <a:r>
              <a:rPr dirty="0" sz="2000">
                <a:latin typeface="Arial"/>
                <a:cs typeface="Arial"/>
              </a:rPr>
              <a:t>senso</a:t>
            </a:r>
            <a:r>
              <a:rPr dirty="0" sz="2000" spc="-15">
                <a:latin typeface="Arial"/>
                <a:cs typeface="Arial"/>
              </a:rPr>
              <a:t> </a:t>
            </a:r>
            <a:r>
              <a:rPr dirty="0" sz="2000" spc="-5">
                <a:latin typeface="Arial"/>
                <a:cs typeface="Arial"/>
              </a:rPr>
              <a:t>dell’abitare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4488611"/>
            <a:ext cx="6147435" cy="5146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2654935">
              <a:lnSpc>
                <a:spcPct val="121700"/>
              </a:lnSpc>
              <a:spcBef>
                <a:spcPts val="100"/>
              </a:spcBef>
            </a:pP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Abitare sottosopra.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Scoprire e sperimentare come si  sta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dentro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i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luoghi,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l’arte e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le emozioni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è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il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tema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della  terza edizione del Festival della Cultura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creativa 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che dal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2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all’8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maggio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2016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animerà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la città di San  Giovanni</a:t>
            </a:r>
            <a:r>
              <a:rPr dirty="0" sz="1150" spc="-10">
                <a:solidFill>
                  <a:srgbClr val="393939"/>
                </a:solidFill>
                <a:latin typeface="Arial"/>
                <a:cs typeface="Arial"/>
              </a:rPr>
              <a:t>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Rotondo.</a:t>
            </a:r>
            <a:endParaRPr sz="1150">
              <a:latin typeface="Arial"/>
              <a:cs typeface="Arial"/>
            </a:endParaRPr>
          </a:p>
          <a:p>
            <a:pPr algn="just" marL="12700" marR="2654300">
              <a:lnSpc>
                <a:spcPct val="121800"/>
              </a:lnSpc>
            </a:pP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È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abitando una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casa,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un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luogo,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un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territorio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che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si 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impara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a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relazionarsi con la comunità di  appartenenza, con le istituzioni, con il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mondo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che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ci 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circonda. Per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questo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il Consorzio delle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Pro Loco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del  Gargano ha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aderito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all’iniziativa,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promossa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dall’ABI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e 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accolta dalla BCC di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San Giovanni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Rotondo, con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dei 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percorsi ideati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e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coordinati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dalla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Emiliana  Santodirocco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(psicologa) e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Antonietta Notarangelo  (insegnante).</a:t>
            </a:r>
            <a:endParaRPr sz="1150">
              <a:latin typeface="Arial"/>
              <a:cs typeface="Arial"/>
            </a:endParaRPr>
          </a:p>
          <a:p>
            <a:pPr algn="just" marL="12700" marR="5715">
              <a:lnSpc>
                <a:spcPct val="121700"/>
              </a:lnSpc>
            </a:pP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All’iniziativa,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che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nella proposta istitutiva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è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rivolta ai giovani d’età compresa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tra 6 e 13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anni, ha  aderito l’Istituto Comprensivo Melchionda-De Bonis con classi della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scuola primaria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(docente 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referente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Anna Brofferio)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e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della secondaria di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primo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grado (docente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referente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Maria  Cusenza).</a:t>
            </a:r>
            <a:endParaRPr sz="1150">
              <a:latin typeface="Arial"/>
              <a:cs typeface="Arial"/>
            </a:endParaRPr>
          </a:p>
          <a:p>
            <a:pPr algn="just" marL="12700" marR="5080">
              <a:lnSpc>
                <a:spcPct val="121700"/>
              </a:lnSpc>
            </a:pPr>
            <a:r>
              <a:rPr dirty="0" sz="1150" spc="-10">
                <a:solidFill>
                  <a:srgbClr val="393939"/>
                </a:solidFill>
                <a:latin typeface="Arial"/>
                <a:cs typeface="Arial"/>
              </a:rPr>
              <a:t>Ma,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sul piano del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coinvolgimento,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il nostro caso presenta una variante di rilievo: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include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nelle  sue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fila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anche studenti della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scuola secondaria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superiore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dell’I.S.I.S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Luigi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di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Maggio (docente 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referente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Antonella Mazzeo)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e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un gruppo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scelto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di adulti. Infatti,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se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l’ottica del progetto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è quello 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della promozione del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territorio e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quello di aprire spazi culturali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sempre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più ampi, allora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è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bene  che nessuno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si chiami fuori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dall’idea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di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comunità che il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tema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dell’abitare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può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generare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o 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rinsaldare.</a:t>
            </a:r>
            <a:endParaRPr sz="11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60854" y="2119883"/>
            <a:ext cx="4037838" cy="8148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305300" y="4286884"/>
            <a:ext cx="2513329" cy="31527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7435" cy="55448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22973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Man</a:t>
            </a:r>
            <a:r>
              <a:rPr dirty="0" sz="1600" spc="-15" b="1">
                <a:latin typeface="Arial"/>
                <a:cs typeface="Arial"/>
              </a:rPr>
              <a:t>f</a:t>
            </a: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spc="5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d</a:t>
            </a:r>
            <a:r>
              <a:rPr dirty="0" sz="1600" spc="-15" b="1">
                <a:latin typeface="Arial"/>
                <a:cs typeface="Arial"/>
              </a:rPr>
              <a:t>o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ian</a:t>
            </a:r>
            <a:r>
              <a:rPr dirty="0" sz="1600" b="1">
                <a:latin typeface="Arial"/>
                <a:cs typeface="Arial"/>
              </a:rPr>
              <a:t>e</a:t>
            </a:r>
            <a:r>
              <a:rPr dirty="0" sz="1600" spc="20" b="1">
                <a:latin typeface="Arial"/>
                <a:cs typeface="Arial"/>
              </a:rPr>
              <a:t>w</a:t>
            </a:r>
            <a:r>
              <a:rPr dirty="0" sz="1600" spc="-20" b="1">
                <a:latin typeface="Arial"/>
                <a:cs typeface="Arial"/>
              </a:rPr>
              <a:t>s</a:t>
            </a:r>
            <a:r>
              <a:rPr dirty="0" sz="1600" spc="-5" b="1">
                <a:latin typeface="Arial"/>
                <a:cs typeface="Arial"/>
              </a:rPr>
              <a:t>.it  </a:t>
            </a:r>
            <a:r>
              <a:rPr dirty="0" sz="1600" spc="-5" b="1">
                <a:latin typeface="Arial"/>
                <a:cs typeface="Arial"/>
              </a:rPr>
              <a:t>3 maggio 2016</a:t>
            </a:r>
            <a:endParaRPr sz="16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22000"/>
              </a:lnSpc>
              <a:spcBef>
                <a:spcPts val="960"/>
              </a:spcBef>
            </a:pP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Non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è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casuale che nei laboratori che saranno proposti, la voce verbale </a:t>
            </a:r>
            <a:r>
              <a:rPr dirty="0" sz="1150" spc="-5" i="1">
                <a:solidFill>
                  <a:srgbClr val="393939"/>
                </a:solidFill>
                <a:latin typeface="Arial"/>
                <a:cs typeface="Arial"/>
              </a:rPr>
              <a:t>abitare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sarà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coniugata 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con altre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parole </a:t>
            </a:r>
            <a:r>
              <a:rPr dirty="0" sz="1150" spc="5">
                <a:solidFill>
                  <a:srgbClr val="393939"/>
                </a:solidFill>
                <a:latin typeface="Arial"/>
                <a:cs typeface="Arial"/>
              </a:rPr>
              <a:t>come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‘</a:t>
            </a:r>
            <a:r>
              <a:rPr dirty="0" sz="1150" spc="-5" i="1">
                <a:solidFill>
                  <a:srgbClr val="393939"/>
                </a:solidFill>
                <a:latin typeface="Arial"/>
                <a:cs typeface="Arial"/>
              </a:rPr>
              <a:t>abitare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la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mente e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il tempo’, ‘</a:t>
            </a:r>
            <a:r>
              <a:rPr dirty="0" sz="1150" spc="-5" i="1">
                <a:solidFill>
                  <a:srgbClr val="393939"/>
                </a:solidFill>
                <a:latin typeface="Arial"/>
                <a:cs typeface="Arial"/>
              </a:rPr>
              <a:t>abitare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il proprio corpo’, ‘</a:t>
            </a:r>
            <a:r>
              <a:rPr dirty="0" sz="1150" spc="-5" i="1">
                <a:solidFill>
                  <a:srgbClr val="393939"/>
                </a:solidFill>
                <a:latin typeface="Arial"/>
                <a:cs typeface="Arial"/>
              </a:rPr>
              <a:t>abitare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regole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e 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legalità’, ‘</a:t>
            </a:r>
            <a:r>
              <a:rPr dirty="0" sz="1150" spc="-5" i="1">
                <a:solidFill>
                  <a:srgbClr val="393939"/>
                </a:solidFill>
                <a:latin typeface="Arial"/>
                <a:cs typeface="Arial"/>
              </a:rPr>
              <a:t>abitare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il dubbio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e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il desiderio’,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‘</a:t>
            </a:r>
            <a:r>
              <a:rPr dirty="0" sz="1150" i="1">
                <a:solidFill>
                  <a:srgbClr val="393939"/>
                </a:solidFill>
                <a:latin typeface="Arial"/>
                <a:cs typeface="Arial"/>
              </a:rPr>
              <a:t>abitare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con…’, parole,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insomma,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in grado di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far 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immaginare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ambienti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che guardino alla formazione della persona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e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alla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consapevolezza che 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solo ‘allenandosi’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si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diventa cittadini attivi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e fautori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di una equilibrata convivenza</a:t>
            </a:r>
            <a:r>
              <a:rPr dirty="0" sz="1150" spc="60">
                <a:solidFill>
                  <a:srgbClr val="393939"/>
                </a:solidFill>
                <a:latin typeface="Arial"/>
                <a:cs typeface="Arial"/>
              </a:rPr>
              <a:t>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civile.</a:t>
            </a:r>
            <a:endParaRPr sz="1150">
              <a:latin typeface="Arial"/>
              <a:cs typeface="Arial"/>
            </a:endParaRPr>
          </a:p>
          <a:p>
            <a:pPr algn="just" marL="12700" marR="10160">
              <a:lnSpc>
                <a:spcPct val="121800"/>
              </a:lnSpc>
            </a:pP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Se il Festival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è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di Cultura creativa, però, vuol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dire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che saranno giorni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in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cui alla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fantasia e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alla  creatività sarà garantito il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protagonismo attraverso i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linguaggi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più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vari: dalla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scrittura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all’arte,  dalla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musica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alla lettura, dalle tecnologie digitali agli strumenti linguistici che ciascuno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sarà in 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grado di proporre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e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di</a:t>
            </a:r>
            <a:r>
              <a:rPr dirty="0" sz="1150" spc="-15">
                <a:solidFill>
                  <a:srgbClr val="393939"/>
                </a:solidFill>
                <a:latin typeface="Arial"/>
                <a:cs typeface="Arial"/>
              </a:rPr>
              <a:t>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usare.</a:t>
            </a:r>
            <a:endParaRPr sz="1150">
              <a:latin typeface="Arial"/>
              <a:cs typeface="Arial"/>
            </a:endParaRPr>
          </a:p>
          <a:p>
            <a:pPr algn="just" marL="12700" marR="6350">
              <a:lnSpc>
                <a:spcPct val="121300"/>
              </a:lnSpc>
              <a:spcBef>
                <a:spcPts val="5"/>
              </a:spcBef>
            </a:pP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«Il Consorzio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delle Pro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Loco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del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Gargano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– ricorda il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presidente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Angelo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Marino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–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non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è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nuovo 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a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questo tipo di proposte, essendo il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promotore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di iniziative che,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nell’ambito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del  progetto </a:t>
            </a:r>
            <a:r>
              <a:rPr dirty="0" sz="1150" spc="-5" i="1">
                <a:solidFill>
                  <a:srgbClr val="393939"/>
                </a:solidFill>
                <a:latin typeface="Arial"/>
                <a:cs typeface="Arial"/>
              </a:rPr>
              <a:t>Artando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, hanno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come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oggetto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e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strumenti proprio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l’Arte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in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senso</a:t>
            </a:r>
            <a:r>
              <a:rPr dirty="0" sz="1150" spc="20">
                <a:solidFill>
                  <a:srgbClr val="393939"/>
                </a:solidFill>
                <a:latin typeface="Arial"/>
                <a:cs typeface="Arial"/>
              </a:rPr>
              <a:t>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alto».</a:t>
            </a:r>
            <a:endParaRPr sz="1150">
              <a:latin typeface="Arial"/>
              <a:cs typeface="Arial"/>
            </a:endParaRPr>
          </a:p>
          <a:p>
            <a:pPr algn="just" marL="12700" marR="5715">
              <a:lnSpc>
                <a:spcPct val="121700"/>
              </a:lnSpc>
              <a:spcBef>
                <a:spcPts val="10"/>
              </a:spcBef>
            </a:pP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Come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altrimenti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si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può definire l’idea della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Pro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Loco di Monte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Sant’Angelo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che, con le altre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Pro 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loco garganiche, ha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reso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‘migrante’ l’arte,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facendola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uscire dalle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Accademie e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portandola negli  ambienti di</a:t>
            </a:r>
            <a:r>
              <a:rPr dirty="0" sz="1150" spc="-10">
                <a:solidFill>
                  <a:srgbClr val="393939"/>
                </a:solidFill>
                <a:latin typeface="Arial"/>
                <a:cs typeface="Arial"/>
              </a:rPr>
              <a:t>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lavoro?</a:t>
            </a:r>
            <a:endParaRPr sz="1150">
              <a:latin typeface="Arial"/>
              <a:cs typeface="Arial"/>
            </a:endParaRPr>
          </a:p>
          <a:p>
            <a:pPr algn="just" marL="12700" marR="8890">
              <a:lnSpc>
                <a:spcPct val="121700"/>
              </a:lnSpc>
            </a:pP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In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questo solco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pare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trovarsi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a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suo agio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la BCC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di San Giovanni Rotondo,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prima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‘adottando’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i 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colori di </a:t>
            </a:r>
            <a:r>
              <a:rPr dirty="0" sz="1150" i="1">
                <a:solidFill>
                  <a:srgbClr val="393939"/>
                </a:solidFill>
                <a:latin typeface="Arial"/>
                <a:cs typeface="Arial"/>
              </a:rPr>
              <a:t>Artando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con l’esposizione nei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suoi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locali delle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opere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di artisti provenienti dai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quattro 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angoli del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mondo,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poi portando le </a:t>
            </a:r>
            <a:r>
              <a:rPr dirty="0" sz="1150">
                <a:solidFill>
                  <a:srgbClr val="393939"/>
                </a:solidFill>
                <a:latin typeface="Arial"/>
                <a:cs typeface="Arial"/>
              </a:rPr>
              <a:t>note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del Festival della Cultura creativa nelle vie</a:t>
            </a:r>
            <a:r>
              <a:rPr dirty="0" sz="1150" spc="125">
                <a:solidFill>
                  <a:srgbClr val="393939"/>
                </a:solidFill>
                <a:latin typeface="Arial"/>
                <a:cs typeface="Arial"/>
              </a:rPr>
              <a:t> </a:t>
            </a:r>
            <a:r>
              <a:rPr dirty="0" sz="1150" spc="-5">
                <a:solidFill>
                  <a:srgbClr val="393939"/>
                </a:solidFill>
                <a:latin typeface="Arial"/>
                <a:cs typeface="Arial"/>
              </a:rPr>
              <a:t>cittadine.</a:t>
            </a:r>
            <a:endParaRPr sz="11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206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Milan</a:t>
            </a:r>
            <a:r>
              <a:rPr dirty="0" sz="1600" spc="-25" b="1">
                <a:latin typeface="Arial"/>
                <a:cs typeface="Arial"/>
              </a:rPr>
              <a:t>o</a:t>
            </a:r>
            <a:r>
              <a:rPr dirty="0" sz="1600" spc="35" b="1">
                <a:latin typeface="Arial"/>
                <a:cs typeface="Arial"/>
              </a:rPr>
              <a:t>w</a:t>
            </a:r>
            <a:r>
              <a:rPr dirty="0" sz="1600" spc="-5" b="1">
                <a:latin typeface="Arial"/>
                <a:cs typeface="Arial"/>
              </a:rPr>
              <a:t>eekend</a:t>
            </a:r>
            <a:r>
              <a:rPr dirty="0" sz="1600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it  </a:t>
            </a:r>
            <a:r>
              <a:rPr dirty="0" sz="1600" spc="-5" b="1">
                <a:latin typeface="Arial"/>
                <a:cs typeface="Arial"/>
              </a:rPr>
              <a:t>3 maggio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970146"/>
            <a:ext cx="567626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CA0101"/>
                </a:solidFill>
                <a:latin typeface="Lucida Sans Unicode"/>
                <a:cs typeface="Lucida Sans Unicode"/>
              </a:rPr>
              <a:t>Cosa </a:t>
            </a:r>
            <a:r>
              <a:rPr dirty="0" sz="1800" spc="-5" b="1">
                <a:solidFill>
                  <a:srgbClr val="CA0101"/>
                </a:solidFill>
                <a:latin typeface="Lucida Sans Unicode"/>
                <a:cs typeface="Lucida Sans Unicode"/>
              </a:rPr>
              <a:t>fare a Milano con i bambini dal 3 al 9 maggio</a:t>
            </a:r>
            <a:endParaRPr sz="18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1040" y="4299838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60">
                <a:moveTo>
                  <a:pt x="0" y="175260"/>
                </a:moveTo>
                <a:lnTo>
                  <a:pt x="6158230" y="175260"/>
                </a:lnTo>
                <a:lnTo>
                  <a:pt x="6158230" y="0"/>
                </a:lnTo>
                <a:lnTo>
                  <a:pt x="0" y="0"/>
                </a:lnTo>
                <a:lnTo>
                  <a:pt x="0" y="175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01040" y="4475098"/>
            <a:ext cx="6158230" cy="215265"/>
          </a:xfrm>
          <a:custGeom>
            <a:avLst/>
            <a:gdLst/>
            <a:ahLst/>
            <a:cxnLst/>
            <a:rect l="l" t="t" r="r" b="b"/>
            <a:pathLst>
              <a:path w="6158230" h="215264">
                <a:moveTo>
                  <a:pt x="0" y="214884"/>
                </a:moveTo>
                <a:lnTo>
                  <a:pt x="6158230" y="214884"/>
                </a:lnTo>
                <a:lnTo>
                  <a:pt x="6158230" y="0"/>
                </a:lnTo>
                <a:lnTo>
                  <a:pt x="0" y="0"/>
                </a:lnTo>
                <a:lnTo>
                  <a:pt x="0" y="2148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06627" y="4323714"/>
            <a:ext cx="975360" cy="50863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900" spc="-5">
                <a:solidFill>
                  <a:srgbClr val="CA0101"/>
                </a:solidFill>
                <a:uFill>
                  <a:solidFill>
                    <a:srgbClr val="CA0101"/>
                  </a:solidFill>
                </a:uFill>
                <a:latin typeface="Lucida Sans Unicode"/>
                <a:cs typeface="Lucida Sans Unicode"/>
                <a:hlinkClick r:id="rId3"/>
              </a:rPr>
              <a:t>Veronica</a:t>
            </a:r>
            <a:r>
              <a:rPr dirty="0" u="sng" sz="900" spc="-35">
                <a:solidFill>
                  <a:srgbClr val="CA0101"/>
                </a:solidFill>
                <a:uFill>
                  <a:solidFill>
                    <a:srgbClr val="CA0101"/>
                  </a:solidFill>
                </a:uFill>
                <a:latin typeface="Lucida Sans Unicode"/>
                <a:cs typeface="Lucida Sans Unicode"/>
                <a:hlinkClick r:id="rId3"/>
              </a:rPr>
              <a:t> </a:t>
            </a:r>
            <a:r>
              <a:rPr dirty="0" u="sng" sz="900" spc="-5">
                <a:solidFill>
                  <a:srgbClr val="CA0101"/>
                </a:solidFill>
                <a:uFill>
                  <a:solidFill>
                    <a:srgbClr val="CA0101"/>
                  </a:solidFill>
                </a:uFill>
                <a:latin typeface="Lucida Sans Unicode"/>
                <a:cs typeface="Lucida Sans Unicode"/>
                <a:hlinkClick r:id="rId3"/>
              </a:rPr>
              <a:t>Monaco</a:t>
            </a:r>
            <a:endParaRPr sz="90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u="sng" sz="900" spc="-5">
                <a:solidFill>
                  <a:srgbClr val="464648"/>
                </a:solidFill>
                <a:uFill>
                  <a:solidFill>
                    <a:srgbClr val="464648"/>
                  </a:solidFill>
                </a:uFill>
                <a:latin typeface="Arial"/>
                <a:cs typeface="Arial"/>
                <a:hlinkClick r:id="rId4"/>
              </a:rPr>
              <a:t>Bambin</a:t>
            </a:r>
            <a:r>
              <a:rPr dirty="0" sz="900" spc="-5">
                <a:solidFill>
                  <a:srgbClr val="464648"/>
                </a:solidFill>
                <a:latin typeface="Arial"/>
                <a:cs typeface="Arial"/>
                <a:hlinkClick r:id="rId4"/>
              </a:rPr>
              <a:t>i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6627" y="7121422"/>
            <a:ext cx="6130290" cy="70104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47500"/>
              </a:lnSpc>
              <a:spcBef>
                <a:spcPts val="105"/>
              </a:spcBef>
            </a:pPr>
            <a:r>
              <a:rPr dirty="0" sz="1000" spc="-5">
                <a:solidFill>
                  <a:srgbClr val="333333"/>
                </a:solidFill>
                <a:latin typeface="Lucida Sans Unicode"/>
                <a:cs typeface="Lucida Sans Unicode"/>
              </a:rPr>
              <a:t>Cercate idee per passare </a:t>
            </a:r>
            <a:r>
              <a:rPr dirty="0" sz="1000">
                <a:solidFill>
                  <a:srgbClr val="333333"/>
                </a:solidFill>
                <a:latin typeface="Lucida Sans Unicode"/>
                <a:cs typeface="Lucida Sans Unicode"/>
              </a:rPr>
              <a:t>una </a:t>
            </a:r>
            <a:r>
              <a:rPr dirty="0" sz="1000" spc="-5">
                <a:solidFill>
                  <a:srgbClr val="333333"/>
                </a:solidFill>
                <a:latin typeface="Lucida Sans Unicode"/>
                <a:cs typeface="Lucida Sans Unicode"/>
              </a:rPr>
              <a:t>giornata con i bambini o qualche evento a loro </a:t>
            </a:r>
            <a:r>
              <a:rPr dirty="0" sz="1000" spc="-10">
                <a:solidFill>
                  <a:srgbClr val="333333"/>
                </a:solidFill>
                <a:latin typeface="Lucida Sans Unicode"/>
                <a:cs typeface="Lucida Sans Unicode"/>
              </a:rPr>
              <a:t>dedicato? </a:t>
            </a:r>
            <a:r>
              <a:rPr dirty="0" sz="1000" spc="-5">
                <a:solidFill>
                  <a:srgbClr val="333333"/>
                </a:solidFill>
                <a:latin typeface="Lucida Sans Unicode"/>
                <a:cs typeface="Lucida Sans Unicode"/>
              </a:rPr>
              <a:t>Ecco </a:t>
            </a:r>
            <a:r>
              <a:rPr dirty="0" sz="1000" spc="-10">
                <a:solidFill>
                  <a:srgbClr val="333333"/>
                </a:solidFill>
                <a:latin typeface="Lucida Sans Unicode"/>
                <a:cs typeface="Lucida Sans Unicode"/>
              </a:rPr>
              <a:t>la  </a:t>
            </a:r>
            <a:r>
              <a:rPr dirty="0" sz="1000" spc="-5">
                <a:solidFill>
                  <a:srgbClr val="333333"/>
                </a:solidFill>
                <a:latin typeface="Lucida Sans Unicode"/>
                <a:cs typeface="Lucida Sans Unicode"/>
              </a:rPr>
              <a:t>mappa </a:t>
            </a:r>
            <a:r>
              <a:rPr dirty="0" sz="1000" spc="-10">
                <a:solidFill>
                  <a:srgbClr val="333333"/>
                </a:solidFill>
                <a:latin typeface="Lucida Sans Unicode"/>
                <a:cs typeface="Lucida Sans Unicode"/>
              </a:rPr>
              <a:t>della </a:t>
            </a:r>
            <a:r>
              <a:rPr dirty="0" sz="1000" spc="-5">
                <a:solidFill>
                  <a:srgbClr val="333333"/>
                </a:solidFill>
                <a:latin typeface="Lucida Sans Unicode"/>
                <a:cs typeface="Lucida Sans Unicode"/>
              </a:rPr>
              <a:t>settimana a </a:t>
            </a:r>
            <a:r>
              <a:rPr dirty="0" sz="1000" spc="-10">
                <a:solidFill>
                  <a:srgbClr val="333333"/>
                </a:solidFill>
                <a:latin typeface="Lucida Sans Unicode"/>
                <a:cs typeface="Lucida Sans Unicode"/>
              </a:rPr>
              <a:t>Milano </a:t>
            </a:r>
            <a:r>
              <a:rPr dirty="0" sz="1000" spc="-5">
                <a:solidFill>
                  <a:srgbClr val="333333"/>
                </a:solidFill>
                <a:latin typeface="Lucida Sans Unicode"/>
                <a:cs typeface="Lucida Sans Unicode"/>
              </a:rPr>
              <a:t>e dintorni: </a:t>
            </a:r>
            <a:r>
              <a:rPr dirty="0" sz="1000" spc="-5" b="1">
                <a:solidFill>
                  <a:srgbClr val="333333"/>
                </a:solidFill>
                <a:latin typeface="Lucida Sans Unicode"/>
                <a:cs typeface="Lucida Sans Unicode"/>
              </a:rPr>
              <a:t>#lospiegonebambini</a:t>
            </a:r>
            <a:r>
              <a:rPr dirty="0" sz="1000" spc="-5">
                <a:solidFill>
                  <a:srgbClr val="333333"/>
                </a:solidFill>
                <a:latin typeface="Lucida Sans Unicode"/>
                <a:cs typeface="Lucida Sans Unicode"/>
              </a:rPr>
              <a:t>, la guida </a:t>
            </a:r>
            <a:r>
              <a:rPr dirty="0" sz="1000" spc="-10">
                <a:solidFill>
                  <a:srgbClr val="333333"/>
                </a:solidFill>
                <a:latin typeface="Lucida Sans Unicode"/>
                <a:cs typeface="Lucida Sans Unicode"/>
              </a:rPr>
              <a:t>più completa </a:t>
            </a:r>
            <a:r>
              <a:rPr dirty="0" sz="1000" spc="-5">
                <a:solidFill>
                  <a:srgbClr val="333333"/>
                </a:solidFill>
                <a:latin typeface="Lucida Sans Unicode"/>
                <a:cs typeface="Lucida Sans Unicode"/>
              </a:rPr>
              <a:t>a tutto </a:t>
            </a:r>
            <a:r>
              <a:rPr dirty="0" sz="1000" spc="-10">
                <a:solidFill>
                  <a:srgbClr val="333333"/>
                </a:solidFill>
                <a:latin typeface="Lucida Sans Unicode"/>
                <a:cs typeface="Lucida Sans Unicode"/>
              </a:rPr>
              <a:t>quel  </a:t>
            </a:r>
            <a:r>
              <a:rPr dirty="0" sz="1000" spc="-5">
                <a:solidFill>
                  <a:srgbClr val="333333"/>
                </a:solidFill>
                <a:latin typeface="Lucida Sans Unicode"/>
                <a:cs typeface="Lucida Sans Unicode"/>
              </a:rPr>
              <a:t>che succede in città </a:t>
            </a:r>
            <a:r>
              <a:rPr dirty="0" sz="1000" spc="-10">
                <a:solidFill>
                  <a:srgbClr val="333333"/>
                </a:solidFill>
                <a:latin typeface="Lucida Sans Unicode"/>
                <a:cs typeface="Lucida Sans Unicode"/>
              </a:rPr>
              <a:t>per </a:t>
            </a:r>
            <a:r>
              <a:rPr dirty="0" sz="1000" spc="-5">
                <a:solidFill>
                  <a:srgbClr val="333333"/>
                </a:solidFill>
                <a:latin typeface="Lucida Sans Unicode"/>
                <a:cs typeface="Lucida Sans Unicode"/>
              </a:rPr>
              <a:t>i </a:t>
            </a:r>
            <a:r>
              <a:rPr dirty="0" sz="1000" spc="-10">
                <a:solidFill>
                  <a:srgbClr val="333333"/>
                </a:solidFill>
                <a:latin typeface="Lucida Sans Unicode"/>
                <a:cs typeface="Lucida Sans Unicode"/>
              </a:rPr>
              <a:t>più</a:t>
            </a:r>
            <a:r>
              <a:rPr dirty="0" sz="1000" spc="40">
                <a:solidFill>
                  <a:srgbClr val="333333"/>
                </a:solidFill>
                <a:latin typeface="Lucida Sans Unicode"/>
                <a:cs typeface="Lucida Sans Unicode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Lucida Sans Unicode"/>
                <a:cs typeface="Lucida Sans Unicode"/>
              </a:rPr>
              <a:t>piccoli.</a:t>
            </a:r>
            <a:endParaRPr sz="10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94299" y="2265974"/>
            <a:ext cx="3726738" cy="10956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20090" y="5143753"/>
            <a:ext cx="3293872" cy="18700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815339" y="8384755"/>
            <a:ext cx="5734050" cy="14287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9705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1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</a:t>
            </a:r>
            <a:r>
              <a:rPr dirty="0" sz="1600" spc="-5" b="1">
                <a:latin typeface="Arial"/>
                <a:cs typeface="Arial"/>
              </a:rPr>
              <a:t>ukkopall</a:t>
            </a:r>
            <a:r>
              <a:rPr dirty="0" sz="1600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15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.</a:t>
            </a:r>
            <a:r>
              <a:rPr dirty="0" sz="1600" spc="5" b="1">
                <a:latin typeface="Arial"/>
                <a:cs typeface="Arial"/>
              </a:rPr>
              <a:t>c</a:t>
            </a:r>
            <a:r>
              <a:rPr dirty="0" sz="1600" spc="-5" b="1">
                <a:latin typeface="Arial"/>
                <a:cs typeface="Arial"/>
              </a:rPr>
              <a:t>om  </a:t>
            </a:r>
            <a:r>
              <a:rPr dirty="0" sz="1600" spc="-5" b="1">
                <a:latin typeface="Arial"/>
                <a:cs typeface="Arial"/>
              </a:rPr>
              <a:t>3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6419468"/>
            <a:ext cx="6040755" cy="1256030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algn="ctr" marL="114300" marR="5080">
              <a:lnSpc>
                <a:spcPts val="2760"/>
              </a:lnSpc>
              <a:spcBef>
                <a:spcPts val="290"/>
              </a:spcBef>
            </a:pPr>
            <a:r>
              <a:rPr dirty="0" sz="2400" spc="-5" b="1">
                <a:latin typeface="Arial"/>
                <a:cs typeface="Arial"/>
              </a:rPr>
              <a:t>Festival </a:t>
            </a:r>
            <a:r>
              <a:rPr dirty="0" sz="2400" b="1">
                <a:latin typeface="Arial"/>
                <a:cs typeface="Arial"/>
              </a:rPr>
              <a:t>della </a:t>
            </a:r>
            <a:r>
              <a:rPr dirty="0" sz="2400" spc="-5" b="1">
                <a:latin typeface="Arial"/>
                <a:cs typeface="Arial"/>
              </a:rPr>
              <a:t>cultura creativa 2016: </a:t>
            </a:r>
            <a:r>
              <a:rPr dirty="0" sz="2400" b="1">
                <a:latin typeface="Arial"/>
                <a:cs typeface="Arial"/>
              </a:rPr>
              <a:t>date,  programma </a:t>
            </a:r>
            <a:r>
              <a:rPr dirty="0" sz="2400" spc="-5" b="1">
                <a:latin typeface="Arial"/>
                <a:cs typeface="Arial"/>
              </a:rPr>
              <a:t>ed eventi </a:t>
            </a:r>
            <a:r>
              <a:rPr dirty="0" sz="2400" b="1">
                <a:latin typeface="Arial"/>
                <a:cs typeface="Arial"/>
              </a:rPr>
              <a:t>a Milano,</a:t>
            </a:r>
            <a:r>
              <a:rPr dirty="0" sz="2400" spc="-65" b="1">
                <a:latin typeface="Arial"/>
                <a:cs typeface="Arial"/>
              </a:rPr>
              <a:t> </a:t>
            </a:r>
            <a:r>
              <a:rPr dirty="0" sz="2400" spc="-5" b="1">
                <a:latin typeface="Arial"/>
                <a:cs typeface="Arial"/>
              </a:rPr>
              <a:t>Roma,</a:t>
            </a:r>
            <a:endParaRPr sz="2400">
              <a:latin typeface="Arial"/>
              <a:cs typeface="Arial"/>
            </a:endParaRPr>
          </a:p>
          <a:p>
            <a:pPr algn="ctr" marL="104139">
              <a:lnSpc>
                <a:spcPts val="2670"/>
              </a:lnSpc>
            </a:pPr>
            <a:r>
              <a:rPr dirty="0" sz="2400" spc="-5" b="1">
                <a:latin typeface="Arial"/>
                <a:cs typeface="Arial"/>
              </a:rPr>
              <a:t>Bari </a:t>
            </a:r>
            <a:r>
              <a:rPr dirty="0" sz="2400" b="1">
                <a:latin typeface="Arial"/>
                <a:cs typeface="Arial"/>
              </a:rPr>
              <a:t>e</a:t>
            </a:r>
            <a:r>
              <a:rPr dirty="0" sz="2400" spc="-5" b="1">
                <a:latin typeface="Arial"/>
                <a:cs typeface="Arial"/>
              </a:rPr>
              <a:t> </a:t>
            </a:r>
            <a:r>
              <a:rPr dirty="0" sz="2400" b="1">
                <a:latin typeface="Arial"/>
                <a:cs typeface="Arial"/>
              </a:rPr>
              <a:t>Palermo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1305"/>
              </a:lnSpc>
            </a:pPr>
            <a:r>
              <a:rPr dirty="0" sz="1100" spc="-5">
                <a:latin typeface="Arial"/>
                <a:cs typeface="Arial"/>
              </a:rPr>
              <a:t>di </a:t>
            </a:r>
            <a:r>
              <a:rPr dirty="0" u="sng" sz="1100" spc="-5">
                <a:uFill>
                  <a:solidFill>
                    <a:srgbClr val="000000"/>
                  </a:solidFill>
                </a:uFill>
                <a:latin typeface="Arial"/>
                <a:cs typeface="Arial"/>
                <a:hlinkClick r:id="rId3"/>
              </a:rPr>
              <a:t>Maria</a:t>
            </a:r>
            <a:r>
              <a:rPr dirty="0" u="sng" sz="1100">
                <a:uFill>
                  <a:solidFill>
                    <a:srgbClr val="000000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dirty="0" u="sng" sz="1100" spc="-5">
                <a:uFill>
                  <a:solidFill>
                    <a:srgbClr val="000000"/>
                  </a:solidFill>
                </a:uFill>
                <a:latin typeface="Arial"/>
                <a:cs typeface="Arial"/>
                <a:hlinkClick r:id="rId3"/>
              </a:rPr>
              <a:t>Depaola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7999476"/>
            <a:ext cx="6148070" cy="7124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5099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È </a:t>
            </a:r>
            <a:r>
              <a:rPr dirty="0" sz="1200" spc="-5">
                <a:latin typeface="Arial"/>
                <a:cs typeface="Arial"/>
              </a:rPr>
              <a:t>partita dal </a:t>
            </a:r>
            <a:r>
              <a:rPr dirty="0" sz="1200" spc="-5" b="1">
                <a:latin typeface="Arial"/>
                <a:cs typeface="Arial"/>
              </a:rPr>
              <a:t>2 maggio</a:t>
            </a:r>
            <a:r>
              <a:rPr dirty="0" sz="1200" spc="-5">
                <a:latin typeface="Arial"/>
                <a:cs typeface="Arial"/>
              </a:rPr>
              <a:t>, la terza edizione del </a:t>
            </a:r>
            <a:r>
              <a:rPr dirty="0" sz="1200" spc="-5" b="1">
                <a:latin typeface="Arial"/>
                <a:cs typeface="Arial"/>
              </a:rPr>
              <a:t>“Festival </a:t>
            </a:r>
            <a:r>
              <a:rPr dirty="0" sz="1200" b="1">
                <a:latin typeface="Arial"/>
                <a:cs typeface="Arial"/>
              </a:rPr>
              <a:t>della </a:t>
            </a:r>
            <a:r>
              <a:rPr dirty="0" sz="1200" spc="-5" b="1">
                <a:latin typeface="Arial"/>
                <a:cs typeface="Arial"/>
              </a:rPr>
              <a:t>cultura creativa”</a:t>
            </a:r>
            <a:r>
              <a:rPr dirty="0" sz="1200" spc="-5">
                <a:latin typeface="Arial"/>
                <a:cs typeface="Arial"/>
              </a:rPr>
              <a:t>, una  manifestazione dedicata ai ragazzi e ai </a:t>
            </a:r>
            <a:r>
              <a:rPr dirty="0" sz="1200">
                <a:latin typeface="Arial"/>
                <a:cs typeface="Arial"/>
              </a:rPr>
              <a:t>bambini </a:t>
            </a:r>
            <a:r>
              <a:rPr dirty="0" sz="1200" spc="-5">
                <a:latin typeface="Arial"/>
                <a:cs typeface="Arial"/>
              </a:rPr>
              <a:t>organizzata in 50 </a:t>
            </a:r>
            <a:r>
              <a:rPr dirty="0" sz="1200">
                <a:latin typeface="Arial"/>
                <a:cs typeface="Arial"/>
              </a:rPr>
              <a:t>città </a:t>
            </a:r>
            <a:r>
              <a:rPr dirty="0" sz="1200" spc="5">
                <a:latin typeface="Arial"/>
                <a:cs typeface="Arial"/>
              </a:rPr>
              <a:t>italiane </a:t>
            </a:r>
            <a:r>
              <a:rPr dirty="0" sz="1200" spc="-5">
                <a:latin typeface="Arial"/>
                <a:cs typeface="Arial"/>
              </a:rPr>
              <a:t>dalle  banche con il coordinamento</a:t>
            </a:r>
            <a:r>
              <a:rPr dirty="0" sz="1200" spc="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dell’</a:t>
            </a:r>
            <a:r>
              <a:rPr dirty="0" sz="1200" spc="-5" b="1">
                <a:latin typeface="Arial"/>
                <a:cs typeface="Arial"/>
              </a:rPr>
              <a:t>Abi</a:t>
            </a:r>
            <a:r>
              <a:rPr dirty="0" sz="1200" spc="-5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6627" y="8896350"/>
            <a:ext cx="468249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latin typeface="Arial"/>
                <a:cs typeface="Arial"/>
              </a:rPr>
              <a:t>Il </a:t>
            </a:r>
            <a:r>
              <a:rPr dirty="0" sz="2400" spc="-5" b="1">
                <a:latin typeface="Arial"/>
                <a:cs typeface="Arial"/>
              </a:rPr>
              <a:t>tema e gli obiettivi del</a:t>
            </a:r>
            <a:r>
              <a:rPr dirty="0" sz="2400" spc="25" b="1">
                <a:latin typeface="Arial"/>
                <a:cs typeface="Arial"/>
              </a:rPr>
              <a:t> </a:t>
            </a:r>
            <a:r>
              <a:rPr dirty="0" sz="2400" spc="-5" b="1">
                <a:latin typeface="Arial"/>
                <a:cs typeface="Arial"/>
              </a:rPr>
              <a:t>Festival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13329" y="2652013"/>
            <a:ext cx="2533649" cy="12951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835811" y="4366513"/>
            <a:ext cx="6191087" cy="18592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8070" cy="94926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35546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</a:t>
            </a:r>
            <a:r>
              <a:rPr dirty="0" sz="1600" spc="-5" b="1">
                <a:latin typeface="Arial"/>
                <a:cs typeface="Arial"/>
              </a:rPr>
              <a:t>ukkopall</a:t>
            </a:r>
            <a:r>
              <a:rPr dirty="0" sz="1600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15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.</a:t>
            </a:r>
            <a:r>
              <a:rPr dirty="0" sz="1600" spc="5" b="1">
                <a:latin typeface="Arial"/>
                <a:cs typeface="Arial"/>
              </a:rPr>
              <a:t>c</a:t>
            </a:r>
            <a:r>
              <a:rPr dirty="0" sz="1600" spc="-5" b="1">
                <a:latin typeface="Arial"/>
                <a:cs typeface="Arial"/>
              </a:rPr>
              <a:t>om  </a:t>
            </a:r>
            <a:r>
              <a:rPr dirty="0" sz="1600" spc="-5" b="1">
                <a:latin typeface="Arial"/>
                <a:cs typeface="Arial"/>
              </a:rPr>
              <a:t>3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3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2700" marR="5715">
              <a:lnSpc>
                <a:spcPct val="125000"/>
              </a:lnSpc>
              <a:spcBef>
                <a:spcPts val="975"/>
              </a:spcBef>
            </a:pPr>
            <a:r>
              <a:rPr dirty="0" sz="1200">
                <a:latin typeface="Arial"/>
                <a:cs typeface="Arial"/>
              </a:rPr>
              <a:t>Il </a:t>
            </a:r>
            <a:r>
              <a:rPr dirty="0" sz="1200" spc="-5">
                <a:latin typeface="Arial"/>
                <a:cs typeface="Arial"/>
              </a:rPr>
              <a:t>Festival della cultura creativa ha l’obiettivo </a:t>
            </a:r>
            <a:r>
              <a:rPr dirty="0" sz="1200" spc="-5" b="1">
                <a:latin typeface="Arial"/>
                <a:cs typeface="Arial"/>
              </a:rPr>
              <a:t>stimolare la creatività </a:t>
            </a:r>
            <a:r>
              <a:rPr dirty="0" sz="1200" spc="-5">
                <a:latin typeface="Arial"/>
                <a:cs typeface="Arial"/>
              </a:rPr>
              <a:t>dei ragazzi  avvicinandoli alla cultura, attraverso i numerosi eventi realizzati </a:t>
            </a:r>
            <a:r>
              <a:rPr dirty="0" sz="1200">
                <a:latin typeface="Arial"/>
                <a:cs typeface="Arial"/>
              </a:rPr>
              <a:t>nelle </a:t>
            </a:r>
            <a:r>
              <a:rPr dirty="0" sz="1200" spc="-5">
                <a:latin typeface="Arial"/>
                <a:cs typeface="Arial"/>
              </a:rPr>
              <a:t>scuole, nei musei,  nelle biblioteche che si estendono sul territorio</a:t>
            </a:r>
            <a:r>
              <a:rPr dirty="0" sz="1200" spc="2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italiano.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Times New Roman"/>
              <a:cs typeface="Times New Roman"/>
            </a:endParaRPr>
          </a:p>
          <a:p>
            <a:pPr algn="just" marL="12700" marR="6350">
              <a:lnSpc>
                <a:spcPct val="125000"/>
              </a:lnSpc>
            </a:pPr>
            <a:r>
              <a:rPr dirty="0" sz="1200">
                <a:latin typeface="Arial"/>
                <a:cs typeface="Arial"/>
              </a:rPr>
              <a:t>Il tema </a:t>
            </a:r>
            <a:r>
              <a:rPr dirty="0" sz="1200" spc="-5">
                <a:latin typeface="Arial"/>
                <a:cs typeface="Arial"/>
              </a:rPr>
              <a:t>scelto dalle banche per questa edizione è </a:t>
            </a:r>
            <a:r>
              <a:rPr dirty="0" sz="1200" spc="-5" b="1">
                <a:latin typeface="Arial"/>
                <a:cs typeface="Arial"/>
              </a:rPr>
              <a:t>“Abitare sottosopra. </a:t>
            </a:r>
            <a:r>
              <a:rPr dirty="0" sz="1200" b="1">
                <a:latin typeface="Arial"/>
                <a:cs typeface="Arial"/>
              </a:rPr>
              <a:t>Scoprire e  </a:t>
            </a:r>
            <a:r>
              <a:rPr dirty="0" sz="1200" spc="-5" b="1">
                <a:latin typeface="Arial"/>
                <a:cs typeface="Arial"/>
              </a:rPr>
              <a:t>sperimentare </a:t>
            </a:r>
            <a:r>
              <a:rPr dirty="0" sz="1200" b="1">
                <a:latin typeface="Arial"/>
                <a:cs typeface="Arial"/>
              </a:rPr>
              <a:t>come si sta dentro i </a:t>
            </a:r>
            <a:r>
              <a:rPr dirty="0" sz="1200" spc="-5" b="1">
                <a:latin typeface="Arial"/>
                <a:cs typeface="Arial"/>
              </a:rPr>
              <a:t>luoghi, l’arte </a:t>
            </a:r>
            <a:r>
              <a:rPr dirty="0" sz="1200" b="1">
                <a:latin typeface="Arial"/>
                <a:cs typeface="Arial"/>
              </a:rPr>
              <a:t>e </a:t>
            </a:r>
            <a:r>
              <a:rPr dirty="0" sz="1200" spc="-5" b="1">
                <a:latin typeface="Arial"/>
                <a:cs typeface="Arial"/>
              </a:rPr>
              <a:t>le emozioni’”</a:t>
            </a:r>
            <a:r>
              <a:rPr dirty="0" sz="1200" spc="-5">
                <a:latin typeface="Arial"/>
                <a:cs typeface="Arial"/>
              </a:rPr>
              <a:t>. L’obiettivo che </a:t>
            </a:r>
            <a:r>
              <a:rPr dirty="0" sz="1200">
                <a:latin typeface="Arial"/>
                <a:cs typeface="Arial"/>
              </a:rPr>
              <a:t>si  </a:t>
            </a:r>
            <a:r>
              <a:rPr dirty="0" sz="1200" spc="-5">
                <a:latin typeface="Arial"/>
                <a:cs typeface="Arial"/>
              </a:rPr>
              <a:t>propongono gli organizzatori attraverso questo </a:t>
            </a:r>
            <a:r>
              <a:rPr dirty="0" sz="1200">
                <a:latin typeface="Arial"/>
                <a:cs typeface="Arial"/>
              </a:rPr>
              <a:t>tema </a:t>
            </a:r>
            <a:r>
              <a:rPr dirty="0" sz="1200" spc="-5">
                <a:latin typeface="Arial"/>
                <a:cs typeface="Arial"/>
              </a:rPr>
              <a:t>è quello di ampliare </a:t>
            </a:r>
            <a:r>
              <a:rPr dirty="0" sz="1200">
                <a:latin typeface="Arial"/>
                <a:cs typeface="Arial"/>
              </a:rPr>
              <a:t>tra </a:t>
            </a:r>
            <a:r>
              <a:rPr dirty="0" sz="1200" spc="-5">
                <a:latin typeface="Arial"/>
                <a:cs typeface="Arial"/>
              </a:rPr>
              <a:t>i bambini il  concetto di </a:t>
            </a:r>
            <a:r>
              <a:rPr dirty="0" sz="1200" spc="-5" b="1">
                <a:latin typeface="Arial"/>
                <a:cs typeface="Arial"/>
              </a:rPr>
              <a:t>“casa” </a:t>
            </a:r>
            <a:r>
              <a:rPr dirty="0" sz="1200">
                <a:latin typeface="Arial"/>
                <a:cs typeface="Arial"/>
              </a:rPr>
              <a:t>e di </a:t>
            </a:r>
            <a:r>
              <a:rPr dirty="0" sz="1200" spc="-5">
                <a:latin typeface="Arial"/>
                <a:cs typeface="Arial"/>
              </a:rPr>
              <a:t>“luogo abitato”, </a:t>
            </a:r>
            <a:r>
              <a:rPr dirty="0" sz="1200">
                <a:latin typeface="Arial"/>
                <a:cs typeface="Arial"/>
              </a:rPr>
              <a:t>per </a:t>
            </a:r>
            <a:r>
              <a:rPr dirty="0" sz="1200" spc="-5">
                <a:latin typeface="Arial"/>
                <a:cs typeface="Arial"/>
              </a:rPr>
              <a:t>scoprire, </a:t>
            </a:r>
            <a:r>
              <a:rPr dirty="0" sz="1200">
                <a:latin typeface="Arial"/>
                <a:cs typeface="Arial"/>
              </a:rPr>
              <a:t>con </a:t>
            </a:r>
            <a:r>
              <a:rPr dirty="0" sz="1200" spc="-5">
                <a:latin typeface="Arial"/>
                <a:cs typeface="Arial"/>
              </a:rPr>
              <a:t>l’aiuto degli operatori  specializzati, in che modo ogni essere vivente </a:t>
            </a:r>
            <a:r>
              <a:rPr dirty="0" sz="1200" spc="-10">
                <a:latin typeface="Arial"/>
                <a:cs typeface="Arial"/>
              </a:rPr>
              <a:t>vive </a:t>
            </a:r>
            <a:r>
              <a:rPr dirty="0" sz="1200" spc="-5">
                <a:latin typeface="Arial"/>
                <a:cs typeface="Arial"/>
              </a:rPr>
              <a:t>e si relaziona con ciò </a:t>
            </a:r>
            <a:r>
              <a:rPr dirty="0" sz="1200" spc="-10">
                <a:latin typeface="Arial"/>
                <a:cs typeface="Arial"/>
              </a:rPr>
              <a:t>che </a:t>
            </a:r>
            <a:r>
              <a:rPr dirty="0" sz="1200" spc="-5">
                <a:latin typeface="Arial"/>
                <a:cs typeface="Arial"/>
              </a:rPr>
              <a:t>lo circonda,  facendo uso delle modalità </a:t>
            </a:r>
            <a:r>
              <a:rPr dirty="0" sz="1200">
                <a:latin typeface="Arial"/>
                <a:cs typeface="Arial"/>
              </a:rPr>
              <a:t>più </a:t>
            </a:r>
            <a:r>
              <a:rPr dirty="0" sz="1200" spc="-5">
                <a:latin typeface="Arial"/>
                <a:cs typeface="Arial"/>
              </a:rPr>
              <a:t>consone alla propria</a:t>
            </a:r>
            <a:r>
              <a:rPr dirty="0" sz="1200" spc="-2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natura.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Times New Roman"/>
              <a:cs typeface="Times New Roman"/>
            </a:endParaRPr>
          </a:p>
          <a:p>
            <a:pPr algn="just" marL="12700" marR="9525">
              <a:lnSpc>
                <a:spcPct val="125000"/>
              </a:lnSpc>
              <a:spcBef>
                <a:spcPts val="5"/>
              </a:spcBef>
            </a:pPr>
            <a:r>
              <a:rPr dirty="0" sz="1200">
                <a:latin typeface="Arial"/>
                <a:cs typeface="Arial"/>
              </a:rPr>
              <a:t>Il </a:t>
            </a:r>
            <a:r>
              <a:rPr dirty="0" sz="1200" spc="-5">
                <a:latin typeface="Arial"/>
                <a:cs typeface="Arial"/>
              </a:rPr>
              <a:t>luogo abitato rappresenta la condizione </a:t>
            </a:r>
            <a:r>
              <a:rPr dirty="0" sz="1200">
                <a:latin typeface="Arial"/>
                <a:cs typeface="Arial"/>
              </a:rPr>
              <a:t>di </a:t>
            </a:r>
            <a:r>
              <a:rPr dirty="0" sz="1200" spc="-5">
                <a:latin typeface="Arial"/>
                <a:cs typeface="Arial"/>
              </a:rPr>
              <a:t>stabilità </a:t>
            </a:r>
            <a:r>
              <a:rPr dirty="0" sz="1200">
                <a:latin typeface="Arial"/>
                <a:cs typeface="Arial"/>
              </a:rPr>
              <a:t>e </a:t>
            </a:r>
            <a:r>
              <a:rPr dirty="0" sz="1200" spc="-5">
                <a:latin typeface="Arial"/>
                <a:cs typeface="Arial"/>
              </a:rPr>
              <a:t>dell’appartenenza collettiva.  Verranno sperimentate </a:t>
            </a:r>
            <a:r>
              <a:rPr dirty="0" sz="1200">
                <a:latin typeface="Arial"/>
                <a:cs typeface="Arial"/>
              </a:rPr>
              <a:t>diverse </a:t>
            </a:r>
            <a:r>
              <a:rPr dirty="0" sz="1200" spc="-5">
                <a:latin typeface="Arial"/>
                <a:cs typeface="Arial"/>
              </a:rPr>
              <a:t>dimensioni dell’abitare come abitare le emozioni  mettendosi nei panni degli altri oppure abitare tempi storici o </a:t>
            </a:r>
            <a:r>
              <a:rPr dirty="0" sz="1200" spc="-10">
                <a:latin typeface="Arial"/>
                <a:cs typeface="Arial"/>
              </a:rPr>
              <a:t>spazi </a:t>
            </a:r>
            <a:r>
              <a:rPr dirty="0" sz="1200" spc="-5">
                <a:latin typeface="Arial"/>
                <a:cs typeface="Arial"/>
              </a:rPr>
              <a:t>reali e virtuali e tanto  altro.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Times New Roman"/>
              <a:cs typeface="Times New Roman"/>
            </a:endParaRPr>
          </a:p>
          <a:p>
            <a:pPr algn="just" marL="12700" marR="5080">
              <a:lnSpc>
                <a:spcPct val="124900"/>
              </a:lnSpc>
            </a:pPr>
            <a:r>
              <a:rPr dirty="0" sz="1200" spc="-5">
                <a:latin typeface="Arial"/>
                <a:cs typeface="Arial"/>
              </a:rPr>
              <a:t>La manifestazione è </a:t>
            </a:r>
            <a:r>
              <a:rPr dirty="0" sz="1200">
                <a:latin typeface="Arial"/>
                <a:cs typeface="Arial"/>
              </a:rPr>
              <a:t>stata </a:t>
            </a:r>
            <a:r>
              <a:rPr dirty="0" sz="1200" spc="-5">
                <a:latin typeface="Arial"/>
                <a:cs typeface="Arial"/>
              </a:rPr>
              <a:t>presentata a </a:t>
            </a:r>
            <a:r>
              <a:rPr dirty="0" sz="1200" spc="-5" b="1">
                <a:latin typeface="Arial"/>
                <a:cs typeface="Arial"/>
              </a:rPr>
              <a:t>Roma</a:t>
            </a:r>
            <a:r>
              <a:rPr dirty="0" sz="1200" spc="-5">
                <a:latin typeface="Arial"/>
                <a:cs typeface="Arial"/>
              </a:rPr>
              <a:t>, presso il Palazzo Altieri da </a:t>
            </a:r>
            <a:r>
              <a:rPr dirty="0" sz="1200" spc="-5" b="1">
                <a:latin typeface="Arial"/>
                <a:cs typeface="Arial"/>
              </a:rPr>
              <a:t>Antonio  Patuelli</a:t>
            </a:r>
            <a:r>
              <a:rPr dirty="0" sz="1200" spc="-5">
                <a:latin typeface="Arial"/>
                <a:cs typeface="Arial"/>
              </a:rPr>
              <a:t>, presidente dell’Abi, Antonio Campo Dall’Orto, direttore generale della Rai, Paolo  </a:t>
            </a:r>
            <a:r>
              <a:rPr dirty="0" sz="1200">
                <a:latin typeface="Arial"/>
                <a:cs typeface="Arial"/>
              </a:rPr>
              <a:t>Sciascia </a:t>
            </a:r>
            <a:r>
              <a:rPr dirty="0" sz="1200" spc="-5">
                <a:latin typeface="Arial"/>
                <a:cs typeface="Arial"/>
              </a:rPr>
              <a:t>del Miur, Guido Guerzoni docente dell’Università Luigi Bocconi </a:t>
            </a:r>
            <a:r>
              <a:rPr dirty="0" sz="1200">
                <a:latin typeface="Arial"/>
                <a:cs typeface="Arial"/>
              </a:rPr>
              <a:t>di </a:t>
            </a:r>
            <a:r>
              <a:rPr dirty="0" sz="1200" spc="-5">
                <a:latin typeface="Arial"/>
                <a:cs typeface="Arial"/>
              </a:rPr>
              <a:t>Milano </a:t>
            </a:r>
            <a:r>
              <a:rPr dirty="0" sz="1200">
                <a:latin typeface="Arial"/>
                <a:cs typeface="Arial"/>
              </a:rPr>
              <a:t>e </a:t>
            </a:r>
            <a:r>
              <a:rPr dirty="0" sz="1200" spc="-10">
                <a:latin typeface="Arial"/>
                <a:cs typeface="Arial"/>
              </a:rPr>
              <a:t>Carlo  </a:t>
            </a:r>
            <a:r>
              <a:rPr dirty="0" sz="1200">
                <a:latin typeface="Arial"/>
                <a:cs typeface="Arial"/>
              </a:rPr>
              <a:t>Capoccioni, </a:t>
            </a:r>
            <a:r>
              <a:rPr dirty="0" sz="1200" spc="-5">
                <a:latin typeface="Arial"/>
                <a:cs typeface="Arial"/>
              </a:rPr>
              <a:t>responsabile ufficio rapporti istituzionali </a:t>
            </a:r>
            <a:r>
              <a:rPr dirty="0" sz="1200">
                <a:latin typeface="Arial"/>
                <a:cs typeface="Arial"/>
              </a:rPr>
              <a:t>Abi. </a:t>
            </a:r>
            <a:r>
              <a:rPr dirty="0" sz="1200" spc="-5" i="1">
                <a:latin typeface="Arial"/>
                <a:cs typeface="Arial"/>
              </a:rPr>
              <a:t>“Puntiamo </a:t>
            </a:r>
            <a:r>
              <a:rPr dirty="0" sz="1200" i="1">
                <a:latin typeface="Arial"/>
                <a:cs typeface="Arial"/>
              </a:rPr>
              <a:t>a </a:t>
            </a:r>
            <a:r>
              <a:rPr dirty="0" sz="1200" spc="-5" i="1">
                <a:latin typeface="Arial"/>
                <a:cs typeface="Arial"/>
              </a:rPr>
              <a:t>sviluppare lo spirito  </a:t>
            </a:r>
            <a:r>
              <a:rPr dirty="0" sz="1200" spc="-5" i="1">
                <a:latin typeface="Arial"/>
                <a:cs typeface="Arial"/>
              </a:rPr>
              <a:t>critico e la sensibilità culturale delle </a:t>
            </a:r>
            <a:r>
              <a:rPr dirty="0" sz="1200" spc="-10" i="1">
                <a:latin typeface="Arial"/>
                <a:cs typeface="Arial"/>
              </a:rPr>
              <a:t>nuove </a:t>
            </a:r>
            <a:r>
              <a:rPr dirty="0" sz="1200" spc="-5" i="1">
                <a:latin typeface="Arial"/>
                <a:cs typeface="Arial"/>
              </a:rPr>
              <a:t>generazioni in luoghi monumentali che le  banche possiedono </a:t>
            </a:r>
            <a:r>
              <a:rPr dirty="0" sz="1200" i="1">
                <a:latin typeface="Arial"/>
                <a:cs typeface="Arial"/>
              </a:rPr>
              <a:t>e </a:t>
            </a:r>
            <a:r>
              <a:rPr dirty="0" sz="1200" spc="-10" i="1">
                <a:latin typeface="Arial"/>
                <a:cs typeface="Arial"/>
              </a:rPr>
              <a:t>in </a:t>
            </a:r>
            <a:r>
              <a:rPr dirty="0" sz="1200" spc="-5" i="1">
                <a:latin typeface="Arial"/>
                <a:cs typeface="Arial"/>
              </a:rPr>
              <a:t>altri spazi messi </a:t>
            </a:r>
            <a:r>
              <a:rPr dirty="0" sz="1200" i="1">
                <a:latin typeface="Arial"/>
                <a:cs typeface="Arial"/>
              </a:rPr>
              <a:t>a </a:t>
            </a:r>
            <a:r>
              <a:rPr dirty="0" sz="1200" spc="-5" i="1">
                <a:latin typeface="Arial"/>
                <a:cs typeface="Arial"/>
              </a:rPr>
              <a:t>disposizione” </a:t>
            </a:r>
            <a:r>
              <a:rPr dirty="0" sz="1200" spc="-5">
                <a:latin typeface="Arial"/>
                <a:cs typeface="Arial"/>
              </a:rPr>
              <a:t>ha spiegato il presidente</a:t>
            </a:r>
            <a:r>
              <a:rPr dirty="0" sz="1200" spc="18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Patuelli.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Times New Roman"/>
              <a:cs typeface="Times New Roman"/>
            </a:endParaRPr>
          </a:p>
          <a:p>
            <a:pPr algn="just" marL="12700" marR="10160">
              <a:lnSpc>
                <a:spcPts val="2760"/>
              </a:lnSpc>
            </a:pPr>
            <a:r>
              <a:rPr dirty="0" sz="2400" b="1">
                <a:latin typeface="Arial"/>
                <a:cs typeface="Arial"/>
              </a:rPr>
              <a:t>Gli </a:t>
            </a:r>
            <a:r>
              <a:rPr dirty="0" sz="2400" spc="-5" b="1">
                <a:latin typeface="Arial"/>
                <a:cs typeface="Arial"/>
              </a:rPr>
              <a:t>eventi </a:t>
            </a:r>
            <a:r>
              <a:rPr dirty="0" sz="2400" b="1">
                <a:latin typeface="Arial"/>
                <a:cs typeface="Arial"/>
              </a:rPr>
              <a:t>del </a:t>
            </a:r>
            <a:r>
              <a:rPr dirty="0" sz="2400" spc="-5" b="1">
                <a:latin typeface="Arial"/>
                <a:cs typeface="Arial"/>
              </a:rPr>
              <a:t>Festival della cultura  creativa</a:t>
            </a:r>
            <a:endParaRPr sz="2400">
              <a:latin typeface="Arial"/>
              <a:cs typeface="Arial"/>
            </a:endParaRPr>
          </a:p>
          <a:p>
            <a:pPr algn="just" marL="12700" marR="6350">
              <a:lnSpc>
                <a:spcPct val="125000"/>
              </a:lnSpc>
              <a:spcBef>
                <a:spcPts val="1755"/>
              </a:spcBef>
            </a:pPr>
            <a:r>
              <a:rPr dirty="0" sz="1200" spc="-5">
                <a:latin typeface="Arial"/>
                <a:cs typeface="Arial"/>
              </a:rPr>
              <a:t>Sono più di </a:t>
            </a:r>
            <a:r>
              <a:rPr dirty="0" sz="1200" spc="-10" b="1">
                <a:latin typeface="Arial"/>
                <a:cs typeface="Arial"/>
              </a:rPr>
              <a:t>80 </a:t>
            </a:r>
            <a:r>
              <a:rPr dirty="0" sz="1200" spc="-5">
                <a:latin typeface="Arial"/>
                <a:cs typeface="Arial"/>
              </a:rPr>
              <a:t>gli </a:t>
            </a:r>
            <a:r>
              <a:rPr dirty="0" sz="1200" spc="-5" b="1">
                <a:latin typeface="Arial"/>
                <a:cs typeface="Arial"/>
              </a:rPr>
              <a:t>eventi </a:t>
            </a:r>
            <a:r>
              <a:rPr dirty="0" sz="1200" b="1">
                <a:latin typeface="Arial"/>
                <a:cs typeface="Arial"/>
              </a:rPr>
              <a:t>in </a:t>
            </a:r>
            <a:r>
              <a:rPr dirty="0" sz="1200" spc="-5" b="1">
                <a:latin typeface="Arial"/>
                <a:cs typeface="Arial"/>
              </a:rPr>
              <a:t>programma </a:t>
            </a:r>
            <a:r>
              <a:rPr dirty="0" sz="1200" spc="-5">
                <a:latin typeface="Arial"/>
                <a:cs typeface="Arial"/>
              </a:rPr>
              <a:t>che si terranno in </a:t>
            </a:r>
            <a:r>
              <a:rPr dirty="0" sz="1200" spc="-10" b="1">
                <a:latin typeface="Arial"/>
                <a:cs typeface="Arial"/>
              </a:rPr>
              <a:t>50 </a:t>
            </a:r>
            <a:r>
              <a:rPr dirty="0" sz="1200" spc="-5" b="1">
                <a:latin typeface="Arial"/>
                <a:cs typeface="Arial"/>
              </a:rPr>
              <a:t>città</a:t>
            </a:r>
            <a:r>
              <a:rPr dirty="0" sz="1200" spc="-5">
                <a:latin typeface="Arial"/>
                <a:cs typeface="Arial"/>
              </a:rPr>
              <a:t>, dal nord al </a:t>
            </a:r>
            <a:r>
              <a:rPr dirty="0" sz="1200" spc="-10">
                <a:latin typeface="Arial"/>
                <a:cs typeface="Arial"/>
              </a:rPr>
              <a:t>sud  </a:t>
            </a:r>
            <a:r>
              <a:rPr dirty="0" sz="1200" spc="-5">
                <a:latin typeface="Arial"/>
                <a:cs typeface="Arial"/>
              </a:rPr>
              <a:t>dell’Italia, </a:t>
            </a:r>
            <a:r>
              <a:rPr dirty="0" sz="1200" spc="-5" b="1">
                <a:latin typeface="Arial"/>
                <a:cs typeface="Arial"/>
              </a:rPr>
              <a:t>dal </a:t>
            </a:r>
            <a:r>
              <a:rPr dirty="0" sz="1200" b="1">
                <a:latin typeface="Arial"/>
                <a:cs typeface="Arial"/>
              </a:rPr>
              <a:t>2 </a:t>
            </a:r>
            <a:r>
              <a:rPr dirty="0" sz="1200" spc="-5" b="1">
                <a:latin typeface="Arial"/>
                <a:cs typeface="Arial"/>
              </a:rPr>
              <a:t>all’8 </a:t>
            </a:r>
            <a:r>
              <a:rPr dirty="0" sz="1200" b="1">
                <a:latin typeface="Arial"/>
                <a:cs typeface="Arial"/>
              </a:rPr>
              <a:t>maggio</a:t>
            </a:r>
            <a:r>
              <a:rPr dirty="0" sz="1200">
                <a:latin typeface="Arial"/>
                <a:cs typeface="Arial"/>
              </a:rPr>
              <a:t>. I </a:t>
            </a:r>
            <a:r>
              <a:rPr dirty="0" sz="1200" spc="-5">
                <a:latin typeface="Arial"/>
                <a:cs typeface="Arial"/>
              </a:rPr>
              <a:t>laboratori saranno sostenuti dai rappresentanti delle  banche e dalla collaborazione di scuole, musei, associazioni culturali e biblioteche a cui si  aggiunge </a:t>
            </a:r>
            <a:r>
              <a:rPr dirty="0" sz="1200">
                <a:latin typeface="Arial"/>
                <a:cs typeface="Arial"/>
              </a:rPr>
              <a:t>anche </a:t>
            </a:r>
            <a:r>
              <a:rPr dirty="0" sz="1200" spc="-10">
                <a:latin typeface="Arial"/>
                <a:cs typeface="Arial"/>
              </a:rPr>
              <a:t>la </a:t>
            </a:r>
            <a:r>
              <a:rPr dirty="0" sz="1200" spc="-5" b="1">
                <a:latin typeface="Arial"/>
                <a:cs typeface="Arial"/>
              </a:rPr>
              <a:t>Main </a:t>
            </a:r>
            <a:r>
              <a:rPr dirty="0" sz="1200" b="1">
                <a:latin typeface="Arial"/>
                <a:cs typeface="Arial"/>
              </a:rPr>
              <a:t>Media </a:t>
            </a:r>
            <a:r>
              <a:rPr dirty="0" sz="1200" spc="-5" b="1">
                <a:latin typeface="Arial"/>
                <a:cs typeface="Arial"/>
              </a:rPr>
              <a:t>Partnership </a:t>
            </a:r>
            <a:r>
              <a:rPr dirty="0" sz="1200" spc="-5">
                <a:latin typeface="Arial"/>
                <a:cs typeface="Arial"/>
              </a:rPr>
              <a:t>della </a:t>
            </a:r>
            <a:r>
              <a:rPr dirty="0" sz="1200" spc="-5" b="1">
                <a:latin typeface="Arial"/>
                <a:cs typeface="Arial"/>
              </a:rPr>
              <a:t>Rai </a:t>
            </a:r>
            <a:r>
              <a:rPr dirty="0" sz="1200" spc="-5">
                <a:latin typeface="Arial"/>
                <a:cs typeface="Arial"/>
              </a:rPr>
              <a:t>e del</a:t>
            </a:r>
            <a:r>
              <a:rPr dirty="0" sz="1200" spc="50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Tgr</a:t>
            </a:r>
            <a:r>
              <a:rPr dirty="0" sz="1200" spc="-5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50">
              <a:latin typeface="Times New Roman"/>
              <a:cs typeface="Times New Roman"/>
            </a:endParaRPr>
          </a:p>
          <a:p>
            <a:pPr algn="just" marL="12700" marR="5715">
              <a:lnSpc>
                <a:spcPct val="125000"/>
              </a:lnSpc>
            </a:pPr>
            <a:r>
              <a:rPr dirty="0" sz="1200" spc="-5">
                <a:latin typeface="Arial"/>
                <a:cs typeface="Arial"/>
              </a:rPr>
              <a:t>Numerose sono le iniziative previste a </a:t>
            </a:r>
            <a:r>
              <a:rPr dirty="0" sz="1200" spc="-5" b="1">
                <a:latin typeface="Arial"/>
                <a:cs typeface="Arial"/>
              </a:rPr>
              <a:t>Milano</a:t>
            </a:r>
            <a:r>
              <a:rPr dirty="0" sz="1200" spc="-5">
                <a:latin typeface="Arial"/>
                <a:cs typeface="Arial"/>
              </a:rPr>
              <a:t>: dal 2 al 4 maggio, la BNL propone presso  l’</a:t>
            </a:r>
            <a:r>
              <a:rPr dirty="0" sz="1200" spc="-5" b="1">
                <a:latin typeface="Arial"/>
                <a:cs typeface="Arial"/>
              </a:rPr>
              <a:t>Osservatorio Astronomico </a:t>
            </a:r>
            <a:r>
              <a:rPr dirty="0" sz="1200" b="1">
                <a:latin typeface="Arial"/>
                <a:cs typeface="Arial"/>
              </a:rPr>
              <a:t>di Brera</a:t>
            </a:r>
            <a:r>
              <a:rPr dirty="0" sz="1200">
                <a:latin typeface="Arial"/>
                <a:cs typeface="Arial"/>
              </a:rPr>
              <a:t>, </a:t>
            </a:r>
            <a:r>
              <a:rPr dirty="0" sz="1200" spc="-5">
                <a:latin typeface="Arial"/>
                <a:cs typeface="Arial"/>
              </a:rPr>
              <a:t>diversi </a:t>
            </a:r>
            <a:r>
              <a:rPr dirty="0" sz="1200">
                <a:latin typeface="Arial"/>
                <a:cs typeface="Arial"/>
              </a:rPr>
              <a:t>laboratori didattici </a:t>
            </a:r>
            <a:r>
              <a:rPr dirty="0" sz="1200" spc="-5">
                <a:latin typeface="Arial"/>
                <a:cs typeface="Arial"/>
              </a:rPr>
              <a:t>sul </a:t>
            </a:r>
            <a:r>
              <a:rPr dirty="0" sz="1200">
                <a:latin typeface="Arial"/>
                <a:cs typeface="Arial"/>
              </a:rPr>
              <a:t>tema </a:t>
            </a:r>
            <a:r>
              <a:rPr dirty="0" sz="1200" spc="-5" b="1">
                <a:latin typeface="Arial"/>
                <a:cs typeface="Arial"/>
              </a:rPr>
              <a:t>“Abitare</a:t>
            </a:r>
            <a:r>
              <a:rPr dirty="0" sz="1200" spc="17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lo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6800" cy="76479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35483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</a:t>
            </a:r>
            <a:r>
              <a:rPr dirty="0" sz="1600" spc="-5" b="1">
                <a:latin typeface="Arial"/>
                <a:cs typeface="Arial"/>
              </a:rPr>
              <a:t>ukkopall</a:t>
            </a:r>
            <a:r>
              <a:rPr dirty="0" sz="1600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15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.</a:t>
            </a:r>
            <a:r>
              <a:rPr dirty="0" sz="1600" spc="5" b="1">
                <a:latin typeface="Arial"/>
                <a:cs typeface="Arial"/>
              </a:rPr>
              <a:t>c</a:t>
            </a:r>
            <a:r>
              <a:rPr dirty="0" sz="1600" spc="-5" b="1">
                <a:latin typeface="Arial"/>
                <a:cs typeface="Arial"/>
              </a:rPr>
              <a:t>om  </a:t>
            </a:r>
            <a:r>
              <a:rPr dirty="0" sz="1600" spc="-5" b="1">
                <a:latin typeface="Arial"/>
                <a:cs typeface="Arial"/>
              </a:rPr>
              <a:t>3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3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3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2700" marR="10160">
              <a:lnSpc>
                <a:spcPct val="125000"/>
              </a:lnSpc>
              <a:spcBef>
                <a:spcPts val="975"/>
              </a:spcBef>
            </a:pPr>
            <a:r>
              <a:rPr dirty="0" sz="1200" b="1">
                <a:latin typeface="Arial"/>
                <a:cs typeface="Arial"/>
              </a:rPr>
              <a:t>Spazio” </a:t>
            </a:r>
            <a:r>
              <a:rPr dirty="0" sz="1200" spc="-5">
                <a:latin typeface="Arial"/>
                <a:cs typeface="Arial"/>
              </a:rPr>
              <a:t>legati allo </a:t>
            </a:r>
            <a:r>
              <a:rPr dirty="0" sz="1200" spc="-10">
                <a:latin typeface="Arial"/>
                <a:cs typeface="Arial"/>
              </a:rPr>
              <a:t>spazio </a:t>
            </a:r>
            <a:r>
              <a:rPr dirty="0" sz="1200">
                <a:latin typeface="Arial"/>
                <a:cs typeface="Arial"/>
              </a:rPr>
              <a:t>e </a:t>
            </a:r>
            <a:r>
              <a:rPr dirty="0" sz="1200" spc="-5">
                <a:latin typeface="Arial"/>
                <a:cs typeface="Arial"/>
              </a:rPr>
              <a:t>all’astronomia, destinati </a:t>
            </a:r>
            <a:r>
              <a:rPr dirty="0" sz="1200">
                <a:latin typeface="Arial"/>
                <a:cs typeface="Arial"/>
              </a:rPr>
              <a:t>a </a:t>
            </a:r>
            <a:r>
              <a:rPr dirty="0" sz="1200" spc="-5">
                <a:latin typeface="Arial"/>
                <a:cs typeface="Arial"/>
              </a:rPr>
              <a:t>circa 1000 bambini </a:t>
            </a:r>
            <a:r>
              <a:rPr dirty="0" sz="1200">
                <a:latin typeface="Arial"/>
                <a:cs typeface="Arial"/>
              </a:rPr>
              <a:t>e </a:t>
            </a:r>
            <a:r>
              <a:rPr dirty="0" sz="1200" spc="-10">
                <a:latin typeface="Arial"/>
                <a:cs typeface="Arial"/>
              </a:rPr>
              <a:t>ragazzi </a:t>
            </a:r>
            <a:r>
              <a:rPr dirty="0" sz="1200">
                <a:latin typeface="Arial"/>
                <a:cs typeface="Arial"/>
              </a:rPr>
              <a:t>dalla  </a:t>
            </a:r>
            <a:r>
              <a:rPr dirty="0" sz="1200" spc="10">
                <a:latin typeface="Arial"/>
                <a:cs typeface="Arial"/>
              </a:rPr>
              <a:t>4^ </a:t>
            </a:r>
            <a:r>
              <a:rPr dirty="0" sz="1200">
                <a:latin typeface="Arial"/>
                <a:cs typeface="Arial"/>
              </a:rPr>
              <a:t>elementare </a:t>
            </a:r>
            <a:r>
              <a:rPr dirty="0" sz="1200" spc="-5">
                <a:latin typeface="Arial"/>
                <a:cs typeface="Arial"/>
              </a:rPr>
              <a:t>alla </a:t>
            </a:r>
            <a:r>
              <a:rPr dirty="0" sz="1200" spc="5">
                <a:latin typeface="Arial"/>
                <a:cs typeface="Arial"/>
              </a:rPr>
              <a:t>2^</a:t>
            </a:r>
            <a:r>
              <a:rPr dirty="0" sz="1200" spc="-11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media.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Times New Roman"/>
              <a:cs typeface="Times New Roman"/>
            </a:endParaRPr>
          </a:p>
          <a:p>
            <a:pPr algn="just" marL="12700" marR="6985">
              <a:lnSpc>
                <a:spcPct val="125000"/>
              </a:lnSpc>
            </a:pPr>
            <a:r>
              <a:rPr dirty="0" sz="1200" spc="-5">
                <a:latin typeface="Arial"/>
                <a:cs typeface="Arial"/>
              </a:rPr>
              <a:t>Dal 3 al 7 maggio dalle 15.30 presso le </a:t>
            </a:r>
            <a:r>
              <a:rPr dirty="0" sz="1200" spc="-5" b="1">
                <a:latin typeface="Arial"/>
                <a:cs typeface="Arial"/>
              </a:rPr>
              <a:t>Gallerie D’Italia</a:t>
            </a:r>
            <a:r>
              <a:rPr dirty="0" sz="1200" spc="-5">
                <a:latin typeface="Arial"/>
                <a:cs typeface="Arial"/>
              </a:rPr>
              <a:t>, </a:t>
            </a:r>
            <a:r>
              <a:rPr dirty="0" sz="1200" spc="-10">
                <a:latin typeface="Arial"/>
                <a:cs typeface="Arial"/>
              </a:rPr>
              <a:t>piazza </a:t>
            </a:r>
            <a:r>
              <a:rPr dirty="0" sz="1200" spc="-5">
                <a:latin typeface="Arial"/>
                <a:cs typeface="Arial"/>
              </a:rPr>
              <a:t>della Scala </a:t>
            </a:r>
            <a:r>
              <a:rPr dirty="0" sz="1200">
                <a:latin typeface="Arial"/>
                <a:cs typeface="Arial"/>
              </a:rPr>
              <a:t>6, </a:t>
            </a:r>
            <a:r>
              <a:rPr dirty="0" sz="1200" spc="-5">
                <a:latin typeface="Arial"/>
                <a:cs typeface="Arial"/>
              </a:rPr>
              <a:t>si terrà il  laboratorio </a:t>
            </a:r>
            <a:r>
              <a:rPr dirty="0" sz="1200" spc="-5" b="1">
                <a:latin typeface="Arial"/>
                <a:cs typeface="Arial"/>
              </a:rPr>
              <a:t>“Ricostruiamo </a:t>
            </a:r>
            <a:r>
              <a:rPr dirty="0" sz="1200" b="1">
                <a:latin typeface="Arial"/>
                <a:cs typeface="Arial"/>
              </a:rPr>
              <a:t>la </a:t>
            </a:r>
            <a:r>
              <a:rPr dirty="0" sz="1200" spc="-5" b="1">
                <a:latin typeface="Arial"/>
                <a:cs typeface="Arial"/>
              </a:rPr>
              <a:t>bella Milano”</a:t>
            </a:r>
            <a:r>
              <a:rPr dirty="0" sz="1200" spc="-5">
                <a:latin typeface="Arial"/>
                <a:cs typeface="Arial"/>
              </a:rPr>
              <a:t>, che prevede </a:t>
            </a:r>
            <a:r>
              <a:rPr dirty="0" sz="1200" spc="-10">
                <a:latin typeface="Arial"/>
                <a:cs typeface="Arial"/>
              </a:rPr>
              <a:t>la </a:t>
            </a:r>
            <a:r>
              <a:rPr dirty="0" sz="1200" spc="-5">
                <a:latin typeface="Arial"/>
                <a:cs typeface="Arial"/>
              </a:rPr>
              <a:t>visita guidata ai bambini dai 6  </a:t>
            </a:r>
            <a:r>
              <a:rPr dirty="0" sz="1200">
                <a:latin typeface="Arial"/>
                <a:cs typeface="Arial"/>
              </a:rPr>
              <a:t>ai 12 </a:t>
            </a:r>
            <a:r>
              <a:rPr dirty="0" sz="1200" spc="-5">
                <a:latin typeface="Arial"/>
                <a:cs typeface="Arial"/>
              </a:rPr>
              <a:t>anni. L’ingresso </a:t>
            </a:r>
            <a:r>
              <a:rPr dirty="0" sz="1200">
                <a:latin typeface="Arial"/>
                <a:cs typeface="Arial"/>
              </a:rPr>
              <a:t>è </a:t>
            </a:r>
            <a:r>
              <a:rPr dirty="0" sz="1200" spc="-5">
                <a:latin typeface="Arial"/>
                <a:cs typeface="Arial"/>
              </a:rPr>
              <a:t>gratuito, fino </a:t>
            </a:r>
            <a:r>
              <a:rPr dirty="0" sz="1200">
                <a:latin typeface="Arial"/>
                <a:cs typeface="Arial"/>
              </a:rPr>
              <a:t>ad un </a:t>
            </a:r>
            <a:r>
              <a:rPr dirty="0" sz="1200" spc="-5">
                <a:latin typeface="Arial"/>
                <a:cs typeface="Arial"/>
              </a:rPr>
              <a:t>massimo </a:t>
            </a:r>
            <a:r>
              <a:rPr dirty="0" sz="1200">
                <a:latin typeface="Arial"/>
                <a:cs typeface="Arial"/>
              </a:rPr>
              <a:t>di </a:t>
            </a:r>
            <a:r>
              <a:rPr dirty="0" sz="1200" spc="-5">
                <a:latin typeface="Arial"/>
                <a:cs typeface="Arial"/>
              </a:rPr>
              <a:t>15</a:t>
            </a:r>
            <a:r>
              <a:rPr dirty="0" sz="1200" spc="-4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partecipanti.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50">
              <a:latin typeface="Times New Roman"/>
              <a:cs typeface="Times New Roman"/>
            </a:endParaRPr>
          </a:p>
          <a:p>
            <a:pPr algn="just" marL="12700" marR="5080">
              <a:lnSpc>
                <a:spcPct val="125000"/>
              </a:lnSpc>
            </a:pPr>
            <a:r>
              <a:rPr dirty="0" sz="1200" spc="-5">
                <a:latin typeface="Arial"/>
                <a:cs typeface="Arial"/>
              </a:rPr>
              <a:t>Anche a </a:t>
            </a:r>
            <a:r>
              <a:rPr dirty="0" sz="1200" spc="-5" b="1">
                <a:latin typeface="Arial"/>
                <a:cs typeface="Arial"/>
              </a:rPr>
              <a:t>Roma </a:t>
            </a:r>
            <a:r>
              <a:rPr dirty="0" sz="1200" spc="-5">
                <a:latin typeface="Arial"/>
                <a:cs typeface="Arial"/>
              </a:rPr>
              <a:t>si svolgeranno presso </a:t>
            </a:r>
            <a:r>
              <a:rPr dirty="0" sz="1200" spc="-5" b="1">
                <a:latin typeface="Arial"/>
                <a:cs typeface="Arial"/>
              </a:rPr>
              <a:t>INAF-IAPS: l’Area </a:t>
            </a:r>
            <a:r>
              <a:rPr dirty="0" sz="1200" b="1">
                <a:latin typeface="Arial"/>
                <a:cs typeface="Arial"/>
              </a:rPr>
              <a:t>della </a:t>
            </a:r>
            <a:r>
              <a:rPr dirty="0" sz="1200" spc="-5" b="1">
                <a:latin typeface="Arial"/>
                <a:cs typeface="Arial"/>
              </a:rPr>
              <a:t>Ricerca </a:t>
            </a:r>
            <a:r>
              <a:rPr dirty="0" sz="1200" b="1">
                <a:latin typeface="Arial"/>
                <a:cs typeface="Arial"/>
              </a:rPr>
              <a:t>di </a:t>
            </a:r>
            <a:r>
              <a:rPr dirty="0" sz="1200" spc="-5" b="1">
                <a:latin typeface="Arial"/>
                <a:cs typeface="Arial"/>
              </a:rPr>
              <a:t>Roma </a:t>
            </a:r>
            <a:r>
              <a:rPr dirty="0" sz="1200" b="1">
                <a:latin typeface="Arial"/>
                <a:cs typeface="Arial"/>
              </a:rPr>
              <a:t>Tor  Vergata</a:t>
            </a:r>
            <a:r>
              <a:rPr dirty="0" sz="1200">
                <a:latin typeface="Arial"/>
                <a:cs typeface="Arial"/>
              </a:rPr>
              <a:t>, </a:t>
            </a:r>
            <a:r>
              <a:rPr dirty="0" sz="1200" spc="-5">
                <a:latin typeface="Arial"/>
                <a:cs typeface="Arial"/>
              </a:rPr>
              <a:t>i laboratori </a:t>
            </a:r>
            <a:r>
              <a:rPr dirty="0" sz="1200">
                <a:latin typeface="Arial"/>
                <a:cs typeface="Arial"/>
              </a:rPr>
              <a:t>didattici </a:t>
            </a:r>
            <a:r>
              <a:rPr dirty="0" sz="1200" spc="-5" b="1">
                <a:latin typeface="Arial"/>
                <a:cs typeface="Arial"/>
              </a:rPr>
              <a:t>“Abitare </a:t>
            </a:r>
            <a:r>
              <a:rPr dirty="0" sz="1200" b="1">
                <a:latin typeface="Arial"/>
                <a:cs typeface="Arial"/>
              </a:rPr>
              <a:t>lo Spazio” </a:t>
            </a:r>
            <a:r>
              <a:rPr dirty="0" sz="1200" spc="-5">
                <a:latin typeface="Arial"/>
                <a:cs typeface="Arial"/>
              </a:rPr>
              <a:t>destinato ai bambini dalla </a:t>
            </a:r>
            <a:r>
              <a:rPr dirty="0" sz="1200" spc="10">
                <a:latin typeface="Arial"/>
                <a:cs typeface="Arial"/>
              </a:rPr>
              <a:t>4^ </a:t>
            </a:r>
            <a:r>
              <a:rPr dirty="0" sz="1200" spc="-5">
                <a:latin typeface="Arial"/>
                <a:cs typeface="Arial"/>
              </a:rPr>
              <a:t>elementare  alla </a:t>
            </a:r>
            <a:r>
              <a:rPr dirty="0" sz="1200" spc="5">
                <a:latin typeface="Arial"/>
                <a:cs typeface="Arial"/>
              </a:rPr>
              <a:t>2^ </a:t>
            </a:r>
            <a:r>
              <a:rPr dirty="0" sz="1200">
                <a:latin typeface="Arial"/>
                <a:cs typeface="Arial"/>
              </a:rPr>
              <a:t>media. </a:t>
            </a:r>
            <a:r>
              <a:rPr dirty="0" sz="1200" spc="-5">
                <a:latin typeface="Arial"/>
                <a:cs typeface="Arial"/>
              </a:rPr>
              <a:t>Mentre il 6 maggio, presso il </a:t>
            </a:r>
            <a:r>
              <a:rPr dirty="0" sz="1200" b="1">
                <a:latin typeface="Arial"/>
                <a:cs typeface="Arial"/>
              </a:rPr>
              <a:t>Teatro India</a:t>
            </a:r>
            <a:r>
              <a:rPr dirty="0" sz="1200">
                <a:latin typeface="Arial"/>
                <a:cs typeface="Arial"/>
              </a:rPr>
              <a:t>, </a:t>
            </a:r>
            <a:r>
              <a:rPr dirty="0" sz="1200" spc="-5">
                <a:latin typeface="Arial"/>
                <a:cs typeface="Arial"/>
              </a:rPr>
              <a:t>sarà proiettato il video  3domande3, in cui importanti </a:t>
            </a:r>
            <a:r>
              <a:rPr dirty="0" sz="1200">
                <a:latin typeface="Arial"/>
                <a:cs typeface="Arial"/>
              </a:rPr>
              <a:t>artisti come </a:t>
            </a:r>
            <a:r>
              <a:rPr dirty="0" sz="1200" spc="-5">
                <a:latin typeface="Arial"/>
                <a:cs typeface="Arial"/>
              </a:rPr>
              <a:t>Michelangelo Pistoletto, racconteranno il loro  modo di intendere </a:t>
            </a:r>
            <a:r>
              <a:rPr dirty="0" sz="1200" spc="-10">
                <a:latin typeface="Arial"/>
                <a:cs typeface="Arial"/>
              </a:rPr>
              <a:t>la </a:t>
            </a:r>
            <a:r>
              <a:rPr dirty="0" sz="1200" spc="-5">
                <a:latin typeface="Arial"/>
                <a:cs typeface="Arial"/>
              </a:rPr>
              <a:t>creatività. </a:t>
            </a:r>
            <a:r>
              <a:rPr dirty="0" sz="1200">
                <a:latin typeface="Arial"/>
                <a:cs typeface="Arial"/>
              </a:rPr>
              <a:t>Il </a:t>
            </a:r>
            <a:r>
              <a:rPr dirty="0" sz="1200" spc="-5">
                <a:latin typeface="Arial"/>
                <a:cs typeface="Arial"/>
              </a:rPr>
              <a:t>Teatro diventa </a:t>
            </a:r>
            <a:r>
              <a:rPr dirty="0" sz="1200">
                <a:latin typeface="Arial"/>
                <a:cs typeface="Arial"/>
              </a:rPr>
              <a:t>spazio </a:t>
            </a:r>
            <a:r>
              <a:rPr dirty="0" sz="1200" spc="-5">
                <a:latin typeface="Arial"/>
                <a:cs typeface="Arial"/>
              </a:rPr>
              <a:t>da abitare e i bambini sono gli  esploratori dell’immaginario </a:t>
            </a:r>
            <a:r>
              <a:rPr dirty="0" sz="1200">
                <a:latin typeface="Arial"/>
                <a:cs typeface="Arial"/>
              </a:rPr>
              <a:t>e </a:t>
            </a:r>
            <a:r>
              <a:rPr dirty="0" sz="1200" spc="-5">
                <a:latin typeface="Arial"/>
                <a:cs typeface="Arial"/>
              </a:rPr>
              <a:t>attori della creatività </a:t>
            </a:r>
            <a:r>
              <a:rPr dirty="0" sz="1200">
                <a:latin typeface="Arial"/>
                <a:cs typeface="Arial"/>
              </a:rPr>
              <a:t>e</a:t>
            </a:r>
            <a:r>
              <a:rPr dirty="0" sz="1200" spc="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dell’arte.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50">
              <a:latin typeface="Times New Roman"/>
              <a:cs typeface="Times New Roman"/>
            </a:endParaRPr>
          </a:p>
          <a:p>
            <a:pPr algn="just" marL="12700" marR="5080">
              <a:lnSpc>
                <a:spcPct val="125000"/>
              </a:lnSpc>
            </a:pPr>
            <a:r>
              <a:rPr dirty="0" sz="1200">
                <a:latin typeface="Arial"/>
                <a:cs typeface="Arial"/>
              </a:rPr>
              <a:t>A </a:t>
            </a:r>
            <a:r>
              <a:rPr dirty="0" sz="1200" spc="-5" b="1">
                <a:latin typeface="Arial"/>
                <a:cs typeface="Arial"/>
              </a:rPr>
              <a:t>Bari </a:t>
            </a:r>
            <a:r>
              <a:rPr dirty="0" sz="1200" spc="-5">
                <a:latin typeface="Arial"/>
                <a:cs typeface="Arial"/>
              </a:rPr>
              <a:t>invece, il 5 maggio presso </a:t>
            </a:r>
            <a:r>
              <a:rPr dirty="0" sz="1200" spc="-5" b="1">
                <a:latin typeface="Arial"/>
                <a:cs typeface="Arial"/>
              </a:rPr>
              <a:t>l’Ag. Centrale Banca </a:t>
            </a:r>
            <a:r>
              <a:rPr dirty="0" sz="1200" b="1">
                <a:latin typeface="Arial"/>
                <a:cs typeface="Arial"/>
              </a:rPr>
              <a:t>Carime</a:t>
            </a:r>
            <a:r>
              <a:rPr dirty="0" sz="1200">
                <a:latin typeface="Arial"/>
                <a:cs typeface="Arial"/>
              </a:rPr>
              <a:t>, </a:t>
            </a:r>
            <a:r>
              <a:rPr dirty="0" sz="1200" spc="-5">
                <a:latin typeface="Arial"/>
                <a:cs typeface="Arial"/>
              </a:rPr>
              <a:t>si svolgerà </a:t>
            </a:r>
            <a:r>
              <a:rPr dirty="0" sz="1200">
                <a:latin typeface="Arial"/>
                <a:cs typeface="Arial"/>
              </a:rPr>
              <a:t>in  </a:t>
            </a:r>
            <a:r>
              <a:rPr dirty="0" sz="1200" spc="-5">
                <a:latin typeface="Arial"/>
                <a:cs typeface="Arial"/>
              </a:rPr>
              <a:t>collaborazione con il Teatro Casa di Pulcinella, il progetto dal titolo </a:t>
            </a:r>
            <a:r>
              <a:rPr dirty="0" sz="1200" b="1">
                <a:latin typeface="Arial"/>
                <a:cs typeface="Arial"/>
              </a:rPr>
              <a:t>“Le </a:t>
            </a:r>
            <a:r>
              <a:rPr dirty="0" sz="1200" spc="-5" b="1">
                <a:latin typeface="Arial"/>
                <a:cs typeface="Arial"/>
              </a:rPr>
              <a:t>Città </a:t>
            </a:r>
            <a:r>
              <a:rPr dirty="0" sz="1200" b="1">
                <a:latin typeface="Arial"/>
                <a:cs typeface="Arial"/>
              </a:rPr>
              <a:t>Invisibili”</a:t>
            </a:r>
            <a:r>
              <a:rPr dirty="0" sz="1200">
                <a:latin typeface="Arial"/>
                <a:cs typeface="Arial"/>
              </a:rPr>
              <a:t>,  </a:t>
            </a:r>
            <a:r>
              <a:rPr dirty="0" sz="1200" spc="-5">
                <a:latin typeface="Arial"/>
                <a:cs typeface="Arial"/>
              </a:rPr>
              <a:t>ispirato al romanzo di Italo Calvino. Saranno raccontate storie attraverso Kamishibai, </a:t>
            </a:r>
            <a:r>
              <a:rPr dirty="0" sz="1200">
                <a:latin typeface="Arial"/>
                <a:cs typeface="Arial"/>
              </a:rPr>
              <a:t>ossia  </a:t>
            </a:r>
            <a:r>
              <a:rPr dirty="0" sz="1200" spc="-5">
                <a:latin typeface="Arial"/>
                <a:cs typeface="Arial"/>
              </a:rPr>
              <a:t>un teatro di immagini di origine giapponese utilizzato dai cantastorie coinvolgendo i  bambini a immaginare e </a:t>
            </a:r>
            <a:r>
              <a:rPr dirty="0" sz="1200">
                <a:latin typeface="Arial"/>
                <a:cs typeface="Arial"/>
              </a:rPr>
              <a:t>costruire </a:t>
            </a:r>
            <a:r>
              <a:rPr dirty="0" sz="1200" spc="-5">
                <a:latin typeface="Arial"/>
                <a:cs typeface="Arial"/>
              </a:rPr>
              <a:t>le loro città </a:t>
            </a:r>
            <a:r>
              <a:rPr dirty="0" sz="1200">
                <a:latin typeface="Arial"/>
                <a:cs typeface="Arial"/>
              </a:rPr>
              <a:t>invisibili.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Times New Roman"/>
              <a:cs typeface="Times New Roman"/>
            </a:endParaRPr>
          </a:p>
          <a:p>
            <a:pPr algn="just" marL="12700" marR="6985">
              <a:lnSpc>
                <a:spcPct val="125000"/>
              </a:lnSpc>
            </a:pPr>
            <a:r>
              <a:rPr dirty="0" sz="1200">
                <a:latin typeface="Arial"/>
                <a:cs typeface="Arial"/>
              </a:rPr>
              <a:t>A </a:t>
            </a:r>
            <a:r>
              <a:rPr dirty="0" sz="1200" spc="-5" b="1">
                <a:latin typeface="Arial"/>
                <a:cs typeface="Arial"/>
              </a:rPr>
              <a:t>Palermo</a:t>
            </a:r>
            <a:r>
              <a:rPr dirty="0" sz="1200" spc="-5">
                <a:latin typeface="Arial"/>
                <a:cs typeface="Arial"/>
              </a:rPr>
              <a:t>, dal 2 </a:t>
            </a:r>
            <a:r>
              <a:rPr dirty="0" sz="1200">
                <a:latin typeface="Arial"/>
                <a:cs typeface="Arial"/>
              </a:rPr>
              <a:t>al </a:t>
            </a:r>
            <a:r>
              <a:rPr dirty="0" sz="1200" spc="-5">
                <a:latin typeface="Arial"/>
                <a:cs typeface="Arial"/>
              </a:rPr>
              <a:t>7 maggio presso il </a:t>
            </a:r>
            <a:r>
              <a:rPr dirty="0" sz="1200" spc="-5" b="1">
                <a:latin typeface="Arial"/>
                <a:cs typeface="Arial"/>
              </a:rPr>
              <a:t>Palazzo </a:t>
            </a:r>
            <a:r>
              <a:rPr dirty="0" sz="1200" b="1">
                <a:latin typeface="Arial"/>
                <a:cs typeface="Arial"/>
              </a:rPr>
              <a:t>Bracinforte</a:t>
            </a:r>
            <a:r>
              <a:rPr dirty="0" sz="1200">
                <a:latin typeface="Arial"/>
                <a:cs typeface="Arial"/>
              </a:rPr>
              <a:t>, </a:t>
            </a:r>
            <a:r>
              <a:rPr dirty="0" sz="1200" spc="-5">
                <a:latin typeface="Arial"/>
                <a:cs typeface="Arial"/>
              </a:rPr>
              <a:t>saranno dedicati laboratori in  </a:t>
            </a:r>
            <a:r>
              <a:rPr dirty="0" sz="1200">
                <a:latin typeface="Arial"/>
                <a:cs typeface="Arial"/>
              </a:rPr>
              <a:t>cui tutti i </a:t>
            </a:r>
            <a:r>
              <a:rPr dirty="0" sz="1200" spc="-5">
                <a:latin typeface="Arial"/>
                <a:cs typeface="Arial"/>
              </a:rPr>
              <a:t>bambini </a:t>
            </a:r>
            <a:r>
              <a:rPr dirty="0" sz="1200">
                <a:latin typeface="Arial"/>
                <a:cs typeface="Arial"/>
              </a:rPr>
              <a:t>e i </a:t>
            </a:r>
            <a:r>
              <a:rPr dirty="0" sz="1200" spc="-5">
                <a:latin typeface="Arial"/>
                <a:cs typeface="Arial"/>
              </a:rPr>
              <a:t>ragazzi immagineranno l’universo </a:t>
            </a:r>
            <a:r>
              <a:rPr dirty="0" sz="1200">
                <a:latin typeface="Arial"/>
                <a:cs typeface="Arial"/>
              </a:rPr>
              <a:t>del mare con </a:t>
            </a:r>
            <a:r>
              <a:rPr dirty="0" sz="1200" spc="-5">
                <a:latin typeface="Arial"/>
                <a:cs typeface="Arial"/>
              </a:rPr>
              <a:t>le </a:t>
            </a:r>
            <a:r>
              <a:rPr dirty="0" sz="1200">
                <a:latin typeface="Arial"/>
                <a:cs typeface="Arial"/>
              </a:rPr>
              <a:t>sue creature </a:t>
            </a:r>
            <a:r>
              <a:rPr dirty="0" sz="1200" spc="-5">
                <a:latin typeface="Arial"/>
                <a:cs typeface="Arial"/>
              </a:rPr>
              <a:t>reali </a:t>
            </a:r>
            <a:r>
              <a:rPr dirty="0" sz="1200">
                <a:latin typeface="Arial"/>
                <a:cs typeface="Arial"/>
              </a:rPr>
              <a:t>e  </a:t>
            </a:r>
            <a:r>
              <a:rPr dirty="0" sz="1200" spc="-5">
                <a:latin typeface="Arial"/>
                <a:cs typeface="Arial"/>
              </a:rPr>
              <a:t>fantastiche.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/>
              <a:cs typeface="Times New Roman"/>
            </a:endParaRPr>
          </a:p>
          <a:p>
            <a:pPr algn="just" marL="12700">
              <a:lnSpc>
                <a:spcPct val="100000"/>
              </a:lnSpc>
            </a:pPr>
            <a:r>
              <a:rPr dirty="0" sz="1200" spc="-5">
                <a:latin typeface="Arial"/>
                <a:cs typeface="Arial"/>
              </a:rPr>
              <a:t>Per</a:t>
            </a:r>
            <a:r>
              <a:rPr dirty="0" sz="1200" spc="3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conoscere</a:t>
            </a:r>
            <a:r>
              <a:rPr dirty="0" sz="1200" spc="4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tutte</a:t>
            </a:r>
            <a:r>
              <a:rPr dirty="0" sz="1200" spc="4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le</a:t>
            </a:r>
            <a:r>
              <a:rPr dirty="0" sz="1200" spc="4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città</a:t>
            </a:r>
            <a:r>
              <a:rPr dirty="0" sz="1200" spc="3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e</a:t>
            </a:r>
            <a:r>
              <a:rPr dirty="0" sz="1200" spc="4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gli</a:t>
            </a:r>
            <a:r>
              <a:rPr dirty="0" sz="1200" spc="5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eventi</a:t>
            </a:r>
            <a:r>
              <a:rPr dirty="0" sz="1200" spc="4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del</a:t>
            </a:r>
            <a:r>
              <a:rPr dirty="0" sz="1200" spc="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Festival,</a:t>
            </a:r>
            <a:r>
              <a:rPr dirty="0" sz="1200" spc="3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consultate</a:t>
            </a:r>
            <a:r>
              <a:rPr dirty="0" sz="1200" spc="5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il</a:t>
            </a:r>
            <a:r>
              <a:rPr dirty="0" sz="1200" spc="3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sito</a:t>
            </a:r>
            <a:endParaRPr sz="12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360"/>
              </a:spcBef>
            </a:pPr>
            <a:r>
              <a:rPr dirty="0" sz="1200" spc="-5" b="1">
                <a:latin typeface="Arial"/>
                <a:cs typeface="Arial"/>
              </a:rPr>
              <a:t>festivalculturacreativa.it</a:t>
            </a:r>
            <a:r>
              <a:rPr dirty="0" sz="1200" spc="-5">
                <a:latin typeface="Arial"/>
                <a:cs typeface="Arial"/>
              </a:rPr>
              <a:t>, sezione eventi.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49225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P</a:t>
            </a:r>
            <a:r>
              <a:rPr dirty="0" sz="1600" spc="-5" b="1">
                <a:latin typeface="Arial"/>
                <a:cs typeface="Arial"/>
              </a:rPr>
              <a:t>iane</a:t>
            </a:r>
            <a:r>
              <a:rPr dirty="0" sz="1600" spc="-10" b="1">
                <a:latin typeface="Arial"/>
                <a:cs typeface="Arial"/>
              </a:rPr>
              <a:t>t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notizie.it  </a:t>
            </a:r>
            <a:r>
              <a:rPr dirty="0" sz="1600" spc="-5" b="1">
                <a:latin typeface="Arial"/>
                <a:cs typeface="Arial"/>
              </a:rPr>
              <a:t>3 maggio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512947"/>
            <a:ext cx="6148070" cy="230886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 marR="158750">
              <a:lnSpc>
                <a:spcPts val="3220"/>
              </a:lnSpc>
              <a:spcBef>
                <a:spcPts val="320"/>
              </a:spcBef>
            </a:pPr>
            <a:r>
              <a:rPr dirty="0" sz="2800" b="1">
                <a:latin typeface="Arial"/>
                <a:cs typeface="Arial"/>
              </a:rPr>
              <a:t>Festival </a:t>
            </a:r>
            <a:r>
              <a:rPr dirty="0" sz="2800" spc="-10" b="1">
                <a:latin typeface="Arial"/>
                <a:cs typeface="Arial"/>
              </a:rPr>
              <a:t>della </a:t>
            </a:r>
            <a:r>
              <a:rPr dirty="0" sz="2800" spc="-5" b="1">
                <a:latin typeface="Arial"/>
                <a:cs typeface="Arial"/>
              </a:rPr>
              <a:t>cultura creativa 2016:  date, programma ed eventi</a:t>
            </a:r>
            <a:r>
              <a:rPr dirty="0" sz="2800" spc="15" b="1">
                <a:latin typeface="Arial"/>
                <a:cs typeface="Arial"/>
              </a:rPr>
              <a:t> </a:t>
            </a:r>
            <a:r>
              <a:rPr dirty="0" sz="2800" spc="-5" b="1">
                <a:latin typeface="Arial"/>
                <a:cs typeface="Arial"/>
              </a:rPr>
              <a:t>a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ts val="3095"/>
              </a:lnSpc>
            </a:pPr>
            <a:r>
              <a:rPr dirty="0" sz="2800" spc="-5" b="1">
                <a:latin typeface="Arial"/>
                <a:cs typeface="Arial"/>
              </a:rPr>
              <a:t>Milano, Roma, </a:t>
            </a:r>
            <a:r>
              <a:rPr dirty="0" sz="2800" b="1">
                <a:latin typeface="Arial"/>
                <a:cs typeface="Arial"/>
              </a:rPr>
              <a:t>Bari </a:t>
            </a:r>
            <a:r>
              <a:rPr dirty="0" sz="2800" spc="-5" b="1">
                <a:latin typeface="Arial"/>
                <a:cs typeface="Arial"/>
              </a:rPr>
              <a:t>e</a:t>
            </a:r>
            <a:r>
              <a:rPr dirty="0" sz="2800" spc="10" b="1">
                <a:latin typeface="Arial"/>
                <a:cs typeface="Arial"/>
              </a:rPr>
              <a:t> </a:t>
            </a:r>
            <a:r>
              <a:rPr dirty="0" sz="2800" spc="-5" b="1">
                <a:latin typeface="Arial"/>
                <a:cs typeface="Arial"/>
              </a:rPr>
              <a:t>Palermo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ts val="1405"/>
              </a:lnSpc>
            </a:pPr>
            <a:r>
              <a:rPr dirty="0" sz="1200">
                <a:latin typeface="Times New Roman"/>
                <a:cs typeface="Times New Roman"/>
              </a:rPr>
              <a:t>di </a:t>
            </a:r>
            <a:r>
              <a:rPr dirty="0" u="sng" sz="12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Maria</a:t>
            </a:r>
            <a:r>
              <a:rPr dirty="0" u="sng" sz="120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dirty="0" u="sng" sz="1200" spc="-5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Depaola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25000"/>
              </a:lnSpc>
            </a:pPr>
            <a:r>
              <a:rPr dirty="0" sz="1200">
                <a:latin typeface="Arial"/>
                <a:cs typeface="Arial"/>
              </a:rPr>
              <a:t>È </a:t>
            </a:r>
            <a:r>
              <a:rPr dirty="0" sz="1200" spc="-5">
                <a:latin typeface="Arial"/>
                <a:cs typeface="Arial"/>
              </a:rPr>
              <a:t>partita dal </a:t>
            </a:r>
            <a:r>
              <a:rPr dirty="0" sz="1200" spc="-5" b="1">
                <a:latin typeface="Arial"/>
                <a:cs typeface="Arial"/>
              </a:rPr>
              <a:t>2 maggio</a:t>
            </a:r>
            <a:r>
              <a:rPr dirty="0" sz="1200" spc="-5">
                <a:latin typeface="Arial"/>
                <a:cs typeface="Arial"/>
              </a:rPr>
              <a:t>, la terza edizione del </a:t>
            </a:r>
            <a:r>
              <a:rPr dirty="0" sz="1200" spc="-5" b="1">
                <a:latin typeface="Arial"/>
                <a:cs typeface="Arial"/>
              </a:rPr>
              <a:t>“Festival </a:t>
            </a:r>
            <a:r>
              <a:rPr dirty="0" sz="1200" b="1">
                <a:latin typeface="Arial"/>
                <a:cs typeface="Arial"/>
              </a:rPr>
              <a:t>della </a:t>
            </a:r>
            <a:r>
              <a:rPr dirty="0" sz="1200" spc="-5" b="1">
                <a:latin typeface="Arial"/>
                <a:cs typeface="Arial"/>
              </a:rPr>
              <a:t>cultura creativa”</a:t>
            </a:r>
            <a:r>
              <a:rPr dirty="0" sz="1200" spc="-5">
                <a:latin typeface="Arial"/>
                <a:cs typeface="Arial"/>
              </a:rPr>
              <a:t>, una  manifestazione dedicata ai ragazzi e ai </a:t>
            </a:r>
            <a:r>
              <a:rPr dirty="0" sz="1200">
                <a:latin typeface="Arial"/>
                <a:cs typeface="Arial"/>
              </a:rPr>
              <a:t>bambini </a:t>
            </a:r>
            <a:r>
              <a:rPr dirty="0" sz="1200" spc="-5">
                <a:latin typeface="Arial"/>
                <a:cs typeface="Arial"/>
              </a:rPr>
              <a:t>organizzata in 50 </a:t>
            </a:r>
            <a:r>
              <a:rPr dirty="0" sz="1200">
                <a:latin typeface="Arial"/>
                <a:cs typeface="Arial"/>
              </a:rPr>
              <a:t>città </a:t>
            </a:r>
            <a:r>
              <a:rPr dirty="0" sz="1200" spc="-5">
                <a:latin typeface="Arial"/>
                <a:cs typeface="Arial"/>
              </a:rPr>
              <a:t>italiane dalle  banche con il coordinamento</a:t>
            </a:r>
            <a:r>
              <a:rPr dirty="0" sz="1200" spc="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dell’</a:t>
            </a:r>
            <a:r>
              <a:rPr dirty="0" sz="1200" spc="-5" b="1">
                <a:latin typeface="Arial"/>
                <a:cs typeface="Arial"/>
              </a:rPr>
              <a:t>Abi</a:t>
            </a:r>
            <a:r>
              <a:rPr dirty="0" sz="1200" spc="-5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6006464"/>
            <a:ext cx="468249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latin typeface="Arial"/>
                <a:cs typeface="Arial"/>
              </a:rPr>
              <a:t>Il </a:t>
            </a:r>
            <a:r>
              <a:rPr dirty="0" sz="2400" spc="-5" b="1">
                <a:latin typeface="Arial"/>
                <a:cs typeface="Arial"/>
              </a:rPr>
              <a:t>tema e gli obiettivi del</a:t>
            </a:r>
            <a:r>
              <a:rPr dirty="0" sz="2400" spc="25" b="1">
                <a:latin typeface="Arial"/>
                <a:cs typeface="Arial"/>
              </a:rPr>
              <a:t> </a:t>
            </a:r>
            <a:r>
              <a:rPr dirty="0" sz="2400" spc="-5" b="1">
                <a:latin typeface="Arial"/>
                <a:cs typeface="Arial"/>
              </a:rPr>
              <a:t>Festival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6627" y="6603872"/>
            <a:ext cx="6146800" cy="2997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Il </a:t>
            </a:r>
            <a:r>
              <a:rPr dirty="0" sz="1200" spc="-5">
                <a:latin typeface="Arial"/>
                <a:cs typeface="Arial"/>
              </a:rPr>
              <a:t>Festival della cultura creativa ha l’obiettivo </a:t>
            </a:r>
            <a:r>
              <a:rPr dirty="0" sz="1200" spc="-5" b="1">
                <a:latin typeface="Arial"/>
                <a:cs typeface="Arial"/>
              </a:rPr>
              <a:t>stimolare la creatività </a:t>
            </a:r>
            <a:r>
              <a:rPr dirty="0" sz="1200" spc="-5">
                <a:latin typeface="Arial"/>
                <a:cs typeface="Arial"/>
              </a:rPr>
              <a:t>dei ragazzi  avvicinandoli alla cultura, attraverso i numerosi eventi realizzati </a:t>
            </a:r>
            <a:r>
              <a:rPr dirty="0" sz="1200">
                <a:latin typeface="Arial"/>
                <a:cs typeface="Arial"/>
              </a:rPr>
              <a:t>nelle </a:t>
            </a:r>
            <a:r>
              <a:rPr dirty="0" sz="1200" spc="-5">
                <a:latin typeface="Arial"/>
                <a:cs typeface="Arial"/>
              </a:rPr>
              <a:t>scuole, nei musei,  nelle biblioteche che si estendono sul territorio</a:t>
            </a:r>
            <a:r>
              <a:rPr dirty="0" sz="1200" spc="3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italiano.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Times New Roman"/>
              <a:cs typeface="Times New Roman"/>
            </a:endParaRPr>
          </a:p>
          <a:p>
            <a:pPr algn="just" marL="12700" marR="5715">
              <a:lnSpc>
                <a:spcPct val="125000"/>
              </a:lnSpc>
            </a:pPr>
            <a:r>
              <a:rPr dirty="0" sz="1200">
                <a:latin typeface="Arial"/>
                <a:cs typeface="Arial"/>
              </a:rPr>
              <a:t>Il tema </a:t>
            </a:r>
            <a:r>
              <a:rPr dirty="0" sz="1200" spc="-5">
                <a:latin typeface="Arial"/>
                <a:cs typeface="Arial"/>
              </a:rPr>
              <a:t>scelto dalle banche per questa edizione è </a:t>
            </a:r>
            <a:r>
              <a:rPr dirty="0" sz="1200" spc="-5" b="1">
                <a:latin typeface="Arial"/>
                <a:cs typeface="Arial"/>
              </a:rPr>
              <a:t>“Abitare sottosopra. </a:t>
            </a:r>
            <a:r>
              <a:rPr dirty="0" sz="1200" b="1">
                <a:latin typeface="Arial"/>
                <a:cs typeface="Arial"/>
              </a:rPr>
              <a:t>Scoprire e  </a:t>
            </a:r>
            <a:r>
              <a:rPr dirty="0" sz="1200" spc="-5" b="1">
                <a:latin typeface="Arial"/>
                <a:cs typeface="Arial"/>
              </a:rPr>
              <a:t>sperimentare </a:t>
            </a:r>
            <a:r>
              <a:rPr dirty="0" sz="1200" b="1">
                <a:latin typeface="Arial"/>
                <a:cs typeface="Arial"/>
              </a:rPr>
              <a:t>come si sta dentro i </a:t>
            </a:r>
            <a:r>
              <a:rPr dirty="0" sz="1200" spc="-5" b="1">
                <a:latin typeface="Arial"/>
                <a:cs typeface="Arial"/>
              </a:rPr>
              <a:t>luoghi, l’arte </a:t>
            </a:r>
            <a:r>
              <a:rPr dirty="0" sz="1200" b="1">
                <a:latin typeface="Arial"/>
                <a:cs typeface="Arial"/>
              </a:rPr>
              <a:t>e </a:t>
            </a:r>
            <a:r>
              <a:rPr dirty="0" sz="1200" spc="-5" b="1">
                <a:latin typeface="Arial"/>
                <a:cs typeface="Arial"/>
              </a:rPr>
              <a:t>le emozioni’”</a:t>
            </a:r>
            <a:r>
              <a:rPr dirty="0" sz="1200" spc="-5">
                <a:latin typeface="Arial"/>
                <a:cs typeface="Arial"/>
              </a:rPr>
              <a:t>. L’obiettivo che </a:t>
            </a:r>
            <a:r>
              <a:rPr dirty="0" sz="1200">
                <a:latin typeface="Arial"/>
                <a:cs typeface="Arial"/>
              </a:rPr>
              <a:t>si  </a:t>
            </a:r>
            <a:r>
              <a:rPr dirty="0" sz="1200" spc="-5">
                <a:latin typeface="Arial"/>
                <a:cs typeface="Arial"/>
              </a:rPr>
              <a:t>propongono gli organizzatori </a:t>
            </a:r>
            <a:r>
              <a:rPr dirty="0" sz="1200">
                <a:latin typeface="Arial"/>
                <a:cs typeface="Arial"/>
              </a:rPr>
              <a:t>attraverso </a:t>
            </a:r>
            <a:r>
              <a:rPr dirty="0" sz="1200" spc="-5">
                <a:latin typeface="Arial"/>
                <a:cs typeface="Arial"/>
              </a:rPr>
              <a:t>questo </a:t>
            </a:r>
            <a:r>
              <a:rPr dirty="0" sz="1200">
                <a:latin typeface="Arial"/>
                <a:cs typeface="Arial"/>
              </a:rPr>
              <a:t>tema </a:t>
            </a:r>
            <a:r>
              <a:rPr dirty="0" sz="1200" spc="-5">
                <a:latin typeface="Arial"/>
                <a:cs typeface="Arial"/>
              </a:rPr>
              <a:t>è quello di ampliare </a:t>
            </a:r>
            <a:r>
              <a:rPr dirty="0" sz="1200">
                <a:latin typeface="Arial"/>
                <a:cs typeface="Arial"/>
              </a:rPr>
              <a:t>tra </a:t>
            </a:r>
            <a:r>
              <a:rPr dirty="0" sz="1200" spc="-5">
                <a:latin typeface="Arial"/>
                <a:cs typeface="Arial"/>
              </a:rPr>
              <a:t>i bambini il  concetto di </a:t>
            </a:r>
            <a:r>
              <a:rPr dirty="0" sz="1200" spc="-5" b="1">
                <a:latin typeface="Arial"/>
                <a:cs typeface="Arial"/>
              </a:rPr>
              <a:t>“casa” </a:t>
            </a:r>
            <a:r>
              <a:rPr dirty="0" sz="1200">
                <a:latin typeface="Arial"/>
                <a:cs typeface="Arial"/>
              </a:rPr>
              <a:t>e di </a:t>
            </a:r>
            <a:r>
              <a:rPr dirty="0" sz="1200" spc="-5">
                <a:latin typeface="Arial"/>
                <a:cs typeface="Arial"/>
              </a:rPr>
              <a:t>“luogo abitato”, </a:t>
            </a:r>
            <a:r>
              <a:rPr dirty="0" sz="1200">
                <a:latin typeface="Arial"/>
                <a:cs typeface="Arial"/>
              </a:rPr>
              <a:t>per </a:t>
            </a:r>
            <a:r>
              <a:rPr dirty="0" sz="1200" spc="-5">
                <a:latin typeface="Arial"/>
                <a:cs typeface="Arial"/>
              </a:rPr>
              <a:t>scoprire, </a:t>
            </a:r>
            <a:r>
              <a:rPr dirty="0" sz="1200">
                <a:latin typeface="Arial"/>
                <a:cs typeface="Arial"/>
              </a:rPr>
              <a:t>con </a:t>
            </a:r>
            <a:r>
              <a:rPr dirty="0" sz="1200" spc="-5">
                <a:latin typeface="Arial"/>
                <a:cs typeface="Arial"/>
              </a:rPr>
              <a:t>l’aiuto degli operatori  specializzati, in che modo ogni essere vivente </a:t>
            </a:r>
            <a:r>
              <a:rPr dirty="0" sz="1200" spc="-10">
                <a:latin typeface="Arial"/>
                <a:cs typeface="Arial"/>
              </a:rPr>
              <a:t>vive </a:t>
            </a:r>
            <a:r>
              <a:rPr dirty="0" sz="1200" spc="-5">
                <a:latin typeface="Arial"/>
                <a:cs typeface="Arial"/>
              </a:rPr>
              <a:t>e si relaziona con ciò </a:t>
            </a:r>
            <a:r>
              <a:rPr dirty="0" sz="1200" spc="-10">
                <a:latin typeface="Arial"/>
                <a:cs typeface="Arial"/>
              </a:rPr>
              <a:t>che </a:t>
            </a:r>
            <a:r>
              <a:rPr dirty="0" sz="1200" spc="-5">
                <a:latin typeface="Arial"/>
                <a:cs typeface="Arial"/>
              </a:rPr>
              <a:t>lo circonda,  facendo uso delle modalità </a:t>
            </a:r>
            <a:r>
              <a:rPr dirty="0" sz="1200">
                <a:latin typeface="Arial"/>
                <a:cs typeface="Arial"/>
              </a:rPr>
              <a:t>più </a:t>
            </a:r>
            <a:r>
              <a:rPr dirty="0" sz="1200" spc="-5">
                <a:latin typeface="Arial"/>
                <a:cs typeface="Arial"/>
              </a:rPr>
              <a:t>consone alla propria</a:t>
            </a:r>
            <a:r>
              <a:rPr dirty="0" sz="1200" spc="-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natura.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50">
              <a:latin typeface="Times New Roman"/>
              <a:cs typeface="Times New Roman"/>
            </a:endParaRPr>
          </a:p>
          <a:p>
            <a:pPr algn="just" marL="12700" marR="10160">
              <a:lnSpc>
                <a:spcPct val="125000"/>
              </a:lnSpc>
            </a:pPr>
            <a:r>
              <a:rPr dirty="0" sz="1200">
                <a:latin typeface="Arial"/>
                <a:cs typeface="Arial"/>
              </a:rPr>
              <a:t>Il </a:t>
            </a:r>
            <a:r>
              <a:rPr dirty="0" sz="1200" spc="-5">
                <a:latin typeface="Arial"/>
                <a:cs typeface="Arial"/>
              </a:rPr>
              <a:t>luogo abitato rappresenta la condizione </a:t>
            </a:r>
            <a:r>
              <a:rPr dirty="0" sz="1200">
                <a:latin typeface="Arial"/>
                <a:cs typeface="Arial"/>
              </a:rPr>
              <a:t>di </a:t>
            </a:r>
            <a:r>
              <a:rPr dirty="0" sz="1200" spc="-5">
                <a:latin typeface="Arial"/>
                <a:cs typeface="Arial"/>
              </a:rPr>
              <a:t>stabilità </a:t>
            </a:r>
            <a:r>
              <a:rPr dirty="0" sz="1200">
                <a:latin typeface="Arial"/>
                <a:cs typeface="Arial"/>
              </a:rPr>
              <a:t>e </a:t>
            </a:r>
            <a:r>
              <a:rPr dirty="0" sz="1200" spc="-5">
                <a:latin typeface="Arial"/>
                <a:cs typeface="Arial"/>
              </a:rPr>
              <a:t>dell’appartenenza collettiva.  Verranno</a:t>
            </a:r>
            <a:r>
              <a:rPr dirty="0" sz="1200" spc="8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sperimentate</a:t>
            </a:r>
            <a:r>
              <a:rPr dirty="0" sz="1200" spc="9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diverse</a:t>
            </a:r>
            <a:r>
              <a:rPr dirty="0" sz="1200" spc="8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dimensioni</a:t>
            </a:r>
            <a:r>
              <a:rPr dirty="0" sz="1200" spc="8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dell’abitare</a:t>
            </a:r>
            <a:r>
              <a:rPr dirty="0" sz="1200" spc="8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come</a:t>
            </a:r>
            <a:r>
              <a:rPr dirty="0" sz="1200" spc="7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abitare</a:t>
            </a:r>
            <a:r>
              <a:rPr dirty="0" sz="1200" spc="8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le</a:t>
            </a:r>
            <a:r>
              <a:rPr dirty="0" sz="1200" spc="8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emozioni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51329" y="2148443"/>
            <a:ext cx="4086225" cy="9139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7435" cy="22688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33387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Agenzia</a:t>
            </a:r>
            <a:r>
              <a:rPr dirty="0" sz="1600" spc="-5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Fuoritutto  28 aprile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84785" marR="5080">
              <a:lnSpc>
                <a:spcPct val="95800"/>
              </a:lnSpc>
              <a:spcBef>
                <a:spcPts val="940"/>
              </a:spcBef>
              <a:tabLst>
                <a:tab pos="2277110" algn="l"/>
                <a:tab pos="3855720" algn="l"/>
              </a:tabLst>
            </a:pP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Tutte le informazioni e i dettagli su eventi, città e sedi della manifestazione saranno  disponibili	</a:t>
            </a:r>
            <a:r>
              <a:rPr dirty="0" sz="1300">
                <a:solidFill>
                  <a:srgbClr val="333333"/>
                </a:solidFill>
                <a:latin typeface="Times New Roman"/>
                <a:cs typeface="Times New Roman"/>
              </a:rPr>
              <a:t>sul	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sito</a:t>
            </a:r>
            <a:r>
              <a:rPr dirty="0" u="sng" sz="1300" spc="-5">
                <a:solidFill>
                  <a:srgbClr val="4675A2"/>
                </a:solidFill>
                <a:uFill>
                  <a:solidFill>
                    <a:srgbClr val="4675A2"/>
                  </a:solidFill>
                </a:uFill>
                <a:latin typeface="Times New Roman"/>
                <a:cs typeface="Times New Roman"/>
                <a:hlinkClick r:id="rId3"/>
              </a:rPr>
              <a:t>www.festivalculturacreativa.it</a:t>
            </a:r>
            <a:r>
              <a:rPr dirty="0" sz="1300" spc="-5">
                <a:solidFill>
                  <a:srgbClr val="333333"/>
                </a:solidFill>
                <a:latin typeface="Times New Roman"/>
                <a:cs typeface="Times New Roman"/>
              </a:rPr>
              <a:t>.  (com)</a:t>
            </a:r>
            <a:endParaRPr sz="13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6800" cy="37598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580890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P</a:t>
            </a:r>
            <a:r>
              <a:rPr dirty="0" sz="1600" spc="-5" b="1">
                <a:latin typeface="Arial"/>
                <a:cs typeface="Arial"/>
              </a:rPr>
              <a:t>iane</a:t>
            </a:r>
            <a:r>
              <a:rPr dirty="0" sz="1600" spc="-10" b="1">
                <a:latin typeface="Arial"/>
                <a:cs typeface="Arial"/>
              </a:rPr>
              <a:t>t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notizie.it  </a:t>
            </a:r>
            <a:r>
              <a:rPr dirty="0" sz="1600" spc="-5" b="1">
                <a:latin typeface="Arial"/>
                <a:cs typeface="Arial"/>
              </a:rPr>
              <a:t>3 maggio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3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6985">
              <a:lnSpc>
                <a:spcPct val="125000"/>
              </a:lnSpc>
              <a:spcBef>
                <a:spcPts val="975"/>
              </a:spcBef>
            </a:pPr>
            <a:r>
              <a:rPr dirty="0" sz="1200" spc="-5">
                <a:latin typeface="Arial"/>
                <a:cs typeface="Arial"/>
              </a:rPr>
              <a:t>mettendosi nei panni degli altri oppure abitare tempi storici o </a:t>
            </a:r>
            <a:r>
              <a:rPr dirty="0" sz="1200" spc="-10">
                <a:latin typeface="Arial"/>
                <a:cs typeface="Arial"/>
              </a:rPr>
              <a:t>spazi </a:t>
            </a:r>
            <a:r>
              <a:rPr dirty="0" sz="1200" spc="-5">
                <a:latin typeface="Arial"/>
                <a:cs typeface="Arial"/>
              </a:rPr>
              <a:t>reali e virtuali e tanto  altro.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Times New Roman"/>
              <a:cs typeface="Times New Roman"/>
            </a:endParaRPr>
          </a:p>
          <a:p>
            <a:pPr algn="just" marL="12700" marR="5080">
              <a:lnSpc>
                <a:spcPct val="124900"/>
              </a:lnSpc>
            </a:pPr>
            <a:r>
              <a:rPr dirty="0" sz="1200" spc="-5">
                <a:latin typeface="Arial"/>
                <a:cs typeface="Arial"/>
              </a:rPr>
              <a:t>La manifestazione è </a:t>
            </a:r>
            <a:r>
              <a:rPr dirty="0" sz="1200">
                <a:latin typeface="Arial"/>
                <a:cs typeface="Arial"/>
              </a:rPr>
              <a:t>stata </a:t>
            </a:r>
            <a:r>
              <a:rPr dirty="0" sz="1200" spc="-5">
                <a:latin typeface="Arial"/>
                <a:cs typeface="Arial"/>
              </a:rPr>
              <a:t>presentata a </a:t>
            </a:r>
            <a:r>
              <a:rPr dirty="0" sz="1200" spc="-5" b="1">
                <a:latin typeface="Arial"/>
                <a:cs typeface="Arial"/>
              </a:rPr>
              <a:t>Roma</a:t>
            </a:r>
            <a:r>
              <a:rPr dirty="0" sz="1200" spc="-5">
                <a:latin typeface="Arial"/>
                <a:cs typeface="Arial"/>
              </a:rPr>
              <a:t>, presso il Palazzo Altieri da </a:t>
            </a:r>
            <a:r>
              <a:rPr dirty="0" sz="1200" spc="-5" b="1">
                <a:latin typeface="Arial"/>
                <a:cs typeface="Arial"/>
              </a:rPr>
              <a:t>Antonio  Patuelli</a:t>
            </a:r>
            <a:r>
              <a:rPr dirty="0" sz="1200" spc="-5">
                <a:latin typeface="Arial"/>
                <a:cs typeface="Arial"/>
              </a:rPr>
              <a:t>, presidente dell’Abi, Antonio Campo Dall’Orto, direttore generale della Rai, Paolo  Sciascia del Miur, </a:t>
            </a:r>
            <a:r>
              <a:rPr dirty="0" sz="1200" spc="-10">
                <a:latin typeface="Arial"/>
                <a:cs typeface="Arial"/>
              </a:rPr>
              <a:t>Guido </a:t>
            </a:r>
            <a:r>
              <a:rPr dirty="0" sz="1200" spc="-5">
                <a:latin typeface="Arial"/>
                <a:cs typeface="Arial"/>
              </a:rPr>
              <a:t>Guerzoni docente dell’Università Luigi Bocconi </a:t>
            </a:r>
            <a:r>
              <a:rPr dirty="0" sz="1200">
                <a:latin typeface="Arial"/>
                <a:cs typeface="Arial"/>
              </a:rPr>
              <a:t>di </a:t>
            </a:r>
            <a:r>
              <a:rPr dirty="0" sz="1200" spc="-5">
                <a:latin typeface="Arial"/>
                <a:cs typeface="Arial"/>
              </a:rPr>
              <a:t>Milano </a:t>
            </a:r>
            <a:r>
              <a:rPr dirty="0" sz="1200">
                <a:latin typeface="Arial"/>
                <a:cs typeface="Arial"/>
              </a:rPr>
              <a:t>e </a:t>
            </a:r>
            <a:r>
              <a:rPr dirty="0" sz="1200" spc="-10">
                <a:latin typeface="Arial"/>
                <a:cs typeface="Arial"/>
              </a:rPr>
              <a:t>Carlo  </a:t>
            </a:r>
            <a:r>
              <a:rPr dirty="0" sz="1200">
                <a:latin typeface="Arial"/>
                <a:cs typeface="Arial"/>
              </a:rPr>
              <a:t>Capoccioni, </a:t>
            </a:r>
            <a:r>
              <a:rPr dirty="0" sz="1200" spc="-5">
                <a:latin typeface="Arial"/>
                <a:cs typeface="Arial"/>
              </a:rPr>
              <a:t>responsabile ufficio rapporti istituzionali </a:t>
            </a:r>
            <a:r>
              <a:rPr dirty="0" sz="1200">
                <a:latin typeface="Arial"/>
                <a:cs typeface="Arial"/>
              </a:rPr>
              <a:t>Abi. </a:t>
            </a:r>
            <a:r>
              <a:rPr dirty="0" sz="1200" spc="-5" i="1">
                <a:latin typeface="Arial"/>
                <a:cs typeface="Arial"/>
              </a:rPr>
              <a:t>“Puntiamo </a:t>
            </a:r>
            <a:r>
              <a:rPr dirty="0" sz="1200" i="1">
                <a:latin typeface="Arial"/>
                <a:cs typeface="Arial"/>
              </a:rPr>
              <a:t>a </a:t>
            </a:r>
            <a:r>
              <a:rPr dirty="0" sz="1200" spc="-5" i="1">
                <a:latin typeface="Arial"/>
                <a:cs typeface="Arial"/>
              </a:rPr>
              <a:t>sviluppare lo spirito  </a:t>
            </a:r>
            <a:r>
              <a:rPr dirty="0" sz="1200" spc="-5" i="1">
                <a:latin typeface="Arial"/>
                <a:cs typeface="Arial"/>
              </a:rPr>
              <a:t>critico e la sensibilità culturale delle </a:t>
            </a:r>
            <a:r>
              <a:rPr dirty="0" sz="1200" spc="-10" i="1">
                <a:latin typeface="Arial"/>
                <a:cs typeface="Arial"/>
              </a:rPr>
              <a:t>nuove </a:t>
            </a:r>
            <a:r>
              <a:rPr dirty="0" sz="1200" spc="-5" i="1">
                <a:latin typeface="Arial"/>
                <a:cs typeface="Arial"/>
              </a:rPr>
              <a:t>generazioni in luoghi monumentali che le  banche possiedono </a:t>
            </a:r>
            <a:r>
              <a:rPr dirty="0" sz="1200" i="1">
                <a:latin typeface="Arial"/>
                <a:cs typeface="Arial"/>
              </a:rPr>
              <a:t>e </a:t>
            </a:r>
            <a:r>
              <a:rPr dirty="0" sz="1200" spc="-10" i="1">
                <a:latin typeface="Arial"/>
                <a:cs typeface="Arial"/>
              </a:rPr>
              <a:t>in </a:t>
            </a:r>
            <a:r>
              <a:rPr dirty="0" sz="1200" spc="-5" i="1">
                <a:latin typeface="Arial"/>
                <a:cs typeface="Arial"/>
              </a:rPr>
              <a:t>altri spazi messi </a:t>
            </a:r>
            <a:r>
              <a:rPr dirty="0" sz="1200" i="1">
                <a:latin typeface="Arial"/>
                <a:cs typeface="Arial"/>
              </a:rPr>
              <a:t>a </a:t>
            </a:r>
            <a:r>
              <a:rPr dirty="0" sz="1200" spc="-5" i="1">
                <a:latin typeface="Arial"/>
                <a:cs typeface="Arial"/>
              </a:rPr>
              <a:t>disposizione” </a:t>
            </a:r>
            <a:r>
              <a:rPr dirty="0" sz="1200" spc="-5">
                <a:latin typeface="Arial"/>
                <a:cs typeface="Arial"/>
              </a:rPr>
              <a:t>ha spiegato il presidente</a:t>
            </a:r>
            <a:r>
              <a:rPr dirty="0" sz="1200" spc="18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Patuelli.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6627" y="4375530"/>
            <a:ext cx="5737225" cy="3606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5" b="1">
                <a:latin typeface="Arial"/>
                <a:cs typeface="Arial"/>
              </a:rPr>
              <a:t>Gli eventi del Festival della cultura</a:t>
            </a:r>
            <a:r>
              <a:rPr dirty="0" sz="2200" spc="45" b="1">
                <a:latin typeface="Arial"/>
                <a:cs typeface="Arial"/>
              </a:rPr>
              <a:t> </a:t>
            </a:r>
            <a:r>
              <a:rPr dirty="0" sz="2200" spc="-5" b="1">
                <a:latin typeface="Arial"/>
                <a:cs typeface="Arial"/>
              </a:rPr>
              <a:t>creativa</a:t>
            </a:r>
            <a:endParaRPr sz="2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4939410"/>
            <a:ext cx="6146800" cy="45980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25000"/>
              </a:lnSpc>
              <a:spcBef>
                <a:spcPts val="100"/>
              </a:spcBef>
            </a:pPr>
            <a:r>
              <a:rPr dirty="0" sz="1200" spc="-5">
                <a:latin typeface="Arial"/>
                <a:cs typeface="Arial"/>
              </a:rPr>
              <a:t>Sono più di </a:t>
            </a:r>
            <a:r>
              <a:rPr dirty="0" sz="1200" spc="-10" b="1">
                <a:latin typeface="Arial"/>
                <a:cs typeface="Arial"/>
              </a:rPr>
              <a:t>80 </a:t>
            </a:r>
            <a:r>
              <a:rPr dirty="0" sz="1200" spc="-5">
                <a:latin typeface="Arial"/>
                <a:cs typeface="Arial"/>
              </a:rPr>
              <a:t>gli </a:t>
            </a:r>
            <a:r>
              <a:rPr dirty="0" sz="1200" spc="-5" b="1">
                <a:latin typeface="Arial"/>
                <a:cs typeface="Arial"/>
              </a:rPr>
              <a:t>eventi </a:t>
            </a:r>
            <a:r>
              <a:rPr dirty="0" sz="1200" b="1">
                <a:latin typeface="Arial"/>
                <a:cs typeface="Arial"/>
              </a:rPr>
              <a:t>in </a:t>
            </a:r>
            <a:r>
              <a:rPr dirty="0" sz="1200" spc="-5" b="1">
                <a:latin typeface="Arial"/>
                <a:cs typeface="Arial"/>
              </a:rPr>
              <a:t>programma </a:t>
            </a:r>
            <a:r>
              <a:rPr dirty="0" sz="1200" spc="-5">
                <a:latin typeface="Arial"/>
                <a:cs typeface="Arial"/>
              </a:rPr>
              <a:t>che si terranno in </a:t>
            </a:r>
            <a:r>
              <a:rPr dirty="0" sz="1200" spc="-10" b="1">
                <a:latin typeface="Arial"/>
                <a:cs typeface="Arial"/>
              </a:rPr>
              <a:t>50 </a:t>
            </a:r>
            <a:r>
              <a:rPr dirty="0" sz="1200" spc="-5" b="1">
                <a:latin typeface="Arial"/>
                <a:cs typeface="Arial"/>
              </a:rPr>
              <a:t>città</a:t>
            </a:r>
            <a:r>
              <a:rPr dirty="0" sz="1200" spc="-5">
                <a:latin typeface="Arial"/>
                <a:cs typeface="Arial"/>
              </a:rPr>
              <a:t>, dal nord al </a:t>
            </a:r>
            <a:r>
              <a:rPr dirty="0" sz="1200" spc="-10">
                <a:latin typeface="Arial"/>
                <a:cs typeface="Arial"/>
              </a:rPr>
              <a:t>sud  </a:t>
            </a:r>
            <a:r>
              <a:rPr dirty="0" sz="1200" spc="-5">
                <a:latin typeface="Arial"/>
                <a:cs typeface="Arial"/>
              </a:rPr>
              <a:t>dell’Italia, </a:t>
            </a:r>
            <a:r>
              <a:rPr dirty="0" sz="1200" spc="-5" b="1">
                <a:latin typeface="Arial"/>
                <a:cs typeface="Arial"/>
              </a:rPr>
              <a:t>dal </a:t>
            </a:r>
            <a:r>
              <a:rPr dirty="0" sz="1200" b="1">
                <a:latin typeface="Arial"/>
                <a:cs typeface="Arial"/>
              </a:rPr>
              <a:t>2 </a:t>
            </a:r>
            <a:r>
              <a:rPr dirty="0" sz="1200" spc="-5" b="1">
                <a:latin typeface="Arial"/>
                <a:cs typeface="Arial"/>
              </a:rPr>
              <a:t>all’8 </a:t>
            </a:r>
            <a:r>
              <a:rPr dirty="0" sz="1200" b="1">
                <a:latin typeface="Arial"/>
                <a:cs typeface="Arial"/>
              </a:rPr>
              <a:t>maggio</a:t>
            </a:r>
            <a:r>
              <a:rPr dirty="0" sz="1200">
                <a:latin typeface="Arial"/>
                <a:cs typeface="Arial"/>
              </a:rPr>
              <a:t>. I </a:t>
            </a:r>
            <a:r>
              <a:rPr dirty="0" sz="1200" spc="-5">
                <a:latin typeface="Arial"/>
                <a:cs typeface="Arial"/>
              </a:rPr>
              <a:t>laboratori saranno sostenuti dai rappresentanti delle  banche e dalla collaborazione di scuole, musei, associazioni culturali e biblioteche a cui si  aggiunge </a:t>
            </a:r>
            <a:r>
              <a:rPr dirty="0" sz="1200">
                <a:latin typeface="Arial"/>
                <a:cs typeface="Arial"/>
              </a:rPr>
              <a:t>anche </a:t>
            </a:r>
            <a:r>
              <a:rPr dirty="0" sz="1200" spc="-10">
                <a:latin typeface="Arial"/>
                <a:cs typeface="Arial"/>
              </a:rPr>
              <a:t>la </a:t>
            </a:r>
            <a:r>
              <a:rPr dirty="0" sz="1200" spc="-5" b="1">
                <a:latin typeface="Arial"/>
                <a:cs typeface="Arial"/>
              </a:rPr>
              <a:t>Main </a:t>
            </a:r>
            <a:r>
              <a:rPr dirty="0" sz="1200" b="1">
                <a:latin typeface="Arial"/>
                <a:cs typeface="Arial"/>
              </a:rPr>
              <a:t>Media </a:t>
            </a:r>
            <a:r>
              <a:rPr dirty="0" sz="1200" spc="-5" b="1">
                <a:latin typeface="Arial"/>
                <a:cs typeface="Arial"/>
              </a:rPr>
              <a:t>Partnership </a:t>
            </a:r>
            <a:r>
              <a:rPr dirty="0" sz="1200" spc="-5">
                <a:latin typeface="Arial"/>
                <a:cs typeface="Arial"/>
              </a:rPr>
              <a:t>della </a:t>
            </a:r>
            <a:r>
              <a:rPr dirty="0" sz="1200" spc="-5" b="1">
                <a:latin typeface="Arial"/>
                <a:cs typeface="Arial"/>
              </a:rPr>
              <a:t>Rai </a:t>
            </a:r>
            <a:r>
              <a:rPr dirty="0" sz="1200" spc="-5">
                <a:latin typeface="Arial"/>
                <a:cs typeface="Arial"/>
              </a:rPr>
              <a:t>e del</a:t>
            </a:r>
            <a:r>
              <a:rPr dirty="0" sz="1200" spc="55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Tgr</a:t>
            </a:r>
            <a:r>
              <a:rPr dirty="0" sz="1200" spc="-5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Times New Roman"/>
              <a:cs typeface="Times New Roman"/>
            </a:endParaRPr>
          </a:p>
          <a:p>
            <a:pPr algn="just" marL="12700" marR="5080">
              <a:lnSpc>
                <a:spcPct val="125000"/>
              </a:lnSpc>
              <a:spcBef>
                <a:spcPts val="5"/>
              </a:spcBef>
            </a:pPr>
            <a:r>
              <a:rPr dirty="0" sz="1200" spc="-5">
                <a:latin typeface="Arial"/>
                <a:cs typeface="Arial"/>
              </a:rPr>
              <a:t>Numerose sono le iniziative previste a </a:t>
            </a:r>
            <a:r>
              <a:rPr dirty="0" sz="1200" spc="-5" b="1">
                <a:latin typeface="Arial"/>
                <a:cs typeface="Arial"/>
              </a:rPr>
              <a:t>Milano</a:t>
            </a:r>
            <a:r>
              <a:rPr dirty="0" sz="1200" spc="-5">
                <a:latin typeface="Arial"/>
                <a:cs typeface="Arial"/>
              </a:rPr>
              <a:t>: dal 2 al 4 maggio, la BNL propone presso  l’</a:t>
            </a:r>
            <a:r>
              <a:rPr dirty="0" sz="1200" spc="-5" b="1">
                <a:latin typeface="Arial"/>
                <a:cs typeface="Arial"/>
              </a:rPr>
              <a:t>Osservatorio Astronomico </a:t>
            </a:r>
            <a:r>
              <a:rPr dirty="0" sz="1200" b="1">
                <a:latin typeface="Arial"/>
                <a:cs typeface="Arial"/>
              </a:rPr>
              <a:t>di Brera</a:t>
            </a:r>
            <a:r>
              <a:rPr dirty="0" sz="1200">
                <a:latin typeface="Arial"/>
                <a:cs typeface="Arial"/>
              </a:rPr>
              <a:t>, </a:t>
            </a:r>
            <a:r>
              <a:rPr dirty="0" sz="1200" spc="-5">
                <a:latin typeface="Arial"/>
                <a:cs typeface="Arial"/>
              </a:rPr>
              <a:t>diversi </a:t>
            </a:r>
            <a:r>
              <a:rPr dirty="0" sz="1200">
                <a:latin typeface="Arial"/>
                <a:cs typeface="Arial"/>
              </a:rPr>
              <a:t>laboratori didattici </a:t>
            </a:r>
            <a:r>
              <a:rPr dirty="0" sz="1200" spc="-5">
                <a:latin typeface="Arial"/>
                <a:cs typeface="Arial"/>
              </a:rPr>
              <a:t>sul </a:t>
            </a:r>
            <a:r>
              <a:rPr dirty="0" sz="1200">
                <a:latin typeface="Arial"/>
                <a:cs typeface="Arial"/>
              </a:rPr>
              <a:t>tema </a:t>
            </a:r>
            <a:r>
              <a:rPr dirty="0" sz="1200" spc="-5" b="1">
                <a:latin typeface="Arial"/>
                <a:cs typeface="Arial"/>
              </a:rPr>
              <a:t>“Abitare </a:t>
            </a:r>
            <a:r>
              <a:rPr dirty="0" sz="1200" b="1">
                <a:latin typeface="Arial"/>
                <a:cs typeface="Arial"/>
              </a:rPr>
              <a:t>lo  Spazio” </a:t>
            </a:r>
            <a:r>
              <a:rPr dirty="0" sz="1200" spc="-5">
                <a:latin typeface="Arial"/>
                <a:cs typeface="Arial"/>
              </a:rPr>
              <a:t>legati allo </a:t>
            </a:r>
            <a:r>
              <a:rPr dirty="0" sz="1200" spc="-10">
                <a:latin typeface="Arial"/>
                <a:cs typeface="Arial"/>
              </a:rPr>
              <a:t>spazio </a:t>
            </a:r>
            <a:r>
              <a:rPr dirty="0" sz="1200">
                <a:latin typeface="Arial"/>
                <a:cs typeface="Arial"/>
              </a:rPr>
              <a:t>e </a:t>
            </a:r>
            <a:r>
              <a:rPr dirty="0" sz="1200" spc="-5">
                <a:latin typeface="Arial"/>
                <a:cs typeface="Arial"/>
              </a:rPr>
              <a:t>all’astronomia, destinati </a:t>
            </a:r>
            <a:r>
              <a:rPr dirty="0" sz="1200">
                <a:latin typeface="Arial"/>
                <a:cs typeface="Arial"/>
              </a:rPr>
              <a:t>a </a:t>
            </a:r>
            <a:r>
              <a:rPr dirty="0" sz="1200" spc="-5">
                <a:latin typeface="Arial"/>
                <a:cs typeface="Arial"/>
              </a:rPr>
              <a:t>circa 1000 bambini </a:t>
            </a:r>
            <a:r>
              <a:rPr dirty="0" sz="1200">
                <a:latin typeface="Arial"/>
                <a:cs typeface="Arial"/>
              </a:rPr>
              <a:t>e </a:t>
            </a:r>
            <a:r>
              <a:rPr dirty="0" sz="1200" spc="-10">
                <a:latin typeface="Arial"/>
                <a:cs typeface="Arial"/>
              </a:rPr>
              <a:t>ragazzi </a:t>
            </a:r>
            <a:r>
              <a:rPr dirty="0" sz="1200">
                <a:latin typeface="Arial"/>
                <a:cs typeface="Arial"/>
              </a:rPr>
              <a:t>dalla  </a:t>
            </a:r>
            <a:r>
              <a:rPr dirty="0" sz="1200" spc="10">
                <a:latin typeface="Arial"/>
                <a:cs typeface="Arial"/>
              </a:rPr>
              <a:t>4^ </a:t>
            </a:r>
            <a:r>
              <a:rPr dirty="0" sz="1200">
                <a:latin typeface="Arial"/>
                <a:cs typeface="Arial"/>
              </a:rPr>
              <a:t>elementare </a:t>
            </a:r>
            <a:r>
              <a:rPr dirty="0" sz="1200" spc="-5">
                <a:latin typeface="Arial"/>
                <a:cs typeface="Arial"/>
              </a:rPr>
              <a:t>alla </a:t>
            </a:r>
            <a:r>
              <a:rPr dirty="0" sz="1200" spc="5">
                <a:latin typeface="Arial"/>
                <a:cs typeface="Arial"/>
              </a:rPr>
              <a:t>2^</a:t>
            </a:r>
            <a:r>
              <a:rPr dirty="0" sz="1200" spc="-11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media.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Times New Roman"/>
              <a:cs typeface="Times New Roman"/>
            </a:endParaRPr>
          </a:p>
          <a:p>
            <a:pPr algn="just" marL="12700" marR="6350">
              <a:lnSpc>
                <a:spcPct val="125000"/>
              </a:lnSpc>
            </a:pPr>
            <a:r>
              <a:rPr dirty="0" sz="1200" spc="-5">
                <a:latin typeface="Arial"/>
                <a:cs typeface="Arial"/>
              </a:rPr>
              <a:t>Dal 3 al 7 maggio dalle 15.30 presso le </a:t>
            </a:r>
            <a:r>
              <a:rPr dirty="0" sz="1200" spc="-5" b="1">
                <a:latin typeface="Arial"/>
                <a:cs typeface="Arial"/>
              </a:rPr>
              <a:t>Gallerie D’Italia</a:t>
            </a:r>
            <a:r>
              <a:rPr dirty="0" sz="1200" spc="-5">
                <a:latin typeface="Arial"/>
                <a:cs typeface="Arial"/>
              </a:rPr>
              <a:t>, </a:t>
            </a:r>
            <a:r>
              <a:rPr dirty="0" sz="1200" spc="-10">
                <a:latin typeface="Arial"/>
                <a:cs typeface="Arial"/>
              </a:rPr>
              <a:t>piazza </a:t>
            </a:r>
            <a:r>
              <a:rPr dirty="0" sz="1200" spc="-5">
                <a:latin typeface="Arial"/>
                <a:cs typeface="Arial"/>
              </a:rPr>
              <a:t>della Scala </a:t>
            </a:r>
            <a:r>
              <a:rPr dirty="0" sz="1200">
                <a:latin typeface="Arial"/>
                <a:cs typeface="Arial"/>
              </a:rPr>
              <a:t>6, </a:t>
            </a:r>
            <a:r>
              <a:rPr dirty="0" sz="1200" spc="-5">
                <a:latin typeface="Arial"/>
                <a:cs typeface="Arial"/>
              </a:rPr>
              <a:t>si terrà il  laboratorio </a:t>
            </a:r>
            <a:r>
              <a:rPr dirty="0" sz="1200" spc="-5" b="1">
                <a:latin typeface="Arial"/>
                <a:cs typeface="Arial"/>
              </a:rPr>
              <a:t>“Ricostruiamo </a:t>
            </a:r>
            <a:r>
              <a:rPr dirty="0" sz="1200" b="1">
                <a:latin typeface="Arial"/>
                <a:cs typeface="Arial"/>
              </a:rPr>
              <a:t>la </a:t>
            </a:r>
            <a:r>
              <a:rPr dirty="0" sz="1200" spc="-5" b="1">
                <a:latin typeface="Arial"/>
                <a:cs typeface="Arial"/>
              </a:rPr>
              <a:t>bella Milano”</a:t>
            </a:r>
            <a:r>
              <a:rPr dirty="0" sz="1200" spc="-5">
                <a:latin typeface="Arial"/>
                <a:cs typeface="Arial"/>
              </a:rPr>
              <a:t>, che prevede </a:t>
            </a:r>
            <a:r>
              <a:rPr dirty="0" sz="1200" spc="-10">
                <a:latin typeface="Arial"/>
                <a:cs typeface="Arial"/>
              </a:rPr>
              <a:t>la </a:t>
            </a:r>
            <a:r>
              <a:rPr dirty="0" sz="1200" spc="-5">
                <a:latin typeface="Arial"/>
                <a:cs typeface="Arial"/>
              </a:rPr>
              <a:t>visita guidata ai bambini dai 6  </a:t>
            </a:r>
            <a:r>
              <a:rPr dirty="0" sz="1200">
                <a:latin typeface="Arial"/>
                <a:cs typeface="Arial"/>
              </a:rPr>
              <a:t>ai 12 </a:t>
            </a:r>
            <a:r>
              <a:rPr dirty="0" sz="1200" spc="-5">
                <a:latin typeface="Arial"/>
                <a:cs typeface="Arial"/>
              </a:rPr>
              <a:t>anni. L’ingresso </a:t>
            </a:r>
            <a:r>
              <a:rPr dirty="0" sz="1200">
                <a:latin typeface="Arial"/>
                <a:cs typeface="Arial"/>
              </a:rPr>
              <a:t>è </a:t>
            </a:r>
            <a:r>
              <a:rPr dirty="0" sz="1200" spc="-5">
                <a:latin typeface="Arial"/>
                <a:cs typeface="Arial"/>
              </a:rPr>
              <a:t>gratuito, fino </a:t>
            </a:r>
            <a:r>
              <a:rPr dirty="0" sz="1200">
                <a:latin typeface="Arial"/>
                <a:cs typeface="Arial"/>
              </a:rPr>
              <a:t>ad un </a:t>
            </a:r>
            <a:r>
              <a:rPr dirty="0" sz="1200" spc="-5">
                <a:latin typeface="Arial"/>
                <a:cs typeface="Arial"/>
              </a:rPr>
              <a:t>massimo </a:t>
            </a:r>
            <a:r>
              <a:rPr dirty="0" sz="1200">
                <a:latin typeface="Arial"/>
                <a:cs typeface="Arial"/>
              </a:rPr>
              <a:t>di </a:t>
            </a:r>
            <a:r>
              <a:rPr dirty="0" sz="1200" spc="-5">
                <a:latin typeface="Arial"/>
                <a:cs typeface="Arial"/>
              </a:rPr>
              <a:t>15</a:t>
            </a:r>
            <a:r>
              <a:rPr dirty="0" sz="1200" spc="-5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partecipanti.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50">
              <a:latin typeface="Times New Roman"/>
              <a:cs typeface="Times New Roman"/>
            </a:endParaRPr>
          </a:p>
          <a:p>
            <a:pPr algn="just" marL="12700" marR="5080">
              <a:lnSpc>
                <a:spcPct val="125000"/>
              </a:lnSpc>
            </a:pPr>
            <a:r>
              <a:rPr dirty="0" sz="1200" spc="-5">
                <a:latin typeface="Arial"/>
                <a:cs typeface="Arial"/>
              </a:rPr>
              <a:t>Anche a </a:t>
            </a:r>
            <a:r>
              <a:rPr dirty="0" sz="1200" spc="-5" b="1">
                <a:latin typeface="Arial"/>
                <a:cs typeface="Arial"/>
              </a:rPr>
              <a:t>Roma </a:t>
            </a:r>
            <a:r>
              <a:rPr dirty="0" sz="1200" spc="-5">
                <a:latin typeface="Arial"/>
                <a:cs typeface="Arial"/>
              </a:rPr>
              <a:t>si svolgeranno presso </a:t>
            </a:r>
            <a:r>
              <a:rPr dirty="0" sz="1200" spc="-5" b="1">
                <a:latin typeface="Arial"/>
                <a:cs typeface="Arial"/>
              </a:rPr>
              <a:t>INAF-IAPS: l’Area </a:t>
            </a:r>
            <a:r>
              <a:rPr dirty="0" sz="1200" b="1">
                <a:latin typeface="Arial"/>
                <a:cs typeface="Arial"/>
              </a:rPr>
              <a:t>della </a:t>
            </a:r>
            <a:r>
              <a:rPr dirty="0" sz="1200" spc="-5" b="1">
                <a:latin typeface="Arial"/>
                <a:cs typeface="Arial"/>
              </a:rPr>
              <a:t>Ricerca </a:t>
            </a:r>
            <a:r>
              <a:rPr dirty="0" sz="1200" b="1">
                <a:latin typeface="Arial"/>
                <a:cs typeface="Arial"/>
              </a:rPr>
              <a:t>di </a:t>
            </a:r>
            <a:r>
              <a:rPr dirty="0" sz="1200" spc="-5" b="1">
                <a:latin typeface="Arial"/>
                <a:cs typeface="Arial"/>
              </a:rPr>
              <a:t>Roma </a:t>
            </a:r>
            <a:r>
              <a:rPr dirty="0" sz="1200" b="1">
                <a:latin typeface="Arial"/>
                <a:cs typeface="Arial"/>
              </a:rPr>
              <a:t>Tor  Vergata</a:t>
            </a:r>
            <a:r>
              <a:rPr dirty="0" sz="1200">
                <a:latin typeface="Arial"/>
                <a:cs typeface="Arial"/>
              </a:rPr>
              <a:t>, </a:t>
            </a:r>
            <a:r>
              <a:rPr dirty="0" sz="1200" spc="-5">
                <a:latin typeface="Arial"/>
                <a:cs typeface="Arial"/>
              </a:rPr>
              <a:t>i laboratori </a:t>
            </a:r>
            <a:r>
              <a:rPr dirty="0" sz="1200">
                <a:latin typeface="Arial"/>
                <a:cs typeface="Arial"/>
              </a:rPr>
              <a:t>didattici </a:t>
            </a:r>
            <a:r>
              <a:rPr dirty="0" sz="1200" spc="-5" b="1">
                <a:latin typeface="Arial"/>
                <a:cs typeface="Arial"/>
              </a:rPr>
              <a:t>“Abitare </a:t>
            </a:r>
            <a:r>
              <a:rPr dirty="0" sz="1200" b="1">
                <a:latin typeface="Arial"/>
                <a:cs typeface="Arial"/>
              </a:rPr>
              <a:t>lo Spazio” </a:t>
            </a:r>
            <a:r>
              <a:rPr dirty="0" sz="1200" spc="-5">
                <a:latin typeface="Arial"/>
                <a:cs typeface="Arial"/>
              </a:rPr>
              <a:t>destinato </a:t>
            </a:r>
            <a:r>
              <a:rPr dirty="0" sz="1200">
                <a:latin typeface="Arial"/>
                <a:cs typeface="Arial"/>
              </a:rPr>
              <a:t>ai </a:t>
            </a:r>
            <a:r>
              <a:rPr dirty="0" sz="1200" spc="-5">
                <a:latin typeface="Arial"/>
                <a:cs typeface="Arial"/>
              </a:rPr>
              <a:t>bambini dalla </a:t>
            </a:r>
            <a:r>
              <a:rPr dirty="0" sz="1200" spc="10">
                <a:latin typeface="Arial"/>
                <a:cs typeface="Arial"/>
              </a:rPr>
              <a:t>4^ </a:t>
            </a:r>
            <a:r>
              <a:rPr dirty="0" sz="1200" spc="-5">
                <a:latin typeface="Arial"/>
                <a:cs typeface="Arial"/>
              </a:rPr>
              <a:t>elementare  alla </a:t>
            </a:r>
            <a:r>
              <a:rPr dirty="0" sz="1200" spc="5">
                <a:latin typeface="Arial"/>
                <a:cs typeface="Arial"/>
              </a:rPr>
              <a:t>2^ </a:t>
            </a:r>
            <a:r>
              <a:rPr dirty="0" sz="1200">
                <a:latin typeface="Arial"/>
                <a:cs typeface="Arial"/>
              </a:rPr>
              <a:t>media. </a:t>
            </a:r>
            <a:r>
              <a:rPr dirty="0" sz="1200" spc="-5">
                <a:latin typeface="Arial"/>
                <a:cs typeface="Arial"/>
              </a:rPr>
              <a:t>Mentre il 6 maggio, presso il </a:t>
            </a:r>
            <a:r>
              <a:rPr dirty="0" sz="1200" b="1">
                <a:latin typeface="Arial"/>
                <a:cs typeface="Arial"/>
              </a:rPr>
              <a:t>Teatro India</a:t>
            </a:r>
            <a:r>
              <a:rPr dirty="0" sz="1200">
                <a:latin typeface="Arial"/>
                <a:cs typeface="Arial"/>
              </a:rPr>
              <a:t>, </a:t>
            </a:r>
            <a:r>
              <a:rPr dirty="0" sz="1200" spc="-5">
                <a:latin typeface="Arial"/>
                <a:cs typeface="Arial"/>
              </a:rPr>
              <a:t>sarà proiettato il video  3domande3, in cui importanti </a:t>
            </a:r>
            <a:r>
              <a:rPr dirty="0" sz="1200">
                <a:latin typeface="Arial"/>
                <a:cs typeface="Arial"/>
              </a:rPr>
              <a:t>artisti come </a:t>
            </a:r>
            <a:r>
              <a:rPr dirty="0" sz="1200" spc="-5">
                <a:latin typeface="Arial"/>
                <a:cs typeface="Arial"/>
              </a:rPr>
              <a:t>Michelangelo Pistoletto, racconteranno il loro  modo di intendere </a:t>
            </a:r>
            <a:r>
              <a:rPr dirty="0" sz="1200" spc="-10">
                <a:latin typeface="Arial"/>
                <a:cs typeface="Arial"/>
              </a:rPr>
              <a:t>la </a:t>
            </a:r>
            <a:r>
              <a:rPr dirty="0" sz="1200" spc="-5">
                <a:latin typeface="Arial"/>
                <a:cs typeface="Arial"/>
              </a:rPr>
              <a:t>creatività. </a:t>
            </a:r>
            <a:r>
              <a:rPr dirty="0" sz="1200">
                <a:latin typeface="Arial"/>
                <a:cs typeface="Arial"/>
              </a:rPr>
              <a:t>Il </a:t>
            </a:r>
            <a:r>
              <a:rPr dirty="0" sz="1200" spc="-5">
                <a:latin typeface="Arial"/>
                <a:cs typeface="Arial"/>
              </a:rPr>
              <a:t>Teatro diventa spazio da abitare e i bambini sono gli  esploratori dell’immaginario </a:t>
            </a:r>
            <a:r>
              <a:rPr dirty="0" sz="1200">
                <a:latin typeface="Arial"/>
                <a:cs typeface="Arial"/>
              </a:rPr>
              <a:t>e </a:t>
            </a:r>
            <a:r>
              <a:rPr dirty="0" sz="1200" spc="-5">
                <a:latin typeface="Arial"/>
                <a:cs typeface="Arial"/>
              </a:rPr>
              <a:t>attori della creatività </a:t>
            </a:r>
            <a:r>
              <a:rPr dirty="0" sz="1200">
                <a:latin typeface="Arial"/>
                <a:cs typeface="Arial"/>
              </a:rPr>
              <a:t>e</a:t>
            </a:r>
            <a:r>
              <a:rPr dirty="0" sz="1200" spc="1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dell’arte.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7435" cy="44475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580890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P</a:t>
            </a:r>
            <a:r>
              <a:rPr dirty="0" sz="1600" spc="-5" b="1">
                <a:latin typeface="Arial"/>
                <a:cs typeface="Arial"/>
              </a:rPr>
              <a:t>iane</a:t>
            </a:r>
            <a:r>
              <a:rPr dirty="0" sz="1600" spc="-10" b="1">
                <a:latin typeface="Arial"/>
                <a:cs typeface="Arial"/>
              </a:rPr>
              <a:t>t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notizie.it  </a:t>
            </a:r>
            <a:r>
              <a:rPr dirty="0" sz="1600" spc="-5" b="1">
                <a:latin typeface="Arial"/>
                <a:cs typeface="Arial"/>
              </a:rPr>
              <a:t>3 maggio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3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3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25000"/>
              </a:lnSpc>
              <a:spcBef>
                <a:spcPts val="975"/>
              </a:spcBef>
            </a:pPr>
            <a:r>
              <a:rPr dirty="0" sz="1200">
                <a:latin typeface="Arial"/>
                <a:cs typeface="Arial"/>
              </a:rPr>
              <a:t>A </a:t>
            </a:r>
            <a:r>
              <a:rPr dirty="0" sz="1200" spc="-5" b="1">
                <a:latin typeface="Arial"/>
                <a:cs typeface="Arial"/>
              </a:rPr>
              <a:t>Bari </a:t>
            </a:r>
            <a:r>
              <a:rPr dirty="0" sz="1200" spc="-5">
                <a:latin typeface="Arial"/>
                <a:cs typeface="Arial"/>
              </a:rPr>
              <a:t>invece, il 5 maggio presso </a:t>
            </a:r>
            <a:r>
              <a:rPr dirty="0" sz="1200" spc="-5" b="1">
                <a:latin typeface="Arial"/>
                <a:cs typeface="Arial"/>
              </a:rPr>
              <a:t>l’Ag. Centrale Banca </a:t>
            </a:r>
            <a:r>
              <a:rPr dirty="0" sz="1200" b="1">
                <a:latin typeface="Arial"/>
                <a:cs typeface="Arial"/>
              </a:rPr>
              <a:t>Carime</a:t>
            </a:r>
            <a:r>
              <a:rPr dirty="0" sz="1200">
                <a:latin typeface="Arial"/>
                <a:cs typeface="Arial"/>
              </a:rPr>
              <a:t>, </a:t>
            </a:r>
            <a:r>
              <a:rPr dirty="0" sz="1200" spc="-5">
                <a:latin typeface="Arial"/>
                <a:cs typeface="Arial"/>
              </a:rPr>
              <a:t>si svolgerà </a:t>
            </a:r>
            <a:r>
              <a:rPr dirty="0" sz="1200">
                <a:latin typeface="Arial"/>
                <a:cs typeface="Arial"/>
              </a:rPr>
              <a:t>in  </a:t>
            </a:r>
            <a:r>
              <a:rPr dirty="0" sz="1200" spc="-5">
                <a:latin typeface="Arial"/>
                <a:cs typeface="Arial"/>
              </a:rPr>
              <a:t>collaborazione con il Teatro Casa di Pulcinella, il progetto dal titolo </a:t>
            </a:r>
            <a:r>
              <a:rPr dirty="0" sz="1200" b="1">
                <a:latin typeface="Arial"/>
                <a:cs typeface="Arial"/>
              </a:rPr>
              <a:t>“Le </a:t>
            </a:r>
            <a:r>
              <a:rPr dirty="0" sz="1200" spc="-5" b="1">
                <a:latin typeface="Arial"/>
                <a:cs typeface="Arial"/>
              </a:rPr>
              <a:t>Città </a:t>
            </a:r>
            <a:r>
              <a:rPr dirty="0" sz="1200" b="1">
                <a:latin typeface="Arial"/>
                <a:cs typeface="Arial"/>
              </a:rPr>
              <a:t>Invisibili”</a:t>
            </a:r>
            <a:r>
              <a:rPr dirty="0" sz="1200">
                <a:latin typeface="Arial"/>
                <a:cs typeface="Arial"/>
              </a:rPr>
              <a:t>,  </a:t>
            </a:r>
            <a:r>
              <a:rPr dirty="0" sz="1200" spc="-5">
                <a:latin typeface="Arial"/>
                <a:cs typeface="Arial"/>
              </a:rPr>
              <a:t>ispirato al romanzo di Italo Calvino. Saranno raccontate storie </a:t>
            </a:r>
            <a:r>
              <a:rPr dirty="0" sz="1200">
                <a:latin typeface="Arial"/>
                <a:cs typeface="Arial"/>
              </a:rPr>
              <a:t>attraverso </a:t>
            </a:r>
            <a:r>
              <a:rPr dirty="0" sz="1200" spc="-5">
                <a:latin typeface="Arial"/>
                <a:cs typeface="Arial"/>
              </a:rPr>
              <a:t>Kamishibai, </a:t>
            </a:r>
            <a:r>
              <a:rPr dirty="0" sz="1200">
                <a:latin typeface="Arial"/>
                <a:cs typeface="Arial"/>
              </a:rPr>
              <a:t>ossia  </a:t>
            </a:r>
            <a:r>
              <a:rPr dirty="0" sz="1200" spc="-5">
                <a:latin typeface="Arial"/>
                <a:cs typeface="Arial"/>
              </a:rPr>
              <a:t>un teatro di immagini di origine giapponese utilizzato dai cantastorie coinvolgendo i  bambini a immaginare e </a:t>
            </a:r>
            <a:r>
              <a:rPr dirty="0" sz="1200">
                <a:latin typeface="Arial"/>
                <a:cs typeface="Arial"/>
              </a:rPr>
              <a:t>costruire </a:t>
            </a:r>
            <a:r>
              <a:rPr dirty="0" sz="1200" spc="-5">
                <a:latin typeface="Arial"/>
                <a:cs typeface="Arial"/>
              </a:rPr>
              <a:t>le loro città</a:t>
            </a:r>
            <a:r>
              <a:rPr dirty="0" sz="120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invisibili.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Times New Roman"/>
              <a:cs typeface="Times New Roman"/>
            </a:endParaRPr>
          </a:p>
          <a:p>
            <a:pPr algn="just" marL="12700" marR="5080">
              <a:lnSpc>
                <a:spcPct val="125000"/>
              </a:lnSpc>
              <a:spcBef>
                <a:spcPts val="5"/>
              </a:spcBef>
            </a:pPr>
            <a:r>
              <a:rPr dirty="0" sz="1200">
                <a:latin typeface="Arial"/>
                <a:cs typeface="Arial"/>
              </a:rPr>
              <a:t>A </a:t>
            </a:r>
            <a:r>
              <a:rPr dirty="0" sz="1200" spc="-5" b="1">
                <a:latin typeface="Arial"/>
                <a:cs typeface="Arial"/>
              </a:rPr>
              <a:t>Palermo</a:t>
            </a:r>
            <a:r>
              <a:rPr dirty="0" sz="1200" spc="-5">
                <a:latin typeface="Arial"/>
                <a:cs typeface="Arial"/>
              </a:rPr>
              <a:t>, dal 2 </a:t>
            </a:r>
            <a:r>
              <a:rPr dirty="0" sz="1200">
                <a:latin typeface="Arial"/>
                <a:cs typeface="Arial"/>
              </a:rPr>
              <a:t>al </a:t>
            </a:r>
            <a:r>
              <a:rPr dirty="0" sz="1200" spc="-5">
                <a:latin typeface="Arial"/>
                <a:cs typeface="Arial"/>
              </a:rPr>
              <a:t>7 maggio presso il </a:t>
            </a:r>
            <a:r>
              <a:rPr dirty="0" sz="1200" spc="-5" b="1">
                <a:latin typeface="Arial"/>
                <a:cs typeface="Arial"/>
              </a:rPr>
              <a:t>Palazzo </a:t>
            </a:r>
            <a:r>
              <a:rPr dirty="0" sz="1200" b="1">
                <a:latin typeface="Arial"/>
                <a:cs typeface="Arial"/>
              </a:rPr>
              <a:t>Bracinforte</a:t>
            </a:r>
            <a:r>
              <a:rPr dirty="0" sz="1200">
                <a:latin typeface="Arial"/>
                <a:cs typeface="Arial"/>
              </a:rPr>
              <a:t>, </a:t>
            </a:r>
            <a:r>
              <a:rPr dirty="0" sz="1200" spc="-5">
                <a:latin typeface="Arial"/>
                <a:cs typeface="Arial"/>
              </a:rPr>
              <a:t>saranno dedicati laboratori in  </a:t>
            </a:r>
            <a:r>
              <a:rPr dirty="0" sz="1200">
                <a:latin typeface="Arial"/>
                <a:cs typeface="Arial"/>
              </a:rPr>
              <a:t>cui tutti i </a:t>
            </a:r>
            <a:r>
              <a:rPr dirty="0" sz="1200" spc="-5">
                <a:latin typeface="Arial"/>
                <a:cs typeface="Arial"/>
              </a:rPr>
              <a:t>bambini </a:t>
            </a:r>
            <a:r>
              <a:rPr dirty="0" sz="1200">
                <a:latin typeface="Arial"/>
                <a:cs typeface="Arial"/>
              </a:rPr>
              <a:t>e i </a:t>
            </a:r>
            <a:r>
              <a:rPr dirty="0" sz="1200" spc="-5">
                <a:latin typeface="Arial"/>
                <a:cs typeface="Arial"/>
              </a:rPr>
              <a:t>ragazzi immagineranno l’universo </a:t>
            </a:r>
            <a:r>
              <a:rPr dirty="0" sz="1200">
                <a:latin typeface="Arial"/>
                <a:cs typeface="Arial"/>
              </a:rPr>
              <a:t>del mare con </a:t>
            </a:r>
            <a:r>
              <a:rPr dirty="0" sz="1200" spc="-5">
                <a:latin typeface="Arial"/>
                <a:cs typeface="Arial"/>
              </a:rPr>
              <a:t>le </a:t>
            </a:r>
            <a:r>
              <a:rPr dirty="0" sz="1200">
                <a:latin typeface="Arial"/>
                <a:cs typeface="Arial"/>
              </a:rPr>
              <a:t>sue creature </a:t>
            </a:r>
            <a:r>
              <a:rPr dirty="0" sz="1200" spc="-5">
                <a:latin typeface="Arial"/>
                <a:cs typeface="Arial"/>
              </a:rPr>
              <a:t>reali </a:t>
            </a:r>
            <a:r>
              <a:rPr dirty="0" sz="1200">
                <a:latin typeface="Arial"/>
                <a:cs typeface="Arial"/>
              </a:rPr>
              <a:t>e  </a:t>
            </a:r>
            <a:r>
              <a:rPr dirty="0" sz="1200" spc="-5">
                <a:latin typeface="Arial"/>
                <a:cs typeface="Arial"/>
              </a:rPr>
              <a:t>fantastiche.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Times New Roman"/>
              <a:cs typeface="Times New Roman"/>
            </a:endParaRPr>
          </a:p>
          <a:p>
            <a:pPr algn="just" marL="12700" marR="8890">
              <a:lnSpc>
                <a:spcPct val="125000"/>
              </a:lnSpc>
            </a:pPr>
            <a:r>
              <a:rPr dirty="0" sz="1200" spc="-5">
                <a:latin typeface="Arial"/>
                <a:cs typeface="Arial"/>
              </a:rPr>
              <a:t>Per conoscere tutte le città e gli eventi del Festival, consultate </a:t>
            </a:r>
            <a:r>
              <a:rPr dirty="0" sz="1200" spc="-10">
                <a:latin typeface="Arial"/>
                <a:cs typeface="Arial"/>
              </a:rPr>
              <a:t>il  </a:t>
            </a:r>
            <a:r>
              <a:rPr dirty="0" sz="1200" spc="-5">
                <a:latin typeface="Arial"/>
                <a:cs typeface="Arial"/>
              </a:rPr>
              <a:t>sito</a:t>
            </a:r>
            <a:r>
              <a:rPr dirty="0" sz="1200" spc="-5" b="1">
                <a:latin typeface="Arial"/>
                <a:cs typeface="Arial"/>
              </a:rPr>
              <a:t>festivalculturacreativa.it</a:t>
            </a:r>
            <a:r>
              <a:rPr dirty="0" sz="1200" spc="-5">
                <a:latin typeface="Arial"/>
                <a:cs typeface="Arial"/>
              </a:rPr>
              <a:t>, sezione</a:t>
            </a:r>
            <a:r>
              <a:rPr dirty="0" sz="1200" spc="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eventi.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809114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1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P</a:t>
            </a:r>
            <a:r>
              <a:rPr dirty="0" sz="1600" spc="-5" b="1">
                <a:latin typeface="Arial"/>
                <a:cs typeface="Arial"/>
              </a:rPr>
              <a:t>mc</a:t>
            </a:r>
            <a:r>
              <a:rPr dirty="0" sz="1600" spc="-10" b="1">
                <a:latin typeface="Arial"/>
                <a:cs typeface="Arial"/>
              </a:rPr>
              <a:t>m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gazines</a:t>
            </a:r>
            <a:r>
              <a:rPr dirty="0" sz="1600" spc="10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l.it  </a:t>
            </a:r>
            <a:r>
              <a:rPr dirty="0" sz="1600" spc="-5" b="1">
                <a:latin typeface="Arial"/>
                <a:cs typeface="Arial"/>
              </a:rPr>
              <a:t>3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413886"/>
            <a:ext cx="6099810" cy="11525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ts val="3760"/>
              </a:lnSpc>
              <a:spcBef>
                <a:spcPts val="90"/>
              </a:spcBef>
            </a:pPr>
            <a:r>
              <a:rPr dirty="0" sz="3000">
                <a:solidFill>
                  <a:srgbClr val="111111"/>
                </a:solidFill>
                <a:latin typeface="Arial"/>
                <a:cs typeface="Arial"/>
              </a:rPr>
              <a:t>Bari, </a:t>
            </a:r>
            <a:r>
              <a:rPr dirty="0" sz="3000" spc="-5">
                <a:solidFill>
                  <a:srgbClr val="111111"/>
                </a:solidFill>
                <a:latin typeface="Arial"/>
                <a:cs typeface="Arial"/>
              </a:rPr>
              <a:t>Festival della Cultura Creativa:  il </a:t>
            </a:r>
            <a:r>
              <a:rPr dirty="0" sz="3000" spc="-10">
                <a:solidFill>
                  <a:srgbClr val="111111"/>
                </a:solidFill>
                <a:latin typeface="Arial"/>
                <a:cs typeface="Arial"/>
              </a:rPr>
              <a:t>teatro </a:t>
            </a:r>
            <a:r>
              <a:rPr dirty="0" sz="3000" spc="-5">
                <a:solidFill>
                  <a:srgbClr val="111111"/>
                </a:solidFill>
                <a:latin typeface="Arial"/>
                <a:cs typeface="Arial"/>
              </a:rPr>
              <a:t>per promuovere il</a:t>
            </a:r>
            <a:r>
              <a:rPr dirty="0" sz="3000" spc="-3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3000" spc="-5">
                <a:solidFill>
                  <a:srgbClr val="111111"/>
                </a:solidFill>
                <a:latin typeface="Arial"/>
                <a:cs typeface="Arial"/>
              </a:rPr>
              <a:t>territorio</a:t>
            </a:r>
            <a:endParaRPr sz="3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850" spc="-5">
                <a:solidFill>
                  <a:srgbClr val="444444"/>
                </a:solidFill>
                <a:latin typeface="Times New Roman"/>
                <a:cs typeface="Times New Roman"/>
              </a:rPr>
              <a:t>Da </a:t>
            </a:r>
            <a:r>
              <a:rPr dirty="0" sz="850" spc="-5" b="1">
                <a:latin typeface="Times New Roman"/>
                <a:cs typeface="Times New Roman"/>
                <a:hlinkClick r:id="rId3"/>
              </a:rPr>
              <a:t>Francesca</a:t>
            </a:r>
            <a:r>
              <a:rPr dirty="0" sz="850" spc="15" b="1">
                <a:latin typeface="Times New Roman"/>
                <a:cs typeface="Times New Roman"/>
                <a:hlinkClick r:id="rId3"/>
              </a:rPr>
              <a:t> </a:t>
            </a:r>
            <a:r>
              <a:rPr dirty="0" sz="850" spc="-5" b="1">
                <a:latin typeface="Times New Roman"/>
                <a:cs typeface="Times New Roman"/>
                <a:hlinkClick r:id="rId3"/>
              </a:rPr>
              <a:t>Montagna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7276261"/>
            <a:ext cx="6149340" cy="25038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11430">
              <a:lnSpc>
                <a:spcPct val="141700"/>
              </a:lnSpc>
              <a:spcBef>
                <a:spcPts val="100"/>
              </a:spcBef>
            </a:pP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Un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pomeriggio da trascorrere insieme, bambini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adulti, alla scoperta del piacere  di raccontare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leggere, di divertirsi attraverso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i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linguaggi dell’arte </a:t>
            </a:r>
            <a:r>
              <a:rPr dirty="0" sz="1150" b="1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del</a:t>
            </a:r>
            <a:r>
              <a:rPr dirty="0" sz="1150" spc="110" b="1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150" b="1">
                <a:solidFill>
                  <a:srgbClr val="212121"/>
                </a:solidFill>
                <a:latin typeface="Verdana"/>
                <a:cs typeface="Verdana"/>
              </a:rPr>
              <a:t>teatro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.</a:t>
            </a:r>
            <a:endParaRPr sz="11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>
              <a:latin typeface="Times New Roman"/>
              <a:cs typeface="Times New Roman"/>
            </a:endParaRPr>
          </a:p>
          <a:p>
            <a:pPr algn="just" marL="12700" marR="5080">
              <a:lnSpc>
                <a:spcPct val="141400"/>
              </a:lnSpc>
            </a:pP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Tutto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questo è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il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Festival della Cultura </a:t>
            </a:r>
            <a:r>
              <a:rPr dirty="0" sz="1150" b="1">
                <a:solidFill>
                  <a:srgbClr val="212121"/>
                </a:solidFill>
                <a:latin typeface="Verdana"/>
                <a:cs typeface="Verdana"/>
              </a:rPr>
              <a:t>Creativa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,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giunto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alla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terza edizione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,  promosso dall’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Associazione Bancaria Italiana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(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ABI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),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in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collaborazione con </a:t>
            </a:r>
            <a:r>
              <a:rPr dirty="0" sz="1150" b="1">
                <a:solidFill>
                  <a:srgbClr val="212121"/>
                </a:solidFill>
                <a:latin typeface="Verdana"/>
                <a:cs typeface="Verdana"/>
              </a:rPr>
              <a:t>UBI 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Banca Carime </a:t>
            </a:r>
            <a:r>
              <a:rPr dirty="0" sz="1150" b="1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organizzato dal</a:t>
            </a:r>
            <a:r>
              <a:rPr dirty="0" sz="1150" spc="5" b="1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Granteatrino.</a:t>
            </a:r>
            <a:endParaRPr sz="11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>
              <a:latin typeface="Times New Roman"/>
              <a:cs typeface="Times New Roman"/>
            </a:endParaRPr>
          </a:p>
          <a:p>
            <a:pPr algn="just" marL="12700" marR="5080">
              <a:lnSpc>
                <a:spcPct val="141300"/>
              </a:lnSpc>
              <a:spcBef>
                <a:spcPts val="5"/>
              </a:spcBef>
            </a:pP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Un’iniziativa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che ha visto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coinvolte più di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60 città,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compresa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Bari che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accoglierà 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l’edizione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di quest’anno presso l’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Agenzia </a:t>
            </a:r>
            <a:r>
              <a:rPr dirty="0" sz="1150" spc="-10" b="1">
                <a:solidFill>
                  <a:srgbClr val="212121"/>
                </a:solidFill>
                <a:latin typeface="Verdana"/>
                <a:cs typeface="Verdana"/>
              </a:rPr>
              <a:t>Centrale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di </a:t>
            </a:r>
            <a:r>
              <a:rPr dirty="0" sz="1150" b="1">
                <a:solidFill>
                  <a:srgbClr val="212121"/>
                </a:solidFill>
                <a:latin typeface="Verdana"/>
                <a:cs typeface="Verdana"/>
              </a:rPr>
              <a:t>UBI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Banca  Carime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,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giovedì </a:t>
            </a:r>
            <a:r>
              <a:rPr dirty="0" sz="1150" b="1">
                <a:solidFill>
                  <a:srgbClr val="212121"/>
                </a:solidFill>
                <a:latin typeface="Verdana"/>
                <a:cs typeface="Verdana"/>
              </a:rPr>
              <a:t>5 maggio a </a:t>
            </a:r>
            <a:r>
              <a:rPr dirty="0" sz="1150" spc="-10" b="1">
                <a:solidFill>
                  <a:srgbClr val="212121"/>
                </a:solidFill>
                <a:latin typeface="Verdana"/>
                <a:cs typeface="Verdana"/>
              </a:rPr>
              <a:t>partire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dalle ore</a:t>
            </a:r>
            <a:r>
              <a:rPr dirty="0" sz="1150" spc="25" b="1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16.30.</a:t>
            </a:r>
            <a:endParaRPr sz="115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60954" y="2129402"/>
            <a:ext cx="2400299" cy="7520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4557521"/>
            <a:ext cx="1784350" cy="24858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8705" cy="740155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344670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P</a:t>
            </a:r>
            <a:r>
              <a:rPr dirty="0" sz="1600" spc="-5" b="1">
                <a:latin typeface="Arial"/>
                <a:cs typeface="Arial"/>
              </a:rPr>
              <a:t>mc</a:t>
            </a:r>
            <a:r>
              <a:rPr dirty="0" sz="1600" spc="-10" b="1">
                <a:latin typeface="Arial"/>
                <a:cs typeface="Arial"/>
              </a:rPr>
              <a:t>m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gazines</a:t>
            </a:r>
            <a:r>
              <a:rPr dirty="0" sz="1600" spc="10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l.it  </a:t>
            </a:r>
            <a:r>
              <a:rPr dirty="0" sz="1600" spc="-5" b="1">
                <a:latin typeface="Arial"/>
                <a:cs typeface="Arial"/>
              </a:rPr>
              <a:t>3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2700" marR="5715">
              <a:lnSpc>
                <a:spcPct val="141300"/>
              </a:lnSpc>
              <a:spcBef>
                <a:spcPts val="980"/>
              </a:spcBef>
            </a:pP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“Abitare Sottosopra </a:t>
            </a:r>
            <a:r>
              <a:rPr dirty="0" sz="1150" b="1">
                <a:solidFill>
                  <a:srgbClr val="212121"/>
                </a:solidFill>
                <a:latin typeface="Verdana"/>
                <a:cs typeface="Verdana"/>
              </a:rPr>
              <a:t>–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Scoprire </a:t>
            </a:r>
            <a:r>
              <a:rPr dirty="0" sz="1150" b="1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sperimentare come si sta dentro l’arte, </a:t>
            </a:r>
            <a:r>
              <a:rPr dirty="0" sz="1150" b="1">
                <a:solidFill>
                  <a:srgbClr val="212121"/>
                </a:solidFill>
                <a:latin typeface="Verdana"/>
                <a:cs typeface="Verdana"/>
              </a:rPr>
              <a:t>i 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luoghi </a:t>
            </a:r>
            <a:r>
              <a:rPr dirty="0" sz="1150" b="1">
                <a:solidFill>
                  <a:srgbClr val="212121"/>
                </a:solidFill>
                <a:latin typeface="Verdana"/>
                <a:cs typeface="Verdana"/>
              </a:rPr>
              <a:t>e le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cose”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è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il tema di quest’ultima edizione: un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evento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che punta 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a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evidenziare l’impegno sociale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di </a:t>
            </a:r>
            <a:r>
              <a:rPr dirty="0" sz="1150" spc="-10" b="1">
                <a:solidFill>
                  <a:srgbClr val="212121"/>
                </a:solidFill>
                <a:latin typeface="Verdana"/>
                <a:cs typeface="Verdana"/>
              </a:rPr>
              <a:t>Banca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Carime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per tutto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il territorio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barese, 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un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ruolo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non di sostituzione ma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di supporto alle istituzioni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,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nella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ricerca </a:t>
            </a:r>
            <a:r>
              <a:rPr dirty="0" sz="1150" spc="-10" b="1">
                <a:solidFill>
                  <a:srgbClr val="212121"/>
                </a:solidFill>
                <a:latin typeface="Verdana"/>
                <a:cs typeface="Verdana"/>
              </a:rPr>
              <a:t>del 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bene comune mediante </a:t>
            </a:r>
            <a:r>
              <a:rPr dirty="0" sz="1150" b="1">
                <a:solidFill>
                  <a:srgbClr val="212121"/>
                </a:solidFill>
                <a:latin typeface="Verdana"/>
                <a:cs typeface="Verdana"/>
              </a:rPr>
              <a:t>la</a:t>
            </a:r>
            <a:r>
              <a:rPr dirty="0" sz="1150" spc="5" b="1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cultura.</a:t>
            </a:r>
            <a:endParaRPr sz="115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 lo si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farà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attraverso due momenti distinti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.</a:t>
            </a:r>
            <a:endParaRPr sz="11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>
              <a:latin typeface="Times New Roman"/>
              <a:cs typeface="Times New Roman"/>
            </a:endParaRPr>
          </a:p>
          <a:p>
            <a:pPr algn="just" marL="12700" marR="5080">
              <a:lnSpc>
                <a:spcPct val="141200"/>
              </a:lnSpc>
              <a:spcBef>
                <a:spcPts val="5"/>
              </a:spcBef>
            </a:pP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I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giochi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si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apriranno con l’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animazione teatrale </a:t>
            </a:r>
            <a:r>
              <a:rPr dirty="0" sz="1150" spc="-10">
                <a:solidFill>
                  <a:srgbClr val="212121"/>
                </a:solidFill>
                <a:latin typeface="Verdana"/>
                <a:cs typeface="Verdana"/>
              </a:rPr>
              <a:t>del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kamishibai,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un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modo nuovo 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di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fare teatro. Una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tecnica, di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origine giapponese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utilizzata dai cantastorie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, 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che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sfrutta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il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potere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della voce </a:t>
            </a:r>
            <a:r>
              <a:rPr dirty="0" sz="1150" b="1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1150" spc="-10" b="1">
                <a:solidFill>
                  <a:srgbClr val="212121"/>
                </a:solidFill>
                <a:latin typeface="Verdana"/>
                <a:cs typeface="Verdana"/>
              </a:rPr>
              <a:t>delle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immagini,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suggestionando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lo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spettatore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 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trasportandolo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verso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luoghi magici, lontani,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che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solo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la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fantasia può</a:t>
            </a:r>
            <a:r>
              <a:rPr dirty="0" sz="1150" spc="25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creare.</a:t>
            </a:r>
            <a:endParaRPr sz="11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50">
              <a:latin typeface="Times New Roman"/>
              <a:cs typeface="Times New Roman"/>
            </a:endParaRPr>
          </a:p>
          <a:p>
            <a:pPr algn="just" marL="12700" marR="5715">
              <a:lnSpc>
                <a:spcPct val="141500"/>
              </a:lnSpc>
              <a:spcBef>
                <a:spcPts val="5"/>
              </a:spcBef>
            </a:pP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Dopodiché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si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tornerà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sulla terra,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con </a:t>
            </a:r>
            <a:r>
              <a:rPr dirty="0" sz="1150" b="1">
                <a:solidFill>
                  <a:srgbClr val="212121"/>
                </a:solidFill>
                <a:latin typeface="Verdana"/>
                <a:cs typeface="Verdana"/>
              </a:rPr>
              <a:t>il laboratorio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dedicato </a:t>
            </a:r>
            <a:r>
              <a:rPr dirty="0" sz="1150" b="1">
                <a:solidFill>
                  <a:srgbClr val="212121"/>
                </a:solidFill>
                <a:latin typeface="Verdana"/>
                <a:cs typeface="Verdana"/>
              </a:rPr>
              <a:t>ai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bambini </a:t>
            </a:r>
            <a:r>
              <a:rPr dirty="0" sz="1150" spc="-10">
                <a:solidFill>
                  <a:srgbClr val="212121"/>
                </a:solidFill>
                <a:latin typeface="Verdana"/>
                <a:cs typeface="Verdana"/>
              </a:rPr>
              <a:t>che, 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partendo dall’opera di Calvino,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dovranno immaginare </a:t>
            </a:r>
            <a:r>
              <a:rPr dirty="0" sz="1150" b="1">
                <a:solidFill>
                  <a:srgbClr val="212121"/>
                </a:solidFill>
                <a:latin typeface="Verdana"/>
                <a:cs typeface="Verdana"/>
              </a:rPr>
              <a:t>la loro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città invisibile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,  raccontandola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al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pubblico presente, </a:t>
            </a:r>
            <a:r>
              <a:rPr dirty="0" sz="1150" spc="-10" b="1">
                <a:solidFill>
                  <a:srgbClr val="212121"/>
                </a:solidFill>
                <a:latin typeface="Verdana"/>
                <a:cs typeface="Verdana"/>
              </a:rPr>
              <a:t>dando </a:t>
            </a:r>
            <a:r>
              <a:rPr dirty="0" sz="1150" b="1">
                <a:solidFill>
                  <a:srgbClr val="212121"/>
                </a:solidFill>
                <a:latin typeface="Verdana"/>
                <a:cs typeface="Verdana"/>
              </a:rPr>
              <a:t>vita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, chissà, a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suggerimenti </a:t>
            </a:r>
            <a:r>
              <a:rPr dirty="0" sz="1150" spc="-10" b="1">
                <a:solidFill>
                  <a:srgbClr val="212121"/>
                </a:solidFill>
                <a:latin typeface="Verdana"/>
                <a:cs typeface="Verdana"/>
              </a:rPr>
              <a:t>per 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future opere</a:t>
            </a:r>
            <a:r>
              <a:rPr dirty="0" sz="1150" b="1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urbanistiche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.</a:t>
            </a:r>
            <a:endParaRPr sz="115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 algn="just" marL="12700" marR="7620">
              <a:lnSpc>
                <a:spcPct val="140900"/>
              </a:lnSpc>
            </a:pP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In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virtù di quella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promozione territoriale di </a:t>
            </a:r>
            <a:r>
              <a:rPr dirty="0" sz="1150" spc="-10" b="1">
                <a:solidFill>
                  <a:srgbClr val="212121"/>
                </a:solidFill>
                <a:latin typeface="Verdana"/>
                <a:cs typeface="Verdana"/>
              </a:rPr>
              <a:t>cui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Banca Carime vuole farsi  portatrice.</a:t>
            </a:r>
            <a:endParaRPr sz="11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50">
              <a:latin typeface="Times New Roman"/>
              <a:cs typeface="Times New Roman"/>
            </a:endParaRPr>
          </a:p>
          <a:p>
            <a:pPr algn="just" marL="12700" marR="5080">
              <a:lnSpc>
                <a:spcPct val="141700"/>
              </a:lnSpc>
            </a:pP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Appuntamento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, quindi,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a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giovedì </a:t>
            </a:r>
            <a:r>
              <a:rPr dirty="0" sz="1150" b="1">
                <a:solidFill>
                  <a:srgbClr val="212121"/>
                </a:solidFill>
                <a:latin typeface="Verdana"/>
                <a:cs typeface="Verdana"/>
              </a:rPr>
              <a:t>5 maggio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in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Via Calefati, 100 </a:t>
            </a:r>
            <a:r>
              <a:rPr dirty="0" sz="1150" b="1">
                <a:solidFill>
                  <a:srgbClr val="212121"/>
                </a:solidFill>
                <a:latin typeface="Verdana"/>
                <a:cs typeface="Verdana"/>
              </a:rPr>
              <a:t>– </a:t>
            </a:r>
            <a:r>
              <a:rPr dirty="0" sz="1150" spc="-5" b="1">
                <a:solidFill>
                  <a:srgbClr val="212121"/>
                </a:solidFill>
                <a:latin typeface="Verdana"/>
                <a:cs typeface="Verdana"/>
              </a:rPr>
              <a:t>Bari.  INGRESSO LIBERO</a:t>
            </a:r>
            <a:endParaRPr sz="11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828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adio</a:t>
            </a:r>
            <a:r>
              <a:rPr dirty="0" sz="1600" spc="-5" b="1">
                <a:latin typeface="Arial"/>
                <a:cs typeface="Arial"/>
              </a:rPr>
              <a:t>m</a:t>
            </a:r>
            <a:r>
              <a:rPr dirty="0" sz="1600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m</a:t>
            </a:r>
            <a:r>
              <a:rPr dirty="0" sz="1600" spc="-15" b="1">
                <a:latin typeface="Arial"/>
                <a:cs typeface="Arial"/>
              </a:rPr>
              <a:t>m</a:t>
            </a:r>
            <a:r>
              <a:rPr dirty="0" sz="1600" spc="-5" b="1">
                <a:latin typeface="Arial"/>
                <a:cs typeface="Arial"/>
              </a:rPr>
              <a:t>a</a:t>
            </a:r>
            <a:r>
              <a:rPr dirty="0" sz="1600" spc="5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it  </a:t>
            </a:r>
            <a:r>
              <a:rPr dirty="0" sz="1600" spc="-5" b="1">
                <a:latin typeface="Arial"/>
                <a:cs typeface="Arial"/>
              </a:rPr>
              <a:t>3 maggio</a:t>
            </a:r>
            <a:r>
              <a:rPr dirty="0" sz="1600" spc="-3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465704" y="2119883"/>
            <a:ext cx="2609849" cy="6186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48117" y="3223767"/>
            <a:ext cx="5951202" cy="51477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86563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 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o</a:t>
            </a:r>
            <a:r>
              <a:rPr dirty="0" sz="1600" spc="-15" b="1">
                <a:latin typeface="Arial"/>
                <a:cs typeface="Arial"/>
              </a:rPr>
              <a:t>m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per</a:t>
            </a:r>
            <a:r>
              <a:rPr dirty="0" sz="1600" b="1">
                <a:latin typeface="Arial"/>
                <a:cs typeface="Arial"/>
              </a:rPr>
              <a:t>b</a:t>
            </a:r>
            <a:r>
              <a:rPr dirty="0" sz="1600" spc="-5" b="1">
                <a:latin typeface="Arial"/>
                <a:cs typeface="Arial"/>
              </a:rPr>
              <a:t>a</a:t>
            </a:r>
            <a:r>
              <a:rPr dirty="0" sz="1600" b="1">
                <a:latin typeface="Arial"/>
                <a:cs typeface="Arial"/>
              </a:rPr>
              <a:t>m</a:t>
            </a:r>
            <a:r>
              <a:rPr dirty="0" sz="1600" spc="-5" b="1">
                <a:latin typeface="Arial"/>
                <a:cs typeface="Arial"/>
              </a:rPr>
              <a:t>b</a:t>
            </a:r>
            <a:r>
              <a:rPr dirty="0" sz="1600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ni.it  </a:t>
            </a:r>
            <a:r>
              <a:rPr dirty="0" sz="1600" spc="-5" b="1">
                <a:latin typeface="Arial"/>
                <a:cs typeface="Arial"/>
              </a:rPr>
              <a:t>3 maggio 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4008246"/>
            <a:ext cx="5782945" cy="887730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12700" marR="5080">
              <a:lnSpc>
                <a:spcPts val="2760"/>
              </a:lnSpc>
              <a:spcBef>
                <a:spcPts val="290"/>
              </a:spcBef>
            </a:pPr>
            <a:r>
              <a:rPr dirty="0" sz="2400" spc="-45" b="1">
                <a:solidFill>
                  <a:srgbClr val="2A2A2A"/>
                </a:solidFill>
                <a:latin typeface="Times New Roman"/>
                <a:cs typeface="Times New Roman"/>
              </a:rPr>
              <a:t>FESTIVAL </a:t>
            </a:r>
            <a:r>
              <a:rPr dirty="0" sz="2400" spc="-5" b="1">
                <a:solidFill>
                  <a:srgbClr val="2A2A2A"/>
                </a:solidFill>
                <a:latin typeface="Times New Roman"/>
                <a:cs typeface="Times New Roman"/>
              </a:rPr>
              <a:t>DELLA </a:t>
            </a:r>
            <a:r>
              <a:rPr dirty="0" sz="2400" spc="-35" b="1">
                <a:solidFill>
                  <a:srgbClr val="2A2A2A"/>
                </a:solidFill>
                <a:latin typeface="Times New Roman"/>
                <a:cs typeface="Times New Roman"/>
              </a:rPr>
              <a:t>CULTURA</a:t>
            </a:r>
            <a:r>
              <a:rPr dirty="0" sz="2400" spc="-345" b="1">
                <a:solidFill>
                  <a:srgbClr val="2A2A2A"/>
                </a:solidFill>
                <a:latin typeface="Times New Roman"/>
                <a:cs typeface="Times New Roman"/>
              </a:rPr>
              <a:t> </a:t>
            </a:r>
            <a:r>
              <a:rPr dirty="0" sz="2400" spc="-65" b="1">
                <a:solidFill>
                  <a:srgbClr val="2A2A2A"/>
                </a:solidFill>
                <a:latin typeface="Times New Roman"/>
                <a:cs typeface="Times New Roman"/>
              </a:rPr>
              <a:t>CREATIVA  </a:t>
            </a:r>
            <a:r>
              <a:rPr dirty="0" sz="2400" b="1">
                <a:solidFill>
                  <a:srgbClr val="2A2A2A"/>
                </a:solidFill>
                <a:latin typeface="Times New Roman"/>
                <a:cs typeface="Times New Roman"/>
              </a:rPr>
              <a:t>2016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ts val="1075"/>
              </a:lnSpc>
            </a:pPr>
            <a:r>
              <a:rPr dirty="0" sz="1000">
                <a:solidFill>
                  <a:srgbClr val="999999"/>
                </a:solidFill>
                <a:latin typeface="Times New Roman"/>
                <a:cs typeface="Times New Roman"/>
              </a:rPr>
              <a:t>di:</a:t>
            </a:r>
            <a:r>
              <a:rPr dirty="0" sz="1000" spc="-5">
                <a:solidFill>
                  <a:srgbClr val="999999"/>
                </a:solidFill>
                <a:latin typeface="Times New Roman"/>
                <a:cs typeface="Times New Roman"/>
              </a:rPr>
              <a:t> </a:t>
            </a:r>
            <a:r>
              <a:rPr dirty="0" sz="1000" spc="-5">
                <a:solidFill>
                  <a:srgbClr val="38B7ED"/>
                </a:solidFill>
                <a:latin typeface="Times New Roman"/>
                <a:cs typeface="Times New Roman"/>
                <a:hlinkClick r:id="rId3"/>
              </a:rPr>
              <a:t>Anita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8786012"/>
            <a:ext cx="6045835" cy="11214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0">
              <a:lnSpc>
                <a:spcPct val="137100"/>
              </a:lnSpc>
              <a:spcBef>
                <a:spcPts val="100"/>
              </a:spcBef>
            </a:pPr>
            <a:r>
              <a:rPr dirty="0" sz="1050" b="1">
                <a:solidFill>
                  <a:srgbClr val="545454"/>
                </a:solidFill>
                <a:latin typeface="Times New Roman"/>
                <a:cs typeface="Times New Roman"/>
              </a:rPr>
              <a:t>Venerdì 6 </a:t>
            </a:r>
            <a:r>
              <a:rPr dirty="0" sz="1050" spc="-5" b="1">
                <a:solidFill>
                  <a:srgbClr val="545454"/>
                </a:solidFill>
                <a:latin typeface="Times New Roman"/>
                <a:cs typeface="Times New Roman"/>
              </a:rPr>
              <a:t>maggio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2016 il </a:t>
            </a:r>
            <a:r>
              <a:rPr dirty="0" sz="1050" b="1">
                <a:solidFill>
                  <a:srgbClr val="545454"/>
                </a:solidFill>
                <a:latin typeface="Times New Roman"/>
                <a:cs typeface="Times New Roman"/>
              </a:rPr>
              <a:t>Teatro India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ospita l’evento romano della terza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edizione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del </a:t>
            </a:r>
            <a:r>
              <a:rPr dirty="0" sz="1050" b="1">
                <a:solidFill>
                  <a:srgbClr val="545454"/>
                </a:solidFill>
                <a:latin typeface="Times New Roman"/>
                <a:cs typeface="Times New Roman"/>
              </a:rPr>
              <a:t>Festival </a:t>
            </a:r>
            <a:r>
              <a:rPr dirty="0" sz="1050" spc="-5" b="1">
                <a:solidFill>
                  <a:srgbClr val="545454"/>
                </a:solidFill>
                <a:latin typeface="Times New Roman"/>
                <a:cs typeface="Times New Roman"/>
              </a:rPr>
              <a:t>della </a:t>
            </a:r>
            <a:r>
              <a:rPr dirty="0" sz="1050" b="1">
                <a:solidFill>
                  <a:srgbClr val="545454"/>
                </a:solidFill>
                <a:latin typeface="Times New Roman"/>
                <a:cs typeface="Times New Roman"/>
              </a:rPr>
              <a:t>Cultura  </a:t>
            </a:r>
            <a:r>
              <a:rPr dirty="0" sz="1050" spc="-5" b="1">
                <a:solidFill>
                  <a:srgbClr val="545454"/>
                </a:solidFill>
                <a:latin typeface="Times New Roman"/>
                <a:cs typeface="Times New Roman"/>
              </a:rPr>
              <a:t>Creativa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,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una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rassegna promossa sostenuta dall’Associazione Bancaria Italiana. L’evento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è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curato  dall’</a:t>
            </a:r>
            <a:r>
              <a:rPr dirty="0" sz="1050" spc="-5" b="1">
                <a:solidFill>
                  <a:srgbClr val="545454"/>
                </a:solidFill>
                <a:latin typeface="Times New Roman"/>
                <a:cs typeface="Times New Roman"/>
              </a:rPr>
              <a:t>associazione </a:t>
            </a:r>
            <a:r>
              <a:rPr dirty="0" sz="1050" b="1">
                <a:solidFill>
                  <a:srgbClr val="545454"/>
                </a:solidFill>
                <a:latin typeface="Times New Roman"/>
                <a:cs typeface="Times New Roman"/>
              </a:rPr>
              <a:t>Aperta</a:t>
            </a:r>
            <a:r>
              <a:rPr dirty="0" sz="1050" spc="-25" b="1">
                <a:solidFill>
                  <a:srgbClr val="545454"/>
                </a:solidFill>
                <a:latin typeface="Times New Roman"/>
                <a:cs typeface="Times New Roman"/>
              </a:rPr>
              <a:t> </a:t>
            </a:r>
            <a:r>
              <a:rPr dirty="0" sz="1050" b="1">
                <a:solidFill>
                  <a:srgbClr val="545454"/>
                </a:solidFill>
                <a:latin typeface="Times New Roman"/>
                <a:cs typeface="Times New Roman"/>
              </a:rPr>
              <a:t>Parentesi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.</a:t>
            </a:r>
            <a:endParaRPr sz="1050">
              <a:latin typeface="Times New Roman"/>
              <a:cs typeface="Times New Roman"/>
            </a:endParaRPr>
          </a:p>
          <a:p>
            <a:pPr marL="12700" marR="5080">
              <a:lnSpc>
                <a:spcPct val="136200"/>
              </a:lnSpc>
              <a:spcBef>
                <a:spcPts val="10"/>
              </a:spcBef>
            </a:pP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Si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tratta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di una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giornata all’insegna dell’arte, della fantasia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della creatività. </a:t>
            </a:r>
            <a:r>
              <a:rPr dirty="0" sz="1050" spc="-10">
                <a:solidFill>
                  <a:srgbClr val="545454"/>
                </a:solidFill>
                <a:latin typeface="Times New Roman"/>
                <a:cs typeface="Times New Roman"/>
              </a:rPr>
              <a:t>Il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tema </a:t>
            </a:r>
            <a:r>
              <a:rPr dirty="0" sz="1050" spc="5">
                <a:solidFill>
                  <a:srgbClr val="545454"/>
                </a:solidFill>
                <a:latin typeface="Times New Roman"/>
                <a:cs typeface="Times New Roman"/>
              </a:rPr>
              <a:t>di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quest’anno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sarà “l’abitare  sottosopra”, concetto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che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Aperta Parentesi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ha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scelto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di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declinare utilizzando diversi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linguaggi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espressivi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quali</a:t>
            </a:r>
            <a:r>
              <a:rPr dirty="0" sz="1050" spc="165">
                <a:solidFill>
                  <a:srgbClr val="545454"/>
                </a:solidFill>
                <a:latin typeface="Times New Roman"/>
                <a:cs typeface="Times New Roman"/>
              </a:rPr>
              <a:t>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la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27430" y="2442971"/>
            <a:ext cx="5504815" cy="10697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5042915"/>
            <a:ext cx="5348605" cy="35711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37275" cy="47396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27672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o</a:t>
            </a:r>
            <a:r>
              <a:rPr dirty="0" sz="1600" spc="-15" b="1">
                <a:latin typeface="Arial"/>
                <a:cs typeface="Arial"/>
              </a:rPr>
              <a:t>m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per</a:t>
            </a:r>
            <a:r>
              <a:rPr dirty="0" sz="1600" b="1">
                <a:latin typeface="Arial"/>
                <a:cs typeface="Arial"/>
              </a:rPr>
              <a:t>b</a:t>
            </a:r>
            <a:r>
              <a:rPr dirty="0" sz="1600" spc="-5" b="1">
                <a:latin typeface="Arial"/>
                <a:cs typeface="Arial"/>
              </a:rPr>
              <a:t>a</a:t>
            </a:r>
            <a:r>
              <a:rPr dirty="0" sz="1600" b="1">
                <a:latin typeface="Arial"/>
                <a:cs typeface="Arial"/>
              </a:rPr>
              <a:t>m</a:t>
            </a:r>
            <a:r>
              <a:rPr dirty="0" sz="1600" spc="-5" b="1">
                <a:latin typeface="Arial"/>
                <a:cs typeface="Arial"/>
              </a:rPr>
              <a:t>b</a:t>
            </a:r>
            <a:r>
              <a:rPr dirty="0" sz="1600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ni.it  </a:t>
            </a:r>
            <a:r>
              <a:rPr dirty="0" sz="1600" spc="-5" b="1">
                <a:latin typeface="Arial"/>
                <a:cs typeface="Arial"/>
              </a:rPr>
              <a:t>3 maggio 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212725">
              <a:lnSpc>
                <a:spcPct val="136200"/>
              </a:lnSpc>
              <a:spcBef>
                <a:spcPts val="955"/>
              </a:spcBef>
            </a:pP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musica, la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rappresentazione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teatrale, l’arte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la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danza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invitando scuole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famiglie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a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partecipare attivamente.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Un 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viaggio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che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parte dalla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conoscenza del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proprio corpo,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per passare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alla consapevolezza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degli spazi che</a:t>
            </a:r>
            <a:r>
              <a:rPr dirty="0" sz="1050" spc="50">
                <a:solidFill>
                  <a:srgbClr val="545454"/>
                </a:solidFill>
                <a:latin typeface="Times New Roman"/>
                <a:cs typeface="Times New Roman"/>
              </a:rPr>
              <a:t>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ci</a:t>
            </a:r>
            <a:endParaRPr sz="1050">
              <a:latin typeface="Times New Roman"/>
              <a:cs typeface="Times New Roman"/>
            </a:endParaRPr>
          </a:p>
          <a:p>
            <a:pPr marL="12700" marR="406400">
              <a:lnSpc>
                <a:spcPct val="137100"/>
              </a:lnSpc>
            </a:pP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circondano,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fino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a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stimolare l’immaginazione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per far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nascere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idee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innovative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che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si concretizzino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nel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gesto  artistico.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300">
              <a:latin typeface="Times New Roman"/>
              <a:cs typeface="Times New Roman"/>
            </a:endParaRPr>
          </a:p>
          <a:p>
            <a:pPr marL="12700" marR="113664">
              <a:lnSpc>
                <a:spcPct val="136200"/>
              </a:lnSpc>
            </a:pP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Dalle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9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alle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13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si susseguiranno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una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serie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di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laboratori interamente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pensati per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la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scuola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primaria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che andranno a 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coinvolgere circa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200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persone tra bambini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e</a:t>
            </a:r>
            <a:r>
              <a:rPr dirty="0" sz="1050" spc="20">
                <a:solidFill>
                  <a:srgbClr val="545454"/>
                </a:solidFill>
                <a:latin typeface="Times New Roman"/>
                <a:cs typeface="Times New Roman"/>
              </a:rPr>
              <a:t>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docenti.</a:t>
            </a:r>
            <a:endParaRPr sz="1050">
              <a:latin typeface="Times New Roman"/>
              <a:cs typeface="Times New Roman"/>
            </a:endParaRPr>
          </a:p>
          <a:p>
            <a:pPr marL="12700" marR="5080">
              <a:lnSpc>
                <a:spcPct val="137100"/>
              </a:lnSpc>
              <a:spcBef>
                <a:spcPts val="5"/>
              </a:spcBef>
            </a:pPr>
            <a:r>
              <a:rPr dirty="0" sz="1050" spc="-5" b="1">
                <a:solidFill>
                  <a:srgbClr val="545454"/>
                </a:solidFill>
                <a:latin typeface="Times New Roman"/>
                <a:cs typeface="Times New Roman"/>
              </a:rPr>
              <a:t>Dalle </a:t>
            </a:r>
            <a:r>
              <a:rPr dirty="0" sz="1050" b="1">
                <a:solidFill>
                  <a:srgbClr val="545454"/>
                </a:solidFill>
                <a:latin typeface="Times New Roman"/>
                <a:cs typeface="Times New Roman"/>
              </a:rPr>
              <a:t>17 </a:t>
            </a:r>
            <a:r>
              <a:rPr dirty="0" sz="1050" spc="-5" b="1">
                <a:solidFill>
                  <a:srgbClr val="545454"/>
                </a:solidFill>
                <a:latin typeface="Times New Roman"/>
                <a:cs typeface="Times New Roman"/>
              </a:rPr>
              <a:t>alle </a:t>
            </a:r>
            <a:r>
              <a:rPr dirty="0" sz="1050" b="1">
                <a:solidFill>
                  <a:srgbClr val="545454"/>
                </a:solidFill>
                <a:latin typeface="Times New Roman"/>
                <a:cs typeface="Times New Roman"/>
              </a:rPr>
              <a:t>19 </a:t>
            </a:r>
            <a:r>
              <a:rPr dirty="0" sz="1050" spc="-5" b="1">
                <a:solidFill>
                  <a:srgbClr val="545454"/>
                </a:solidFill>
                <a:latin typeface="Times New Roman"/>
                <a:cs typeface="Times New Roman"/>
              </a:rPr>
              <a:t>invece il Teatro </a:t>
            </a:r>
            <a:r>
              <a:rPr dirty="0" sz="1050" b="1">
                <a:solidFill>
                  <a:srgbClr val="545454"/>
                </a:solidFill>
                <a:latin typeface="Times New Roman"/>
                <a:cs typeface="Times New Roman"/>
              </a:rPr>
              <a:t>India aprirà </a:t>
            </a:r>
            <a:r>
              <a:rPr dirty="0" sz="1050" spc="-5" b="1">
                <a:solidFill>
                  <a:srgbClr val="545454"/>
                </a:solidFill>
                <a:latin typeface="Times New Roman"/>
                <a:cs typeface="Times New Roman"/>
              </a:rPr>
              <a:t>le sue porte </a:t>
            </a:r>
            <a:r>
              <a:rPr dirty="0" sz="1050" b="1">
                <a:solidFill>
                  <a:srgbClr val="545454"/>
                </a:solidFill>
                <a:latin typeface="Times New Roman"/>
                <a:cs typeface="Times New Roman"/>
              </a:rPr>
              <a:t>a </a:t>
            </a:r>
            <a:r>
              <a:rPr dirty="0" sz="1050" spc="-5" b="1">
                <a:solidFill>
                  <a:srgbClr val="545454"/>
                </a:solidFill>
                <a:latin typeface="Times New Roman"/>
                <a:cs typeface="Times New Roman"/>
              </a:rPr>
              <a:t>tutte le famiglie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che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vorranno sperimentare il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senso 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dell’abitare attraverso racconti, illustrazioni,</a:t>
            </a:r>
            <a:r>
              <a:rPr dirty="0" sz="1050" spc="15">
                <a:solidFill>
                  <a:srgbClr val="545454"/>
                </a:solidFill>
                <a:latin typeface="Times New Roman"/>
                <a:cs typeface="Times New Roman"/>
              </a:rPr>
              <a:t>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performance.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dirty="0" sz="1050" b="1">
                <a:solidFill>
                  <a:srgbClr val="545454"/>
                </a:solidFill>
                <a:latin typeface="Times New Roman"/>
                <a:cs typeface="Times New Roman"/>
              </a:rPr>
              <a:t>Info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:</a:t>
            </a:r>
            <a:r>
              <a:rPr dirty="0" sz="1050" spc="-10">
                <a:solidFill>
                  <a:srgbClr val="545454"/>
                </a:solidFill>
                <a:latin typeface="Times New Roman"/>
                <a:cs typeface="Times New Roman"/>
              </a:rPr>
              <a:t> </a:t>
            </a:r>
            <a:r>
              <a:rPr dirty="0" sz="1050" spc="-5">
                <a:solidFill>
                  <a:srgbClr val="38B7ED"/>
                </a:solidFill>
                <a:latin typeface="Times New Roman"/>
                <a:cs typeface="Times New Roman"/>
                <a:hlinkClick r:id="rId3"/>
              </a:rPr>
              <a:t>info@apertaparentesi.org</a:t>
            </a: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70"/>
              </a:spcBef>
            </a:pPr>
            <a:r>
              <a:rPr dirty="0" sz="1050" b="1">
                <a:solidFill>
                  <a:srgbClr val="545454"/>
                </a:solidFill>
                <a:latin typeface="Times New Roman"/>
                <a:cs typeface="Times New Roman"/>
              </a:rPr>
              <a:t>Costo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:</a:t>
            </a:r>
            <a:r>
              <a:rPr dirty="0" sz="1050" spc="-10">
                <a:solidFill>
                  <a:srgbClr val="545454"/>
                </a:solidFill>
                <a:latin typeface="Times New Roman"/>
                <a:cs typeface="Times New Roman"/>
              </a:rPr>
              <a:t>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gratuito</a:t>
            </a: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dirty="0" sz="1050" b="1">
                <a:solidFill>
                  <a:srgbClr val="545454"/>
                </a:solidFill>
                <a:latin typeface="Times New Roman"/>
                <a:cs typeface="Times New Roman"/>
              </a:rPr>
              <a:t>Teatro</a:t>
            </a:r>
            <a:r>
              <a:rPr dirty="0" sz="1050" spc="-5" b="1">
                <a:solidFill>
                  <a:srgbClr val="545454"/>
                </a:solidFill>
                <a:latin typeface="Times New Roman"/>
                <a:cs typeface="Times New Roman"/>
              </a:rPr>
              <a:t> India</a:t>
            </a: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Lungotevere Vittorio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Gassman</a:t>
            </a:r>
            <a:r>
              <a:rPr dirty="0" sz="1050" spc="5">
                <a:solidFill>
                  <a:srgbClr val="545454"/>
                </a:solidFill>
                <a:latin typeface="Times New Roman"/>
                <a:cs typeface="Times New Roman"/>
              </a:rPr>
              <a:t>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1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20090" y="5405416"/>
            <a:ext cx="4387931" cy="24858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48475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Sangiovannirotondonet.it  3 maggio</a:t>
            </a:r>
            <a:r>
              <a:rPr dirty="0" sz="160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5209158"/>
            <a:ext cx="6148705" cy="4369435"/>
          </a:xfrm>
          <a:prstGeom prst="rect">
            <a:avLst/>
          </a:prstGeom>
        </p:spPr>
        <p:txBody>
          <a:bodyPr wrap="square" lIns="0" tIns="5841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dirty="0" sz="1200" spc="-5" b="1">
                <a:solidFill>
                  <a:srgbClr val="FF6600"/>
                </a:solidFill>
                <a:latin typeface="Cambria"/>
                <a:cs typeface="Cambria"/>
              </a:rPr>
              <a:t>Una settimana per riscoprire il senso</a:t>
            </a:r>
            <a:r>
              <a:rPr dirty="0" sz="1200" spc="10" b="1">
                <a:solidFill>
                  <a:srgbClr val="FF6600"/>
                </a:solidFill>
                <a:latin typeface="Cambria"/>
                <a:cs typeface="Cambria"/>
              </a:rPr>
              <a:t> </a:t>
            </a:r>
            <a:r>
              <a:rPr dirty="0" sz="1200" spc="-5" b="1">
                <a:solidFill>
                  <a:srgbClr val="FF6600"/>
                </a:solidFill>
                <a:latin typeface="Cambria"/>
                <a:cs typeface="Cambria"/>
              </a:rPr>
              <a:t>dell’abitare</a:t>
            </a:r>
            <a:endParaRPr sz="1200">
              <a:latin typeface="Cambria"/>
              <a:cs typeface="Cambria"/>
            </a:endParaRPr>
          </a:p>
          <a:p>
            <a:pPr algn="just" marL="12700" marR="5080">
              <a:lnSpc>
                <a:spcPct val="125000"/>
              </a:lnSpc>
              <a:tabLst>
                <a:tab pos="1161415" algn="l"/>
                <a:tab pos="1883410" algn="l"/>
                <a:tab pos="2778760" algn="l"/>
                <a:tab pos="3513454" algn="l"/>
                <a:tab pos="4356100" algn="l"/>
                <a:tab pos="5542915" algn="l"/>
              </a:tabLst>
            </a:pPr>
            <a:r>
              <a:rPr dirty="0" sz="1200" spc="-5" i="1">
                <a:solidFill>
                  <a:srgbClr val="242424"/>
                </a:solidFill>
                <a:latin typeface="Cambria"/>
                <a:cs typeface="Cambria"/>
              </a:rPr>
              <a:t>Abitare sottosopra. Scoprire </a:t>
            </a:r>
            <a:r>
              <a:rPr dirty="0" sz="1200" i="1">
                <a:solidFill>
                  <a:srgbClr val="242424"/>
                </a:solidFill>
                <a:latin typeface="Cambria"/>
                <a:cs typeface="Cambria"/>
              </a:rPr>
              <a:t>e </a:t>
            </a:r>
            <a:r>
              <a:rPr dirty="0" sz="1200" spc="-5" i="1">
                <a:solidFill>
                  <a:srgbClr val="242424"/>
                </a:solidFill>
                <a:latin typeface="Cambria"/>
                <a:cs typeface="Cambria"/>
              </a:rPr>
              <a:t>sperimentare come </a:t>
            </a:r>
            <a:r>
              <a:rPr dirty="0" sz="1200" i="1">
                <a:solidFill>
                  <a:srgbClr val="242424"/>
                </a:solidFill>
                <a:latin typeface="Cambria"/>
                <a:cs typeface="Cambria"/>
              </a:rPr>
              <a:t>si sta </a:t>
            </a:r>
            <a:r>
              <a:rPr dirty="0" sz="1200" spc="-5" i="1">
                <a:solidFill>
                  <a:srgbClr val="242424"/>
                </a:solidFill>
                <a:latin typeface="Cambria"/>
                <a:cs typeface="Cambria"/>
              </a:rPr>
              <a:t>dentro </a:t>
            </a:r>
            <a:r>
              <a:rPr dirty="0" sz="1200" i="1">
                <a:solidFill>
                  <a:srgbClr val="242424"/>
                </a:solidFill>
                <a:latin typeface="Cambria"/>
                <a:cs typeface="Cambria"/>
              </a:rPr>
              <a:t>i </a:t>
            </a:r>
            <a:r>
              <a:rPr dirty="0" sz="1200" spc="-5" i="1">
                <a:solidFill>
                  <a:srgbClr val="242424"/>
                </a:solidFill>
                <a:latin typeface="Cambria"/>
                <a:cs typeface="Cambria"/>
              </a:rPr>
              <a:t>luoghi, l’arte </a:t>
            </a:r>
            <a:r>
              <a:rPr dirty="0" sz="1200" i="1">
                <a:solidFill>
                  <a:srgbClr val="242424"/>
                </a:solidFill>
                <a:latin typeface="Cambria"/>
                <a:cs typeface="Cambria"/>
              </a:rPr>
              <a:t>e le </a:t>
            </a:r>
            <a:r>
              <a:rPr dirty="0" sz="1200" spc="-5" i="1">
                <a:solidFill>
                  <a:srgbClr val="242424"/>
                </a:solidFill>
                <a:latin typeface="Cambria"/>
                <a:cs typeface="Cambria"/>
              </a:rPr>
              <a:t>emozioni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è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il  tema della terza edizione del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Festival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della Cultura creativa che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dal 2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all’8 maggio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2016 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a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nimerà	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l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a	cit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t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à	</a:t>
            </a:r>
            <a:r>
              <a:rPr dirty="0" sz="1200" spc="-10">
                <a:solidFill>
                  <a:srgbClr val="242424"/>
                </a:solidFill>
                <a:latin typeface="Cambria"/>
                <a:cs typeface="Cambria"/>
              </a:rPr>
              <a:t>d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i	S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a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n	Gio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va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n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n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i	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Rotond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o.  È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abitando una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casa,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un luogo, un territorio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che si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impara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a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relazionarsi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con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la comunità di  appartenenza,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con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le istituzioni,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con il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mondo che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ci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circonda.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Per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questo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il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Consorzio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delle  Pro Loco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del Gargano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ha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aderito all’iniziativa, promossa </a:t>
            </a:r>
            <a:r>
              <a:rPr dirty="0" sz="1200" spc="-10">
                <a:solidFill>
                  <a:srgbClr val="242424"/>
                </a:solidFill>
                <a:latin typeface="Cambria"/>
                <a:cs typeface="Cambria"/>
              </a:rPr>
              <a:t>dall’ABI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e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accolta dalla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BCC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di San  Giovanni Rotondo,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con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dei percorsi ideati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e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coordinati dalla Emiliana Santodirocco (psicologa) 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e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Antonietta Notarangelo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(insegnante).</a:t>
            </a:r>
            <a:endParaRPr sz="1200">
              <a:latin typeface="Cambria"/>
              <a:cs typeface="Cambria"/>
            </a:endParaRPr>
          </a:p>
          <a:p>
            <a:pPr algn="just" marL="12700" marR="6350">
              <a:lnSpc>
                <a:spcPct val="125000"/>
              </a:lnSpc>
              <a:tabLst>
                <a:tab pos="5503545" algn="l"/>
              </a:tabLst>
            </a:pP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All’iniziativa, che nella proposta istitutiva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è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rivolta ai giovani d’età compresa tra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6 e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13 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anni, ha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aderito l’Istituto Comprensivo Melchionda-De Bonis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con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classi della scuola primaria  (docente referente Anna Brofferio)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e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della secondaria di primo grado (docente referente 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M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ari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a	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Cusenza).</a:t>
            </a:r>
            <a:endParaRPr sz="1200">
              <a:latin typeface="Cambria"/>
              <a:cs typeface="Cambria"/>
            </a:endParaRPr>
          </a:p>
          <a:p>
            <a:pPr algn="just" marL="12700" marR="8255">
              <a:lnSpc>
                <a:spcPct val="125000"/>
              </a:lnSpc>
            </a:pP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Ma,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sul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piano del coinvolgimento,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il nostro caso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presenta una variante di rilievo: include nelle 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sue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fila anche studenti della scuola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secondaria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superiore dell’I.S.I.S </a:t>
            </a:r>
            <a:r>
              <a:rPr dirty="0" sz="1200" spc="-10">
                <a:solidFill>
                  <a:srgbClr val="242424"/>
                </a:solidFill>
                <a:latin typeface="Cambria"/>
                <a:cs typeface="Cambria"/>
              </a:rPr>
              <a:t>Luigi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di Maggio (docente  referente Antonella Mazzeo)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e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un gruppo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scelto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di adulti. Infatti, </a:t>
            </a:r>
            <a:r>
              <a:rPr dirty="0" sz="1200" spc="-10">
                <a:solidFill>
                  <a:srgbClr val="242424"/>
                </a:solidFill>
                <a:latin typeface="Cambria"/>
                <a:cs typeface="Cambria"/>
              </a:rPr>
              <a:t>se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l’ottica del progetto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è 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quello della promozione del territorio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e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quello di aprire spazi culturali sempre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più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ampi,  allora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è bene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che nessuno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si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chiami fuori dall’idea di comunità che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il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tema dell’abitare può  generare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o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rinsaldare.</a:t>
            </a:r>
            <a:endParaRPr sz="1200">
              <a:latin typeface="Cambria"/>
              <a:cs typeface="Cambr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94155" y="2119883"/>
            <a:ext cx="4562475" cy="570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3166871"/>
            <a:ext cx="5486400" cy="4474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3776471"/>
            <a:ext cx="1428749" cy="12857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8705" cy="59518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66839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Sangiovannirotondonet.it  3 maggio</a:t>
            </a:r>
            <a:r>
              <a:rPr dirty="0" sz="160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3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25000"/>
              </a:lnSpc>
              <a:spcBef>
                <a:spcPts val="975"/>
              </a:spcBef>
            </a:pP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Non è casuale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che nei laboratori che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saranno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proposti, </a:t>
            </a:r>
            <a:r>
              <a:rPr dirty="0" sz="1200" spc="5">
                <a:solidFill>
                  <a:srgbClr val="242424"/>
                </a:solidFill>
                <a:latin typeface="Cambria"/>
                <a:cs typeface="Cambria"/>
              </a:rPr>
              <a:t>la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voce verbale </a:t>
            </a:r>
            <a:r>
              <a:rPr dirty="0" sz="1200" spc="-5" i="1">
                <a:solidFill>
                  <a:srgbClr val="242424"/>
                </a:solidFill>
                <a:latin typeface="Cambria"/>
                <a:cs typeface="Cambria"/>
              </a:rPr>
              <a:t>abitare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sarà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coniugata 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con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altre parole come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‘</a:t>
            </a:r>
            <a:r>
              <a:rPr dirty="0" sz="1200" i="1">
                <a:solidFill>
                  <a:srgbClr val="242424"/>
                </a:solidFill>
                <a:latin typeface="Cambria"/>
                <a:cs typeface="Cambria"/>
              </a:rPr>
              <a:t>abitare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la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mente e il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tempo’, ‘</a:t>
            </a:r>
            <a:r>
              <a:rPr dirty="0" sz="1200" spc="-5" i="1">
                <a:solidFill>
                  <a:srgbClr val="242424"/>
                </a:solidFill>
                <a:latin typeface="Cambria"/>
                <a:cs typeface="Cambria"/>
              </a:rPr>
              <a:t>abitare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il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proprio corpo’,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‘</a:t>
            </a:r>
            <a:r>
              <a:rPr dirty="0" sz="1200" i="1">
                <a:solidFill>
                  <a:srgbClr val="242424"/>
                </a:solidFill>
                <a:latin typeface="Cambria"/>
                <a:cs typeface="Cambria"/>
              </a:rPr>
              <a:t>abitare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regole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e 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legalità’, ‘</a:t>
            </a:r>
            <a:r>
              <a:rPr dirty="0" sz="1200" spc="-5" i="1">
                <a:solidFill>
                  <a:srgbClr val="242424"/>
                </a:solidFill>
                <a:latin typeface="Cambria"/>
                <a:cs typeface="Cambria"/>
              </a:rPr>
              <a:t>abitare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il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dubbio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e il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desiderio’,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‘</a:t>
            </a:r>
            <a:r>
              <a:rPr dirty="0" sz="1200" i="1">
                <a:solidFill>
                  <a:srgbClr val="242424"/>
                </a:solidFill>
                <a:latin typeface="Cambria"/>
                <a:cs typeface="Cambria"/>
              </a:rPr>
              <a:t>abitare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con…’, parole, insomma,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in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grado di far  immaginare ambienti che guardino alla formazione della persona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e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alla consapevolezza che 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solo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‘allenandosi’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si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diventa cittadini attivi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e </a:t>
            </a:r>
            <a:r>
              <a:rPr dirty="0" sz="1200" spc="-10">
                <a:solidFill>
                  <a:srgbClr val="242424"/>
                </a:solidFill>
                <a:latin typeface="Cambria"/>
                <a:cs typeface="Cambria"/>
              </a:rPr>
              <a:t>fautori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di una equilibrata convivenza</a:t>
            </a:r>
            <a:r>
              <a:rPr dirty="0" sz="1200" spc="80">
                <a:solidFill>
                  <a:srgbClr val="242424"/>
                </a:solidFill>
                <a:latin typeface="Cambria"/>
                <a:cs typeface="Cambria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civile.</a:t>
            </a:r>
            <a:endParaRPr sz="12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359"/>
              </a:spcBef>
            </a:pP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Se il</a:t>
            </a:r>
            <a:r>
              <a:rPr dirty="0" sz="1200" spc="60">
                <a:solidFill>
                  <a:srgbClr val="242424"/>
                </a:solidFill>
                <a:latin typeface="Cambria"/>
                <a:cs typeface="Cambria"/>
              </a:rPr>
              <a:t>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Festival</a:t>
            </a:r>
            <a:r>
              <a:rPr dirty="0" sz="1200" spc="60">
                <a:solidFill>
                  <a:srgbClr val="242424"/>
                </a:solidFill>
                <a:latin typeface="Cambria"/>
                <a:cs typeface="Cambria"/>
              </a:rPr>
              <a:t>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è</a:t>
            </a:r>
            <a:r>
              <a:rPr dirty="0" sz="1200" spc="60">
                <a:solidFill>
                  <a:srgbClr val="242424"/>
                </a:solidFill>
                <a:latin typeface="Cambria"/>
                <a:cs typeface="Cambria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di</a:t>
            </a:r>
            <a:r>
              <a:rPr dirty="0" sz="1200" spc="65">
                <a:solidFill>
                  <a:srgbClr val="242424"/>
                </a:solidFill>
                <a:latin typeface="Cambria"/>
                <a:cs typeface="Cambria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Cultura</a:t>
            </a:r>
            <a:r>
              <a:rPr dirty="0" sz="1200" spc="60">
                <a:solidFill>
                  <a:srgbClr val="242424"/>
                </a:solidFill>
                <a:latin typeface="Cambria"/>
                <a:cs typeface="Cambria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creativa,</a:t>
            </a:r>
            <a:r>
              <a:rPr dirty="0" sz="1200" spc="65">
                <a:solidFill>
                  <a:srgbClr val="242424"/>
                </a:solidFill>
                <a:latin typeface="Cambria"/>
                <a:cs typeface="Cambria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però,</a:t>
            </a:r>
            <a:r>
              <a:rPr dirty="0" sz="1200" spc="65">
                <a:solidFill>
                  <a:srgbClr val="242424"/>
                </a:solidFill>
                <a:latin typeface="Cambria"/>
                <a:cs typeface="Cambria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vuol</a:t>
            </a:r>
            <a:r>
              <a:rPr dirty="0" sz="1200" spc="50">
                <a:solidFill>
                  <a:srgbClr val="242424"/>
                </a:solidFill>
                <a:latin typeface="Cambria"/>
                <a:cs typeface="Cambria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dire</a:t>
            </a:r>
            <a:r>
              <a:rPr dirty="0" sz="1200" spc="65">
                <a:solidFill>
                  <a:srgbClr val="242424"/>
                </a:solidFill>
                <a:latin typeface="Cambria"/>
                <a:cs typeface="Cambria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che</a:t>
            </a:r>
            <a:r>
              <a:rPr dirty="0" sz="1200" spc="60">
                <a:solidFill>
                  <a:srgbClr val="242424"/>
                </a:solidFill>
                <a:latin typeface="Cambria"/>
                <a:cs typeface="Cambria"/>
              </a:rPr>
              <a:t>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saranno</a:t>
            </a:r>
            <a:r>
              <a:rPr dirty="0" sz="1200" spc="60">
                <a:solidFill>
                  <a:srgbClr val="242424"/>
                </a:solidFill>
                <a:latin typeface="Cambria"/>
                <a:cs typeface="Cambria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giorni</a:t>
            </a:r>
            <a:r>
              <a:rPr dirty="0" sz="1200" spc="60">
                <a:solidFill>
                  <a:srgbClr val="242424"/>
                </a:solidFill>
                <a:latin typeface="Cambria"/>
                <a:cs typeface="Cambria"/>
              </a:rPr>
              <a:t> </a:t>
            </a:r>
            <a:r>
              <a:rPr dirty="0" sz="1200" spc="5">
                <a:solidFill>
                  <a:srgbClr val="242424"/>
                </a:solidFill>
                <a:latin typeface="Cambria"/>
                <a:cs typeface="Cambria"/>
              </a:rPr>
              <a:t>in</a:t>
            </a:r>
            <a:r>
              <a:rPr dirty="0" sz="1200" spc="60">
                <a:solidFill>
                  <a:srgbClr val="242424"/>
                </a:solidFill>
                <a:latin typeface="Cambria"/>
                <a:cs typeface="Cambria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cui</a:t>
            </a:r>
            <a:r>
              <a:rPr dirty="0" sz="1200" spc="65">
                <a:solidFill>
                  <a:srgbClr val="242424"/>
                </a:solidFill>
                <a:latin typeface="Cambria"/>
                <a:cs typeface="Cambria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alla</a:t>
            </a:r>
            <a:r>
              <a:rPr dirty="0" sz="1200" spc="60">
                <a:solidFill>
                  <a:srgbClr val="242424"/>
                </a:solidFill>
                <a:latin typeface="Cambria"/>
                <a:cs typeface="Cambria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fantasia</a:t>
            </a:r>
            <a:r>
              <a:rPr dirty="0" sz="1200" spc="65">
                <a:solidFill>
                  <a:srgbClr val="242424"/>
                </a:solidFill>
                <a:latin typeface="Cambria"/>
                <a:cs typeface="Cambria"/>
              </a:rPr>
              <a:t>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e</a:t>
            </a:r>
            <a:r>
              <a:rPr dirty="0" sz="1200" spc="100">
                <a:solidFill>
                  <a:srgbClr val="242424"/>
                </a:solidFill>
                <a:latin typeface="Cambria"/>
                <a:cs typeface="Cambria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alla</a:t>
            </a:r>
            <a:endParaRPr sz="1200">
              <a:latin typeface="Cambria"/>
              <a:cs typeface="Cambria"/>
            </a:endParaRPr>
          </a:p>
          <a:p>
            <a:pPr algn="just" marL="12700" marR="9525">
              <a:lnSpc>
                <a:spcPct val="124600"/>
              </a:lnSpc>
              <a:spcBef>
                <a:spcPts val="5"/>
              </a:spcBef>
            </a:pP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creatività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sarà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garantito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il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protagonismo attraverso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i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linguaggi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più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vari: dalla scrittura all’arte,  dalla musica alla lettura, dalle tecnologie digitali agli strumenti linguistici che ciascuno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sarà </a:t>
            </a:r>
            <a:r>
              <a:rPr dirty="0" sz="1200" spc="5">
                <a:solidFill>
                  <a:srgbClr val="242424"/>
                </a:solidFill>
                <a:latin typeface="Cambria"/>
                <a:cs typeface="Cambria"/>
              </a:rPr>
              <a:t>in 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grado di proporre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e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di</a:t>
            </a:r>
            <a:r>
              <a:rPr dirty="0" sz="1200" spc="15">
                <a:solidFill>
                  <a:srgbClr val="242424"/>
                </a:solidFill>
                <a:latin typeface="Cambria"/>
                <a:cs typeface="Cambria"/>
              </a:rPr>
              <a:t>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usare.</a:t>
            </a:r>
            <a:endParaRPr sz="1200">
              <a:latin typeface="Cambria"/>
              <a:cs typeface="Cambria"/>
            </a:endParaRPr>
          </a:p>
          <a:p>
            <a:pPr algn="just" marL="12700" marR="6350">
              <a:lnSpc>
                <a:spcPct val="125000"/>
              </a:lnSpc>
              <a:spcBef>
                <a:spcPts val="1060"/>
              </a:spcBef>
              <a:tabLst>
                <a:tab pos="3058795" algn="l"/>
                <a:tab pos="5650865" algn="l"/>
              </a:tabLst>
            </a:pP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«Il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Consorzio delle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Pro Loco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del Gargano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–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ricorda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il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presidente Angelo Marino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–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non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è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nuovo 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a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questo tipo di proposte, essendo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il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promotore di iniziative che, nell’ambito del  progetto </a:t>
            </a:r>
            <a:r>
              <a:rPr dirty="0" sz="1200" spc="-5" i="1">
                <a:solidFill>
                  <a:srgbClr val="242424"/>
                </a:solidFill>
                <a:latin typeface="Cambria"/>
                <a:cs typeface="Cambria"/>
              </a:rPr>
              <a:t>Artando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, </a:t>
            </a:r>
            <a:r>
              <a:rPr dirty="0" sz="1200" spc="-10">
                <a:solidFill>
                  <a:srgbClr val="242424"/>
                </a:solidFill>
                <a:latin typeface="Cambria"/>
                <a:cs typeface="Cambria"/>
              </a:rPr>
              <a:t>hanno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come oggetto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e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strumenti proprio l’Arte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in senso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alto».  Come altrimenti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si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può definire l’idea della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Pro Loco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di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Monte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Sant’Angelo che,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con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le altre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Pro 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loco garganiche,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ha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reso ‘migrante’ l’arte, facendola uscire dalle Accademie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e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portandola </a:t>
            </a:r>
            <a:r>
              <a:rPr dirty="0" sz="1200" spc="-10">
                <a:solidFill>
                  <a:srgbClr val="242424"/>
                </a:solidFill>
                <a:latin typeface="Cambria"/>
                <a:cs typeface="Cambria"/>
              </a:rPr>
              <a:t>negli 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amb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ien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t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i	</a:t>
            </a:r>
            <a:r>
              <a:rPr dirty="0" sz="1200" spc="-10">
                <a:solidFill>
                  <a:srgbClr val="242424"/>
                </a:solidFill>
                <a:latin typeface="Cambria"/>
                <a:cs typeface="Cambria"/>
              </a:rPr>
              <a:t>d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i	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lav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o</a:t>
            </a:r>
            <a:r>
              <a:rPr dirty="0" sz="1200" spc="-10">
                <a:solidFill>
                  <a:srgbClr val="242424"/>
                </a:solidFill>
                <a:latin typeface="Cambria"/>
                <a:cs typeface="Cambria"/>
              </a:rPr>
              <a:t>r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o? 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In questo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solco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pare trovarsi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a suo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agio la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BCC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di San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Giovanni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Rotondo, prima ‘adottando’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i 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colori di </a:t>
            </a:r>
            <a:r>
              <a:rPr dirty="0" sz="1200" spc="-5" i="1">
                <a:solidFill>
                  <a:srgbClr val="242424"/>
                </a:solidFill>
                <a:latin typeface="Cambria"/>
                <a:cs typeface="Cambria"/>
              </a:rPr>
              <a:t>Artando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con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l’esposizione nei suoi locali delle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opere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di artisti provenienti dai quattro  angoli del mondo,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poi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portando le note del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Festival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della Cultura creativa </a:t>
            </a:r>
            <a:r>
              <a:rPr dirty="0" sz="1200">
                <a:solidFill>
                  <a:srgbClr val="242424"/>
                </a:solidFill>
                <a:latin typeface="Cambria"/>
                <a:cs typeface="Cambria"/>
              </a:rPr>
              <a:t>nelle vie</a:t>
            </a:r>
            <a:r>
              <a:rPr dirty="0" sz="1200" spc="90">
                <a:solidFill>
                  <a:srgbClr val="242424"/>
                </a:solidFill>
                <a:latin typeface="Cambria"/>
                <a:cs typeface="Cambria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Cambria"/>
                <a:cs typeface="Cambria"/>
              </a:rPr>
              <a:t>cittadine.</a:t>
            </a:r>
            <a:endParaRPr sz="12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48475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Sangiovannirotondonet.it  3 maggio</a:t>
            </a:r>
            <a:r>
              <a:rPr dirty="0" sz="160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3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2119883"/>
            <a:ext cx="2522855" cy="37299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7305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MF </a:t>
            </a:r>
            <a:r>
              <a:rPr dirty="0" sz="1600" spc="-10" b="1">
                <a:latin typeface="Arial"/>
                <a:cs typeface="Arial"/>
              </a:rPr>
              <a:t>Dow</a:t>
            </a:r>
            <a:r>
              <a:rPr dirty="0" sz="1600" spc="-4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Jones  28 aprile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426868"/>
            <a:ext cx="4373245" cy="2958465"/>
          </a:xfrm>
          <a:prstGeom prst="rect">
            <a:avLst/>
          </a:prstGeom>
        </p:spPr>
        <p:txBody>
          <a:bodyPr wrap="square" lIns="0" tIns="609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dirty="0" sz="1050" spc="-5">
                <a:latin typeface="Arial"/>
                <a:cs typeface="Arial"/>
              </a:rPr>
              <a:t>MILANO (MF-DJ)- </a:t>
            </a:r>
            <a:r>
              <a:rPr dirty="0" sz="1050">
                <a:latin typeface="Arial"/>
                <a:cs typeface="Arial"/>
              </a:rPr>
              <a:t>organizza anche </a:t>
            </a:r>
            <a:r>
              <a:rPr dirty="0" sz="1050" spc="-5">
                <a:latin typeface="Arial"/>
                <a:cs typeface="Arial"/>
              </a:rPr>
              <a:t>quest'anno</a:t>
            </a:r>
            <a:r>
              <a:rPr dirty="0" sz="1050" spc="-25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laboratori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dirty="0" sz="1050" spc="-5">
                <a:latin typeface="Arial"/>
                <a:cs typeface="Arial"/>
              </a:rPr>
              <a:t>artistico musicali </a:t>
            </a:r>
            <a:r>
              <a:rPr dirty="0" sz="1050">
                <a:latin typeface="Arial"/>
                <a:cs typeface="Arial"/>
              </a:rPr>
              <a:t>a </a:t>
            </a:r>
            <a:r>
              <a:rPr dirty="0" sz="1050" spc="-5">
                <a:latin typeface="Arial"/>
                <a:cs typeface="Arial"/>
              </a:rPr>
              <a:t>Torino, Milano, </a:t>
            </a:r>
            <a:r>
              <a:rPr dirty="0" sz="1050">
                <a:latin typeface="Arial"/>
                <a:cs typeface="Arial"/>
              </a:rPr>
              <a:t>Verona, </a:t>
            </a:r>
            <a:r>
              <a:rPr dirty="0" sz="1050" spc="-5">
                <a:latin typeface="Arial"/>
                <a:cs typeface="Arial"/>
              </a:rPr>
              <a:t>Bologna, </a:t>
            </a:r>
            <a:r>
              <a:rPr dirty="0" sz="1050">
                <a:latin typeface="Arial"/>
                <a:cs typeface="Arial"/>
              </a:rPr>
              <a:t>Roma e Palermo</a:t>
            </a:r>
            <a:r>
              <a:rPr dirty="0" sz="1050" spc="-5">
                <a:latin typeface="Arial"/>
                <a:cs typeface="Arial"/>
              </a:rPr>
              <a:t> nel</a:t>
            </a:r>
            <a:endParaRPr sz="1050">
              <a:latin typeface="Arial"/>
              <a:cs typeface="Arial"/>
            </a:endParaRPr>
          </a:p>
          <a:p>
            <a:pPr marL="12700" marR="5080">
              <a:lnSpc>
                <a:spcPct val="131000"/>
              </a:lnSpc>
              <a:spcBef>
                <a:spcPts val="5"/>
              </a:spcBef>
            </a:pPr>
            <a:r>
              <a:rPr dirty="0" sz="1050" spc="-5">
                <a:latin typeface="Arial"/>
                <a:cs typeface="Arial"/>
              </a:rPr>
              <a:t>quadro </a:t>
            </a:r>
            <a:r>
              <a:rPr dirty="0" sz="1050">
                <a:latin typeface="Arial"/>
                <a:cs typeface="Arial"/>
              </a:rPr>
              <a:t>della </a:t>
            </a:r>
            <a:r>
              <a:rPr dirty="0" sz="1050" spc="-5">
                <a:latin typeface="Arial"/>
                <a:cs typeface="Arial"/>
              </a:rPr>
              <a:t>sua adesione </a:t>
            </a:r>
            <a:r>
              <a:rPr dirty="0" sz="1050">
                <a:latin typeface="Arial"/>
                <a:cs typeface="Arial"/>
              </a:rPr>
              <a:t>alla </a:t>
            </a:r>
            <a:r>
              <a:rPr dirty="0" sz="1050" spc="-5">
                <a:latin typeface="Arial"/>
                <a:cs typeface="Arial"/>
              </a:rPr>
              <a:t>terza edizione del Festival della </a:t>
            </a:r>
            <a:r>
              <a:rPr dirty="0" sz="1050">
                <a:latin typeface="Arial"/>
                <a:cs typeface="Arial"/>
              </a:rPr>
              <a:t>Cultura  </a:t>
            </a:r>
            <a:r>
              <a:rPr dirty="0" sz="1050" spc="-5">
                <a:latin typeface="Arial"/>
                <a:cs typeface="Arial"/>
              </a:rPr>
              <a:t>Creativa </a:t>
            </a:r>
            <a:r>
              <a:rPr dirty="0" sz="1050">
                <a:latin typeface="Arial"/>
                <a:cs typeface="Arial"/>
              </a:rPr>
              <a:t>promosso </a:t>
            </a:r>
            <a:r>
              <a:rPr dirty="0" sz="1050" spc="-5">
                <a:latin typeface="Arial"/>
                <a:cs typeface="Arial"/>
              </a:rPr>
              <a:t>dall'Abi </a:t>
            </a:r>
            <a:r>
              <a:rPr dirty="0" sz="1050">
                <a:latin typeface="Arial"/>
                <a:cs typeface="Arial"/>
              </a:rPr>
              <a:t>con </a:t>
            </a:r>
            <a:r>
              <a:rPr dirty="0" sz="1050" spc="-5">
                <a:latin typeface="Arial"/>
                <a:cs typeface="Arial"/>
              </a:rPr>
              <a:t>la partecipazione delle </a:t>
            </a:r>
            <a:r>
              <a:rPr dirty="0" sz="1050">
                <a:latin typeface="Arial"/>
                <a:cs typeface="Arial"/>
              </a:rPr>
              <a:t>banche </a:t>
            </a:r>
            <a:r>
              <a:rPr dirty="0" sz="1050" spc="-5">
                <a:latin typeface="Arial"/>
                <a:cs typeface="Arial"/>
              </a:rPr>
              <a:t>italiane dal  </a:t>
            </a:r>
            <a:r>
              <a:rPr dirty="0" sz="1050">
                <a:latin typeface="Arial"/>
                <a:cs typeface="Arial"/>
              </a:rPr>
              <a:t>2 all'8</a:t>
            </a:r>
            <a:r>
              <a:rPr dirty="0" sz="1050" spc="-25">
                <a:latin typeface="Arial"/>
                <a:cs typeface="Arial"/>
              </a:rPr>
              <a:t> </a:t>
            </a:r>
            <a:r>
              <a:rPr dirty="0" sz="1050">
                <a:latin typeface="Arial"/>
                <a:cs typeface="Arial"/>
              </a:rPr>
              <a:t>maggio.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 marR="213360">
              <a:lnSpc>
                <a:spcPct val="131000"/>
              </a:lnSpc>
              <a:spcBef>
                <a:spcPts val="5"/>
              </a:spcBef>
            </a:pPr>
            <a:r>
              <a:rPr dirty="0" sz="1050">
                <a:latin typeface="Arial"/>
                <a:cs typeface="Arial"/>
              </a:rPr>
              <a:t>"Scoprire e </a:t>
            </a:r>
            <a:r>
              <a:rPr dirty="0" sz="1050" spc="-5">
                <a:latin typeface="Arial"/>
                <a:cs typeface="Arial"/>
              </a:rPr>
              <a:t>sperimentare </a:t>
            </a:r>
            <a:r>
              <a:rPr dirty="0" sz="1050">
                <a:latin typeface="Arial"/>
                <a:cs typeface="Arial"/>
              </a:rPr>
              <a:t>come </a:t>
            </a:r>
            <a:r>
              <a:rPr dirty="0" sz="1050" spc="-10">
                <a:latin typeface="Arial"/>
                <a:cs typeface="Arial"/>
              </a:rPr>
              <a:t>si </a:t>
            </a:r>
            <a:r>
              <a:rPr dirty="0" sz="1050" spc="-5">
                <a:latin typeface="Arial"/>
                <a:cs typeface="Arial"/>
              </a:rPr>
              <a:t>sta </a:t>
            </a:r>
            <a:r>
              <a:rPr dirty="0" sz="1050">
                <a:latin typeface="Arial"/>
                <a:cs typeface="Arial"/>
              </a:rPr>
              <a:t>dentro i </a:t>
            </a:r>
            <a:r>
              <a:rPr dirty="0" sz="1050" spc="-5">
                <a:latin typeface="Arial"/>
                <a:cs typeface="Arial"/>
              </a:rPr>
              <a:t>luoghi, l'arte </a:t>
            </a:r>
            <a:r>
              <a:rPr dirty="0" sz="1050">
                <a:latin typeface="Arial"/>
                <a:cs typeface="Arial"/>
              </a:rPr>
              <a:t>e le  </a:t>
            </a:r>
            <a:r>
              <a:rPr dirty="0" sz="1050" spc="-5">
                <a:latin typeface="Arial"/>
                <a:cs typeface="Arial"/>
              </a:rPr>
              <a:t>emozioni", </a:t>
            </a:r>
            <a:r>
              <a:rPr dirty="0" sz="1050">
                <a:latin typeface="Arial"/>
                <a:cs typeface="Arial"/>
              </a:rPr>
              <a:t>spiega </a:t>
            </a:r>
            <a:r>
              <a:rPr dirty="0" sz="1050" spc="-5">
                <a:latin typeface="Arial"/>
                <a:cs typeface="Arial"/>
              </a:rPr>
              <a:t>una nota, </a:t>
            </a:r>
            <a:r>
              <a:rPr dirty="0" sz="1050">
                <a:latin typeface="Arial"/>
                <a:cs typeface="Arial"/>
              </a:rPr>
              <a:t>e' il </a:t>
            </a:r>
            <a:r>
              <a:rPr dirty="0" sz="1050" spc="-5">
                <a:latin typeface="Arial"/>
                <a:cs typeface="Arial"/>
              </a:rPr>
              <a:t>tema dell'edizione 2016 del festival. </a:t>
            </a:r>
            <a:r>
              <a:rPr dirty="0" sz="1050">
                <a:latin typeface="Arial"/>
                <a:cs typeface="Arial"/>
              </a:rPr>
              <a:t>I  </a:t>
            </a:r>
            <a:r>
              <a:rPr dirty="0" sz="1050" spc="-5">
                <a:latin typeface="Arial"/>
                <a:cs typeface="Arial"/>
              </a:rPr>
              <a:t>ragazzi </a:t>
            </a:r>
            <a:r>
              <a:rPr dirty="0" sz="1050">
                <a:latin typeface="Arial"/>
                <a:cs typeface="Arial"/>
              </a:rPr>
              <a:t>dai 6 ai </a:t>
            </a:r>
            <a:r>
              <a:rPr dirty="0" sz="1050" spc="-5">
                <a:latin typeface="Arial"/>
                <a:cs typeface="Arial"/>
              </a:rPr>
              <a:t>13 </a:t>
            </a:r>
            <a:r>
              <a:rPr dirty="0" sz="1050">
                <a:latin typeface="Arial"/>
                <a:cs typeface="Arial"/>
              </a:rPr>
              <a:t>anni </a:t>
            </a:r>
            <a:r>
              <a:rPr dirty="0" sz="1050" spc="-5">
                <a:latin typeface="Arial"/>
                <a:cs typeface="Arial"/>
              </a:rPr>
              <a:t>potranno </a:t>
            </a:r>
            <a:r>
              <a:rPr dirty="0" sz="1050">
                <a:latin typeface="Arial"/>
                <a:cs typeface="Arial"/>
              </a:rPr>
              <a:t>interpretare </a:t>
            </a:r>
            <a:r>
              <a:rPr dirty="0" sz="1050" spc="-5">
                <a:latin typeface="Arial"/>
                <a:cs typeface="Arial"/>
              </a:rPr>
              <a:t>questo </a:t>
            </a:r>
            <a:r>
              <a:rPr dirty="0" sz="1050">
                <a:latin typeface="Arial"/>
                <a:cs typeface="Arial"/>
              </a:rPr>
              <a:t>concetto in </a:t>
            </a:r>
            <a:r>
              <a:rPr dirty="0" sz="1050" spc="-5">
                <a:latin typeface="Arial"/>
                <a:cs typeface="Arial"/>
              </a:rPr>
              <a:t>totale  liberta', </a:t>
            </a:r>
            <a:r>
              <a:rPr dirty="0" sz="1050">
                <a:latin typeface="Arial"/>
                <a:cs typeface="Arial"/>
              </a:rPr>
              <a:t>costruendo </a:t>
            </a:r>
            <a:r>
              <a:rPr dirty="0" sz="1050" spc="-5">
                <a:latin typeface="Arial"/>
                <a:cs typeface="Arial"/>
              </a:rPr>
              <a:t>un </a:t>
            </a:r>
            <a:r>
              <a:rPr dirty="0" sz="1050">
                <a:latin typeface="Arial"/>
                <a:cs typeface="Arial"/>
              </a:rPr>
              <a:t>proprio percorso </a:t>
            </a:r>
            <a:r>
              <a:rPr dirty="0" sz="1050" spc="-5">
                <a:latin typeface="Arial"/>
                <a:cs typeface="Arial"/>
              </a:rPr>
              <a:t>che sia </a:t>
            </a:r>
            <a:r>
              <a:rPr dirty="0" sz="1050">
                <a:latin typeface="Arial"/>
                <a:cs typeface="Arial"/>
              </a:rPr>
              <a:t>espressione </a:t>
            </a:r>
            <a:r>
              <a:rPr dirty="0" sz="1050" spc="-5">
                <a:latin typeface="Arial"/>
                <a:cs typeface="Arial"/>
              </a:rPr>
              <a:t>della  creativita'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ciascuno. Con </a:t>
            </a:r>
            <a:r>
              <a:rPr dirty="0" sz="1050">
                <a:latin typeface="Arial"/>
                <a:cs typeface="Arial"/>
              </a:rPr>
              <a:t>l'aiuto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>
                <a:latin typeface="Arial"/>
                <a:cs typeface="Arial"/>
              </a:rPr>
              <a:t>operatori </a:t>
            </a:r>
            <a:r>
              <a:rPr dirty="0" sz="1050" spc="-5">
                <a:latin typeface="Arial"/>
                <a:cs typeface="Arial"/>
              </a:rPr>
              <a:t>esperti, attraverso  </a:t>
            </a:r>
            <a:r>
              <a:rPr dirty="0" sz="1050">
                <a:latin typeface="Arial"/>
                <a:cs typeface="Arial"/>
              </a:rPr>
              <a:t>laboratori, mostre, </a:t>
            </a:r>
            <a:r>
              <a:rPr dirty="0" sz="1050" spc="-5">
                <a:latin typeface="Arial"/>
                <a:cs typeface="Arial"/>
              </a:rPr>
              <a:t>teatro, musica, </a:t>
            </a:r>
            <a:r>
              <a:rPr dirty="0" sz="1050">
                <a:latin typeface="Arial"/>
                <a:cs typeface="Arial"/>
              </a:rPr>
              <a:t>ecc., sara' </a:t>
            </a:r>
            <a:r>
              <a:rPr dirty="0" sz="1050" spc="-5">
                <a:latin typeface="Arial"/>
                <a:cs typeface="Arial"/>
              </a:rPr>
              <a:t>possibile abitare epoche  </a:t>
            </a:r>
            <a:r>
              <a:rPr dirty="0" sz="1050">
                <a:latin typeface="Arial"/>
                <a:cs typeface="Arial"/>
              </a:rPr>
              <a:t>storiche, pianeti, </a:t>
            </a:r>
            <a:r>
              <a:rPr dirty="0" sz="1050" spc="-5">
                <a:latin typeface="Arial"/>
                <a:cs typeface="Arial"/>
              </a:rPr>
              <a:t>ambienti </a:t>
            </a:r>
            <a:r>
              <a:rPr dirty="0" sz="1050">
                <a:latin typeface="Arial"/>
                <a:cs typeface="Arial"/>
              </a:rPr>
              <a:t>reali o</a:t>
            </a:r>
            <a:r>
              <a:rPr dirty="0" sz="1050" spc="-25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virtuali.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dirty="0" sz="1050" spc="-5">
                <a:latin typeface="Arial"/>
                <a:cs typeface="Arial"/>
              </a:rPr>
              <a:t>com/mur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82880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S</a:t>
            </a:r>
            <a:r>
              <a:rPr dirty="0" sz="1600" spc="-5" b="1">
                <a:latin typeface="Arial"/>
                <a:cs typeface="Arial"/>
              </a:rPr>
              <a:t>arde</a:t>
            </a:r>
            <a:r>
              <a:rPr dirty="0" sz="1600" b="1">
                <a:latin typeface="Arial"/>
                <a:cs typeface="Arial"/>
              </a:rPr>
              <a:t>g</a:t>
            </a:r>
            <a:r>
              <a:rPr dirty="0" sz="1600" spc="-5" b="1">
                <a:latin typeface="Arial"/>
                <a:cs typeface="Arial"/>
              </a:rPr>
              <a:t>na</a:t>
            </a:r>
            <a:r>
              <a:rPr dirty="0" sz="1600" spc="-15" b="1">
                <a:latin typeface="Arial"/>
                <a:cs typeface="Arial"/>
              </a:rPr>
              <a:t>d</a:t>
            </a:r>
            <a:r>
              <a:rPr dirty="0" sz="1600" spc="-5" b="1">
                <a:latin typeface="Arial"/>
                <a:cs typeface="Arial"/>
              </a:rPr>
              <a:t>ie</a:t>
            </a:r>
            <a:r>
              <a:rPr dirty="0" sz="1600" spc="5" b="1">
                <a:latin typeface="Arial"/>
                <a:cs typeface="Arial"/>
              </a:rPr>
              <a:t>s</a:t>
            </a:r>
            <a:r>
              <a:rPr dirty="0" sz="1600" spc="-5" b="1">
                <a:latin typeface="Arial"/>
                <a:cs typeface="Arial"/>
              </a:rPr>
              <a:t>.it  </a:t>
            </a:r>
            <a:r>
              <a:rPr dirty="0" sz="1600" spc="-5" b="1">
                <a:latin typeface="Arial"/>
                <a:cs typeface="Arial"/>
              </a:rPr>
              <a:t>3 maggio</a:t>
            </a:r>
            <a:r>
              <a:rPr dirty="0" sz="1600" spc="-3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251961"/>
            <a:ext cx="6138545" cy="6550025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marL="12700" marR="530860">
              <a:lnSpc>
                <a:spcPts val="1900"/>
              </a:lnSpc>
              <a:spcBef>
                <a:spcPts val="235"/>
              </a:spcBef>
            </a:pPr>
            <a:r>
              <a:rPr dirty="0" sz="1650" b="1">
                <a:latin typeface="Arial"/>
                <a:cs typeface="Arial"/>
              </a:rPr>
              <a:t>La </a:t>
            </a:r>
            <a:r>
              <a:rPr dirty="0" sz="1650" spc="-5" b="1">
                <a:latin typeface="Arial"/>
                <a:cs typeface="Arial"/>
              </a:rPr>
              <a:t>Banca </a:t>
            </a:r>
            <a:r>
              <a:rPr dirty="0" sz="1650" b="1">
                <a:latin typeface="Arial"/>
                <a:cs typeface="Arial"/>
              </a:rPr>
              <a:t>di Sassari </a:t>
            </a:r>
            <a:r>
              <a:rPr dirty="0" sz="1650" spc="-5" b="1">
                <a:latin typeface="Arial"/>
                <a:cs typeface="Arial"/>
              </a:rPr>
              <a:t>per </a:t>
            </a:r>
            <a:r>
              <a:rPr dirty="0" sz="1650" b="1">
                <a:latin typeface="Arial"/>
                <a:cs typeface="Arial"/>
              </a:rPr>
              <a:t>il </a:t>
            </a:r>
            <a:r>
              <a:rPr dirty="0" sz="1650" spc="-5" b="1">
                <a:latin typeface="Arial"/>
                <a:cs typeface="Arial"/>
              </a:rPr>
              <a:t>Festival della </a:t>
            </a:r>
            <a:r>
              <a:rPr dirty="0" sz="1650" b="1">
                <a:latin typeface="Arial"/>
                <a:cs typeface="Arial"/>
              </a:rPr>
              <a:t>Cultura </a:t>
            </a:r>
            <a:r>
              <a:rPr dirty="0" sz="1650" spc="-5" b="1">
                <a:latin typeface="Arial"/>
                <a:cs typeface="Arial"/>
              </a:rPr>
              <a:t>Creativa  dell’ABI</a:t>
            </a:r>
            <a:endParaRPr sz="1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 marR="485775">
              <a:lnSpc>
                <a:spcPts val="1380"/>
              </a:lnSpc>
            </a:pPr>
            <a:r>
              <a:rPr dirty="0" sz="1200" spc="-5" b="1" i="1">
                <a:solidFill>
                  <a:srgbClr val="545454"/>
                </a:solidFill>
                <a:latin typeface="Times New Roman"/>
                <a:cs typeface="Times New Roman"/>
              </a:rPr>
              <a:t>Giovedì 5 </a:t>
            </a:r>
            <a:r>
              <a:rPr dirty="0" sz="1200" b="1" i="1">
                <a:solidFill>
                  <a:srgbClr val="545454"/>
                </a:solidFill>
                <a:latin typeface="Times New Roman"/>
                <a:cs typeface="Times New Roman"/>
              </a:rPr>
              <a:t>maggio al </a:t>
            </a:r>
            <a:r>
              <a:rPr dirty="0" sz="1200" spc="-5" b="1" i="1">
                <a:solidFill>
                  <a:srgbClr val="545454"/>
                </a:solidFill>
                <a:latin typeface="Times New Roman"/>
                <a:cs typeface="Times New Roman"/>
              </a:rPr>
              <a:t>Museo Sanna </a:t>
            </a:r>
            <a:r>
              <a:rPr dirty="0" sz="1200" b="1" i="1">
                <a:solidFill>
                  <a:srgbClr val="545454"/>
                </a:solidFill>
                <a:latin typeface="Times New Roman"/>
                <a:cs typeface="Times New Roman"/>
              </a:rPr>
              <a:t>gli </a:t>
            </a:r>
            <a:r>
              <a:rPr dirty="0" sz="1200" spc="-5" b="1" i="1">
                <a:solidFill>
                  <a:srgbClr val="545454"/>
                </a:solidFill>
                <a:latin typeface="Times New Roman"/>
                <a:cs typeface="Times New Roman"/>
              </a:rPr>
              <a:t>alunni dei circoli didattici </a:t>
            </a:r>
            <a:r>
              <a:rPr dirty="0" sz="1200" b="1" i="1">
                <a:solidFill>
                  <a:srgbClr val="545454"/>
                </a:solidFill>
                <a:latin typeface="Times New Roman"/>
                <a:cs typeface="Times New Roman"/>
              </a:rPr>
              <a:t>di </a:t>
            </a:r>
            <a:r>
              <a:rPr dirty="0" sz="1200" spc="-10" b="1" i="1">
                <a:solidFill>
                  <a:srgbClr val="545454"/>
                </a:solidFill>
                <a:latin typeface="Times New Roman"/>
                <a:cs typeface="Times New Roman"/>
              </a:rPr>
              <a:t>San </a:t>
            </a:r>
            <a:r>
              <a:rPr dirty="0" sz="1200" spc="-5" b="1" i="1">
                <a:solidFill>
                  <a:srgbClr val="545454"/>
                </a:solidFill>
                <a:latin typeface="Times New Roman"/>
                <a:cs typeface="Times New Roman"/>
              </a:rPr>
              <a:t>Giuseppe </a:t>
            </a:r>
            <a:r>
              <a:rPr dirty="0" sz="1200" b="1" i="1">
                <a:solidFill>
                  <a:srgbClr val="545454"/>
                </a:solidFill>
                <a:latin typeface="Times New Roman"/>
                <a:cs typeface="Times New Roman"/>
              </a:rPr>
              <a:t>e di </a:t>
            </a:r>
            <a:r>
              <a:rPr dirty="0" sz="1200" spc="-5" b="1" i="1">
                <a:solidFill>
                  <a:srgbClr val="545454"/>
                </a:solidFill>
                <a:latin typeface="Times New Roman"/>
                <a:cs typeface="Times New Roman"/>
              </a:rPr>
              <a:t>San  </a:t>
            </a:r>
            <a:r>
              <a:rPr dirty="0" sz="1200" spc="-5" b="1" i="1">
                <a:solidFill>
                  <a:srgbClr val="545454"/>
                </a:solidFill>
                <a:latin typeface="Times New Roman"/>
                <a:cs typeface="Times New Roman"/>
              </a:rPr>
              <a:t>Donato </a:t>
            </a:r>
            <a:r>
              <a:rPr dirty="0" sz="1200" b="1" i="1">
                <a:solidFill>
                  <a:srgbClr val="545454"/>
                </a:solidFill>
                <a:latin typeface="Times New Roman"/>
                <a:cs typeface="Times New Roman"/>
              </a:rPr>
              <a:t>saranno i </a:t>
            </a:r>
            <a:r>
              <a:rPr dirty="0" sz="1200" spc="-5" b="1" i="1">
                <a:solidFill>
                  <a:srgbClr val="545454"/>
                </a:solidFill>
                <a:latin typeface="Times New Roman"/>
                <a:cs typeface="Times New Roman"/>
              </a:rPr>
              <a:t>protagonisti della giornata realizzando piccole scenografie </a:t>
            </a:r>
            <a:r>
              <a:rPr dirty="0" sz="1200" b="1" i="1">
                <a:solidFill>
                  <a:srgbClr val="545454"/>
                </a:solidFill>
                <a:latin typeface="Times New Roman"/>
                <a:cs typeface="Times New Roman"/>
              </a:rPr>
              <a:t>da</a:t>
            </a:r>
            <a:r>
              <a:rPr dirty="0" sz="1200" spc="105" b="1" i="1">
                <a:solidFill>
                  <a:srgbClr val="545454"/>
                </a:solidFill>
                <a:latin typeface="Times New Roman"/>
                <a:cs typeface="Times New Roman"/>
              </a:rPr>
              <a:t> </a:t>
            </a:r>
            <a:r>
              <a:rPr dirty="0" sz="1200" b="1" i="1">
                <a:solidFill>
                  <a:srgbClr val="545454"/>
                </a:solidFill>
                <a:latin typeface="Times New Roman"/>
                <a:cs typeface="Times New Roman"/>
              </a:rPr>
              <a:t>tavolo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000">
              <a:latin typeface="Times New Roman"/>
              <a:cs typeface="Times New Roman"/>
            </a:endParaRPr>
          </a:p>
          <a:p>
            <a:pPr marL="3446779" marR="5080">
              <a:lnSpc>
                <a:spcPct val="130000"/>
              </a:lnSpc>
            </a:pPr>
            <a:r>
              <a:rPr dirty="0" sz="1000" spc="-5" b="1">
                <a:solidFill>
                  <a:srgbClr val="545454"/>
                </a:solidFill>
                <a:latin typeface="Times New Roman"/>
                <a:cs typeface="Times New Roman"/>
              </a:rPr>
              <a:t>Sassari. </a:t>
            </a:r>
            <a:r>
              <a:rPr dirty="0" sz="1000">
                <a:solidFill>
                  <a:srgbClr val="545454"/>
                </a:solidFill>
                <a:latin typeface="Arial"/>
                <a:cs typeface="Arial"/>
              </a:rPr>
              <a:t>Dopo </a:t>
            </a: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i successi delle precedenti  edizioni, Banca di Sassari </a:t>
            </a:r>
            <a:r>
              <a:rPr dirty="0" sz="1000">
                <a:solidFill>
                  <a:srgbClr val="545454"/>
                </a:solidFill>
                <a:latin typeface="Arial"/>
                <a:cs typeface="Arial"/>
              </a:rPr>
              <a:t>con </a:t>
            </a: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“Conosciamoci  Meglio” aderisce anche quest’anno al Festival  della Cultura Creativa promosso  dall’Associazione Bancaria Italiana per  avvicinare </a:t>
            </a:r>
            <a:r>
              <a:rPr dirty="0" sz="1000" spc="-10">
                <a:solidFill>
                  <a:srgbClr val="545454"/>
                </a:solidFill>
                <a:latin typeface="Arial"/>
                <a:cs typeface="Arial"/>
              </a:rPr>
              <a:t>alla </a:t>
            </a: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cultura i giovani d’età compresa  tra i 6 e i 13 anni, grazie a laboratori, iniziative  ed eventi che spaziano tra arte, teatro, </a:t>
            </a:r>
            <a:r>
              <a:rPr dirty="0" sz="1000">
                <a:solidFill>
                  <a:srgbClr val="545454"/>
                </a:solidFill>
                <a:latin typeface="Arial"/>
                <a:cs typeface="Arial"/>
              </a:rPr>
              <a:t>musica  </a:t>
            </a: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e tecnologie digitali. Oltre </a:t>
            </a:r>
            <a:r>
              <a:rPr dirty="0" sz="1000">
                <a:solidFill>
                  <a:srgbClr val="545454"/>
                </a:solidFill>
                <a:latin typeface="Arial"/>
                <a:cs typeface="Arial"/>
              </a:rPr>
              <a:t>80 </a:t>
            </a: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eventi culturali </a:t>
            </a:r>
            <a:r>
              <a:rPr dirty="0" sz="1000" spc="5">
                <a:solidFill>
                  <a:srgbClr val="545454"/>
                </a:solidFill>
                <a:latin typeface="Arial"/>
                <a:cs typeface="Arial"/>
              </a:rPr>
              <a:t>in  </a:t>
            </a: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50 città italiane svilupperanno </a:t>
            </a:r>
            <a:r>
              <a:rPr dirty="0" sz="1000">
                <a:solidFill>
                  <a:srgbClr val="545454"/>
                </a:solidFill>
                <a:latin typeface="Arial"/>
                <a:cs typeface="Arial"/>
              </a:rPr>
              <a:t>il tema </a:t>
            </a: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ispiratore  “Abitare sottosopra. Scoprire e sperimentare  </a:t>
            </a:r>
            <a:r>
              <a:rPr dirty="0" sz="1000">
                <a:solidFill>
                  <a:srgbClr val="545454"/>
                </a:solidFill>
                <a:latin typeface="Arial"/>
                <a:cs typeface="Arial"/>
              </a:rPr>
              <a:t>come </a:t>
            </a: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si sta dentro i luoghi, l’arte e </a:t>
            </a:r>
            <a:r>
              <a:rPr dirty="0" sz="1000" spc="-10">
                <a:solidFill>
                  <a:srgbClr val="545454"/>
                </a:solidFill>
                <a:latin typeface="Arial"/>
                <a:cs typeface="Arial"/>
              </a:rPr>
              <a:t>le</a:t>
            </a:r>
            <a:r>
              <a:rPr dirty="0" sz="1000" spc="-4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emozioni”.</a:t>
            </a:r>
            <a:endParaRPr sz="1000">
              <a:latin typeface="Arial"/>
              <a:cs typeface="Arial"/>
            </a:endParaRPr>
          </a:p>
          <a:p>
            <a:pPr marL="12700" marR="107950">
              <a:lnSpc>
                <a:spcPct val="130000"/>
              </a:lnSpc>
            </a:pP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Per questa manifestazione, unica nel suo genere, la Banca </a:t>
            </a:r>
            <a:r>
              <a:rPr dirty="0" sz="1000">
                <a:solidFill>
                  <a:srgbClr val="545454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Sassari, in collaborazione con la  Soprintendenza </a:t>
            </a:r>
            <a:r>
              <a:rPr dirty="0" sz="1000">
                <a:solidFill>
                  <a:srgbClr val="545454"/>
                </a:solidFill>
                <a:latin typeface="Arial"/>
                <a:cs typeface="Arial"/>
              </a:rPr>
              <a:t>ai </a:t>
            </a: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Beni Culturali della Sardegna, l’Associazione Culturale Coilibrì, </a:t>
            </a:r>
            <a:r>
              <a:rPr dirty="0" sz="1000" spc="-10">
                <a:solidFill>
                  <a:srgbClr val="545454"/>
                </a:solidFill>
                <a:latin typeface="Arial"/>
                <a:cs typeface="Arial"/>
              </a:rPr>
              <a:t>la </a:t>
            </a: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Libreria Internazionale  Koinè e la Carlo Delfino Editore promuove un percorso creativo dedicato ai laboratori </a:t>
            </a:r>
            <a:r>
              <a:rPr dirty="0" sz="1000">
                <a:solidFill>
                  <a:srgbClr val="545454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Paola Ciarcià</a:t>
            </a:r>
            <a:r>
              <a:rPr dirty="0" sz="1000" spc="20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dal</a:t>
            </a:r>
            <a:endParaRPr sz="1000">
              <a:latin typeface="Arial"/>
              <a:cs typeface="Arial"/>
            </a:endParaRPr>
          </a:p>
          <a:p>
            <a:pPr marL="12700" marR="88900">
              <a:lnSpc>
                <a:spcPct val="129800"/>
              </a:lnSpc>
            </a:pP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titolo “Architetture tra le pagine”. Giovedì 5 </a:t>
            </a:r>
            <a:r>
              <a:rPr dirty="0" sz="1000">
                <a:solidFill>
                  <a:srgbClr val="545454"/>
                </a:solidFill>
                <a:latin typeface="Arial"/>
                <a:cs typeface="Arial"/>
              </a:rPr>
              <a:t>maggio </a:t>
            </a: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dalle ore 9 alle </a:t>
            </a:r>
            <a:r>
              <a:rPr dirty="0" sz="1000">
                <a:solidFill>
                  <a:srgbClr val="545454"/>
                </a:solidFill>
                <a:latin typeface="Arial"/>
                <a:cs typeface="Arial"/>
              </a:rPr>
              <a:t>13 </a:t>
            </a: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nel Museo G.A. Sanna </a:t>
            </a:r>
            <a:r>
              <a:rPr dirty="0" sz="1000">
                <a:solidFill>
                  <a:srgbClr val="545454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Sassari gli  alunni dei circoli didattici </a:t>
            </a:r>
            <a:r>
              <a:rPr dirty="0" sz="1000">
                <a:solidFill>
                  <a:srgbClr val="545454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San Giuseppe e </a:t>
            </a:r>
            <a:r>
              <a:rPr dirty="0" sz="1000">
                <a:solidFill>
                  <a:srgbClr val="545454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San Donato </a:t>
            </a:r>
            <a:r>
              <a:rPr dirty="0" sz="1000">
                <a:solidFill>
                  <a:srgbClr val="545454"/>
                </a:solidFill>
                <a:latin typeface="Arial"/>
                <a:cs typeface="Arial"/>
              </a:rPr>
              <a:t>saranno </a:t>
            </a: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i protagonisti della giornata realizzando  piccole scenografie da tavolo utilizzando carta e cartoncino per </a:t>
            </a:r>
            <a:r>
              <a:rPr dirty="0" sz="1000">
                <a:solidFill>
                  <a:srgbClr val="545454"/>
                </a:solidFill>
                <a:latin typeface="Arial"/>
                <a:cs typeface="Arial"/>
              </a:rPr>
              <a:t>mettere </a:t>
            </a: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in scena </a:t>
            </a:r>
            <a:r>
              <a:rPr dirty="0" sz="1000">
                <a:solidFill>
                  <a:srgbClr val="545454"/>
                </a:solidFill>
                <a:latin typeface="Arial"/>
                <a:cs typeface="Arial"/>
              </a:rPr>
              <a:t>storie, </a:t>
            </a: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fiabe o vecchie  leggende. Pagine </a:t>
            </a:r>
            <a:r>
              <a:rPr dirty="0" sz="1000">
                <a:solidFill>
                  <a:srgbClr val="545454"/>
                </a:solidFill>
                <a:latin typeface="Arial"/>
                <a:cs typeface="Arial"/>
              </a:rPr>
              <a:t>da </a:t>
            </a: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abitare che nascondono semplici </a:t>
            </a:r>
            <a:r>
              <a:rPr dirty="0" sz="1000">
                <a:solidFill>
                  <a:srgbClr val="545454"/>
                </a:solidFill>
                <a:latin typeface="Arial"/>
                <a:cs typeface="Arial"/>
              </a:rPr>
              <a:t>meccanismi </a:t>
            </a:r>
            <a:r>
              <a:rPr dirty="0" sz="1000" spc="-10">
                <a:solidFill>
                  <a:srgbClr val="545454"/>
                </a:solidFill>
                <a:latin typeface="Arial"/>
                <a:cs typeface="Arial"/>
              </a:rPr>
              <a:t>dove </a:t>
            </a: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si animano ambienti e</a:t>
            </a:r>
            <a:r>
              <a:rPr dirty="0" sz="1000" spc="17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personaggi.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950">
              <a:latin typeface="Times New Roman"/>
              <a:cs typeface="Times New Roman"/>
            </a:endParaRPr>
          </a:p>
          <a:p>
            <a:pPr marL="12700" marR="179070">
              <a:lnSpc>
                <a:spcPct val="129800"/>
              </a:lnSpc>
            </a:pP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La Manifestazione ha </a:t>
            </a:r>
            <a:r>
              <a:rPr dirty="0" sz="1000" spc="-10">
                <a:solidFill>
                  <a:srgbClr val="545454"/>
                </a:solidFill>
                <a:latin typeface="Arial"/>
                <a:cs typeface="Arial"/>
              </a:rPr>
              <a:t>il </a:t>
            </a: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patrocinio dell’UNESCO e del Ministero </a:t>
            </a:r>
            <a:r>
              <a:rPr dirty="0" sz="1000" spc="-10">
                <a:solidFill>
                  <a:srgbClr val="545454"/>
                </a:solidFill>
                <a:latin typeface="Arial"/>
                <a:cs typeface="Arial"/>
              </a:rPr>
              <a:t>dei </a:t>
            </a: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Beni e delle Attività Culturali e del  </a:t>
            </a:r>
            <a:r>
              <a:rPr dirty="0" sz="1000">
                <a:solidFill>
                  <a:srgbClr val="545454"/>
                </a:solidFill>
                <a:latin typeface="Arial"/>
                <a:cs typeface="Arial"/>
              </a:rPr>
              <a:t>Turismo, </a:t>
            </a: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del Ministero </a:t>
            </a:r>
            <a:r>
              <a:rPr dirty="0" sz="1000">
                <a:solidFill>
                  <a:srgbClr val="545454"/>
                </a:solidFill>
                <a:latin typeface="Arial"/>
                <a:cs typeface="Arial"/>
              </a:rPr>
              <a:t>della </a:t>
            </a: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Pubblica Istruzione, dell’Università e della Ricerca, </a:t>
            </a:r>
            <a:r>
              <a:rPr dirty="0" sz="1000" spc="-10">
                <a:solidFill>
                  <a:srgbClr val="545454"/>
                </a:solidFill>
                <a:latin typeface="Arial"/>
                <a:cs typeface="Arial"/>
              </a:rPr>
              <a:t>la </a:t>
            </a: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Main Media Partnership  della RAI e la Media Partnership del </a:t>
            </a:r>
            <a:r>
              <a:rPr dirty="0" sz="1000">
                <a:solidFill>
                  <a:srgbClr val="545454"/>
                </a:solidFill>
                <a:latin typeface="Arial"/>
                <a:cs typeface="Arial"/>
              </a:rPr>
              <a:t>TGR. </a:t>
            </a: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Il </a:t>
            </a:r>
            <a:r>
              <a:rPr dirty="0" sz="1000">
                <a:solidFill>
                  <a:srgbClr val="545454"/>
                </a:solidFill>
                <a:latin typeface="Arial"/>
                <a:cs typeface="Arial"/>
              </a:rPr>
              <a:t>Festival </a:t>
            </a:r>
            <a:r>
              <a:rPr dirty="0" sz="1000" spc="5">
                <a:solidFill>
                  <a:srgbClr val="545454"/>
                </a:solidFill>
                <a:latin typeface="Arial"/>
                <a:cs typeface="Arial"/>
              </a:rPr>
              <a:t>si </a:t>
            </a: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avvale del contributo di un Comitato scientifico  composto dall’esperto </a:t>
            </a:r>
            <a:r>
              <a:rPr dirty="0" sz="1000">
                <a:solidFill>
                  <a:srgbClr val="545454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creatività applicata Hubert Jaoui, dal </a:t>
            </a:r>
            <a:r>
              <a:rPr dirty="0" sz="1000">
                <a:solidFill>
                  <a:srgbClr val="545454"/>
                </a:solidFill>
                <a:latin typeface="Arial"/>
                <a:cs typeface="Arial"/>
              </a:rPr>
              <a:t>responsabile </a:t>
            </a: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Capo del Dipartimento  educazione Castello </a:t>
            </a:r>
            <a:r>
              <a:rPr dirty="0" sz="1000">
                <a:solidFill>
                  <a:srgbClr val="545454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Rivoli Museo d’Arte Contemporanea Anna Pironti e dallo scrittore ed esperto </a:t>
            </a:r>
            <a:r>
              <a:rPr dirty="0" sz="1000" spc="-10">
                <a:solidFill>
                  <a:srgbClr val="545454"/>
                </a:solidFill>
                <a:latin typeface="Arial"/>
                <a:cs typeface="Arial"/>
              </a:rPr>
              <a:t>di  </a:t>
            </a: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comunicazione Aldo</a:t>
            </a:r>
            <a:r>
              <a:rPr dirty="0" sz="100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545454"/>
                </a:solidFill>
                <a:latin typeface="Arial"/>
                <a:cs typeface="Arial"/>
              </a:rPr>
              <a:t>Tanchis.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41879" y="2138919"/>
            <a:ext cx="2828924" cy="6091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3900" y="4693919"/>
            <a:ext cx="3305175" cy="22002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Stereo98.it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3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7199462"/>
            <a:ext cx="6148070" cy="1750060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dirty="0" sz="3000" spc="-5">
                <a:solidFill>
                  <a:srgbClr val="333333"/>
                </a:solidFill>
                <a:latin typeface="Arial"/>
                <a:cs typeface="Arial"/>
              </a:rPr>
              <a:t>Festival Cultura</a:t>
            </a:r>
            <a:r>
              <a:rPr dirty="0" sz="3000" spc="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3000" spc="-5">
                <a:solidFill>
                  <a:srgbClr val="333333"/>
                </a:solidFill>
                <a:latin typeface="Arial"/>
                <a:cs typeface="Arial"/>
              </a:rPr>
              <a:t>Creativa</a:t>
            </a:r>
            <a:endParaRPr sz="3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dirty="0" sz="1000" spc="-5">
                <a:solidFill>
                  <a:srgbClr val="0000FF"/>
                </a:solidFill>
                <a:latin typeface="Times New Roman"/>
                <a:cs typeface="Times New Roman"/>
                <a:hlinkClick r:id="rId3"/>
              </a:rPr>
              <a:t>Antonella</a:t>
            </a:r>
            <a:r>
              <a:rPr dirty="0" sz="1000">
                <a:solidFill>
                  <a:srgbClr val="0000FF"/>
                </a:solidFill>
                <a:latin typeface="Times New Roman"/>
                <a:cs typeface="Times New Roman"/>
                <a:hlinkClick r:id="rId3"/>
              </a:rPr>
              <a:t> </a:t>
            </a:r>
            <a:r>
              <a:rPr dirty="0" sz="1000" spc="-5">
                <a:solidFill>
                  <a:srgbClr val="0000FF"/>
                </a:solidFill>
                <a:latin typeface="Times New Roman"/>
                <a:cs typeface="Times New Roman"/>
                <a:hlinkClick r:id="rId3"/>
              </a:rPr>
              <a:t>Iannò</a:t>
            </a:r>
            <a:endParaRPr sz="1000">
              <a:latin typeface="Times New Roman"/>
              <a:cs typeface="Times New Roman"/>
            </a:endParaRPr>
          </a:p>
          <a:p>
            <a:pPr algn="just" marL="12700" marR="5080">
              <a:lnSpc>
                <a:spcPct val="96000"/>
              </a:lnSpc>
              <a:spcBef>
                <a:spcPts val="755"/>
              </a:spcBef>
            </a:pPr>
            <a:r>
              <a:rPr dirty="0" sz="2100" b="1">
                <a:solidFill>
                  <a:srgbClr val="111111"/>
                </a:solidFill>
                <a:latin typeface="Times New Roman"/>
                <a:cs typeface="Times New Roman"/>
              </a:rPr>
              <a:t>Festival </a:t>
            </a:r>
            <a:r>
              <a:rPr dirty="0" sz="2100" spc="-5" b="1">
                <a:solidFill>
                  <a:srgbClr val="111111"/>
                </a:solidFill>
                <a:latin typeface="Times New Roman"/>
                <a:cs typeface="Times New Roman"/>
              </a:rPr>
              <a:t>Cultura Creativa. Più di </a:t>
            </a:r>
            <a:r>
              <a:rPr dirty="0" sz="2100" b="1">
                <a:solidFill>
                  <a:srgbClr val="111111"/>
                </a:solidFill>
                <a:latin typeface="Times New Roman"/>
                <a:cs typeface="Times New Roman"/>
              </a:rPr>
              <a:t>ottanta eventi </a:t>
            </a:r>
            <a:r>
              <a:rPr dirty="0" sz="2100" spc="-5" b="1">
                <a:solidFill>
                  <a:srgbClr val="111111"/>
                </a:solidFill>
                <a:latin typeface="Times New Roman"/>
                <a:cs typeface="Times New Roman"/>
              </a:rPr>
              <a:t>in  programma per la terza edizione, fino all’otto  maggio. Promosso da Abi, per </a:t>
            </a:r>
            <a:r>
              <a:rPr dirty="0" sz="2100" b="1">
                <a:solidFill>
                  <a:srgbClr val="111111"/>
                </a:solidFill>
                <a:latin typeface="Times New Roman"/>
                <a:cs typeface="Times New Roman"/>
              </a:rPr>
              <a:t>i</a:t>
            </a:r>
            <a:r>
              <a:rPr dirty="0" sz="2100" spc="50" b="1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dirty="0" sz="2100" spc="-5" b="1">
                <a:solidFill>
                  <a:srgbClr val="111111"/>
                </a:solidFill>
                <a:latin typeface="Times New Roman"/>
                <a:cs typeface="Times New Roman"/>
              </a:rPr>
              <a:t>ragazzi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9227921"/>
            <a:ext cx="6147435" cy="65532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>
              <a:lnSpc>
                <a:spcPct val="137500"/>
              </a:lnSpc>
              <a:spcBef>
                <a:spcPts val="105"/>
              </a:spcBef>
            </a:pP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Festival Cultura Creativa. E’ iniziato il due maggio e 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durerà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fino all’otto, 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un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grande festival (una festa vera e propria)  della cultura e della creatività, con 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più di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ottanta eventi pianificati e tante belle iniziative organizzate 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per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i 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più giovani.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Il  Festival è promosso 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da </a:t>
            </a:r>
            <a:r>
              <a:rPr dirty="0" sz="1000" spc="-10">
                <a:solidFill>
                  <a:srgbClr val="212121"/>
                </a:solidFill>
                <a:latin typeface="Times New Roman"/>
                <a:cs typeface="Times New Roman"/>
              </a:rPr>
              <a:t>Abi 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apposta per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i ragazzi. Dunque, sono oltre ottanta 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gli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eventi culturali 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di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vario tipo, promossi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e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22680" y="2119883"/>
            <a:ext cx="5307838" cy="10853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4147565"/>
            <a:ext cx="2837180" cy="30669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Stereo98.it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3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102256"/>
            <a:ext cx="6143625" cy="25393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37500"/>
              </a:lnSpc>
              <a:spcBef>
                <a:spcPts val="95"/>
              </a:spcBef>
            </a:pP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organizzati 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in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addirittura cinquanta città 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dal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nord al </a:t>
            </a:r>
            <a:r>
              <a:rPr dirty="0" sz="1000" spc="-10">
                <a:solidFill>
                  <a:srgbClr val="212121"/>
                </a:solidFill>
                <a:latin typeface="Times New Roman"/>
                <a:cs typeface="Times New Roman"/>
              </a:rPr>
              <a:t>sud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Italia; una Festa nazionale 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quasi, </a:t>
            </a:r>
            <a:r>
              <a:rPr dirty="0" sz="1000" spc="-10">
                <a:solidFill>
                  <a:srgbClr val="212121"/>
                </a:solidFill>
                <a:latin typeface="Times New Roman"/>
                <a:cs typeface="Times New Roman"/>
              </a:rPr>
              <a:t>un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evento che </a:t>
            </a:r>
            <a:r>
              <a:rPr dirty="0" sz="1000" spc="-10">
                <a:solidFill>
                  <a:srgbClr val="212121"/>
                </a:solidFill>
                <a:latin typeface="Times New Roman"/>
                <a:cs typeface="Times New Roman"/>
              </a:rPr>
              <a:t>ha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diverse  location, a cui tutti possono 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partecipare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quasi senza doversi 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spostare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dalla propria città. Così è ricominciato, con termine  l’8 </a:t>
            </a:r>
            <a:r>
              <a:rPr dirty="0" sz="1000" spc="-10">
                <a:solidFill>
                  <a:srgbClr val="212121"/>
                </a:solidFill>
                <a:latin typeface="Times New Roman"/>
                <a:cs typeface="Times New Roman"/>
              </a:rPr>
              <a:t>maggio,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il ‘Festival della Cultura Creativa’ dedicato ai ragazzi 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dai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6 ai 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13 </a:t>
            </a:r>
            <a:r>
              <a:rPr dirty="0" sz="1000" spc="-10">
                <a:solidFill>
                  <a:srgbClr val="212121"/>
                </a:solidFill>
                <a:latin typeface="Times New Roman"/>
                <a:cs typeface="Times New Roman"/>
              </a:rPr>
              <a:t>anni 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di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età. Promosso dall’Abi e dalle  banche, con quest’anno 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anche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la Main Media Partnership della Rai e la Tgr, nella terza edizione, il festival segue i  percorsi 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del </a:t>
            </a:r>
            <a:r>
              <a:rPr dirty="0" sz="1000" spc="-10">
                <a:solidFill>
                  <a:srgbClr val="212121"/>
                </a:solidFill>
                <a:latin typeface="Times New Roman"/>
                <a:cs typeface="Times New Roman"/>
              </a:rPr>
              <a:t>tema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‘Abitare sottosopra. Scoprire e sperimentare </a:t>
            </a:r>
            <a:r>
              <a:rPr dirty="0" sz="1000" spc="-10">
                <a:solidFill>
                  <a:srgbClr val="212121"/>
                </a:solidFill>
                <a:latin typeface="Times New Roman"/>
                <a:cs typeface="Times New Roman"/>
              </a:rPr>
              <a:t>come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si sta dentro i luoghi, l’arte e le emozioni’. </a:t>
            </a:r>
            <a:r>
              <a:rPr dirty="0" sz="1000" spc="-10">
                <a:solidFill>
                  <a:srgbClr val="212121"/>
                </a:solidFill>
                <a:latin typeface="Times New Roman"/>
                <a:cs typeface="Times New Roman"/>
              </a:rPr>
              <a:t>Al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tema,  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per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la prima volta, è stato dedicato 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anche </a:t>
            </a:r>
            <a:r>
              <a:rPr dirty="0" sz="1000" spc="-10">
                <a:solidFill>
                  <a:srgbClr val="212121"/>
                </a:solidFill>
                <a:latin typeface="Times New Roman"/>
                <a:cs typeface="Times New Roman"/>
              </a:rPr>
              <a:t>un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libro 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di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Sabina Colloredo e Valeria Petrone, pubblicato 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da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Carthusia.  “Questo festival è inedito nell’approccio ai ragazzi perchè punta allo stimolo dello spirito critico” </a:t>
            </a:r>
            <a:r>
              <a:rPr dirty="0" sz="1000" spc="-10">
                <a:solidFill>
                  <a:srgbClr val="212121"/>
                </a:solidFill>
                <a:latin typeface="Times New Roman"/>
                <a:cs typeface="Times New Roman"/>
              </a:rPr>
              <a:t>ha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detto alla  presentazione il presidente dell’Abi Antonio Patuelli. L’attenzione 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per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i 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più </a:t>
            </a:r>
            <a:r>
              <a:rPr dirty="0" sz="1000" spc="-10">
                <a:solidFill>
                  <a:srgbClr val="212121"/>
                </a:solidFill>
                <a:latin typeface="Times New Roman"/>
                <a:cs typeface="Times New Roman"/>
              </a:rPr>
              <a:t>giovani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rappresenta una “priorità assoluta”  anche 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per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la Rai </a:t>
            </a:r>
            <a:r>
              <a:rPr dirty="0" sz="1000" spc="-10">
                <a:solidFill>
                  <a:srgbClr val="212121"/>
                </a:solidFill>
                <a:latin typeface="Times New Roman"/>
                <a:cs typeface="Times New Roman"/>
              </a:rPr>
              <a:t>come ha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spiegato il direttore generale 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del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servizio pubblico, </a:t>
            </a:r>
            <a:r>
              <a:rPr dirty="0" sz="1000" spc="-10">
                <a:solidFill>
                  <a:srgbClr val="212121"/>
                </a:solidFill>
                <a:latin typeface="Times New Roman"/>
                <a:cs typeface="Times New Roman"/>
              </a:rPr>
              <a:t>Antonio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Campo </a:t>
            </a:r>
            <a:r>
              <a:rPr dirty="0" sz="1000" spc="-10">
                <a:solidFill>
                  <a:srgbClr val="212121"/>
                </a:solidFill>
                <a:latin typeface="Times New Roman"/>
                <a:cs typeface="Times New Roman"/>
              </a:rPr>
              <a:t>Dall’Orto,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e </a:t>
            </a:r>
            <a:r>
              <a:rPr dirty="0" sz="1000" spc="-10">
                <a:solidFill>
                  <a:srgbClr val="212121"/>
                </a:solidFill>
                <a:latin typeface="Times New Roman"/>
                <a:cs typeface="Times New Roman"/>
              </a:rPr>
              <a:t>come 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dimostra l’iniziativa 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di togliere, dal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1 maggio, la pubblicità 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dal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canale Rai Yo Yo. 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Dunque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tanti eventi e tanto  divertimento, tanti incontri 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per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sprigionare la fantasia e la creatività 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dei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giovanissimi e non solo; si tratta 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di </a:t>
            </a:r>
            <a:r>
              <a:rPr dirty="0" sz="1000" spc="-10">
                <a:solidFill>
                  <a:srgbClr val="212121"/>
                </a:solidFill>
                <a:latin typeface="Times New Roman"/>
                <a:cs typeface="Times New Roman"/>
              </a:rPr>
              <a:t>un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momento  importante anche 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per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i genitori, 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per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il dialogo e per la famiglia, 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per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stimolare anche 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in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casa la </a:t>
            </a:r>
            <a:r>
              <a:rPr dirty="0" sz="1000">
                <a:solidFill>
                  <a:srgbClr val="212121"/>
                </a:solidFill>
                <a:latin typeface="Times New Roman"/>
                <a:cs typeface="Times New Roman"/>
              </a:rPr>
              <a:t>fantasia dei propri</a:t>
            </a:r>
            <a:r>
              <a:rPr dirty="0" sz="1000" spc="185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1000" spc="-5">
                <a:solidFill>
                  <a:srgbClr val="212121"/>
                </a:solidFill>
                <a:latin typeface="Times New Roman"/>
                <a:cs typeface="Times New Roman"/>
              </a:rPr>
              <a:t>bimbi.</a:t>
            </a:r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92087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ori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o.re</a:t>
            </a:r>
            <a:r>
              <a:rPr dirty="0" sz="1600" b="1">
                <a:latin typeface="Arial"/>
                <a:cs typeface="Arial"/>
              </a:rPr>
              <a:t>p</a:t>
            </a:r>
            <a:r>
              <a:rPr dirty="0" sz="1600" spc="-5" b="1">
                <a:latin typeface="Arial"/>
                <a:cs typeface="Arial"/>
              </a:rPr>
              <a:t>ubbl</a:t>
            </a:r>
            <a:r>
              <a:rPr dirty="0" sz="1600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ca.it  </a:t>
            </a:r>
            <a:r>
              <a:rPr dirty="0" sz="1600" spc="-5" b="1">
                <a:latin typeface="Arial"/>
                <a:cs typeface="Arial"/>
              </a:rPr>
              <a:t>3 maggio 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794886"/>
            <a:ext cx="6093460" cy="1743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solidFill>
                  <a:srgbClr val="242424"/>
                </a:solidFill>
                <a:latin typeface="Arial"/>
                <a:cs typeface="Arial"/>
              </a:rPr>
              <a:t>INCONTRI &amp;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EVENTI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UNICREDIT</a:t>
            </a:r>
            <a:r>
              <a:rPr dirty="0" sz="1200" spc="1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FEST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ct val="119700"/>
              </a:lnSpc>
            </a:pP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Da ieri a domenica 8 maggio è in programma la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terza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edizione del “Festival della </a:t>
            </a:r>
            <a:r>
              <a:rPr dirty="0" sz="1200">
                <a:solidFill>
                  <a:srgbClr val="242424"/>
                </a:solidFill>
                <a:latin typeface="Arial"/>
                <a:cs typeface="Arial"/>
              </a:rPr>
              <a:t>Cultura 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Creativa” dedicato ai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più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giovani (6-13 anni), promosso da ABI. UniCredit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organizza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il lab  per bambini “Abitare sottosopra. Scoprire e sperimentare come si sta dentro i luoghi, l’arte  e le emozioni” alle 10 e alle 14 nella sede di UniManagement </a:t>
            </a:r>
            <a:r>
              <a:rPr dirty="0" sz="1200" spc="-10">
                <a:solidFill>
                  <a:srgbClr val="242424"/>
                </a:solidFill>
                <a:latin typeface="Arial"/>
                <a:cs typeface="Arial"/>
              </a:rPr>
              <a:t>in via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XX </a:t>
            </a:r>
            <a:r>
              <a:rPr dirty="0" sz="1200">
                <a:solidFill>
                  <a:srgbClr val="242424"/>
                </a:solidFill>
                <a:latin typeface="Arial"/>
                <a:cs typeface="Arial"/>
              </a:rPr>
              <a:t>Settembre</a:t>
            </a:r>
            <a:r>
              <a:rPr dirty="0" sz="1200" spc="13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29.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Prenotazione obbligatoria</a:t>
            </a:r>
            <a:r>
              <a:rPr dirty="0" sz="1200" spc="30">
                <a:solidFill>
                  <a:srgbClr val="242424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242424"/>
                </a:solidFill>
                <a:latin typeface="Arial"/>
                <a:cs typeface="Arial"/>
              </a:rPr>
              <a:t>a</a:t>
            </a:r>
            <a:r>
              <a:rPr dirty="0" sz="1200" spc="-5">
                <a:solidFill>
                  <a:srgbClr val="167EC3"/>
                </a:solidFill>
                <a:latin typeface="Arial"/>
                <a:cs typeface="Arial"/>
                <a:hlinkClick r:id="rId3"/>
              </a:rPr>
              <a:t>givingeventsartmgmt@unicredit.eu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34936" y="2548891"/>
            <a:ext cx="2319968" cy="3489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9527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Traiettorie.org  3 maggio</a:t>
            </a:r>
            <a:r>
              <a:rPr dirty="0" sz="1600" spc="-6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421506"/>
            <a:ext cx="6138545" cy="6118860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12700" marR="193675">
              <a:lnSpc>
                <a:spcPts val="2760"/>
              </a:lnSpc>
              <a:spcBef>
                <a:spcPts val="290"/>
              </a:spcBef>
            </a:pPr>
            <a:r>
              <a:rPr dirty="0" sz="2400" spc="-30">
                <a:solidFill>
                  <a:srgbClr val="333333"/>
                </a:solidFill>
                <a:latin typeface="Times New Roman"/>
                <a:cs typeface="Times New Roman"/>
              </a:rPr>
              <a:t>“ABITARE </a:t>
            </a:r>
            <a:r>
              <a:rPr dirty="0" sz="2400" spc="-10">
                <a:solidFill>
                  <a:srgbClr val="333333"/>
                </a:solidFill>
                <a:latin typeface="Times New Roman"/>
                <a:cs typeface="Times New Roman"/>
              </a:rPr>
              <a:t>SOTTOSOPRA. </a:t>
            </a:r>
            <a:r>
              <a:rPr dirty="0" sz="2400">
                <a:solidFill>
                  <a:srgbClr val="333333"/>
                </a:solidFill>
                <a:latin typeface="Times New Roman"/>
                <a:cs typeface="Times New Roman"/>
              </a:rPr>
              <a:t>SCOPRIRE E  </a:t>
            </a:r>
            <a:r>
              <a:rPr dirty="0" sz="2400" spc="-20">
                <a:solidFill>
                  <a:srgbClr val="333333"/>
                </a:solidFill>
                <a:latin typeface="Times New Roman"/>
                <a:cs typeface="Times New Roman"/>
              </a:rPr>
              <a:t>SPERIMENTARE </a:t>
            </a:r>
            <a:r>
              <a:rPr dirty="0" sz="2400">
                <a:solidFill>
                  <a:srgbClr val="333333"/>
                </a:solidFill>
                <a:latin typeface="Times New Roman"/>
                <a:cs typeface="Times New Roman"/>
              </a:rPr>
              <a:t>COME </a:t>
            </a:r>
            <a:r>
              <a:rPr dirty="0" sz="2400" spc="-5">
                <a:solidFill>
                  <a:srgbClr val="333333"/>
                </a:solidFill>
                <a:latin typeface="Times New Roman"/>
                <a:cs typeface="Times New Roman"/>
              </a:rPr>
              <a:t>SI </a:t>
            </a:r>
            <a:r>
              <a:rPr dirty="0" sz="2400" spc="-70">
                <a:solidFill>
                  <a:srgbClr val="333333"/>
                </a:solidFill>
                <a:latin typeface="Times New Roman"/>
                <a:cs typeface="Times New Roman"/>
              </a:rPr>
              <a:t>STA </a:t>
            </a:r>
            <a:r>
              <a:rPr dirty="0" sz="2400" spc="-5">
                <a:solidFill>
                  <a:srgbClr val="333333"/>
                </a:solidFill>
                <a:latin typeface="Times New Roman"/>
                <a:cs typeface="Times New Roman"/>
              </a:rPr>
              <a:t>DENTRO </a:t>
            </a:r>
            <a:r>
              <a:rPr dirty="0" sz="2400">
                <a:solidFill>
                  <a:srgbClr val="333333"/>
                </a:solidFill>
                <a:latin typeface="Times New Roman"/>
                <a:cs typeface="Times New Roman"/>
              </a:rPr>
              <a:t>I  </a:t>
            </a:r>
            <a:r>
              <a:rPr dirty="0" sz="2400" spc="-5">
                <a:solidFill>
                  <a:srgbClr val="333333"/>
                </a:solidFill>
                <a:latin typeface="Times New Roman"/>
                <a:cs typeface="Times New Roman"/>
              </a:rPr>
              <a:t>LUOGHI, </a:t>
            </a:r>
            <a:r>
              <a:rPr dirty="0" sz="2400" spc="-65">
                <a:solidFill>
                  <a:srgbClr val="333333"/>
                </a:solidFill>
                <a:latin typeface="Times New Roman"/>
                <a:cs typeface="Times New Roman"/>
              </a:rPr>
              <a:t>L’ARTE </a:t>
            </a:r>
            <a:r>
              <a:rPr dirty="0" sz="2400">
                <a:solidFill>
                  <a:srgbClr val="333333"/>
                </a:solidFill>
                <a:latin typeface="Times New Roman"/>
                <a:cs typeface="Times New Roman"/>
              </a:rPr>
              <a:t>E LE </a:t>
            </a:r>
            <a:r>
              <a:rPr dirty="0" sz="2400" spc="-5">
                <a:solidFill>
                  <a:srgbClr val="333333"/>
                </a:solidFill>
                <a:latin typeface="Times New Roman"/>
                <a:cs typeface="Times New Roman"/>
              </a:rPr>
              <a:t>EMOZIONI”:</a:t>
            </a:r>
            <a:r>
              <a:rPr dirty="0" sz="2400" spc="1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400" spc="-5">
                <a:solidFill>
                  <a:srgbClr val="333333"/>
                </a:solidFill>
                <a:latin typeface="Times New Roman"/>
                <a:cs typeface="Times New Roman"/>
              </a:rPr>
              <a:t>TERZA</a:t>
            </a:r>
            <a:endParaRPr sz="2400">
              <a:latin typeface="Times New Roman"/>
              <a:cs typeface="Times New Roman"/>
            </a:endParaRPr>
          </a:p>
          <a:p>
            <a:pPr marL="12700" marR="29209">
              <a:lnSpc>
                <a:spcPts val="2760"/>
              </a:lnSpc>
            </a:pPr>
            <a:r>
              <a:rPr dirty="0" sz="2400" spc="-5">
                <a:solidFill>
                  <a:srgbClr val="333333"/>
                </a:solidFill>
                <a:latin typeface="Times New Roman"/>
                <a:cs typeface="Times New Roman"/>
              </a:rPr>
              <a:t>EDIZIONE DEL </a:t>
            </a:r>
            <a:r>
              <a:rPr dirty="0" sz="2400" spc="-45">
                <a:solidFill>
                  <a:srgbClr val="333333"/>
                </a:solidFill>
                <a:latin typeface="Times New Roman"/>
                <a:cs typeface="Times New Roman"/>
              </a:rPr>
              <a:t>FESTIVAL </a:t>
            </a:r>
            <a:r>
              <a:rPr dirty="0" sz="2400" spc="-5">
                <a:solidFill>
                  <a:srgbClr val="333333"/>
                </a:solidFill>
                <a:latin typeface="Times New Roman"/>
                <a:cs typeface="Times New Roman"/>
              </a:rPr>
              <a:t>DELLA</a:t>
            </a:r>
            <a:r>
              <a:rPr dirty="0" sz="2400" spc="-31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2400" spc="-35">
                <a:solidFill>
                  <a:srgbClr val="333333"/>
                </a:solidFill>
                <a:latin typeface="Times New Roman"/>
                <a:cs typeface="Times New Roman"/>
              </a:rPr>
              <a:t>CULTURA  </a:t>
            </a:r>
            <a:r>
              <a:rPr dirty="0" sz="2400" spc="-70">
                <a:solidFill>
                  <a:srgbClr val="333333"/>
                </a:solidFill>
                <a:latin typeface="Times New Roman"/>
                <a:cs typeface="Times New Roman"/>
              </a:rPr>
              <a:t>CREATIVA.</a:t>
            </a:r>
            <a:endParaRPr sz="2400">
              <a:latin typeface="Times New Roman"/>
              <a:cs typeface="Times New Roman"/>
            </a:endParaRPr>
          </a:p>
          <a:p>
            <a:pPr marL="2780665" marR="5080">
              <a:lnSpc>
                <a:spcPct val="101499"/>
              </a:lnSpc>
              <a:spcBef>
                <a:spcPts val="1340"/>
              </a:spcBef>
            </a:pPr>
            <a:r>
              <a:rPr dirty="0" sz="1350" spc="-5">
                <a:latin typeface="Times New Roman"/>
                <a:cs typeface="Times New Roman"/>
              </a:rPr>
              <a:t>Nuovo appuntamento con il </a:t>
            </a:r>
            <a:r>
              <a:rPr dirty="0" sz="1350" b="1">
                <a:latin typeface="Times New Roman"/>
                <a:cs typeface="Times New Roman"/>
              </a:rPr>
              <a:t>Festival </a:t>
            </a:r>
            <a:r>
              <a:rPr dirty="0" sz="1350" spc="-5" b="1">
                <a:latin typeface="Times New Roman"/>
                <a:cs typeface="Times New Roman"/>
              </a:rPr>
              <a:t>della  Cultura Creativa </a:t>
            </a:r>
            <a:r>
              <a:rPr dirty="0" sz="1350" spc="-5">
                <a:latin typeface="Times New Roman"/>
                <a:cs typeface="Times New Roman"/>
              </a:rPr>
              <a:t>promosso dall’Abi </a:t>
            </a:r>
            <a:r>
              <a:rPr dirty="0" sz="1350">
                <a:latin typeface="Times New Roman"/>
                <a:cs typeface="Times New Roman"/>
              </a:rPr>
              <a:t>e dalle  banche </a:t>
            </a:r>
            <a:r>
              <a:rPr dirty="0" sz="1350" spc="-5">
                <a:latin typeface="Times New Roman"/>
                <a:cs typeface="Times New Roman"/>
              </a:rPr>
              <a:t>per avvicinare alla </a:t>
            </a:r>
            <a:r>
              <a:rPr dirty="0" sz="1350">
                <a:latin typeface="Times New Roman"/>
                <a:cs typeface="Times New Roman"/>
              </a:rPr>
              <a:t>cultura i </a:t>
            </a:r>
            <a:r>
              <a:rPr dirty="0" sz="1350" spc="-5">
                <a:latin typeface="Times New Roman"/>
                <a:cs typeface="Times New Roman"/>
              </a:rPr>
              <a:t>giovani d’età  </a:t>
            </a:r>
            <a:r>
              <a:rPr dirty="0" sz="1350">
                <a:latin typeface="Times New Roman"/>
                <a:cs typeface="Times New Roman"/>
              </a:rPr>
              <a:t>compresa </a:t>
            </a:r>
            <a:r>
              <a:rPr dirty="0" sz="1350" spc="-5">
                <a:latin typeface="Times New Roman"/>
                <a:cs typeface="Times New Roman"/>
              </a:rPr>
              <a:t>tra </a:t>
            </a:r>
            <a:r>
              <a:rPr dirty="0" sz="1350">
                <a:latin typeface="Times New Roman"/>
                <a:cs typeface="Times New Roman"/>
              </a:rPr>
              <a:t>6 e </a:t>
            </a:r>
            <a:r>
              <a:rPr dirty="0" sz="1350" spc="-5">
                <a:latin typeface="Times New Roman"/>
                <a:cs typeface="Times New Roman"/>
              </a:rPr>
              <a:t>13 </a:t>
            </a:r>
            <a:r>
              <a:rPr dirty="0" sz="1350" spc="-10">
                <a:latin typeface="Times New Roman"/>
                <a:cs typeface="Times New Roman"/>
              </a:rPr>
              <a:t>anni, </a:t>
            </a:r>
            <a:r>
              <a:rPr dirty="0" sz="1350" spc="-5">
                <a:latin typeface="Times New Roman"/>
                <a:cs typeface="Times New Roman"/>
              </a:rPr>
              <a:t>grazie </a:t>
            </a:r>
            <a:r>
              <a:rPr dirty="0" sz="1350">
                <a:latin typeface="Times New Roman"/>
                <a:cs typeface="Times New Roman"/>
              </a:rPr>
              <a:t>a </a:t>
            </a:r>
            <a:r>
              <a:rPr dirty="0" sz="1350" spc="-5">
                <a:latin typeface="Times New Roman"/>
                <a:cs typeface="Times New Roman"/>
              </a:rPr>
              <a:t>laboratori,  iniziative </a:t>
            </a:r>
            <a:r>
              <a:rPr dirty="0" sz="1350">
                <a:latin typeface="Times New Roman"/>
                <a:cs typeface="Times New Roman"/>
              </a:rPr>
              <a:t>ed </a:t>
            </a:r>
            <a:r>
              <a:rPr dirty="0" sz="1350" spc="-5">
                <a:latin typeface="Times New Roman"/>
                <a:cs typeface="Times New Roman"/>
              </a:rPr>
              <a:t>eventi che spaziano tra </a:t>
            </a:r>
            <a:r>
              <a:rPr dirty="0" sz="1350">
                <a:latin typeface="Times New Roman"/>
                <a:cs typeface="Times New Roman"/>
              </a:rPr>
              <a:t>arte, </a:t>
            </a:r>
            <a:r>
              <a:rPr dirty="0" sz="1350" spc="-5">
                <a:latin typeface="Times New Roman"/>
                <a:cs typeface="Times New Roman"/>
              </a:rPr>
              <a:t>teatro,  musica, tecnologie </a:t>
            </a:r>
            <a:r>
              <a:rPr dirty="0" sz="1350" spc="-10">
                <a:latin typeface="Times New Roman"/>
                <a:cs typeface="Times New Roman"/>
              </a:rPr>
              <a:t>digitali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molto</a:t>
            </a:r>
            <a:r>
              <a:rPr dirty="0" sz="1350" spc="1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altro.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00">
              <a:latin typeface="Times New Roman"/>
              <a:cs typeface="Times New Roman"/>
            </a:endParaRPr>
          </a:p>
          <a:p>
            <a:pPr marL="2780665" marR="323215">
              <a:lnSpc>
                <a:spcPct val="101699"/>
              </a:lnSpc>
            </a:pPr>
            <a:r>
              <a:rPr dirty="0" sz="1350">
                <a:latin typeface="Times New Roman"/>
                <a:cs typeface="Times New Roman"/>
              </a:rPr>
              <a:t>La </a:t>
            </a:r>
            <a:r>
              <a:rPr dirty="0" sz="1350" spc="-5">
                <a:latin typeface="Times New Roman"/>
                <a:cs typeface="Times New Roman"/>
              </a:rPr>
              <a:t>manifestazione, </a:t>
            </a:r>
            <a:r>
              <a:rPr dirty="0" sz="1350" spc="-10">
                <a:latin typeface="Times New Roman"/>
                <a:cs typeface="Times New Roman"/>
              </a:rPr>
              <a:t>che </a:t>
            </a:r>
            <a:r>
              <a:rPr dirty="0" sz="1350" spc="-5">
                <a:latin typeface="Times New Roman"/>
                <a:cs typeface="Times New Roman"/>
              </a:rPr>
              <a:t>l’anno scorso </a:t>
            </a:r>
            <a:r>
              <a:rPr dirty="0" sz="1350">
                <a:latin typeface="Times New Roman"/>
                <a:cs typeface="Times New Roman"/>
              </a:rPr>
              <a:t>ha  </a:t>
            </a:r>
            <a:r>
              <a:rPr dirty="0" sz="1350" spc="-5">
                <a:latin typeface="Times New Roman"/>
                <a:cs typeface="Times New Roman"/>
              </a:rPr>
              <a:t>coinvolto oltre 15 </a:t>
            </a:r>
            <a:r>
              <a:rPr dirty="0" sz="1350" spc="-10">
                <a:latin typeface="Times New Roman"/>
                <a:cs typeface="Times New Roman"/>
              </a:rPr>
              <a:t>mila </a:t>
            </a:r>
            <a:r>
              <a:rPr dirty="0" sz="1350" spc="-5">
                <a:latin typeface="Times New Roman"/>
                <a:cs typeface="Times New Roman"/>
              </a:rPr>
              <a:t>bambini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ragazzi, </a:t>
            </a:r>
            <a:r>
              <a:rPr dirty="0" sz="1350">
                <a:latin typeface="Times New Roman"/>
                <a:cs typeface="Times New Roman"/>
              </a:rPr>
              <a:t>si  </a:t>
            </a:r>
            <a:r>
              <a:rPr dirty="0" sz="1350" spc="-5">
                <a:latin typeface="Times New Roman"/>
                <a:cs typeface="Times New Roman"/>
              </a:rPr>
              <a:t>svolgerà nella settimana che </a:t>
            </a:r>
            <a:r>
              <a:rPr dirty="0" sz="1350">
                <a:latin typeface="Times New Roman"/>
                <a:cs typeface="Times New Roman"/>
              </a:rPr>
              <a:t>va dal 2 </a:t>
            </a:r>
            <a:r>
              <a:rPr dirty="0" sz="1350" spc="-5">
                <a:latin typeface="Times New Roman"/>
                <a:cs typeface="Times New Roman"/>
              </a:rPr>
              <a:t>all’8  maggio. </a:t>
            </a:r>
            <a:r>
              <a:rPr dirty="0" sz="1350">
                <a:latin typeface="Times New Roman"/>
                <a:cs typeface="Times New Roman"/>
              </a:rPr>
              <a:t>I </a:t>
            </a:r>
            <a:r>
              <a:rPr dirty="0" sz="1350" spc="-5">
                <a:latin typeface="Times New Roman"/>
                <a:cs typeface="Times New Roman"/>
              </a:rPr>
              <a:t>piccoli protagonisti </a:t>
            </a:r>
            <a:r>
              <a:rPr dirty="0" sz="1350">
                <a:latin typeface="Times New Roman"/>
                <a:cs typeface="Times New Roman"/>
              </a:rPr>
              <a:t>del</a:t>
            </a:r>
            <a:r>
              <a:rPr dirty="0" sz="1350" spc="-5">
                <a:latin typeface="Times New Roman"/>
                <a:cs typeface="Times New Roman"/>
              </a:rPr>
              <a:t> festival</a:t>
            </a:r>
            <a:endParaRPr sz="1350">
              <a:latin typeface="Times New Roman"/>
              <a:cs typeface="Times New Roman"/>
            </a:endParaRPr>
          </a:p>
          <a:p>
            <a:pPr algn="just" marL="2780665" marR="353695">
              <a:lnSpc>
                <a:spcPct val="101499"/>
              </a:lnSpc>
            </a:pPr>
            <a:r>
              <a:rPr dirty="0" sz="1350" spc="-5">
                <a:latin typeface="Times New Roman"/>
                <a:cs typeface="Times New Roman"/>
              </a:rPr>
              <a:t>avranno l’occasione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sperimentare tutte le  sfumature della loro creatività, conoscendo  </a:t>
            </a:r>
            <a:r>
              <a:rPr dirty="0" sz="1350">
                <a:latin typeface="Times New Roman"/>
                <a:cs typeface="Times New Roman"/>
              </a:rPr>
              <a:t>anche </a:t>
            </a:r>
            <a:r>
              <a:rPr dirty="0" sz="1350" spc="-5">
                <a:solidFill>
                  <a:srgbClr val="212A35"/>
                </a:solidFill>
                <a:latin typeface="Times New Roman"/>
                <a:cs typeface="Times New Roman"/>
              </a:rPr>
              <a:t>meglio </a:t>
            </a:r>
            <a:r>
              <a:rPr dirty="0" sz="1350" spc="-5">
                <a:latin typeface="Times New Roman"/>
                <a:cs typeface="Times New Roman"/>
              </a:rPr>
              <a:t>le possibilità </a:t>
            </a:r>
            <a:r>
              <a:rPr dirty="0" sz="1350">
                <a:latin typeface="Times New Roman"/>
                <a:cs typeface="Times New Roman"/>
              </a:rPr>
              <a:t>dei </a:t>
            </a:r>
            <a:r>
              <a:rPr dirty="0" sz="1350" spc="-5">
                <a:latin typeface="Times New Roman"/>
                <a:cs typeface="Times New Roman"/>
              </a:rPr>
              <a:t>luoghi in</a:t>
            </a:r>
            <a:r>
              <a:rPr dirty="0" sz="1350" spc="-2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cui</a:t>
            </a:r>
            <a:endParaRPr sz="1350">
              <a:latin typeface="Times New Roman"/>
              <a:cs typeface="Times New Roman"/>
            </a:endParaRPr>
          </a:p>
          <a:p>
            <a:pPr marL="12700" marR="60325">
              <a:lnSpc>
                <a:spcPct val="101299"/>
              </a:lnSpc>
              <a:spcBef>
                <a:spcPts val="5"/>
              </a:spcBef>
            </a:pPr>
            <a:r>
              <a:rPr dirty="0" sz="1350" spc="-5">
                <a:latin typeface="Times New Roman"/>
                <a:cs typeface="Times New Roman"/>
              </a:rPr>
              <a:t>vivono. Per questa terza edizione della manifestazione </a:t>
            </a:r>
            <a:r>
              <a:rPr dirty="0" sz="1350">
                <a:latin typeface="Times New Roman"/>
                <a:cs typeface="Times New Roman"/>
              </a:rPr>
              <a:t>è </a:t>
            </a:r>
            <a:r>
              <a:rPr dirty="0" sz="1350" spc="-5">
                <a:latin typeface="Times New Roman"/>
                <a:cs typeface="Times New Roman"/>
              </a:rPr>
              <a:t>stato </a:t>
            </a:r>
            <a:r>
              <a:rPr dirty="0" sz="1350" spc="-10">
                <a:latin typeface="Times New Roman"/>
                <a:cs typeface="Times New Roman"/>
              </a:rPr>
              <a:t>scelto </a:t>
            </a:r>
            <a:r>
              <a:rPr dirty="0" sz="1350" spc="-5">
                <a:latin typeface="Times New Roman"/>
                <a:cs typeface="Times New Roman"/>
              </a:rPr>
              <a:t>come </a:t>
            </a:r>
            <a:r>
              <a:rPr dirty="0" sz="1350">
                <a:latin typeface="Times New Roman"/>
                <a:cs typeface="Times New Roman"/>
              </a:rPr>
              <a:t>“</a:t>
            </a:r>
            <a:r>
              <a:rPr dirty="0" sz="1350" i="1">
                <a:latin typeface="Times New Roman"/>
                <a:cs typeface="Times New Roman"/>
              </a:rPr>
              <a:t>fil </a:t>
            </a:r>
            <a:r>
              <a:rPr dirty="0" sz="1350" spc="-5" i="1">
                <a:latin typeface="Times New Roman"/>
                <a:cs typeface="Times New Roman"/>
              </a:rPr>
              <a:t>rouge</a:t>
            </a:r>
            <a:r>
              <a:rPr dirty="0" sz="1350" spc="-5">
                <a:latin typeface="Times New Roman"/>
                <a:cs typeface="Times New Roman"/>
              </a:rPr>
              <a:t>”  delle iniziative il tema </a:t>
            </a:r>
            <a:r>
              <a:rPr dirty="0" sz="1350">
                <a:latin typeface="Times New Roman"/>
                <a:cs typeface="Times New Roman"/>
              </a:rPr>
              <a:t>“</a:t>
            </a:r>
            <a:r>
              <a:rPr dirty="0" sz="1350" i="1">
                <a:latin typeface="Times New Roman"/>
                <a:cs typeface="Times New Roman"/>
              </a:rPr>
              <a:t>Abitare </a:t>
            </a:r>
            <a:r>
              <a:rPr dirty="0" sz="1350" spc="-5" i="1">
                <a:latin typeface="Times New Roman"/>
                <a:cs typeface="Times New Roman"/>
              </a:rPr>
              <a:t>sottosopra. Scoprire </a:t>
            </a:r>
            <a:r>
              <a:rPr dirty="0" sz="1350" i="1">
                <a:latin typeface="Times New Roman"/>
                <a:cs typeface="Times New Roman"/>
              </a:rPr>
              <a:t>e </a:t>
            </a:r>
            <a:r>
              <a:rPr dirty="0" sz="1350" spc="-5" i="1">
                <a:latin typeface="Times New Roman"/>
                <a:cs typeface="Times New Roman"/>
              </a:rPr>
              <a:t>sperimentare </a:t>
            </a:r>
            <a:r>
              <a:rPr dirty="0" sz="1350" i="1">
                <a:latin typeface="Times New Roman"/>
                <a:cs typeface="Times New Roman"/>
              </a:rPr>
              <a:t>come si </a:t>
            </a:r>
            <a:r>
              <a:rPr dirty="0" sz="1350" spc="-5" i="1">
                <a:latin typeface="Times New Roman"/>
                <a:cs typeface="Times New Roman"/>
              </a:rPr>
              <a:t>sta dentro </a:t>
            </a:r>
            <a:r>
              <a:rPr dirty="0" sz="1350" i="1">
                <a:latin typeface="Times New Roman"/>
                <a:cs typeface="Times New Roman"/>
              </a:rPr>
              <a:t>i  </a:t>
            </a:r>
            <a:r>
              <a:rPr dirty="0" sz="1350" spc="-5" i="1">
                <a:latin typeface="Times New Roman"/>
                <a:cs typeface="Times New Roman"/>
              </a:rPr>
              <a:t>luoghi, l’arte </a:t>
            </a:r>
            <a:r>
              <a:rPr dirty="0" sz="1350" i="1">
                <a:latin typeface="Times New Roman"/>
                <a:cs typeface="Times New Roman"/>
              </a:rPr>
              <a:t>e </a:t>
            </a:r>
            <a:r>
              <a:rPr dirty="0" sz="1350" spc="-5" i="1">
                <a:latin typeface="Times New Roman"/>
                <a:cs typeface="Times New Roman"/>
              </a:rPr>
              <a:t>le </a:t>
            </a:r>
            <a:r>
              <a:rPr dirty="0" sz="1350" i="1">
                <a:latin typeface="Times New Roman"/>
                <a:cs typeface="Times New Roman"/>
              </a:rPr>
              <a:t>emozioni</a:t>
            </a:r>
            <a:r>
              <a:rPr dirty="0" sz="1350">
                <a:latin typeface="Times New Roman"/>
                <a:cs typeface="Times New Roman"/>
              </a:rPr>
              <a:t>”. </a:t>
            </a:r>
            <a:r>
              <a:rPr dirty="0" sz="1350" spc="-5">
                <a:latin typeface="Times New Roman"/>
                <a:cs typeface="Times New Roman"/>
              </a:rPr>
              <a:t>L’obiettivo </a:t>
            </a:r>
            <a:r>
              <a:rPr dirty="0" sz="1350">
                <a:latin typeface="Times New Roman"/>
                <a:cs typeface="Times New Roman"/>
              </a:rPr>
              <a:t>è </a:t>
            </a:r>
            <a:r>
              <a:rPr dirty="0" sz="1350" spc="-5">
                <a:latin typeface="Times New Roman"/>
                <a:cs typeface="Times New Roman"/>
              </a:rPr>
              <a:t>invitare bambini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ragazzi ad ampliare il  concetto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 i="1">
                <a:latin typeface="Times New Roman"/>
                <a:cs typeface="Times New Roman"/>
              </a:rPr>
              <a:t>casa,</a:t>
            </a:r>
            <a:r>
              <a:rPr dirty="0" sz="1350" spc="-5">
                <a:latin typeface="Times New Roman"/>
                <a:cs typeface="Times New Roman"/>
              </a:rPr>
              <a:t>per scoprire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sperimentare, </a:t>
            </a:r>
            <a:r>
              <a:rPr dirty="0" sz="1350">
                <a:latin typeface="Times New Roman"/>
                <a:cs typeface="Times New Roman"/>
              </a:rPr>
              <a:t>con </a:t>
            </a:r>
            <a:r>
              <a:rPr dirty="0" sz="1350" spc="-5">
                <a:latin typeface="Times New Roman"/>
                <a:cs typeface="Times New Roman"/>
              </a:rPr>
              <a:t>l’aiuto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operatori culturali  specializzati, in che modo </a:t>
            </a:r>
            <a:r>
              <a:rPr dirty="0" sz="1350">
                <a:latin typeface="Times New Roman"/>
                <a:cs typeface="Times New Roman"/>
              </a:rPr>
              <a:t>ogni </a:t>
            </a:r>
            <a:r>
              <a:rPr dirty="0" sz="1350" spc="-5">
                <a:latin typeface="Times New Roman"/>
                <a:cs typeface="Times New Roman"/>
              </a:rPr>
              <a:t>persona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cosa </a:t>
            </a:r>
            <a:r>
              <a:rPr dirty="0" sz="1350">
                <a:latin typeface="Times New Roman"/>
                <a:cs typeface="Times New Roman"/>
              </a:rPr>
              <a:t>vive, </a:t>
            </a:r>
            <a:r>
              <a:rPr dirty="0" sz="1350" spc="-10">
                <a:latin typeface="Times New Roman"/>
                <a:cs typeface="Times New Roman"/>
              </a:rPr>
              <a:t>abita </a:t>
            </a:r>
            <a:r>
              <a:rPr dirty="0" sz="1350">
                <a:latin typeface="Times New Roman"/>
                <a:cs typeface="Times New Roman"/>
              </a:rPr>
              <a:t>e si </a:t>
            </a:r>
            <a:r>
              <a:rPr dirty="0" sz="1350" spc="-5">
                <a:latin typeface="Times New Roman"/>
                <a:cs typeface="Times New Roman"/>
              </a:rPr>
              <a:t>relaziona </a:t>
            </a:r>
            <a:r>
              <a:rPr dirty="0" sz="1350" spc="-10">
                <a:latin typeface="Times New Roman"/>
                <a:cs typeface="Times New Roman"/>
              </a:rPr>
              <a:t>con </a:t>
            </a:r>
            <a:r>
              <a:rPr dirty="0" sz="1350" spc="-5">
                <a:latin typeface="Times New Roman"/>
                <a:cs typeface="Times New Roman"/>
              </a:rPr>
              <a:t>tutto </a:t>
            </a:r>
            <a:r>
              <a:rPr dirty="0" sz="1350" spc="-10">
                <a:latin typeface="Times New Roman"/>
                <a:cs typeface="Times New Roman"/>
              </a:rPr>
              <a:t>ciò </a:t>
            </a:r>
            <a:r>
              <a:rPr dirty="0" sz="1350" spc="-5">
                <a:latin typeface="Times New Roman"/>
                <a:cs typeface="Times New Roman"/>
              </a:rPr>
              <a:t>che  lo circonda, utilizzando </a:t>
            </a:r>
            <a:r>
              <a:rPr dirty="0" sz="1350">
                <a:latin typeface="Times New Roman"/>
                <a:cs typeface="Times New Roman"/>
              </a:rPr>
              <a:t>le </a:t>
            </a:r>
            <a:r>
              <a:rPr dirty="0" sz="1350" spc="-5">
                <a:latin typeface="Times New Roman"/>
                <a:cs typeface="Times New Roman"/>
              </a:rPr>
              <a:t>modalità più consone alla </a:t>
            </a:r>
            <a:r>
              <a:rPr dirty="0" sz="1350">
                <a:latin typeface="Times New Roman"/>
                <a:cs typeface="Times New Roman"/>
              </a:rPr>
              <a:t>propria</a:t>
            </a:r>
            <a:r>
              <a:rPr dirty="0" sz="1350" spc="-5">
                <a:latin typeface="Times New Roman"/>
                <a:cs typeface="Times New Roman"/>
              </a:rPr>
              <a:t> natura.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20090" y="2119883"/>
            <a:ext cx="6116066" cy="8618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3900" y="5387339"/>
            <a:ext cx="2638425" cy="2857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1720" cy="95148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72186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Traiettorie.org  3 maggio</a:t>
            </a:r>
            <a:r>
              <a:rPr dirty="0" sz="1600" spc="-6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4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464184">
              <a:lnSpc>
                <a:spcPct val="101499"/>
              </a:lnSpc>
              <a:spcBef>
                <a:spcPts val="940"/>
              </a:spcBef>
            </a:pPr>
            <a:r>
              <a:rPr dirty="0" sz="1000" spc="-5">
                <a:latin typeface="Arial"/>
                <a:cs typeface="Arial"/>
              </a:rPr>
              <a:t>“</a:t>
            </a:r>
            <a:r>
              <a:rPr dirty="0" sz="1350" spc="-5">
                <a:latin typeface="Times New Roman"/>
                <a:cs typeface="Times New Roman"/>
              </a:rPr>
              <a:t>Iniziative </a:t>
            </a:r>
            <a:r>
              <a:rPr dirty="0" sz="1350">
                <a:latin typeface="Times New Roman"/>
                <a:cs typeface="Times New Roman"/>
              </a:rPr>
              <a:t>come </a:t>
            </a:r>
            <a:r>
              <a:rPr dirty="0" sz="1350" spc="-5">
                <a:latin typeface="Times New Roman"/>
                <a:cs typeface="Times New Roman"/>
              </a:rPr>
              <a:t>il Festival </a:t>
            </a:r>
            <a:r>
              <a:rPr dirty="0" sz="1350">
                <a:latin typeface="Times New Roman"/>
                <a:cs typeface="Times New Roman"/>
              </a:rPr>
              <a:t>della </a:t>
            </a:r>
            <a:r>
              <a:rPr dirty="0" sz="1350" spc="-5">
                <a:latin typeface="Times New Roman"/>
                <a:cs typeface="Times New Roman"/>
              </a:rPr>
              <a:t>Cultura Creativa </a:t>
            </a:r>
            <a:r>
              <a:rPr dirty="0" sz="1350">
                <a:latin typeface="Times New Roman"/>
                <a:cs typeface="Times New Roman"/>
              </a:rPr>
              <a:t>– ha </a:t>
            </a:r>
            <a:r>
              <a:rPr dirty="0" sz="1350" spc="-5">
                <a:latin typeface="Times New Roman"/>
                <a:cs typeface="Times New Roman"/>
              </a:rPr>
              <a:t>detto il Presidente dell’Abi,  Antonio Patuelli </a:t>
            </a:r>
            <a:r>
              <a:rPr dirty="0" sz="1350">
                <a:latin typeface="Times New Roman"/>
                <a:cs typeface="Times New Roman"/>
              </a:rPr>
              <a:t>– </a:t>
            </a:r>
            <a:r>
              <a:rPr dirty="0" sz="1350" spc="-5">
                <a:latin typeface="Times New Roman"/>
                <a:cs typeface="Times New Roman"/>
              </a:rPr>
              <a:t>puntano </a:t>
            </a:r>
            <a:r>
              <a:rPr dirty="0" sz="1350">
                <a:latin typeface="Times New Roman"/>
                <a:cs typeface="Times New Roman"/>
              </a:rPr>
              <a:t>a </a:t>
            </a:r>
            <a:r>
              <a:rPr dirty="0" sz="1350" spc="-5">
                <a:latin typeface="Times New Roman"/>
                <a:cs typeface="Times New Roman"/>
              </a:rPr>
              <a:t>valorizzare la creatività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il talento delle giovani  generazioni attraverso la promozione dell’arte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della </a:t>
            </a:r>
            <a:r>
              <a:rPr dirty="0" sz="1350">
                <a:latin typeface="Times New Roman"/>
                <a:cs typeface="Times New Roman"/>
              </a:rPr>
              <a:t>conoscenza. Oggi </a:t>
            </a:r>
            <a:r>
              <a:rPr dirty="0" sz="1350" spc="-5">
                <a:latin typeface="Times New Roman"/>
                <a:cs typeface="Times New Roman"/>
              </a:rPr>
              <a:t>più che</a:t>
            </a:r>
            <a:r>
              <a:rPr dirty="0" sz="1350" spc="4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in</a:t>
            </a:r>
            <a:endParaRPr sz="1350">
              <a:latin typeface="Times New Roman"/>
              <a:cs typeface="Times New Roman"/>
            </a:endParaRPr>
          </a:p>
          <a:p>
            <a:pPr marL="12700" marR="19050">
              <a:lnSpc>
                <a:spcPct val="101499"/>
              </a:lnSpc>
            </a:pPr>
            <a:r>
              <a:rPr dirty="0" sz="1350" spc="-5">
                <a:latin typeface="Times New Roman"/>
                <a:cs typeface="Times New Roman"/>
              </a:rPr>
              <a:t>passato, il contributo delle banche alla cultura </a:t>
            </a:r>
            <a:r>
              <a:rPr dirty="0" sz="1350">
                <a:latin typeface="Times New Roman"/>
                <a:cs typeface="Times New Roman"/>
              </a:rPr>
              <a:t>si </a:t>
            </a:r>
            <a:r>
              <a:rPr dirty="0" sz="1350" spc="-5">
                <a:latin typeface="Times New Roman"/>
                <a:cs typeface="Times New Roman"/>
              </a:rPr>
              <a:t>focalizza sulla </a:t>
            </a:r>
            <a:r>
              <a:rPr dirty="0" sz="1350" spc="-10">
                <a:latin typeface="Times New Roman"/>
                <a:cs typeface="Times New Roman"/>
              </a:rPr>
              <a:t>prima </a:t>
            </a:r>
            <a:r>
              <a:rPr dirty="0" sz="1350">
                <a:latin typeface="Times New Roman"/>
                <a:cs typeface="Times New Roman"/>
              </a:rPr>
              <a:t>risorsa del </a:t>
            </a:r>
            <a:r>
              <a:rPr dirty="0" sz="1350" spc="-5">
                <a:latin typeface="Times New Roman"/>
                <a:cs typeface="Times New Roman"/>
              </a:rPr>
              <a:t>Paese,  </a:t>
            </a:r>
            <a:r>
              <a:rPr dirty="0" sz="1350">
                <a:latin typeface="Times New Roman"/>
                <a:cs typeface="Times New Roman"/>
              </a:rPr>
              <a:t>ossia i </a:t>
            </a:r>
            <a:r>
              <a:rPr dirty="0" sz="1350" spc="-5">
                <a:latin typeface="Times New Roman"/>
                <a:cs typeface="Times New Roman"/>
              </a:rPr>
              <a:t>giovani, per sollecitarne lo spirito critico, rendendoli così protagonisti </a:t>
            </a:r>
            <a:r>
              <a:rPr dirty="0" sz="1350">
                <a:latin typeface="Times New Roman"/>
                <a:cs typeface="Times New Roman"/>
              </a:rPr>
              <a:t>della </a:t>
            </a:r>
            <a:r>
              <a:rPr dirty="0" sz="1350" spc="-5">
                <a:latin typeface="Times New Roman"/>
                <a:cs typeface="Times New Roman"/>
              </a:rPr>
              <a:t>nostra  </a:t>
            </a:r>
            <a:r>
              <a:rPr dirty="0" sz="1350">
                <a:latin typeface="Times New Roman"/>
                <a:cs typeface="Times New Roman"/>
              </a:rPr>
              <a:t>società </a:t>
            </a:r>
            <a:r>
              <a:rPr dirty="0" sz="1350" spc="-5">
                <a:latin typeface="Times New Roman"/>
                <a:cs typeface="Times New Roman"/>
              </a:rPr>
              <a:t>civile. Sostenere la capacità creativa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bambini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ragazzi, significa aiutarli </a:t>
            </a:r>
            <a:r>
              <a:rPr dirty="0" sz="1350">
                <a:latin typeface="Times New Roman"/>
                <a:cs typeface="Times New Roman"/>
              </a:rPr>
              <a:t>a  </a:t>
            </a:r>
            <a:r>
              <a:rPr dirty="0" sz="1350" spc="-5">
                <a:latin typeface="Times New Roman"/>
                <a:cs typeface="Times New Roman"/>
              </a:rPr>
              <a:t>mettere </a:t>
            </a:r>
            <a:r>
              <a:rPr dirty="0" sz="1350">
                <a:latin typeface="Times New Roman"/>
                <a:cs typeface="Times New Roman"/>
              </a:rPr>
              <a:t>a </a:t>
            </a:r>
            <a:r>
              <a:rPr dirty="0" sz="1350" spc="-5">
                <a:latin typeface="Times New Roman"/>
                <a:cs typeface="Times New Roman"/>
              </a:rPr>
              <a:t>frutto capacità, potenzialità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visoni innovative, strumenti indispensabili</a:t>
            </a:r>
            <a:r>
              <a:rPr dirty="0" sz="1350" spc="55">
                <a:latin typeface="Times New Roman"/>
                <a:cs typeface="Times New Roman"/>
              </a:rPr>
              <a:t> </a:t>
            </a:r>
            <a:r>
              <a:rPr dirty="0" sz="1350">
                <a:latin typeface="Times New Roman"/>
                <a:cs typeface="Times New Roman"/>
              </a:rPr>
              <a:t>per</a:t>
            </a: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350" spc="-5">
                <a:latin typeface="Times New Roman"/>
                <a:cs typeface="Times New Roman"/>
              </a:rPr>
              <a:t>costruire un </a:t>
            </a:r>
            <a:r>
              <a:rPr dirty="0" sz="1350" spc="-10">
                <a:latin typeface="Times New Roman"/>
                <a:cs typeface="Times New Roman"/>
              </a:rPr>
              <a:t>futuro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crescita per loro stessi </a:t>
            </a:r>
            <a:r>
              <a:rPr dirty="0" sz="1350">
                <a:latin typeface="Times New Roman"/>
                <a:cs typeface="Times New Roman"/>
              </a:rPr>
              <a:t>e per</a:t>
            </a:r>
            <a:r>
              <a:rPr dirty="0" sz="1350" spc="15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l’Italia”.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5080">
              <a:lnSpc>
                <a:spcPct val="101600"/>
              </a:lnSpc>
            </a:pPr>
            <a:r>
              <a:rPr dirty="0" sz="1350" spc="-5">
                <a:latin typeface="Times New Roman"/>
                <a:cs typeface="Times New Roman"/>
              </a:rPr>
              <a:t>Per Antonio Campo Dall’Orto, Direttore generale Rai: “La </a:t>
            </a:r>
            <a:r>
              <a:rPr dirty="0" sz="1350">
                <a:latin typeface="Times New Roman"/>
                <a:cs typeface="Times New Roman"/>
              </a:rPr>
              <a:t>Media </a:t>
            </a:r>
            <a:r>
              <a:rPr dirty="0" sz="1350" spc="-5">
                <a:latin typeface="Times New Roman"/>
                <a:cs typeface="Times New Roman"/>
              </a:rPr>
              <a:t>Partnership stipulata  con il Festival </a:t>
            </a:r>
            <a:r>
              <a:rPr dirty="0" sz="1350">
                <a:latin typeface="Times New Roman"/>
                <a:cs typeface="Times New Roman"/>
              </a:rPr>
              <a:t>della </a:t>
            </a:r>
            <a:r>
              <a:rPr dirty="0" sz="1350" spc="-5">
                <a:latin typeface="Times New Roman"/>
                <a:cs typeface="Times New Roman"/>
              </a:rPr>
              <a:t>Cultura creativa risponde in pieno </a:t>
            </a:r>
            <a:r>
              <a:rPr dirty="0" sz="1350" spc="-10">
                <a:latin typeface="Times New Roman"/>
                <a:cs typeface="Times New Roman"/>
              </a:rPr>
              <a:t>alla </a:t>
            </a:r>
            <a:r>
              <a:rPr dirty="0" sz="1350" spc="-5">
                <a:latin typeface="Times New Roman"/>
                <a:cs typeface="Times New Roman"/>
              </a:rPr>
              <a:t>nostra </a:t>
            </a:r>
            <a:r>
              <a:rPr dirty="0" sz="1350">
                <a:latin typeface="Times New Roman"/>
                <a:cs typeface="Times New Roman"/>
              </a:rPr>
              <a:t>missione di </a:t>
            </a:r>
            <a:r>
              <a:rPr dirty="0" sz="1350" spc="-5">
                <a:latin typeface="Times New Roman"/>
                <a:cs typeface="Times New Roman"/>
              </a:rPr>
              <a:t>servizio  pubblico universale che vuole parlare </a:t>
            </a:r>
            <a:r>
              <a:rPr dirty="0" sz="1350">
                <a:latin typeface="Times New Roman"/>
                <a:cs typeface="Times New Roman"/>
              </a:rPr>
              <a:t>ed </a:t>
            </a:r>
            <a:r>
              <a:rPr dirty="0" sz="1350" spc="-5">
                <a:latin typeface="Times New Roman"/>
                <a:cs typeface="Times New Roman"/>
              </a:rPr>
              <a:t>arrivare </a:t>
            </a:r>
            <a:r>
              <a:rPr dirty="0" sz="1350">
                <a:latin typeface="Times New Roman"/>
                <a:cs typeface="Times New Roman"/>
              </a:rPr>
              <a:t>a </a:t>
            </a:r>
            <a:r>
              <a:rPr dirty="0" sz="1350" spc="-10">
                <a:latin typeface="Times New Roman"/>
                <a:cs typeface="Times New Roman"/>
              </a:rPr>
              <a:t>tutti </a:t>
            </a:r>
            <a:r>
              <a:rPr dirty="0" sz="1350">
                <a:latin typeface="Times New Roman"/>
                <a:cs typeface="Times New Roman"/>
              </a:rPr>
              <a:t>gli </a:t>
            </a:r>
            <a:r>
              <a:rPr dirty="0" sz="1350" spc="-5">
                <a:latin typeface="Times New Roman"/>
                <a:cs typeface="Times New Roman"/>
              </a:rPr>
              <a:t>italiani. </a:t>
            </a:r>
            <a:r>
              <a:rPr dirty="0" sz="1350">
                <a:latin typeface="Times New Roman"/>
                <a:cs typeface="Times New Roman"/>
              </a:rPr>
              <a:t>Da </a:t>
            </a:r>
            <a:r>
              <a:rPr dirty="0" sz="1350" spc="-5">
                <a:latin typeface="Times New Roman"/>
                <a:cs typeface="Times New Roman"/>
              </a:rPr>
              <a:t>questo punto </a:t>
            </a:r>
            <a:r>
              <a:rPr dirty="0" sz="1350">
                <a:latin typeface="Times New Roman"/>
                <a:cs typeface="Times New Roman"/>
              </a:rPr>
              <a:t>di  </a:t>
            </a:r>
            <a:r>
              <a:rPr dirty="0" sz="1350" spc="-5">
                <a:latin typeface="Times New Roman"/>
                <a:cs typeface="Times New Roman"/>
              </a:rPr>
              <a:t>vista l’attenzione per </a:t>
            </a:r>
            <a:r>
              <a:rPr dirty="0" sz="1350">
                <a:latin typeface="Times New Roman"/>
                <a:cs typeface="Times New Roman"/>
              </a:rPr>
              <a:t>i più </a:t>
            </a:r>
            <a:r>
              <a:rPr dirty="0" sz="1350" spc="-5">
                <a:latin typeface="Times New Roman"/>
                <a:cs typeface="Times New Roman"/>
              </a:rPr>
              <a:t>giovani rappresenta </a:t>
            </a:r>
            <a:r>
              <a:rPr dirty="0" sz="1350">
                <a:latin typeface="Times New Roman"/>
                <a:cs typeface="Times New Roman"/>
              </a:rPr>
              <a:t>per </a:t>
            </a:r>
            <a:r>
              <a:rPr dirty="0" sz="1350" spc="-5">
                <a:latin typeface="Times New Roman"/>
                <a:cs typeface="Times New Roman"/>
              </a:rPr>
              <a:t>la </a:t>
            </a:r>
            <a:r>
              <a:rPr dirty="0" sz="1350">
                <a:latin typeface="Times New Roman"/>
                <a:cs typeface="Times New Roman"/>
              </a:rPr>
              <a:t>Rai </a:t>
            </a:r>
            <a:r>
              <a:rPr dirty="0" sz="1350" spc="-5">
                <a:latin typeface="Times New Roman"/>
                <a:cs typeface="Times New Roman"/>
              </a:rPr>
              <a:t>una </a:t>
            </a:r>
            <a:r>
              <a:rPr dirty="0" sz="1350" spc="-10">
                <a:latin typeface="Times New Roman"/>
                <a:cs typeface="Times New Roman"/>
              </a:rPr>
              <a:t>priorità </a:t>
            </a:r>
            <a:r>
              <a:rPr dirty="0" sz="1350" spc="-5">
                <a:latin typeface="Times New Roman"/>
                <a:cs typeface="Times New Roman"/>
              </a:rPr>
              <a:t>assoluta come  dimostra anche la decisione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togliere la pubblicità </a:t>
            </a:r>
            <a:r>
              <a:rPr dirty="0" sz="1350">
                <a:latin typeface="Times New Roman"/>
                <a:cs typeface="Times New Roman"/>
              </a:rPr>
              <a:t>dal </a:t>
            </a:r>
            <a:r>
              <a:rPr dirty="0" sz="1350" spc="-5">
                <a:latin typeface="Times New Roman"/>
                <a:cs typeface="Times New Roman"/>
              </a:rPr>
              <a:t>canale </a:t>
            </a:r>
            <a:r>
              <a:rPr dirty="0" sz="1350">
                <a:latin typeface="Times New Roman"/>
                <a:cs typeface="Times New Roman"/>
              </a:rPr>
              <a:t>Rai yo </a:t>
            </a:r>
            <a:r>
              <a:rPr dirty="0" sz="1350" spc="-5">
                <a:latin typeface="Times New Roman"/>
                <a:cs typeface="Times New Roman"/>
              </a:rPr>
              <a:t>yo </a:t>
            </a:r>
            <a:r>
              <a:rPr dirty="0" sz="1350">
                <a:latin typeface="Times New Roman"/>
                <a:cs typeface="Times New Roman"/>
              </a:rPr>
              <a:t>a </a:t>
            </a:r>
            <a:r>
              <a:rPr dirty="0" sz="1350" spc="-5">
                <a:latin typeface="Times New Roman"/>
                <a:cs typeface="Times New Roman"/>
              </a:rPr>
              <a:t>partire </a:t>
            </a:r>
            <a:r>
              <a:rPr dirty="0" sz="1350">
                <a:latin typeface="Times New Roman"/>
                <a:cs typeface="Times New Roman"/>
              </a:rPr>
              <a:t>dal  </a:t>
            </a:r>
            <a:r>
              <a:rPr dirty="0" sz="1350" spc="-5">
                <a:latin typeface="Times New Roman"/>
                <a:cs typeface="Times New Roman"/>
              </a:rPr>
              <a:t>primo maggio. </a:t>
            </a:r>
            <a:r>
              <a:rPr dirty="0" sz="1350">
                <a:latin typeface="Times New Roman"/>
                <a:cs typeface="Times New Roman"/>
              </a:rPr>
              <a:t>La </a:t>
            </a:r>
            <a:r>
              <a:rPr dirty="0" sz="1350" spc="-5">
                <a:latin typeface="Times New Roman"/>
                <a:cs typeface="Times New Roman"/>
              </a:rPr>
              <a:t>creatività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lo sviluppo del talento, la </a:t>
            </a:r>
            <a:r>
              <a:rPr dirty="0" sz="1350">
                <a:latin typeface="Times New Roman"/>
                <a:cs typeface="Times New Roman"/>
              </a:rPr>
              <a:t>ricerca di nuove </a:t>
            </a:r>
            <a:r>
              <a:rPr dirty="0" sz="1350" spc="-5">
                <a:latin typeface="Times New Roman"/>
                <a:cs typeface="Times New Roman"/>
              </a:rPr>
              <a:t>forme </a:t>
            </a:r>
            <a:r>
              <a:rPr dirty="0" sz="1350">
                <a:latin typeface="Times New Roman"/>
                <a:cs typeface="Times New Roman"/>
              </a:rPr>
              <a:t>di  </a:t>
            </a:r>
            <a:r>
              <a:rPr dirty="0" sz="1350" spc="-5">
                <a:latin typeface="Times New Roman"/>
                <a:cs typeface="Times New Roman"/>
              </a:rPr>
              <a:t>linguaggio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comunicazione rappresentano </a:t>
            </a:r>
            <a:r>
              <a:rPr dirty="0" sz="1350">
                <a:latin typeface="Times New Roman"/>
                <a:cs typeface="Times New Roman"/>
              </a:rPr>
              <a:t>un </a:t>
            </a:r>
            <a:r>
              <a:rPr dirty="0" sz="1350" spc="-10">
                <a:latin typeface="Times New Roman"/>
                <a:cs typeface="Times New Roman"/>
              </a:rPr>
              <a:t>impegno </a:t>
            </a:r>
            <a:r>
              <a:rPr dirty="0" sz="1350">
                <a:latin typeface="Times New Roman"/>
                <a:cs typeface="Times New Roman"/>
              </a:rPr>
              <a:t>su </a:t>
            </a:r>
            <a:r>
              <a:rPr dirty="0" sz="1350" spc="10">
                <a:latin typeface="Times New Roman"/>
                <a:cs typeface="Times New Roman"/>
              </a:rPr>
              <a:t>cui </a:t>
            </a:r>
            <a:r>
              <a:rPr dirty="0" sz="1350" spc="-5">
                <a:latin typeface="Times New Roman"/>
                <a:cs typeface="Times New Roman"/>
              </a:rPr>
              <a:t>la </a:t>
            </a:r>
            <a:r>
              <a:rPr dirty="0" sz="1350">
                <a:latin typeface="Times New Roman"/>
                <a:cs typeface="Times New Roman"/>
              </a:rPr>
              <a:t>Rai vuole </a:t>
            </a:r>
            <a:r>
              <a:rPr dirty="0" sz="1350" spc="-5">
                <a:latin typeface="Times New Roman"/>
                <a:cs typeface="Times New Roman"/>
              </a:rPr>
              <a:t>essere sempre  più protagonista </a:t>
            </a:r>
            <a:r>
              <a:rPr dirty="0" sz="1350">
                <a:latin typeface="Times New Roman"/>
                <a:cs typeface="Times New Roman"/>
              </a:rPr>
              <a:t>per </a:t>
            </a:r>
            <a:r>
              <a:rPr dirty="0" sz="1350" spc="-5">
                <a:latin typeface="Times New Roman"/>
                <a:cs typeface="Times New Roman"/>
              </a:rPr>
              <a:t>accompagnare </a:t>
            </a:r>
            <a:r>
              <a:rPr dirty="0" sz="1350" spc="-10">
                <a:latin typeface="Times New Roman"/>
                <a:cs typeface="Times New Roman"/>
              </a:rPr>
              <a:t>in </a:t>
            </a:r>
            <a:r>
              <a:rPr dirty="0" sz="1350" spc="-5">
                <a:latin typeface="Times New Roman"/>
                <a:cs typeface="Times New Roman"/>
              </a:rPr>
              <a:t>maniera virtuosa l’educazione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l’istruzione</a:t>
            </a:r>
            <a:r>
              <a:rPr dirty="0" sz="1350" spc="30">
                <a:latin typeface="Times New Roman"/>
                <a:cs typeface="Times New Roman"/>
              </a:rPr>
              <a:t> </a:t>
            </a:r>
            <a:r>
              <a:rPr dirty="0" sz="1350">
                <a:latin typeface="Times New Roman"/>
                <a:cs typeface="Times New Roman"/>
              </a:rPr>
              <a:t>dei</a:t>
            </a: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350" spc="-5">
                <a:latin typeface="Times New Roman"/>
                <a:cs typeface="Times New Roman"/>
              </a:rPr>
              <a:t>ragazzi”.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2989580">
              <a:lnSpc>
                <a:spcPct val="101600"/>
              </a:lnSpc>
              <a:spcBef>
                <a:spcPts val="5"/>
              </a:spcBef>
            </a:pPr>
            <a:r>
              <a:rPr dirty="0" sz="1350" spc="-5">
                <a:latin typeface="Times New Roman"/>
                <a:cs typeface="Times New Roman"/>
              </a:rPr>
              <a:t>Oltre 80 </a:t>
            </a:r>
            <a:r>
              <a:rPr dirty="0" sz="1350" spc="-10">
                <a:latin typeface="Times New Roman"/>
                <a:cs typeface="Times New Roman"/>
              </a:rPr>
              <a:t>eventi </a:t>
            </a:r>
            <a:r>
              <a:rPr dirty="0" sz="1350" spc="-5">
                <a:latin typeface="Times New Roman"/>
                <a:cs typeface="Times New Roman"/>
              </a:rPr>
              <a:t>culturali in </a:t>
            </a:r>
            <a:r>
              <a:rPr dirty="0" sz="1350">
                <a:latin typeface="Times New Roman"/>
                <a:cs typeface="Times New Roman"/>
              </a:rPr>
              <a:t>50 </a:t>
            </a:r>
            <a:r>
              <a:rPr dirty="0" sz="1350" spc="-10">
                <a:latin typeface="Times New Roman"/>
                <a:cs typeface="Times New Roman"/>
              </a:rPr>
              <a:t>città </a:t>
            </a:r>
            <a:r>
              <a:rPr dirty="0" sz="1350" spc="-5">
                <a:latin typeface="Times New Roman"/>
                <a:cs typeface="Times New Roman"/>
              </a:rPr>
              <a:t>italiane  svilupperanno il tema ispiratore, declinato da  </a:t>
            </a:r>
            <a:r>
              <a:rPr dirty="0" sz="1350">
                <a:latin typeface="Times New Roman"/>
                <a:cs typeface="Times New Roman"/>
              </a:rPr>
              <a:t>ciascuna </a:t>
            </a:r>
            <a:r>
              <a:rPr dirty="0" sz="1350" spc="-5">
                <a:latin typeface="Times New Roman"/>
                <a:cs typeface="Times New Roman"/>
              </a:rPr>
              <a:t>banca </a:t>
            </a:r>
            <a:r>
              <a:rPr dirty="0" sz="1350" spc="-10">
                <a:latin typeface="Times New Roman"/>
                <a:cs typeface="Times New Roman"/>
              </a:rPr>
              <a:t>con </a:t>
            </a:r>
            <a:r>
              <a:rPr dirty="0" sz="1350" spc="-5">
                <a:latin typeface="Times New Roman"/>
                <a:cs typeface="Times New Roman"/>
              </a:rPr>
              <a:t>strumenti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punti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vista  differenti, alla </a:t>
            </a:r>
            <a:r>
              <a:rPr dirty="0" sz="1350">
                <a:latin typeface="Times New Roman"/>
                <a:cs typeface="Times New Roman"/>
              </a:rPr>
              <a:t>luce </a:t>
            </a:r>
            <a:r>
              <a:rPr dirty="0" sz="1350" spc="-5">
                <a:latin typeface="Times New Roman"/>
                <a:cs typeface="Times New Roman"/>
              </a:rPr>
              <a:t>delle proprie specificità </a:t>
            </a:r>
            <a:r>
              <a:rPr dirty="0" sz="1350">
                <a:latin typeface="Times New Roman"/>
                <a:cs typeface="Times New Roman"/>
              </a:rPr>
              <a:t>e  di </a:t>
            </a:r>
            <a:r>
              <a:rPr dirty="0" sz="1350" spc="-5">
                <a:latin typeface="Times New Roman"/>
                <a:cs typeface="Times New Roman"/>
              </a:rPr>
              <a:t>quelle </a:t>
            </a:r>
            <a:r>
              <a:rPr dirty="0" sz="1350">
                <a:latin typeface="Times New Roman"/>
                <a:cs typeface="Times New Roman"/>
              </a:rPr>
              <a:t>del </a:t>
            </a:r>
            <a:r>
              <a:rPr dirty="0" sz="1350" spc="-5">
                <a:latin typeface="Times New Roman"/>
                <a:cs typeface="Times New Roman"/>
              </a:rPr>
              <a:t>territorio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appartenenza. </a:t>
            </a:r>
            <a:r>
              <a:rPr dirty="0" sz="1350">
                <a:latin typeface="Times New Roman"/>
                <a:cs typeface="Times New Roman"/>
              </a:rPr>
              <a:t>I  </a:t>
            </a:r>
            <a:r>
              <a:rPr dirty="0" sz="1350" spc="-5">
                <a:latin typeface="Times New Roman"/>
                <a:cs typeface="Times New Roman"/>
              </a:rPr>
              <a:t>laboratori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le altre attività proposte vedranno  la partecipazione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rappresentanti </a:t>
            </a:r>
            <a:r>
              <a:rPr dirty="0" sz="1350">
                <a:latin typeface="Times New Roman"/>
                <a:cs typeface="Times New Roman"/>
              </a:rPr>
              <a:t>delle  banche e </a:t>
            </a:r>
            <a:r>
              <a:rPr dirty="0" sz="1350" spc="-5">
                <a:latin typeface="Times New Roman"/>
                <a:cs typeface="Times New Roman"/>
              </a:rPr>
              <a:t>la collaborazione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scuole, musei,  biblioteche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operatori culturali, </a:t>
            </a:r>
            <a:r>
              <a:rPr dirty="0" sz="1350">
                <a:latin typeface="Times New Roman"/>
                <a:cs typeface="Times New Roman"/>
              </a:rPr>
              <a:t>a cui</a:t>
            </a:r>
            <a:r>
              <a:rPr dirty="0" sz="1350" spc="-50">
                <a:latin typeface="Times New Roman"/>
                <a:cs typeface="Times New Roman"/>
              </a:rPr>
              <a:t> </a:t>
            </a:r>
            <a:r>
              <a:rPr dirty="0" sz="1350">
                <a:latin typeface="Times New Roman"/>
                <a:cs typeface="Times New Roman"/>
              </a:rPr>
              <a:t>si</a:t>
            </a: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1350" spc="-5">
                <a:latin typeface="Times New Roman"/>
                <a:cs typeface="Times New Roman"/>
              </a:rPr>
              <a:t>aggiungerà quest’anno anche la Main</a:t>
            </a:r>
            <a:r>
              <a:rPr dirty="0" sz="1350" spc="5">
                <a:latin typeface="Times New Roman"/>
                <a:cs typeface="Times New Roman"/>
              </a:rPr>
              <a:t> </a:t>
            </a:r>
            <a:r>
              <a:rPr dirty="0" sz="1350">
                <a:latin typeface="Times New Roman"/>
                <a:cs typeface="Times New Roman"/>
              </a:rPr>
              <a:t>Media</a:t>
            </a:r>
            <a:endParaRPr sz="1350">
              <a:latin typeface="Times New Roman"/>
              <a:cs typeface="Times New Roman"/>
            </a:endParaRPr>
          </a:p>
          <a:p>
            <a:pPr marL="12700" marR="230504">
              <a:lnSpc>
                <a:spcPct val="100899"/>
              </a:lnSpc>
              <a:spcBef>
                <a:spcPts val="10"/>
              </a:spcBef>
            </a:pPr>
            <a:r>
              <a:rPr dirty="0" sz="1350" spc="-5">
                <a:latin typeface="Times New Roman"/>
                <a:cs typeface="Times New Roman"/>
              </a:rPr>
              <a:t>Partnership </a:t>
            </a:r>
            <a:r>
              <a:rPr dirty="0" sz="1350">
                <a:latin typeface="Times New Roman"/>
                <a:cs typeface="Times New Roman"/>
              </a:rPr>
              <a:t>della </a:t>
            </a:r>
            <a:r>
              <a:rPr dirty="0" sz="1350" spc="-5">
                <a:latin typeface="Times New Roman"/>
                <a:cs typeface="Times New Roman"/>
              </a:rPr>
              <a:t>RAI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la </a:t>
            </a:r>
            <a:r>
              <a:rPr dirty="0" sz="1350">
                <a:latin typeface="Times New Roman"/>
                <a:cs typeface="Times New Roman"/>
              </a:rPr>
              <a:t>Media </a:t>
            </a:r>
            <a:r>
              <a:rPr dirty="0" sz="1350" spc="-5">
                <a:latin typeface="Times New Roman"/>
                <a:cs typeface="Times New Roman"/>
              </a:rPr>
              <a:t>Partnership </a:t>
            </a:r>
            <a:r>
              <a:rPr dirty="0" sz="1350">
                <a:latin typeface="Times New Roman"/>
                <a:cs typeface="Times New Roman"/>
              </a:rPr>
              <a:t>del TGR. </a:t>
            </a:r>
            <a:r>
              <a:rPr dirty="0" sz="1350" spc="-5">
                <a:latin typeface="Times New Roman"/>
                <a:cs typeface="Times New Roman"/>
              </a:rPr>
              <a:t>Ad ulteriore testimonianza </a:t>
            </a:r>
            <a:r>
              <a:rPr dirty="0" sz="1350">
                <a:latin typeface="Times New Roman"/>
                <a:cs typeface="Times New Roman"/>
              </a:rPr>
              <a:t>del  </a:t>
            </a:r>
            <a:r>
              <a:rPr dirty="0" sz="1350" spc="-5">
                <a:latin typeface="Times New Roman"/>
                <a:cs typeface="Times New Roman"/>
              </a:rPr>
              <a:t>valore educativo, sociale </a:t>
            </a:r>
            <a:r>
              <a:rPr dirty="0" sz="1350">
                <a:latin typeface="Times New Roman"/>
                <a:cs typeface="Times New Roman"/>
              </a:rPr>
              <a:t>e culturale </a:t>
            </a:r>
            <a:r>
              <a:rPr dirty="0" sz="1350" spc="-5">
                <a:latin typeface="Times New Roman"/>
                <a:cs typeface="Times New Roman"/>
              </a:rPr>
              <a:t>della</a:t>
            </a:r>
            <a:r>
              <a:rPr dirty="0" sz="1350" spc="-3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manifestazione.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193675">
              <a:lnSpc>
                <a:spcPct val="101099"/>
              </a:lnSpc>
              <a:spcBef>
                <a:spcPts val="5"/>
              </a:spcBef>
            </a:pPr>
            <a:r>
              <a:rPr dirty="0" sz="1350">
                <a:latin typeface="Times New Roman"/>
                <a:cs typeface="Times New Roman"/>
              </a:rPr>
              <a:t>Tre </a:t>
            </a:r>
            <a:r>
              <a:rPr dirty="0" sz="1350" spc="-5">
                <a:latin typeface="Times New Roman"/>
                <a:cs typeface="Times New Roman"/>
              </a:rPr>
              <a:t>appuntamenti, organizzati </a:t>
            </a:r>
            <a:r>
              <a:rPr dirty="0" sz="1350">
                <a:latin typeface="Times New Roman"/>
                <a:cs typeface="Times New Roman"/>
              </a:rPr>
              <a:t>dall’Abi </a:t>
            </a:r>
            <a:r>
              <a:rPr dirty="0" sz="1350" spc="-15">
                <a:latin typeface="Times New Roman"/>
                <a:cs typeface="Times New Roman"/>
              </a:rPr>
              <a:t>in </a:t>
            </a:r>
            <a:r>
              <a:rPr dirty="0" sz="1350" spc="-5">
                <a:latin typeface="Times New Roman"/>
                <a:cs typeface="Times New Roman"/>
              </a:rPr>
              <a:t>collaborazione col Dipartimento educazione  </a:t>
            </a:r>
            <a:r>
              <a:rPr dirty="0" sz="1350">
                <a:latin typeface="Times New Roman"/>
                <a:cs typeface="Times New Roman"/>
              </a:rPr>
              <a:t>del </a:t>
            </a:r>
            <a:r>
              <a:rPr dirty="0" sz="1350" spc="-5">
                <a:latin typeface="Times New Roman"/>
                <a:cs typeface="Times New Roman"/>
              </a:rPr>
              <a:t>Museo Castello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Rivoli, </a:t>
            </a:r>
            <a:r>
              <a:rPr dirty="0" sz="1350">
                <a:latin typeface="Times New Roman"/>
                <a:cs typeface="Times New Roman"/>
              </a:rPr>
              <a:t>a </a:t>
            </a:r>
            <a:r>
              <a:rPr dirty="0" sz="1350" spc="-5">
                <a:latin typeface="Times New Roman"/>
                <a:cs typeface="Times New Roman"/>
              </a:rPr>
              <a:t>Milano, </a:t>
            </a:r>
            <a:r>
              <a:rPr dirty="0" sz="1350" spc="-10">
                <a:latin typeface="Times New Roman"/>
                <a:cs typeface="Times New Roman"/>
              </a:rPr>
              <a:t>Roma </a:t>
            </a:r>
            <a:r>
              <a:rPr dirty="0" sz="1350">
                <a:latin typeface="Times New Roman"/>
                <a:cs typeface="Times New Roman"/>
              </a:rPr>
              <a:t>e Palermo, </a:t>
            </a:r>
            <a:r>
              <a:rPr dirty="0" sz="1350" spc="-5">
                <a:latin typeface="Times New Roman"/>
                <a:cs typeface="Times New Roman"/>
              </a:rPr>
              <a:t>renderanno ancora più  significativa la manifestazione </a:t>
            </a:r>
            <a:r>
              <a:rPr dirty="0" sz="1350">
                <a:latin typeface="Times New Roman"/>
                <a:cs typeface="Times New Roman"/>
              </a:rPr>
              <a:t>di</a:t>
            </a:r>
            <a:r>
              <a:rPr dirty="0" sz="1350" spc="-2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quest’anno: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44450">
              <a:lnSpc>
                <a:spcPct val="101499"/>
              </a:lnSpc>
            </a:pPr>
            <a:r>
              <a:rPr dirty="0" sz="1350">
                <a:latin typeface="Times New Roman"/>
                <a:cs typeface="Times New Roman"/>
              </a:rPr>
              <a:t>- </a:t>
            </a:r>
            <a:r>
              <a:rPr dirty="0" sz="1350" spc="-5">
                <a:latin typeface="Times New Roman"/>
                <a:cs typeface="Times New Roman"/>
              </a:rPr>
              <a:t>Mercoledì </a:t>
            </a:r>
            <a:r>
              <a:rPr dirty="0" sz="1350">
                <a:latin typeface="Times New Roman"/>
                <a:cs typeface="Times New Roman"/>
              </a:rPr>
              <a:t>4 </a:t>
            </a:r>
            <a:r>
              <a:rPr dirty="0" sz="1350" spc="-5">
                <a:latin typeface="Times New Roman"/>
                <a:cs typeface="Times New Roman"/>
              </a:rPr>
              <a:t>maggio alla </a:t>
            </a:r>
            <a:r>
              <a:rPr dirty="0" sz="1350">
                <a:latin typeface="Times New Roman"/>
                <a:cs typeface="Times New Roman"/>
              </a:rPr>
              <a:t>Triennale di </a:t>
            </a:r>
            <a:r>
              <a:rPr dirty="0" sz="1350" spc="-5">
                <a:latin typeface="Times New Roman"/>
                <a:cs typeface="Times New Roman"/>
              </a:rPr>
              <a:t>Milano l’evento </a:t>
            </a:r>
            <a:r>
              <a:rPr dirty="0" sz="1350" spc="-5" i="1">
                <a:latin typeface="Times New Roman"/>
                <a:cs typeface="Times New Roman"/>
              </a:rPr>
              <a:t>The </a:t>
            </a:r>
            <a:r>
              <a:rPr dirty="0" sz="1350" i="1">
                <a:latin typeface="Times New Roman"/>
                <a:cs typeface="Times New Roman"/>
              </a:rPr>
              <a:t>Next </a:t>
            </a:r>
            <a:r>
              <a:rPr dirty="0" sz="1350" spc="-5" i="1">
                <a:latin typeface="Times New Roman"/>
                <a:cs typeface="Times New Roman"/>
              </a:rPr>
              <a:t>Nest, </a:t>
            </a:r>
            <a:r>
              <a:rPr dirty="0" sz="1350" spc="-5">
                <a:latin typeface="Times New Roman"/>
                <a:cs typeface="Times New Roman"/>
              </a:rPr>
              <a:t>in collaborazione  con OfficineMultiplo. </a:t>
            </a:r>
            <a:r>
              <a:rPr dirty="0" sz="1350">
                <a:latin typeface="Times New Roman"/>
                <a:cs typeface="Times New Roman"/>
              </a:rPr>
              <a:t>La </a:t>
            </a:r>
            <a:r>
              <a:rPr dirty="0" sz="1350" spc="-5">
                <a:latin typeface="Times New Roman"/>
                <a:cs typeface="Times New Roman"/>
              </a:rPr>
              <a:t>mostra interdisciplinare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interattiva </a:t>
            </a:r>
            <a:r>
              <a:rPr dirty="0" sz="1350">
                <a:latin typeface="Times New Roman"/>
                <a:cs typeface="Times New Roman"/>
              </a:rPr>
              <a:t>(a </a:t>
            </a:r>
            <a:r>
              <a:rPr dirty="0" sz="1350" spc="-5">
                <a:latin typeface="Times New Roman"/>
                <a:cs typeface="Times New Roman"/>
              </a:rPr>
              <a:t>cura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Luca</a:t>
            </a:r>
            <a:r>
              <a:rPr dirty="0" sz="1350" spc="5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Berardo,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81450" y="6031229"/>
            <a:ext cx="2857500" cy="18859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1085" cy="95129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72059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Traiettorie.org  3 maggio</a:t>
            </a:r>
            <a:r>
              <a:rPr dirty="0" sz="1600" spc="-6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3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4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37465">
              <a:lnSpc>
                <a:spcPct val="101400"/>
              </a:lnSpc>
              <a:spcBef>
                <a:spcPts val="944"/>
              </a:spcBef>
            </a:pPr>
            <a:r>
              <a:rPr dirty="0" sz="1350">
                <a:latin typeface="Times New Roman"/>
                <a:cs typeface="Times New Roman"/>
              </a:rPr>
              <a:t>Mario </a:t>
            </a:r>
            <a:r>
              <a:rPr dirty="0" sz="1350" spc="-5">
                <a:latin typeface="Times New Roman"/>
                <a:cs typeface="Times New Roman"/>
              </a:rPr>
              <a:t>Cipriano, Francesca </a:t>
            </a:r>
            <a:r>
              <a:rPr dirty="0" sz="1350">
                <a:latin typeface="Times New Roman"/>
                <a:cs typeface="Times New Roman"/>
              </a:rPr>
              <a:t>Di Noia, </a:t>
            </a:r>
            <a:r>
              <a:rPr dirty="0" sz="1350" spc="-5">
                <a:latin typeface="Times New Roman"/>
                <a:cs typeface="Times New Roman"/>
              </a:rPr>
              <a:t>in collaborazione </a:t>
            </a:r>
            <a:r>
              <a:rPr dirty="0" sz="1350" spc="-10">
                <a:latin typeface="Times New Roman"/>
                <a:cs typeface="Times New Roman"/>
              </a:rPr>
              <a:t>con </a:t>
            </a:r>
            <a:r>
              <a:rPr dirty="0" sz="1350" spc="-5">
                <a:latin typeface="Times New Roman"/>
                <a:cs typeface="Times New Roman"/>
              </a:rPr>
              <a:t>Daniele Galliano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Ettore  Balbo) rivolta </a:t>
            </a:r>
            <a:r>
              <a:rPr dirty="0" sz="1350">
                <a:latin typeface="Times New Roman"/>
                <a:cs typeface="Times New Roman"/>
              </a:rPr>
              <a:t>a </a:t>
            </a:r>
            <a:r>
              <a:rPr dirty="0" sz="1350" spc="-5">
                <a:latin typeface="Times New Roman"/>
                <a:cs typeface="Times New Roman"/>
              </a:rPr>
              <a:t>bambini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ai ragazzi, </a:t>
            </a:r>
            <a:r>
              <a:rPr dirty="0" sz="1350">
                <a:latin typeface="Times New Roman"/>
                <a:cs typeface="Times New Roman"/>
              </a:rPr>
              <a:t>sarà </a:t>
            </a:r>
            <a:r>
              <a:rPr dirty="0" sz="1350" spc="-5">
                <a:latin typeface="Times New Roman"/>
                <a:cs typeface="Times New Roman"/>
              </a:rPr>
              <a:t>correlata </a:t>
            </a:r>
            <a:r>
              <a:rPr dirty="0" sz="1350">
                <a:latin typeface="Times New Roman"/>
                <a:cs typeface="Times New Roman"/>
              </a:rPr>
              <a:t>ad </a:t>
            </a:r>
            <a:r>
              <a:rPr dirty="0" sz="1350" spc="-5">
                <a:latin typeface="Times New Roman"/>
                <a:cs typeface="Times New Roman"/>
              </a:rPr>
              <a:t>eventi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workshops </a:t>
            </a:r>
            <a:r>
              <a:rPr dirty="0" sz="1350" spc="-10">
                <a:latin typeface="Times New Roman"/>
                <a:cs typeface="Times New Roman"/>
              </a:rPr>
              <a:t>aperti </a:t>
            </a:r>
            <a:r>
              <a:rPr dirty="0" sz="1350" spc="-5">
                <a:latin typeface="Times New Roman"/>
                <a:cs typeface="Times New Roman"/>
              </a:rPr>
              <a:t>al  pubblico. </a:t>
            </a:r>
            <a:r>
              <a:rPr dirty="0" sz="1350">
                <a:latin typeface="Times New Roman"/>
                <a:cs typeface="Times New Roman"/>
              </a:rPr>
              <a:t>In </a:t>
            </a:r>
            <a:r>
              <a:rPr dirty="0" sz="1350" spc="-5">
                <a:latin typeface="Times New Roman"/>
                <a:cs typeface="Times New Roman"/>
              </a:rPr>
              <a:t>questo contesto il Dipartimento Educazione Castello di Rivoli porterà il  progetto Abitanti, </a:t>
            </a:r>
            <a:r>
              <a:rPr dirty="0" sz="1350">
                <a:latin typeface="Times New Roman"/>
                <a:cs typeface="Times New Roman"/>
              </a:rPr>
              <a:t>un </a:t>
            </a:r>
            <a:r>
              <a:rPr dirty="0" sz="1350" spc="-5">
                <a:latin typeface="Times New Roman"/>
                <a:cs typeface="Times New Roman"/>
              </a:rPr>
              <a:t>vasto work </a:t>
            </a:r>
            <a:r>
              <a:rPr dirty="0" sz="1350">
                <a:latin typeface="Times New Roman"/>
                <a:cs typeface="Times New Roman"/>
              </a:rPr>
              <a:t>in </a:t>
            </a:r>
            <a:r>
              <a:rPr dirty="0" sz="1350" spc="-5">
                <a:latin typeface="Times New Roman"/>
                <a:cs typeface="Times New Roman"/>
              </a:rPr>
              <a:t>progress collettivo itinerante che parte dalla </a:t>
            </a:r>
            <a:r>
              <a:rPr dirty="0" sz="1350">
                <a:latin typeface="Times New Roman"/>
                <a:cs typeface="Times New Roman"/>
              </a:rPr>
              <a:t>piazza  </a:t>
            </a:r>
            <a:r>
              <a:rPr dirty="0" sz="1350" spc="-5">
                <a:latin typeface="Times New Roman"/>
                <a:cs typeface="Times New Roman"/>
              </a:rPr>
              <a:t>intesa </a:t>
            </a:r>
            <a:r>
              <a:rPr dirty="0" sz="1350">
                <a:latin typeface="Times New Roman"/>
                <a:cs typeface="Times New Roman"/>
              </a:rPr>
              <a:t>come </a:t>
            </a:r>
            <a:r>
              <a:rPr dirty="0" sz="1350" spc="-5">
                <a:latin typeface="Times New Roman"/>
                <a:cs typeface="Times New Roman"/>
              </a:rPr>
              <a:t>Agorà (luogo dell’incontro </a:t>
            </a:r>
            <a:r>
              <a:rPr dirty="0" sz="1350">
                <a:latin typeface="Times New Roman"/>
                <a:cs typeface="Times New Roman"/>
              </a:rPr>
              <a:t>e del </a:t>
            </a:r>
            <a:r>
              <a:rPr dirty="0" sz="1350" spc="-5">
                <a:latin typeface="Times New Roman"/>
                <a:cs typeface="Times New Roman"/>
              </a:rPr>
              <a:t>confronto), per rimettere in gioco </a:t>
            </a:r>
            <a:r>
              <a:rPr dirty="0" sz="1350">
                <a:latin typeface="Times New Roman"/>
                <a:cs typeface="Times New Roman"/>
              </a:rPr>
              <a:t>i </a:t>
            </a:r>
            <a:r>
              <a:rPr dirty="0" sz="1350" spc="-5">
                <a:latin typeface="Times New Roman"/>
                <a:cs typeface="Times New Roman"/>
              </a:rPr>
              <a:t>concetti  d’identità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differenza, incontro con l’altro, l’estraneo, strano in quanto straniero, </a:t>
            </a:r>
            <a:r>
              <a:rPr dirty="0" sz="1350" spc="-10">
                <a:latin typeface="Times New Roman"/>
                <a:cs typeface="Times New Roman"/>
              </a:rPr>
              <a:t>lo  </a:t>
            </a:r>
            <a:r>
              <a:rPr dirty="0" sz="1350" spc="-5">
                <a:latin typeface="Times New Roman"/>
                <a:cs typeface="Times New Roman"/>
              </a:rPr>
              <a:t>sconosciuto proveniente </a:t>
            </a:r>
            <a:r>
              <a:rPr dirty="0" sz="1350">
                <a:latin typeface="Times New Roman"/>
                <a:cs typeface="Times New Roman"/>
              </a:rPr>
              <a:t>da </a:t>
            </a:r>
            <a:r>
              <a:rPr dirty="0" sz="1350" spc="-5">
                <a:latin typeface="Times New Roman"/>
                <a:cs typeface="Times New Roman"/>
              </a:rPr>
              <a:t>un </a:t>
            </a:r>
            <a:r>
              <a:rPr dirty="0" sz="1350" spc="-10">
                <a:latin typeface="Times New Roman"/>
                <a:cs typeface="Times New Roman"/>
              </a:rPr>
              <a:t>altro</a:t>
            </a:r>
            <a:r>
              <a:rPr dirty="0" sz="1350" spc="15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mondo.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311785">
              <a:lnSpc>
                <a:spcPct val="101499"/>
              </a:lnSpc>
              <a:spcBef>
                <a:spcPts val="5"/>
              </a:spcBef>
            </a:pPr>
            <a:r>
              <a:rPr dirty="0" sz="1350">
                <a:latin typeface="Times New Roman"/>
                <a:cs typeface="Times New Roman"/>
              </a:rPr>
              <a:t>- </a:t>
            </a:r>
            <a:r>
              <a:rPr dirty="0" sz="1350" spc="-5">
                <a:latin typeface="Times New Roman"/>
                <a:cs typeface="Times New Roman"/>
              </a:rPr>
              <a:t>Venerdì </a:t>
            </a:r>
            <a:r>
              <a:rPr dirty="0" sz="1350">
                <a:latin typeface="Times New Roman"/>
                <a:cs typeface="Times New Roman"/>
              </a:rPr>
              <a:t>6 </a:t>
            </a:r>
            <a:r>
              <a:rPr dirty="0" sz="1350" spc="-5">
                <a:latin typeface="Times New Roman"/>
                <a:cs typeface="Times New Roman"/>
              </a:rPr>
              <a:t>maggio, </a:t>
            </a:r>
            <a:r>
              <a:rPr dirty="0" sz="1350">
                <a:latin typeface="Times New Roman"/>
                <a:cs typeface="Times New Roman"/>
              </a:rPr>
              <a:t>a Roma </a:t>
            </a:r>
            <a:r>
              <a:rPr dirty="0" sz="1350" spc="-5">
                <a:latin typeface="Times New Roman"/>
                <a:cs typeface="Times New Roman"/>
              </a:rPr>
              <a:t>presso il teatro India, </a:t>
            </a:r>
            <a:r>
              <a:rPr dirty="0" sz="1350" spc="-5" i="1">
                <a:latin typeface="Times New Roman"/>
                <a:cs typeface="Times New Roman"/>
              </a:rPr>
              <a:t>Abitare la fantasia, la creatività </a:t>
            </a:r>
            <a:r>
              <a:rPr dirty="0" sz="1350" i="1">
                <a:latin typeface="Times New Roman"/>
                <a:cs typeface="Times New Roman"/>
              </a:rPr>
              <a:t>e  </a:t>
            </a:r>
            <a:r>
              <a:rPr dirty="0" sz="1350" spc="-5" i="1">
                <a:latin typeface="Times New Roman"/>
                <a:cs typeface="Times New Roman"/>
              </a:rPr>
              <a:t>l’arte, </a:t>
            </a:r>
            <a:r>
              <a:rPr dirty="0" sz="1350" spc="-5">
                <a:latin typeface="Times New Roman"/>
                <a:cs typeface="Times New Roman"/>
              </a:rPr>
              <a:t>in collaborazione Associazione Aperta Parentesi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Artivazione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con</a:t>
            </a:r>
            <a:r>
              <a:rPr dirty="0" sz="1350" spc="55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RAM</a:t>
            </a:r>
            <a:endParaRPr sz="1350">
              <a:latin typeface="Times New Roman"/>
              <a:cs typeface="Times New Roman"/>
            </a:endParaRPr>
          </a:p>
          <a:p>
            <a:pPr marL="12700" marR="199390">
              <a:lnSpc>
                <a:spcPct val="101499"/>
              </a:lnSpc>
            </a:pPr>
            <a:r>
              <a:rPr dirty="0" sz="1350" spc="-5">
                <a:latin typeface="Times New Roman"/>
                <a:cs typeface="Times New Roman"/>
              </a:rPr>
              <a:t>radioartemobile. L’evento sarà l’occasione </a:t>
            </a:r>
            <a:r>
              <a:rPr dirty="0" sz="1350">
                <a:latin typeface="Times New Roman"/>
                <a:cs typeface="Times New Roman"/>
              </a:rPr>
              <a:t>per </a:t>
            </a:r>
            <a:r>
              <a:rPr dirty="0" sz="1350" spc="-5">
                <a:latin typeface="Times New Roman"/>
                <a:cs typeface="Times New Roman"/>
              </a:rPr>
              <a:t>proiettare il video “3domande3”, in cui  artisti come Michelangelo Pistoletto, Achille Bonito Oliva, Hou </a:t>
            </a:r>
            <a:r>
              <a:rPr dirty="0" sz="1350">
                <a:latin typeface="Times New Roman"/>
                <a:cs typeface="Times New Roman"/>
              </a:rPr>
              <a:t>Hanru, </a:t>
            </a:r>
            <a:r>
              <a:rPr dirty="0" sz="1350" spc="-5">
                <a:latin typeface="Times New Roman"/>
                <a:cs typeface="Times New Roman"/>
              </a:rPr>
              <a:t>Tanino  Liberatore, Pedro Cano, </a:t>
            </a:r>
            <a:r>
              <a:rPr dirty="0" sz="1350">
                <a:latin typeface="Times New Roman"/>
                <a:cs typeface="Times New Roman"/>
              </a:rPr>
              <a:t>Max </a:t>
            </a:r>
            <a:r>
              <a:rPr dirty="0" sz="1350" spc="-5">
                <a:latin typeface="Times New Roman"/>
                <a:cs typeface="Times New Roman"/>
              </a:rPr>
              <a:t>Casacci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molti altri, racconteranno </a:t>
            </a:r>
            <a:r>
              <a:rPr dirty="0" sz="1350" spc="-15">
                <a:latin typeface="Times New Roman"/>
                <a:cs typeface="Times New Roman"/>
              </a:rPr>
              <a:t>la </a:t>
            </a:r>
            <a:r>
              <a:rPr dirty="0" sz="1350" spc="-5">
                <a:latin typeface="Times New Roman"/>
                <a:cs typeface="Times New Roman"/>
              </a:rPr>
              <a:t>creatività </a:t>
            </a:r>
            <a:r>
              <a:rPr dirty="0" sz="1350">
                <a:latin typeface="Times New Roman"/>
                <a:cs typeface="Times New Roman"/>
              </a:rPr>
              <a:t>dal </a:t>
            </a:r>
            <a:r>
              <a:rPr dirty="0" sz="1350" spc="-5">
                <a:latin typeface="Times New Roman"/>
                <a:cs typeface="Times New Roman"/>
              </a:rPr>
              <a:t>loro  punto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vista. All’evento parteciperanno le scuole </a:t>
            </a:r>
            <a:r>
              <a:rPr dirty="0" sz="1350">
                <a:latin typeface="Times New Roman"/>
                <a:cs typeface="Times New Roman"/>
              </a:rPr>
              <a:t>del </a:t>
            </a:r>
            <a:r>
              <a:rPr dirty="0" sz="1350" spc="-5">
                <a:latin typeface="Times New Roman"/>
                <a:cs typeface="Times New Roman"/>
              </a:rPr>
              <a:t>territorio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gli adulti</a:t>
            </a:r>
            <a:r>
              <a:rPr dirty="0" sz="1350" spc="10">
                <a:latin typeface="Times New Roman"/>
                <a:cs typeface="Times New Roman"/>
              </a:rPr>
              <a:t> </a:t>
            </a:r>
            <a:r>
              <a:rPr dirty="0" sz="1350">
                <a:latin typeface="Times New Roman"/>
                <a:cs typeface="Times New Roman"/>
              </a:rPr>
              <a:t>per</a:t>
            </a:r>
            <a:endParaRPr sz="1350">
              <a:latin typeface="Times New Roman"/>
              <a:cs typeface="Times New Roman"/>
            </a:endParaRPr>
          </a:p>
          <a:p>
            <a:pPr marL="12700" marR="56515">
              <a:lnSpc>
                <a:spcPct val="101499"/>
              </a:lnSpc>
            </a:pPr>
            <a:r>
              <a:rPr dirty="0" sz="1350" spc="-5">
                <a:latin typeface="Times New Roman"/>
                <a:cs typeface="Times New Roman"/>
              </a:rPr>
              <a:t>un’esperienza laboratoriale </a:t>
            </a:r>
            <a:r>
              <a:rPr dirty="0" sz="1350">
                <a:latin typeface="Times New Roman"/>
                <a:cs typeface="Times New Roman"/>
              </a:rPr>
              <a:t>che parte </a:t>
            </a:r>
            <a:r>
              <a:rPr dirty="0" sz="1350" spc="-5">
                <a:latin typeface="Times New Roman"/>
                <a:cs typeface="Times New Roman"/>
              </a:rPr>
              <a:t>dalla visione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prosegue </a:t>
            </a:r>
            <a:r>
              <a:rPr dirty="0" sz="1350" spc="-10">
                <a:latin typeface="Times New Roman"/>
                <a:cs typeface="Times New Roman"/>
              </a:rPr>
              <a:t>con </a:t>
            </a:r>
            <a:r>
              <a:rPr dirty="0" sz="1350">
                <a:latin typeface="Times New Roman"/>
                <a:cs typeface="Times New Roman"/>
              </a:rPr>
              <a:t>un </a:t>
            </a:r>
            <a:r>
              <a:rPr dirty="0" sz="1350" spc="-5">
                <a:latin typeface="Times New Roman"/>
                <a:cs typeface="Times New Roman"/>
              </a:rPr>
              <a:t>dibattito aperto sul  tema dell’abitare la </a:t>
            </a:r>
            <a:r>
              <a:rPr dirty="0" sz="1350">
                <a:latin typeface="Times New Roman"/>
                <a:cs typeface="Times New Roman"/>
              </a:rPr>
              <a:t>fantasia. </a:t>
            </a:r>
            <a:r>
              <a:rPr dirty="0" sz="1350" spc="-5">
                <a:latin typeface="Times New Roman"/>
                <a:cs typeface="Times New Roman"/>
              </a:rPr>
              <a:t>Un momento </a:t>
            </a:r>
            <a:r>
              <a:rPr dirty="0" sz="1350" spc="-10">
                <a:latin typeface="Times New Roman"/>
                <a:cs typeface="Times New Roman"/>
              </a:rPr>
              <a:t>utile </a:t>
            </a:r>
            <a:r>
              <a:rPr dirty="0" sz="1350">
                <a:latin typeface="Times New Roman"/>
                <a:cs typeface="Times New Roman"/>
              </a:rPr>
              <a:t>per </a:t>
            </a:r>
            <a:r>
              <a:rPr dirty="0" sz="1350" spc="-5">
                <a:latin typeface="Times New Roman"/>
                <a:cs typeface="Times New Roman"/>
              </a:rPr>
              <a:t>le riflessioni sul tema della</a:t>
            </a:r>
            <a:r>
              <a:rPr dirty="0" sz="1350" spc="13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creatività</a:t>
            </a:r>
            <a:endParaRPr sz="1350">
              <a:latin typeface="Times New Roman"/>
              <a:cs typeface="Times New Roman"/>
            </a:endParaRPr>
          </a:p>
          <a:p>
            <a:pPr marL="12700" marR="184785">
              <a:lnSpc>
                <a:spcPct val="101299"/>
              </a:lnSpc>
              <a:spcBef>
                <a:spcPts val="10"/>
              </a:spcBef>
            </a:pP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dell’abitare sottosopra, sarà la presentazione dell’Associazione </a:t>
            </a:r>
            <a:r>
              <a:rPr dirty="0" sz="1350">
                <a:latin typeface="Times New Roman"/>
                <a:cs typeface="Times New Roman"/>
              </a:rPr>
              <a:t>Bancaria </a:t>
            </a:r>
            <a:r>
              <a:rPr dirty="0" sz="1350" spc="-5">
                <a:latin typeface="Times New Roman"/>
                <a:cs typeface="Times New Roman"/>
              </a:rPr>
              <a:t>Italiana, </a:t>
            </a:r>
            <a:r>
              <a:rPr dirty="0" sz="1350">
                <a:latin typeface="Times New Roman"/>
                <a:cs typeface="Times New Roman"/>
              </a:rPr>
              <a:t>dei  </a:t>
            </a:r>
            <a:r>
              <a:rPr dirty="0" sz="1350" spc="-5">
                <a:latin typeface="Times New Roman"/>
                <a:cs typeface="Times New Roman"/>
              </a:rPr>
              <a:t>libri illustrati </a:t>
            </a:r>
            <a:r>
              <a:rPr dirty="0" sz="1350">
                <a:latin typeface="Times New Roman"/>
                <a:cs typeface="Times New Roman"/>
              </a:rPr>
              <a:t>del </a:t>
            </a:r>
            <a:r>
              <a:rPr dirty="0" sz="1350" spc="-5">
                <a:latin typeface="Times New Roman"/>
                <a:cs typeface="Times New Roman"/>
              </a:rPr>
              <a:t>Festival </a:t>
            </a:r>
            <a:r>
              <a:rPr dirty="0" sz="1350">
                <a:latin typeface="Times New Roman"/>
                <a:cs typeface="Times New Roman"/>
              </a:rPr>
              <a:t>della </a:t>
            </a:r>
            <a:r>
              <a:rPr dirty="0" sz="1350" spc="-5">
                <a:latin typeface="Times New Roman"/>
                <a:cs typeface="Times New Roman"/>
              </a:rPr>
              <a:t>Cultura Creativa,</a:t>
            </a:r>
            <a:r>
              <a:rPr dirty="0" sz="1350" spc="-5" i="1">
                <a:latin typeface="Times New Roman"/>
                <a:cs typeface="Times New Roman"/>
              </a:rPr>
              <a:t>L’alfabeto </a:t>
            </a:r>
            <a:r>
              <a:rPr dirty="0" sz="1350" i="1">
                <a:latin typeface="Times New Roman"/>
                <a:cs typeface="Times New Roman"/>
              </a:rPr>
              <a:t>del </a:t>
            </a:r>
            <a:r>
              <a:rPr dirty="0" sz="1350" spc="-5" i="1">
                <a:latin typeface="Times New Roman"/>
                <a:cs typeface="Times New Roman"/>
              </a:rPr>
              <a:t>mondo</a:t>
            </a:r>
            <a:r>
              <a:rPr dirty="0" sz="1350" spc="-5">
                <a:latin typeface="Times New Roman"/>
                <a:cs typeface="Times New Roman"/>
              </a:rPr>
              <a:t>” e“</a:t>
            </a:r>
            <a:r>
              <a:rPr dirty="0" sz="1350" spc="-5" i="1">
                <a:latin typeface="Times New Roman"/>
                <a:cs typeface="Times New Roman"/>
              </a:rPr>
              <a:t>Abitare  </a:t>
            </a:r>
            <a:r>
              <a:rPr dirty="0" sz="1350" spc="-5" i="1">
                <a:latin typeface="Times New Roman"/>
                <a:cs typeface="Times New Roman"/>
              </a:rPr>
              <a:t>sottosopra</a:t>
            </a:r>
            <a:r>
              <a:rPr dirty="0" sz="1350" spc="-5">
                <a:latin typeface="Times New Roman"/>
                <a:cs typeface="Times New Roman"/>
              </a:rPr>
              <a:t>”, insieme </a:t>
            </a:r>
            <a:r>
              <a:rPr dirty="0" sz="1350">
                <a:latin typeface="Times New Roman"/>
                <a:cs typeface="Times New Roman"/>
              </a:rPr>
              <a:t>a </a:t>
            </a:r>
            <a:r>
              <a:rPr dirty="0" sz="1350" spc="-5">
                <a:latin typeface="Times New Roman"/>
                <a:cs typeface="Times New Roman"/>
              </a:rPr>
              <a:t>Patrizia </a:t>
            </a:r>
            <a:r>
              <a:rPr dirty="0" sz="1350">
                <a:latin typeface="Times New Roman"/>
                <a:cs typeface="Times New Roman"/>
              </a:rPr>
              <a:t>Zerbi della </a:t>
            </a:r>
            <a:r>
              <a:rPr dirty="0" sz="1350" spc="-5">
                <a:latin typeface="Times New Roman"/>
                <a:cs typeface="Times New Roman"/>
              </a:rPr>
              <a:t>casa editrice Carthusia </a:t>
            </a:r>
            <a:r>
              <a:rPr dirty="0" sz="1350">
                <a:latin typeface="Times New Roman"/>
                <a:cs typeface="Times New Roman"/>
              </a:rPr>
              <a:t>e agli </a:t>
            </a:r>
            <a:r>
              <a:rPr dirty="0" sz="1350" spc="-5">
                <a:latin typeface="Times New Roman"/>
                <a:cs typeface="Times New Roman"/>
              </a:rPr>
              <a:t>autori Eva  Montanari, Sabina Colloredo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Valeria</a:t>
            </a:r>
            <a:r>
              <a:rPr dirty="0" sz="135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Petrone.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5080">
              <a:lnSpc>
                <a:spcPct val="101499"/>
              </a:lnSpc>
              <a:spcBef>
                <a:spcPts val="5"/>
              </a:spcBef>
            </a:pPr>
            <a:r>
              <a:rPr dirty="0" sz="1350">
                <a:latin typeface="Times New Roman"/>
                <a:cs typeface="Times New Roman"/>
              </a:rPr>
              <a:t>- Domenica 8 </a:t>
            </a:r>
            <a:r>
              <a:rPr dirty="0" sz="1350" spc="-5">
                <a:latin typeface="Times New Roman"/>
                <a:cs typeface="Times New Roman"/>
              </a:rPr>
              <a:t>maggio </a:t>
            </a:r>
            <a:r>
              <a:rPr dirty="0" sz="1350">
                <a:latin typeface="Times New Roman"/>
                <a:cs typeface="Times New Roman"/>
              </a:rPr>
              <a:t>a </a:t>
            </a:r>
            <a:r>
              <a:rPr dirty="0" sz="1350" spc="-5">
                <a:latin typeface="Times New Roman"/>
                <a:cs typeface="Times New Roman"/>
              </a:rPr>
              <a:t>Castelbuono (Palermo) l’evento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chiusura </a:t>
            </a:r>
            <a:r>
              <a:rPr dirty="0" sz="1350">
                <a:latin typeface="Times New Roman"/>
                <a:cs typeface="Times New Roman"/>
              </a:rPr>
              <a:t>del </a:t>
            </a:r>
            <a:r>
              <a:rPr dirty="0" sz="1350" spc="-5">
                <a:latin typeface="Times New Roman"/>
                <a:cs typeface="Times New Roman"/>
              </a:rPr>
              <a:t>Festival </a:t>
            </a:r>
            <a:r>
              <a:rPr dirty="0" sz="1350" spc="-5" i="1">
                <a:latin typeface="Times New Roman"/>
                <a:cs typeface="Times New Roman"/>
              </a:rPr>
              <a:t>Tappeto  </a:t>
            </a:r>
            <a:r>
              <a:rPr dirty="0" sz="1350" spc="-5" i="1">
                <a:latin typeface="Times New Roman"/>
                <a:cs typeface="Times New Roman"/>
              </a:rPr>
              <a:t>Volante </a:t>
            </a:r>
            <a:r>
              <a:rPr dirty="0" sz="1350" i="1">
                <a:latin typeface="Times New Roman"/>
                <a:cs typeface="Times New Roman"/>
              </a:rPr>
              <a:t>– </a:t>
            </a:r>
            <a:r>
              <a:rPr dirty="0" sz="1350" spc="-5" i="1">
                <a:latin typeface="Times New Roman"/>
                <a:cs typeface="Times New Roman"/>
              </a:rPr>
              <a:t>il mondo </a:t>
            </a:r>
            <a:r>
              <a:rPr dirty="0" sz="1350" i="1">
                <a:latin typeface="Times New Roman"/>
                <a:cs typeface="Times New Roman"/>
              </a:rPr>
              <a:t>e </a:t>
            </a:r>
            <a:r>
              <a:rPr dirty="0" sz="1350" spc="-5" i="1">
                <a:latin typeface="Times New Roman"/>
                <a:cs typeface="Times New Roman"/>
              </a:rPr>
              <a:t>l’arte soprasotto/sottosopra</a:t>
            </a:r>
            <a:r>
              <a:rPr dirty="0" sz="1350" spc="-5">
                <a:latin typeface="Times New Roman"/>
                <a:cs typeface="Times New Roman"/>
              </a:rPr>
              <a:t>, </a:t>
            </a:r>
            <a:r>
              <a:rPr dirty="0" sz="1350" spc="-10">
                <a:latin typeface="Times New Roman"/>
                <a:cs typeface="Times New Roman"/>
              </a:rPr>
              <a:t>in </a:t>
            </a:r>
            <a:r>
              <a:rPr dirty="0" sz="1350" spc="-5">
                <a:latin typeface="Times New Roman"/>
                <a:cs typeface="Times New Roman"/>
              </a:rPr>
              <a:t>collaborazione </a:t>
            </a:r>
            <a:r>
              <a:rPr dirty="0" sz="1350">
                <a:latin typeface="Times New Roman"/>
                <a:cs typeface="Times New Roman"/>
              </a:rPr>
              <a:t>con </a:t>
            </a:r>
            <a:r>
              <a:rPr dirty="0" sz="1350" spc="-5">
                <a:latin typeface="Times New Roman"/>
                <a:cs typeface="Times New Roman"/>
              </a:rPr>
              <a:t>Museo Civico 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Castelbuono (PA), </a:t>
            </a:r>
            <a:r>
              <a:rPr dirty="0" sz="1350">
                <a:latin typeface="Times New Roman"/>
                <a:cs typeface="Times New Roman"/>
              </a:rPr>
              <a:t>Ecomuseo </a:t>
            </a:r>
            <a:r>
              <a:rPr dirty="0" sz="1350" spc="-5">
                <a:latin typeface="Times New Roman"/>
                <a:cs typeface="Times New Roman"/>
              </a:rPr>
              <a:t>Urbano </a:t>
            </a:r>
            <a:r>
              <a:rPr dirty="0" sz="1350">
                <a:latin typeface="Times New Roman"/>
                <a:cs typeface="Times New Roman"/>
              </a:rPr>
              <a:t>del Mare </a:t>
            </a:r>
            <a:r>
              <a:rPr dirty="0" sz="1350" spc="-5">
                <a:latin typeface="Times New Roman"/>
                <a:cs typeface="Times New Roman"/>
              </a:rPr>
              <a:t>Memoria </a:t>
            </a:r>
            <a:r>
              <a:rPr dirty="0" sz="1350">
                <a:latin typeface="Times New Roman"/>
                <a:cs typeface="Times New Roman"/>
              </a:rPr>
              <a:t>Viva di Palermo, </a:t>
            </a:r>
            <a:r>
              <a:rPr dirty="0" sz="1350" spc="-5">
                <a:latin typeface="Times New Roman"/>
                <a:cs typeface="Times New Roman"/>
              </a:rPr>
              <a:t>Accademia 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Belle Arti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Palermo. </a:t>
            </a:r>
            <a:r>
              <a:rPr dirty="0" sz="1350">
                <a:latin typeface="Times New Roman"/>
                <a:cs typeface="Times New Roman"/>
              </a:rPr>
              <a:t>Il </a:t>
            </a:r>
            <a:r>
              <a:rPr dirty="0" sz="1350" spc="-5">
                <a:latin typeface="Times New Roman"/>
                <a:cs typeface="Times New Roman"/>
              </a:rPr>
              <a:t>Tappeto Volante diventerà l’occasione </a:t>
            </a:r>
            <a:r>
              <a:rPr dirty="0" sz="1350">
                <a:latin typeface="Times New Roman"/>
                <a:cs typeface="Times New Roman"/>
              </a:rPr>
              <a:t>per </a:t>
            </a:r>
            <a:r>
              <a:rPr dirty="0" sz="1350" spc="-5">
                <a:latin typeface="Times New Roman"/>
                <a:cs typeface="Times New Roman"/>
              </a:rPr>
              <a:t>creare una  prospettiva inedita, nel </a:t>
            </a:r>
            <a:r>
              <a:rPr dirty="0" sz="1350">
                <a:latin typeface="Times New Roman"/>
                <a:cs typeface="Times New Roman"/>
              </a:rPr>
              <a:t>vedere </a:t>
            </a:r>
            <a:r>
              <a:rPr dirty="0" sz="1350" spc="-5">
                <a:latin typeface="Times New Roman"/>
                <a:cs typeface="Times New Roman"/>
              </a:rPr>
              <a:t>il mondo. </a:t>
            </a:r>
            <a:r>
              <a:rPr dirty="0" sz="1350">
                <a:latin typeface="Times New Roman"/>
                <a:cs typeface="Times New Roman"/>
              </a:rPr>
              <a:t>Il </a:t>
            </a:r>
            <a:r>
              <a:rPr dirty="0" sz="1350" spc="-5">
                <a:latin typeface="Times New Roman"/>
                <a:cs typeface="Times New Roman"/>
              </a:rPr>
              <a:t>tappeto </a:t>
            </a:r>
            <a:r>
              <a:rPr dirty="0" sz="1350">
                <a:latin typeface="Times New Roman"/>
                <a:cs typeface="Times New Roman"/>
              </a:rPr>
              <a:t>è un </a:t>
            </a:r>
            <a:r>
              <a:rPr dirty="0" sz="1350" spc="-5">
                <a:latin typeface="Times New Roman"/>
                <a:cs typeface="Times New Roman"/>
              </a:rPr>
              <a:t>intreccio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10">
                <a:latin typeface="Times New Roman"/>
                <a:cs typeface="Times New Roman"/>
              </a:rPr>
              <a:t>fili, </a:t>
            </a:r>
            <a:r>
              <a:rPr dirty="0" sz="1350" spc="-5">
                <a:latin typeface="Times New Roman"/>
                <a:cs typeface="Times New Roman"/>
              </a:rPr>
              <a:t>trame </a:t>
            </a:r>
            <a:r>
              <a:rPr dirty="0" sz="1350">
                <a:latin typeface="Times New Roman"/>
                <a:cs typeface="Times New Roman"/>
              </a:rPr>
              <a:t>che  </a:t>
            </a:r>
            <a:r>
              <a:rPr dirty="0" sz="1350" spc="-5">
                <a:latin typeface="Times New Roman"/>
                <a:cs typeface="Times New Roman"/>
              </a:rPr>
              <a:t>intessono storie, incontri tra le </a:t>
            </a:r>
            <a:r>
              <a:rPr dirty="0" sz="1350">
                <a:latin typeface="Times New Roman"/>
                <a:cs typeface="Times New Roman"/>
              </a:rPr>
              <a:t>persone. </a:t>
            </a:r>
            <a:r>
              <a:rPr dirty="0" sz="1350" spc="-5">
                <a:latin typeface="Times New Roman"/>
                <a:cs typeface="Times New Roman"/>
              </a:rPr>
              <a:t>Intrecciare </a:t>
            </a:r>
            <a:r>
              <a:rPr dirty="0" sz="1350" spc="-10">
                <a:latin typeface="Times New Roman"/>
                <a:cs typeface="Times New Roman"/>
              </a:rPr>
              <a:t>fili </a:t>
            </a:r>
            <a:r>
              <a:rPr dirty="0" sz="1350" spc="-5">
                <a:latin typeface="Times New Roman"/>
                <a:cs typeface="Times New Roman"/>
              </a:rPr>
              <a:t>colorati equivale quindi</a:t>
            </a:r>
            <a:r>
              <a:rPr dirty="0" sz="1350" spc="35">
                <a:latin typeface="Times New Roman"/>
                <a:cs typeface="Times New Roman"/>
              </a:rPr>
              <a:t> </a:t>
            </a:r>
            <a:r>
              <a:rPr dirty="0" sz="1350" spc="-10">
                <a:latin typeface="Times New Roman"/>
                <a:cs typeface="Times New Roman"/>
              </a:rPr>
              <a:t>ad</a:t>
            </a: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dirty="0" sz="1350" spc="-5">
                <a:latin typeface="Times New Roman"/>
                <a:cs typeface="Times New Roman"/>
              </a:rPr>
              <a:t>intrecciare testi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narrazioni. L’attività coinvolgerà </a:t>
            </a:r>
            <a:r>
              <a:rPr dirty="0" sz="1350" spc="-10">
                <a:latin typeface="Times New Roman"/>
                <a:cs typeface="Times New Roman"/>
              </a:rPr>
              <a:t>mille </a:t>
            </a:r>
            <a:r>
              <a:rPr dirty="0" sz="1350">
                <a:latin typeface="Times New Roman"/>
                <a:cs typeface="Times New Roman"/>
              </a:rPr>
              <a:t>studenti </a:t>
            </a:r>
            <a:r>
              <a:rPr dirty="0" sz="1350" spc="-5">
                <a:latin typeface="Times New Roman"/>
                <a:cs typeface="Times New Roman"/>
              </a:rPr>
              <a:t>della</a:t>
            </a:r>
            <a:r>
              <a:rPr dirty="0" sz="1350" spc="45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scuola,</a:t>
            </a: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350" spc="-5">
                <a:latin typeface="Times New Roman"/>
                <a:cs typeface="Times New Roman"/>
              </a:rPr>
              <a:t>dall’Infanzia alle Superiori </a:t>
            </a:r>
            <a:r>
              <a:rPr dirty="0" sz="1350">
                <a:latin typeface="Times New Roman"/>
                <a:cs typeface="Times New Roman"/>
              </a:rPr>
              <a:t>oltre </a:t>
            </a:r>
            <a:r>
              <a:rPr dirty="0" sz="1350" spc="-5">
                <a:latin typeface="Times New Roman"/>
                <a:cs typeface="Times New Roman"/>
              </a:rPr>
              <a:t>agli studenti dell’Accademia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10">
                <a:latin typeface="Times New Roman"/>
                <a:cs typeface="Times New Roman"/>
              </a:rPr>
              <a:t>Belle </a:t>
            </a:r>
            <a:r>
              <a:rPr dirty="0" sz="1350" spc="-5">
                <a:latin typeface="Times New Roman"/>
                <a:cs typeface="Times New Roman"/>
              </a:rPr>
              <a:t>Arti </a:t>
            </a:r>
            <a:r>
              <a:rPr dirty="0" sz="1350">
                <a:latin typeface="Times New Roman"/>
                <a:cs typeface="Times New Roman"/>
              </a:rPr>
              <a:t>di</a:t>
            </a:r>
            <a:r>
              <a:rPr dirty="0" sz="1350" spc="7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Palermo.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391160">
              <a:lnSpc>
                <a:spcPct val="100699"/>
              </a:lnSpc>
            </a:pPr>
            <a:r>
              <a:rPr dirty="0" sz="1350" spc="-5">
                <a:latin typeface="Times New Roman"/>
                <a:cs typeface="Times New Roman"/>
              </a:rPr>
              <a:t>Tutte le informazioni </a:t>
            </a:r>
            <a:r>
              <a:rPr dirty="0" sz="1350">
                <a:latin typeface="Times New Roman"/>
                <a:cs typeface="Times New Roman"/>
              </a:rPr>
              <a:t>e i dettagli su </a:t>
            </a:r>
            <a:r>
              <a:rPr dirty="0" sz="1350" spc="-5">
                <a:latin typeface="Times New Roman"/>
                <a:cs typeface="Times New Roman"/>
              </a:rPr>
              <a:t>eventi, </a:t>
            </a:r>
            <a:r>
              <a:rPr dirty="0" sz="1350" spc="-10">
                <a:latin typeface="Times New Roman"/>
                <a:cs typeface="Times New Roman"/>
              </a:rPr>
              <a:t>città </a:t>
            </a:r>
            <a:r>
              <a:rPr dirty="0" sz="1350">
                <a:latin typeface="Times New Roman"/>
                <a:cs typeface="Times New Roman"/>
              </a:rPr>
              <a:t>e sedi della </a:t>
            </a:r>
            <a:r>
              <a:rPr dirty="0" sz="1350" spc="-5">
                <a:latin typeface="Times New Roman"/>
                <a:cs typeface="Times New Roman"/>
              </a:rPr>
              <a:t>manifestazione saranno  disponibili </a:t>
            </a:r>
            <a:r>
              <a:rPr dirty="0" sz="1350">
                <a:latin typeface="Times New Roman"/>
                <a:cs typeface="Times New Roman"/>
              </a:rPr>
              <a:t>sul </a:t>
            </a:r>
            <a:r>
              <a:rPr dirty="0" sz="1350" spc="-5">
                <a:latin typeface="Times New Roman"/>
                <a:cs typeface="Times New Roman"/>
              </a:rPr>
              <a:t>sito</a:t>
            </a:r>
            <a:r>
              <a:rPr dirty="0" sz="1350" spc="10">
                <a:latin typeface="Times New Roman"/>
                <a:cs typeface="Times New Roman"/>
              </a:rPr>
              <a:t> </a:t>
            </a:r>
            <a:r>
              <a:rPr dirty="0" u="sng" sz="135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3"/>
              </a:rPr>
              <a:t>www.festivalculturacreativa.it</a:t>
            </a:r>
            <a:r>
              <a:rPr dirty="0" u="sng" sz="1350" spc="-5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</a:rPr>
              <a:t>.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11430">
              <a:lnSpc>
                <a:spcPct val="101299"/>
              </a:lnSpc>
            </a:pPr>
            <a:r>
              <a:rPr dirty="0" sz="1350">
                <a:latin typeface="Times New Roman"/>
                <a:cs typeface="Times New Roman"/>
              </a:rPr>
              <a:t>La terza </a:t>
            </a:r>
            <a:r>
              <a:rPr dirty="0" sz="1350" spc="-5">
                <a:latin typeface="Times New Roman"/>
                <a:cs typeface="Times New Roman"/>
              </a:rPr>
              <a:t>edizione </a:t>
            </a:r>
            <a:r>
              <a:rPr dirty="0" sz="1350">
                <a:latin typeface="Times New Roman"/>
                <a:cs typeface="Times New Roman"/>
              </a:rPr>
              <a:t>del </a:t>
            </a:r>
            <a:r>
              <a:rPr dirty="0" sz="1350" spc="-5">
                <a:latin typeface="Times New Roman"/>
                <a:cs typeface="Times New Roman"/>
              </a:rPr>
              <a:t>Festival, </a:t>
            </a:r>
            <a:r>
              <a:rPr dirty="0" sz="1350">
                <a:latin typeface="Times New Roman"/>
                <a:cs typeface="Times New Roman"/>
              </a:rPr>
              <a:t>sarà </a:t>
            </a:r>
            <a:r>
              <a:rPr dirty="0" sz="1350" spc="-5">
                <a:latin typeface="Times New Roman"/>
                <a:cs typeface="Times New Roman"/>
              </a:rPr>
              <a:t>occasione </a:t>
            </a:r>
            <a:r>
              <a:rPr dirty="0" sz="1350">
                <a:latin typeface="Times New Roman"/>
                <a:cs typeface="Times New Roman"/>
              </a:rPr>
              <a:t>anche </a:t>
            </a:r>
            <a:r>
              <a:rPr dirty="0" sz="1350" spc="-5">
                <a:latin typeface="Times New Roman"/>
                <a:cs typeface="Times New Roman"/>
              </a:rPr>
              <a:t>per concretizzare una ricerca  scientifica con il prof. Guido Guerzoni, autore già della ricerca Effetto Festival, per  comprendere meglio insieme </a:t>
            </a:r>
            <a:r>
              <a:rPr dirty="0" sz="1350">
                <a:latin typeface="Times New Roman"/>
                <a:cs typeface="Times New Roman"/>
              </a:rPr>
              <a:t>agli </a:t>
            </a:r>
            <a:r>
              <a:rPr dirty="0" sz="1350" spc="-5">
                <a:latin typeface="Times New Roman"/>
                <a:cs typeface="Times New Roman"/>
              </a:rPr>
              <a:t>educatori, </a:t>
            </a:r>
            <a:r>
              <a:rPr dirty="0" sz="1350">
                <a:latin typeface="Times New Roman"/>
                <a:cs typeface="Times New Roman"/>
              </a:rPr>
              <a:t>ai </a:t>
            </a:r>
            <a:r>
              <a:rPr dirty="0" sz="1350" spc="-5">
                <a:latin typeface="Times New Roman"/>
                <a:cs typeface="Times New Roman"/>
              </a:rPr>
              <a:t>bambini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10">
                <a:latin typeface="Times New Roman"/>
                <a:cs typeface="Times New Roman"/>
              </a:rPr>
              <a:t>agli </a:t>
            </a:r>
            <a:r>
              <a:rPr dirty="0" sz="1350" spc="-5">
                <a:latin typeface="Times New Roman"/>
                <a:cs typeface="Times New Roman"/>
              </a:rPr>
              <a:t>operatori culturali, quale  contributo possono dare manifestazioni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questo genere, </a:t>
            </a:r>
            <a:r>
              <a:rPr dirty="0" sz="1350" spc="-10">
                <a:latin typeface="Times New Roman"/>
                <a:cs typeface="Times New Roman"/>
              </a:rPr>
              <a:t>alla </a:t>
            </a:r>
            <a:r>
              <a:rPr dirty="0" sz="1350" spc="-5">
                <a:latin typeface="Times New Roman"/>
                <a:cs typeface="Times New Roman"/>
              </a:rPr>
              <a:t>crescita </a:t>
            </a:r>
            <a:r>
              <a:rPr dirty="0" sz="1350">
                <a:latin typeface="Times New Roman"/>
                <a:cs typeface="Times New Roman"/>
              </a:rPr>
              <a:t>culturale e </a:t>
            </a:r>
            <a:r>
              <a:rPr dirty="0" sz="1350" spc="-5">
                <a:latin typeface="Times New Roman"/>
                <a:cs typeface="Times New Roman"/>
              </a:rPr>
              <a:t>creativa  </a:t>
            </a:r>
            <a:r>
              <a:rPr dirty="0" sz="1350">
                <a:latin typeface="Times New Roman"/>
                <a:cs typeface="Times New Roman"/>
              </a:rPr>
              <a:t>dei </a:t>
            </a:r>
            <a:r>
              <a:rPr dirty="0" sz="1350" spc="-5">
                <a:latin typeface="Times New Roman"/>
                <a:cs typeface="Times New Roman"/>
              </a:rPr>
              <a:t>nostri</a:t>
            </a:r>
            <a:r>
              <a:rPr dirty="0" sz="1350" spc="-35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ragazzi.</a:t>
            </a:r>
            <a:endParaRPr sz="13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03620" cy="333882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68312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Traiettorie.org  3 maggio</a:t>
            </a:r>
            <a:r>
              <a:rPr dirty="0" sz="1600" spc="-6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4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4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50165">
              <a:lnSpc>
                <a:spcPct val="101099"/>
              </a:lnSpc>
              <a:spcBef>
                <a:spcPts val="950"/>
              </a:spcBef>
            </a:pPr>
            <a:r>
              <a:rPr dirty="0" sz="1350">
                <a:latin typeface="Times New Roman"/>
                <a:cs typeface="Times New Roman"/>
              </a:rPr>
              <a:t>La </a:t>
            </a:r>
            <a:r>
              <a:rPr dirty="0" sz="1350" spc="-5">
                <a:latin typeface="Times New Roman"/>
                <a:cs typeface="Times New Roman"/>
              </a:rPr>
              <a:t>manifestazione </a:t>
            </a:r>
            <a:r>
              <a:rPr dirty="0" sz="1350">
                <a:latin typeface="Times New Roman"/>
                <a:cs typeface="Times New Roman"/>
              </a:rPr>
              <a:t>ha </a:t>
            </a:r>
            <a:r>
              <a:rPr dirty="0" sz="1350" spc="-10">
                <a:latin typeface="Times New Roman"/>
                <a:cs typeface="Times New Roman"/>
              </a:rPr>
              <a:t>il </a:t>
            </a:r>
            <a:r>
              <a:rPr dirty="0" sz="1350" spc="-5">
                <a:latin typeface="Times New Roman"/>
                <a:cs typeface="Times New Roman"/>
              </a:rPr>
              <a:t>Patrocinio dell’UNESCO </a:t>
            </a:r>
            <a:r>
              <a:rPr dirty="0" sz="1350">
                <a:latin typeface="Times New Roman"/>
                <a:cs typeface="Times New Roman"/>
              </a:rPr>
              <a:t>e del </a:t>
            </a:r>
            <a:r>
              <a:rPr dirty="0" sz="1350" spc="-5">
                <a:latin typeface="Times New Roman"/>
                <a:cs typeface="Times New Roman"/>
              </a:rPr>
              <a:t>Ministero dei </a:t>
            </a:r>
            <a:r>
              <a:rPr dirty="0" sz="1350">
                <a:latin typeface="Times New Roman"/>
                <a:cs typeface="Times New Roman"/>
              </a:rPr>
              <a:t>Beni e delle  </a:t>
            </a:r>
            <a:r>
              <a:rPr dirty="0" sz="1350" spc="-5">
                <a:latin typeface="Times New Roman"/>
                <a:cs typeface="Times New Roman"/>
              </a:rPr>
              <a:t>Attività Culturali </a:t>
            </a:r>
            <a:r>
              <a:rPr dirty="0" sz="1350">
                <a:latin typeface="Times New Roman"/>
                <a:cs typeface="Times New Roman"/>
              </a:rPr>
              <a:t>e del </a:t>
            </a:r>
            <a:r>
              <a:rPr dirty="0" sz="1350" spc="-5">
                <a:latin typeface="Times New Roman"/>
                <a:cs typeface="Times New Roman"/>
              </a:rPr>
              <a:t>Turismo, </a:t>
            </a:r>
            <a:r>
              <a:rPr dirty="0" sz="1350">
                <a:latin typeface="Times New Roman"/>
                <a:cs typeface="Times New Roman"/>
              </a:rPr>
              <a:t>del </a:t>
            </a:r>
            <a:r>
              <a:rPr dirty="0" sz="1350" spc="-5">
                <a:latin typeface="Times New Roman"/>
                <a:cs typeface="Times New Roman"/>
              </a:rPr>
              <a:t>Ministero </a:t>
            </a:r>
            <a:r>
              <a:rPr dirty="0" sz="1350">
                <a:latin typeface="Times New Roman"/>
                <a:cs typeface="Times New Roman"/>
              </a:rPr>
              <a:t>della </a:t>
            </a:r>
            <a:r>
              <a:rPr dirty="0" sz="1350" spc="-5">
                <a:latin typeface="Times New Roman"/>
                <a:cs typeface="Times New Roman"/>
              </a:rPr>
              <a:t>Pubblica Istruzione, dell’Università 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della Ricerca, la Main </a:t>
            </a:r>
            <a:r>
              <a:rPr dirty="0" sz="1350">
                <a:latin typeface="Times New Roman"/>
                <a:cs typeface="Times New Roman"/>
              </a:rPr>
              <a:t>Media </a:t>
            </a:r>
            <a:r>
              <a:rPr dirty="0" sz="1350" spc="-5">
                <a:latin typeface="Times New Roman"/>
                <a:cs typeface="Times New Roman"/>
              </a:rPr>
              <a:t>Partnership della </a:t>
            </a:r>
            <a:r>
              <a:rPr dirty="0" sz="1350">
                <a:latin typeface="Times New Roman"/>
                <a:cs typeface="Times New Roman"/>
              </a:rPr>
              <a:t>RAI e </a:t>
            </a:r>
            <a:r>
              <a:rPr dirty="0" sz="1350" spc="-5">
                <a:latin typeface="Times New Roman"/>
                <a:cs typeface="Times New Roman"/>
              </a:rPr>
              <a:t>la </a:t>
            </a:r>
            <a:r>
              <a:rPr dirty="0" sz="1350">
                <a:latin typeface="Times New Roman"/>
                <a:cs typeface="Times New Roman"/>
              </a:rPr>
              <a:t>Media </a:t>
            </a:r>
            <a:r>
              <a:rPr dirty="0" sz="1350" spc="-5">
                <a:latin typeface="Times New Roman"/>
                <a:cs typeface="Times New Roman"/>
              </a:rPr>
              <a:t>Partnership </a:t>
            </a:r>
            <a:r>
              <a:rPr dirty="0" sz="1350">
                <a:latin typeface="Times New Roman"/>
                <a:cs typeface="Times New Roman"/>
              </a:rPr>
              <a:t>del TGR</a:t>
            </a:r>
            <a:r>
              <a:rPr dirty="0" sz="1350" spc="80">
                <a:latin typeface="Times New Roman"/>
                <a:cs typeface="Times New Roman"/>
              </a:rPr>
              <a:t> </a:t>
            </a:r>
            <a:r>
              <a:rPr dirty="0" sz="1350">
                <a:latin typeface="Times New Roman"/>
                <a:cs typeface="Times New Roman"/>
              </a:rPr>
              <a:t>.</a:t>
            </a:r>
            <a:endParaRPr sz="13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5080">
              <a:lnSpc>
                <a:spcPct val="101299"/>
              </a:lnSpc>
              <a:spcBef>
                <a:spcPts val="5"/>
              </a:spcBef>
            </a:pPr>
            <a:r>
              <a:rPr dirty="0" sz="1350">
                <a:latin typeface="Times New Roman"/>
                <a:cs typeface="Times New Roman"/>
              </a:rPr>
              <a:t>Il </a:t>
            </a:r>
            <a:r>
              <a:rPr dirty="0" sz="1350" spc="-5">
                <a:latin typeface="Times New Roman"/>
                <a:cs typeface="Times New Roman"/>
              </a:rPr>
              <a:t>Festival si avvale del contributo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un </a:t>
            </a:r>
            <a:r>
              <a:rPr dirty="0" sz="1350" spc="-10">
                <a:latin typeface="Times New Roman"/>
                <a:cs typeface="Times New Roman"/>
              </a:rPr>
              <a:t>Comitato </a:t>
            </a:r>
            <a:r>
              <a:rPr dirty="0" sz="1350" spc="-5">
                <a:latin typeface="Times New Roman"/>
                <a:cs typeface="Times New Roman"/>
              </a:rPr>
              <a:t>scientifico, composto dall’esperto </a:t>
            </a:r>
            <a:r>
              <a:rPr dirty="0" sz="1350">
                <a:latin typeface="Times New Roman"/>
                <a:cs typeface="Times New Roman"/>
              </a:rPr>
              <a:t>di  </a:t>
            </a:r>
            <a:r>
              <a:rPr dirty="0" sz="1350" spc="-5">
                <a:latin typeface="Times New Roman"/>
                <a:cs typeface="Times New Roman"/>
              </a:rPr>
              <a:t>creatività applicata Hubert Jaoui, </a:t>
            </a:r>
            <a:r>
              <a:rPr dirty="0" sz="1350">
                <a:latin typeface="Times New Roman"/>
                <a:cs typeface="Times New Roman"/>
              </a:rPr>
              <a:t>dal </a:t>
            </a:r>
            <a:r>
              <a:rPr dirty="0" sz="1350" spc="-5">
                <a:latin typeface="Times New Roman"/>
                <a:cs typeface="Times New Roman"/>
              </a:rPr>
              <a:t>Responsabile Capo </a:t>
            </a:r>
            <a:r>
              <a:rPr dirty="0" sz="1350">
                <a:latin typeface="Times New Roman"/>
                <a:cs typeface="Times New Roman"/>
              </a:rPr>
              <a:t>del </a:t>
            </a:r>
            <a:r>
              <a:rPr dirty="0" sz="1350" spc="-5">
                <a:latin typeface="Times New Roman"/>
                <a:cs typeface="Times New Roman"/>
              </a:rPr>
              <a:t>Dipartimento educazione  Castello </a:t>
            </a:r>
            <a:r>
              <a:rPr dirty="0" sz="1350">
                <a:latin typeface="Times New Roman"/>
                <a:cs typeface="Times New Roman"/>
              </a:rPr>
              <a:t>di </a:t>
            </a:r>
            <a:r>
              <a:rPr dirty="0" sz="1350" spc="-5">
                <a:latin typeface="Times New Roman"/>
                <a:cs typeface="Times New Roman"/>
              </a:rPr>
              <a:t>Rivoli Museo d’Arte contemporanea Anna Pironti </a:t>
            </a:r>
            <a:r>
              <a:rPr dirty="0" sz="1350">
                <a:latin typeface="Times New Roman"/>
                <a:cs typeface="Times New Roman"/>
              </a:rPr>
              <a:t>e </a:t>
            </a:r>
            <a:r>
              <a:rPr dirty="0" sz="1350" spc="-5">
                <a:latin typeface="Times New Roman"/>
                <a:cs typeface="Times New Roman"/>
              </a:rPr>
              <a:t>dallo scrittore </a:t>
            </a:r>
            <a:r>
              <a:rPr dirty="0" sz="1350">
                <a:latin typeface="Times New Roman"/>
                <a:cs typeface="Times New Roman"/>
              </a:rPr>
              <a:t>ed esperto  di </a:t>
            </a:r>
            <a:r>
              <a:rPr dirty="0" sz="1350" spc="-5">
                <a:latin typeface="Times New Roman"/>
                <a:cs typeface="Times New Roman"/>
              </a:rPr>
              <a:t>comunicazione Aldo</a:t>
            </a:r>
            <a:r>
              <a:rPr dirty="0" sz="1350" spc="-2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Tanchis.</a:t>
            </a:r>
            <a:endParaRPr sz="13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9527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Visitamilano.it  3 maggio</a:t>
            </a:r>
            <a:r>
              <a:rPr dirty="0" sz="1600" spc="-6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760979" y="2167470"/>
            <a:ext cx="2047874" cy="5139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3243071"/>
            <a:ext cx="5857875" cy="19618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9615" y="5680582"/>
            <a:ext cx="4495800" cy="33909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9527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Visitamilano.it  3 maggio</a:t>
            </a:r>
            <a:r>
              <a:rPr dirty="0" sz="1600" spc="-6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2119883"/>
            <a:ext cx="4114800" cy="36285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42615" y="6021416"/>
            <a:ext cx="4372639" cy="34930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47954" y="795860"/>
          <a:ext cx="5262245" cy="17062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49780"/>
                <a:gridCol w="1330324"/>
                <a:gridCol w="1240789"/>
                <a:gridCol w="641350"/>
              </a:tblGrid>
              <a:tr h="202662">
                <a:tc>
                  <a:txBody>
                    <a:bodyPr/>
                    <a:lstStyle/>
                    <a:p>
                      <a:pPr marL="31750">
                        <a:lnSpc>
                          <a:spcPts val="1125"/>
                        </a:lnSpc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Famiglia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Cristiana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69875">
                        <a:lnSpc>
                          <a:spcPts val="1125"/>
                        </a:lnSpc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ts val="1125"/>
                        </a:lnSpc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ts val="1125"/>
                        </a:lnSpc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Rocca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698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Starbene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698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L'Espresso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698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Vero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698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5927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Viversani 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&amp;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belli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698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01328">
                <a:tc>
                  <a:txBody>
                    <a:bodyPr/>
                    <a:lstStyle/>
                    <a:p>
                      <a:pPr marL="31750">
                        <a:lnSpc>
                          <a:spcPts val="1115"/>
                        </a:lnSpc>
                        <a:spcBef>
                          <a:spcPts val="37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Left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6990"/>
                </a:tc>
                <a:tc>
                  <a:txBody>
                    <a:bodyPr/>
                    <a:lstStyle/>
                    <a:p>
                      <a:pPr algn="r" marR="269875">
                        <a:lnSpc>
                          <a:spcPts val="1115"/>
                        </a:lnSpc>
                        <a:spcBef>
                          <a:spcPts val="37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6990"/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ts val="1115"/>
                        </a:lnSpc>
                        <a:spcBef>
                          <a:spcPts val="37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699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ts val="1115"/>
                        </a:lnSpc>
                        <a:spcBef>
                          <a:spcPts val="37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6990"/>
                </a:tc>
              </a:tr>
            </a:tbl>
          </a:graphicData>
        </a:graphic>
      </p:graphicFrame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47954" y="3092909"/>
          <a:ext cx="5485765" cy="66611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04465"/>
                <a:gridCol w="747395"/>
                <a:gridCol w="1057910"/>
                <a:gridCol w="975995"/>
              </a:tblGrid>
              <a:tr h="463266">
                <a:tc>
                  <a:txBody>
                    <a:bodyPr/>
                    <a:lstStyle/>
                    <a:p>
                      <a:pPr marL="31750">
                        <a:lnSpc>
                          <a:spcPts val="1125"/>
                        </a:lnSpc>
                      </a:pPr>
                      <a:r>
                        <a:rPr dirty="0" sz="1000" spc="5" b="1">
                          <a:latin typeface="Arial"/>
                          <a:cs typeface="Arial"/>
                        </a:rPr>
                        <a:t>Radio </a:t>
                      </a:r>
                      <a:r>
                        <a:rPr dirty="0" sz="1000" spc="10" b="1">
                          <a:latin typeface="Arial"/>
                          <a:cs typeface="Arial"/>
                        </a:rPr>
                        <a:t>e</a:t>
                      </a:r>
                      <a:r>
                        <a:rPr dirty="0" sz="1000" spc="5" b="1">
                          <a:latin typeface="Arial"/>
                          <a:cs typeface="Arial"/>
                        </a:rPr>
                        <a:t> Televisioni</a:t>
                      </a:r>
                      <a:endParaRPr sz="1000">
                        <a:latin typeface="Arial"/>
                        <a:cs typeface="Arial"/>
                      </a:endParaRPr>
                    </a:p>
                    <a:p>
                      <a:pPr marL="31750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dirty="0" u="sng" sz="1000" spc="5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Emittente </a:t>
                      </a:r>
                      <a:r>
                        <a:rPr dirty="0" u="sng" sz="1000" spc="1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e</a:t>
                      </a:r>
                      <a:r>
                        <a:rPr dirty="0" u="sng" sz="100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dirty="0" u="sng" sz="1000" spc="1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programma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R="1587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u="sng" sz="1000" spc="5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giorno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25971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u="sng" sz="1000" spc="1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mese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algn="ctr" marL="394335"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r>
                        <a:rPr dirty="0" u="sng" sz="1000" spc="5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passaggi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Radiocor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524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Radiocor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524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6073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Rai Radio Uno -</a:t>
                      </a:r>
                      <a:r>
                        <a:rPr dirty="0" sz="100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GR1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524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39306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1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Radio Città Futura - Le strade di</a:t>
                      </a:r>
                      <a:r>
                        <a:rPr dirty="0" sz="100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Roma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524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39306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Radio Cusano 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Campus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- Genitori si</a:t>
                      </a:r>
                      <a:r>
                        <a:rPr dirty="0" sz="100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diventa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524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39306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Rai Cultura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524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Rai Due -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TG2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524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39306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Rai Radio Uno - </a:t>
                      </a:r>
                      <a:r>
                        <a:rPr dirty="0" sz="1000" spc="15">
                          <a:latin typeface="Arial"/>
                          <a:cs typeface="Arial"/>
                        </a:rPr>
                        <a:t>GR 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1</a:t>
                      </a:r>
                      <a:r>
                        <a:rPr dirty="0" sz="10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Lazio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524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39306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Rai 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Tre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- 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TGR</a:t>
                      </a:r>
                      <a:r>
                        <a:rPr dirty="0" sz="10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Lazio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524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39306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Rai 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Tre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- 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TGR</a:t>
                      </a:r>
                      <a:r>
                        <a:rPr dirty="0" sz="10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Lombardia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524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39306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9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Rai Uno - 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TG</a:t>
                      </a:r>
                      <a:r>
                        <a:rPr dirty="0" sz="100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524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39306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9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Rete Oro - 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TGR</a:t>
                      </a:r>
                      <a:r>
                        <a:rPr dirty="0" sz="10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News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524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39306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Cilento Channel -</a:t>
                      </a:r>
                      <a:r>
                        <a:rPr dirty="0" sz="100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Telegiornale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524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39306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Radio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Inblu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524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39306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Rai Isoradio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524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39306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RaiNews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524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Rete Oro - 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TGR</a:t>
                      </a:r>
                      <a:r>
                        <a:rPr dirty="0" sz="10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News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524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39306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Radio 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TRS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- Il posto delle</a:t>
                      </a:r>
                      <a:r>
                        <a:rPr dirty="0" sz="10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parole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524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30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6098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39306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1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Agenzia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Area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58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60731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Radio Vaticana - I giochi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dell'armonia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58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39306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Radio Studio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più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58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39306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Rai Radio Tre -</a:t>
                      </a:r>
                      <a:r>
                        <a:rPr dirty="0" sz="100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Fahrenheit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58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39306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Rai Televideo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58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02662">
                <a:tc>
                  <a:txBody>
                    <a:bodyPr/>
                    <a:lstStyle/>
                    <a:p>
                      <a:pPr marL="31750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Vocedistrada.it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R="15875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06375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0783" y="660400"/>
            <a:ext cx="5717438" cy="12534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288922" y="1985898"/>
            <a:ext cx="1373797" cy="7654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97183" y="2795526"/>
            <a:ext cx="1533641" cy="48386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029972" y="2015476"/>
            <a:ext cx="1533641" cy="55844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749797" y="1991089"/>
            <a:ext cx="1535942" cy="5572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194179" y="7751127"/>
            <a:ext cx="716661" cy="129114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018917" y="7751102"/>
            <a:ext cx="716660" cy="148370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843528" y="7751191"/>
            <a:ext cx="680220" cy="15046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668139" y="7751089"/>
            <a:ext cx="680220" cy="110487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121780" y="8805214"/>
            <a:ext cx="927705" cy="131656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121780" y="8793860"/>
            <a:ext cx="952500" cy="1347470"/>
          </a:xfrm>
          <a:custGeom>
            <a:avLst/>
            <a:gdLst/>
            <a:ahLst/>
            <a:cxnLst/>
            <a:rect l="l" t="t" r="r" b="b"/>
            <a:pathLst>
              <a:path w="952500" h="1347470">
                <a:moveTo>
                  <a:pt x="0" y="1347088"/>
                </a:moveTo>
                <a:lnTo>
                  <a:pt x="952500" y="1347088"/>
                </a:lnTo>
                <a:lnTo>
                  <a:pt x="952500" y="0"/>
                </a:lnTo>
                <a:lnTo>
                  <a:pt x="0" y="0"/>
                </a:lnTo>
                <a:lnTo>
                  <a:pt x="0" y="13470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02418" y="37460"/>
            <a:ext cx="6699250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520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905">
              <a:lnSpc>
                <a:spcPts val="1050"/>
              </a:lnSpc>
              <a:tabLst>
                <a:tab pos="549275" algn="l"/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	02/2016: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405.864	</a:t>
            </a:r>
            <a:r>
              <a:rPr dirty="0" baseline="17543" sz="1425" spc="15" b="1">
                <a:latin typeface="Times New Roman"/>
                <a:cs typeface="Times New Roman"/>
              </a:rPr>
              <a:t>28-APR-2016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885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02/2016: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325.546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179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41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  Ed. </a:t>
            </a:r>
            <a:r>
              <a:rPr dirty="0" sz="800" spc="5" b="1">
                <a:latin typeface="Times New Roman"/>
                <a:cs typeface="Times New Roman"/>
              </a:rPr>
              <a:t>III</a:t>
            </a:r>
            <a:r>
              <a:rPr dirty="0" sz="800" spc="10" b="1">
                <a:latin typeface="Times New Roman"/>
                <a:cs typeface="Times New Roman"/>
              </a:rPr>
              <a:t> 2015:</a:t>
            </a:r>
            <a:r>
              <a:rPr dirty="0" sz="800" spc="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2.364.000	foglio 1 </a:t>
            </a:r>
            <a:r>
              <a:rPr dirty="0" sz="800" spc="5" b="1">
                <a:latin typeface="Times New Roman"/>
                <a:cs typeface="Times New Roman"/>
              </a:rPr>
              <a:t>/</a:t>
            </a:r>
            <a:r>
              <a:rPr dirty="0" sz="800" spc="-1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2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Quotidiano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-2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nazionale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Luciano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Fontana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12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832100" y="26669"/>
            <a:ext cx="2127504" cy="152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0" y="0"/>
            <a:ext cx="7556500" cy="10693400"/>
          </a:xfrm>
          <a:custGeom>
            <a:avLst/>
            <a:gdLst/>
            <a:ahLst/>
            <a:cxnLst/>
            <a:rect l="l" t="t" r="r" b="b"/>
            <a:pathLst>
              <a:path w="7556500" h="10693400">
                <a:moveTo>
                  <a:pt x="0" y="10693400"/>
                </a:moveTo>
                <a:lnTo>
                  <a:pt x="7556500" y="10693400"/>
                </a:lnTo>
                <a:lnTo>
                  <a:pt x="75565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316223" y="2801111"/>
            <a:ext cx="421005" cy="113664"/>
          </a:xfrm>
          <a:custGeom>
            <a:avLst/>
            <a:gdLst/>
            <a:ahLst/>
            <a:cxnLst/>
            <a:rect l="l" t="t" r="r" b="b"/>
            <a:pathLst>
              <a:path w="421004" h="113664">
                <a:moveTo>
                  <a:pt x="0" y="113283"/>
                </a:moveTo>
                <a:lnTo>
                  <a:pt x="420624" y="113283"/>
                </a:lnTo>
                <a:lnTo>
                  <a:pt x="420624" y="0"/>
                </a:lnTo>
                <a:lnTo>
                  <a:pt x="0" y="0"/>
                </a:lnTo>
                <a:lnTo>
                  <a:pt x="0" y="113283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956303" y="661416"/>
            <a:ext cx="299085" cy="140970"/>
          </a:xfrm>
          <a:custGeom>
            <a:avLst/>
            <a:gdLst/>
            <a:ahLst/>
            <a:cxnLst/>
            <a:rect l="l" t="t" r="r" b="b"/>
            <a:pathLst>
              <a:path w="299085" h="140970">
                <a:moveTo>
                  <a:pt x="0" y="140716"/>
                </a:moveTo>
                <a:lnTo>
                  <a:pt x="298703" y="140716"/>
                </a:lnTo>
                <a:lnTo>
                  <a:pt x="298703" y="0"/>
                </a:lnTo>
                <a:lnTo>
                  <a:pt x="0" y="0"/>
                </a:lnTo>
                <a:lnTo>
                  <a:pt x="0" y="140716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658111" y="6873240"/>
            <a:ext cx="393700" cy="116839"/>
          </a:xfrm>
          <a:custGeom>
            <a:avLst/>
            <a:gdLst/>
            <a:ahLst/>
            <a:cxnLst/>
            <a:rect l="l" t="t" r="r" b="b"/>
            <a:pathLst>
              <a:path w="393700" h="116840">
                <a:moveTo>
                  <a:pt x="0" y="116331"/>
                </a:moveTo>
                <a:lnTo>
                  <a:pt x="393192" y="116331"/>
                </a:lnTo>
                <a:lnTo>
                  <a:pt x="393192" y="0"/>
                </a:lnTo>
                <a:lnTo>
                  <a:pt x="0" y="0"/>
                </a:lnTo>
                <a:lnTo>
                  <a:pt x="0" y="116331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3026664" y="2798064"/>
            <a:ext cx="231775" cy="116839"/>
          </a:xfrm>
          <a:custGeom>
            <a:avLst/>
            <a:gdLst/>
            <a:ahLst/>
            <a:cxnLst/>
            <a:rect l="l" t="t" r="r" b="b"/>
            <a:pathLst>
              <a:path w="231775" h="116839">
                <a:moveTo>
                  <a:pt x="0" y="116331"/>
                </a:moveTo>
                <a:lnTo>
                  <a:pt x="231648" y="116331"/>
                </a:lnTo>
                <a:lnTo>
                  <a:pt x="231648" y="0"/>
                </a:lnTo>
                <a:lnTo>
                  <a:pt x="0" y="0"/>
                </a:lnTo>
                <a:lnTo>
                  <a:pt x="0" y="116331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233671" y="8631935"/>
            <a:ext cx="140335" cy="98425"/>
          </a:xfrm>
          <a:custGeom>
            <a:avLst/>
            <a:gdLst/>
            <a:ahLst/>
            <a:cxnLst/>
            <a:rect l="l" t="t" r="r" b="b"/>
            <a:pathLst>
              <a:path w="140335" h="98425">
                <a:moveTo>
                  <a:pt x="0" y="98043"/>
                </a:moveTo>
                <a:lnTo>
                  <a:pt x="140208" y="98043"/>
                </a:lnTo>
                <a:lnTo>
                  <a:pt x="140208" y="0"/>
                </a:lnTo>
                <a:lnTo>
                  <a:pt x="0" y="0"/>
                </a:lnTo>
                <a:lnTo>
                  <a:pt x="0" y="98043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764279" y="2801111"/>
            <a:ext cx="387350" cy="113664"/>
          </a:xfrm>
          <a:custGeom>
            <a:avLst/>
            <a:gdLst/>
            <a:ahLst/>
            <a:cxnLst/>
            <a:rect l="l" t="t" r="r" b="b"/>
            <a:pathLst>
              <a:path w="387350" h="113664">
                <a:moveTo>
                  <a:pt x="0" y="113283"/>
                </a:moveTo>
                <a:lnTo>
                  <a:pt x="387096" y="113283"/>
                </a:lnTo>
                <a:lnTo>
                  <a:pt x="387096" y="0"/>
                </a:lnTo>
                <a:lnTo>
                  <a:pt x="0" y="0"/>
                </a:lnTo>
                <a:lnTo>
                  <a:pt x="0" y="113283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316223" y="2907792"/>
            <a:ext cx="421005" cy="12700"/>
          </a:xfrm>
          <a:custGeom>
            <a:avLst/>
            <a:gdLst/>
            <a:ahLst/>
            <a:cxnLst/>
            <a:rect l="l" t="t" r="r" b="b"/>
            <a:pathLst>
              <a:path w="421004" h="12700">
                <a:moveTo>
                  <a:pt x="0" y="12700"/>
                </a:moveTo>
                <a:lnTo>
                  <a:pt x="420624" y="12700"/>
                </a:lnTo>
                <a:lnTo>
                  <a:pt x="420624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3764279" y="2907792"/>
            <a:ext cx="387350" cy="12700"/>
          </a:xfrm>
          <a:custGeom>
            <a:avLst/>
            <a:gdLst/>
            <a:ahLst/>
            <a:cxnLst/>
            <a:rect l="l" t="t" r="r" b="b"/>
            <a:pathLst>
              <a:path w="387350" h="12700">
                <a:moveTo>
                  <a:pt x="0" y="12700"/>
                </a:moveTo>
                <a:lnTo>
                  <a:pt x="387096" y="12700"/>
                </a:lnTo>
                <a:lnTo>
                  <a:pt x="387096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956303" y="795527"/>
            <a:ext cx="299085" cy="12700"/>
          </a:xfrm>
          <a:custGeom>
            <a:avLst/>
            <a:gdLst/>
            <a:ahLst/>
            <a:cxnLst/>
            <a:rect l="l" t="t" r="r" b="b"/>
            <a:pathLst>
              <a:path w="299085" h="12700">
                <a:moveTo>
                  <a:pt x="0" y="12700"/>
                </a:moveTo>
                <a:lnTo>
                  <a:pt x="298703" y="12700"/>
                </a:lnTo>
                <a:lnTo>
                  <a:pt x="298703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1658111" y="6982968"/>
            <a:ext cx="393700" cy="12700"/>
          </a:xfrm>
          <a:custGeom>
            <a:avLst/>
            <a:gdLst/>
            <a:ahLst/>
            <a:cxnLst/>
            <a:rect l="l" t="t" r="r" b="b"/>
            <a:pathLst>
              <a:path w="393700" h="12700">
                <a:moveTo>
                  <a:pt x="0" y="12700"/>
                </a:moveTo>
                <a:lnTo>
                  <a:pt x="393192" y="12700"/>
                </a:lnTo>
                <a:lnTo>
                  <a:pt x="393192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026664" y="2907792"/>
            <a:ext cx="231775" cy="12700"/>
          </a:xfrm>
          <a:custGeom>
            <a:avLst/>
            <a:gdLst/>
            <a:ahLst/>
            <a:cxnLst/>
            <a:rect l="l" t="t" r="r" b="b"/>
            <a:pathLst>
              <a:path w="231775" h="12700">
                <a:moveTo>
                  <a:pt x="0" y="12700"/>
                </a:moveTo>
                <a:lnTo>
                  <a:pt x="231648" y="12700"/>
                </a:lnTo>
                <a:lnTo>
                  <a:pt x="231648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233671" y="8723376"/>
            <a:ext cx="140335" cy="12700"/>
          </a:xfrm>
          <a:custGeom>
            <a:avLst/>
            <a:gdLst/>
            <a:ahLst/>
            <a:cxnLst/>
            <a:rect l="l" t="t" r="r" b="b"/>
            <a:pathLst>
              <a:path w="140335" h="12700">
                <a:moveTo>
                  <a:pt x="0" y="12700"/>
                </a:moveTo>
                <a:lnTo>
                  <a:pt x="140208" y="12700"/>
                </a:lnTo>
                <a:lnTo>
                  <a:pt x="140208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3764279" y="2907792"/>
            <a:ext cx="387350" cy="12700"/>
          </a:xfrm>
          <a:custGeom>
            <a:avLst/>
            <a:gdLst/>
            <a:ahLst/>
            <a:cxnLst/>
            <a:rect l="l" t="t" r="r" b="b"/>
            <a:pathLst>
              <a:path w="387350" h="12700">
                <a:moveTo>
                  <a:pt x="0" y="12700"/>
                </a:moveTo>
                <a:lnTo>
                  <a:pt x="387096" y="12700"/>
                </a:lnTo>
                <a:lnTo>
                  <a:pt x="387096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7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9527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Visitamilano.it  3 maggio</a:t>
            </a:r>
            <a:r>
              <a:rPr dirty="0" sz="1600" spc="-6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3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2119883"/>
            <a:ext cx="4210050" cy="35904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38760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oce</a:t>
            </a:r>
            <a:r>
              <a:rPr dirty="0" sz="1600" spc="-10" b="1">
                <a:latin typeface="Arial"/>
                <a:cs typeface="Arial"/>
              </a:rPr>
              <a:t>d</a:t>
            </a:r>
            <a:r>
              <a:rPr dirty="0" sz="1600" spc="-5" b="1">
                <a:latin typeface="Arial"/>
                <a:cs typeface="Arial"/>
              </a:rPr>
              <a:t>i</a:t>
            </a:r>
            <a:r>
              <a:rPr dirty="0" sz="1600" spc="5" b="1">
                <a:latin typeface="Arial"/>
                <a:cs typeface="Arial"/>
              </a:rPr>
              <a:t>s</a:t>
            </a:r>
            <a:r>
              <a:rPr dirty="0" sz="1600" spc="-5" b="1">
                <a:latin typeface="Arial"/>
                <a:cs typeface="Arial"/>
              </a:rPr>
              <a:t>trada</a:t>
            </a:r>
            <a:r>
              <a:rPr dirty="0" sz="1600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it  </a:t>
            </a:r>
            <a:r>
              <a:rPr dirty="0" sz="1600" spc="-5" b="1">
                <a:latin typeface="Arial"/>
                <a:cs typeface="Arial"/>
              </a:rPr>
              <a:t>3 maggio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970404" y="2442971"/>
            <a:ext cx="3611245" cy="5805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613153" y="3822318"/>
            <a:ext cx="4333367" cy="24517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69795" y="6432803"/>
            <a:ext cx="3220720" cy="34660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38760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oce</a:t>
            </a:r>
            <a:r>
              <a:rPr dirty="0" sz="1600" spc="-10" b="1">
                <a:latin typeface="Arial"/>
                <a:cs typeface="Arial"/>
              </a:rPr>
              <a:t>d</a:t>
            </a:r>
            <a:r>
              <a:rPr dirty="0" sz="1600" spc="-5" b="1">
                <a:latin typeface="Arial"/>
                <a:cs typeface="Arial"/>
              </a:rPr>
              <a:t>i</a:t>
            </a:r>
            <a:r>
              <a:rPr dirty="0" sz="1600" spc="5" b="1">
                <a:latin typeface="Arial"/>
                <a:cs typeface="Arial"/>
              </a:rPr>
              <a:t>s</a:t>
            </a:r>
            <a:r>
              <a:rPr dirty="0" sz="1600" spc="-5" b="1">
                <a:latin typeface="Arial"/>
                <a:cs typeface="Arial"/>
              </a:rPr>
              <a:t>trada</a:t>
            </a:r>
            <a:r>
              <a:rPr dirty="0" sz="1600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it  </a:t>
            </a:r>
            <a:r>
              <a:rPr dirty="0" sz="1600" spc="-5" b="1">
                <a:latin typeface="Arial"/>
                <a:cs typeface="Arial"/>
              </a:rPr>
              <a:t>3 maggio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3233038"/>
            <a:ext cx="6781419" cy="4984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100torri.it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4 maggio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462001" y="2488703"/>
            <a:ext cx="2689985" cy="4306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15339" y="3671442"/>
            <a:ext cx="5915025" cy="51339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100torri.it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4 maggio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67715" y="2157976"/>
            <a:ext cx="5886450" cy="23998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96290" y="4738750"/>
            <a:ext cx="5810250" cy="1981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77240" y="6900926"/>
            <a:ext cx="5915025" cy="2438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100torri.it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4 maggio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3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72489" y="2253199"/>
            <a:ext cx="5867400" cy="17521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49225">
              <a:lnSpc>
                <a:spcPts val="1839"/>
              </a:lnSpc>
            </a:pPr>
            <a:r>
              <a:rPr dirty="0" sz="1600" spc="-30" b="1">
                <a:latin typeface="Arial"/>
                <a:cs typeface="Arial"/>
              </a:rPr>
              <a:t>A</a:t>
            </a:r>
            <a:r>
              <a:rPr dirty="0" sz="1600" b="1">
                <a:latin typeface="Arial"/>
                <a:cs typeface="Arial"/>
              </a:rPr>
              <a:t>dn</a:t>
            </a:r>
            <a:r>
              <a:rPr dirty="0" sz="1600" spc="-5" b="1">
                <a:latin typeface="Arial"/>
                <a:cs typeface="Arial"/>
              </a:rPr>
              <a:t>k</a:t>
            </a:r>
            <a:r>
              <a:rPr dirty="0" sz="1600" spc="5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on</a:t>
            </a:r>
            <a:r>
              <a:rPr dirty="0" sz="1600" spc="-5" b="1">
                <a:latin typeface="Arial"/>
                <a:cs typeface="Arial"/>
              </a:rPr>
              <a:t>os.c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m  </a:t>
            </a:r>
            <a:r>
              <a:rPr dirty="0" sz="1600" spc="-5" b="1">
                <a:latin typeface="Arial"/>
                <a:cs typeface="Arial"/>
              </a:rPr>
              <a:t>4 maggio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371214"/>
            <a:ext cx="5807710" cy="887094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 marR="5080">
              <a:lnSpc>
                <a:spcPts val="3300"/>
              </a:lnSpc>
              <a:spcBef>
                <a:spcPts val="360"/>
              </a:spcBef>
            </a:pPr>
            <a:r>
              <a:rPr dirty="0" sz="2900">
                <a:latin typeface="Georgia"/>
                <a:cs typeface="Georgia"/>
              </a:rPr>
              <a:t>Bper Banca in </a:t>
            </a:r>
            <a:r>
              <a:rPr dirty="0" sz="2900" spc="-10">
                <a:latin typeface="Georgia"/>
                <a:cs typeface="Georgia"/>
              </a:rPr>
              <a:t>campo </a:t>
            </a:r>
            <a:r>
              <a:rPr dirty="0" sz="2900" spc="-5">
                <a:latin typeface="Georgia"/>
                <a:cs typeface="Georgia"/>
              </a:rPr>
              <a:t>per la Cultura  Creativa dall'Emilia </a:t>
            </a:r>
            <a:r>
              <a:rPr dirty="0" sz="2900">
                <a:latin typeface="Georgia"/>
                <a:cs typeface="Georgia"/>
              </a:rPr>
              <a:t>alla</a:t>
            </a:r>
            <a:r>
              <a:rPr dirty="0" sz="2900" spc="-45">
                <a:latin typeface="Georgia"/>
                <a:cs typeface="Georgia"/>
              </a:rPr>
              <a:t> </a:t>
            </a:r>
            <a:r>
              <a:rPr dirty="0" sz="2900">
                <a:latin typeface="Georgia"/>
                <a:cs typeface="Georgia"/>
              </a:rPr>
              <a:t>Calabria</a:t>
            </a:r>
            <a:endParaRPr sz="29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4612664"/>
            <a:ext cx="6129020" cy="49320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961765" marR="32384">
              <a:lnSpc>
                <a:spcPct val="107700"/>
              </a:lnSpc>
              <a:spcBef>
                <a:spcPts val="100"/>
              </a:spcBef>
            </a:pPr>
            <a:r>
              <a:rPr dirty="0" sz="1300" spc="-10" b="1">
                <a:latin typeface="Georgia"/>
                <a:cs typeface="Georgia"/>
              </a:rPr>
              <a:t>'Abitare </a:t>
            </a:r>
            <a:r>
              <a:rPr dirty="0" sz="1300" spc="-5" b="1">
                <a:latin typeface="Georgia"/>
                <a:cs typeface="Georgia"/>
              </a:rPr>
              <a:t>sottosopra.  Scoprire e sperimentare  come si </a:t>
            </a:r>
            <a:r>
              <a:rPr dirty="0" sz="1300" spc="-10" b="1">
                <a:latin typeface="Georgia"/>
                <a:cs typeface="Georgia"/>
              </a:rPr>
              <a:t>sta </a:t>
            </a:r>
            <a:r>
              <a:rPr dirty="0" sz="1300" spc="-5" b="1">
                <a:latin typeface="Georgia"/>
                <a:cs typeface="Georgia"/>
              </a:rPr>
              <a:t>dentro i  luoghi, l’arte e </a:t>
            </a:r>
            <a:r>
              <a:rPr dirty="0" sz="1300" spc="-10" b="1">
                <a:latin typeface="Georgia"/>
                <a:cs typeface="Georgia"/>
              </a:rPr>
              <a:t>le  </a:t>
            </a:r>
            <a:r>
              <a:rPr dirty="0" sz="1300" spc="-5" b="1">
                <a:latin typeface="Georgia"/>
                <a:cs typeface="Georgia"/>
              </a:rPr>
              <a:t>emozioni'</a:t>
            </a:r>
            <a:r>
              <a:rPr dirty="0" sz="1300" spc="-5">
                <a:latin typeface="Georgia"/>
                <a:cs typeface="Georgia"/>
              </a:rPr>
              <a:t>. E’ questo il tema  </a:t>
            </a:r>
            <a:r>
              <a:rPr dirty="0" sz="1300" spc="-10">
                <a:latin typeface="Georgia"/>
                <a:cs typeface="Georgia"/>
              </a:rPr>
              <a:t>della </a:t>
            </a:r>
            <a:r>
              <a:rPr dirty="0" sz="1300" spc="-5">
                <a:latin typeface="Georgia"/>
                <a:cs typeface="Georgia"/>
              </a:rPr>
              <a:t>terza</a:t>
            </a:r>
            <a:r>
              <a:rPr dirty="0" sz="1300" spc="10">
                <a:latin typeface="Georgia"/>
                <a:cs typeface="Georgia"/>
              </a:rPr>
              <a:t> </a:t>
            </a:r>
            <a:r>
              <a:rPr dirty="0" sz="1300" spc="-10">
                <a:latin typeface="Georgia"/>
                <a:cs typeface="Georgia"/>
              </a:rPr>
              <a:t>edizione</a:t>
            </a:r>
            <a:endParaRPr sz="1300">
              <a:latin typeface="Georgia"/>
              <a:cs typeface="Georgia"/>
            </a:endParaRPr>
          </a:p>
          <a:p>
            <a:pPr marL="3961765" marR="116839">
              <a:lnSpc>
                <a:spcPct val="107700"/>
              </a:lnSpc>
            </a:pPr>
            <a:r>
              <a:rPr dirty="0" sz="1300" spc="-10">
                <a:latin typeface="Georgia"/>
                <a:cs typeface="Georgia"/>
              </a:rPr>
              <a:t>del </a:t>
            </a:r>
            <a:r>
              <a:rPr dirty="0" sz="1300" spc="-5" b="1">
                <a:latin typeface="Georgia"/>
                <a:cs typeface="Georgia"/>
              </a:rPr>
              <a:t>Festival della cultura  creativa</a:t>
            </a:r>
            <a:r>
              <a:rPr dirty="0" sz="1300" spc="-5">
                <a:latin typeface="Georgia"/>
                <a:cs typeface="Georgia"/>
              </a:rPr>
              <a:t>, indetto</a:t>
            </a:r>
            <a:endParaRPr sz="1300">
              <a:latin typeface="Georgia"/>
              <a:cs typeface="Georgia"/>
            </a:endParaRPr>
          </a:p>
          <a:p>
            <a:pPr marL="3961765" marR="5080">
              <a:lnSpc>
                <a:spcPct val="107700"/>
              </a:lnSpc>
            </a:pPr>
            <a:r>
              <a:rPr dirty="0" sz="1300" spc="-5">
                <a:latin typeface="Georgia"/>
                <a:cs typeface="Georgia"/>
              </a:rPr>
              <a:t>da </a:t>
            </a:r>
            <a:r>
              <a:rPr dirty="0" sz="1300" spc="-5" b="1">
                <a:latin typeface="Georgia"/>
                <a:cs typeface="Georgia"/>
              </a:rPr>
              <a:t>Abi</a:t>
            </a:r>
            <a:r>
              <a:rPr dirty="0" sz="1300" spc="-5">
                <a:latin typeface="Georgia"/>
                <a:cs typeface="Georgia"/>
              </a:rPr>
              <a:t>anche </a:t>
            </a:r>
            <a:r>
              <a:rPr dirty="0" sz="1300" spc="-10">
                <a:latin typeface="Georgia"/>
                <a:cs typeface="Georgia"/>
              </a:rPr>
              <a:t>per </a:t>
            </a:r>
            <a:r>
              <a:rPr dirty="0" sz="1300" spc="-5">
                <a:latin typeface="Georgia"/>
                <a:cs typeface="Georgia"/>
              </a:rPr>
              <a:t>l’anno 2016,  in </a:t>
            </a:r>
            <a:r>
              <a:rPr dirty="0" sz="1300" spc="-10">
                <a:latin typeface="Georgia"/>
                <a:cs typeface="Georgia"/>
              </a:rPr>
              <a:t>corso </a:t>
            </a:r>
            <a:r>
              <a:rPr dirty="0" sz="1300" spc="-5">
                <a:latin typeface="Georgia"/>
                <a:cs typeface="Georgia"/>
              </a:rPr>
              <a:t>fino all’8 maggio</a:t>
            </a:r>
            <a:endParaRPr sz="1300">
              <a:latin typeface="Georgia"/>
              <a:cs typeface="Georgia"/>
            </a:endParaRPr>
          </a:p>
          <a:p>
            <a:pPr marL="3961765" marR="20320">
              <a:lnSpc>
                <a:spcPct val="107700"/>
              </a:lnSpc>
            </a:pPr>
            <a:r>
              <a:rPr dirty="0" sz="1300" spc="-10">
                <a:latin typeface="Georgia"/>
                <a:cs typeface="Georgia"/>
              </a:rPr>
              <a:t>con </a:t>
            </a:r>
            <a:r>
              <a:rPr dirty="0" sz="1300" spc="-5" b="1">
                <a:latin typeface="Georgia"/>
                <a:cs typeface="Georgia"/>
              </a:rPr>
              <a:t>eventi in tutta Italia</a:t>
            </a:r>
            <a:r>
              <a:rPr dirty="0" sz="1300" spc="-5">
                <a:latin typeface="Georgia"/>
                <a:cs typeface="Georgia"/>
              </a:rPr>
              <a:t>.  Destinatari dell’originale  appuntamento, </a:t>
            </a:r>
            <a:r>
              <a:rPr dirty="0" sz="1300" spc="-10">
                <a:latin typeface="Georgia"/>
                <a:cs typeface="Georgia"/>
              </a:rPr>
              <a:t>sono </a:t>
            </a:r>
            <a:r>
              <a:rPr dirty="0" sz="1300" spc="-5">
                <a:latin typeface="Georgia"/>
                <a:cs typeface="Georgia"/>
              </a:rPr>
              <a:t>i  bambini e i ragazzi dai 6 </a:t>
            </a:r>
            <a:r>
              <a:rPr dirty="0" sz="1300" spc="-10">
                <a:latin typeface="Georgia"/>
                <a:cs typeface="Georgia"/>
              </a:rPr>
              <a:t>ai </a:t>
            </a:r>
            <a:r>
              <a:rPr dirty="0" sz="1300" spc="-5">
                <a:latin typeface="Georgia"/>
                <a:cs typeface="Georgia"/>
              </a:rPr>
              <a:t>13  anni. </a:t>
            </a:r>
            <a:r>
              <a:rPr dirty="0" sz="1300" spc="-5" b="1">
                <a:latin typeface="Georgia"/>
                <a:cs typeface="Georgia"/>
              </a:rPr>
              <a:t>Bper Banca</a:t>
            </a:r>
            <a:r>
              <a:rPr dirty="0" sz="1300" spc="-5">
                <a:latin typeface="Georgia"/>
                <a:cs typeface="Georgia"/>
              </a:rPr>
              <a:t>, che  aderisce </a:t>
            </a:r>
            <a:r>
              <a:rPr dirty="0" sz="1300" spc="-10">
                <a:latin typeface="Georgia"/>
                <a:cs typeface="Georgia"/>
              </a:rPr>
              <a:t>al </a:t>
            </a:r>
            <a:r>
              <a:rPr dirty="0" sz="1300" spc="-5">
                <a:latin typeface="Georgia"/>
                <a:cs typeface="Georgia"/>
              </a:rPr>
              <a:t>progetto </a:t>
            </a:r>
            <a:r>
              <a:rPr dirty="0" sz="1300">
                <a:latin typeface="Georgia"/>
                <a:cs typeface="Georgia"/>
              </a:rPr>
              <a:t>fin</a:t>
            </a:r>
            <a:r>
              <a:rPr dirty="0" sz="1300" spc="-20">
                <a:latin typeface="Georgia"/>
                <a:cs typeface="Georgia"/>
              </a:rPr>
              <a:t> </a:t>
            </a:r>
            <a:r>
              <a:rPr dirty="0" sz="1300" spc="-10">
                <a:latin typeface="Georgia"/>
                <a:cs typeface="Georgia"/>
              </a:rPr>
              <a:t>dal</a:t>
            </a:r>
            <a:endParaRPr sz="13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5">
                <a:latin typeface="Georgia"/>
                <a:cs typeface="Georgia"/>
              </a:rPr>
              <a:t>suo inizio, ha articolato </a:t>
            </a:r>
            <a:r>
              <a:rPr dirty="0" sz="1300">
                <a:latin typeface="Georgia"/>
                <a:cs typeface="Georgia"/>
              </a:rPr>
              <a:t>la </a:t>
            </a:r>
            <a:r>
              <a:rPr dirty="0" sz="1300" spc="-5">
                <a:latin typeface="Georgia"/>
                <a:cs typeface="Georgia"/>
              </a:rPr>
              <a:t>partecipazione </a:t>
            </a:r>
            <a:r>
              <a:rPr dirty="0" sz="1300">
                <a:latin typeface="Georgia"/>
                <a:cs typeface="Georgia"/>
              </a:rPr>
              <a:t>in </a:t>
            </a:r>
            <a:r>
              <a:rPr dirty="0" sz="1300" spc="-5">
                <a:latin typeface="Georgia"/>
                <a:cs typeface="Georgia"/>
              </a:rPr>
              <a:t>quattro </a:t>
            </a:r>
            <a:r>
              <a:rPr dirty="0" sz="1300" spc="-10">
                <a:latin typeface="Georgia"/>
                <a:cs typeface="Georgia"/>
              </a:rPr>
              <a:t>eventi, </a:t>
            </a:r>
            <a:r>
              <a:rPr dirty="0" sz="1300" spc="-5">
                <a:latin typeface="Georgia"/>
                <a:cs typeface="Georgia"/>
              </a:rPr>
              <a:t>distribuiti </a:t>
            </a:r>
            <a:r>
              <a:rPr dirty="0" sz="1300" spc="-10">
                <a:latin typeface="Georgia"/>
                <a:cs typeface="Georgia"/>
              </a:rPr>
              <a:t>sul</a:t>
            </a:r>
            <a:r>
              <a:rPr dirty="0" sz="1300" spc="60">
                <a:latin typeface="Georgia"/>
                <a:cs typeface="Georgia"/>
              </a:rPr>
              <a:t> </a:t>
            </a:r>
            <a:r>
              <a:rPr dirty="0" sz="1300" spc="-5">
                <a:latin typeface="Georgia"/>
                <a:cs typeface="Georgia"/>
              </a:rPr>
              <a:t>territorio</a:t>
            </a:r>
            <a:endParaRPr sz="1300">
              <a:latin typeface="Georgia"/>
              <a:cs typeface="Georgia"/>
            </a:endParaRPr>
          </a:p>
          <a:p>
            <a:pPr marL="12700" marR="53975">
              <a:lnSpc>
                <a:spcPct val="107700"/>
              </a:lnSpc>
              <a:spcBef>
                <a:spcPts val="5"/>
              </a:spcBef>
            </a:pPr>
            <a:r>
              <a:rPr dirty="0" sz="1300" spc="-5">
                <a:latin typeface="Georgia"/>
                <a:cs typeface="Georgia"/>
              </a:rPr>
              <a:t>nazionale. La Banca Popolare del'Emilia Romagna partecipa dunque </a:t>
            </a:r>
            <a:r>
              <a:rPr dirty="0" sz="1300" spc="-10">
                <a:latin typeface="Georgia"/>
                <a:cs typeface="Georgia"/>
              </a:rPr>
              <a:t>con </a:t>
            </a:r>
            <a:r>
              <a:rPr dirty="0" sz="1300" spc="-10" b="1">
                <a:latin typeface="Georgia"/>
                <a:cs typeface="Georgia"/>
              </a:rPr>
              <a:t>'Città  </a:t>
            </a:r>
            <a:r>
              <a:rPr dirty="0" sz="1300" spc="-5" b="1">
                <a:latin typeface="Georgia"/>
                <a:cs typeface="Georgia"/>
              </a:rPr>
              <a:t>invisibili' a Modena </a:t>
            </a:r>
            <a:r>
              <a:rPr dirty="0" sz="1300">
                <a:latin typeface="Georgia"/>
                <a:cs typeface="Georgia"/>
              </a:rPr>
              <a:t>(7 </a:t>
            </a:r>
            <a:r>
              <a:rPr dirty="0" sz="1300" spc="-10">
                <a:latin typeface="Georgia"/>
                <a:cs typeface="Georgia"/>
              </a:rPr>
              <a:t>maggio), </a:t>
            </a:r>
            <a:r>
              <a:rPr dirty="0" sz="1300" spc="-5" b="1">
                <a:latin typeface="Georgia"/>
                <a:cs typeface="Georgia"/>
              </a:rPr>
              <a:t>'City </a:t>
            </a:r>
            <a:r>
              <a:rPr dirty="0" sz="1300" spc="-10" b="1">
                <a:latin typeface="Georgia"/>
                <a:cs typeface="Georgia"/>
              </a:rPr>
              <a:t>Box, </a:t>
            </a:r>
            <a:r>
              <a:rPr dirty="0" sz="1300" spc="-5" b="1">
                <a:latin typeface="Georgia"/>
                <a:cs typeface="Georgia"/>
              </a:rPr>
              <a:t>Installazione e Laboratorio per  cervelli creativi' a Ravenna </a:t>
            </a:r>
            <a:r>
              <a:rPr dirty="0" sz="1300">
                <a:latin typeface="Georgia"/>
                <a:cs typeface="Georgia"/>
              </a:rPr>
              <a:t>(4 </a:t>
            </a:r>
            <a:r>
              <a:rPr dirty="0" sz="1300" spc="-5">
                <a:latin typeface="Georgia"/>
                <a:cs typeface="Georgia"/>
              </a:rPr>
              <a:t>maggio), </a:t>
            </a:r>
            <a:r>
              <a:rPr dirty="0" sz="1300" spc="-5" b="1">
                <a:latin typeface="Georgia"/>
                <a:cs typeface="Georgia"/>
              </a:rPr>
              <a:t>'Gli alunni di questa scuola </a:t>
            </a:r>
            <a:r>
              <a:rPr dirty="0" sz="1300" spc="-10" b="1">
                <a:latin typeface="Georgia"/>
                <a:cs typeface="Georgia"/>
              </a:rPr>
              <a:t>fanno  </a:t>
            </a:r>
            <a:r>
              <a:rPr dirty="0" sz="1300" spc="-5" b="1">
                <a:latin typeface="Georgia"/>
                <a:cs typeface="Georgia"/>
              </a:rPr>
              <a:t>Festival' a Benevento </a:t>
            </a:r>
            <a:r>
              <a:rPr dirty="0" sz="1300" spc="-5">
                <a:latin typeface="Georgia"/>
                <a:cs typeface="Georgia"/>
              </a:rPr>
              <a:t>(fino </a:t>
            </a:r>
            <a:r>
              <a:rPr dirty="0" sz="1300" spc="-10">
                <a:latin typeface="Georgia"/>
                <a:cs typeface="Georgia"/>
              </a:rPr>
              <a:t>al </a:t>
            </a:r>
            <a:r>
              <a:rPr dirty="0" sz="1300" spc="-5">
                <a:latin typeface="Georgia"/>
                <a:cs typeface="Georgia"/>
              </a:rPr>
              <a:t>7 maggio), </a:t>
            </a:r>
            <a:r>
              <a:rPr dirty="0" sz="1300" spc="-5" b="1">
                <a:latin typeface="Georgia"/>
                <a:cs typeface="Georgia"/>
              </a:rPr>
              <a:t>Pompei </a:t>
            </a:r>
            <a:r>
              <a:rPr dirty="0" sz="1300" spc="-5">
                <a:latin typeface="Georgia"/>
                <a:cs typeface="Georgia"/>
              </a:rPr>
              <a:t>(fino </a:t>
            </a:r>
            <a:r>
              <a:rPr dirty="0" sz="1300" spc="-10">
                <a:latin typeface="Georgia"/>
                <a:cs typeface="Georgia"/>
              </a:rPr>
              <a:t>al </a:t>
            </a:r>
            <a:r>
              <a:rPr dirty="0" sz="1300" spc="-5">
                <a:latin typeface="Georgia"/>
                <a:cs typeface="Georgia"/>
              </a:rPr>
              <a:t>7</a:t>
            </a:r>
            <a:r>
              <a:rPr dirty="0" sz="1300" spc="105">
                <a:latin typeface="Georgia"/>
                <a:cs typeface="Georgia"/>
              </a:rPr>
              <a:t> </a:t>
            </a:r>
            <a:r>
              <a:rPr dirty="0" sz="1300" spc="-5">
                <a:latin typeface="Georgia"/>
                <a:cs typeface="Georgia"/>
              </a:rPr>
              <a:t>maggio)</a:t>
            </a:r>
            <a:endParaRPr sz="1300">
              <a:latin typeface="Georgia"/>
              <a:cs typeface="Georgia"/>
            </a:endParaRPr>
          </a:p>
          <a:p>
            <a:pPr marL="12700" marR="484505">
              <a:lnSpc>
                <a:spcPct val="106900"/>
              </a:lnSpc>
              <a:spcBef>
                <a:spcPts val="10"/>
              </a:spcBef>
            </a:pPr>
            <a:r>
              <a:rPr dirty="0" sz="1300" spc="-5">
                <a:latin typeface="Georgia"/>
                <a:cs typeface="Georgia"/>
              </a:rPr>
              <a:t>e </a:t>
            </a:r>
            <a:r>
              <a:rPr dirty="0" sz="1300" spc="-5" b="1">
                <a:latin typeface="Georgia"/>
                <a:cs typeface="Georgia"/>
              </a:rPr>
              <a:t>Salerno </a:t>
            </a:r>
            <a:r>
              <a:rPr dirty="0" sz="1300" spc="-5">
                <a:latin typeface="Georgia"/>
                <a:cs typeface="Georgia"/>
              </a:rPr>
              <a:t>(fino </a:t>
            </a:r>
            <a:r>
              <a:rPr dirty="0" sz="1300" spc="-10">
                <a:latin typeface="Georgia"/>
                <a:cs typeface="Georgia"/>
              </a:rPr>
              <a:t>al </a:t>
            </a:r>
            <a:r>
              <a:rPr dirty="0" sz="1300" spc="-5">
                <a:latin typeface="Georgia"/>
                <a:cs typeface="Georgia"/>
              </a:rPr>
              <a:t>7 maggio), </a:t>
            </a:r>
            <a:r>
              <a:rPr dirty="0" sz="1300" spc="-5" b="1">
                <a:latin typeface="Georgia"/>
                <a:cs typeface="Georgia"/>
              </a:rPr>
              <a:t>'Fuori dagli abiti… chissà dove…' a Santa  Severina, in provincia di Crotone </a:t>
            </a:r>
            <a:r>
              <a:rPr dirty="0" sz="1300">
                <a:latin typeface="Georgia"/>
                <a:cs typeface="Georgia"/>
              </a:rPr>
              <a:t>(6</a:t>
            </a:r>
            <a:r>
              <a:rPr dirty="0" sz="1300" spc="15">
                <a:latin typeface="Georgia"/>
                <a:cs typeface="Georgia"/>
              </a:rPr>
              <a:t> </a:t>
            </a:r>
            <a:r>
              <a:rPr dirty="0" sz="1300" spc="-5">
                <a:latin typeface="Georgia"/>
                <a:cs typeface="Georgia"/>
              </a:rPr>
              <a:t>maggio).</a:t>
            </a:r>
            <a:endParaRPr sz="1300">
              <a:latin typeface="Georgia"/>
              <a:cs typeface="Georg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80004" y="2119883"/>
            <a:ext cx="2399284" cy="8161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3900" y="4705984"/>
            <a:ext cx="3829050" cy="32670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084570" cy="44742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518025">
              <a:lnSpc>
                <a:spcPts val="1839"/>
              </a:lnSpc>
            </a:pPr>
            <a:r>
              <a:rPr dirty="0" sz="1600" spc="-30" b="1">
                <a:latin typeface="Arial"/>
                <a:cs typeface="Arial"/>
              </a:rPr>
              <a:t>A</a:t>
            </a:r>
            <a:r>
              <a:rPr dirty="0" sz="1600" b="1">
                <a:latin typeface="Arial"/>
                <a:cs typeface="Arial"/>
              </a:rPr>
              <a:t>dn</a:t>
            </a:r>
            <a:r>
              <a:rPr dirty="0" sz="1600" spc="-5" b="1">
                <a:latin typeface="Arial"/>
                <a:cs typeface="Arial"/>
              </a:rPr>
              <a:t>k</a:t>
            </a:r>
            <a:r>
              <a:rPr dirty="0" sz="1600" spc="5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on</a:t>
            </a:r>
            <a:r>
              <a:rPr dirty="0" sz="1600" spc="-5" b="1">
                <a:latin typeface="Arial"/>
                <a:cs typeface="Arial"/>
              </a:rPr>
              <a:t>os.c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m  </a:t>
            </a:r>
            <a:r>
              <a:rPr dirty="0" sz="1600" spc="-5" b="1">
                <a:latin typeface="Arial"/>
                <a:cs typeface="Arial"/>
              </a:rPr>
              <a:t>4 maggio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75"/>
              </a:spcBef>
            </a:pPr>
            <a:r>
              <a:rPr dirty="0" sz="1300" spc="-5">
                <a:latin typeface="Georgia"/>
                <a:cs typeface="Georgia"/>
              </a:rPr>
              <a:t>Lo scorso anno il tema </a:t>
            </a:r>
            <a:r>
              <a:rPr dirty="0" sz="1300" spc="-10">
                <a:latin typeface="Georgia"/>
                <a:cs typeface="Georgia"/>
              </a:rPr>
              <a:t>del </a:t>
            </a:r>
            <a:r>
              <a:rPr dirty="0" sz="1300" spc="-5">
                <a:latin typeface="Georgia"/>
                <a:cs typeface="Georgia"/>
              </a:rPr>
              <a:t>Festival era 'L’alfabeto </a:t>
            </a:r>
            <a:r>
              <a:rPr dirty="0" sz="1300" spc="-10">
                <a:latin typeface="Georgia"/>
                <a:cs typeface="Georgia"/>
              </a:rPr>
              <a:t>del </a:t>
            </a:r>
            <a:r>
              <a:rPr dirty="0" sz="1300" spc="-5">
                <a:latin typeface="Georgia"/>
                <a:cs typeface="Georgia"/>
              </a:rPr>
              <a:t>mondo. Leggiamo i</a:t>
            </a:r>
            <a:r>
              <a:rPr dirty="0" sz="1300" spc="70">
                <a:latin typeface="Georgia"/>
                <a:cs typeface="Georgia"/>
              </a:rPr>
              <a:t> </a:t>
            </a:r>
            <a:r>
              <a:rPr dirty="0" sz="1300" spc="-10">
                <a:latin typeface="Georgia"/>
                <a:cs typeface="Georgia"/>
              </a:rPr>
              <a:t>segni</a:t>
            </a:r>
            <a:endParaRPr sz="1300">
              <a:latin typeface="Georgia"/>
              <a:cs typeface="Georgia"/>
            </a:endParaRPr>
          </a:p>
          <a:p>
            <a:pPr marL="12700" marR="5080">
              <a:lnSpc>
                <a:spcPct val="107600"/>
              </a:lnSpc>
              <a:spcBef>
                <a:spcPts val="5"/>
              </a:spcBef>
            </a:pPr>
            <a:r>
              <a:rPr dirty="0" sz="1300" spc="-5">
                <a:latin typeface="Georgia"/>
                <a:cs typeface="Georgia"/>
              </a:rPr>
              <a:t>intorno a noi e raccontiamo'. L’obiettivo </a:t>
            </a:r>
            <a:r>
              <a:rPr dirty="0" sz="1300">
                <a:latin typeface="Georgia"/>
                <a:cs typeface="Georgia"/>
              </a:rPr>
              <a:t>di </a:t>
            </a:r>
            <a:r>
              <a:rPr dirty="0" sz="1300" spc="-5">
                <a:latin typeface="Georgia"/>
                <a:cs typeface="Georgia"/>
              </a:rPr>
              <a:t>quest’anno, invece, è invitare bambini e  ragazzi </a:t>
            </a:r>
            <a:r>
              <a:rPr dirty="0" sz="1300">
                <a:latin typeface="Georgia"/>
                <a:cs typeface="Georgia"/>
              </a:rPr>
              <a:t>ad </a:t>
            </a:r>
            <a:r>
              <a:rPr dirty="0" sz="1300" spc="-5">
                <a:latin typeface="Georgia"/>
                <a:cs typeface="Georgia"/>
              </a:rPr>
              <a:t>ampliare il concetto di casa, per scoprire e sperimentare, </a:t>
            </a:r>
            <a:r>
              <a:rPr dirty="0" sz="1300" spc="-10">
                <a:latin typeface="Georgia"/>
                <a:cs typeface="Georgia"/>
              </a:rPr>
              <a:t>con </a:t>
            </a:r>
            <a:r>
              <a:rPr dirty="0" sz="1300" spc="-5">
                <a:latin typeface="Georgia"/>
                <a:cs typeface="Georgia"/>
              </a:rPr>
              <a:t>l'aiuto </a:t>
            </a:r>
            <a:r>
              <a:rPr dirty="0" sz="1300" spc="-10">
                <a:latin typeface="Georgia"/>
                <a:cs typeface="Georgia"/>
              </a:rPr>
              <a:t>di  </a:t>
            </a:r>
            <a:r>
              <a:rPr dirty="0" sz="1300" spc="-5">
                <a:latin typeface="Georgia"/>
                <a:cs typeface="Georgia"/>
              </a:rPr>
              <a:t>operatori culturali specializzati, in </a:t>
            </a:r>
            <a:r>
              <a:rPr dirty="0" sz="1300" spc="-10">
                <a:latin typeface="Georgia"/>
                <a:cs typeface="Georgia"/>
              </a:rPr>
              <a:t>che </a:t>
            </a:r>
            <a:r>
              <a:rPr dirty="0" sz="1300" spc="-5">
                <a:latin typeface="Georgia"/>
                <a:cs typeface="Georgia"/>
              </a:rPr>
              <a:t>modo </a:t>
            </a:r>
            <a:r>
              <a:rPr dirty="0" sz="1300" spc="-10">
                <a:latin typeface="Georgia"/>
                <a:cs typeface="Georgia"/>
              </a:rPr>
              <a:t>ogni </a:t>
            </a:r>
            <a:r>
              <a:rPr dirty="0" sz="1300">
                <a:latin typeface="Georgia"/>
                <a:cs typeface="Georgia"/>
              </a:rPr>
              <a:t>persona </a:t>
            </a:r>
            <a:r>
              <a:rPr dirty="0" sz="1300" spc="-5">
                <a:latin typeface="Georgia"/>
                <a:cs typeface="Georgia"/>
              </a:rPr>
              <a:t>e cosa vive, abita e </a:t>
            </a:r>
            <a:r>
              <a:rPr dirty="0" sz="1300" spc="-10">
                <a:latin typeface="Georgia"/>
                <a:cs typeface="Georgia"/>
              </a:rPr>
              <a:t>si  </a:t>
            </a:r>
            <a:r>
              <a:rPr dirty="0" sz="1300" spc="-5">
                <a:latin typeface="Georgia"/>
                <a:cs typeface="Georgia"/>
              </a:rPr>
              <a:t>relaziona </a:t>
            </a:r>
            <a:r>
              <a:rPr dirty="0" sz="1300" spc="-10">
                <a:latin typeface="Georgia"/>
                <a:cs typeface="Georgia"/>
              </a:rPr>
              <a:t>con </a:t>
            </a:r>
            <a:r>
              <a:rPr dirty="0" sz="1300" spc="-5">
                <a:latin typeface="Georgia"/>
                <a:cs typeface="Georgia"/>
              </a:rPr>
              <a:t>tutto </a:t>
            </a:r>
            <a:r>
              <a:rPr dirty="0" sz="1300">
                <a:latin typeface="Georgia"/>
                <a:cs typeface="Georgia"/>
              </a:rPr>
              <a:t>ciò </a:t>
            </a:r>
            <a:r>
              <a:rPr dirty="0" sz="1300" spc="-10">
                <a:latin typeface="Georgia"/>
                <a:cs typeface="Georgia"/>
              </a:rPr>
              <a:t>che </a:t>
            </a:r>
            <a:r>
              <a:rPr dirty="0" sz="1300">
                <a:latin typeface="Georgia"/>
                <a:cs typeface="Georgia"/>
              </a:rPr>
              <a:t>lo </a:t>
            </a:r>
            <a:r>
              <a:rPr dirty="0" sz="1300" spc="-5">
                <a:latin typeface="Georgia"/>
                <a:cs typeface="Georgia"/>
              </a:rPr>
              <a:t>circonda, utilizzando </a:t>
            </a:r>
            <a:r>
              <a:rPr dirty="0" sz="1300">
                <a:latin typeface="Georgia"/>
                <a:cs typeface="Georgia"/>
              </a:rPr>
              <a:t>le </a:t>
            </a:r>
            <a:r>
              <a:rPr dirty="0" sz="1300" spc="-5">
                <a:latin typeface="Georgia"/>
                <a:cs typeface="Georgia"/>
              </a:rPr>
              <a:t>modalità </a:t>
            </a:r>
            <a:r>
              <a:rPr dirty="0" sz="1300">
                <a:latin typeface="Georgia"/>
                <a:cs typeface="Georgia"/>
              </a:rPr>
              <a:t>più </a:t>
            </a:r>
            <a:r>
              <a:rPr dirty="0" sz="1300" spc="-5">
                <a:latin typeface="Georgia"/>
                <a:cs typeface="Georgia"/>
              </a:rPr>
              <a:t>consone alla  propria natura. </a:t>
            </a:r>
            <a:r>
              <a:rPr dirty="0" sz="1300" spc="-10">
                <a:latin typeface="Georgia"/>
                <a:cs typeface="Georgia"/>
              </a:rPr>
              <a:t>Un </a:t>
            </a:r>
            <a:r>
              <a:rPr dirty="0" sz="1300" spc="-5">
                <a:latin typeface="Georgia"/>
                <a:cs typeface="Georgia"/>
              </a:rPr>
              <a:t>argomento, questo scelto dalle banche italiane, </a:t>
            </a:r>
            <a:r>
              <a:rPr dirty="0" sz="1300" spc="-10">
                <a:latin typeface="Georgia"/>
                <a:cs typeface="Georgia"/>
              </a:rPr>
              <a:t>che </a:t>
            </a:r>
            <a:r>
              <a:rPr dirty="0" sz="1300" spc="-5">
                <a:latin typeface="Georgia"/>
                <a:cs typeface="Georgia"/>
              </a:rPr>
              <a:t>testimonia il  </a:t>
            </a:r>
            <a:r>
              <a:rPr dirty="0" sz="1300" spc="-10">
                <a:latin typeface="Georgia"/>
                <a:cs typeface="Georgia"/>
              </a:rPr>
              <a:t>loro essere </a:t>
            </a:r>
            <a:r>
              <a:rPr dirty="0" sz="1300" spc="-5">
                <a:latin typeface="Georgia"/>
                <a:cs typeface="Georgia"/>
              </a:rPr>
              <a:t>fortemente </a:t>
            </a:r>
            <a:r>
              <a:rPr dirty="0" sz="1300" spc="-10">
                <a:latin typeface="Georgia"/>
                <a:cs typeface="Georgia"/>
              </a:rPr>
              <a:t>legate al </a:t>
            </a:r>
            <a:r>
              <a:rPr dirty="0" sz="1300" spc="-5">
                <a:latin typeface="Georgia"/>
                <a:cs typeface="Georgia"/>
              </a:rPr>
              <a:t>territorio e sensibili </a:t>
            </a:r>
            <a:r>
              <a:rPr dirty="0" sz="1300" spc="-10">
                <a:latin typeface="Georgia"/>
                <a:cs typeface="Georgia"/>
              </a:rPr>
              <a:t>al </a:t>
            </a:r>
            <a:r>
              <a:rPr dirty="0" sz="1300" spc="-5">
                <a:latin typeface="Georgia"/>
                <a:cs typeface="Georgia"/>
              </a:rPr>
              <a:t>tema della cultura e della  </a:t>
            </a:r>
            <a:r>
              <a:rPr dirty="0" sz="1300" spc="-10">
                <a:latin typeface="Georgia"/>
                <a:cs typeface="Georgia"/>
              </a:rPr>
              <a:t>creatività, </a:t>
            </a:r>
            <a:r>
              <a:rPr dirty="0" sz="1300" spc="-5">
                <a:latin typeface="Georgia"/>
                <a:cs typeface="Georgia"/>
              </a:rPr>
              <a:t>visti come espressione e possibilità di un vivere civile basato </a:t>
            </a:r>
            <a:r>
              <a:rPr dirty="0" sz="1300" spc="-10">
                <a:latin typeface="Georgia"/>
                <a:cs typeface="Georgia"/>
              </a:rPr>
              <a:t>sullo  </a:t>
            </a:r>
            <a:r>
              <a:rPr dirty="0" sz="1300" spc="-5">
                <a:latin typeface="Georgia"/>
                <a:cs typeface="Georgia"/>
              </a:rPr>
              <a:t>sguardo delle giovani </a:t>
            </a:r>
            <a:r>
              <a:rPr dirty="0" sz="1300" spc="-10">
                <a:latin typeface="Georgia"/>
                <a:cs typeface="Georgia"/>
              </a:rPr>
              <a:t>generazioni. </a:t>
            </a:r>
            <a:r>
              <a:rPr dirty="0" sz="1300" spc="-5">
                <a:latin typeface="Georgia"/>
                <a:cs typeface="Georgia"/>
              </a:rPr>
              <a:t>Il programma nazionale </a:t>
            </a:r>
            <a:r>
              <a:rPr dirty="0" sz="1300">
                <a:latin typeface="Georgia"/>
                <a:cs typeface="Georgia"/>
              </a:rPr>
              <a:t>delle </a:t>
            </a:r>
            <a:r>
              <a:rPr dirty="0" sz="1300" spc="-5">
                <a:latin typeface="Georgia"/>
                <a:cs typeface="Georgia"/>
              </a:rPr>
              <a:t>iniziative è  reperibile </a:t>
            </a:r>
            <a:r>
              <a:rPr dirty="0" sz="1300" spc="-10">
                <a:latin typeface="Georgia"/>
                <a:cs typeface="Georgia"/>
              </a:rPr>
              <a:t>sul </a:t>
            </a:r>
            <a:r>
              <a:rPr dirty="0" sz="1300">
                <a:latin typeface="Georgia"/>
                <a:cs typeface="Georgia"/>
              </a:rPr>
              <a:t>sito </a:t>
            </a:r>
            <a:r>
              <a:rPr dirty="0" sz="1300" spc="-5">
                <a:latin typeface="Georgia"/>
                <a:cs typeface="Georgia"/>
              </a:rPr>
              <a:t>internet </a:t>
            </a:r>
            <a:r>
              <a:rPr dirty="0" sz="1300" spc="-5" b="1">
                <a:latin typeface="Georgia"/>
                <a:cs typeface="Georgia"/>
                <a:hlinkClick r:id="rId3"/>
              </a:rPr>
              <a:t>www.festivalculturacreativa.it</a:t>
            </a:r>
            <a:r>
              <a:rPr dirty="0" sz="1300" spc="-5">
                <a:latin typeface="Georgia"/>
                <a:cs typeface="Georgia"/>
                <a:hlinkClick r:id="rId3"/>
              </a:rPr>
              <a:t>, </a:t>
            </a:r>
            <a:r>
              <a:rPr dirty="0" sz="1300" spc="-5">
                <a:latin typeface="Georgia"/>
                <a:cs typeface="Georgia"/>
              </a:rPr>
              <a:t>mentre </a:t>
            </a:r>
            <a:r>
              <a:rPr dirty="0" sz="1300" spc="-10">
                <a:latin typeface="Georgia"/>
                <a:cs typeface="Georgia"/>
              </a:rPr>
              <a:t>quello  </a:t>
            </a:r>
            <a:r>
              <a:rPr dirty="0" sz="1300" spc="-5">
                <a:latin typeface="Georgia"/>
                <a:cs typeface="Georgia"/>
              </a:rPr>
              <a:t>dell'evento modenese 'Città invisibili', in scena il 7 maggio dalle </a:t>
            </a:r>
            <a:r>
              <a:rPr dirty="0" sz="1300" spc="-10">
                <a:latin typeface="Georgia"/>
                <a:cs typeface="Georgia"/>
              </a:rPr>
              <a:t>16 alle </a:t>
            </a:r>
            <a:r>
              <a:rPr dirty="0" sz="1300" spc="-5">
                <a:latin typeface="Georgia"/>
                <a:cs typeface="Georgia"/>
              </a:rPr>
              <a:t>19 </a:t>
            </a:r>
            <a:r>
              <a:rPr dirty="0" sz="1300" spc="-10">
                <a:latin typeface="Georgia"/>
                <a:cs typeface="Georgia"/>
              </a:rPr>
              <a:t>presso </a:t>
            </a:r>
            <a:r>
              <a:rPr dirty="0" sz="1300" spc="-5">
                <a:latin typeface="Georgia"/>
                <a:cs typeface="Georgia"/>
              </a:rPr>
              <a:t>il  Giardino Ducale Estense, in Corso Canalgrande, è consultabile sul sito  internet</a:t>
            </a:r>
            <a:r>
              <a:rPr dirty="0" sz="1300" spc="-5" b="1">
                <a:latin typeface="Georgia"/>
                <a:cs typeface="Georgia"/>
                <a:hlinkClick r:id="rId4"/>
              </a:rPr>
              <a:t>www.bper.it </a:t>
            </a:r>
            <a:r>
              <a:rPr dirty="0" sz="1300" spc="-5">
                <a:latin typeface="Georgia"/>
                <a:cs typeface="Georgia"/>
              </a:rPr>
              <a:t>e sulla pagina Facebook di Bper</a:t>
            </a:r>
            <a:r>
              <a:rPr dirty="0" sz="1300" spc="-20">
                <a:latin typeface="Georgia"/>
                <a:cs typeface="Georgia"/>
              </a:rPr>
              <a:t> </a:t>
            </a:r>
            <a:r>
              <a:rPr dirty="0" sz="1300" spc="-5">
                <a:latin typeface="Georgia"/>
                <a:cs typeface="Georgia"/>
              </a:rPr>
              <a:t>Banca.</a:t>
            </a:r>
            <a:endParaRPr sz="13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720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B</a:t>
            </a:r>
            <a:r>
              <a:rPr dirty="0" sz="1600" spc="-5" b="1">
                <a:latin typeface="Arial"/>
                <a:cs typeface="Arial"/>
              </a:rPr>
              <a:t>lognotizie.in</a:t>
            </a:r>
            <a:r>
              <a:rPr dirty="0" sz="1600" b="1">
                <a:latin typeface="Arial"/>
                <a:cs typeface="Arial"/>
              </a:rPr>
              <a:t>f</a:t>
            </a:r>
            <a:r>
              <a:rPr dirty="0" sz="1600" spc="-5" b="1">
                <a:latin typeface="Arial"/>
                <a:cs typeface="Arial"/>
              </a:rPr>
              <a:t>o  </a:t>
            </a:r>
            <a:r>
              <a:rPr dirty="0" sz="1600" spc="-5" b="1">
                <a:latin typeface="Arial"/>
                <a:cs typeface="Arial"/>
              </a:rPr>
              <a:t>4 maggio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01040" y="3851782"/>
            <a:ext cx="6158230" cy="325120"/>
          </a:xfrm>
          <a:custGeom>
            <a:avLst/>
            <a:gdLst/>
            <a:ahLst/>
            <a:cxnLst/>
            <a:rect l="l" t="t" r="r" b="b"/>
            <a:pathLst>
              <a:path w="6158230" h="325120">
                <a:moveTo>
                  <a:pt x="0" y="324611"/>
                </a:moveTo>
                <a:lnTo>
                  <a:pt x="6158230" y="324611"/>
                </a:lnTo>
                <a:lnTo>
                  <a:pt x="6158230" y="0"/>
                </a:lnTo>
                <a:lnTo>
                  <a:pt x="0" y="0"/>
                </a:lnTo>
                <a:lnTo>
                  <a:pt x="0" y="324611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701040" y="2988148"/>
            <a:ext cx="6158230" cy="1149985"/>
          </a:xfrm>
          <a:prstGeom prst="rect">
            <a:avLst/>
          </a:prstGeom>
        </p:spPr>
        <p:txBody>
          <a:bodyPr wrap="square" lIns="0" tIns="104775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825"/>
              </a:spcBef>
            </a:pPr>
            <a:r>
              <a:rPr dirty="0" sz="1950" spc="-5" b="1">
                <a:latin typeface="Arial"/>
                <a:cs typeface="Arial"/>
              </a:rPr>
              <a:t>Festival Cultura Creativa, </a:t>
            </a:r>
            <a:r>
              <a:rPr dirty="0" sz="1950" b="1">
                <a:latin typeface="Arial"/>
                <a:cs typeface="Arial"/>
              </a:rPr>
              <a:t>più 80</a:t>
            </a:r>
            <a:r>
              <a:rPr dirty="0" sz="1950" spc="-20" b="1">
                <a:latin typeface="Arial"/>
                <a:cs typeface="Arial"/>
              </a:rPr>
              <a:t> </a:t>
            </a:r>
            <a:r>
              <a:rPr dirty="0" sz="1950" spc="-5" b="1">
                <a:latin typeface="Arial"/>
                <a:cs typeface="Arial"/>
              </a:rPr>
              <a:t>eventi</a:t>
            </a:r>
            <a:endParaRPr sz="1950">
              <a:latin typeface="Arial"/>
              <a:cs typeface="Arial"/>
            </a:endParaRPr>
          </a:p>
          <a:p>
            <a:pPr marL="17780">
              <a:lnSpc>
                <a:spcPct val="100000"/>
              </a:lnSpc>
              <a:spcBef>
                <a:spcPts val="430"/>
              </a:spcBef>
            </a:pPr>
            <a:r>
              <a:rPr dirty="0" sz="1150" spc="-5">
                <a:solidFill>
                  <a:srgbClr val="7A7A7A"/>
                </a:solidFill>
                <a:latin typeface="Arial"/>
                <a:cs typeface="Arial"/>
              </a:rPr>
              <a:t>Agostino Fabbiani</a:t>
            </a: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17780">
              <a:lnSpc>
                <a:spcPct val="100000"/>
              </a:lnSpc>
              <a:spcBef>
                <a:spcPts val="1100"/>
              </a:spcBef>
            </a:pPr>
            <a:r>
              <a:rPr dirty="0" sz="1150">
                <a:latin typeface="Arial"/>
                <a:cs typeface="Arial"/>
              </a:rPr>
              <a:t>Il 6 maggio </a:t>
            </a:r>
            <a:r>
              <a:rPr dirty="0" sz="1150" spc="-5">
                <a:latin typeface="Arial"/>
                <a:cs typeface="Arial"/>
              </a:rPr>
              <a:t>il Teatro India ospita la terza edizione della</a:t>
            </a:r>
            <a:r>
              <a:rPr dirty="0" sz="1150" spc="-20">
                <a:latin typeface="Arial"/>
                <a:cs typeface="Arial"/>
              </a:rPr>
              <a:t> </a:t>
            </a:r>
            <a:r>
              <a:rPr dirty="0" sz="1150" spc="-5">
                <a:latin typeface="Arial"/>
                <a:cs typeface="Arial"/>
              </a:rPr>
              <a:t>rassegna</a:t>
            </a:r>
            <a:endParaRPr sz="11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1040" y="4176394"/>
            <a:ext cx="6158230" cy="2477135"/>
          </a:xfrm>
          <a:custGeom>
            <a:avLst/>
            <a:gdLst/>
            <a:ahLst/>
            <a:cxnLst/>
            <a:rect l="l" t="t" r="r" b="b"/>
            <a:pathLst>
              <a:path w="6158230" h="2477134">
                <a:moveTo>
                  <a:pt x="0" y="2476754"/>
                </a:moveTo>
                <a:lnTo>
                  <a:pt x="6158230" y="2476754"/>
                </a:lnTo>
                <a:lnTo>
                  <a:pt x="6158230" y="0"/>
                </a:lnTo>
                <a:lnTo>
                  <a:pt x="0" y="0"/>
                </a:lnTo>
                <a:lnTo>
                  <a:pt x="0" y="2476754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706627" y="6634657"/>
            <a:ext cx="6068695" cy="327532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12395">
              <a:lnSpc>
                <a:spcPct val="131300"/>
              </a:lnSpc>
              <a:spcBef>
                <a:spcPts val="100"/>
              </a:spcBef>
            </a:pPr>
            <a:r>
              <a:rPr dirty="0" sz="1150">
                <a:latin typeface="Arial"/>
                <a:cs typeface="Arial"/>
              </a:rPr>
              <a:t>Il </a:t>
            </a:r>
            <a:r>
              <a:rPr dirty="0" sz="1150" spc="-5">
                <a:latin typeface="Arial"/>
                <a:cs typeface="Arial"/>
              </a:rPr>
              <a:t>"</a:t>
            </a:r>
            <a:r>
              <a:rPr dirty="0" u="sng" sz="1150" spc="-5">
                <a:solidFill>
                  <a:srgbClr val="313131"/>
                </a:solidFill>
                <a:uFill>
                  <a:solidFill>
                    <a:srgbClr val="313131"/>
                  </a:solidFill>
                </a:uFill>
                <a:latin typeface="Arial"/>
                <a:cs typeface="Arial"/>
                <a:hlinkClick r:id="rId3"/>
              </a:rPr>
              <a:t>Festival della Cultura Creativa</a:t>
            </a:r>
            <a:r>
              <a:rPr dirty="0" sz="1150" spc="-5">
                <a:latin typeface="Arial"/>
                <a:cs typeface="Arial"/>
              </a:rPr>
              <a:t>" </a:t>
            </a:r>
            <a:r>
              <a:rPr dirty="0" sz="1150">
                <a:latin typeface="Arial"/>
                <a:cs typeface="Arial"/>
              </a:rPr>
              <a:t>si </a:t>
            </a:r>
            <a:r>
              <a:rPr dirty="0" sz="1150" spc="-5">
                <a:latin typeface="Arial"/>
                <a:cs typeface="Arial"/>
              </a:rPr>
              <a:t>pone l'obiettivo di avvicinare </a:t>
            </a:r>
            <a:r>
              <a:rPr dirty="0" sz="1150" spc="-5" b="1">
                <a:latin typeface="Arial"/>
                <a:cs typeface="Arial"/>
              </a:rPr>
              <a:t>bambini</a:t>
            </a:r>
            <a:r>
              <a:rPr dirty="0" sz="1150" spc="-5">
                <a:latin typeface="Arial"/>
                <a:cs typeface="Arial"/>
              </a:rPr>
              <a:t>, ragazzi ed intere  famiglie alla cultura creativa, promuovendo </a:t>
            </a:r>
            <a:r>
              <a:rPr dirty="0" sz="1150">
                <a:latin typeface="Arial"/>
                <a:cs typeface="Arial"/>
              </a:rPr>
              <a:t>diverse </a:t>
            </a:r>
            <a:r>
              <a:rPr dirty="0" sz="1150" spc="-5">
                <a:latin typeface="Arial"/>
                <a:cs typeface="Arial"/>
              </a:rPr>
              <a:t>attività </a:t>
            </a:r>
            <a:r>
              <a:rPr dirty="0" sz="1150">
                <a:latin typeface="Arial"/>
                <a:cs typeface="Arial"/>
              </a:rPr>
              <a:t>su </a:t>
            </a:r>
            <a:r>
              <a:rPr dirty="0" sz="1150" spc="-5">
                <a:latin typeface="Arial"/>
                <a:cs typeface="Arial"/>
              </a:rPr>
              <a:t>tutto il territorio</a:t>
            </a:r>
            <a:r>
              <a:rPr dirty="0" sz="1150" spc="90">
                <a:latin typeface="Arial"/>
                <a:cs typeface="Arial"/>
              </a:rPr>
              <a:t> </a:t>
            </a:r>
            <a:r>
              <a:rPr dirty="0" sz="1150" spc="-5">
                <a:latin typeface="Arial"/>
                <a:cs typeface="Arial"/>
              </a:rPr>
              <a:t>nazionale.</a:t>
            </a:r>
            <a:endParaRPr sz="1150">
              <a:latin typeface="Arial"/>
              <a:cs typeface="Arial"/>
            </a:endParaRPr>
          </a:p>
          <a:p>
            <a:pPr marL="12700" marR="5080">
              <a:lnSpc>
                <a:spcPct val="130500"/>
              </a:lnSpc>
            </a:pPr>
            <a:r>
              <a:rPr dirty="0" sz="1150" spc="-5">
                <a:latin typeface="Arial"/>
                <a:cs typeface="Arial"/>
              </a:rPr>
              <a:t>UniCredit, anche quest'anno, organizza </a:t>
            </a:r>
            <a:r>
              <a:rPr dirty="0" sz="1150">
                <a:latin typeface="Arial"/>
                <a:cs typeface="Arial"/>
              </a:rPr>
              <a:t>laboratori </a:t>
            </a:r>
            <a:r>
              <a:rPr dirty="0" sz="1150" spc="-5">
                <a:latin typeface="Arial"/>
                <a:cs typeface="Arial"/>
              </a:rPr>
              <a:t>gratuiti in </a:t>
            </a:r>
            <a:r>
              <a:rPr dirty="0" sz="1150">
                <a:latin typeface="Arial"/>
                <a:cs typeface="Arial"/>
              </a:rPr>
              <a:t>6 </a:t>
            </a:r>
            <a:r>
              <a:rPr dirty="0" sz="1150" spc="-5">
                <a:latin typeface="Arial"/>
                <a:cs typeface="Arial"/>
              </a:rPr>
              <a:t>città italiane </a:t>
            </a:r>
            <a:r>
              <a:rPr dirty="0" sz="1150">
                <a:latin typeface="Arial"/>
                <a:cs typeface="Arial"/>
              </a:rPr>
              <a:t>tra </a:t>
            </a:r>
            <a:r>
              <a:rPr dirty="0" sz="1150" spc="-5">
                <a:latin typeface="Arial"/>
                <a:cs typeface="Arial"/>
              </a:rPr>
              <a:t>cui Verona.  </a:t>
            </a:r>
            <a:r>
              <a:rPr dirty="0" sz="1150">
                <a:latin typeface="Arial"/>
                <a:cs typeface="Arial"/>
              </a:rPr>
              <a:t>Promosso </a:t>
            </a:r>
            <a:r>
              <a:rPr dirty="0" sz="1150" spc="-5">
                <a:latin typeface="Arial"/>
                <a:cs typeface="Arial"/>
              </a:rPr>
              <a:t>dall'Abi </a:t>
            </a:r>
            <a:r>
              <a:rPr dirty="0" sz="1150">
                <a:latin typeface="Arial"/>
                <a:cs typeface="Arial"/>
              </a:rPr>
              <a:t>e dalle </a:t>
            </a:r>
            <a:r>
              <a:rPr dirty="0" sz="1150" spc="-5">
                <a:latin typeface="Arial"/>
                <a:cs typeface="Arial"/>
              </a:rPr>
              <a:t>banche, con </a:t>
            </a:r>
            <a:r>
              <a:rPr dirty="0" sz="1150">
                <a:latin typeface="Arial"/>
                <a:cs typeface="Arial"/>
              </a:rPr>
              <a:t>quest'anno </a:t>
            </a:r>
            <a:r>
              <a:rPr dirty="0" sz="1150" spc="-5">
                <a:latin typeface="Arial"/>
                <a:cs typeface="Arial"/>
              </a:rPr>
              <a:t>anche </a:t>
            </a:r>
            <a:r>
              <a:rPr dirty="0" sz="1150">
                <a:latin typeface="Arial"/>
                <a:cs typeface="Arial"/>
              </a:rPr>
              <a:t>la </a:t>
            </a:r>
            <a:r>
              <a:rPr dirty="0" sz="1150" spc="-5">
                <a:latin typeface="Arial"/>
                <a:cs typeface="Arial"/>
              </a:rPr>
              <a:t>Main Media Partnership della Rai  </a:t>
            </a:r>
            <a:r>
              <a:rPr dirty="0" sz="1150">
                <a:latin typeface="Arial"/>
                <a:cs typeface="Arial"/>
              </a:rPr>
              <a:t>e </a:t>
            </a:r>
            <a:r>
              <a:rPr dirty="0" sz="1150" spc="-5">
                <a:latin typeface="Arial"/>
                <a:cs typeface="Arial"/>
              </a:rPr>
              <a:t>la Tgr, nella terza edizione, il festival segue </a:t>
            </a:r>
            <a:r>
              <a:rPr dirty="0" sz="1150">
                <a:latin typeface="Arial"/>
                <a:cs typeface="Arial"/>
              </a:rPr>
              <a:t>i percorsi </a:t>
            </a:r>
            <a:r>
              <a:rPr dirty="0" sz="1150" spc="-5">
                <a:latin typeface="Arial"/>
                <a:cs typeface="Arial"/>
              </a:rPr>
              <a:t>del </a:t>
            </a:r>
            <a:r>
              <a:rPr dirty="0" sz="1150">
                <a:latin typeface="Arial"/>
                <a:cs typeface="Arial"/>
              </a:rPr>
              <a:t>tema </a:t>
            </a:r>
            <a:r>
              <a:rPr dirty="0" sz="1150" spc="-5" b="1">
                <a:latin typeface="Arial"/>
                <a:cs typeface="Arial"/>
              </a:rPr>
              <a:t>'Abitare sottosopra</a:t>
            </a:r>
            <a:r>
              <a:rPr dirty="0" sz="1150" spc="-5">
                <a:latin typeface="Arial"/>
                <a:cs typeface="Arial"/>
              </a:rPr>
              <a:t>. </a:t>
            </a:r>
            <a:r>
              <a:rPr dirty="0" sz="1150">
                <a:latin typeface="Arial"/>
                <a:cs typeface="Arial"/>
              </a:rPr>
              <a:t>I  </a:t>
            </a:r>
            <a:r>
              <a:rPr dirty="0" sz="1150" spc="-5">
                <a:latin typeface="Arial"/>
                <a:cs typeface="Arial"/>
              </a:rPr>
              <a:t>ragazzi potranno interpretare questo concetto in totale libertà, costruendo un proprio </a:t>
            </a:r>
            <a:r>
              <a:rPr dirty="0" sz="1150">
                <a:latin typeface="Arial"/>
                <a:cs typeface="Arial"/>
              </a:rPr>
              <a:t>percorso  </a:t>
            </a:r>
            <a:r>
              <a:rPr dirty="0" sz="1150" spc="-5">
                <a:latin typeface="Arial"/>
                <a:cs typeface="Arial"/>
              </a:rPr>
              <a:t>che sia espressione </a:t>
            </a:r>
            <a:r>
              <a:rPr dirty="0" sz="1150">
                <a:latin typeface="Arial"/>
                <a:cs typeface="Arial"/>
              </a:rPr>
              <a:t>della </a:t>
            </a:r>
            <a:r>
              <a:rPr dirty="0" sz="1150" spc="-5">
                <a:latin typeface="Arial"/>
                <a:cs typeface="Arial"/>
              </a:rPr>
              <a:t>creatività di ciascuno. Con l'aiuto di operatori esperti, </a:t>
            </a:r>
            <a:r>
              <a:rPr dirty="0" sz="1150">
                <a:latin typeface="Arial"/>
                <a:cs typeface="Arial"/>
              </a:rPr>
              <a:t>i </a:t>
            </a:r>
            <a:r>
              <a:rPr dirty="0" sz="1150" spc="-5">
                <a:latin typeface="Arial"/>
                <a:cs typeface="Arial"/>
              </a:rPr>
              <a:t>partecipanti  potranno abitare </a:t>
            </a:r>
            <a:r>
              <a:rPr dirty="0" sz="1150">
                <a:latin typeface="Arial"/>
                <a:cs typeface="Arial"/>
              </a:rPr>
              <a:t>epoche </a:t>
            </a:r>
            <a:r>
              <a:rPr dirty="0" sz="1150" spc="-5">
                <a:latin typeface="Arial"/>
                <a:cs typeface="Arial"/>
              </a:rPr>
              <a:t>storiche, pianeti, ambienti reali </a:t>
            </a:r>
            <a:r>
              <a:rPr dirty="0" sz="1150">
                <a:latin typeface="Arial"/>
                <a:cs typeface="Arial"/>
              </a:rPr>
              <a:t>o </a:t>
            </a:r>
            <a:r>
              <a:rPr dirty="0" sz="1150" spc="-5">
                <a:latin typeface="Arial"/>
                <a:cs typeface="Arial"/>
              </a:rPr>
              <a:t>virtuali. Aperta Parentesi </a:t>
            </a:r>
            <a:r>
              <a:rPr dirty="0" sz="1150">
                <a:latin typeface="Arial"/>
                <a:cs typeface="Arial"/>
              </a:rPr>
              <a:t>è  </a:t>
            </a:r>
            <a:r>
              <a:rPr dirty="0" sz="1150" spc="-5">
                <a:latin typeface="Arial"/>
                <a:cs typeface="Arial"/>
              </a:rPr>
              <a:t>un'Associazione di promozione sociale attiva </a:t>
            </a:r>
            <a:r>
              <a:rPr dirty="0" sz="1150">
                <a:latin typeface="Arial"/>
                <a:cs typeface="Arial"/>
              </a:rPr>
              <a:t>dal </a:t>
            </a:r>
            <a:r>
              <a:rPr dirty="0" sz="1150" spc="-5">
                <a:latin typeface="Arial"/>
                <a:cs typeface="Arial"/>
              </a:rPr>
              <a:t>2012 </a:t>
            </a:r>
            <a:r>
              <a:rPr dirty="0" sz="1150">
                <a:latin typeface="Arial"/>
                <a:cs typeface="Arial"/>
              </a:rPr>
              <a:t>e </a:t>
            </a:r>
            <a:r>
              <a:rPr dirty="0" sz="1150" spc="-5">
                <a:latin typeface="Arial"/>
                <a:cs typeface="Arial"/>
              </a:rPr>
              <a:t>presente sul territorio </a:t>
            </a:r>
            <a:r>
              <a:rPr dirty="0" sz="1150">
                <a:latin typeface="Arial"/>
                <a:cs typeface="Arial"/>
              </a:rPr>
              <a:t>romano </a:t>
            </a:r>
            <a:r>
              <a:rPr dirty="0" sz="1150" spc="-5">
                <a:latin typeface="Arial"/>
                <a:cs typeface="Arial"/>
              </a:rPr>
              <a:t>con  progetti che </a:t>
            </a:r>
            <a:r>
              <a:rPr dirty="0" sz="1150">
                <a:latin typeface="Arial"/>
                <a:cs typeface="Arial"/>
              </a:rPr>
              <a:t>mirano </a:t>
            </a:r>
            <a:r>
              <a:rPr dirty="0" sz="1150" spc="-5">
                <a:latin typeface="Arial"/>
                <a:cs typeface="Arial"/>
              </a:rPr>
              <a:t>al potenziamento, lo sviluppo </a:t>
            </a:r>
            <a:r>
              <a:rPr dirty="0" sz="1150">
                <a:latin typeface="Arial"/>
                <a:cs typeface="Arial"/>
              </a:rPr>
              <a:t>e </a:t>
            </a:r>
            <a:r>
              <a:rPr dirty="0" sz="1150" spc="-5">
                <a:latin typeface="Arial"/>
                <a:cs typeface="Arial"/>
              </a:rPr>
              <a:t>all'integrazione attraverso </a:t>
            </a:r>
            <a:r>
              <a:rPr dirty="0" sz="1150">
                <a:latin typeface="Arial"/>
                <a:cs typeface="Arial"/>
              </a:rPr>
              <a:t>i </a:t>
            </a:r>
            <a:r>
              <a:rPr dirty="0" sz="1150" spc="-5">
                <a:latin typeface="Arial"/>
                <a:cs typeface="Arial"/>
              </a:rPr>
              <a:t>linguaggi  espressivi.</a:t>
            </a: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 marR="128905">
              <a:lnSpc>
                <a:spcPct val="129600"/>
              </a:lnSpc>
              <a:spcBef>
                <a:spcPts val="5"/>
              </a:spcBef>
            </a:pPr>
            <a:r>
              <a:rPr dirty="0" sz="1150">
                <a:latin typeface="Arial"/>
                <a:cs typeface="Arial"/>
              </a:rPr>
              <a:t>A </a:t>
            </a:r>
            <a:r>
              <a:rPr dirty="0" sz="1150" spc="-5">
                <a:latin typeface="Arial"/>
                <a:cs typeface="Arial"/>
              </a:rPr>
              <a:t>Bologna l'appuntamento </a:t>
            </a:r>
            <a:r>
              <a:rPr dirty="0" sz="1150">
                <a:latin typeface="Arial"/>
                <a:cs typeface="Arial"/>
              </a:rPr>
              <a:t>è </a:t>
            </a:r>
            <a:r>
              <a:rPr dirty="0" sz="1150" spc="-5">
                <a:latin typeface="Arial"/>
                <a:cs typeface="Arial"/>
              </a:rPr>
              <a:t>per sabato </a:t>
            </a:r>
            <a:r>
              <a:rPr dirty="0" sz="1150">
                <a:latin typeface="Arial"/>
                <a:cs typeface="Arial"/>
              </a:rPr>
              <a:t>7 maggio a </a:t>
            </a:r>
            <a:r>
              <a:rPr dirty="0" sz="1150" spc="-5">
                <a:latin typeface="Arial"/>
                <a:cs typeface="Arial"/>
              </a:rPr>
              <a:t>Palazzo Magnani, sede UniCredit, dalle  10 alle </a:t>
            </a:r>
            <a:r>
              <a:rPr dirty="0" sz="1150">
                <a:latin typeface="Arial"/>
                <a:cs typeface="Arial"/>
              </a:rPr>
              <a:t>17 (in </a:t>
            </a:r>
            <a:r>
              <a:rPr dirty="0" sz="1150" spc="-5">
                <a:latin typeface="Arial"/>
                <a:cs typeface="Arial"/>
              </a:rPr>
              <a:t>programma due laboratori dalle </a:t>
            </a:r>
            <a:r>
              <a:rPr dirty="0" sz="1150">
                <a:latin typeface="Arial"/>
                <a:cs typeface="Arial"/>
              </a:rPr>
              <a:t>10 </a:t>
            </a:r>
            <a:r>
              <a:rPr dirty="0" sz="1150" spc="-5">
                <a:latin typeface="Arial"/>
                <a:cs typeface="Arial"/>
              </a:rPr>
              <a:t>alle 12 </a:t>
            </a:r>
            <a:r>
              <a:rPr dirty="0" sz="1150">
                <a:latin typeface="Arial"/>
                <a:cs typeface="Arial"/>
              </a:rPr>
              <a:t>e dalle 15 </a:t>
            </a:r>
            <a:r>
              <a:rPr dirty="0" sz="1150" spc="-5">
                <a:latin typeface="Arial"/>
                <a:cs typeface="Arial"/>
              </a:rPr>
              <a:t>alle</a:t>
            </a:r>
            <a:r>
              <a:rPr dirty="0" sz="1150" spc="20">
                <a:latin typeface="Arial"/>
                <a:cs typeface="Arial"/>
              </a:rPr>
              <a:t> </a:t>
            </a:r>
            <a:r>
              <a:rPr dirty="0" sz="1150" spc="-5">
                <a:latin typeface="Arial"/>
                <a:cs typeface="Arial"/>
              </a:rPr>
              <a:t>17).</a:t>
            </a:r>
            <a:endParaRPr sz="11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846704" y="2243584"/>
            <a:ext cx="1866899" cy="3806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20090" y="4175759"/>
            <a:ext cx="4384040" cy="24282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4986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Castell</a:t>
            </a:r>
            <a:r>
              <a:rPr dirty="0" sz="1600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notizie.it  </a:t>
            </a:r>
            <a:r>
              <a:rPr dirty="0" sz="1600" spc="-5" b="1">
                <a:latin typeface="Arial"/>
                <a:cs typeface="Arial"/>
              </a:rPr>
              <a:t>4 maggio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46251" y="3708019"/>
            <a:ext cx="5395595" cy="2927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750" spc="-5" b="1">
                <a:solidFill>
                  <a:srgbClr val="080000"/>
                </a:solidFill>
                <a:latin typeface="Arial"/>
                <a:cs typeface="Arial"/>
              </a:rPr>
              <a:t>‘Aperta Parentesi’ al Festival </a:t>
            </a:r>
            <a:r>
              <a:rPr dirty="0" sz="1750" b="1">
                <a:solidFill>
                  <a:srgbClr val="080000"/>
                </a:solidFill>
                <a:latin typeface="Arial"/>
                <a:cs typeface="Arial"/>
              </a:rPr>
              <a:t>della </a:t>
            </a:r>
            <a:r>
              <a:rPr dirty="0" sz="1750" spc="-5" b="1">
                <a:solidFill>
                  <a:srgbClr val="080000"/>
                </a:solidFill>
                <a:latin typeface="Arial"/>
                <a:cs typeface="Arial"/>
              </a:rPr>
              <a:t>Cultura</a:t>
            </a:r>
            <a:r>
              <a:rPr dirty="0" sz="1750" spc="-20" b="1">
                <a:solidFill>
                  <a:srgbClr val="080000"/>
                </a:solidFill>
                <a:latin typeface="Arial"/>
                <a:cs typeface="Arial"/>
              </a:rPr>
              <a:t> </a:t>
            </a:r>
            <a:r>
              <a:rPr dirty="0" sz="1750" spc="-5" b="1">
                <a:solidFill>
                  <a:srgbClr val="080000"/>
                </a:solidFill>
                <a:latin typeface="Arial"/>
                <a:cs typeface="Arial"/>
              </a:rPr>
              <a:t>Creativa</a:t>
            </a:r>
            <a:endParaRPr sz="17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7979435"/>
            <a:ext cx="6101080" cy="18364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250825">
              <a:lnSpc>
                <a:spcPct val="113399"/>
              </a:lnSpc>
              <a:spcBef>
                <a:spcPts val="95"/>
              </a:spcBef>
            </a:pP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L’Associazione Aperta Parentesi rappresenta il Centro Italia alla terza edizione del “Festival della  Cultura Creativa”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2016.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Evento promosso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sostenuto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da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ABI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–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Associazione Bancaria Italiana,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il 6 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maggio 2016 </a:t>
            </a:r>
            <a:r>
              <a:rPr dirty="0" sz="1050" spc="-10">
                <a:solidFill>
                  <a:srgbClr val="080000"/>
                </a:solidFill>
                <a:latin typeface="Arial"/>
                <a:cs typeface="Arial"/>
              </a:rPr>
              <a:t>al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Teatro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India di Roma. Roma, Aprile 2016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–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Aperta Parentesi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è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un’Associazione </a:t>
            </a:r>
            <a:r>
              <a:rPr dirty="0" sz="1050" spc="-10">
                <a:solidFill>
                  <a:srgbClr val="080000"/>
                </a:solidFill>
                <a:latin typeface="Arial"/>
                <a:cs typeface="Arial"/>
              </a:rPr>
              <a:t>di 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promozione sociale attiva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dal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2012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e presente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sul territorio romano con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progetti che mirano </a:t>
            </a:r>
            <a:r>
              <a:rPr dirty="0" sz="1050" spc="-10">
                <a:solidFill>
                  <a:srgbClr val="080000"/>
                </a:solidFill>
                <a:latin typeface="Arial"/>
                <a:cs typeface="Arial"/>
              </a:rPr>
              <a:t>al 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potenziamento,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lo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sviluppo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all’integrazione attraverso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i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linguaggi</a:t>
            </a:r>
            <a:r>
              <a:rPr dirty="0" sz="1050" spc="-15">
                <a:solidFill>
                  <a:srgbClr val="080000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espressivi.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5080">
              <a:lnSpc>
                <a:spcPct val="113300"/>
              </a:lnSpc>
            </a:pP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Il “Festival della Cultura Creativa”si pone l’obiettivo di avvicinare bambini, </a:t>
            </a:r>
            <a:r>
              <a:rPr dirty="0" sz="1050" spc="-10">
                <a:solidFill>
                  <a:srgbClr val="080000"/>
                </a:solidFill>
                <a:latin typeface="Arial"/>
                <a:cs typeface="Arial"/>
              </a:rPr>
              <a:t>ragazzi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ed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intere famiglie alla 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cultura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creativa,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promuovendo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diverse attività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su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tutto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il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territorio nazionale. Aperta Parentesi ha  risposto all’invito </a:t>
            </a:r>
            <a:r>
              <a:rPr dirty="0" sz="1050" spc="-10">
                <a:solidFill>
                  <a:srgbClr val="080000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ABI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–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Associazione Bancaria Italiana, organizzando una giornata all’insegna  dell’arte, della fantasia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della</a:t>
            </a:r>
            <a:r>
              <a:rPr dirty="0" sz="1050" spc="-15">
                <a:solidFill>
                  <a:srgbClr val="080000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creatività.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65754" y="2119883"/>
            <a:ext cx="1828799" cy="10663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875154" y="4172203"/>
            <a:ext cx="3810000" cy="1524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070354" y="5912103"/>
            <a:ext cx="3418967" cy="19030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40358" y="660400"/>
            <a:ext cx="4898326" cy="34598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04800" y="610869"/>
            <a:ext cx="6821805" cy="0"/>
          </a:xfrm>
          <a:custGeom>
            <a:avLst/>
            <a:gdLst/>
            <a:ahLst/>
            <a:cxnLst/>
            <a:rect l="l" t="t" r="r" b="b"/>
            <a:pathLst>
              <a:path w="6821805" h="0">
                <a:moveTo>
                  <a:pt x="0" y="0"/>
                </a:moveTo>
                <a:lnTo>
                  <a:pt x="6821424" y="0"/>
                </a:lnTo>
              </a:path>
            </a:pathLst>
          </a:custGeom>
          <a:ln w="21336">
            <a:solidFill>
              <a:srgbClr val="00AA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187700" y="453415"/>
            <a:ext cx="1329690" cy="1511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800" spc="10" b="1">
                <a:latin typeface="Times New Roman"/>
                <a:cs typeface="Times New Roman"/>
              </a:rPr>
              <a:t>Dir. Resp.: Luciano</a:t>
            </a:r>
            <a:r>
              <a:rPr dirty="0" sz="800" spc="-6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Fontana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1400" y="41757"/>
            <a:ext cx="892810" cy="5632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43180">
              <a:lnSpc>
                <a:spcPct val="100000"/>
              </a:lnSpc>
              <a:spcBef>
                <a:spcPts val="125"/>
              </a:spcBef>
            </a:pPr>
            <a:r>
              <a:rPr dirty="0" sz="950" spc="10" b="1">
                <a:latin typeface="Times New Roman"/>
                <a:cs typeface="Times New Roman"/>
              </a:rPr>
              <a:t>28-APR-2016</a:t>
            </a:r>
            <a:endParaRPr sz="950">
              <a:latin typeface="Times New Roman"/>
              <a:cs typeface="Times New Roman"/>
            </a:endParaRPr>
          </a:p>
          <a:p>
            <a:pPr marL="165100">
              <a:lnSpc>
                <a:spcPct val="100000"/>
              </a:lnSpc>
            </a:pPr>
            <a:r>
              <a:rPr dirty="0" sz="800" spc="10" b="1">
                <a:latin typeface="Times New Roman"/>
                <a:cs typeface="Times New Roman"/>
              </a:rPr>
              <a:t>da pag.</a:t>
            </a:r>
            <a:r>
              <a:rPr dirty="0" sz="800" spc="18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41</a:t>
            </a:r>
            <a:endParaRPr sz="800">
              <a:latin typeface="Times New Roman"/>
              <a:cs typeface="Times New Roman"/>
            </a:endParaRPr>
          </a:p>
          <a:p>
            <a:pPr marL="12700" marR="5080" indent="152400">
              <a:lnSpc>
                <a:spcPct val="101600"/>
              </a:lnSpc>
              <a:spcBef>
                <a:spcPts val="150"/>
              </a:spcBef>
            </a:pPr>
            <a:r>
              <a:rPr dirty="0" sz="800" spc="10" b="1">
                <a:latin typeface="Times New Roman"/>
                <a:cs typeface="Times New Roman"/>
              </a:rPr>
              <a:t>foglio 2 </a:t>
            </a:r>
            <a:r>
              <a:rPr dirty="0" sz="800" spc="5" b="1">
                <a:latin typeface="Times New Roman"/>
                <a:cs typeface="Times New Roman"/>
              </a:rPr>
              <a:t>/ </a:t>
            </a:r>
            <a:r>
              <a:rPr dirty="0" sz="800" spc="10" b="1">
                <a:latin typeface="Times New Roman"/>
                <a:cs typeface="Times New Roman"/>
              </a:rPr>
              <a:t>2  </a:t>
            </a:r>
            <a:r>
              <a:rPr dirty="0" sz="800" spc="10" b="1">
                <a:latin typeface="Times New Roman"/>
                <a:cs typeface="Times New Roman"/>
                <a:hlinkClick r:id="rId3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2100" y="329590"/>
            <a:ext cx="1410970" cy="1511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800" spc="10" b="1">
                <a:latin typeface="Times New Roman"/>
                <a:cs typeface="Times New Roman"/>
              </a:rPr>
              <a:t>Lettori Ed. </a:t>
            </a:r>
            <a:r>
              <a:rPr dirty="0" sz="800" spc="5" b="1">
                <a:latin typeface="Times New Roman"/>
                <a:cs typeface="Times New Roman"/>
              </a:rPr>
              <a:t>III </a:t>
            </a:r>
            <a:r>
              <a:rPr dirty="0" sz="800" spc="10" b="1">
                <a:latin typeface="Times New Roman"/>
                <a:cs typeface="Times New Roman"/>
              </a:rPr>
              <a:t>2015:</a:t>
            </a:r>
            <a:r>
              <a:rPr dirty="0" sz="800" spc="-6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2.364.000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2100" y="215290"/>
            <a:ext cx="1361440" cy="1511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800" spc="10" b="1">
                <a:latin typeface="Times New Roman"/>
                <a:cs typeface="Times New Roman"/>
              </a:rPr>
              <a:t>Diffusione 02/2016:</a:t>
            </a:r>
            <a:r>
              <a:rPr dirty="0" sz="800" spc="12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325.546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2100" y="100990"/>
            <a:ext cx="1370330" cy="1511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55943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	02/2016:</a:t>
            </a:r>
            <a:r>
              <a:rPr dirty="0" sz="800" spc="13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405.864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2100" y="17500"/>
            <a:ext cx="1388110" cy="1054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35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9718" y="453415"/>
            <a:ext cx="1247140" cy="1511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800" spc="10" b="1">
                <a:latin typeface="Times New Roman"/>
                <a:cs typeface="Times New Roman"/>
              </a:rPr>
              <a:t>Quotidiano </a:t>
            </a:r>
            <a:r>
              <a:rPr dirty="0" sz="800" spc="5" b="1">
                <a:latin typeface="Times New Roman"/>
                <a:cs typeface="Times New Roman"/>
              </a:rPr>
              <a:t>-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-9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nazionale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832100" y="26669"/>
            <a:ext cx="2127504" cy="152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8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5958840" cy="26085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39293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Castell</a:t>
            </a:r>
            <a:r>
              <a:rPr dirty="0" sz="1600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notizie.it  </a:t>
            </a:r>
            <a:r>
              <a:rPr dirty="0" sz="1600" spc="-5" b="1">
                <a:latin typeface="Arial"/>
                <a:cs typeface="Arial"/>
              </a:rPr>
              <a:t>4 maggio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ct val="113100"/>
              </a:lnSpc>
              <a:spcBef>
                <a:spcPts val="969"/>
              </a:spcBef>
            </a:pP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Il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tema </a:t>
            </a:r>
            <a:r>
              <a:rPr dirty="0" sz="1050" spc="-10">
                <a:solidFill>
                  <a:srgbClr val="080000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quest’anno sarà “l’abitare sottosopra”,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concetto che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Aperta Parentesi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ha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scelto </a:t>
            </a:r>
            <a:r>
              <a:rPr dirty="0" sz="1050" spc="-10">
                <a:solidFill>
                  <a:srgbClr val="080000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declinare  utilizzando diversi linguaggi espressivi quali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la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musica,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la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rappresentazione teatrale, l’arte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e la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danza  invitando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scuole e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famiglie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a partecipare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attivamente.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Un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viaggio che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parte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dalla conoscenza </a:t>
            </a:r>
            <a:r>
              <a:rPr dirty="0" sz="1050" spc="5">
                <a:solidFill>
                  <a:srgbClr val="080000"/>
                </a:solidFill>
                <a:latin typeface="Arial"/>
                <a:cs typeface="Arial"/>
              </a:rPr>
              <a:t>del 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proprio corpo, per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passare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alla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consapevolezza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degli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spazi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che </a:t>
            </a:r>
            <a:r>
              <a:rPr dirty="0" sz="1050" spc="-10">
                <a:solidFill>
                  <a:srgbClr val="080000"/>
                </a:solidFill>
                <a:latin typeface="Arial"/>
                <a:cs typeface="Arial"/>
              </a:rPr>
              <a:t>ci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circondano,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fino a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stimolare  l’immaginazione per far nascere idee innovative che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si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concretizzino nel gesto artistico.</a:t>
            </a:r>
            <a:endParaRPr sz="10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6627" y="4929657"/>
            <a:ext cx="6110605" cy="14770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13399"/>
              </a:lnSpc>
              <a:spcBef>
                <a:spcPts val="95"/>
              </a:spcBef>
            </a:pP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Il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6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maggio dalle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9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alle 13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si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susseguiranno una serie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laboratori interamente pensati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per la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scuola 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primaria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che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andranno a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coinvolgere circa 200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persone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tra bambini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e docenti. Dalle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17 alle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19 invece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il 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Teatro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India aprirà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le sue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porte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a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tutte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le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famiglie che vorranno sperimentare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il senso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dell’abitare  attraverso racconti, illustrazioni, performance. Verrà inoltre presentato il video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“3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domande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3”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realizzato 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prodotto dall’associazione Aperta Parentesi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in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collaborazione con Artivazione.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Una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video intervista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a  26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protagonisti del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mondo artistico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nazionale ed internazionale, tra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cui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spiccano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i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nomi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di Hou Honru, 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Michelangelo Pistoletto, Max Casacci,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Fausto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Delle Chiaie, Tanino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Liberatore, i quali hanno fatto 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dell’arte, della fantasia </a:t>
            </a:r>
            <a:r>
              <a:rPr dirty="0" sz="1050">
                <a:solidFill>
                  <a:srgbClr val="080000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della creatività, il loro stile </a:t>
            </a:r>
            <a:r>
              <a:rPr dirty="0" sz="1050" spc="-10">
                <a:solidFill>
                  <a:srgbClr val="080000"/>
                </a:solidFill>
                <a:latin typeface="Arial"/>
                <a:cs typeface="Arial"/>
              </a:rPr>
              <a:t>di</a:t>
            </a:r>
            <a:r>
              <a:rPr dirty="0" sz="1050" spc="-5">
                <a:solidFill>
                  <a:srgbClr val="080000"/>
                </a:solidFill>
                <a:latin typeface="Arial"/>
                <a:cs typeface="Arial"/>
              </a:rPr>
              <a:t> vita.</a:t>
            </a:r>
            <a:endParaRPr sz="10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75154" y="3205225"/>
            <a:ext cx="3810000" cy="1523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2796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C</a:t>
            </a:r>
            <a:r>
              <a:rPr dirty="0" sz="1600" spc="-5" b="1">
                <a:latin typeface="Arial"/>
                <a:cs typeface="Arial"/>
              </a:rPr>
              <a:t>it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dei</a:t>
            </a:r>
            <a:r>
              <a:rPr dirty="0" sz="1600" spc="-10" b="1">
                <a:latin typeface="Arial"/>
                <a:cs typeface="Arial"/>
              </a:rPr>
              <a:t>b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mbi.it  </a:t>
            </a:r>
            <a:r>
              <a:rPr dirty="0" sz="1600" spc="-5" b="1">
                <a:latin typeface="Arial"/>
                <a:cs typeface="Arial"/>
              </a:rPr>
              <a:t>4 maggio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695208" y="2260397"/>
            <a:ext cx="2389377" cy="1686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4842255"/>
            <a:ext cx="2056764" cy="10754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63617" y="5996292"/>
            <a:ext cx="6032947" cy="28465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81241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Gazzettadimantova.gelocal.it  4 maggio</a:t>
            </a:r>
            <a:r>
              <a:rPr dirty="0" sz="160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618103"/>
            <a:ext cx="6077585" cy="452501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 marR="1053465">
              <a:lnSpc>
                <a:spcPts val="3240"/>
              </a:lnSpc>
              <a:spcBef>
                <a:spcPts val="360"/>
              </a:spcBef>
            </a:pPr>
            <a:r>
              <a:rPr dirty="0" sz="2850" spc="-5">
                <a:latin typeface="Georgia"/>
                <a:cs typeface="Georgia"/>
              </a:rPr>
              <a:t>Cento bimbi delle elementari </a:t>
            </a:r>
            <a:r>
              <a:rPr dirty="0" sz="2850">
                <a:latin typeface="Georgia"/>
                <a:cs typeface="Georgia"/>
              </a:rPr>
              <a:t>al  </a:t>
            </a:r>
            <a:r>
              <a:rPr dirty="0" sz="2850" spc="-5">
                <a:latin typeface="Georgia"/>
                <a:cs typeface="Georgia"/>
              </a:rPr>
              <a:t>festival della creatività</a:t>
            </a:r>
            <a:r>
              <a:rPr dirty="0" sz="2850" spc="-10">
                <a:latin typeface="Georgia"/>
                <a:cs typeface="Georgia"/>
              </a:rPr>
              <a:t> </a:t>
            </a:r>
            <a:r>
              <a:rPr dirty="0" sz="2850" spc="-5">
                <a:latin typeface="Georgia"/>
                <a:cs typeface="Georgia"/>
              </a:rPr>
              <a:t>Mps</a:t>
            </a:r>
            <a:endParaRPr sz="2850">
              <a:latin typeface="Georgia"/>
              <a:cs typeface="Georgia"/>
            </a:endParaRPr>
          </a:p>
          <a:p>
            <a:pPr marL="12700" marR="280035">
              <a:lnSpc>
                <a:spcPct val="100000"/>
              </a:lnSpc>
              <a:spcBef>
                <a:spcPts val="1070"/>
              </a:spcBef>
            </a:pPr>
            <a:r>
              <a:rPr dirty="0" sz="1500" spc="-5" i="1">
                <a:latin typeface="Georgia"/>
                <a:cs typeface="Georgia"/>
              </a:rPr>
              <a:t>Avvicinare </a:t>
            </a:r>
            <a:r>
              <a:rPr dirty="0" sz="1500" i="1">
                <a:latin typeface="Georgia"/>
                <a:cs typeface="Georgia"/>
              </a:rPr>
              <a:t>i </a:t>
            </a:r>
            <a:r>
              <a:rPr dirty="0" sz="1500" spc="-5" i="1">
                <a:latin typeface="Georgia"/>
                <a:cs typeface="Georgia"/>
              </a:rPr>
              <a:t>giovanissimi alla cultura </a:t>
            </a:r>
            <a:r>
              <a:rPr dirty="0" sz="1500" i="1">
                <a:latin typeface="Georgia"/>
                <a:cs typeface="Georgia"/>
              </a:rPr>
              <a:t>e </a:t>
            </a:r>
            <a:r>
              <a:rPr dirty="0" sz="1500" spc="-5" i="1">
                <a:latin typeface="Georgia"/>
                <a:cs typeface="Georgia"/>
              </a:rPr>
              <a:t>renderli soggetti attivi della  </a:t>
            </a:r>
            <a:r>
              <a:rPr dirty="0" sz="1500" i="1">
                <a:latin typeface="Georgia"/>
                <a:cs typeface="Georgia"/>
              </a:rPr>
              <a:t>creazione </a:t>
            </a:r>
            <a:r>
              <a:rPr dirty="0" sz="1500" spc="-5" i="1">
                <a:latin typeface="Georgia"/>
                <a:cs typeface="Georgia"/>
              </a:rPr>
              <a:t>artistica. Con questo scopo </a:t>
            </a:r>
            <a:r>
              <a:rPr dirty="0" sz="1500" i="1">
                <a:latin typeface="Georgia"/>
                <a:cs typeface="Georgia"/>
              </a:rPr>
              <a:t>Banca </a:t>
            </a:r>
            <a:r>
              <a:rPr dirty="0" sz="1500" spc="-5" i="1">
                <a:latin typeface="Georgia"/>
                <a:cs typeface="Georgia"/>
              </a:rPr>
              <a:t>Mps </a:t>
            </a:r>
            <a:r>
              <a:rPr dirty="0" sz="1500" spc="-10" i="1">
                <a:latin typeface="Georgia"/>
                <a:cs typeface="Georgia"/>
              </a:rPr>
              <a:t>sostiene </a:t>
            </a:r>
            <a:r>
              <a:rPr dirty="0" sz="1500" spc="-5" i="1">
                <a:latin typeface="Georgia"/>
                <a:cs typeface="Georgia"/>
              </a:rPr>
              <a:t>anche  quest'anno il Festival della cultura creativa, </a:t>
            </a:r>
            <a:r>
              <a:rPr dirty="0" sz="1500" i="1">
                <a:latin typeface="Georgia"/>
                <a:cs typeface="Georgia"/>
              </a:rPr>
              <a:t>la</a:t>
            </a:r>
            <a:r>
              <a:rPr dirty="0" sz="1500" spc="20" i="1">
                <a:latin typeface="Georgia"/>
                <a:cs typeface="Georgia"/>
              </a:rPr>
              <a:t> </a:t>
            </a:r>
            <a:r>
              <a:rPr dirty="0" sz="1500" spc="-5" i="1">
                <a:latin typeface="Georgia"/>
                <a:cs typeface="Georgia"/>
              </a:rPr>
              <a:t>manifestazione...</a:t>
            </a:r>
            <a:endParaRPr sz="1500">
              <a:latin typeface="Georgia"/>
              <a:cs typeface="Georgia"/>
            </a:endParaRPr>
          </a:p>
          <a:p>
            <a:pPr marL="12700" marR="5080">
              <a:lnSpc>
                <a:spcPct val="119900"/>
              </a:lnSpc>
              <a:spcBef>
                <a:spcPts val="1500"/>
              </a:spcBef>
            </a:pP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Avvicinare i giovanissimi alla cultura e renderli soggetti attivi della creazione artistica. Con  questo scopo Banca </a:t>
            </a:r>
            <a:r>
              <a:rPr dirty="0" sz="1200" spc="-10">
                <a:solidFill>
                  <a:srgbClr val="111111"/>
                </a:solidFill>
                <a:latin typeface="Arial"/>
                <a:cs typeface="Arial"/>
              </a:rPr>
              <a:t>Mps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sostiene anche quest'anno il Festival della cultura creativa, </a:t>
            </a:r>
            <a:r>
              <a:rPr dirty="0" sz="1200" spc="-10">
                <a:solidFill>
                  <a:srgbClr val="111111"/>
                </a:solidFill>
                <a:latin typeface="Arial"/>
                <a:cs typeface="Arial"/>
              </a:rPr>
              <a:t>la 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manifestazione promossa dalle banche e coordinata dall’Abi. Filo conduttore di questa  terza edizione è il tema dell’abitare: scoprire e sperimentare </a:t>
            </a:r>
            <a:r>
              <a:rPr dirty="0" sz="1200" spc="-10">
                <a:solidFill>
                  <a:srgbClr val="111111"/>
                </a:solidFill>
                <a:latin typeface="Arial"/>
                <a:cs typeface="Arial"/>
              </a:rPr>
              <a:t>come si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sta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dentro i luoghi, 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l'arte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e le emozioni. L'iniziativa si tiene nella prima settimana di maggio sull'intero territorio  nazionale.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A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Mantova, in collaborazione con l'associazione artistica e culturale Segni  d'infanzia, Banca Monte dei Paschi ha coinvolto più di 100 alunni per 6 classi delle scuole  elementari Redentore e Pomponazzo.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Il tema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dell'abitare è stato declinato attraverso </a:t>
            </a:r>
            <a:r>
              <a:rPr dirty="0" sz="1200" spc="-10">
                <a:solidFill>
                  <a:srgbClr val="111111"/>
                </a:solidFill>
                <a:latin typeface="Arial"/>
                <a:cs typeface="Arial"/>
              </a:rPr>
              <a:t>il 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laboratorio-spettacolo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"Il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colore delle nuvole". Protagonista la maestra Bianca che per  appassionare e incuriosire i suoi alunni al mondo dell'arte inventa </a:t>
            </a:r>
            <a:r>
              <a:rPr dirty="0" sz="1200" spc="-10">
                <a:solidFill>
                  <a:srgbClr val="111111"/>
                </a:solidFill>
                <a:latin typeface="Arial"/>
                <a:cs typeface="Arial"/>
              </a:rPr>
              <a:t>un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modo per guidarli  attraverso i quadri.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Il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laboratorio si è svolto </a:t>
            </a:r>
            <a:r>
              <a:rPr dirty="0" sz="1200" spc="-10">
                <a:solidFill>
                  <a:srgbClr val="111111"/>
                </a:solidFill>
                <a:latin typeface="Arial"/>
                <a:cs typeface="Arial"/>
              </a:rPr>
              <a:t>nel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salone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di Banca Monte dei Paschi al primo 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piano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di </a:t>
            </a:r>
            <a:r>
              <a:rPr dirty="0" sz="1200" spc="-10">
                <a:solidFill>
                  <a:srgbClr val="111111"/>
                </a:solidFill>
                <a:latin typeface="Arial"/>
                <a:cs typeface="Arial"/>
              </a:rPr>
              <a:t>Palazzo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Strozzi.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56154" y="2528629"/>
            <a:ext cx="3047999" cy="3711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85115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G</a:t>
            </a:r>
            <a:r>
              <a:rPr dirty="0" sz="1600" spc="-5" b="1">
                <a:latin typeface="Arial"/>
                <a:cs typeface="Arial"/>
              </a:rPr>
              <a:t>i</a:t>
            </a:r>
            <a:r>
              <a:rPr dirty="0" sz="1600" b="1">
                <a:latin typeface="Arial"/>
                <a:cs typeface="Arial"/>
              </a:rPr>
              <a:t>u</a:t>
            </a: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is</a:t>
            </a:r>
            <a:r>
              <a:rPr dirty="0" sz="1600" spc="5" b="1">
                <a:latin typeface="Arial"/>
                <a:cs typeface="Arial"/>
              </a:rPr>
              <a:t>c</a:t>
            </a:r>
            <a:r>
              <a:rPr dirty="0" sz="1600" spc="-5" b="1">
                <a:latin typeface="Arial"/>
                <a:cs typeface="Arial"/>
              </a:rPr>
              <a:t>u</a:t>
            </a:r>
            <a:r>
              <a:rPr dirty="0" sz="1600" spc="-15" b="1">
                <a:latin typeface="Arial"/>
                <a:cs typeface="Arial"/>
              </a:rPr>
              <a:t>o</a:t>
            </a:r>
            <a:r>
              <a:rPr dirty="0" sz="1600" spc="5" b="1">
                <a:latin typeface="Arial"/>
                <a:cs typeface="Arial"/>
              </a:rPr>
              <a:t>l</a:t>
            </a:r>
            <a:r>
              <a:rPr dirty="0" sz="1600" spc="-5" b="1">
                <a:latin typeface="Arial"/>
                <a:cs typeface="Arial"/>
              </a:rPr>
              <a:t>a.it  </a:t>
            </a:r>
            <a:r>
              <a:rPr dirty="0" sz="1600" spc="-5" b="1">
                <a:latin typeface="Arial"/>
                <a:cs typeface="Arial"/>
              </a:rPr>
              <a:t>4 maggio</a:t>
            </a:r>
            <a:r>
              <a:rPr dirty="0" sz="1600" spc="-5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4942458"/>
            <a:ext cx="5984240" cy="1530985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12700" marR="69215">
              <a:lnSpc>
                <a:spcPts val="2760"/>
              </a:lnSpc>
              <a:spcBef>
                <a:spcPts val="290"/>
              </a:spcBef>
            </a:pPr>
            <a:r>
              <a:rPr dirty="0" sz="2400" spc="-5" b="1">
                <a:latin typeface="Arial"/>
                <a:cs typeface="Arial"/>
              </a:rPr>
              <a:t>Abitare sottosopra. Festival </a:t>
            </a:r>
            <a:r>
              <a:rPr dirty="0" sz="2400" b="1">
                <a:latin typeface="Arial"/>
                <a:cs typeface="Arial"/>
              </a:rPr>
              <a:t>della </a:t>
            </a:r>
            <a:r>
              <a:rPr dirty="0" sz="2400" spc="-5" b="1">
                <a:latin typeface="Arial"/>
                <a:cs typeface="Arial"/>
              </a:rPr>
              <a:t>cultura  creativa fino all'8</a:t>
            </a:r>
            <a:r>
              <a:rPr dirty="0" sz="2400" b="1">
                <a:latin typeface="Arial"/>
                <a:cs typeface="Arial"/>
              </a:rPr>
              <a:t> </a:t>
            </a:r>
            <a:r>
              <a:rPr dirty="0" sz="2400" spc="-5" b="1">
                <a:latin typeface="Arial"/>
                <a:cs typeface="Arial"/>
              </a:rPr>
              <a:t>maggio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1460"/>
              </a:lnSpc>
            </a:pPr>
            <a:r>
              <a:rPr dirty="0" sz="1350" b="1">
                <a:latin typeface="Arial"/>
                <a:cs typeface="Arial"/>
              </a:rPr>
              <a:t>È </a:t>
            </a:r>
            <a:r>
              <a:rPr dirty="0" sz="1350" spc="-5" b="1">
                <a:latin typeface="Arial"/>
                <a:cs typeface="Arial"/>
              </a:rPr>
              <a:t>in </a:t>
            </a:r>
            <a:r>
              <a:rPr dirty="0" sz="1350" b="1">
                <a:latin typeface="Arial"/>
                <a:cs typeface="Arial"/>
              </a:rPr>
              <a:t>corso </a:t>
            </a:r>
            <a:r>
              <a:rPr dirty="0" sz="1350" spc="-5" b="1">
                <a:latin typeface="Arial"/>
                <a:cs typeface="Arial"/>
              </a:rPr>
              <a:t>la III edizione del festival della creatività diffusa. Dal </a:t>
            </a:r>
            <a:r>
              <a:rPr dirty="0" sz="1350" b="1">
                <a:latin typeface="Arial"/>
                <a:cs typeface="Arial"/>
              </a:rPr>
              <a:t>2</a:t>
            </a:r>
            <a:r>
              <a:rPr dirty="0" sz="1350" spc="-10" b="1">
                <a:latin typeface="Arial"/>
                <a:cs typeface="Arial"/>
              </a:rPr>
              <a:t> </a:t>
            </a:r>
            <a:r>
              <a:rPr dirty="0" sz="1350" spc="-5" b="1">
                <a:latin typeface="Arial"/>
                <a:cs typeface="Arial"/>
              </a:rPr>
              <a:t>all’8</a:t>
            </a:r>
            <a:endParaRPr sz="1350">
              <a:latin typeface="Arial"/>
              <a:cs typeface="Arial"/>
            </a:endParaRPr>
          </a:p>
          <a:p>
            <a:pPr algn="just" marL="12700" marR="5080">
              <a:lnSpc>
                <a:spcPct val="95600"/>
              </a:lnSpc>
              <a:spcBef>
                <a:spcPts val="35"/>
              </a:spcBef>
            </a:pPr>
            <a:r>
              <a:rPr dirty="0" sz="1350" b="1">
                <a:latin typeface="Arial"/>
                <a:cs typeface="Arial"/>
              </a:rPr>
              <a:t>maggio </a:t>
            </a:r>
            <a:r>
              <a:rPr dirty="0" sz="1350" spc="-5" b="1">
                <a:latin typeface="Arial"/>
                <a:cs typeface="Arial"/>
              </a:rPr>
              <a:t>oltre </a:t>
            </a:r>
            <a:r>
              <a:rPr dirty="0" sz="1350" b="1">
                <a:latin typeface="Arial"/>
                <a:cs typeface="Arial"/>
              </a:rPr>
              <a:t>80 eventi </a:t>
            </a:r>
            <a:r>
              <a:rPr dirty="0" sz="1350" spc="-5" b="1">
                <a:latin typeface="Arial"/>
                <a:cs typeface="Arial"/>
              </a:rPr>
              <a:t>culturali in </a:t>
            </a:r>
            <a:r>
              <a:rPr dirty="0" sz="1350" b="1">
                <a:latin typeface="Arial"/>
                <a:cs typeface="Arial"/>
              </a:rPr>
              <a:t>50 città dal </a:t>
            </a:r>
            <a:r>
              <a:rPr dirty="0" sz="1350" spc="-5" b="1">
                <a:latin typeface="Arial"/>
                <a:cs typeface="Arial"/>
              </a:rPr>
              <a:t>nord </a:t>
            </a:r>
            <a:r>
              <a:rPr dirty="0" sz="1350" b="1">
                <a:latin typeface="Arial"/>
                <a:cs typeface="Arial"/>
              </a:rPr>
              <a:t>al </a:t>
            </a:r>
            <a:r>
              <a:rPr dirty="0" sz="1350" spc="-5" b="1">
                <a:latin typeface="Arial"/>
                <a:cs typeface="Arial"/>
              </a:rPr>
              <a:t>sud </a:t>
            </a:r>
            <a:r>
              <a:rPr dirty="0" sz="1350" b="1">
                <a:latin typeface="Arial"/>
                <a:cs typeface="Arial"/>
              </a:rPr>
              <a:t>d'Italia </a:t>
            </a:r>
            <a:r>
              <a:rPr dirty="0" sz="1350" spc="-5" b="1">
                <a:latin typeface="Arial"/>
                <a:cs typeface="Arial"/>
              </a:rPr>
              <a:t>sul </a:t>
            </a:r>
            <a:r>
              <a:rPr dirty="0" sz="1350" b="1">
                <a:latin typeface="Arial"/>
                <a:cs typeface="Arial"/>
              </a:rPr>
              <a:t>tema  </a:t>
            </a:r>
            <a:r>
              <a:rPr dirty="0" sz="1350" spc="-5" b="1">
                <a:latin typeface="Arial"/>
                <a:cs typeface="Arial"/>
              </a:rPr>
              <a:t>"Abitare sottosopra. </a:t>
            </a:r>
            <a:r>
              <a:rPr dirty="0" sz="1350" b="1">
                <a:latin typeface="Arial"/>
                <a:cs typeface="Arial"/>
              </a:rPr>
              <a:t>Scoprire e </a:t>
            </a:r>
            <a:r>
              <a:rPr dirty="0" sz="1350" spc="-5" b="1">
                <a:latin typeface="Arial"/>
                <a:cs typeface="Arial"/>
              </a:rPr>
              <a:t>sperimentare come </a:t>
            </a:r>
            <a:r>
              <a:rPr dirty="0" sz="1350" b="1">
                <a:latin typeface="Arial"/>
                <a:cs typeface="Arial"/>
              </a:rPr>
              <a:t>si </a:t>
            </a:r>
            <a:r>
              <a:rPr dirty="0" sz="1350" spc="-5" b="1">
                <a:latin typeface="Arial"/>
                <a:cs typeface="Arial"/>
              </a:rPr>
              <a:t>sta </a:t>
            </a:r>
            <a:r>
              <a:rPr dirty="0" sz="1350" b="1">
                <a:latin typeface="Arial"/>
                <a:cs typeface="Arial"/>
              </a:rPr>
              <a:t>dentro i </a:t>
            </a:r>
            <a:r>
              <a:rPr dirty="0" sz="1350" spc="-5" b="1">
                <a:latin typeface="Arial"/>
                <a:cs typeface="Arial"/>
              </a:rPr>
              <a:t>luoghi,  l’arte </a:t>
            </a:r>
            <a:r>
              <a:rPr dirty="0" sz="1350" b="1">
                <a:latin typeface="Arial"/>
                <a:cs typeface="Arial"/>
              </a:rPr>
              <a:t>e </a:t>
            </a:r>
            <a:r>
              <a:rPr dirty="0" sz="1350" spc="-5" b="1">
                <a:latin typeface="Arial"/>
                <a:cs typeface="Arial"/>
              </a:rPr>
              <a:t>le emozioni”.</a:t>
            </a:r>
            <a:endParaRPr sz="13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7775828"/>
            <a:ext cx="6096000" cy="647065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 marR="5080">
              <a:lnSpc>
                <a:spcPct val="95900"/>
              </a:lnSpc>
              <a:spcBef>
                <a:spcPts val="155"/>
              </a:spcBef>
            </a:pP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È in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corso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la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terza edizione del festival della cultura creativa promosso dall’ABI (Associazione Bancaria  Italiana)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dedicato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bambini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ragazzi </a:t>
            </a:r>
            <a:r>
              <a:rPr dirty="0" sz="1050" b="1">
                <a:solidFill>
                  <a:srgbClr val="333333"/>
                </a:solidFill>
                <a:latin typeface="Arial"/>
                <a:cs typeface="Arial"/>
              </a:rPr>
              <a:t>tra 6 e 13 </a:t>
            </a:r>
            <a:r>
              <a:rPr dirty="0" sz="1050" spc="-5" b="1">
                <a:solidFill>
                  <a:srgbClr val="333333"/>
                </a:solidFill>
                <a:latin typeface="Arial"/>
                <a:cs typeface="Arial"/>
              </a:rPr>
              <a:t>anni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.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La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manifestazione durerà fino all’8 maggio ed 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è sul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tema “Abitare sottosopra. Scoprire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sperimentare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come si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sta dentro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luoghi, l’arte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le 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emozioni”.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6627" y="8853678"/>
            <a:ext cx="6116955" cy="927100"/>
          </a:xfrm>
          <a:prstGeom prst="rect">
            <a:avLst/>
          </a:prstGeom>
        </p:spPr>
        <p:txBody>
          <a:bodyPr wrap="square" lIns="0" tIns="18415" rIns="0" bIns="0" rtlCol="0" vert="horz">
            <a:spAutoFit/>
          </a:bodyPr>
          <a:lstStyle/>
          <a:p>
            <a:pPr marL="12700" marR="5080">
              <a:lnSpc>
                <a:spcPct val="95500"/>
              </a:lnSpc>
              <a:spcBef>
                <a:spcPts val="145"/>
              </a:spcBef>
            </a:pP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Attraverso laboratori, incontri, attività,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mostre,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teatro, musica, bambini e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ragazzi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sono invitati a riflettere </a:t>
            </a:r>
            <a:r>
              <a:rPr dirty="0" sz="900">
                <a:solidFill>
                  <a:srgbClr val="333333"/>
                </a:solidFill>
                <a:latin typeface="Arial"/>
                <a:cs typeface="Arial"/>
              </a:rPr>
              <a:t>sul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significato  della parola "abitare", </a:t>
            </a:r>
            <a:r>
              <a:rPr dirty="0" sz="900" spc="-10">
                <a:solidFill>
                  <a:srgbClr val="333333"/>
                </a:solidFill>
                <a:latin typeface="Arial"/>
                <a:cs typeface="Arial"/>
              </a:rPr>
              <a:t>in </a:t>
            </a:r>
            <a:r>
              <a:rPr dirty="0" sz="900" spc="-5">
                <a:solidFill>
                  <a:srgbClr val="333333"/>
                </a:solidFill>
                <a:latin typeface="Arial"/>
                <a:cs typeface="Arial"/>
              </a:rPr>
              <a:t>modo da </a:t>
            </a:r>
            <a:r>
              <a:rPr dirty="0" sz="900" spc="-5" b="1">
                <a:solidFill>
                  <a:srgbClr val="333333"/>
                </a:solidFill>
                <a:latin typeface="Arial"/>
                <a:cs typeface="Arial"/>
              </a:rPr>
              <a:t>ampliare </a:t>
            </a:r>
            <a:r>
              <a:rPr dirty="0" sz="900" b="1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900" spc="-5" b="1">
                <a:solidFill>
                  <a:srgbClr val="333333"/>
                </a:solidFill>
                <a:latin typeface="Arial"/>
                <a:cs typeface="Arial"/>
              </a:rPr>
              <a:t>concetto </a:t>
            </a:r>
            <a:r>
              <a:rPr dirty="0" sz="900" b="1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900" spc="-5" b="1">
                <a:solidFill>
                  <a:srgbClr val="333333"/>
                </a:solidFill>
                <a:latin typeface="Arial"/>
                <a:cs typeface="Arial"/>
              </a:rPr>
              <a:t>"casa".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Abitare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infatti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è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modo con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cui noi uomini  viviamo sulla terra,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è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creare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un rapporto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con l'altro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l'intorno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(sia esso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un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luogo,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uno spazio,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una  comunità),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è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costruirsi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un luogo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sicuro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in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cui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stare: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fatto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idee,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persone 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luoghi,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da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cui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partire e 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cui 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ritornare.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Da questi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presupposti nascono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alcune possibilità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sperimentazione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ed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esplorazione creativa  definite dal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manifesto</a:t>
            </a:r>
            <a:r>
              <a:rPr dirty="0" sz="105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dell'evento:</a:t>
            </a:r>
            <a:endParaRPr sz="105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74541" y="2805782"/>
            <a:ext cx="2514935" cy="3757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20090" y="3851655"/>
            <a:ext cx="2524125" cy="914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96290" y="6560819"/>
            <a:ext cx="2295525" cy="10759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85115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G</a:t>
            </a:r>
            <a:r>
              <a:rPr dirty="0" sz="1600" spc="-5" b="1">
                <a:latin typeface="Arial"/>
                <a:cs typeface="Arial"/>
              </a:rPr>
              <a:t>i</a:t>
            </a:r>
            <a:r>
              <a:rPr dirty="0" sz="1600" b="1">
                <a:latin typeface="Arial"/>
                <a:cs typeface="Arial"/>
              </a:rPr>
              <a:t>u</a:t>
            </a: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is</a:t>
            </a:r>
            <a:r>
              <a:rPr dirty="0" sz="1600" spc="5" b="1">
                <a:latin typeface="Arial"/>
                <a:cs typeface="Arial"/>
              </a:rPr>
              <a:t>c</a:t>
            </a:r>
            <a:r>
              <a:rPr dirty="0" sz="1600" spc="-5" b="1">
                <a:latin typeface="Arial"/>
                <a:cs typeface="Arial"/>
              </a:rPr>
              <a:t>u</a:t>
            </a:r>
            <a:r>
              <a:rPr dirty="0" sz="1600" spc="-15" b="1">
                <a:latin typeface="Arial"/>
                <a:cs typeface="Arial"/>
              </a:rPr>
              <a:t>o</a:t>
            </a:r>
            <a:r>
              <a:rPr dirty="0" sz="1600" spc="5" b="1">
                <a:latin typeface="Arial"/>
                <a:cs typeface="Arial"/>
              </a:rPr>
              <a:t>l</a:t>
            </a:r>
            <a:r>
              <a:rPr dirty="0" sz="1600" spc="-5" b="1">
                <a:latin typeface="Arial"/>
                <a:cs typeface="Arial"/>
              </a:rPr>
              <a:t>a.it  </a:t>
            </a:r>
            <a:r>
              <a:rPr dirty="0" sz="1600" spc="-5" b="1">
                <a:latin typeface="Arial"/>
                <a:cs typeface="Arial"/>
              </a:rPr>
              <a:t>4 maggio</a:t>
            </a:r>
            <a:r>
              <a:rPr dirty="0" sz="1600" spc="-5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621283" y="2429002"/>
            <a:ext cx="6190615" cy="22307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41300" indent="-228600">
              <a:lnSpc>
                <a:spcPts val="1240"/>
              </a:lnSpc>
              <a:spcBef>
                <a:spcPts val="105"/>
              </a:spcBef>
              <a:buSzPct val="95238"/>
              <a:buFont typeface="Symbol"/>
              <a:buChar char=""/>
              <a:tabLst>
                <a:tab pos="241300" algn="l"/>
                <a:tab pos="241935" algn="l"/>
              </a:tabLst>
            </a:pP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Abitare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le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emozioni,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proprie e altrui,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mettendosi nei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panni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degli</a:t>
            </a:r>
            <a:r>
              <a:rPr dirty="0" sz="105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altri.</a:t>
            </a:r>
            <a:endParaRPr sz="1050">
              <a:latin typeface="Arial"/>
              <a:cs typeface="Arial"/>
            </a:endParaRPr>
          </a:p>
          <a:p>
            <a:pPr marL="241300" indent="-228600">
              <a:lnSpc>
                <a:spcPts val="1230"/>
              </a:lnSpc>
              <a:buSzPct val="95238"/>
              <a:buFont typeface="Symbol"/>
              <a:buChar char=""/>
              <a:tabLst>
                <a:tab pos="241300" algn="l"/>
                <a:tab pos="241935" algn="l"/>
              </a:tabLst>
            </a:pP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Abitare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una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situazione,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un quadro, un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libro,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un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museo,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un</a:t>
            </a:r>
            <a:r>
              <a:rPr dirty="0" sz="1050" spc="-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palcoscenico.</a:t>
            </a:r>
            <a:endParaRPr sz="1050">
              <a:latin typeface="Arial"/>
              <a:cs typeface="Arial"/>
            </a:endParaRPr>
          </a:p>
          <a:p>
            <a:pPr marL="241300" indent="-228600">
              <a:lnSpc>
                <a:spcPts val="1230"/>
              </a:lnSpc>
              <a:buSzPct val="95238"/>
              <a:buFont typeface="Symbol"/>
              <a:buChar char=""/>
              <a:tabLst>
                <a:tab pos="241300" algn="l"/>
                <a:tab pos="241935" algn="l"/>
              </a:tabLst>
            </a:pP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Abitare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una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struttura, una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casa, la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scuola,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la</a:t>
            </a:r>
            <a:r>
              <a:rPr dirty="0" sz="105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città.</a:t>
            </a:r>
            <a:endParaRPr sz="1050">
              <a:latin typeface="Arial"/>
              <a:cs typeface="Arial"/>
            </a:endParaRPr>
          </a:p>
          <a:p>
            <a:pPr marL="241300" indent="-228600">
              <a:lnSpc>
                <a:spcPts val="1225"/>
              </a:lnSpc>
              <a:buSzPct val="95238"/>
              <a:buFont typeface="Symbol"/>
              <a:buChar char=""/>
              <a:tabLst>
                <a:tab pos="241300" algn="l"/>
                <a:tab pos="241935" algn="l"/>
              </a:tabLst>
            </a:pP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Abitare spazi reali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 virtuali.</a:t>
            </a:r>
            <a:endParaRPr sz="1050">
              <a:latin typeface="Arial"/>
              <a:cs typeface="Arial"/>
            </a:endParaRPr>
          </a:p>
          <a:p>
            <a:pPr marL="241300" indent="-228600">
              <a:lnSpc>
                <a:spcPts val="1230"/>
              </a:lnSpc>
              <a:buSzPct val="95238"/>
              <a:buFont typeface="Symbol"/>
              <a:buChar char=""/>
              <a:tabLst>
                <a:tab pos="241300" algn="l"/>
                <a:tab pos="241935" algn="l"/>
              </a:tabLst>
            </a:pP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Abitare tempi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storici.</a:t>
            </a:r>
            <a:endParaRPr sz="1050">
              <a:latin typeface="Arial"/>
              <a:cs typeface="Arial"/>
            </a:endParaRPr>
          </a:p>
          <a:p>
            <a:pPr marL="241300" indent="-228600">
              <a:lnSpc>
                <a:spcPts val="1230"/>
              </a:lnSpc>
              <a:buSzPct val="95238"/>
              <a:buFont typeface="Symbol"/>
              <a:buChar char=""/>
              <a:tabLst>
                <a:tab pos="241300" algn="l"/>
                <a:tab pos="241935" algn="l"/>
              </a:tabLst>
            </a:pP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Abitare altri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pianeti.</a:t>
            </a:r>
            <a:endParaRPr sz="1050">
              <a:latin typeface="Arial"/>
              <a:cs typeface="Arial"/>
            </a:endParaRPr>
          </a:p>
          <a:p>
            <a:pPr marL="241300" indent="-228600">
              <a:lnSpc>
                <a:spcPts val="1225"/>
              </a:lnSpc>
              <a:buSzPct val="95238"/>
              <a:buFont typeface="Symbol"/>
              <a:buChar char=""/>
              <a:tabLst>
                <a:tab pos="241300" algn="l"/>
                <a:tab pos="241935" algn="l"/>
              </a:tabLst>
            </a:pP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L'abitare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una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voce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un suono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in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una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scatola, in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una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stanza,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in</a:t>
            </a:r>
            <a:r>
              <a:rPr dirty="0" sz="1050" spc="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un'arena.</a:t>
            </a:r>
            <a:endParaRPr sz="1050">
              <a:latin typeface="Arial"/>
              <a:cs typeface="Arial"/>
            </a:endParaRPr>
          </a:p>
          <a:p>
            <a:pPr marL="241300" indent="-228600">
              <a:lnSpc>
                <a:spcPts val="1230"/>
              </a:lnSpc>
              <a:buSzPct val="95238"/>
              <a:buFont typeface="Symbol"/>
              <a:buChar char=""/>
              <a:tabLst>
                <a:tab pos="241300" algn="l"/>
                <a:tab pos="241935" algn="l"/>
              </a:tabLst>
            </a:pP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L'abitare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un'opera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d'arte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all'interno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un</a:t>
            </a:r>
            <a:r>
              <a:rPr dirty="0" sz="1050" spc="-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museo.</a:t>
            </a:r>
            <a:endParaRPr sz="1050">
              <a:latin typeface="Arial"/>
              <a:cs typeface="Arial"/>
            </a:endParaRPr>
          </a:p>
          <a:p>
            <a:pPr marL="241300" indent="-228600">
              <a:lnSpc>
                <a:spcPts val="1230"/>
              </a:lnSpc>
              <a:buSzPct val="95238"/>
              <a:buFont typeface="Symbol"/>
              <a:buChar char=""/>
              <a:tabLst>
                <a:tab pos="241300" algn="l"/>
                <a:tab pos="241935" algn="l"/>
              </a:tabLst>
            </a:pP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L'abitare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un segno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grafico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su di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un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foglio.</a:t>
            </a:r>
            <a:endParaRPr sz="1050">
              <a:latin typeface="Arial"/>
              <a:cs typeface="Arial"/>
            </a:endParaRPr>
          </a:p>
          <a:p>
            <a:pPr marL="241300" indent="-228600">
              <a:lnSpc>
                <a:spcPts val="1220"/>
              </a:lnSpc>
              <a:buSzPct val="95238"/>
              <a:buFont typeface="Symbol"/>
              <a:buChar char=""/>
              <a:tabLst>
                <a:tab pos="241300" algn="l"/>
                <a:tab pos="241935" algn="l"/>
              </a:tabLst>
            </a:pP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L'abitare delle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parole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nelle</a:t>
            </a:r>
            <a:r>
              <a:rPr dirty="0" sz="1050" spc="-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pagine.</a:t>
            </a:r>
            <a:endParaRPr sz="1050">
              <a:latin typeface="Arial"/>
              <a:cs typeface="Arial"/>
            </a:endParaRPr>
          </a:p>
          <a:p>
            <a:pPr marL="241300" indent="-228600">
              <a:lnSpc>
                <a:spcPts val="1235"/>
              </a:lnSpc>
              <a:buSzPct val="95238"/>
              <a:buFont typeface="Symbol"/>
              <a:buChar char=""/>
              <a:tabLst>
                <a:tab pos="241300" algn="l"/>
                <a:tab pos="241935" algn="l"/>
              </a:tabLst>
            </a:pP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L'abitare degli oggetti sempre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più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"intelligenti" tra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di</a:t>
            </a:r>
            <a:r>
              <a:rPr dirty="0" sz="105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noi.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97790" marR="5080">
              <a:lnSpc>
                <a:spcPts val="1210"/>
              </a:lnSpc>
            </a:pPr>
            <a:r>
              <a:rPr dirty="0" sz="1050" b="1">
                <a:solidFill>
                  <a:srgbClr val="333333"/>
                </a:solidFill>
                <a:latin typeface="Arial"/>
                <a:cs typeface="Arial"/>
              </a:rPr>
              <a:t>Sono </a:t>
            </a:r>
            <a:r>
              <a:rPr dirty="0" sz="1050" spc="-5" b="1">
                <a:solidFill>
                  <a:srgbClr val="333333"/>
                </a:solidFill>
                <a:latin typeface="Arial"/>
                <a:cs typeface="Arial"/>
              </a:rPr>
              <a:t>previsti </a:t>
            </a:r>
            <a:r>
              <a:rPr dirty="0" sz="1050" b="1">
                <a:solidFill>
                  <a:srgbClr val="333333"/>
                </a:solidFill>
                <a:latin typeface="Arial"/>
                <a:cs typeface="Arial"/>
              </a:rPr>
              <a:t>oltre 80 eventi culturali </a:t>
            </a:r>
            <a:r>
              <a:rPr dirty="0" sz="1050" spc="-5" b="1">
                <a:solidFill>
                  <a:srgbClr val="333333"/>
                </a:solidFill>
                <a:latin typeface="Arial"/>
                <a:cs typeface="Arial"/>
              </a:rPr>
              <a:t>in </a:t>
            </a:r>
            <a:r>
              <a:rPr dirty="0" sz="1050" b="1">
                <a:solidFill>
                  <a:srgbClr val="333333"/>
                </a:solidFill>
                <a:latin typeface="Arial"/>
                <a:cs typeface="Arial"/>
              </a:rPr>
              <a:t>50 </a:t>
            </a:r>
            <a:r>
              <a:rPr dirty="0" sz="1050" spc="-5" b="1">
                <a:solidFill>
                  <a:srgbClr val="333333"/>
                </a:solidFill>
                <a:latin typeface="Arial"/>
                <a:cs typeface="Arial"/>
              </a:rPr>
              <a:t>città italiane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. Il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dettaglio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eventi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sedi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è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disponibile sul  sito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0000FF"/>
                </a:solidFill>
                <a:latin typeface="Arial"/>
                <a:cs typeface="Arial"/>
                <a:hlinkClick r:id="rId3"/>
              </a:rPr>
              <a:t>www.festivalculturacreativa.it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  <a:hlinkClick r:id="rId3"/>
              </a:rPr>
              <a:t>.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Iltempo.it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4 maggio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846703"/>
            <a:ext cx="5694045" cy="698500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280"/>
              </a:spcBef>
            </a:pPr>
            <a:r>
              <a:rPr dirty="0" sz="2250">
                <a:solidFill>
                  <a:srgbClr val="333333"/>
                </a:solidFill>
                <a:latin typeface="Arial"/>
                <a:cs typeface="Arial"/>
              </a:rPr>
              <a:t>Bper </a:t>
            </a:r>
            <a:r>
              <a:rPr dirty="0" sz="2250" spc="-5">
                <a:solidFill>
                  <a:srgbClr val="333333"/>
                </a:solidFill>
                <a:latin typeface="Arial"/>
                <a:cs typeface="Arial"/>
              </a:rPr>
              <a:t>Banca in campo per la Cultura Creativa  dall'Emilia alla</a:t>
            </a:r>
            <a:r>
              <a:rPr dirty="0" sz="225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2250" spc="-5">
                <a:solidFill>
                  <a:srgbClr val="333333"/>
                </a:solidFill>
                <a:latin typeface="Arial"/>
                <a:cs typeface="Arial"/>
              </a:rPr>
              <a:t>Calabria</a:t>
            </a:r>
            <a:endParaRPr sz="22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5091201"/>
            <a:ext cx="6101080" cy="31438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13700"/>
              </a:lnSpc>
              <a:spcBef>
                <a:spcPts val="90"/>
              </a:spcBef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(AdnKronos) - 'Abitare sottosopra. Scoprire e sperimentare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come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si sta dentro i luoghi, l’arte e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le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emozioni'.  E’ questo il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tema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della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terza edizione del Festival della cultura creativa, indetto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Abi anche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per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l’anno  2016, in corso fino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all’8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maggio con eventi in tutta Italia. Destinatari dell’originale appuntamento, sono i  bambini e i ragazzi dai 6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ai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13 anni. Bper Banca, che aderisce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al progetto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fin dal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suo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inizio,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ha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articolato la  partecipazione in quattro eventi, distribuiti sul territorio nazionale. La Banca Popolare del'Emilia Romagna  partecipa dunque con 'Città invisibili' a Modena (7 maggio),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'City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Box, Installazione e Laboratorio per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cervelli 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creativi' a Ravenna (4 maggio),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'Gli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alunni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questa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scuola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fanno Festival' a Benevento (fino al 7 maggio),  Pompei (fino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al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7 maggio) e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Salerno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(fino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al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7 maggio), 'Fuori dagli abiti… chissà dove…' a Santa Severina,  in provincia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Crotone (6 maggio).Lo scorso anno il </a:t>
            </a:r>
            <a:r>
              <a:rPr dirty="0" sz="1000" spc="5">
                <a:solidFill>
                  <a:srgbClr val="333333"/>
                </a:solidFill>
                <a:latin typeface="Arial"/>
                <a:cs typeface="Arial"/>
              </a:rPr>
              <a:t>tema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del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Festival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era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'L’alfabeto del mondo. Leggiamo i  segni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intorno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a noi e raccontiamo'. L’obiettivo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quest’anno, invece, è invitare bambini e ragazzi ad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ampliare 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il concetto di casa, per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scoprire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e sperimentare, con l'aiuto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di operatori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culturali specializzati, in che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modo 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ogni persona e cosa vive, abita 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si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relaziona con tutto ciò che lo circonda, utilizzando le modalità più  consone alla propria natura. Un argomento, questo scelto dalle banche italiane, che testimonia il loro </a:t>
            </a:r>
            <a:r>
              <a:rPr dirty="0" sz="1000" spc="5">
                <a:solidFill>
                  <a:srgbClr val="333333"/>
                </a:solidFill>
                <a:latin typeface="Arial"/>
                <a:cs typeface="Arial"/>
              </a:rPr>
              <a:t>essere 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fortemente legate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al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territorio e sensibili al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tema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della cultura e della creatività, visti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come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espressione e  possibilità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di un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vivere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civile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basato sullo sguardo delle giovani generazioni.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Il programma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nazionale delle  iniziative è reperibile sul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sito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internet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  <a:hlinkClick r:id="rId3"/>
              </a:rPr>
              <a:t>www.festivalculturacreativa.it,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mentre quello dell'evento modenese  'Città invisibili',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in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scena il 7 maggio dalle 16 alle 19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presso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Giardino Ducale Estense,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in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Corso  Canalgrande, è consultabile sul sito internet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  <a:hlinkClick r:id="rId4"/>
              </a:rPr>
              <a:t>www.bper.it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e sulla pagina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Facebook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di Bper</a:t>
            </a:r>
            <a:r>
              <a:rPr dirty="0" sz="1000" spc="1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Banca.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13304" y="2442971"/>
            <a:ext cx="2933699" cy="6186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9527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Lacassa.com  4 maggio</a:t>
            </a:r>
            <a:r>
              <a:rPr dirty="0" sz="1600" spc="-6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805554"/>
            <a:ext cx="5909945" cy="138938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12700" marR="5080">
              <a:lnSpc>
                <a:spcPct val="102299"/>
              </a:lnSpc>
              <a:spcBef>
                <a:spcPts val="35"/>
              </a:spcBef>
            </a:pPr>
            <a:r>
              <a:rPr dirty="0" sz="2200" spc="-5">
                <a:solidFill>
                  <a:srgbClr val="006CA9"/>
                </a:solidFill>
                <a:latin typeface="Arial"/>
                <a:cs typeface="Arial"/>
              </a:rPr>
              <a:t>VENERDI' A RAVENNA, CHIOSTRI  FRANCESCANI, LA </a:t>
            </a:r>
            <a:r>
              <a:rPr dirty="0" sz="2200">
                <a:solidFill>
                  <a:srgbClr val="006CA9"/>
                </a:solidFill>
                <a:latin typeface="Arial"/>
                <a:cs typeface="Arial"/>
              </a:rPr>
              <a:t>CASSA </a:t>
            </a:r>
            <a:r>
              <a:rPr dirty="0" sz="2200" spc="-5">
                <a:solidFill>
                  <a:srgbClr val="006CA9"/>
                </a:solidFill>
                <a:latin typeface="Arial"/>
                <a:cs typeface="Arial"/>
              </a:rPr>
              <a:t>ORGANIZZA </a:t>
            </a:r>
            <a:r>
              <a:rPr dirty="0" sz="2200">
                <a:solidFill>
                  <a:srgbClr val="006CA9"/>
                </a:solidFill>
                <a:latin typeface="Arial"/>
                <a:cs typeface="Arial"/>
              </a:rPr>
              <a:t>PER  </a:t>
            </a:r>
            <a:r>
              <a:rPr dirty="0" sz="2200" spc="-5">
                <a:solidFill>
                  <a:srgbClr val="006CA9"/>
                </a:solidFill>
                <a:latin typeface="Arial"/>
                <a:cs typeface="Arial"/>
              </a:rPr>
              <a:t>LE SCUOLE "IL </a:t>
            </a:r>
            <a:r>
              <a:rPr dirty="0" sz="2200">
                <a:solidFill>
                  <a:srgbClr val="006CA9"/>
                </a:solidFill>
                <a:latin typeface="Arial"/>
                <a:cs typeface="Arial"/>
              </a:rPr>
              <a:t>FESTIVAL </a:t>
            </a:r>
            <a:r>
              <a:rPr dirty="0" sz="2200" spc="-5">
                <a:solidFill>
                  <a:srgbClr val="006CA9"/>
                </a:solidFill>
                <a:latin typeface="Arial"/>
                <a:cs typeface="Arial"/>
              </a:rPr>
              <a:t>DELLA CULTURA  CREATIVA" PROMOSSO</a:t>
            </a:r>
            <a:r>
              <a:rPr dirty="0" sz="2200">
                <a:solidFill>
                  <a:srgbClr val="006CA9"/>
                </a:solidFill>
                <a:latin typeface="Arial"/>
                <a:cs typeface="Arial"/>
              </a:rPr>
              <a:t> DALL'ABI</a:t>
            </a:r>
            <a:endParaRPr sz="2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1040" y="5330062"/>
            <a:ext cx="6158230" cy="0"/>
          </a:xfrm>
          <a:custGeom>
            <a:avLst/>
            <a:gdLst/>
            <a:ahLst/>
            <a:cxnLst/>
            <a:rect l="l" t="t" r="r" b="b"/>
            <a:pathLst>
              <a:path w="6158230" h="0">
                <a:moveTo>
                  <a:pt x="0" y="0"/>
                </a:moveTo>
                <a:lnTo>
                  <a:pt x="615823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06627" y="5460618"/>
            <a:ext cx="6148705" cy="4234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6985">
              <a:lnSpc>
                <a:spcPct val="119200"/>
              </a:lnSpc>
              <a:spcBef>
                <a:spcPts val="100"/>
              </a:spcBef>
            </a:pPr>
            <a:r>
              <a:rPr dirty="0" sz="1200" spc="-5">
                <a:latin typeface="Arial"/>
                <a:cs typeface="Arial"/>
              </a:rPr>
              <a:t>La Cassa di Risparmio di Ravenna Spa </a:t>
            </a:r>
            <a:r>
              <a:rPr dirty="0" sz="1200" spc="-10">
                <a:latin typeface="Arial"/>
                <a:cs typeface="Arial"/>
              </a:rPr>
              <a:t>ha </a:t>
            </a:r>
            <a:r>
              <a:rPr dirty="0" sz="1200">
                <a:latin typeface="Arial"/>
                <a:cs typeface="Arial"/>
              </a:rPr>
              <a:t>aderito </a:t>
            </a:r>
            <a:r>
              <a:rPr dirty="0" sz="1200" spc="-5">
                <a:latin typeface="Arial"/>
                <a:cs typeface="Arial"/>
              </a:rPr>
              <a:t>alla Terza Edizione del Festival </a:t>
            </a:r>
            <a:r>
              <a:rPr dirty="0" sz="1200">
                <a:latin typeface="Arial"/>
                <a:cs typeface="Arial"/>
              </a:rPr>
              <a:t>della  Cultura </a:t>
            </a:r>
            <a:r>
              <a:rPr dirty="0" sz="1200" spc="-5">
                <a:latin typeface="Arial"/>
                <a:cs typeface="Arial"/>
              </a:rPr>
              <a:t>Creativa, le banche italiane per i giovani e il territorio, </a:t>
            </a:r>
            <a:r>
              <a:rPr dirty="0" sz="1200">
                <a:latin typeface="Arial"/>
                <a:cs typeface="Arial"/>
              </a:rPr>
              <a:t>promosso </a:t>
            </a:r>
            <a:r>
              <a:rPr dirty="0" sz="1200" spc="-5">
                <a:latin typeface="Arial"/>
                <a:cs typeface="Arial"/>
              </a:rPr>
              <a:t>dall'Associazione  Bancaria Italiana con il </a:t>
            </a:r>
            <a:r>
              <a:rPr dirty="0" sz="1200">
                <a:latin typeface="Arial"/>
                <a:cs typeface="Arial"/>
              </a:rPr>
              <a:t>Patrocinio </a:t>
            </a:r>
            <a:r>
              <a:rPr dirty="0" sz="1200" spc="-5">
                <a:latin typeface="Arial"/>
                <a:cs typeface="Arial"/>
              </a:rPr>
              <a:t>della Commissione Nazionale Italiana </a:t>
            </a:r>
            <a:r>
              <a:rPr dirty="0" sz="1200">
                <a:latin typeface="Arial"/>
                <a:cs typeface="Arial"/>
              </a:rPr>
              <a:t>per </a:t>
            </a:r>
            <a:r>
              <a:rPr dirty="0" sz="1200" spc="-5">
                <a:latin typeface="Arial"/>
                <a:cs typeface="Arial"/>
              </a:rPr>
              <a:t>l’UNESCO,  del Ministero dei Beni e </a:t>
            </a:r>
            <a:r>
              <a:rPr dirty="0" sz="1200">
                <a:latin typeface="Arial"/>
                <a:cs typeface="Arial"/>
              </a:rPr>
              <a:t>delle </a:t>
            </a:r>
            <a:r>
              <a:rPr dirty="0" sz="1200" spc="-5">
                <a:latin typeface="Arial"/>
                <a:cs typeface="Arial"/>
              </a:rPr>
              <a:t>Attività Culturali </a:t>
            </a:r>
            <a:r>
              <a:rPr dirty="0" sz="1200">
                <a:latin typeface="Arial"/>
                <a:cs typeface="Arial"/>
              </a:rPr>
              <a:t>e del Turismo e </a:t>
            </a:r>
            <a:r>
              <a:rPr dirty="0" sz="1200" spc="-5">
                <a:latin typeface="Arial"/>
                <a:cs typeface="Arial"/>
              </a:rPr>
              <a:t>del Ministero dell’Istruzione,  dell’Università </a:t>
            </a:r>
            <a:r>
              <a:rPr dirty="0" sz="1200">
                <a:latin typeface="Arial"/>
                <a:cs typeface="Arial"/>
              </a:rPr>
              <a:t>e </a:t>
            </a:r>
            <a:r>
              <a:rPr dirty="0" sz="1200" spc="-5">
                <a:latin typeface="Arial"/>
                <a:cs typeface="Arial"/>
              </a:rPr>
              <a:t>della Ricerca, RAI Media Partner, organizzando </a:t>
            </a:r>
            <a:r>
              <a:rPr dirty="0" sz="1200" spc="-5" b="1">
                <a:latin typeface="Arial"/>
                <a:cs typeface="Arial"/>
              </a:rPr>
              <a:t>a Ravenna, presso </a:t>
            </a:r>
            <a:r>
              <a:rPr dirty="0" sz="1200" b="1">
                <a:latin typeface="Arial"/>
                <a:cs typeface="Arial"/>
              </a:rPr>
              <a:t>gli  </a:t>
            </a:r>
            <a:r>
              <a:rPr dirty="0" sz="1200" spc="-5" b="1">
                <a:latin typeface="Arial"/>
                <a:cs typeface="Arial"/>
              </a:rPr>
              <a:t>Antichi Chiostri Francescani della Fondazione Cassa Ravenna, </a:t>
            </a:r>
            <a:r>
              <a:rPr dirty="0" sz="1200" spc="-10" b="1">
                <a:latin typeface="Arial"/>
                <a:cs typeface="Arial"/>
              </a:rPr>
              <a:t>via </a:t>
            </a:r>
            <a:r>
              <a:rPr dirty="0" sz="1200" spc="-5" b="1">
                <a:latin typeface="Arial"/>
                <a:cs typeface="Arial"/>
              </a:rPr>
              <a:t>Dante Alighieri </a:t>
            </a:r>
            <a:r>
              <a:rPr dirty="0" sz="1200" b="1">
                <a:latin typeface="Arial"/>
                <a:cs typeface="Arial"/>
              </a:rPr>
              <a:t>n.  </a:t>
            </a:r>
            <a:r>
              <a:rPr dirty="0" sz="1200" spc="-5" b="1">
                <a:latin typeface="Arial"/>
                <a:cs typeface="Arial"/>
              </a:rPr>
              <a:t>4, Venerdì 6 maggio p.v., dalle ore 10,00 alle 13,00, </a:t>
            </a:r>
            <a:r>
              <a:rPr dirty="0" sz="1200" b="1">
                <a:latin typeface="Arial"/>
                <a:cs typeface="Arial"/>
              </a:rPr>
              <a:t>un </a:t>
            </a:r>
            <a:r>
              <a:rPr dirty="0" sz="1200" spc="-5" b="1">
                <a:latin typeface="Arial"/>
                <a:cs typeface="Arial"/>
              </a:rPr>
              <a:t>percorso narrativo e musicale  dedicato alle Scuole e classi Secondarie </a:t>
            </a:r>
            <a:r>
              <a:rPr dirty="0" sz="1200" b="1">
                <a:latin typeface="Arial"/>
                <a:cs typeface="Arial"/>
              </a:rPr>
              <a:t>di I </a:t>
            </a:r>
            <a:r>
              <a:rPr dirty="0" sz="1200" spc="-5" b="1">
                <a:latin typeface="Arial"/>
                <a:cs typeface="Arial"/>
              </a:rPr>
              <a:t>e </a:t>
            </a:r>
            <a:r>
              <a:rPr dirty="0" sz="1200" b="1">
                <a:latin typeface="Arial"/>
                <a:cs typeface="Arial"/>
              </a:rPr>
              <a:t>II </a:t>
            </a:r>
            <a:r>
              <a:rPr dirty="0" sz="1200" spc="-5" b="1">
                <a:latin typeface="Arial"/>
                <a:cs typeface="Arial"/>
              </a:rPr>
              <a:t>grado che si snoderà all'interno  della zona</a:t>
            </a:r>
            <a:r>
              <a:rPr dirty="0" sz="1200" spc="5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Dantesca.</a:t>
            </a:r>
            <a:endParaRPr sz="1200">
              <a:latin typeface="Arial"/>
              <a:cs typeface="Arial"/>
            </a:endParaRPr>
          </a:p>
          <a:p>
            <a:pPr algn="just" marL="12700" marR="6350">
              <a:lnSpc>
                <a:spcPct val="119200"/>
              </a:lnSpc>
              <a:spcBef>
                <a:spcPts val="740"/>
              </a:spcBef>
            </a:pPr>
            <a:r>
              <a:rPr dirty="0" sz="1200" spc="-5">
                <a:latin typeface="Arial"/>
                <a:cs typeface="Arial"/>
              </a:rPr>
              <a:t>L'Edizione del 2016 </a:t>
            </a:r>
            <a:r>
              <a:rPr dirty="0" sz="1200" spc="-10">
                <a:latin typeface="Arial"/>
                <a:cs typeface="Arial"/>
              </a:rPr>
              <a:t>ha </a:t>
            </a:r>
            <a:r>
              <a:rPr dirty="0" sz="1200">
                <a:latin typeface="Arial"/>
                <a:cs typeface="Arial"/>
              </a:rPr>
              <a:t>come </a:t>
            </a:r>
            <a:r>
              <a:rPr dirty="0" sz="1200" spc="-5">
                <a:latin typeface="Arial"/>
                <a:cs typeface="Arial"/>
              </a:rPr>
              <a:t>tema "Abitare sottosopra. Scoprire e sperimentare </a:t>
            </a:r>
            <a:r>
              <a:rPr dirty="0" sz="1200" spc="10">
                <a:latin typeface="Arial"/>
                <a:cs typeface="Arial"/>
              </a:rPr>
              <a:t>come </a:t>
            </a:r>
            <a:r>
              <a:rPr dirty="0" sz="1200" spc="-5">
                <a:latin typeface="Arial"/>
                <a:cs typeface="Arial"/>
              </a:rPr>
              <a:t>si  </a:t>
            </a:r>
            <a:r>
              <a:rPr dirty="0" sz="1200">
                <a:latin typeface="Arial"/>
                <a:cs typeface="Arial"/>
              </a:rPr>
              <a:t>sta </a:t>
            </a:r>
            <a:r>
              <a:rPr dirty="0" sz="1200" spc="-5">
                <a:latin typeface="Arial"/>
                <a:cs typeface="Arial"/>
              </a:rPr>
              <a:t>dentro </a:t>
            </a:r>
            <a:r>
              <a:rPr dirty="0" sz="1200">
                <a:latin typeface="Arial"/>
                <a:cs typeface="Arial"/>
              </a:rPr>
              <a:t>i </a:t>
            </a:r>
            <a:r>
              <a:rPr dirty="0" sz="1200" spc="-5">
                <a:latin typeface="Arial"/>
                <a:cs typeface="Arial"/>
              </a:rPr>
              <a:t>luoghi, </a:t>
            </a:r>
            <a:r>
              <a:rPr dirty="0" sz="1200" spc="-10">
                <a:latin typeface="Arial"/>
                <a:cs typeface="Arial"/>
              </a:rPr>
              <a:t>l’arte </a:t>
            </a:r>
            <a:r>
              <a:rPr dirty="0" sz="1200">
                <a:latin typeface="Arial"/>
                <a:cs typeface="Arial"/>
              </a:rPr>
              <a:t>e </a:t>
            </a:r>
            <a:r>
              <a:rPr dirty="0" sz="1200" spc="-5">
                <a:latin typeface="Arial"/>
                <a:cs typeface="Arial"/>
              </a:rPr>
              <a:t>le</a:t>
            </a:r>
            <a:r>
              <a:rPr dirty="0" sz="1200" spc="1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emozioni".</a:t>
            </a:r>
            <a:endParaRPr sz="1200">
              <a:latin typeface="Arial"/>
              <a:cs typeface="Arial"/>
            </a:endParaRPr>
          </a:p>
          <a:p>
            <a:pPr algn="just" marL="12700" marR="8890">
              <a:lnSpc>
                <a:spcPct val="118900"/>
              </a:lnSpc>
              <a:spcBef>
                <a:spcPts val="760"/>
              </a:spcBef>
            </a:pPr>
            <a:r>
              <a:rPr dirty="0" sz="1200" b="1">
                <a:latin typeface="Arial"/>
                <a:cs typeface="Arial"/>
              </a:rPr>
              <a:t>La </a:t>
            </a:r>
            <a:r>
              <a:rPr dirty="0" sz="1200" spc="-5" b="1">
                <a:latin typeface="Arial"/>
                <a:cs typeface="Arial"/>
              </a:rPr>
              <a:t>Cassa approfondirà, </a:t>
            </a:r>
            <a:r>
              <a:rPr dirty="0" sz="1200" b="1">
                <a:latin typeface="Arial"/>
                <a:cs typeface="Arial"/>
              </a:rPr>
              <a:t>in </a:t>
            </a:r>
            <a:r>
              <a:rPr dirty="0" sz="1200" spc="-5" b="1">
                <a:latin typeface="Arial"/>
                <a:cs typeface="Arial"/>
              </a:rPr>
              <a:t>particolare, nel </a:t>
            </a:r>
            <a:r>
              <a:rPr dirty="0" sz="1200" b="1">
                <a:latin typeface="Arial"/>
                <a:cs typeface="Arial"/>
              </a:rPr>
              <a:t>suo </a:t>
            </a:r>
            <a:r>
              <a:rPr dirty="0" sz="1200" spc="-5" b="1">
                <a:latin typeface="Arial"/>
                <a:cs typeface="Arial"/>
              </a:rPr>
              <a:t>percorso </a:t>
            </a:r>
            <a:r>
              <a:rPr dirty="0" sz="1200" b="1">
                <a:latin typeface="Arial"/>
                <a:cs typeface="Arial"/>
              </a:rPr>
              <a:t>una </a:t>
            </a:r>
            <a:r>
              <a:rPr dirty="0" sz="1200" spc="-5" b="1">
                <a:latin typeface="Arial"/>
                <a:cs typeface="Arial"/>
              </a:rPr>
              <a:t>“contaminazione” </a:t>
            </a:r>
            <a:r>
              <a:rPr dirty="0" sz="1200" spc="-10" b="1">
                <a:latin typeface="Arial"/>
                <a:cs typeface="Arial"/>
              </a:rPr>
              <a:t>di  </a:t>
            </a:r>
            <a:r>
              <a:rPr dirty="0" sz="1200" b="1">
                <a:latin typeface="Arial"/>
                <a:cs typeface="Arial"/>
              </a:rPr>
              <a:t>generi </a:t>
            </a:r>
            <a:r>
              <a:rPr dirty="0" sz="1200" spc="-5" b="1">
                <a:latin typeface="Arial"/>
                <a:cs typeface="Arial"/>
              </a:rPr>
              <a:t>musicali, presentando l’evento “Abitare </a:t>
            </a:r>
            <a:r>
              <a:rPr dirty="0" sz="1200" b="1">
                <a:latin typeface="Arial"/>
                <a:cs typeface="Arial"/>
              </a:rPr>
              <a:t>e </a:t>
            </a:r>
            <a:r>
              <a:rPr dirty="0" sz="1200" spc="-5" b="1">
                <a:latin typeface="Arial"/>
                <a:cs typeface="Arial"/>
              </a:rPr>
              <a:t>Musicare Sottosopra; il </a:t>
            </a:r>
            <a:r>
              <a:rPr dirty="0" sz="1200" b="1">
                <a:latin typeface="Arial"/>
                <a:cs typeface="Arial"/>
              </a:rPr>
              <a:t>suono </a:t>
            </a:r>
            <a:r>
              <a:rPr dirty="0" sz="1200" spc="-5" b="1">
                <a:latin typeface="Arial"/>
                <a:cs typeface="Arial"/>
              </a:rPr>
              <a:t>delle  emozioni”.</a:t>
            </a:r>
            <a:endParaRPr sz="1200">
              <a:latin typeface="Arial"/>
              <a:cs typeface="Arial"/>
            </a:endParaRPr>
          </a:p>
          <a:p>
            <a:pPr algn="just" marL="12700" marR="5080">
              <a:lnSpc>
                <a:spcPct val="119200"/>
              </a:lnSpc>
              <a:spcBef>
                <a:spcPts val="755"/>
              </a:spcBef>
            </a:pPr>
            <a:r>
              <a:rPr dirty="0" sz="1200" spc="-5">
                <a:latin typeface="Arial"/>
                <a:cs typeface="Arial"/>
              </a:rPr>
              <a:t>Si esibirà, con la partecipazione attiva degli </a:t>
            </a:r>
            <a:r>
              <a:rPr dirty="0" sz="1200">
                <a:latin typeface="Arial"/>
                <a:cs typeface="Arial"/>
              </a:rPr>
              <a:t>Istituti </a:t>
            </a:r>
            <a:r>
              <a:rPr dirty="0" sz="1200" spc="-5">
                <a:latin typeface="Arial"/>
                <a:cs typeface="Arial"/>
              </a:rPr>
              <a:t>Scolastici Superiori di Ravenna un  </a:t>
            </a:r>
            <a:r>
              <a:rPr dirty="0" sz="1200">
                <a:latin typeface="Arial"/>
                <a:cs typeface="Arial"/>
              </a:rPr>
              <a:t>Quartetto, </a:t>
            </a:r>
            <a:r>
              <a:rPr dirty="0" sz="1200" spc="-5">
                <a:latin typeface="Arial"/>
                <a:cs typeface="Arial"/>
              </a:rPr>
              <a:t>Quattro Unetti </a:t>
            </a:r>
            <a:r>
              <a:rPr dirty="0" sz="1200">
                <a:latin typeface="Arial"/>
                <a:cs typeface="Arial"/>
              </a:rPr>
              <a:t>- </a:t>
            </a:r>
            <a:r>
              <a:rPr dirty="0" sz="1200" spc="-5">
                <a:latin typeface="Arial"/>
                <a:cs typeface="Arial"/>
              </a:rPr>
              <a:t>Misticanza musicale </a:t>
            </a:r>
            <a:r>
              <a:rPr dirty="0" sz="1200">
                <a:latin typeface="Arial"/>
                <a:cs typeface="Arial"/>
              </a:rPr>
              <a:t>per </a:t>
            </a:r>
            <a:r>
              <a:rPr dirty="0" sz="1200" spc="-5">
                <a:latin typeface="Arial"/>
                <a:cs typeface="Arial"/>
              </a:rPr>
              <a:t>ottoni (L’Ensemble YouBrass, con  Jacopo Rivani e Simone Marzocchi alle trombe, Matteo Ricci al trombone e Luca </a:t>
            </a:r>
            <a:r>
              <a:rPr dirty="0" sz="1200" spc="10">
                <a:latin typeface="Arial"/>
                <a:cs typeface="Arial"/>
              </a:rPr>
              <a:t>Gatti </a:t>
            </a:r>
            <a:r>
              <a:rPr dirty="0" sz="1200" spc="-5">
                <a:latin typeface="Arial"/>
                <a:cs typeface="Arial"/>
              </a:rPr>
              <a:t>al  corno)</a:t>
            </a:r>
            <a:r>
              <a:rPr dirty="0" sz="1200" spc="114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che</a:t>
            </a:r>
            <a:r>
              <a:rPr dirty="0" sz="1200" spc="12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grazie</a:t>
            </a:r>
            <a:r>
              <a:rPr dirty="0" sz="1200" spc="12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ad</a:t>
            </a:r>
            <a:r>
              <a:rPr dirty="0" sz="1200" spc="11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un</a:t>
            </a:r>
            <a:r>
              <a:rPr dirty="0" sz="1200" spc="12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escamotage</a:t>
            </a:r>
            <a:r>
              <a:rPr dirty="0" sz="1200" spc="120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narrativo</a:t>
            </a:r>
            <a:r>
              <a:rPr dirty="0" sz="1200" spc="12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basato</a:t>
            </a:r>
            <a:r>
              <a:rPr dirty="0" sz="1200" spc="12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su</a:t>
            </a:r>
            <a:r>
              <a:rPr dirty="0" sz="1200" spc="12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un</a:t>
            </a:r>
            <a:r>
              <a:rPr dirty="0" sz="1200" spc="12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sapiente</a:t>
            </a:r>
            <a:r>
              <a:rPr dirty="0" sz="1200" spc="12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equivoco</a:t>
            </a:r>
            <a:r>
              <a:rPr dirty="0" sz="1200" spc="12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(i</a:t>
            </a:r>
            <a:r>
              <a:rPr dirty="0" sz="1200" spc="11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quattro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27654" y="2442971"/>
            <a:ext cx="1896322" cy="7994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6800" cy="59093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72630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Lacassa.com  4 maggio</a:t>
            </a:r>
            <a:r>
              <a:rPr dirty="0" sz="1600" spc="-6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2700" marR="9525">
              <a:lnSpc>
                <a:spcPct val="119200"/>
              </a:lnSpc>
              <a:spcBef>
                <a:spcPts val="960"/>
              </a:spcBef>
            </a:pPr>
            <a:r>
              <a:rPr dirty="0" sz="1200">
                <a:latin typeface="Arial"/>
                <a:cs typeface="Arial"/>
              </a:rPr>
              <a:t>artisti, </a:t>
            </a:r>
            <a:r>
              <a:rPr dirty="0" sz="1200" spc="-5">
                <a:latin typeface="Arial"/>
                <a:cs typeface="Arial"/>
              </a:rPr>
              <a:t>a causa di </a:t>
            </a:r>
            <a:r>
              <a:rPr dirty="0" sz="1200" spc="-10">
                <a:latin typeface="Arial"/>
                <a:cs typeface="Arial"/>
              </a:rPr>
              <a:t>un </a:t>
            </a:r>
            <a:r>
              <a:rPr dirty="0" sz="1200" spc="-5">
                <a:latin typeface="Arial"/>
                <a:cs typeface="Arial"/>
              </a:rPr>
              <a:t>incomprensione, si presentano in concerto </a:t>
            </a:r>
            <a:r>
              <a:rPr dirty="0" sz="1200" spc="-10">
                <a:latin typeface="Arial"/>
                <a:cs typeface="Arial"/>
              </a:rPr>
              <a:t>con </a:t>
            </a:r>
            <a:r>
              <a:rPr dirty="0" sz="1200" spc="-5">
                <a:latin typeface="Arial"/>
                <a:cs typeface="Arial"/>
              </a:rPr>
              <a:t>quattro programmi  completamente diversi </a:t>
            </a:r>
            <a:r>
              <a:rPr dirty="0" sz="1200">
                <a:latin typeface="Arial"/>
                <a:cs typeface="Arial"/>
              </a:rPr>
              <a:t>tra </a:t>
            </a:r>
            <a:r>
              <a:rPr dirty="0" sz="1200" spc="-5">
                <a:latin typeface="Arial"/>
                <a:cs typeface="Arial"/>
              </a:rPr>
              <a:t>loro) svilupperà uno spettacolo con risvolti di </a:t>
            </a:r>
            <a:r>
              <a:rPr dirty="0" sz="1200">
                <a:latin typeface="Arial"/>
                <a:cs typeface="Arial"/>
              </a:rPr>
              <a:t>assoluta</a:t>
            </a:r>
            <a:r>
              <a:rPr dirty="0" sz="1200" spc="16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comicità.</a:t>
            </a:r>
            <a:endParaRPr sz="1200">
              <a:latin typeface="Arial"/>
              <a:cs typeface="Arial"/>
            </a:endParaRPr>
          </a:p>
          <a:p>
            <a:pPr algn="just" marL="12700" marR="5715">
              <a:lnSpc>
                <a:spcPct val="119200"/>
              </a:lnSpc>
              <a:spcBef>
                <a:spcPts val="745"/>
              </a:spcBef>
            </a:pPr>
            <a:r>
              <a:rPr dirty="0" sz="1200" spc="-5">
                <a:latin typeface="Arial"/>
                <a:cs typeface="Arial"/>
              </a:rPr>
              <a:t>Nei due Chiostri adiacenti la tomba di Dante, verrà poi sviluppato </a:t>
            </a:r>
            <a:r>
              <a:rPr dirty="0" sz="1200" spc="-10">
                <a:latin typeface="Arial"/>
                <a:cs typeface="Arial"/>
              </a:rPr>
              <a:t>un </a:t>
            </a:r>
            <a:r>
              <a:rPr dirty="0" sz="1200" spc="-5">
                <a:latin typeface="Arial"/>
                <a:cs typeface="Arial"/>
              </a:rPr>
              <a:t>innovativo e apposito  percorso narrativo, anche attraverso l'utilizzo della moderna Sala Multimediale della Cassa  </a:t>
            </a:r>
            <a:r>
              <a:rPr dirty="0" sz="1200">
                <a:latin typeface="Arial"/>
                <a:cs typeface="Arial"/>
              </a:rPr>
              <a:t>Spa, </a:t>
            </a:r>
            <a:r>
              <a:rPr dirty="0" sz="1200" spc="-5">
                <a:latin typeface="Arial"/>
                <a:cs typeface="Arial"/>
              </a:rPr>
              <a:t>con filmati e approfondimenti storici ed </a:t>
            </a:r>
            <a:r>
              <a:rPr dirty="0" sz="1200">
                <a:latin typeface="Arial"/>
                <a:cs typeface="Arial"/>
              </a:rPr>
              <a:t>artistici, </a:t>
            </a:r>
            <a:r>
              <a:rPr dirty="0" sz="1200" spc="-5">
                <a:latin typeface="Arial"/>
                <a:cs typeface="Arial"/>
              </a:rPr>
              <a:t>che si snoderà nel Complesso  Monumentale prevedendo </a:t>
            </a:r>
            <a:r>
              <a:rPr dirty="0" sz="1200">
                <a:latin typeface="Arial"/>
                <a:cs typeface="Arial"/>
              </a:rPr>
              <a:t>"Il </a:t>
            </a:r>
            <a:r>
              <a:rPr dirty="0" sz="1200" spc="-5">
                <a:latin typeface="Arial"/>
                <a:cs typeface="Arial"/>
              </a:rPr>
              <a:t>racconto dei luoghi </a:t>
            </a:r>
            <a:r>
              <a:rPr dirty="0" sz="1200">
                <a:latin typeface="Arial"/>
                <a:cs typeface="Arial"/>
              </a:rPr>
              <a:t>Danteschi </a:t>
            </a:r>
            <a:r>
              <a:rPr dirty="0" sz="1200" spc="-5">
                <a:latin typeface="Arial"/>
                <a:cs typeface="Arial"/>
              </a:rPr>
              <a:t>tra mito e realtà", tenuto da  Franco Gabici, Presidente del Comitato Ravennate della Società Dante</a:t>
            </a:r>
            <a:r>
              <a:rPr dirty="0" sz="1200" spc="6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Alighieri.</a:t>
            </a:r>
            <a:endParaRPr sz="1200">
              <a:latin typeface="Arial"/>
              <a:cs typeface="Arial"/>
            </a:endParaRPr>
          </a:p>
          <a:p>
            <a:pPr algn="just" marL="12700" marR="5080">
              <a:lnSpc>
                <a:spcPct val="119200"/>
              </a:lnSpc>
              <a:spcBef>
                <a:spcPts val="740"/>
              </a:spcBef>
            </a:pPr>
            <a:r>
              <a:rPr dirty="0" sz="1200" spc="-5">
                <a:latin typeface="Arial"/>
                <a:cs typeface="Arial"/>
              </a:rPr>
              <a:t>Le classi degli </a:t>
            </a:r>
            <a:r>
              <a:rPr dirty="0" sz="1200">
                <a:latin typeface="Arial"/>
                <a:cs typeface="Arial"/>
              </a:rPr>
              <a:t>Istituti </a:t>
            </a:r>
            <a:r>
              <a:rPr dirty="0" sz="1200" spc="-5">
                <a:latin typeface="Arial"/>
                <a:cs typeface="Arial"/>
              </a:rPr>
              <a:t>che hanno prenotato la visita </a:t>
            </a:r>
            <a:r>
              <a:rPr dirty="0" sz="1200">
                <a:latin typeface="Arial"/>
                <a:cs typeface="Arial"/>
              </a:rPr>
              <a:t>arricchiranno </a:t>
            </a:r>
            <a:r>
              <a:rPr dirty="0" sz="1200" spc="-5">
                <a:latin typeface="Arial"/>
                <a:cs typeface="Arial"/>
              </a:rPr>
              <a:t>poi attivamente il  percorso nei luoghi che andranno a visitare, riscoprendo quello che i segni dell'uomo  ancora </a:t>
            </a:r>
            <a:r>
              <a:rPr dirty="0" sz="1200" spc="-10">
                <a:latin typeface="Arial"/>
                <a:cs typeface="Arial"/>
              </a:rPr>
              <a:t>oggi </a:t>
            </a:r>
            <a:r>
              <a:rPr dirty="0" sz="1200" spc="-5">
                <a:latin typeface="Arial"/>
                <a:cs typeface="Arial"/>
              </a:rPr>
              <a:t>esprimono, in una realtà diversa, tramite un'analisi emozionale e meno  </a:t>
            </a:r>
            <a:r>
              <a:rPr dirty="0" sz="1200">
                <a:latin typeface="Arial"/>
                <a:cs typeface="Arial"/>
              </a:rPr>
              <a:t>scontata, </a:t>
            </a:r>
            <a:r>
              <a:rPr dirty="0" sz="1200" spc="-5">
                <a:latin typeface="Arial"/>
                <a:cs typeface="Arial"/>
              </a:rPr>
              <a:t>sperimentando procedimenti artistici e </a:t>
            </a:r>
            <a:r>
              <a:rPr dirty="0" sz="1200">
                <a:latin typeface="Arial"/>
                <a:cs typeface="Arial"/>
              </a:rPr>
              <a:t>musicali </a:t>
            </a:r>
            <a:r>
              <a:rPr dirty="0" sz="1200" spc="-5">
                <a:latin typeface="Arial"/>
                <a:cs typeface="Arial"/>
              </a:rPr>
              <a:t>capaci di nutrire il piacere di  capire e il desiderio </a:t>
            </a:r>
            <a:r>
              <a:rPr dirty="0" sz="1200">
                <a:latin typeface="Arial"/>
                <a:cs typeface="Arial"/>
              </a:rPr>
              <a:t>di</a:t>
            </a:r>
            <a:r>
              <a:rPr dirty="0" sz="1200" spc="-5">
                <a:latin typeface="Arial"/>
                <a:cs typeface="Arial"/>
              </a:rPr>
              <a:t> condividere.</a:t>
            </a:r>
            <a:endParaRPr sz="1200">
              <a:latin typeface="Arial"/>
              <a:cs typeface="Arial"/>
            </a:endParaRPr>
          </a:p>
          <a:p>
            <a:pPr algn="just" marL="12700" marR="10160">
              <a:lnSpc>
                <a:spcPct val="119200"/>
              </a:lnSpc>
              <a:spcBef>
                <a:spcPts val="745"/>
              </a:spcBef>
            </a:pPr>
            <a:r>
              <a:rPr dirty="0" sz="1200">
                <a:latin typeface="Arial"/>
                <a:cs typeface="Arial"/>
              </a:rPr>
              <a:t>Il </a:t>
            </a:r>
            <a:r>
              <a:rPr dirty="0" sz="1200" spc="-5">
                <a:latin typeface="Arial"/>
                <a:cs typeface="Arial"/>
              </a:rPr>
              <a:t>Presidente dell’ABI </a:t>
            </a:r>
            <a:r>
              <a:rPr dirty="0" sz="1200">
                <a:latin typeface="Arial"/>
                <a:cs typeface="Arial"/>
              </a:rPr>
              <a:t>e del </a:t>
            </a:r>
            <a:r>
              <a:rPr dirty="0" sz="1200" spc="-5">
                <a:latin typeface="Arial"/>
                <a:cs typeface="Arial"/>
              </a:rPr>
              <a:t>Gruppo Cassa </a:t>
            </a:r>
            <a:r>
              <a:rPr dirty="0" sz="1200">
                <a:latin typeface="Arial"/>
                <a:cs typeface="Arial"/>
              </a:rPr>
              <a:t>di </a:t>
            </a:r>
            <a:r>
              <a:rPr dirty="0" sz="1200" spc="-5">
                <a:latin typeface="Arial"/>
                <a:cs typeface="Arial"/>
              </a:rPr>
              <a:t>Risparmio </a:t>
            </a:r>
            <a:r>
              <a:rPr dirty="0" sz="1200">
                <a:latin typeface="Arial"/>
                <a:cs typeface="Arial"/>
              </a:rPr>
              <a:t>di </a:t>
            </a:r>
            <a:r>
              <a:rPr dirty="0" sz="1200" spc="-5">
                <a:latin typeface="Arial"/>
                <a:cs typeface="Arial"/>
              </a:rPr>
              <a:t>Ravenna Spa, Antonio Patuelli,  presentando la manifestazione </a:t>
            </a:r>
            <a:r>
              <a:rPr dirty="0" sz="1200">
                <a:latin typeface="Arial"/>
                <a:cs typeface="Arial"/>
              </a:rPr>
              <a:t>ha </a:t>
            </a:r>
            <a:r>
              <a:rPr dirty="0" sz="1200" spc="-5">
                <a:latin typeface="Arial"/>
                <a:cs typeface="Arial"/>
              </a:rPr>
              <a:t>sottolineato come “il rafforzato impegno delle banche </a:t>
            </a:r>
            <a:r>
              <a:rPr dirty="0" sz="1200">
                <a:latin typeface="Arial"/>
                <a:cs typeface="Arial"/>
              </a:rPr>
              <a:t>a  </a:t>
            </a:r>
            <a:r>
              <a:rPr dirty="0" sz="1200" spc="-5">
                <a:latin typeface="Arial"/>
                <a:cs typeface="Arial"/>
              </a:rPr>
              <a:t>investire </a:t>
            </a:r>
            <a:r>
              <a:rPr dirty="0" sz="1200">
                <a:latin typeface="Arial"/>
                <a:cs typeface="Arial"/>
              </a:rPr>
              <a:t>nei </a:t>
            </a:r>
            <a:r>
              <a:rPr dirty="0" sz="1200" spc="-5">
                <a:latin typeface="Arial"/>
                <a:cs typeface="Arial"/>
              </a:rPr>
              <a:t>giovani </a:t>
            </a:r>
            <a:r>
              <a:rPr dirty="0" sz="1200">
                <a:latin typeface="Arial"/>
                <a:cs typeface="Arial"/>
              </a:rPr>
              <a:t>e </a:t>
            </a:r>
            <a:r>
              <a:rPr dirty="0" sz="1200" spc="-5">
                <a:latin typeface="Arial"/>
                <a:cs typeface="Arial"/>
              </a:rPr>
              <a:t>nella cultura rappresenti un’occasione importante data </a:t>
            </a:r>
            <a:r>
              <a:rPr dirty="0" sz="1200">
                <a:latin typeface="Arial"/>
                <a:cs typeface="Arial"/>
              </a:rPr>
              <a:t>ai </a:t>
            </a:r>
            <a:r>
              <a:rPr dirty="0" sz="1200" spc="-5">
                <a:latin typeface="Arial"/>
                <a:cs typeface="Arial"/>
              </a:rPr>
              <a:t>ragazzi  per misurarsi con </a:t>
            </a:r>
            <a:r>
              <a:rPr dirty="0" sz="1200" spc="-10">
                <a:latin typeface="Arial"/>
                <a:cs typeface="Arial"/>
              </a:rPr>
              <a:t>se </a:t>
            </a:r>
            <a:r>
              <a:rPr dirty="0" sz="1200">
                <a:latin typeface="Arial"/>
                <a:cs typeface="Arial"/>
              </a:rPr>
              <a:t>stessi, </a:t>
            </a:r>
            <a:r>
              <a:rPr dirty="0" sz="1200" spc="-5">
                <a:latin typeface="Arial"/>
                <a:cs typeface="Arial"/>
              </a:rPr>
              <a:t>nella consapevolezza che attraverso la promozione della  conoscenza anche presso i più giovani si possa realizzare un più diffuso senso di  responsabilità, </a:t>
            </a:r>
            <a:r>
              <a:rPr dirty="0" sz="1200">
                <a:latin typeface="Arial"/>
                <a:cs typeface="Arial"/>
              </a:rPr>
              <a:t>per </a:t>
            </a:r>
            <a:r>
              <a:rPr dirty="0" sz="1200" spc="-5">
                <a:latin typeface="Arial"/>
                <a:cs typeface="Arial"/>
              </a:rPr>
              <a:t>una </a:t>
            </a:r>
            <a:r>
              <a:rPr dirty="0" sz="1200">
                <a:latin typeface="Arial"/>
                <a:cs typeface="Arial"/>
              </a:rPr>
              <a:t>più </a:t>
            </a:r>
            <a:r>
              <a:rPr dirty="0" sz="1200" spc="-5">
                <a:latin typeface="Arial"/>
                <a:cs typeface="Arial"/>
              </a:rPr>
              <a:t>ampia </a:t>
            </a:r>
            <a:r>
              <a:rPr dirty="0" sz="1200">
                <a:latin typeface="Arial"/>
                <a:cs typeface="Arial"/>
              </a:rPr>
              <a:t>e </a:t>
            </a:r>
            <a:r>
              <a:rPr dirty="0" sz="1200" spc="-5">
                <a:latin typeface="Arial"/>
                <a:cs typeface="Arial"/>
              </a:rPr>
              <a:t>duratura crescita </a:t>
            </a:r>
            <a:r>
              <a:rPr dirty="0" sz="1200">
                <a:latin typeface="Arial"/>
                <a:cs typeface="Arial"/>
              </a:rPr>
              <a:t>dei nostri</a:t>
            </a:r>
            <a:r>
              <a:rPr dirty="0" sz="1200" spc="-1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territori”.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96532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Mant</a:t>
            </a:r>
            <a:r>
              <a:rPr dirty="0" sz="1600" spc="10" b="1">
                <a:latin typeface="Arial"/>
                <a:cs typeface="Arial"/>
              </a:rPr>
              <a:t>o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a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o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iz</a:t>
            </a:r>
            <a:r>
              <a:rPr dirty="0" sz="1600" spc="-5" b="1">
                <a:latin typeface="Arial"/>
                <a:cs typeface="Arial"/>
              </a:rPr>
              <a:t>ie</a:t>
            </a:r>
            <a:r>
              <a:rPr dirty="0" sz="1600" spc="5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com  </a:t>
            </a:r>
            <a:r>
              <a:rPr dirty="0" sz="1600" spc="-5" b="1">
                <a:latin typeface="Arial"/>
                <a:cs typeface="Arial"/>
              </a:rPr>
              <a:t>4 maggio 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875154" y="2119883"/>
            <a:ext cx="3800475" cy="8091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3414267"/>
            <a:ext cx="5734050" cy="4324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58190" y="8144989"/>
            <a:ext cx="5591175" cy="11995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96532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Mant</a:t>
            </a:r>
            <a:r>
              <a:rPr dirty="0" sz="1600" spc="10" b="1">
                <a:latin typeface="Arial"/>
                <a:cs typeface="Arial"/>
              </a:rPr>
              <a:t>o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a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o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iz</a:t>
            </a:r>
            <a:r>
              <a:rPr dirty="0" sz="1600" spc="-5" b="1">
                <a:latin typeface="Arial"/>
                <a:cs typeface="Arial"/>
              </a:rPr>
              <a:t>ie</a:t>
            </a:r>
            <a:r>
              <a:rPr dirty="0" sz="1600" spc="5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com  </a:t>
            </a:r>
            <a:r>
              <a:rPr dirty="0" sz="1600" spc="-5" b="1">
                <a:latin typeface="Arial"/>
                <a:cs typeface="Arial"/>
              </a:rPr>
              <a:t>4 maggio 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77240" y="2148453"/>
            <a:ext cx="5553075" cy="2952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3439" y="660400"/>
            <a:ext cx="3314013" cy="4362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055367" y="1180847"/>
            <a:ext cx="3468624" cy="9207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121780" y="8805214"/>
            <a:ext cx="927705" cy="13165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121780" y="8793860"/>
            <a:ext cx="952500" cy="1347470"/>
          </a:xfrm>
          <a:custGeom>
            <a:avLst/>
            <a:gdLst/>
            <a:ahLst/>
            <a:cxnLst/>
            <a:rect l="l" t="t" r="r" b="b"/>
            <a:pathLst>
              <a:path w="952500" h="1347470">
                <a:moveTo>
                  <a:pt x="0" y="1347088"/>
                </a:moveTo>
                <a:lnTo>
                  <a:pt x="952500" y="1347088"/>
                </a:lnTo>
                <a:lnTo>
                  <a:pt x="952500" y="0"/>
                </a:lnTo>
                <a:lnTo>
                  <a:pt x="0" y="0"/>
                </a:lnTo>
                <a:lnTo>
                  <a:pt x="0" y="13470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04800" y="610869"/>
            <a:ext cx="6821805" cy="0"/>
          </a:xfrm>
          <a:custGeom>
            <a:avLst/>
            <a:gdLst/>
            <a:ahLst/>
            <a:cxnLst/>
            <a:rect l="l" t="t" r="r" b="b"/>
            <a:pathLst>
              <a:path w="6821805" h="0">
                <a:moveTo>
                  <a:pt x="0" y="0"/>
                </a:moveTo>
                <a:lnTo>
                  <a:pt x="6821424" y="0"/>
                </a:lnTo>
              </a:path>
            </a:pathLst>
          </a:custGeom>
          <a:ln w="21336">
            <a:solidFill>
              <a:srgbClr val="00AA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2101850" y="0"/>
            <a:ext cx="3353435" cy="2654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550" spc="10" b="1">
                <a:latin typeface="Times New Roman"/>
                <a:cs typeface="Times New Roman"/>
              </a:rPr>
              <a:t>Giornale di </a:t>
            </a:r>
            <a:r>
              <a:rPr dirty="0" sz="1550" spc="5" b="1">
                <a:latin typeface="Times New Roman"/>
                <a:cs typeface="Times New Roman"/>
              </a:rPr>
              <a:t>Sicilia </a:t>
            </a:r>
            <a:r>
              <a:rPr dirty="0" sz="1550" spc="10" b="1">
                <a:latin typeface="Times New Roman"/>
                <a:cs typeface="Times New Roman"/>
              </a:rPr>
              <a:t>Palermo e</a:t>
            </a:r>
            <a:r>
              <a:rPr dirty="0" sz="1550" spc="-30" b="1">
                <a:latin typeface="Times New Roman"/>
                <a:cs typeface="Times New Roman"/>
              </a:rPr>
              <a:t> </a:t>
            </a:r>
            <a:r>
              <a:rPr dirty="0" sz="1550" spc="10" b="1">
                <a:latin typeface="Times New Roman"/>
                <a:cs typeface="Times New Roman"/>
              </a:rPr>
              <a:t>Provincia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87700" y="453415"/>
            <a:ext cx="1410970" cy="1511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800" spc="10" b="1">
                <a:latin typeface="Times New Roman"/>
                <a:cs typeface="Times New Roman"/>
              </a:rPr>
              <a:t>Dir. Resp.: Antonio</a:t>
            </a:r>
            <a:r>
              <a:rPr dirty="0" sz="800" spc="-6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Ardizzone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21400" y="41757"/>
            <a:ext cx="892810" cy="5632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43180">
              <a:lnSpc>
                <a:spcPct val="100000"/>
              </a:lnSpc>
              <a:spcBef>
                <a:spcPts val="125"/>
              </a:spcBef>
            </a:pPr>
            <a:r>
              <a:rPr dirty="0" sz="950" spc="10" b="1">
                <a:latin typeface="Times New Roman"/>
                <a:cs typeface="Times New Roman"/>
              </a:rPr>
              <a:t>28-APR-2016</a:t>
            </a:r>
            <a:endParaRPr sz="950">
              <a:latin typeface="Times New Roman"/>
              <a:cs typeface="Times New Roman"/>
            </a:endParaRPr>
          </a:p>
          <a:p>
            <a:pPr marL="165100">
              <a:lnSpc>
                <a:spcPct val="100000"/>
              </a:lnSpc>
            </a:pPr>
            <a:r>
              <a:rPr dirty="0" sz="800" spc="10" b="1">
                <a:latin typeface="Times New Roman"/>
                <a:cs typeface="Times New Roman"/>
              </a:rPr>
              <a:t>da pag.</a:t>
            </a:r>
            <a:r>
              <a:rPr dirty="0" sz="800" spc="18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6</a:t>
            </a:r>
            <a:endParaRPr sz="800">
              <a:latin typeface="Times New Roman"/>
              <a:cs typeface="Times New Roman"/>
            </a:endParaRPr>
          </a:p>
          <a:p>
            <a:pPr marL="12700" marR="5080" indent="152400">
              <a:lnSpc>
                <a:spcPct val="101600"/>
              </a:lnSpc>
              <a:spcBef>
                <a:spcPts val="150"/>
              </a:spcBef>
            </a:pPr>
            <a:r>
              <a:rPr dirty="0" sz="800" spc="10" b="1">
                <a:latin typeface="Times New Roman"/>
                <a:cs typeface="Times New Roman"/>
              </a:rPr>
              <a:t>foglio 1  </a:t>
            </a:r>
            <a:r>
              <a:rPr dirty="0" sz="800" spc="10" b="1">
                <a:latin typeface="Times New Roman"/>
                <a:cs typeface="Times New Roman"/>
                <a:hlinkClick r:id="rId5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9718" y="17500"/>
            <a:ext cx="1390650" cy="58737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4604">
              <a:lnSpc>
                <a:spcPct val="100000"/>
              </a:lnSpc>
              <a:spcBef>
                <a:spcPts val="125"/>
              </a:spcBef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35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4604">
              <a:lnSpc>
                <a:spcPts val="930"/>
              </a:lnSpc>
              <a:spcBef>
                <a:spcPts val="55"/>
              </a:spcBef>
            </a:pPr>
            <a:r>
              <a:rPr dirty="0" sz="800" spc="10" b="1">
                <a:latin typeface="Times New Roman"/>
                <a:cs typeface="Times New Roman"/>
              </a:rPr>
              <a:t>Tiratura:</a:t>
            </a:r>
            <a:r>
              <a:rPr dirty="0" sz="800" spc="19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n.d.</a:t>
            </a:r>
            <a:endParaRPr sz="800">
              <a:latin typeface="Times New Roman"/>
              <a:cs typeface="Times New Roman"/>
            </a:endParaRPr>
          </a:p>
          <a:p>
            <a:pPr marL="14604">
              <a:lnSpc>
                <a:spcPts val="900"/>
              </a:lnSpc>
            </a:pPr>
            <a:r>
              <a:rPr dirty="0" sz="800" spc="10" b="1">
                <a:latin typeface="Times New Roman"/>
                <a:cs typeface="Times New Roman"/>
              </a:rPr>
              <a:t>Diffusione   12/2013:  </a:t>
            </a:r>
            <a:r>
              <a:rPr dirty="0" sz="800" spc="114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20.823</a:t>
            </a:r>
            <a:endParaRPr sz="800">
              <a:latin typeface="Times New Roman"/>
              <a:cs typeface="Times New Roman"/>
            </a:endParaRPr>
          </a:p>
          <a:p>
            <a:pPr marL="14604">
              <a:lnSpc>
                <a:spcPts val="930"/>
              </a:lnSpc>
            </a:pPr>
            <a:r>
              <a:rPr dirty="0" sz="800" spc="10" b="1">
                <a:latin typeface="Times New Roman"/>
                <a:cs typeface="Times New Roman"/>
              </a:rPr>
              <a:t>Lettori    Ed. </a:t>
            </a:r>
            <a:r>
              <a:rPr dirty="0" sz="800" spc="5" b="1">
                <a:latin typeface="Times New Roman"/>
                <a:cs typeface="Times New Roman"/>
              </a:rPr>
              <a:t>I </a:t>
            </a:r>
            <a:r>
              <a:rPr dirty="0" sz="800" spc="10" b="1">
                <a:latin typeface="Times New Roman"/>
                <a:cs typeface="Times New Roman"/>
              </a:rPr>
              <a:t>2015: </a:t>
            </a:r>
            <a:r>
              <a:rPr dirty="0" sz="800" spc="12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147.000</a:t>
            </a:r>
            <a:endParaRPr sz="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800" spc="10" b="1">
                <a:latin typeface="Times New Roman"/>
                <a:cs typeface="Times New Roman"/>
              </a:rPr>
              <a:t>Quotidiano </a:t>
            </a:r>
            <a:r>
              <a:rPr dirty="0" sz="800" spc="5" b="1">
                <a:latin typeface="Times New Roman"/>
                <a:cs typeface="Times New Roman"/>
              </a:rPr>
              <a:t>-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-6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Palermo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130295" y="10401300"/>
            <a:ext cx="129603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STAMPA</a:t>
            </a:r>
            <a:r>
              <a:rPr dirty="0" sz="1200" spc="-8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LOCALE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20381" y="10401300"/>
            <a:ext cx="1949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10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0574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Mo</a:t>
            </a:r>
            <a:r>
              <a:rPr dirty="0" sz="1600" spc="-15" b="1">
                <a:latin typeface="Arial"/>
                <a:cs typeface="Arial"/>
              </a:rPr>
              <a:t>d</a:t>
            </a:r>
            <a:r>
              <a:rPr dirty="0" sz="1600" spc="5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na</a:t>
            </a:r>
            <a:r>
              <a:rPr dirty="0" sz="1600" spc="-15" b="1">
                <a:latin typeface="Arial"/>
                <a:cs typeface="Arial"/>
              </a:rPr>
              <a:t>b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m</a:t>
            </a:r>
            <a:r>
              <a:rPr dirty="0" sz="1600" spc="-15" b="1">
                <a:latin typeface="Arial"/>
                <a:cs typeface="Arial"/>
              </a:rPr>
              <a:t>b</a:t>
            </a:r>
            <a:r>
              <a:rPr dirty="0" sz="1600" spc="-5" b="1">
                <a:latin typeface="Arial"/>
                <a:cs typeface="Arial"/>
              </a:rPr>
              <a:t>i.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t  </a:t>
            </a:r>
            <a:r>
              <a:rPr dirty="0" sz="1600" spc="-5" b="1">
                <a:latin typeface="Arial"/>
                <a:cs typeface="Arial"/>
              </a:rPr>
              <a:t>4 maggio</a:t>
            </a:r>
            <a:r>
              <a:rPr dirty="0" sz="1600" spc="-3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762882"/>
            <a:ext cx="5818505" cy="741680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12700" marR="5080">
              <a:lnSpc>
                <a:spcPts val="2760"/>
              </a:lnSpc>
              <a:spcBef>
                <a:spcPts val="290"/>
              </a:spcBef>
            </a:pPr>
            <a:r>
              <a:rPr dirty="0" sz="2400" b="1">
                <a:latin typeface="Times New Roman"/>
                <a:cs typeface="Times New Roman"/>
              </a:rPr>
              <a:t>Città </a:t>
            </a:r>
            <a:r>
              <a:rPr dirty="0" sz="2400" spc="-5" b="1">
                <a:latin typeface="Times New Roman"/>
                <a:cs typeface="Times New Roman"/>
              </a:rPr>
              <a:t>invisibili </a:t>
            </a:r>
            <a:r>
              <a:rPr dirty="0" sz="2400" b="1">
                <a:latin typeface="Times New Roman"/>
                <a:cs typeface="Times New Roman"/>
              </a:rPr>
              <a:t>al </a:t>
            </a:r>
            <a:r>
              <a:rPr dirty="0" sz="2400" spc="-5" b="1">
                <a:latin typeface="Times New Roman"/>
                <a:cs typeface="Times New Roman"/>
              </a:rPr>
              <a:t>Giardino Ducale Estense </a:t>
            </a:r>
            <a:r>
              <a:rPr dirty="0" sz="2400" spc="-10" b="1">
                <a:latin typeface="Times New Roman"/>
                <a:cs typeface="Times New Roman"/>
              </a:rPr>
              <a:t>di  </a:t>
            </a:r>
            <a:r>
              <a:rPr dirty="0" sz="2400" spc="-5" b="1">
                <a:latin typeface="Times New Roman"/>
                <a:cs typeface="Times New Roman"/>
              </a:rPr>
              <a:t>Modena per </a:t>
            </a:r>
            <a:r>
              <a:rPr dirty="0" sz="2400" b="1">
                <a:latin typeface="Times New Roman"/>
                <a:cs typeface="Times New Roman"/>
              </a:rPr>
              <a:t>il Festival della </a:t>
            </a:r>
            <a:r>
              <a:rPr dirty="0" sz="2400" spc="-5" b="1">
                <a:latin typeface="Times New Roman"/>
                <a:cs typeface="Times New Roman"/>
              </a:rPr>
              <a:t>cultura</a:t>
            </a:r>
            <a:r>
              <a:rPr dirty="0" sz="2400" spc="-70" b="1">
                <a:latin typeface="Times New Roman"/>
                <a:cs typeface="Times New Roman"/>
              </a:rPr>
              <a:t> </a:t>
            </a:r>
            <a:r>
              <a:rPr dirty="0" sz="2400" spc="-5" b="1">
                <a:latin typeface="Times New Roman"/>
                <a:cs typeface="Times New Roman"/>
              </a:rPr>
              <a:t>creativa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86382" y="6244716"/>
            <a:ext cx="1515110" cy="180340"/>
          </a:xfrm>
          <a:custGeom>
            <a:avLst/>
            <a:gdLst/>
            <a:ahLst/>
            <a:cxnLst/>
            <a:rect l="l" t="t" r="r" b="b"/>
            <a:pathLst>
              <a:path w="1515110" h="180339">
                <a:moveTo>
                  <a:pt x="0" y="179832"/>
                </a:moveTo>
                <a:lnTo>
                  <a:pt x="1515109" y="179832"/>
                </a:lnTo>
                <a:lnTo>
                  <a:pt x="1515109" y="0"/>
                </a:lnTo>
                <a:lnTo>
                  <a:pt x="0" y="0"/>
                </a:lnTo>
                <a:lnTo>
                  <a:pt x="0" y="179832"/>
                </a:lnTo>
                <a:close/>
              </a:path>
            </a:pathLst>
          </a:custGeom>
          <a:solidFill>
            <a:srgbClr val="FFFF9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06627" y="4820538"/>
            <a:ext cx="6146165" cy="4589145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algn="just" marL="12700" marR="11430">
              <a:lnSpc>
                <a:spcPts val="1380"/>
              </a:lnSpc>
              <a:spcBef>
                <a:spcPts val="195"/>
              </a:spcBef>
            </a:pPr>
            <a:r>
              <a:rPr dirty="0" sz="1200">
                <a:latin typeface="Times New Roman"/>
                <a:cs typeface="Times New Roman"/>
              </a:rPr>
              <a:t>Come il </a:t>
            </a:r>
            <a:r>
              <a:rPr dirty="0" sz="1200" spc="-5">
                <a:latin typeface="Times New Roman"/>
                <a:cs typeface="Times New Roman"/>
              </a:rPr>
              <a:t>Kan ascolta </a:t>
            </a:r>
            <a:r>
              <a:rPr dirty="0" sz="1200">
                <a:latin typeface="Times New Roman"/>
                <a:cs typeface="Times New Roman"/>
              </a:rPr>
              <a:t>incantato </a:t>
            </a:r>
            <a:r>
              <a:rPr dirty="0" sz="1200" spc="-5">
                <a:latin typeface="Times New Roman"/>
                <a:cs typeface="Times New Roman"/>
              </a:rPr>
              <a:t>Marco </a:t>
            </a:r>
            <a:r>
              <a:rPr dirty="0" sz="1200">
                <a:latin typeface="Times New Roman"/>
                <a:cs typeface="Times New Roman"/>
              </a:rPr>
              <a:t>Polo </a:t>
            </a:r>
            <a:r>
              <a:rPr dirty="0" sz="1200" spc="-5">
                <a:latin typeface="Times New Roman"/>
                <a:cs typeface="Times New Roman"/>
              </a:rPr>
              <a:t>che </a:t>
            </a:r>
            <a:r>
              <a:rPr dirty="0" sz="1200">
                <a:latin typeface="Times New Roman"/>
                <a:cs typeface="Times New Roman"/>
              </a:rPr>
              <a:t>gli </a:t>
            </a:r>
            <a:r>
              <a:rPr dirty="0" sz="1200" spc="-5">
                <a:latin typeface="Times New Roman"/>
                <a:cs typeface="Times New Roman"/>
              </a:rPr>
              <a:t>racconta </a:t>
            </a:r>
            <a:r>
              <a:rPr dirty="0" sz="1200">
                <a:latin typeface="Times New Roman"/>
                <a:cs typeface="Times New Roman"/>
              </a:rPr>
              <a:t>di </a:t>
            </a:r>
            <a:r>
              <a:rPr dirty="0" sz="1200" spc="-5">
                <a:latin typeface="Times New Roman"/>
                <a:cs typeface="Times New Roman"/>
              </a:rPr>
              <a:t>città </a:t>
            </a:r>
            <a:r>
              <a:rPr dirty="0" sz="1200">
                <a:latin typeface="Times New Roman"/>
                <a:cs typeface="Times New Roman"/>
              </a:rPr>
              <a:t>visitate </a:t>
            </a:r>
            <a:r>
              <a:rPr dirty="0" sz="1200" spc="-5">
                <a:latin typeface="Times New Roman"/>
                <a:cs typeface="Times New Roman"/>
              </a:rPr>
              <a:t>nelle sue ambascerie,  così </a:t>
            </a:r>
            <a:r>
              <a:rPr dirty="0" sz="1200">
                <a:latin typeface="Times New Roman"/>
                <a:cs typeface="Times New Roman"/>
              </a:rPr>
              <a:t>i </a:t>
            </a:r>
            <a:r>
              <a:rPr dirty="0" sz="1200" spc="-5">
                <a:latin typeface="Times New Roman"/>
                <a:cs typeface="Times New Roman"/>
              </a:rPr>
              <a:t>bambini </a:t>
            </a:r>
            <a:r>
              <a:rPr dirty="0" sz="1200">
                <a:latin typeface="Times New Roman"/>
                <a:cs typeface="Times New Roman"/>
              </a:rPr>
              <a:t>di Modena </a:t>
            </a:r>
            <a:r>
              <a:rPr dirty="0" sz="1200" spc="-5">
                <a:latin typeface="Times New Roman"/>
                <a:cs typeface="Times New Roman"/>
              </a:rPr>
              <a:t>proporranno agli adulti future città </a:t>
            </a:r>
            <a:r>
              <a:rPr dirty="0" sz="1200">
                <a:latin typeface="Times New Roman"/>
                <a:cs typeface="Times New Roman"/>
              </a:rPr>
              <a:t>da </a:t>
            </a:r>
            <a:r>
              <a:rPr dirty="0" sz="1200" spc="-5">
                <a:latin typeface="Times New Roman"/>
                <a:cs typeface="Times New Roman"/>
              </a:rPr>
              <a:t>abitare, </a:t>
            </a:r>
            <a:r>
              <a:rPr dirty="0" sz="1200">
                <a:latin typeface="Times New Roman"/>
                <a:cs typeface="Times New Roman"/>
              </a:rPr>
              <a:t>invisibili </a:t>
            </a:r>
            <a:r>
              <a:rPr dirty="0" sz="1200" spc="-5">
                <a:latin typeface="Times New Roman"/>
                <a:cs typeface="Times New Roman"/>
              </a:rPr>
              <a:t>agli occhi degli  adulti </a:t>
            </a:r>
            <a:r>
              <a:rPr dirty="0" sz="1200">
                <a:latin typeface="Times New Roman"/>
                <a:cs typeface="Times New Roman"/>
              </a:rPr>
              <a:t>di </a:t>
            </a:r>
            <a:r>
              <a:rPr dirty="0" sz="1200" spc="-5">
                <a:latin typeface="Times New Roman"/>
                <a:cs typeface="Times New Roman"/>
              </a:rPr>
              <a:t>oggi.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12700" marR="5080">
              <a:lnSpc>
                <a:spcPts val="1380"/>
              </a:lnSpc>
            </a:pPr>
            <a:r>
              <a:rPr dirty="0" sz="1200" spc="-5">
                <a:latin typeface="Times New Roman"/>
                <a:cs typeface="Times New Roman"/>
              </a:rPr>
              <a:t>Succede al </a:t>
            </a:r>
            <a:r>
              <a:rPr dirty="0" sz="1200" spc="-5" b="1">
                <a:latin typeface="Times New Roman"/>
                <a:cs typeface="Times New Roman"/>
              </a:rPr>
              <a:t>Festival della Cultura Creativa </a:t>
            </a:r>
            <a:r>
              <a:rPr dirty="0" sz="1200">
                <a:latin typeface="Times New Roman"/>
                <a:cs typeface="Times New Roman"/>
              </a:rPr>
              <a:t>promosso </a:t>
            </a:r>
            <a:r>
              <a:rPr dirty="0" sz="1200" spc="-5">
                <a:latin typeface="Times New Roman"/>
                <a:cs typeface="Times New Roman"/>
              </a:rPr>
              <a:t>da </a:t>
            </a:r>
            <a:r>
              <a:rPr dirty="0" sz="1200" spc="-5" b="1">
                <a:latin typeface="Times New Roman"/>
                <a:cs typeface="Times New Roman"/>
              </a:rPr>
              <a:t>BPER </a:t>
            </a:r>
            <a:r>
              <a:rPr dirty="0" sz="1200" b="1">
                <a:latin typeface="Times New Roman"/>
                <a:cs typeface="Times New Roman"/>
              </a:rPr>
              <a:t>Modena </a:t>
            </a:r>
            <a:r>
              <a:rPr dirty="0" sz="1200" spc="-5">
                <a:latin typeface="Times New Roman"/>
                <a:cs typeface="Times New Roman"/>
              </a:rPr>
              <a:t>che si svolge </a:t>
            </a:r>
            <a:r>
              <a:rPr dirty="0" sz="1200">
                <a:latin typeface="Times New Roman"/>
                <a:cs typeface="Times New Roman"/>
              </a:rPr>
              <a:t>sabato 7  </a:t>
            </a:r>
            <a:r>
              <a:rPr dirty="0" sz="1200" spc="-5">
                <a:latin typeface="Times New Roman"/>
                <a:cs typeface="Times New Roman"/>
              </a:rPr>
              <a:t>maggio presso </a:t>
            </a:r>
            <a:r>
              <a:rPr dirty="0" sz="1200">
                <a:latin typeface="Times New Roman"/>
                <a:cs typeface="Times New Roman"/>
              </a:rPr>
              <a:t>il Giardino </a:t>
            </a:r>
            <a:r>
              <a:rPr dirty="0" sz="1200" spc="-5">
                <a:latin typeface="Times New Roman"/>
                <a:cs typeface="Times New Roman"/>
              </a:rPr>
              <a:t>Ducale </a:t>
            </a:r>
            <a:r>
              <a:rPr dirty="0" sz="1200">
                <a:latin typeface="Times New Roman"/>
                <a:cs typeface="Times New Roman"/>
              </a:rPr>
              <a:t>Estense, Corso</a:t>
            </a:r>
            <a:r>
              <a:rPr dirty="0" sz="1200" spc="20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Canalgrande.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 algn="just" marL="12700" marR="2274570">
              <a:lnSpc>
                <a:spcPts val="1380"/>
              </a:lnSpc>
            </a:pPr>
            <a:r>
              <a:rPr dirty="0" sz="1200" spc="-5">
                <a:latin typeface="Times New Roman"/>
                <a:cs typeface="Times New Roman"/>
              </a:rPr>
              <a:t>Dalle </a:t>
            </a:r>
            <a:r>
              <a:rPr dirty="0" sz="1200">
                <a:latin typeface="Times New Roman"/>
                <a:cs typeface="Times New Roman"/>
              </a:rPr>
              <a:t>16 </a:t>
            </a:r>
            <a:r>
              <a:rPr dirty="0" sz="1200" spc="-5">
                <a:latin typeface="Times New Roman"/>
                <a:cs typeface="Times New Roman"/>
              </a:rPr>
              <a:t>alle </a:t>
            </a:r>
            <a:r>
              <a:rPr dirty="0" sz="1200">
                <a:latin typeface="Times New Roman"/>
                <a:cs typeface="Times New Roman"/>
              </a:rPr>
              <a:t>19, </a:t>
            </a:r>
            <a:r>
              <a:rPr dirty="0" sz="1200" spc="-5">
                <a:latin typeface="Times New Roman"/>
                <a:cs typeface="Times New Roman"/>
              </a:rPr>
              <a:t>bambini dai </a:t>
            </a:r>
            <a:r>
              <a:rPr dirty="0" sz="1200">
                <a:latin typeface="Times New Roman"/>
                <a:cs typeface="Times New Roman"/>
              </a:rPr>
              <a:t>5 </a:t>
            </a:r>
            <a:r>
              <a:rPr dirty="0" sz="1200" spc="-5">
                <a:latin typeface="Times New Roman"/>
                <a:cs typeface="Times New Roman"/>
              </a:rPr>
              <a:t>ai </a:t>
            </a:r>
            <a:r>
              <a:rPr dirty="0" sz="1200">
                <a:latin typeface="Times New Roman"/>
                <a:cs typeface="Times New Roman"/>
              </a:rPr>
              <a:t>12 </a:t>
            </a:r>
            <a:r>
              <a:rPr dirty="0" sz="1200" spc="-5">
                <a:latin typeface="Times New Roman"/>
                <a:cs typeface="Times New Roman"/>
              </a:rPr>
              <a:t>anni, insieme ai genitori,  potranno </a:t>
            </a:r>
            <a:r>
              <a:rPr dirty="0" sz="1200">
                <a:latin typeface="Times New Roman"/>
                <a:cs typeface="Times New Roman"/>
              </a:rPr>
              <a:t>inventare una nuova </a:t>
            </a:r>
            <a:r>
              <a:rPr dirty="0" sz="1200" spc="-5">
                <a:latin typeface="Times New Roman"/>
                <a:cs typeface="Times New Roman"/>
              </a:rPr>
              <a:t>città </a:t>
            </a:r>
            <a:r>
              <a:rPr dirty="0" sz="1200">
                <a:latin typeface="Times New Roman"/>
                <a:cs typeface="Times New Roman"/>
              </a:rPr>
              <a:t>da abitare </a:t>
            </a:r>
            <a:r>
              <a:rPr dirty="0" sz="1200" spc="-5">
                <a:latin typeface="Times New Roman"/>
                <a:cs typeface="Times New Roman"/>
              </a:rPr>
              <a:t>ispirandosi  alle </a:t>
            </a:r>
            <a:r>
              <a:rPr dirty="0" sz="1200" spc="-5" b="1">
                <a:latin typeface="Times New Roman"/>
                <a:cs typeface="Times New Roman"/>
              </a:rPr>
              <a:t>Città </a:t>
            </a:r>
            <a:r>
              <a:rPr dirty="0" sz="1200" b="1">
                <a:latin typeface="Times New Roman"/>
                <a:cs typeface="Times New Roman"/>
              </a:rPr>
              <a:t>invisibili </a:t>
            </a:r>
            <a:r>
              <a:rPr dirty="0" sz="1200">
                <a:latin typeface="Times New Roman"/>
                <a:cs typeface="Times New Roman"/>
              </a:rPr>
              <a:t>di </a:t>
            </a:r>
            <a:r>
              <a:rPr dirty="0" sz="1200" spc="-5">
                <a:latin typeface="Times New Roman"/>
                <a:cs typeface="Times New Roman"/>
              </a:rPr>
              <a:t>Italo</a:t>
            </a:r>
            <a:r>
              <a:rPr dirty="0" sz="1200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Calvino.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50">
              <a:latin typeface="Times New Roman"/>
              <a:cs typeface="Times New Roman"/>
            </a:endParaRPr>
          </a:p>
          <a:p>
            <a:pPr algn="just" marL="12700" marR="2273300">
              <a:lnSpc>
                <a:spcPts val="1380"/>
              </a:lnSpc>
            </a:pPr>
            <a:r>
              <a:rPr dirty="0" sz="1200" spc="-5">
                <a:latin typeface="Times New Roman"/>
                <a:cs typeface="Times New Roman"/>
              </a:rPr>
              <a:t>L’evento comincia con </a:t>
            </a:r>
            <a:r>
              <a:rPr dirty="0" sz="1200">
                <a:latin typeface="Times New Roman"/>
                <a:cs typeface="Times New Roman"/>
              </a:rPr>
              <a:t>una fase di </a:t>
            </a:r>
            <a:r>
              <a:rPr dirty="0" sz="1200" spc="-5">
                <a:latin typeface="Times New Roman"/>
                <a:cs typeface="Times New Roman"/>
              </a:rPr>
              <a:t>accoglienza </a:t>
            </a:r>
            <a:r>
              <a:rPr dirty="0" sz="1200">
                <a:latin typeface="Times New Roman"/>
                <a:cs typeface="Times New Roman"/>
              </a:rPr>
              <a:t>in </a:t>
            </a:r>
            <a:r>
              <a:rPr dirty="0" sz="1200" spc="-5">
                <a:latin typeface="Times New Roman"/>
                <a:cs typeface="Times New Roman"/>
              </a:rPr>
              <a:t>cui </a:t>
            </a:r>
            <a:r>
              <a:rPr dirty="0" sz="1200">
                <a:latin typeface="Times New Roman"/>
                <a:cs typeface="Times New Roman"/>
              </a:rPr>
              <a:t>vengono  </a:t>
            </a:r>
            <a:r>
              <a:rPr dirty="0" sz="1200" spc="-5">
                <a:latin typeface="Times New Roman"/>
                <a:cs typeface="Times New Roman"/>
              </a:rPr>
              <a:t>consegnate delle </a:t>
            </a:r>
            <a:r>
              <a:rPr dirty="0" sz="1200">
                <a:latin typeface="Times New Roman"/>
                <a:cs typeface="Times New Roman"/>
              </a:rPr>
              <a:t>cartoline </a:t>
            </a:r>
            <a:r>
              <a:rPr dirty="0" sz="1200" spc="-5">
                <a:latin typeface="Times New Roman"/>
                <a:cs typeface="Times New Roman"/>
              </a:rPr>
              <a:t>che </a:t>
            </a:r>
            <a:r>
              <a:rPr dirty="0" sz="1200">
                <a:latin typeface="Times New Roman"/>
                <a:cs typeface="Times New Roman"/>
              </a:rPr>
              <a:t>invitano </a:t>
            </a:r>
            <a:r>
              <a:rPr dirty="0" sz="1200" spc="-5">
                <a:latin typeface="Times New Roman"/>
                <a:cs typeface="Times New Roman"/>
              </a:rPr>
              <a:t>ad entrare </a:t>
            </a:r>
            <a:r>
              <a:rPr dirty="0" sz="1200">
                <a:latin typeface="Times New Roman"/>
                <a:cs typeface="Times New Roman"/>
              </a:rPr>
              <a:t>in una </a:t>
            </a:r>
            <a:r>
              <a:rPr dirty="0" sz="1200" spc="-5">
                <a:latin typeface="Times New Roman"/>
                <a:cs typeface="Times New Roman"/>
              </a:rPr>
              <a:t>Città  </a:t>
            </a:r>
            <a:r>
              <a:rPr dirty="0" sz="1200">
                <a:latin typeface="Times New Roman"/>
                <a:cs typeface="Times New Roman"/>
              </a:rPr>
              <a:t>invisibile: </a:t>
            </a:r>
            <a:r>
              <a:rPr dirty="0" sz="1200" spc="-5">
                <a:latin typeface="Times New Roman"/>
                <a:cs typeface="Times New Roman"/>
              </a:rPr>
              <a:t>ogni bambino </a:t>
            </a:r>
            <a:r>
              <a:rPr dirty="0" sz="1200">
                <a:latin typeface="Times New Roman"/>
                <a:cs typeface="Times New Roman"/>
              </a:rPr>
              <a:t>potrà </a:t>
            </a:r>
            <a:r>
              <a:rPr dirty="0" sz="1200" spc="-5">
                <a:latin typeface="Times New Roman"/>
                <a:cs typeface="Times New Roman"/>
              </a:rPr>
              <a:t>completarla </a:t>
            </a:r>
            <a:r>
              <a:rPr dirty="0" sz="1200">
                <a:latin typeface="Times New Roman"/>
                <a:cs typeface="Times New Roman"/>
              </a:rPr>
              <a:t>con il testo e  </a:t>
            </a:r>
            <a:r>
              <a:rPr dirty="0" sz="1200" spc="-5">
                <a:latin typeface="Times New Roman"/>
                <a:cs typeface="Times New Roman"/>
              </a:rPr>
              <a:t>disegno </a:t>
            </a:r>
            <a:r>
              <a:rPr dirty="0" sz="1200">
                <a:latin typeface="Times New Roman"/>
                <a:cs typeface="Times New Roman"/>
              </a:rPr>
              <a:t>e verrà </a:t>
            </a:r>
            <a:r>
              <a:rPr dirty="0" sz="1200" spc="-5">
                <a:latin typeface="Times New Roman"/>
                <a:cs typeface="Times New Roman"/>
              </a:rPr>
              <a:t>indossata come </a:t>
            </a:r>
            <a:r>
              <a:rPr dirty="0" sz="1200">
                <a:latin typeface="Times New Roman"/>
                <a:cs typeface="Times New Roman"/>
              </a:rPr>
              <a:t>una </a:t>
            </a:r>
            <a:r>
              <a:rPr dirty="0" sz="1200" spc="-5">
                <a:latin typeface="Times New Roman"/>
                <a:cs typeface="Times New Roman"/>
              </a:rPr>
              <a:t>collana, </a:t>
            </a:r>
            <a:r>
              <a:rPr dirty="0" sz="1200">
                <a:latin typeface="Times New Roman"/>
                <a:cs typeface="Times New Roman"/>
              </a:rPr>
              <a:t>come </a:t>
            </a:r>
            <a:r>
              <a:rPr dirty="0" sz="1200" spc="-5">
                <a:latin typeface="Times New Roman"/>
                <a:cs typeface="Times New Roman"/>
              </a:rPr>
              <a:t>segno </a:t>
            </a:r>
            <a:r>
              <a:rPr dirty="0" sz="1200">
                <a:latin typeface="Times New Roman"/>
                <a:cs typeface="Times New Roman"/>
              </a:rPr>
              <a:t>di  </a:t>
            </a:r>
            <a:r>
              <a:rPr dirty="0" sz="1200" spc="-5">
                <a:latin typeface="Times New Roman"/>
                <a:cs typeface="Times New Roman"/>
              </a:rPr>
              <a:t>appartenenza all’attività </a:t>
            </a:r>
            <a:r>
              <a:rPr dirty="0" sz="1200">
                <a:latin typeface="Times New Roman"/>
                <a:cs typeface="Times New Roman"/>
              </a:rPr>
              <a:t>e di entrata </a:t>
            </a:r>
            <a:r>
              <a:rPr dirty="0" sz="1200" spc="-5">
                <a:latin typeface="Times New Roman"/>
                <a:cs typeface="Times New Roman"/>
              </a:rPr>
              <a:t>nel </a:t>
            </a:r>
            <a:r>
              <a:rPr dirty="0" sz="1200">
                <a:latin typeface="Times New Roman"/>
                <a:cs typeface="Times New Roman"/>
              </a:rPr>
              <a:t>mondo </a:t>
            </a:r>
            <a:r>
              <a:rPr dirty="0" sz="1200" spc="-5">
                <a:latin typeface="Times New Roman"/>
                <a:cs typeface="Times New Roman"/>
              </a:rPr>
              <a:t>del festival  promosso </a:t>
            </a:r>
            <a:r>
              <a:rPr dirty="0" sz="1200">
                <a:latin typeface="Times New Roman"/>
                <a:cs typeface="Times New Roman"/>
              </a:rPr>
              <a:t>da</a:t>
            </a:r>
            <a:r>
              <a:rPr dirty="0" sz="1200" spc="-5">
                <a:latin typeface="Times New Roman"/>
                <a:cs typeface="Times New Roman"/>
              </a:rPr>
              <a:t> BPER.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50">
              <a:latin typeface="Times New Roman"/>
              <a:cs typeface="Times New Roman"/>
            </a:endParaRPr>
          </a:p>
          <a:p>
            <a:pPr algn="just" marL="12700" marR="2275205">
              <a:lnSpc>
                <a:spcPct val="95900"/>
              </a:lnSpc>
              <a:spcBef>
                <a:spcPts val="5"/>
              </a:spcBef>
            </a:pPr>
            <a:r>
              <a:rPr dirty="0" sz="1200" spc="-5">
                <a:latin typeface="Times New Roman"/>
                <a:cs typeface="Times New Roman"/>
              </a:rPr>
              <a:t>Ogni </a:t>
            </a:r>
            <a:r>
              <a:rPr dirty="0" sz="1200">
                <a:latin typeface="Times New Roman"/>
                <a:cs typeface="Times New Roman"/>
              </a:rPr>
              <a:t>bambino potrà poi </a:t>
            </a:r>
            <a:r>
              <a:rPr dirty="0" sz="1200" spc="-5">
                <a:latin typeface="Times New Roman"/>
                <a:cs typeface="Times New Roman"/>
              </a:rPr>
              <a:t>creare </a:t>
            </a:r>
            <a:r>
              <a:rPr dirty="0" sz="1200">
                <a:latin typeface="Times New Roman"/>
                <a:cs typeface="Times New Roman"/>
              </a:rPr>
              <a:t>il </a:t>
            </a:r>
            <a:r>
              <a:rPr dirty="0" sz="1200" spc="-5">
                <a:latin typeface="Times New Roman"/>
                <a:cs typeface="Times New Roman"/>
              </a:rPr>
              <a:t>proprio </a:t>
            </a:r>
            <a:r>
              <a:rPr dirty="0" sz="1200">
                <a:latin typeface="Times New Roman"/>
                <a:cs typeface="Times New Roman"/>
              </a:rPr>
              <a:t>progetto di</a:t>
            </a:r>
            <a:r>
              <a:rPr dirty="0" sz="1200" spc="18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Città  invisibile </a:t>
            </a:r>
            <a:r>
              <a:rPr dirty="0" sz="1200" spc="-5">
                <a:latin typeface="Times New Roman"/>
                <a:cs typeface="Times New Roman"/>
              </a:rPr>
              <a:t>lavorando con textures, forme, colori </a:t>
            </a:r>
            <a:r>
              <a:rPr dirty="0" sz="1200">
                <a:latin typeface="Times New Roman"/>
                <a:cs typeface="Times New Roman"/>
              </a:rPr>
              <a:t>a </a:t>
            </a:r>
            <a:r>
              <a:rPr dirty="0" sz="1200" spc="-5">
                <a:latin typeface="Times New Roman"/>
                <a:cs typeface="Times New Roman"/>
              </a:rPr>
              <a:t>cera </a:t>
            </a:r>
            <a:r>
              <a:rPr dirty="0" sz="1200">
                <a:latin typeface="Times New Roman"/>
                <a:cs typeface="Times New Roman"/>
              </a:rPr>
              <a:t>e a  </a:t>
            </a:r>
            <a:r>
              <a:rPr dirty="0" sz="1200" spc="-5">
                <a:latin typeface="Times New Roman"/>
                <a:cs typeface="Times New Roman"/>
              </a:rPr>
              <a:t>pastello </a:t>
            </a:r>
            <a:r>
              <a:rPr dirty="0" sz="1200">
                <a:latin typeface="Times New Roman"/>
                <a:cs typeface="Times New Roman"/>
              </a:rPr>
              <a:t>e </a:t>
            </a:r>
            <a:r>
              <a:rPr dirty="0" sz="1200" spc="-5">
                <a:latin typeface="Times New Roman"/>
                <a:cs typeface="Times New Roman"/>
              </a:rPr>
              <a:t>vari </a:t>
            </a:r>
            <a:r>
              <a:rPr dirty="0" sz="1200">
                <a:latin typeface="Times New Roman"/>
                <a:cs typeface="Times New Roman"/>
              </a:rPr>
              <a:t>tipi di </a:t>
            </a:r>
            <a:r>
              <a:rPr dirty="0" sz="1200" spc="-5">
                <a:latin typeface="Times New Roman"/>
                <a:cs typeface="Times New Roman"/>
              </a:rPr>
              <a:t>pennarelli.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100">
              <a:latin typeface="Times New Roman"/>
              <a:cs typeface="Times New Roman"/>
            </a:endParaRPr>
          </a:p>
          <a:p>
            <a:pPr algn="just" marL="12700">
              <a:lnSpc>
                <a:spcPts val="1410"/>
              </a:lnSpc>
              <a:spcBef>
                <a:spcPts val="5"/>
              </a:spcBef>
            </a:pPr>
            <a:r>
              <a:rPr dirty="0" sz="1200" spc="-5">
                <a:latin typeface="Times New Roman"/>
                <a:cs typeface="Times New Roman"/>
              </a:rPr>
              <a:t>A </a:t>
            </a:r>
            <a:r>
              <a:rPr dirty="0" sz="1200">
                <a:latin typeface="Times New Roman"/>
                <a:cs typeface="Times New Roman"/>
              </a:rPr>
              <a:t>fine </a:t>
            </a:r>
            <a:r>
              <a:rPr dirty="0" sz="1200" spc="-5">
                <a:latin typeface="Times New Roman"/>
                <a:cs typeface="Times New Roman"/>
              </a:rPr>
              <a:t>laboratorio, </a:t>
            </a:r>
            <a:r>
              <a:rPr dirty="0" sz="1200">
                <a:latin typeface="Times New Roman"/>
                <a:cs typeface="Times New Roman"/>
              </a:rPr>
              <a:t>i bambini </a:t>
            </a:r>
            <a:r>
              <a:rPr dirty="0" sz="1200" spc="-5">
                <a:latin typeface="Times New Roman"/>
                <a:cs typeface="Times New Roman"/>
              </a:rPr>
              <a:t>saranno </a:t>
            </a:r>
            <a:r>
              <a:rPr dirty="0" sz="1200">
                <a:latin typeface="Times New Roman"/>
                <a:cs typeface="Times New Roman"/>
              </a:rPr>
              <a:t>invitati a </a:t>
            </a:r>
            <a:r>
              <a:rPr dirty="0" sz="1200" spc="-5">
                <a:latin typeface="Times New Roman"/>
                <a:cs typeface="Times New Roman"/>
              </a:rPr>
              <a:t>creare</a:t>
            </a:r>
            <a:r>
              <a:rPr dirty="0" sz="1200" spc="15">
                <a:latin typeface="Times New Roman"/>
                <a:cs typeface="Times New Roman"/>
              </a:rPr>
              <a:t> </a:t>
            </a:r>
            <a:r>
              <a:rPr dirty="0" sz="1200" spc="10">
                <a:latin typeface="Times New Roman"/>
                <a:cs typeface="Times New Roman"/>
              </a:rPr>
              <a:t>una</a:t>
            </a:r>
            <a:endParaRPr sz="1200">
              <a:latin typeface="Times New Roman"/>
              <a:cs typeface="Times New Roman"/>
            </a:endParaRPr>
          </a:p>
          <a:p>
            <a:pPr marL="12700" marR="1297940">
              <a:lnSpc>
                <a:spcPts val="1380"/>
              </a:lnSpc>
              <a:spcBef>
                <a:spcPts val="65"/>
              </a:spcBef>
            </a:pPr>
            <a:r>
              <a:rPr dirty="0" sz="1200" spc="-5">
                <a:latin typeface="Times New Roman"/>
                <a:cs typeface="Times New Roman"/>
              </a:rPr>
              <a:t>installazione finale </a:t>
            </a:r>
            <a:r>
              <a:rPr dirty="0" sz="1200">
                <a:latin typeface="Times New Roman"/>
                <a:cs typeface="Times New Roman"/>
              </a:rPr>
              <a:t>in cui </a:t>
            </a:r>
            <a:r>
              <a:rPr dirty="0" sz="1200" spc="-5">
                <a:latin typeface="Times New Roman"/>
                <a:cs typeface="Times New Roman"/>
              </a:rPr>
              <a:t>comporre </a:t>
            </a:r>
            <a:r>
              <a:rPr dirty="0" sz="1200">
                <a:latin typeface="Times New Roman"/>
                <a:cs typeface="Times New Roman"/>
              </a:rPr>
              <a:t>una </a:t>
            </a:r>
            <a:r>
              <a:rPr dirty="0" sz="1200" spc="-5">
                <a:latin typeface="Times New Roman"/>
                <a:cs typeface="Times New Roman"/>
              </a:rPr>
              <a:t>architettura scenografica, </a:t>
            </a:r>
            <a:r>
              <a:rPr dirty="0" sz="1200">
                <a:latin typeface="Times New Roman"/>
                <a:cs typeface="Times New Roman"/>
              </a:rPr>
              <a:t>tutti </a:t>
            </a:r>
            <a:r>
              <a:rPr dirty="0" sz="1200" spc="-5">
                <a:latin typeface="Times New Roman"/>
                <a:cs typeface="Times New Roman"/>
              </a:rPr>
              <a:t>insieme.  L’evento modenese </a:t>
            </a:r>
            <a:r>
              <a:rPr dirty="0" sz="1200">
                <a:latin typeface="Times New Roman"/>
                <a:cs typeface="Times New Roman"/>
              </a:rPr>
              <a:t>è a cura </a:t>
            </a:r>
            <a:r>
              <a:rPr dirty="0" sz="1200" spc="-5">
                <a:latin typeface="Times New Roman"/>
                <a:cs typeface="Times New Roman"/>
              </a:rPr>
              <a:t>del </a:t>
            </a:r>
            <a:r>
              <a:rPr dirty="0" sz="1200" spc="-5">
                <a:solidFill>
                  <a:srgbClr val="0E6197"/>
                </a:solidFill>
                <a:latin typeface="Times New Roman"/>
                <a:cs typeface="Times New Roman"/>
                <a:hlinkClick r:id="rId3"/>
              </a:rPr>
              <a:t>Centro</a:t>
            </a:r>
            <a:r>
              <a:rPr dirty="0" sz="1200" spc="25">
                <a:solidFill>
                  <a:srgbClr val="0E6197"/>
                </a:solidFill>
                <a:latin typeface="Times New Roman"/>
                <a:cs typeface="Times New Roman"/>
                <a:hlinkClick r:id="rId3"/>
              </a:rPr>
              <a:t> </a:t>
            </a:r>
            <a:r>
              <a:rPr dirty="0" sz="1200" spc="-5">
                <a:solidFill>
                  <a:srgbClr val="0E6197"/>
                </a:solidFill>
                <a:latin typeface="Times New Roman"/>
                <a:cs typeface="Times New Roman"/>
                <a:hlinkClick r:id="rId3"/>
              </a:rPr>
              <a:t>Zaffiria</a:t>
            </a:r>
            <a:r>
              <a:rPr dirty="0" sz="1200" spc="-5">
                <a:latin typeface="Times New Roman"/>
                <a:cs typeface="Times New Roman"/>
                <a:hlinkClick r:id="rId3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75179" y="2119883"/>
            <a:ext cx="2408427" cy="9077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686300" y="6076949"/>
            <a:ext cx="2019300" cy="28574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413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atip</a:t>
            </a:r>
            <a:r>
              <a:rPr dirty="0" sz="1600" spc="-5" b="1">
                <a:latin typeface="Arial"/>
                <a:cs typeface="Arial"/>
              </a:rPr>
              <a:t>erl</a:t>
            </a:r>
            <a:r>
              <a:rPr dirty="0" sz="1600" spc="20" b="1">
                <a:latin typeface="Arial"/>
                <a:cs typeface="Arial"/>
              </a:rPr>
              <a:t>a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orare</a:t>
            </a:r>
            <a:r>
              <a:rPr dirty="0" sz="1600" spc="5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it  </a:t>
            </a:r>
            <a:r>
              <a:rPr dirty="0" sz="1600" spc="-5" b="1">
                <a:latin typeface="Arial"/>
                <a:cs typeface="Arial"/>
              </a:rPr>
              <a:t>4 maggio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398646"/>
            <a:ext cx="6130925" cy="648970"/>
          </a:xfrm>
          <a:prstGeom prst="rect">
            <a:avLst/>
          </a:prstGeom>
        </p:spPr>
        <p:txBody>
          <a:bodyPr wrap="square" lIns="0" tIns="36195" rIns="0" bIns="0" rtlCol="0" vert="horz">
            <a:spAutoFit/>
          </a:bodyPr>
          <a:lstStyle/>
          <a:p>
            <a:pPr marL="12700" marR="5080">
              <a:lnSpc>
                <a:spcPts val="2390"/>
              </a:lnSpc>
              <a:spcBef>
                <a:spcPts val="285"/>
              </a:spcBef>
            </a:pPr>
            <a:r>
              <a:rPr dirty="0" sz="2100" spc="-50">
                <a:latin typeface="Georgia"/>
                <a:cs typeface="Georgia"/>
              </a:rPr>
              <a:t>Banca</a:t>
            </a:r>
            <a:r>
              <a:rPr dirty="0" sz="2100" spc="-135">
                <a:latin typeface="Georgia"/>
                <a:cs typeface="Georgia"/>
              </a:rPr>
              <a:t> </a:t>
            </a:r>
            <a:r>
              <a:rPr dirty="0" sz="2100" spc="-30">
                <a:latin typeface="Georgia"/>
                <a:cs typeface="Georgia"/>
              </a:rPr>
              <a:t>di</a:t>
            </a:r>
            <a:r>
              <a:rPr dirty="0" sz="2100" spc="-130">
                <a:latin typeface="Georgia"/>
                <a:cs typeface="Georgia"/>
              </a:rPr>
              <a:t> </a:t>
            </a:r>
            <a:r>
              <a:rPr dirty="0" sz="2100" spc="-55">
                <a:latin typeface="Georgia"/>
                <a:cs typeface="Georgia"/>
              </a:rPr>
              <a:t>Sassari</a:t>
            </a:r>
            <a:r>
              <a:rPr dirty="0" sz="2100" spc="-135">
                <a:latin typeface="Georgia"/>
                <a:cs typeface="Georgia"/>
              </a:rPr>
              <a:t> </a:t>
            </a:r>
            <a:r>
              <a:rPr dirty="0" sz="2100" spc="-60">
                <a:latin typeface="Georgia"/>
                <a:cs typeface="Georgia"/>
              </a:rPr>
              <a:t>aderisce</a:t>
            </a:r>
            <a:r>
              <a:rPr dirty="0" sz="2100" spc="-120">
                <a:latin typeface="Georgia"/>
                <a:cs typeface="Georgia"/>
              </a:rPr>
              <a:t> </a:t>
            </a:r>
            <a:r>
              <a:rPr dirty="0" sz="2100" spc="-45">
                <a:latin typeface="Georgia"/>
                <a:cs typeface="Georgia"/>
              </a:rPr>
              <a:t>alla</a:t>
            </a:r>
            <a:r>
              <a:rPr dirty="0" sz="2100" spc="-135">
                <a:latin typeface="Georgia"/>
                <a:cs typeface="Georgia"/>
              </a:rPr>
              <a:t> </a:t>
            </a:r>
            <a:r>
              <a:rPr dirty="0" sz="2100" spc="-50">
                <a:latin typeface="Georgia"/>
                <a:cs typeface="Georgia"/>
              </a:rPr>
              <a:t>terza</a:t>
            </a:r>
            <a:r>
              <a:rPr dirty="0" sz="2100" spc="-130">
                <a:latin typeface="Georgia"/>
                <a:cs typeface="Georgia"/>
              </a:rPr>
              <a:t> </a:t>
            </a:r>
            <a:r>
              <a:rPr dirty="0" sz="2100" spc="-55">
                <a:latin typeface="Georgia"/>
                <a:cs typeface="Georgia"/>
              </a:rPr>
              <a:t>edizione</a:t>
            </a:r>
            <a:r>
              <a:rPr dirty="0" sz="2100" spc="-125">
                <a:latin typeface="Georgia"/>
                <a:cs typeface="Georgia"/>
              </a:rPr>
              <a:t> </a:t>
            </a:r>
            <a:r>
              <a:rPr dirty="0" sz="2100" spc="-45">
                <a:latin typeface="Georgia"/>
                <a:cs typeface="Georgia"/>
              </a:rPr>
              <a:t>del</a:t>
            </a:r>
            <a:r>
              <a:rPr dirty="0" sz="2100" spc="-125">
                <a:latin typeface="Georgia"/>
                <a:cs typeface="Georgia"/>
              </a:rPr>
              <a:t> </a:t>
            </a:r>
            <a:r>
              <a:rPr dirty="0" sz="2100" spc="-55">
                <a:latin typeface="Georgia"/>
                <a:cs typeface="Georgia"/>
              </a:rPr>
              <a:t>Festival  della Cultura </a:t>
            </a:r>
            <a:r>
              <a:rPr dirty="0" sz="2100" spc="-60">
                <a:latin typeface="Georgia"/>
                <a:cs typeface="Georgia"/>
              </a:rPr>
              <a:t>Creativa</a:t>
            </a:r>
            <a:r>
              <a:rPr dirty="0" sz="2100" spc="-270">
                <a:latin typeface="Georgia"/>
                <a:cs typeface="Georgia"/>
              </a:rPr>
              <a:t> </a:t>
            </a:r>
            <a:r>
              <a:rPr dirty="0" sz="2100" spc="-55">
                <a:latin typeface="Georgia"/>
                <a:cs typeface="Georgia"/>
              </a:rPr>
              <a:t>dell’ABI</a:t>
            </a:r>
            <a:endParaRPr sz="21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4377968"/>
            <a:ext cx="6137275" cy="54438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780665" marR="12065">
              <a:lnSpc>
                <a:spcPct val="110300"/>
              </a:lnSpc>
              <a:spcBef>
                <a:spcPts val="100"/>
              </a:spcBef>
            </a:pPr>
            <a:r>
              <a:rPr dirty="0" sz="1050" spc="-5">
                <a:latin typeface="Arial"/>
                <a:cs typeface="Arial"/>
              </a:rPr>
              <a:t>Dopo </a:t>
            </a:r>
            <a:r>
              <a:rPr dirty="0" sz="1050">
                <a:latin typeface="Arial"/>
                <a:cs typeface="Arial"/>
              </a:rPr>
              <a:t>i </a:t>
            </a:r>
            <a:r>
              <a:rPr dirty="0" sz="1050" spc="-5">
                <a:latin typeface="Arial"/>
                <a:cs typeface="Arial"/>
              </a:rPr>
              <a:t>successi delle precedenti edizioni, </a:t>
            </a:r>
            <a:r>
              <a:rPr dirty="0" sz="1050">
                <a:latin typeface="Arial"/>
                <a:cs typeface="Arial"/>
              </a:rPr>
              <a:t>Banca di  Sassari </a:t>
            </a:r>
            <a:r>
              <a:rPr dirty="0" sz="1050" spc="-5">
                <a:latin typeface="Arial"/>
                <a:cs typeface="Arial"/>
              </a:rPr>
              <a:t>con Conosciamoci Meglio aderisce anche  quest’anno al Festival della Cultura Creativa promosso  dall’Associazione Bancaria Italiana per avvicinare alla  </a:t>
            </a:r>
            <a:r>
              <a:rPr dirty="0" sz="1050">
                <a:latin typeface="Arial"/>
                <a:cs typeface="Arial"/>
              </a:rPr>
              <a:t>cultura i </a:t>
            </a:r>
            <a:r>
              <a:rPr dirty="0" sz="1050" spc="-5">
                <a:latin typeface="Arial"/>
                <a:cs typeface="Arial"/>
              </a:rPr>
              <a:t>giovani d’età compresa tra </a:t>
            </a:r>
            <a:r>
              <a:rPr dirty="0" sz="1050">
                <a:latin typeface="Arial"/>
                <a:cs typeface="Arial"/>
              </a:rPr>
              <a:t>i 6 e i </a:t>
            </a:r>
            <a:r>
              <a:rPr dirty="0" sz="1050" spc="-5">
                <a:latin typeface="Arial"/>
                <a:cs typeface="Arial"/>
              </a:rPr>
              <a:t>13 anni, grazie  </a:t>
            </a:r>
            <a:r>
              <a:rPr dirty="0" sz="1050">
                <a:latin typeface="Arial"/>
                <a:cs typeface="Arial"/>
              </a:rPr>
              <a:t>a laboratori, </a:t>
            </a:r>
            <a:r>
              <a:rPr dirty="0" sz="1050" spc="-5">
                <a:latin typeface="Arial"/>
                <a:cs typeface="Arial"/>
              </a:rPr>
              <a:t>iniziative </a:t>
            </a:r>
            <a:r>
              <a:rPr dirty="0" sz="1050">
                <a:latin typeface="Arial"/>
                <a:cs typeface="Arial"/>
              </a:rPr>
              <a:t>ed </a:t>
            </a:r>
            <a:r>
              <a:rPr dirty="0" sz="1050" spc="-5">
                <a:latin typeface="Arial"/>
                <a:cs typeface="Arial"/>
              </a:rPr>
              <a:t>eventi </a:t>
            </a:r>
            <a:r>
              <a:rPr dirty="0" sz="1050">
                <a:latin typeface="Arial"/>
                <a:cs typeface="Arial"/>
              </a:rPr>
              <a:t>che </a:t>
            </a:r>
            <a:r>
              <a:rPr dirty="0" sz="1050" spc="-5">
                <a:latin typeface="Arial"/>
                <a:cs typeface="Arial"/>
              </a:rPr>
              <a:t>spaziano tra </a:t>
            </a:r>
            <a:r>
              <a:rPr dirty="0" sz="1050">
                <a:latin typeface="Arial"/>
                <a:cs typeface="Arial"/>
              </a:rPr>
              <a:t>arte,  </a:t>
            </a:r>
            <a:r>
              <a:rPr dirty="0" sz="1050" spc="-5">
                <a:latin typeface="Arial"/>
                <a:cs typeface="Arial"/>
              </a:rPr>
              <a:t>teatro, </a:t>
            </a:r>
            <a:r>
              <a:rPr dirty="0" sz="1050">
                <a:latin typeface="Arial"/>
                <a:cs typeface="Arial"/>
              </a:rPr>
              <a:t>musica e </a:t>
            </a:r>
            <a:r>
              <a:rPr dirty="0" sz="1050" spc="-5">
                <a:latin typeface="Arial"/>
                <a:cs typeface="Arial"/>
              </a:rPr>
              <a:t>tecnologie</a:t>
            </a:r>
            <a:r>
              <a:rPr dirty="0" sz="1050" spc="-25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digitali.</a:t>
            </a:r>
            <a:endParaRPr sz="1050">
              <a:latin typeface="Arial"/>
              <a:cs typeface="Arial"/>
            </a:endParaRPr>
          </a:p>
          <a:p>
            <a:pPr marL="2780665" marR="48895">
              <a:lnSpc>
                <a:spcPts val="1390"/>
              </a:lnSpc>
              <a:spcBef>
                <a:spcPts val="60"/>
              </a:spcBef>
            </a:pPr>
            <a:r>
              <a:rPr dirty="0" sz="1050" spc="-5">
                <a:latin typeface="Arial"/>
                <a:cs typeface="Arial"/>
              </a:rPr>
              <a:t>Oltre </a:t>
            </a:r>
            <a:r>
              <a:rPr dirty="0" sz="1050">
                <a:latin typeface="Arial"/>
                <a:cs typeface="Arial"/>
              </a:rPr>
              <a:t>80 </a:t>
            </a:r>
            <a:r>
              <a:rPr dirty="0" sz="1050" spc="-5">
                <a:latin typeface="Arial"/>
                <a:cs typeface="Arial"/>
              </a:rPr>
              <a:t>eventi culturali in </a:t>
            </a:r>
            <a:r>
              <a:rPr dirty="0" sz="1050">
                <a:latin typeface="Arial"/>
                <a:cs typeface="Arial"/>
              </a:rPr>
              <a:t>50 </a:t>
            </a:r>
            <a:r>
              <a:rPr dirty="0" sz="1050" spc="-5">
                <a:latin typeface="Arial"/>
                <a:cs typeface="Arial"/>
              </a:rPr>
              <a:t>città italiane svilupperanno  </a:t>
            </a:r>
            <a:r>
              <a:rPr dirty="0" sz="1050">
                <a:latin typeface="Arial"/>
                <a:cs typeface="Arial"/>
              </a:rPr>
              <a:t>il </a:t>
            </a:r>
            <a:r>
              <a:rPr dirty="0" sz="1050" spc="-5">
                <a:latin typeface="Arial"/>
                <a:cs typeface="Arial"/>
              </a:rPr>
              <a:t>tema ispiratore “Abitare sottosopra. Scoprire</a:t>
            </a:r>
            <a:r>
              <a:rPr dirty="0" sz="1050" spc="-30">
                <a:latin typeface="Arial"/>
                <a:cs typeface="Arial"/>
              </a:rPr>
              <a:t> </a:t>
            </a:r>
            <a:r>
              <a:rPr dirty="0" sz="1050">
                <a:latin typeface="Arial"/>
                <a:cs typeface="Arial"/>
              </a:rPr>
              <a:t>e</a:t>
            </a:r>
            <a:endParaRPr sz="1050">
              <a:latin typeface="Arial"/>
              <a:cs typeface="Arial"/>
            </a:endParaRPr>
          </a:p>
          <a:p>
            <a:pPr marL="2780665" marR="367665">
              <a:lnSpc>
                <a:spcPts val="1390"/>
              </a:lnSpc>
              <a:spcBef>
                <a:spcPts val="5"/>
              </a:spcBef>
            </a:pPr>
            <a:r>
              <a:rPr dirty="0" sz="1050" spc="-5">
                <a:latin typeface="Arial"/>
                <a:cs typeface="Arial"/>
              </a:rPr>
              <a:t>sperimentare come </a:t>
            </a:r>
            <a:r>
              <a:rPr dirty="0" sz="1050" spc="-10">
                <a:latin typeface="Arial"/>
                <a:cs typeface="Arial"/>
              </a:rPr>
              <a:t>si </a:t>
            </a:r>
            <a:r>
              <a:rPr dirty="0" sz="1050" spc="-5">
                <a:latin typeface="Arial"/>
                <a:cs typeface="Arial"/>
              </a:rPr>
              <a:t>sta dentro </a:t>
            </a:r>
            <a:r>
              <a:rPr dirty="0" sz="1050">
                <a:latin typeface="Arial"/>
                <a:cs typeface="Arial"/>
              </a:rPr>
              <a:t>i </a:t>
            </a:r>
            <a:r>
              <a:rPr dirty="0" sz="1050" spc="-5">
                <a:latin typeface="Arial"/>
                <a:cs typeface="Arial"/>
              </a:rPr>
              <a:t>luoghi, l’arte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le  emozioni”.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12700" marR="87630">
              <a:lnSpc>
                <a:spcPct val="110200"/>
              </a:lnSpc>
              <a:spcBef>
                <a:spcPts val="930"/>
              </a:spcBef>
            </a:pPr>
            <a:r>
              <a:rPr dirty="0" sz="1050">
                <a:latin typeface="Arial"/>
                <a:cs typeface="Arial"/>
              </a:rPr>
              <a:t>Per </a:t>
            </a:r>
            <a:r>
              <a:rPr dirty="0" sz="1050" spc="-5">
                <a:latin typeface="Arial"/>
                <a:cs typeface="Arial"/>
              </a:rPr>
              <a:t>questa manifestazione, </a:t>
            </a:r>
            <a:r>
              <a:rPr dirty="0" sz="1050">
                <a:latin typeface="Arial"/>
                <a:cs typeface="Arial"/>
              </a:rPr>
              <a:t>unica nel </a:t>
            </a:r>
            <a:r>
              <a:rPr dirty="0" sz="1050" spc="-5">
                <a:latin typeface="Arial"/>
                <a:cs typeface="Arial"/>
              </a:rPr>
              <a:t>suo </a:t>
            </a:r>
            <a:r>
              <a:rPr dirty="0" sz="1050">
                <a:latin typeface="Arial"/>
                <a:cs typeface="Arial"/>
              </a:rPr>
              <a:t>genere, </a:t>
            </a:r>
            <a:r>
              <a:rPr dirty="0" sz="1050" spc="-5">
                <a:latin typeface="Arial"/>
                <a:cs typeface="Arial"/>
              </a:rPr>
              <a:t>la </a:t>
            </a:r>
            <a:r>
              <a:rPr dirty="0" sz="1050">
                <a:latin typeface="Arial"/>
                <a:cs typeface="Arial"/>
              </a:rPr>
              <a:t>Banca di Sassari, </a:t>
            </a:r>
            <a:r>
              <a:rPr dirty="0" sz="1050" spc="-5">
                <a:latin typeface="Arial"/>
                <a:cs typeface="Arial"/>
              </a:rPr>
              <a:t>in collaborazione con </a:t>
            </a:r>
            <a:r>
              <a:rPr dirty="0" sz="1050">
                <a:latin typeface="Arial"/>
                <a:cs typeface="Arial"/>
              </a:rPr>
              <a:t>la  </a:t>
            </a:r>
            <a:r>
              <a:rPr dirty="0" sz="1050" spc="-5">
                <a:latin typeface="Arial"/>
                <a:cs typeface="Arial"/>
              </a:rPr>
              <a:t>Soprintendenza </a:t>
            </a:r>
            <a:r>
              <a:rPr dirty="0" sz="1050" spc="-10">
                <a:latin typeface="Arial"/>
                <a:cs typeface="Arial"/>
              </a:rPr>
              <a:t>ai </a:t>
            </a:r>
            <a:r>
              <a:rPr dirty="0" sz="1050" spc="-5">
                <a:latin typeface="Arial"/>
                <a:cs typeface="Arial"/>
              </a:rPr>
              <a:t>Beni Culturali della </a:t>
            </a:r>
            <a:r>
              <a:rPr dirty="0" sz="1050">
                <a:latin typeface="Arial"/>
                <a:cs typeface="Arial"/>
              </a:rPr>
              <a:t>Sardegna, </a:t>
            </a:r>
            <a:r>
              <a:rPr dirty="0" sz="1050" spc="-5">
                <a:latin typeface="Arial"/>
                <a:cs typeface="Arial"/>
              </a:rPr>
              <a:t>l'Associazione Culturale Coilibrì, </a:t>
            </a:r>
            <a:r>
              <a:rPr dirty="0" sz="1050">
                <a:latin typeface="Arial"/>
                <a:cs typeface="Arial"/>
              </a:rPr>
              <a:t>la </a:t>
            </a:r>
            <a:r>
              <a:rPr dirty="0" sz="1050" spc="-5">
                <a:latin typeface="Arial"/>
                <a:cs typeface="Arial"/>
              </a:rPr>
              <a:t>Libreria  Internazionale </a:t>
            </a:r>
            <a:r>
              <a:rPr dirty="0" sz="1050">
                <a:latin typeface="Arial"/>
                <a:cs typeface="Arial"/>
              </a:rPr>
              <a:t>Koinè e </a:t>
            </a:r>
            <a:r>
              <a:rPr dirty="0" sz="1050" spc="-5">
                <a:latin typeface="Arial"/>
                <a:cs typeface="Arial"/>
              </a:rPr>
              <a:t>la Carlo Delfino Editore promuove </a:t>
            </a:r>
            <a:r>
              <a:rPr dirty="0" sz="1050">
                <a:latin typeface="Arial"/>
                <a:cs typeface="Arial"/>
              </a:rPr>
              <a:t>un percorso </a:t>
            </a:r>
            <a:r>
              <a:rPr dirty="0" sz="1050" spc="-5">
                <a:latin typeface="Arial"/>
                <a:cs typeface="Arial"/>
              </a:rPr>
              <a:t>creativo </a:t>
            </a:r>
            <a:r>
              <a:rPr dirty="0" sz="1050">
                <a:latin typeface="Arial"/>
                <a:cs typeface="Arial"/>
              </a:rPr>
              <a:t>dedicato </a:t>
            </a:r>
            <a:r>
              <a:rPr dirty="0" sz="1050" spc="-10">
                <a:latin typeface="Arial"/>
                <a:cs typeface="Arial"/>
              </a:rPr>
              <a:t>ai </a:t>
            </a:r>
            <a:r>
              <a:rPr dirty="0" sz="1050" spc="-5">
                <a:latin typeface="Arial"/>
                <a:cs typeface="Arial"/>
              </a:rPr>
              <a:t>laboratori </a:t>
            </a:r>
            <a:r>
              <a:rPr dirty="0" sz="1050">
                <a:latin typeface="Arial"/>
                <a:cs typeface="Arial"/>
              </a:rPr>
              <a:t>di  </a:t>
            </a:r>
            <a:r>
              <a:rPr dirty="0" sz="1050" spc="-5">
                <a:latin typeface="Arial"/>
                <a:cs typeface="Arial"/>
              </a:rPr>
              <a:t>Paola Ciarcià </a:t>
            </a:r>
            <a:r>
              <a:rPr dirty="0" sz="1050">
                <a:latin typeface="Arial"/>
                <a:cs typeface="Arial"/>
              </a:rPr>
              <a:t>dal </a:t>
            </a:r>
            <a:r>
              <a:rPr dirty="0" sz="1050" spc="-5">
                <a:latin typeface="Arial"/>
                <a:cs typeface="Arial"/>
              </a:rPr>
              <a:t>titolo "Architetture tra </a:t>
            </a:r>
            <a:r>
              <a:rPr dirty="0" sz="1050">
                <a:latin typeface="Arial"/>
                <a:cs typeface="Arial"/>
              </a:rPr>
              <a:t>le</a:t>
            </a:r>
            <a:r>
              <a:rPr dirty="0" sz="1050" spc="-25">
                <a:latin typeface="Arial"/>
                <a:cs typeface="Arial"/>
              </a:rPr>
              <a:t> </a:t>
            </a:r>
            <a:r>
              <a:rPr dirty="0" sz="1050">
                <a:latin typeface="Arial"/>
                <a:cs typeface="Arial"/>
              </a:rPr>
              <a:t>pagine".</a:t>
            </a:r>
            <a:endParaRPr sz="1050">
              <a:latin typeface="Arial"/>
              <a:cs typeface="Arial"/>
            </a:endParaRPr>
          </a:p>
          <a:p>
            <a:pPr marL="12700" marR="43815">
              <a:lnSpc>
                <a:spcPct val="110200"/>
              </a:lnSpc>
              <a:spcBef>
                <a:spcPts val="5"/>
              </a:spcBef>
            </a:pPr>
            <a:r>
              <a:rPr dirty="0" sz="1050" spc="-5">
                <a:latin typeface="Arial"/>
                <a:cs typeface="Arial"/>
              </a:rPr>
              <a:t>Giovedì </a:t>
            </a:r>
            <a:r>
              <a:rPr dirty="0" sz="1050">
                <a:latin typeface="Arial"/>
                <a:cs typeface="Arial"/>
              </a:rPr>
              <a:t>5 maggio </a:t>
            </a:r>
            <a:r>
              <a:rPr dirty="0" sz="1050" spc="-5">
                <a:latin typeface="Arial"/>
                <a:cs typeface="Arial"/>
              </a:rPr>
              <a:t>dalle ore </a:t>
            </a:r>
            <a:r>
              <a:rPr dirty="0" sz="1050">
                <a:latin typeface="Arial"/>
                <a:cs typeface="Arial"/>
              </a:rPr>
              <a:t>9 alle 13, </a:t>
            </a:r>
            <a:r>
              <a:rPr dirty="0" sz="1050" spc="-5">
                <a:latin typeface="Arial"/>
                <a:cs typeface="Arial"/>
              </a:rPr>
              <a:t>nel Museo G.A. </a:t>
            </a:r>
            <a:r>
              <a:rPr dirty="0" sz="1050">
                <a:latin typeface="Arial"/>
                <a:cs typeface="Arial"/>
              </a:rPr>
              <a:t>Sanna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>
                <a:latin typeface="Arial"/>
                <a:cs typeface="Arial"/>
              </a:rPr>
              <a:t>Sassari </a:t>
            </a:r>
            <a:r>
              <a:rPr dirty="0" sz="1050" spc="-10">
                <a:latin typeface="Arial"/>
                <a:cs typeface="Arial"/>
              </a:rPr>
              <a:t>gli </a:t>
            </a:r>
            <a:r>
              <a:rPr dirty="0" sz="1050" spc="-5">
                <a:latin typeface="Arial"/>
                <a:cs typeface="Arial"/>
              </a:rPr>
              <a:t>alunni dei circoli didattici </a:t>
            </a:r>
            <a:r>
              <a:rPr dirty="0" sz="1050" spc="-10">
                <a:latin typeface="Arial"/>
                <a:cs typeface="Arial"/>
              </a:rPr>
              <a:t>di  </a:t>
            </a:r>
            <a:r>
              <a:rPr dirty="0" sz="1050">
                <a:latin typeface="Arial"/>
                <a:cs typeface="Arial"/>
              </a:rPr>
              <a:t>San </a:t>
            </a:r>
            <a:r>
              <a:rPr dirty="0" sz="1050" spc="-5">
                <a:latin typeface="Arial"/>
                <a:cs typeface="Arial"/>
              </a:rPr>
              <a:t>Giuseppe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>
                <a:latin typeface="Arial"/>
                <a:cs typeface="Arial"/>
              </a:rPr>
              <a:t>San Donato saranno i </a:t>
            </a:r>
            <a:r>
              <a:rPr dirty="0" sz="1050" spc="-5">
                <a:latin typeface="Arial"/>
                <a:cs typeface="Arial"/>
              </a:rPr>
              <a:t>protagonisti </a:t>
            </a:r>
            <a:r>
              <a:rPr dirty="0" sz="1050">
                <a:latin typeface="Arial"/>
                <a:cs typeface="Arial"/>
              </a:rPr>
              <a:t>della </a:t>
            </a:r>
            <a:r>
              <a:rPr dirty="0" sz="1050" spc="-5">
                <a:latin typeface="Arial"/>
                <a:cs typeface="Arial"/>
              </a:rPr>
              <a:t>giornata realizzando piccole scenografie da  tavolo utilizzando </a:t>
            </a:r>
            <a:r>
              <a:rPr dirty="0" sz="1050">
                <a:latin typeface="Arial"/>
                <a:cs typeface="Arial"/>
              </a:rPr>
              <a:t>carta e cartoncino </a:t>
            </a:r>
            <a:r>
              <a:rPr dirty="0" sz="1050" spc="-5">
                <a:latin typeface="Arial"/>
                <a:cs typeface="Arial"/>
              </a:rPr>
              <a:t>per </a:t>
            </a:r>
            <a:r>
              <a:rPr dirty="0" sz="1050">
                <a:latin typeface="Arial"/>
                <a:cs typeface="Arial"/>
              </a:rPr>
              <a:t>mettere in scena </a:t>
            </a:r>
            <a:r>
              <a:rPr dirty="0" sz="1050" spc="-5">
                <a:latin typeface="Arial"/>
                <a:cs typeface="Arial"/>
              </a:rPr>
              <a:t>storie, fiabe </a:t>
            </a:r>
            <a:r>
              <a:rPr dirty="0" sz="1050">
                <a:latin typeface="Arial"/>
                <a:cs typeface="Arial"/>
              </a:rPr>
              <a:t>o </a:t>
            </a:r>
            <a:r>
              <a:rPr dirty="0" sz="1050" spc="-5">
                <a:latin typeface="Arial"/>
                <a:cs typeface="Arial"/>
              </a:rPr>
              <a:t>vecchie leggende. Pagine </a:t>
            </a:r>
            <a:r>
              <a:rPr dirty="0" sz="1050">
                <a:latin typeface="Arial"/>
                <a:cs typeface="Arial"/>
              </a:rPr>
              <a:t>da  abitare </a:t>
            </a:r>
            <a:r>
              <a:rPr dirty="0" sz="1050" spc="-5">
                <a:latin typeface="Arial"/>
                <a:cs typeface="Arial"/>
              </a:rPr>
              <a:t>che nascondono semplici meccanismi dove </a:t>
            </a:r>
            <a:r>
              <a:rPr dirty="0" sz="1050">
                <a:latin typeface="Arial"/>
                <a:cs typeface="Arial"/>
              </a:rPr>
              <a:t>si </a:t>
            </a:r>
            <a:r>
              <a:rPr dirty="0" sz="1050" spc="-5">
                <a:latin typeface="Arial"/>
                <a:cs typeface="Arial"/>
              </a:rPr>
              <a:t>animano ambienti </a:t>
            </a:r>
            <a:r>
              <a:rPr dirty="0" sz="1050">
                <a:latin typeface="Arial"/>
                <a:cs typeface="Arial"/>
              </a:rPr>
              <a:t>e</a:t>
            </a:r>
            <a:r>
              <a:rPr dirty="0" sz="1050" spc="20">
                <a:latin typeface="Arial"/>
                <a:cs typeface="Arial"/>
              </a:rPr>
              <a:t> </a:t>
            </a:r>
            <a:r>
              <a:rPr dirty="0" sz="1050">
                <a:latin typeface="Arial"/>
                <a:cs typeface="Arial"/>
              </a:rPr>
              <a:t>personaggi.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050" spc="-5">
                <a:latin typeface="Arial"/>
                <a:cs typeface="Arial"/>
              </a:rPr>
              <a:t>Architettura tra </a:t>
            </a:r>
            <a:r>
              <a:rPr dirty="0" sz="1050">
                <a:latin typeface="Arial"/>
                <a:cs typeface="Arial"/>
              </a:rPr>
              <a:t>le</a:t>
            </a:r>
            <a:r>
              <a:rPr dirty="0" sz="1050" spc="-15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pagine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1050" spc="-5">
                <a:latin typeface="Arial"/>
                <a:cs typeface="Arial"/>
              </a:rPr>
              <a:t>ABITARE </a:t>
            </a:r>
            <a:r>
              <a:rPr dirty="0" sz="1050">
                <a:latin typeface="Arial"/>
                <a:cs typeface="Arial"/>
              </a:rPr>
              <a:t>case, </a:t>
            </a:r>
            <a:r>
              <a:rPr dirty="0" sz="1050" spc="-5">
                <a:latin typeface="Arial"/>
                <a:cs typeface="Arial"/>
              </a:rPr>
              <a:t>città, </a:t>
            </a:r>
            <a:r>
              <a:rPr dirty="0" sz="1050">
                <a:latin typeface="Arial"/>
                <a:cs typeface="Arial"/>
              </a:rPr>
              <a:t>paesaggi urbani e</a:t>
            </a:r>
            <a:r>
              <a:rPr dirty="0" sz="1050" spc="-20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architetture</a:t>
            </a:r>
            <a:endParaRPr sz="1050">
              <a:latin typeface="Arial"/>
              <a:cs typeface="Arial"/>
            </a:endParaRPr>
          </a:p>
          <a:p>
            <a:pPr marL="12700" marR="5080">
              <a:lnSpc>
                <a:spcPct val="110200"/>
              </a:lnSpc>
            </a:pPr>
            <a:r>
              <a:rPr dirty="0" sz="1050">
                <a:latin typeface="Arial"/>
                <a:cs typeface="Arial"/>
              </a:rPr>
              <a:t>Esistono </a:t>
            </a:r>
            <a:r>
              <a:rPr dirty="0" sz="1050" spc="-5">
                <a:latin typeface="Arial"/>
                <a:cs typeface="Arial"/>
              </a:rPr>
              <a:t>tanti tipi </a:t>
            </a:r>
            <a:r>
              <a:rPr dirty="0" sz="105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case. </a:t>
            </a:r>
            <a:r>
              <a:rPr dirty="0" sz="1050">
                <a:latin typeface="Arial"/>
                <a:cs typeface="Arial"/>
              </a:rPr>
              <a:t>La gente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tutto </a:t>
            </a:r>
            <a:r>
              <a:rPr dirty="0" sz="1050">
                <a:latin typeface="Arial"/>
                <a:cs typeface="Arial"/>
              </a:rPr>
              <a:t>il mondo ne ha </a:t>
            </a:r>
            <a:r>
              <a:rPr dirty="0" sz="1050" spc="-5">
                <a:latin typeface="Arial"/>
                <a:cs typeface="Arial"/>
              </a:rPr>
              <a:t>inventate </a:t>
            </a:r>
            <a:r>
              <a:rPr dirty="0" sz="105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tanti tipi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tutte </a:t>
            </a:r>
            <a:r>
              <a:rPr dirty="0" sz="1050">
                <a:latin typeface="Arial"/>
                <a:cs typeface="Arial"/>
              </a:rPr>
              <a:t>diverse </a:t>
            </a:r>
            <a:r>
              <a:rPr dirty="0" sz="1050" spc="-5">
                <a:latin typeface="Arial"/>
                <a:cs typeface="Arial"/>
              </a:rPr>
              <a:t>tra </a:t>
            </a:r>
            <a:r>
              <a:rPr dirty="0" sz="1050">
                <a:latin typeface="Arial"/>
                <a:cs typeface="Arial"/>
              </a:rPr>
              <a:t>loro.  Le forme </a:t>
            </a:r>
            <a:r>
              <a:rPr dirty="0" sz="1050" spc="-5">
                <a:latin typeface="Arial"/>
                <a:cs typeface="Arial"/>
              </a:rPr>
              <a:t>delle case, infatti, </a:t>
            </a:r>
            <a:r>
              <a:rPr dirty="0" sz="1050">
                <a:latin typeface="Arial"/>
                <a:cs typeface="Arial"/>
              </a:rPr>
              <a:t>dipendono </a:t>
            </a:r>
            <a:r>
              <a:rPr dirty="0" sz="1050" spc="-5">
                <a:latin typeface="Arial"/>
                <a:cs typeface="Arial"/>
              </a:rPr>
              <a:t>dai materiali </a:t>
            </a:r>
            <a:r>
              <a:rPr dirty="0" sz="1050">
                <a:latin typeface="Arial"/>
                <a:cs typeface="Arial"/>
              </a:rPr>
              <a:t>con cui </a:t>
            </a:r>
            <a:r>
              <a:rPr dirty="0" sz="1050" spc="-5">
                <a:latin typeface="Arial"/>
                <a:cs typeface="Arial"/>
              </a:rPr>
              <a:t>sono costruite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dal </a:t>
            </a:r>
            <a:r>
              <a:rPr dirty="0" sz="1050">
                <a:latin typeface="Arial"/>
                <a:cs typeface="Arial"/>
              </a:rPr>
              <a:t>luogo in </a:t>
            </a:r>
            <a:r>
              <a:rPr dirty="0" sz="1050" spc="-5">
                <a:latin typeface="Arial"/>
                <a:cs typeface="Arial"/>
              </a:rPr>
              <a:t>cui </a:t>
            </a:r>
            <a:r>
              <a:rPr dirty="0" sz="1050">
                <a:latin typeface="Arial"/>
                <a:cs typeface="Arial"/>
              </a:rPr>
              <a:t>sorgono, se  freddo o caldo, se </a:t>
            </a:r>
            <a:r>
              <a:rPr dirty="0" sz="1050" spc="-5">
                <a:latin typeface="Arial"/>
                <a:cs typeface="Arial"/>
              </a:rPr>
              <a:t>sono abitate </a:t>
            </a:r>
            <a:r>
              <a:rPr dirty="0" sz="1050">
                <a:latin typeface="Arial"/>
                <a:cs typeface="Arial"/>
              </a:rPr>
              <a:t>da </a:t>
            </a:r>
            <a:r>
              <a:rPr dirty="0" sz="1050" spc="-5">
                <a:latin typeface="Arial"/>
                <a:cs typeface="Arial"/>
              </a:rPr>
              <a:t>gente </a:t>
            </a:r>
            <a:r>
              <a:rPr dirty="0" sz="1050">
                <a:latin typeface="Arial"/>
                <a:cs typeface="Arial"/>
              </a:rPr>
              <a:t>nomade o sedentaria. </a:t>
            </a:r>
            <a:r>
              <a:rPr dirty="0" sz="1050" spc="-5">
                <a:latin typeface="Arial"/>
                <a:cs typeface="Arial"/>
              </a:rPr>
              <a:t>Insomma </a:t>
            </a:r>
            <a:r>
              <a:rPr dirty="0" sz="1050">
                <a:latin typeface="Arial"/>
                <a:cs typeface="Arial"/>
              </a:rPr>
              <a:t>la </a:t>
            </a:r>
            <a:r>
              <a:rPr dirty="0" sz="1050" spc="-5">
                <a:latin typeface="Arial"/>
                <a:cs typeface="Arial"/>
              </a:rPr>
              <a:t>casa </a:t>
            </a:r>
            <a:r>
              <a:rPr dirty="0" sz="1050">
                <a:latin typeface="Arial"/>
                <a:cs typeface="Arial"/>
              </a:rPr>
              <a:t>è </a:t>
            </a:r>
            <a:r>
              <a:rPr dirty="0" sz="1050" spc="-5">
                <a:latin typeface="Arial"/>
                <a:cs typeface="Arial"/>
              </a:rPr>
              <a:t>sicuramente il  </a:t>
            </a:r>
            <a:r>
              <a:rPr dirty="0" sz="1050">
                <a:latin typeface="Arial"/>
                <a:cs typeface="Arial"/>
              </a:rPr>
              <a:t>nostro </a:t>
            </a:r>
            <a:r>
              <a:rPr dirty="0" sz="1050" spc="-5">
                <a:latin typeface="Arial"/>
                <a:cs typeface="Arial"/>
              </a:rPr>
              <a:t>rifugio che stia </a:t>
            </a:r>
            <a:r>
              <a:rPr dirty="0" sz="1050">
                <a:latin typeface="Arial"/>
                <a:cs typeface="Arial"/>
              </a:rPr>
              <a:t>in </a:t>
            </a:r>
            <a:r>
              <a:rPr dirty="0" sz="1050" spc="-5">
                <a:latin typeface="Arial"/>
                <a:cs typeface="Arial"/>
              </a:rPr>
              <a:t>un </a:t>
            </a:r>
            <a:r>
              <a:rPr dirty="0" sz="1050">
                <a:latin typeface="Arial"/>
                <a:cs typeface="Arial"/>
              </a:rPr>
              <a:t>deserto o </a:t>
            </a:r>
            <a:r>
              <a:rPr dirty="0" sz="1050" spc="-5">
                <a:latin typeface="Arial"/>
                <a:cs typeface="Arial"/>
              </a:rPr>
              <a:t>in </a:t>
            </a:r>
            <a:r>
              <a:rPr dirty="0" sz="1050">
                <a:latin typeface="Arial"/>
                <a:cs typeface="Arial"/>
              </a:rPr>
              <a:t>una </a:t>
            </a:r>
            <a:r>
              <a:rPr dirty="0" sz="1050" spc="-5">
                <a:latin typeface="Arial"/>
                <a:cs typeface="Arial"/>
              </a:rPr>
              <a:t>grande</a:t>
            </a:r>
            <a:r>
              <a:rPr dirty="0" sz="1050" spc="-35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metropoli.</a:t>
            </a:r>
            <a:endParaRPr sz="1050">
              <a:latin typeface="Arial"/>
              <a:cs typeface="Arial"/>
            </a:endParaRPr>
          </a:p>
          <a:p>
            <a:pPr marL="12700" marR="105410">
              <a:lnSpc>
                <a:spcPct val="110000"/>
              </a:lnSpc>
              <a:spcBef>
                <a:spcPts val="5"/>
              </a:spcBef>
            </a:pPr>
            <a:r>
              <a:rPr dirty="0" sz="1050">
                <a:latin typeface="Arial"/>
                <a:cs typeface="Arial"/>
              </a:rPr>
              <a:t>Ed è per </a:t>
            </a:r>
            <a:r>
              <a:rPr dirty="0" sz="1050" spc="-5">
                <a:latin typeface="Arial"/>
                <a:cs typeface="Arial"/>
              </a:rPr>
              <a:t>questo che parlando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>
                <a:latin typeface="Arial"/>
                <a:cs typeface="Arial"/>
              </a:rPr>
              <a:t>case </a:t>
            </a:r>
            <a:r>
              <a:rPr dirty="0" sz="1050" spc="-5">
                <a:latin typeface="Arial"/>
                <a:cs typeface="Arial"/>
              </a:rPr>
              <a:t>non potremo </a:t>
            </a:r>
            <a:r>
              <a:rPr dirty="0" sz="1050">
                <a:latin typeface="Arial"/>
                <a:cs typeface="Arial"/>
              </a:rPr>
              <a:t>fare a meno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>
                <a:latin typeface="Arial"/>
                <a:cs typeface="Arial"/>
              </a:rPr>
              <a:t>pensare a </a:t>
            </a:r>
            <a:r>
              <a:rPr dirty="0" sz="1050" spc="-5">
                <a:latin typeface="Arial"/>
                <a:cs typeface="Arial"/>
              </a:rPr>
              <a:t>città </a:t>
            </a:r>
            <a:r>
              <a:rPr dirty="0" sz="1050">
                <a:latin typeface="Arial"/>
                <a:cs typeface="Arial"/>
              </a:rPr>
              <a:t>che con la </a:t>
            </a:r>
            <a:r>
              <a:rPr dirty="0" sz="1050" spc="-5">
                <a:latin typeface="Arial"/>
                <a:cs typeface="Arial"/>
              </a:rPr>
              <a:t>loro  urbanistica </a:t>
            </a:r>
            <a:r>
              <a:rPr dirty="0" sz="1050">
                <a:latin typeface="Arial"/>
                <a:cs typeface="Arial"/>
              </a:rPr>
              <a:t>e la loro </a:t>
            </a:r>
            <a:r>
              <a:rPr dirty="0" sz="1050" spc="-5">
                <a:latin typeface="Arial"/>
                <a:cs typeface="Arial"/>
              </a:rPr>
              <a:t>storia </a:t>
            </a:r>
            <a:r>
              <a:rPr dirty="0" sz="1050">
                <a:latin typeface="Arial"/>
                <a:cs typeface="Arial"/>
              </a:rPr>
              <a:t>sono </a:t>
            </a:r>
            <a:r>
              <a:rPr dirty="0" sz="1050" spc="-5">
                <a:latin typeface="Arial"/>
                <a:cs typeface="Arial"/>
              </a:rPr>
              <a:t>un insieme </a:t>
            </a:r>
            <a:r>
              <a:rPr dirty="0" sz="1050">
                <a:latin typeface="Arial"/>
                <a:cs typeface="Arial"/>
              </a:rPr>
              <a:t>di luoghi e di </a:t>
            </a:r>
            <a:r>
              <a:rPr dirty="0" sz="1050" spc="-5">
                <a:latin typeface="Arial"/>
                <a:cs typeface="Arial"/>
              </a:rPr>
              <a:t>simboli che </a:t>
            </a:r>
            <a:r>
              <a:rPr dirty="0" sz="1050">
                <a:latin typeface="Arial"/>
                <a:cs typeface="Arial"/>
              </a:rPr>
              <a:t>ci </a:t>
            </a:r>
            <a:r>
              <a:rPr dirty="0" sz="1050" spc="-5">
                <a:latin typeface="Arial"/>
                <a:cs typeface="Arial"/>
              </a:rPr>
              <a:t>parlano </a:t>
            </a:r>
            <a:r>
              <a:rPr dirty="0" sz="1050">
                <a:latin typeface="Arial"/>
                <a:cs typeface="Arial"/>
              </a:rPr>
              <a:t>della </a:t>
            </a:r>
            <a:r>
              <a:rPr dirty="0" sz="1050" spc="-5">
                <a:latin typeface="Arial"/>
                <a:cs typeface="Arial"/>
              </a:rPr>
              <a:t>società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chi </a:t>
            </a:r>
            <a:r>
              <a:rPr dirty="0" sz="1050">
                <a:latin typeface="Arial"/>
                <a:cs typeface="Arial"/>
              </a:rPr>
              <a:t>la  </a:t>
            </a:r>
            <a:r>
              <a:rPr dirty="0" sz="1050" spc="-5">
                <a:latin typeface="Arial"/>
                <a:cs typeface="Arial"/>
              </a:rPr>
              <a:t>popola. Ricostruirle com’erano ieri, guardarle oggi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immaginarle domani </a:t>
            </a:r>
            <a:r>
              <a:rPr dirty="0" sz="1050">
                <a:latin typeface="Arial"/>
                <a:cs typeface="Arial"/>
              </a:rPr>
              <a:t>è un</a:t>
            </a:r>
            <a:r>
              <a:rPr dirty="0" sz="1050" spc="15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interessante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46156" y="2227973"/>
            <a:ext cx="3938574" cy="5404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04850" y="4505959"/>
            <a:ext cx="2667000" cy="16840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16955" cy="57365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42595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atip</a:t>
            </a:r>
            <a:r>
              <a:rPr dirty="0" sz="1600" spc="-5" b="1">
                <a:latin typeface="Arial"/>
                <a:cs typeface="Arial"/>
              </a:rPr>
              <a:t>erl</a:t>
            </a:r>
            <a:r>
              <a:rPr dirty="0" sz="1600" spc="20" b="1">
                <a:latin typeface="Arial"/>
                <a:cs typeface="Arial"/>
              </a:rPr>
              <a:t>a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orare</a:t>
            </a:r>
            <a:r>
              <a:rPr dirty="0" sz="1600" spc="5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it  </a:t>
            </a:r>
            <a:r>
              <a:rPr dirty="0" sz="1600" spc="-5" b="1">
                <a:latin typeface="Arial"/>
                <a:cs typeface="Arial"/>
              </a:rPr>
              <a:t>4 maggio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dirty="0" sz="1050">
                <a:latin typeface="Arial"/>
                <a:cs typeface="Arial"/>
              </a:rPr>
              <a:t>presupposto </a:t>
            </a:r>
            <a:r>
              <a:rPr dirty="0" sz="1050" spc="-5">
                <a:latin typeface="Arial"/>
                <a:cs typeface="Arial"/>
              </a:rPr>
              <a:t>per capire la </a:t>
            </a:r>
            <a:r>
              <a:rPr dirty="0" sz="1050">
                <a:latin typeface="Arial"/>
                <a:cs typeface="Arial"/>
              </a:rPr>
              <a:t>realtà </a:t>
            </a:r>
            <a:r>
              <a:rPr dirty="0" sz="1050" spc="-5">
                <a:latin typeface="Arial"/>
                <a:cs typeface="Arial"/>
              </a:rPr>
              <a:t>dei luoghi urbani, </a:t>
            </a:r>
            <a:r>
              <a:rPr dirty="0" sz="1050">
                <a:latin typeface="Arial"/>
                <a:cs typeface="Arial"/>
              </a:rPr>
              <a:t>le </a:t>
            </a:r>
            <a:r>
              <a:rPr dirty="0" sz="1050" spc="-5">
                <a:latin typeface="Arial"/>
                <a:cs typeface="Arial"/>
              </a:rPr>
              <a:t>trasformazioni stilistiche </a:t>
            </a:r>
            <a:r>
              <a:rPr dirty="0" sz="1050">
                <a:latin typeface="Arial"/>
                <a:cs typeface="Arial"/>
              </a:rPr>
              <a:t>e</a:t>
            </a:r>
            <a:r>
              <a:rPr dirty="0" sz="1050" spc="-5">
                <a:latin typeface="Arial"/>
                <a:cs typeface="Arial"/>
              </a:rPr>
              <a:t> </a:t>
            </a:r>
            <a:r>
              <a:rPr dirty="0" sz="1050">
                <a:latin typeface="Arial"/>
                <a:cs typeface="Arial"/>
              </a:rPr>
              <a:t>culturali.</a:t>
            </a:r>
            <a:endParaRPr sz="1050">
              <a:latin typeface="Arial"/>
              <a:cs typeface="Arial"/>
            </a:endParaRPr>
          </a:p>
          <a:p>
            <a:pPr marL="12700" marR="178435">
              <a:lnSpc>
                <a:spcPts val="1390"/>
              </a:lnSpc>
              <a:spcBef>
                <a:spcPts val="60"/>
              </a:spcBef>
            </a:pPr>
            <a:r>
              <a:rPr dirty="0" sz="1050">
                <a:latin typeface="Arial"/>
                <a:cs typeface="Arial"/>
              </a:rPr>
              <a:t>Spazi, </a:t>
            </a:r>
            <a:r>
              <a:rPr dirty="0" sz="1050" spc="-5">
                <a:latin typeface="Arial"/>
                <a:cs typeface="Arial"/>
              </a:rPr>
              <a:t>case, </a:t>
            </a:r>
            <a:r>
              <a:rPr dirty="0" sz="1050">
                <a:latin typeface="Arial"/>
                <a:cs typeface="Arial"/>
              </a:rPr>
              <a:t>edifici, strade che </a:t>
            </a:r>
            <a:r>
              <a:rPr dirty="0" sz="1050" spc="-5">
                <a:latin typeface="Arial"/>
                <a:cs typeface="Arial"/>
              </a:rPr>
              <a:t>diventano </a:t>
            </a:r>
            <a:r>
              <a:rPr dirty="0" sz="1050">
                <a:latin typeface="Arial"/>
                <a:cs typeface="Arial"/>
              </a:rPr>
              <a:t>materiali, </a:t>
            </a:r>
            <a:r>
              <a:rPr dirty="0" sz="1050" spc="-5">
                <a:latin typeface="Arial"/>
                <a:cs typeface="Arial"/>
              </a:rPr>
              <a:t>forme, </a:t>
            </a:r>
            <a:r>
              <a:rPr dirty="0" sz="1050">
                <a:latin typeface="Arial"/>
                <a:cs typeface="Arial"/>
              </a:rPr>
              <a:t>colori, </a:t>
            </a:r>
            <a:r>
              <a:rPr dirty="0" sz="1050" spc="-5">
                <a:latin typeface="Arial"/>
                <a:cs typeface="Arial"/>
              </a:rPr>
              <a:t>immagini; questo </a:t>
            </a:r>
            <a:r>
              <a:rPr dirty="0" sz="1050">
                <a:latin typeface="Arial"/>
                <a:cs typeface="Arial"/>
              </a:rPr>
              <a:t>può essere  </a:t>
            </a:r>
            <a:r>
              <a:rPr dirty="0" sz="1050" spc="-5">
                <a:latin typeface="Arial"/>
                <a:cs typeface="Arial"/>
              </a:rPr>
              <a:t>l’architettura se vista come un’enciclopedia delle occasioni, </a:t>
            </a:r>
            <a:r>
              <a:rPr dirty="0" sz="1050">
                <a:latin typeface="Arial"/>
                <a:cs typeface="Arial"/>
              </a:rPr>
              <a:t>un </a:t>
            </a:r>
            <a:r>
              <a:rPr dirty="0" sz="1050" spc="-5">
                <a:latin typeface="Arial"/>
                <a:cs typeface="Arial"/>
              </a:rPr>
              <a:t>pretesto utile per favorire incontri,</a:t>
            </a:r>
            <a:r>
              <a:rPr dirty="0" sz="1050" spc="105">
                <a:latin typeface="Arial"/>
                <a:cs typeface="Arial"/>
              </a:rPr>
              <a:t> </a:t>
            </a:r>
            <a:r>
              <a:rPr dirty="0" sz="1050">
                <a:latin typeface="Arial"/>
                <a:cs typeface="Arial"/>
              </a:rPr>
              <a:t>per</a:t>
            </a:r>
            <a:endParaRPr sz="1050">
              <a:latin typeface="Arial"/>
              <a:cs typeface="Arial"/>
            </a:endParaRPr>
          </a:p>
          <a:p>
            <a:pPr marL="12700" marR="447675">
              <a:lnSpc>
                <a:spcPts val="1380"/>
              </a:lnSpc>
              <a:spcBef>
                <a:spcPts val="10"/>
              </a:spcBef>
            </a:pPr>
            <a:r>
              <a:rPr dirty="0" sz="1050">
                <a:latin typeface="Arial"/>
                <a:cs typeface="Arial"/>
              </a:rPr>
              <a:t>costruire </a:t>
            </a:r>
            <a:r>
              <a:rPr dirty="0" sz="1050" spc="-5">
                <a:latin typeface="Arial"/>
                <a:cs typeface="Arial"/>
              </a:rPr>
              <a:t>percorsi sulle identità </a:t>
            </a:r>
            <a:r>
              <a:rPr dirty="0" sz="1050">
                <a:latin typeface="Arial"/>
                <a:cs typeface="Arial"/>
              </a:rPr>
              <a:t>e sulle </a:t>
            </a:r>
            <a:r>
              <a:rPr dirty="0" sz="1050" spc="-5">
                <a:latin typeface="Arial"/>
                <a:cs typeface="Arial"/>
              </a:rPr>
              <a:t>differenze, per </a:t>
            </a:r>
            <a:r>
              <a:rPr dirty="0" sz="1050">
                <a:latin typeface="Arial"/>
                <a:cs typeface="Arial"/>
              </a:rPr>
              <a:t>saper </a:t>
            </a:r>
            <a:r>
              <a:rPr dirty="0" sz="1050" spc="-5">
                <a:latin typeface="Arial"/>
                <a:cs typeface="Arial"/>
              </a:rPr>
              <a:t>percepire geografie </a:t>
            </a:r>
            <a:r>
              <a:rPr dirty="0" sz="1050">
                <a:latin typeface="Arial"/>
                <a:cs typeface="Arial"/>
              </a:rPr>
              <a:t>umane </a:t>
            </a:r>
            <a:r>
              <a:rPr dirty="0" sz="1050" spc="-5">
                <a:latin typeface="Arial"/>
                <a:cs typeface="Arial"/>
              </a:rPr>
              <a:t>ricche </a:t>
            </a:r>
            <a:r>
              <a:rPr dirty="0" sz="1050">
                <a:latin typeface="Arial"/>
                <a:cs typeface="Arial"/>
              </a:rPr>
              <a:t>di  assonanze e</a:t>
            </a:r>
            <a:r>
              <a:rPr dirty="0" sz="1050" spc="-15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incongruenze.</a:t>
            </a:r>
            <a:endParaRPr sz="1050">
              <a:latin typeface="Arial"/>
              <a:cs typeface="Arial"/>
            </a:endParaRPr>
          </a:p>
          <a:p>
            <a:pPr marL="12700" marR="46355">
              <a:lnSpc>
                <a:spcPts val="1390"/>
              </a:lnSpc>
              <a:spcBef>
                <a:spcPts val="5"/>
              </a:spcBef>
            </a:pPr>
            <a:r>
              <a:rPr dirty="0" sz="1050" spc="-5">
                <a:latin typeface="Arial"/>
                <a:cs typeface="Arial"/>
              </a:rPr>
              <a:t>L’architettura, </a:t>
            </a:r>
            <a:r>
              <a:rPr dirty="0" sz="1050">
                <a:latin typeface="Arial"/>
                <a:cs typeface="Arial"/>
              </a:rPr>
              <a:t>la </a:t>
            </a:r>
            <a:r>
              <a:rPr dirty="0" sz="1050" spc="-5">
                <a:latin typeface="Arial"/>
                <a:cs typeface="Arial"/>
              </a:rPr>
              <a:t>città </a:t>
            </a:r>
            <a:r>
              <a:rPr dirty="0" sz="1050">
                <a:latin typeface="Arial"/>
                <a:cs typeface="Arial"/>
              </a:rPr>
              <a:t>e le </a:t>
            </a:r>
            <a:r>
              <a:rPr dirty="0" sz="1050" spc="-5">
                <a:latin typeface="Arial"/>
                <a:cs typeface="Arial"/>
              </a:rPr>
              <a:t>contaminazioni con diverse espressioni artistiche </a:t>
            </a:r>
            <a:r>
              <a:rPr dirty="0" sz="1050">
                <a:latin typeface="Arial"/>
                <a:cs typeface="Arial"/>
              </a:rPr>
              <a:t>possono </a:t>
            </a:r>
            <a:r>
              <a:rPr dirty="0" sz="1050" spc="-5">
                <a:latin typeface="Arial"/>
                <a:cs typeface="Arial"/>
              </a:rPr>
              <a:t>diventare un  </a:t>
            </a:r>
            <a:r>
              <a:rPr dirty="0" sz="1050">
                <a:latin typeface="Arial"/>
                <a:cs typeface="Arial"/>
              </a:rPr>
              <a:t>grande </a:t>
            </a:r>
            <a:r>
              <a:rPr dirty="0" sz="1050" spc="-5">
                <a:latin typeface="Arial"/>
                <a:cs typeface="Arial"/>
              </a:rPr>
              <a:t>laboratorio, un’aula gigante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straordinaria </a:t>
            </a:r>
            <a:r>
              <a:rPr dirty="0" sz="1050" spc="-10">
                <a:latin typeface="Arial"/>
                <a:cs typeface="Arial"/>
              </a:rPr>
              <a:t>dove </a:t>
            </a:r>
            <a:r>
              <a:rPr dirty="0" sz="1050" spc="-5">
                <a:latin typeface="Arial"/>
                <a:cs typeface="Arial"/>
              </a:rPr>
              <a:t>sperimentare, ascoltare, osservare </a:t>
            </a:r>
            <a:r>
              <a:rPr dirty="0" sz="1050">
                <a:latin typeface="Arial"/>
                <a:cs typeface="Arial"/>
              </a:rPr>
              <a:t>non </a:t>
            </a:r>
            <a:r>
              <a:rPr dirty="0" sz="1050" spc="-5">
                <a:latin typeface="Arial"/>
                <a:cs typeface="Arial"/>
              </a:rPr>
              <a:t>solo</a:t>
            </a:r>
            <a:r>
              <a:rPr dirty="0" sz="1050" spc="100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le</a:t>
            </a:r>
            <a:endParaRPr sz="1050">
              <a:latin typeface="Arial"/>
              <a:cs typeface="Arial"/>
            </a:endParaRPr>
          </a:p>
          <a:p>
            <a:pPr marL="12700" marR="489584">
              <a:lnSpc>
                <a:spcPts val="1380"/>
              </a:lnSpc>
              <a:spcBef>
                <a:spcPts val="15"/>
              </a:spcBef>
            </a:pPr>
            <a:r>
              <a:rPr dirty="0" sz="1050" spc="-5">
                <a:latin typeface="Arial"/>
                <a:cs typeface="Arial"/>
              </a:rPr>
              <a:t>stratificazioni del passato, </a:t>
            </a:r>
            <a:r>
              <a:rPr dirty="0" sz="1050" spc="5">
                <a:latin typeface="Arial"/>
                <a:cs typeface="Arial"/>
              </a:rPr>
              <a:t>ma </a:t>
            </a:r>
            <a:r>
              <a:rPr dirty="0" sz="1050" spc="-5">
                <a:latin typeface="Arial"/>
                <a:cs typeface="Arial"/>
              </a:rPr>
              <a:t>costruire basi solide </a:t>
            </a:r>
            <a:r>
              <a:rPr dirty="0" sz="1050">
                <a:latin typeface="Arial"/>
                <a:cs typeface="Arial"/>
              </a:rPr>
              <a:t>e utopie </a:t>
            </a:r>
            <a:r>
              <a:rPr dirty="0" sz="1050" spc="-5">
                <a:latin typeface="Arial"/>
                <a:cs typeface="Arial"/>
              </a:rPr>
              <a:t>per </a:t>
            </a:r>
            <a:r>
              <a:rPr dirty="0" sz="1050">
                <a:latin typeface="Arial"/>
                <a:cs typeface="Arial"/>
              </a:rPr>
              <a:t>il </a:t>
            </a:r>
            <a:r>
              <a:rPr dirty="0" sz="1050" spc="-5">
                <a:latin typeface="Arial"/>
                <a:cs typeface="Arial"/>
              </a:rPr>
              <a:t>futuro. </a:t>
            </a:r>
            <a:r>
              <a:rPr dirty="0" sz="1050">
                <a:latin typeface="Arial"/>
                <a:cs typeface="Arial"/>
              </a:rPr>
              <a:t>Ma </a:t>
            </a:r>
            <a:r>
              <a:rPr dirty="0" sz="1050" spc="-5">
                <a:latin typeface="Arial"/>
                <a:cs typeface="Arial"/>
              </a:rPr>
              <a:t>“architettare” vuol  soprattutto </a:t>
            </a:r>
            <a:r>
              <a:rPr dirty="0" sz="1050">
                <a:latin typeface="Arial"/>
                <a:cs typeface="Arial"/>
              </a:rPr>
              <a:t>dire progettare </a:t>
            </a:r>
            <a:r>
              <a:rPr dirty="0" sz="1050" spc="-5">
                <a:latin typeface="Arial"/>
                <a:cs typeface="Arial"/>
              </a:rPr>
              <a:t>abitazioni considerando le emozioni </a:t>
            </a:r>
            <a:r>
              <a:rPr dirty="0" sz="105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chi le vivrà, </a:t>
            </a:r>
            <a:r>
              <a:rPr dirty="0" sz="1050">
                <a:latin typeface="Arial"/>
                <a:cs typeface="Arial"/>
              </a:rPr>
              <a:t>rendere </a:t>
            </a:r>
            <a:r>
              <a:rPr dirty="0" sz="1050" spc="-5">
                <a:latin typeface="Arial"/>
                <a:cs typeface="Arial"/>
              </a:rPr>
              <a:t>vivibile</a:t>
            </a:r>
            <a:r>
              <a:rPr dirty="0" sz="1050" spc="120">
                <a:latin typeface="Arial"/>
                <a:cs typeface="Arial"/>
              </a:rPr>
              <a:t> </a:t>
            </a:r>
            <a:r>
              <a:rPr dirty="0" sz="1050">
                <a:latin typeface="Arial"/>
                <a:cs typeface="Arial"/>
              </a:rPr>
              <a:t>la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dirty="0" sz="1050">
                <a:latin typeface="Arial"/>
                <a:cs typeface="Arial"/>
              </a:rPr>
              <a:t>quotidianità, </a:t>
            </a:r>
            <a:r>
              <a:rPr dirty="0" sz="1050" spc="-5">
                <a:latin typeface="Arial"/>
                <a:cs typeface="Arial"/>
              </a:rPr>
              <a:t>coltivare </a:t>
            </a:r>
            <a:r>
              <a:rPr dirty="0" sz="1050">
                <a:latin typeface="Arial"/>
                <a:cs typeface="Arial"/>
              </a:rPr>
              <a:t>le </a:t>
            </a:r>
            <a:r>
              <a:rPr dirty="0" sz="1050" spc="-5">
                <a:latin typeface="Arial"/>
                <a:cs typeface="Arial"/>
              </a:rPr>
              <a:t>diversità </a:t>
            </a:r>
            <a:r>
              <a:rPr dirty="0" sz="1050">
                <a:latin typeface="Arial"/>
                <a:cs typeface="Arial"/>
              </a:rPr>
              <a:t>e sopra </a:t>
            </a:r>
            <a:r>
              <a:rPr dirty="0" sz="1050" spc="-5">
                <a:latin typeface="Arial"/>
                <a:cs typeface="Arial"/>
              </a:rPr>
              <a:t>ogni altra </a:t>
            </a:r>
            <a:r>
              <a:rPr dirty="0" sz="1050">
                <a:latin typeface="Arial"/>
                <a:cs typeface="Arial"/>
              </a:rPr>
              <a:t>cosa </a:t>
            </a:r>
            <a:r>
              <a:rPr dirty="0" sz="1050" spc="-5">
                <a:latin typeface="Arial"/>
                <a:cs typeface="Arial"/>
              </a:rPr>
              <a:t>costruire</a:t>
            </a:r>
            <a:r>
              <a:rPr dirty="0" sz="1050" spc="-40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relazioni.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12700" marR="132080">
              <a:lnSpc>
                <a:spcPct val="110500"/>
              </a:lnSpc>
            </a:pPr>
            <a:r>
              <a:rPr dirty="0" sz="1050">
                <a:latin typeface="Arial"/>
                <a:cs typeface="Arial"/>
              </a:rPr>
              <a:t>La </a:t>
            </a:r>
            <a:r>
              <a:rPr dirty="0" sz="1050" spc="-5">
                <a:latin typeface="Arial"/>
                <a:cs typeface="Arial"/>
              </a:rPr>
              <a:t>Manifestazione </a:t>
            </a:r>
            <a:r>
              <a:rPr dirty="0" sz="1050">
                <a:latin typeface="Arial"/>
                <a:cs typeface="Arial"/>
              </a:rPr>
              <a:t>ha </a:t>
            </a:r>
            <a:r>
              <a:rPr dirty="0" sz="1050" spc="-5">
                <a:latin typeface="Arial"/>
                <a:cs typeface="Arial"/>
              </a:rPr>
              <a:t>il patrocinio dell’UNESCO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del Ministero dei Beni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10">
                <a:latin typeface="Arial"/>
                <a:cs typeface="Arial"/>
              </a:rPr>
              <a:t>delle </a:t>
            </a:r>
            <a:r>
              <a:rPr dirty="0" sz="1050" spc="-5">
                <a:latin typeface="Arial"/>
                <a:cs typeface="Arial"/>
              </a:rPr>
              <a:t>Attività Culturali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10">
                <a:latin typeface="Arial"/>
                <a:cs typeface="Arial"/>
              </a:rPr>
              <a:t>del  </a:t>
            </a:r>
            <a:r>
              <a:rPr dirty="0" sz="1050" spc="-5">
                <a:latin typeface="Arial"/>
                <a:cs typeface="Arial"/>
              </a:rPr>
              <a:t>Turismo, del Ministero della Pubblica Istruzione, dell’Università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della Ricerca, </a:t>
            </a:r>
            <a:r>
              <a:rPr dirty="0" sz="1050">
                <a:latin typeface="Arial"/>
                <a:cs typeface="Arial"/>
              </a:rPr>
              <a:t>la </a:t>
            </a:r>
            <a:r>
              <a:rPr dirty="0" sz="1050" spc="-5">
                <a:latin typeface="Arial"/>
                <a:cs typeface="Arial"/>
              </a:rPr>
              <a:t>Main Media  Partnership </a:t>
            </a:r>
            <a:r>
              <a:rPr dirty="0" sz="1050">
                <a:latin typeface="Arial"/>
                <a:cs typeface="Arial"/>
              </a:rPr>
              <a:t>della RAI e </a:t>
            </a:r>
            <a:r>
              <a:rPr dirty="0" sz="1050" spc="-5">
                <a:latin typeface="Arial"/>
                <a:cs typeface="Arial"/>
              </a:rPr>
              <a:t>la </a:t>
            </a:r>
            <a:r>
              <a:rPr dirty="0" sz="1050">
                <a:latin typeface="Arial"/>
                <a:cs typeface="Arial"/>
              </a:rPr>
              <a:t>Media </a:t>
            </a:r>
            <a:r>
              <a:rPr dirty="0" sz="1050" spc="-5">
                <a:latin typeface="Arial"/>
                <a:cs typeface="Arial"/>
              </a:rPr>
              <a:t>Partnership del TGR</a:t>
            </a:r>
            <a:r>
              <a:rPr dirty="0" sz="1050" spc="-30">
                <a:latin typeface="Arial"/>
                <a:cs typeface="Arial"/>
              </a:rPr>
              <a:t> </a:t>
            </a:r>
            <a:r>
              <a:rPr dirty="0" sz="1050">
                <a:latin typeface="Arial"/>
                <a:cs typeface="Arial"/>
              </a:rPr>
              <a:t>.</a:t>
            </a:r>
            <a:endParaRPr sz="1050">
              <a:latin typeface="Arial"/>
              <a:cs typeface="Arial"/>
            </a:endParaRPr>
          </a:p>
          <a:p>
            <a:pPr marL="12700" marR="5080">
              <a:lnSpc>
                <a:spcPct val="110000"/>
              </a:lnSpc>
              <a:spcBef>
                <a:spcPts val="10"/>
              </a:spcBef>
            </a:pPr>
            <a:r>
              <a:rPr dirty="0" sz="1050" spc="-5">
                <a:latin typeface="Arial"/>
                <a:cs typeface="Arial"/>
              </a:rPr>
              <a:t>Il Festival </a:t>
            </a:r>
            <a:r>
              <a:rPr dirty="0" sz="1050" spc="-10">
                <a:latin typeface="Arial"/>
                <a:cs typeface="Arial"/>
              </a:rPr>
              <a:t>si </a:t>
            </a:r>
            <a:r>
              <a:rPr dirty="0" sz="1050" spc="-5">
                <a:latin typeface="Arial"/>
                <a:cs typeface="Arial"/>
              </a:rPr>
              <a:t>avvale del contributo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>
                <a:latin typeface="Arial"/>
                <a:cs typeface="Arial"/>
              </a:rPr>
              <a:t>un </a:t>
            </a:r>
            <a:r>
              <a:rPr dirty="0" sz="1050" spc="-5">
                <a:latin typeface="Arial"/>
                <a:cs typeface="Arial"/>
              </a:rPr>
              <a:t>Comitato scientifico composto dall’esperto di creatività applicata  </a:t>
            </a:r>
            <a:r>
              <a:rPr dirty="0" sz="1050">
                <a:latin typeface="Arial"/>
                <a:cs typeface="Arial"/>
              </a:rPr>
              <a:t>Hubert Jaoui, dal </a:t>
            </a:r>
            <a:r>
              <a:rPr dirty="0" sz="1050" spc="-5">
                <a:latin typeface="Arial"/>
                <a:cs typeface="Arial"/>
              </a:rPr>
              <a:t>responsabile </a:t>
            </a:r>
            <a:r>
              <a:rPr dirty="0" sz="1050">
                <a:latin typeface="Arial"/>
                <a:cs typeface="Arial"/>
              </a:rPr>
              <a:t>Capo </a:t>
            </a:r>
            <a:r>
              <a:rPr dirty="0" sz="1050" spc="-5">
                <a:latin typeface="Arial"/>
                <a:cs typeface="Arial"/>
              </a:rPr>
              <a:t>del Dipartimento educazione Castello di Rivoli Museo d’Arte  </a:t>
            </a:r>
            <a:r>
              <a:rPr dirty="0" sz="1050">
                <a:latin typeface="Arial"/>
                <a:cs typeface="Arial"/>
              </a:rPr>
              <a:t>Contemporanea </a:t>
            </a:r>
            <a:r>
              <a:rPr dirty="0" sz="1050" spc="-5">
                <a:latin typeface="Arial"/>
                <a:cs typeface="Arial"/>
              </a:rPr>
              <a:t>Anna Pironti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dallo scrittore ed esperto </a:t>
            </a:r>
            <a:r>
              <a:rPr dirty="0" sz="105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comunicazione Aldo</a:t>
            </a:r>
            <a:r>
              <a:rPr dirty="0" sz="1050" spc="10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Tanchis.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 marR="18415">
              <a:lnSpc>
                <a:spcPct val="110500"/>
              </a:lnSpc>
            </a:pPr>
            <a:r>
              <a:rPr dirty="0" sz="1050" spc="-5">
                <a:latin typeface="Arial"/>
                <a:cs typeface="Arial"/>
              </a:rPr>
              <a:t>Conosciamoci Meglio </a:t>
            </a:r>
            <a:r>
              <a:rPr dirty="0" sz="1050">
                <a:latin typeface="Arial"/>
                <a:cs typeface="Arial"/>
              </a:rPr>
              <a:t>è il marchio con </a:t>
            </a:r>
            <a:r>
              <a:rPr dirty="0" sz="1050" spc="-5">
                <a:latin typeface="Arial"/>
                <a:cs typeface="Arial"/>
              </a:rPr>
              <a:t>cui </a:t>
            </a:r>
            <a:r>
              <a:rPr dirty="0" sz="1050">
                <a:latin typeface="Arial"/>
                <a:cs typeface="Arial"/>
              </a:rPr>
              <a:t>Banca di Sassari firma le proprie </a:t>
            </a:r>
            <a:r>
              <a:rPr dirty="0" sz="1050" spc="-5">
                <a:latin typeface="Arial"/>
                <a:cs typeface="Arial"/>
              </a:rPr>
              <a:t>attività </a:t>
            </a:r>
            <a:r>
              <a:rPr dirty="0" sz="105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promozione della  cultura, della storia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dell’identità isolana. </a:t>
            </a:r>
            <a:r>
              <a:rPr dirty="0" sz="1050">
                <a:latin typeface="Arial"/>
                <a:cs typeface="Arial"/>
              </a:rPr>
              <a:t>Un </a:t>
            </a:r>
            <a:r>
              <a:rPr dirty="0" sz="1050" spc="-5">
                <a:latin typeface="Arial"/>
                <a:cs typeface="Arial"/>
              </a:rPr>
              <a:t>impegno </a:t>
            </a:r>
            <a:r>
              <a:rPr dirty="0" sz="1050">
                <a:latin typeface="Arial"/>
                <a:cs typeface="Arial"/>
              </a:rPr>
              <a:t>che </a:t>
            </a:r>
            <a:r>
              <a:rPr dirty="0" sz="1050" spc="-10">
                <a:latin typeface="Arial"/>
                <a:cs typeface="Arial"/>
              </a:rPr>
              <a:t>si </a:t>
            </a:r>
            <a:r>
              <a:rPr dirty="0" sz="1050" spc="-5">
                <a:latin typeface="Arial"/>
                <a:cs typeface="Arial"/>
              </a:rPr>
              <a:t>concretizza </a:t>
            </a:r>
            <a:r>
              <a:rPr dirty="0" sz="1050">
                <a:latin typeface="Arial"/>
                <a:cs typeface="Arial"/>
              </a:rPr>
              <a:t>in una </a:t>
            </a:r>
            <a:r>
              <a:rPr dirty="0" sz="1050" spc="-5">
                <a:latin typeface="Arial"/>
                <a:cs typeface="Arial"/>
              </a:rPr>
              <a:t>molteplicità di iniziative  </a:t>
            </a:r>
            <a:r>
              <a:rPr dirty="0" sz="1050">
                <a:latin typeface="Arial"/>
                <a:cs typeface="Arial"/>
              </a:rPr>
              <a:t>anche </a:t>
            </a:r>
            <a:r>
              <a:rPr dirty="0" sz="1050" spc="-5">
                <a:latin typeface="Arial"/>
                <a:cs typeface="Arial"/>
              </a:rPr>
              <a:t>verso </a:t>
            </a:r>
            <a:r>
              <a:rPr dirty="0" sz="1050">
                <a:latin typeface="Arial"/>
                <a:cs typeface="Arial"/>
              </a:rPr>
              <a:t>i più </a:t>
            </a:r>
            <a:r>
              <a:rPr dirty="0" sz="1050" spc="-5">
                <a:latin typeface="Arial"/>
                <a:cs typeface="Arial"/>
              </a:rPr>
              <a:t>giovani, </a:t>
            </a:r>
            <a:r>
              <a:rPr dirty="0" sz="1050">
                <a:latin typeface="Arial"/>
                <a:cs typeface="Arial"/>
              </a:rPr>
              <a:t>il </a:t>
            </a:r>
            <a:r>
              <a:rPr dirty="0" sz="1050" spc="-5">
                <a:latin typeface="Arial"/>
                <a:cs typeface="Arial"/>
              </a:rPr>
              <a:t>cui filo conduttore </a:t>
            </a:r>
            <a:r>
              <a:rPr dirty="0" sz="1050">
                <a:latin typeface="Arial"/>
                <a:cs typeface="Arial"/>
              </a:rPr>
              <a:t>è </a:t>
            </a:r>
            <a:r>
              <a:rPr dirty="0" sz="1050" spc="-5">
                <a:latin typeface="Arial"/>
                <a:cs typeface="Arial"/>
              </a:rPr>
              <a:t>la valorizzazione </a:t>
            </a:r>
            <a:r>
              <a:rPr dirty="0" sz="1050">
                <a:latin typeface="Arial"/>
                <a:cs typeface="Arial"/>
              </a:rPr>
              <a:t>della </a:t>
            </a:r>
            <a:r>
              <a:rPr dirty="0" sz="1050" spc="-5">
                <a:latin typeface="Arial"/>
                <a:cs typeface="Arial"/>
              </a:rPr>
              <a:t>conoscenza </a:t>
            </a:r>
            <a:r>
              <a:rPr dirty="0" sz="1050">
                <a:latin typeface="Arial"/>
                <a:cs typeface="Arial"/>
              </a:rPr>
              <a:t>con metodologie,  strumenti e </a:t>
            </a:r>
            <a:r>
              <a:rPr dirty="0" sz="1050" spc="-5">
                <a:latin typeface="Arial"/>
                <a:cs typeface="Arial"/>
              </a:rPr>
              <a:t>punti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vista</a:t>
            </a:r>
            <a:r>
              <a:rPr dirty="0" sz="1050">
                <a:latin typeface="Arial"/>
                <a:cs typeface="Arial"/>
              </a:rPr>
              <a:t> differenti.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050">
                <a:latin typeface="Arial"/>
                <a:cs typeface="Arial"/>
              </a:rPr>
              <a:t>Un importante </a:t>
            </a:r>
            <a:r>
              <a:rPr dirty="0" sz="1050" spc="-5">
                <a:latin typeface="Arial"/>
                <a:cs typeface="Arial"/>
              </a:rPr>
              <a:t>contributo </a:t>
            </a:r>
            <a:r>
              <a:rPr dirty="0" sz="1050">
                <a:latin typeface="Arial"/>
                <a:cs typeface="Arial"/>
              </a:rPr>
              <a:t>che </a:t>
            </a:r>
            <a:r>
              <a:rPr dirty="0" sz="1050" spc="-5">
                <a:latin typeface="Arial"/>
                <a:cs typeface="Arial"/>
              </a:rPr>
              <a:t>rinforza </a:t>
            </a:r>
            <a:r>
              <a:rPr dirty="0" sz="1050">
                <a:latin typeface="Arial"/>
                <a:cs typeface="Arial"/>
              </a:rPr>
              <a:t>i </a:t>
            </a:r>
            <a:r>
              <a:rPr dirty="0" sz="1050" spc="-5">
                <a:latin typeface="Arial"/>
                <a:cs typeface="Arial"/>
              </a:rPr>
              <a:t>legami con </a:t>
            </a:r>
            <a:r>
              <a:rPr dirty="0" sz="1050">
                <a:latin typeface="Arial"/>
                <a:cs typeface="Arial"/>
              </a:rPr>
              <a:t>il </a:t>
            </a:r>
            <a:r>
              <a:rPr dirty="0" sz="1050" spc="-5">
                <a:latin typeface="Arial"/>
                <a:cs typeface="Arial"/>
              </a:rPr>
              <a:t>territorio </a:t>
            </a:r>
            <a:r>
              <a:rPr dirty="0" sz="1050">
                <a:latin typeface="Arial"/>
                <a:cs typeface="Arial"/>
              </a:rPr>
              <a:t>a </a:t>
            </a:r>
            <a:r>
              <a:rPr dirty="0" sz="1050" spc="-5">
                <a:latin typeface="Arial"/>
                <a:cs typeface="Arial"/>
              </a:rPr>
              <a:t>vantaggio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tutta </a:t>
            </a:r>
            <a:r>
              <a:rPr dirty="0" sz="1050">
                <a:latin typeface="Arial"/>
                <a:cs typeface="Arial"/>
              </a:rPr>
              <a:t>la</a:t>
            </a:r>
            <a:r>
              <a:rPr dirty="0" sz="1050" spc="50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comunità.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593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20" b="1">
                <a:latin typeface="Arial"/>
                <a:cs typeface="Arial"/>
              </a:rPr>
              <a:t>e</a:t>
            </a:r>
            <a:r>
              <a:rPr dirty="0" sz="1600" spc="20" b="1">
                <a:latin typeface="Arial"/>
                <a:cs typeface="Arial"/>
              </a:rPr>
              <a:t>w</a:t>
            </a:r>
            <a:r>
              <a:rPr dirty="0" sz="1600" spc="-5" b="1">
                <a:latin typeface="Arial"/>
                <a:cs typeface="Arial"/>
              </a:rPr>
              <a:t>srss</a:t>
            </a:r>
            <a:r>
              <a:rPr dirty="0" sz="1600" spc="-5" b="1">
                <a:latin typeface="Arial"/>
                <a:cs typeface="Arial"/>
              </a:rPr>
              <a:t>24.com  </a:t>
            </a:r>
            <a:r>
              <a:rPr dirty="0" sz="1600" spc="-5" b="1">
                <a:latin typeface="Arial"/>
                <a:cs typeface="Arial"/>
              </a:rPr>
              <a:t>4 maggio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133090"/>
            <a:ext cx="5711190" cy="145986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 marR="5080">
              <a:lnSpc>
                <a:spcPct val="99200"/>
              </a:lnSpc>
              <a:spcBef>
                <a:spcPts val="135"/>
              </a:spcBef>
            </a:pPr>
            <a:r>
              <a:rPr dirty="0" sz="3150" b="1">
                <a:solidFill>
                  <a:srgbClr val="212121"/>
                </a:solidFill>
                <a:latin typeface="Times New Roman"/>
                <a:cs typeface="Times New Roman"/>
              </a:rPr>
              <a:t>Festival: </a:t>
            </a:r>
            <a:r>
              <a:rPr dirty="0" sz="3150" spc="-5" b="1">
                <a:solidFill>
                  <a:srgbClr val="212121"/>
                </a:solidFill>
                <a:latin typeface="Times New Roman"/>
                <a:cs typeface="Times New Roman"/>
              </a:rPr>
              <a:t>per </a:t>
            </a:r>
            <a:r>
              <a:rPr dirty="0" sz="3150" spc="-10" b="1">
                <a:solidFill>
                  <a:srgbClr val="212121"/>
                </a:solidFill>
                <a:latin typeface="Times New Roman"/>
                <a:cs typeface="Times New Roman"/>
              </a:rPr>
              <a:t>‘Abitare</a:t>
            </a:r>
            <a:r>
              <a:rPr dirty="0" sz="3150" spc="-90" b="1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dirty="0" sz="3150" spc="-5" b="1">
                <a:solidFill>
                  <a:srgbClr val="212121"/>
                </a:solidFill>
                <a:latin typeface="Times New Roman"/>
                <a:cs typeface="Times New Roman"/>
              </a:rPr>
              <a:t>sottosopra’  </a:t>
            </a:r>
            <a:r>
              <a:rPr dirty="0" sz="3150" spc="-10" b="1">
                <a:solidFill>
                  <a:srgbClr val="212121"/>
                </a:solidFill>
                <a:latin typeface="Times New Roman"/>
                <a:cs typeface="Times New Roman"/>
              </a:rPr>
              <a:t>quattro </a:t>
            </a:r>
            <a:r>
              <a:rPr dirty="0" sz="3150" b="1">
                <a:solidFill>
                  <a:srgbClr val="212121"/>
                </a:solidFill>
                <a:latin typeface="Times New Roman"/>
                <a:cs typeface="Times New Roman"/>
              </a:rPr>
              <a:t>appuntamenti </a:t>
            </a:r>
            <a:r>
              <a:rPr dirty="0" sz="3150" spc="-5" b="1">
                <a:solidFill>
                  <a:srgbClr val="212121"/>
                </a:solidFill>
                <a:latin typeface="Times New Roman"/>
                <a:cs typeface="Times New Roman"/>
              </a:rPr>
              <a:t>con </a:t>
            </a:r>
            <a:r>
              <a:rPr dirty="0" sz="3150" b="1">
                <a:solidFill>
                  <a:srgbClr val="212121"/>
                </a:solidFill>
                <a:latin typeface="Times New Roman"/>
                <a:cs typeface="Times New Roman"/>
              </a:rPr>
              <a:t>Bper  Banca</a:t>
            </a:r>
            <a:endParaRPr sz="31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8707373"/>
            <a:ext cx="5999480" cy="10966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L'immagine simbolo della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terza edizione del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Festival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della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cultura creativa,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dedicata al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tema 'Abitare</a:t>
            </a:r>
            <a:r>
              <a:rPr dirty="0" sz="1050" spc="75">
                <a:solidFill>
                  <a:srgbClr val="545454"/>
                </a:solidFill>
                <a:latin typeface="Times New Roman"/>
                <a:cs typeface="Times New Roman"/>
              </a:rPr>
              <a:t>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sottosopra'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00">
              <a:latin typeface="Times New Roman"/>
              <a:cs typeface="Times New Roman"/>
            </a:endParaRPr>
          </a:p>
          <a:p>
            <a:pPr algn="just" marL="12700" marR="76835">
              <a:lnSpc>
                <a:spcPct val="142800"/>
              </a:lnSpc>
            </a:pPr>
            <a:r>
              <a:rPr dirty="0" sz="1050" spc="-5">
                <a:solidFill>
                  <a:srgbClr val="545454"/>
                </a:solidFill>
                <a:latin typeface="Calibri"/>
                <a:cs typeface="Calibri"/>
              </a:rPr>
              <a:t>(AdnKronos) 'Abitare sottosopra. Scoprire </a:t>
            </a:r>
            <a:r>
              <a:rPr dirty="0" sz="1050">
                <a:solidFill>
                  <a:srgbClr val="545454"/>
                </a:solidFill>
                <a:latin typeface="Calibri"/>
                <a:cs typeface="Calibri"/>
              </a:rPr>
              <a:t>e </a:t>
            </a:r>
            <a:r>
              <a:rPr dirty="0" sz="1050" spc="-5">
                <a:solidFill>
                  <a:srgbClr val="545454"/>
                </a:solidFill>
                <a:latin typeface="Calibri"/>
                <a:cs typeface="Calibri"/>
              </a:rPr>
              <a:t>sperimentare come si sta dentro </a:t>
            </a:r>
            <a:r>
              <a:rPr dirty="0" sz="1050">
                <a:solidFill>
                  <a:srgbClr val="545454"/>
                </a:solidFill>
                <a:latin typeface="Calibri"/>
                <a:cs typeface="Calibri"/>
              </a:rPr>
              <a:t>i </a:t>
            </a:r>
            <a:r>
              <a:rPr dirty="0" sz="1050" spc="-5">
                <a:solidFill>
                  <a:srgbClr val="545454"/>
                </a:solidFill>
                <a:latin typeface="Calibri"/>
                <a:cs typeface="Calibri"/>
              </a:rPr>
              <a:t>luoghi, l’arte </a:t>
            </a:r>
            <a:r>
              <a:rPr dirty="0" sz="1050">
                <a:solidFill>
                  <a:srgbClr val="545454"/>
                </a:solidFill>
                <a:latin typeface="Calibri"/>
                <a:cs typeface="Calibri"/>
              </a:rPr>
              <a:t>e le </a:t>
            </a:r>
            <a:r>
              <a:rPr dirty="0" sz="1050" spc="-5">
                <a:solidFill>
                  <a:srgbClr val="545454"/>
                </a:solidFill>
                <a:latin typeface="Calibri"/>
                <a:cs typeface="Calibri"/>
              </a:rPr>
              <a:t>emozioni'. E’  questo </a:t>
            </a:r>
            <a:r>
              <a:rPr dirty="0" sz="1050">
                <a:solidFill>
                  <a:srgbClr val="545454"/>
                </a:solidFill>
                <a:latin typeface="Calibri"/>
                <a:cs typeface="Calibri"/>
              </a:rPr>
              <a:t>il tema </a:t>
            </a:r>
            <a:r>
              <a:rPr dirty="0" sz="1050" spc="-5">
                <a:solidFill>
                  <a:srgbClr val="545454"/>
                </a:solidFill>
                <a:latin typeface="Calibri"/>
                <a:cs typeface="Calibri"/>
              </a:rPr>
              <a:t>della terza edizione del Festival della cultura </a:t>
            </a:r>
            <a:r>
              <a:rPr dirty="0" sz="1050">
                <a:solidFill>
                  <a:srgbClr val="545454"/>
                </a:solidFill>
                <a:latin typeface="Calibri"/>
                <a:cs typeface="Calibri"/>
              </a:rPr>
              <a:t>creativa, </a:t>
            </a:r>
            <a:r>
              <a:rPr dirty="0" sz="1050" spc="-5">
                <a:solidFill>
                  <a:srgbClr val="545454"/>
                </a:solidFill>
                <a:latin typeface="Calibri"/>
                <a:cs typeface="Calibri"/>
              </a:rPr>
              <a:t>indetto </a:t>
            </a:r>
            <a:r>
              <a:rPr dirty="0" sz="1050">
                <a:solidFill>
                  <a:srgbClr val="545454"/>
                </a:solidFill>
                <a:latin typeface="Calibri"/>
                <a:cs typeface="Calibri"/>
              </a:rPr>
              <a:t>da Abi </a:t>
            </a:r>
            <a:r>
              <a:rPr dirty="0" sz="1050" spc="-10">
                <a:solidFill>
                  <a:srgbClr val="545454"/>
                </a:solidFill>
                <a:latin typeface="Calibri"/>
                <a:cs typeface="Calibri"/>
              </a:rPr>
              <a:t>anche </a:t>
            </a:r>
            <a:r>
              <a:rPr dirty="0" sz="1050" spc="-5">
                <a:solidFill>
                  <a:srgbClr val="545454"/>
                </a:solidFill>
                <a:latin typeface="Calibri"/>
                <a:cs typeface="Calibri"/>
              </a:rPr>
              <a:t>per l’anno 2016, </a:t>
            </a:r>
            <a:r>
              <a:rPr dirty="0" sz="1050">
                <a:solidFill>
                  <a:srgbClr val="545454"/>
                </a:solidFill>
                <a:latin typeface="Calibri"/>
                <a:cs typeface="Calibri"/>
              </a:rPr>
              <a:t>in  </a:t>
            </a:r>
            <a:r>
              <a:rPr dirty="0" sz="1050" spc="-5">
                <a:solidFill>
                  <a:srgbClr val="545454"/>
                </a:solidFill>
                <a:latin typeface="Calibri"/>
                <a:cs typeface="Calibri"/>
              </a:rPr>
              <a:t>corso </a:t>
            </a:r>
            <a:r>
              <a:rPr dirty="0" sz="1050">
                <a:solidFill>
                  <a:srgbClr val="545454"/>
                </a:solidFill>
                <a:latin typeface="Calibri"/>
                <a:cs typeface="Calibri"/>
              </a:rPr>
              <a:t>fino all’8 </a:t>
            </a:r>
            <a:r>
              <a:rPr dirty="0" sz="1050" spc="-5">
                <a:solidFill>
                  <a:srgbClr val="545454"/>
                </a:solidFill>
                <a:latin typeface="Calibri"/>
                <a:cs typeface="Calibri"/>
              </a:rPr>
              <a:t>maggio con eventi in tutta Italia. Destinatari dell’originale appuntamento, sono </a:t>
            </a:r>
            <a:r>
              <a:rPr dirty="0" sz="1050">
                <a:solidFill>
                  <a:srgbClr val="545454"/>
                </a:solidFill>
                <a:latin typeface="Calibri"/>
                <a:cs typeface="Calibri"/>
              </a:rPr>
              <a:t>i </a:t>
            </a:r>
            <a:r>
              <a:rPr dirty="0" sz="1050" spc="-5">
                <a:solidFill>
                  <a:srgbClr val="545454"/>
                </a:solidFill>
                <a:latin typeface="Calibri"/>
                <a:cs typeface="Calibri"/>
              </a:rPr>
              <a:t>bambini </a:t>
            </a:r>
            <a:r>
              <a:rPr dirty="0" sz="1050">
                <a:solidFill>
                  <a:srgbClr val="545454"/>
                </a:solidFill>
                <a:latin typeface="Calibri"/>
                <a:cs typeface="Calibri"/>
              </a:rPr>
              <a:t>e</a:t>
            </a:r>
            <a:r>
              <a:rPr dirty="0" sz="1050" spc="145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545454"/>
                </a:solidFill>
                <a:latin typeface="Calibri"/>
                <a:cs typeface="Calibri"/>
              </a:rPr>
              <a:t>i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15589" y="2119883"/>
            <a:ext cx="1977389" cy="5613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4729352"/>
            <a:ext cx="4027042" cy="26479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20090" y="7834883"/>
            <a:ext cx="1094740" cy="8206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072505" cy="53600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51675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20" b="1">
                <a:latin typeface="Arial"/>
                <a:cs typeface="Arial"/>
              </a:rPr>
              <a:t>e</a:t>
            </a:r>
            <a:r>
              <a:rPr dirty="0" sz="1600" spc="20" b="1">
                <a:latin typeface="Arial"/>
                <a:cs typeface="Arial"/>
              </a:rPr>
              <a:t>w</a:t>
            </a:r>
            <a:r>
              <a:rPr dirty="0" sz="1600" spc="-5" b="1">
                <a:latin typeface="Arial"/>
                <a:cs typeface="Arial"/>
              </a:rPr>
              <a:t>srss</a:t>
            </a:r>
            <a:r>
              <a:rPr dirty="0" sz="1600" spc="-5" b="1">
                <a:latin typeface="Arial"/>
                <a:cs typeface="Arial"/>
              </a:rPr>
              <a:t>24.com  </a:t>
            </a:r>
            <a:r>
              <a:rPr dirty="0" sz="1600" spc="-5" b="1">
                <a:latin typeface="Arial"/>
                <a:cs typeface="Arial"/>
              </a:rPr>
              <a:t>4 maggio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17780">
              <a:lnSpc>
                <a:spcPct val="142900"/>
              </a:lnSpc>
              <a:spcBef>
                <a:spcPts val="920"/>
              </a:spcBef>
            </a:pPr>
            <a:r>
              <a:rPr dirty="0" sz="1050">
                <a:solidFill>
                  <a:srgbClr val="545454"/>
                </a:solidFill>
                <a:latin typeface="Calibri"/>
                <a:cs typeface="Calibri"/>
              </a:rPr>
              <a:t>ragazzi </a:t>
            </a:r>
            <a:r>
              <a:rPr dirty="0" sz="1050" spc="-5">
                <a:solidFill>
                  <a:srgbClr val="545454"/>
                </a:solidFill>
                <a:latin typeface="Calibri"/>
                <a:cs typeface="Calibri"/>
              </a:rPr>
              <a:t>dai </a:t>
            </a:r>
            <a:r>
              <a:rPr dirty="0" sz="1050">
                <a:solidFill>
                  <a:srgbClr val="545454"/>
                </a:solidFill>
                <a:latin typeface="Calibri"/>
                <a:cs typeface="Calibri"/>
              </a:rPr>
              <a:t>6 ai </a:t>
            </a:r>
            <a:r>
              <a:rPr dirty="0" sz="1050" spc="-5">
                <a:solidFill>
                  <a:srgbClr val="545454"/>
                </a:solidFill>
                <a:latin typeface="Calibri"/>
                <a:cs typeface="Calibri"/>
              </a:rPr>
              <a:t>13 </a:t>
            </a:r>
            <a:r>
              <a:rPr dirty="0" sz="1050">
                <a:solidFill>
                  <a:srgbClr val="545454"/>
                </a:solidFill>
                <a:latin typeface="Calibri"/>
                <a:cs typeface="Calibri"/>
              </a:rPr>
              <a:t>anni. </a:t>
            </a:r>
            <a:r>
              <a:rPr dirty="0" sz="1050" spc="-5">
                <a:solidFill>
                  <a:srgbClr val="545454"/>
                </a:solidFill>
                <a:latin typeface="Calibri"/>
                <a:cs typeface="Calibri"/>
              </a:rPr>
              <a:t>Bper </a:t>
            </a:r>
            <a:r>
              <a:rPr dirty="0" sz="1050">
                <a:solidFill>
                  <a:srgbClr val="545454"/>
                </a:solidFill>
                <a:latin typeface="Calibri"/>
                <a:cs typeface="Calibri"/>
              </a:rPr>
              <a:t>Banca, </a:t>
            </a:r>
            <a:r>
              <a:rPr dirty="0" sz="1050" spc="-10">
                <a:solidFill>
                  <a:srgbClr val="545454"/>
                </a:solidFill>
                <a:latin typeface="Calibri"/>
                <a:cs typeface="Calibri"/>
              </a:rPr>
              <a:t>che </a:t>
            </a:r>
            <a:r>
              <a:rPr dirty="0" sz="1050" spc="-5">
                <a:solidFill>
                  <a:srgbClr val="545454"/>
                </a:solidFill>
                <a:latin typeface="Calibri"/>
                <a:cs typeface="Calibri"/>
              </a:rPr>
              <a:t>aderisce </a:t>
            </a:r>
            <a:r>
              <a:rPr dirty="0" sz="1050">
                <a:solidFill>
                  <a:srgbClr val="545454"/>
                </a:solidFill>
                <a:latin typeface="Calibri"/>
                <a:cs typeface="Calibri"/>
              </a:rPr>
              <a:t>al </a:t>
            </a:r>
            <a:r>
              <a:rPr dirty="0" sz="1050" spc="-5">
                <a:solidFill>
                  <a:srgbClr val="545454"/>
                </a:solidFill>
                <a:latin typeface="Calibri"/>
                <a:cs typeface="Calibri"/>
              </a:rPr>
              <a:t>progetto </a:t>
            </a:r>
            <a:r>
              <a:rPr dirty="0" sz="1050">
                <a:solidFill>
                  <a:srgbClr val="545454"/>
                </a:solidFill>
                <a:latin typeface="Calibri"/>
                <a:cs typeface="Calibri"/>
              </a:rPr>
              <a:t>fin </a:t>
            </a:r>
            <a:r>
              <a:rPr dirty="0" sz="1050" spc="-5">
                <a:solidFill>
                  <a:srgbClr val="545454"/>
                </a:solidFill>
                <a:latin typeface="Calibri"/>
                <a:cs typeface="Calibri"/>
              </a:rPr>
              <a:t>dal suo inizio, </a:t>
            </a:r>
            <a:r>
              <a:rPr dirty="0" sz="1050">
                <a:solidFill>
                  <a:srgbClr val="545454"/>
                </a:solidFill>
                <a:latin typeface="Calibri"/>
                <a:cs typeface="Calibri"/>
              </a:rPr>
              <a:t>ha </a:t>
            </a:r>
            <a:r>
              <a:rPr dirty="0" sz="1050" spc="-5">
                <a:solidFill>
                  <a:srgbClr val="545454"/>
                </a:solidFill>
                <a:latin typeface="Calibri"/>
                <a:cs typeface="Calibri"/>
              </a:rPr>
              <a:t>articolato </a:t>
            </a:r>
            <a:r>
              <a:rPr dirty="0" sz="1050">
                <a:solidFill>
                  <a:srgbClr val="545454"/>
                </a:solidFill>
                <a:latin typeface="Calibri"/>
                <a:cs typeface="Calibri"/>
              </a:rPr>
              <a:t>la </a:t>
            </a:r>
            <a:r>
              <a:rPr dirty="0" sz="1050" spc="-5">
                <a:solidFill>
                  <a:srgbClr val="545454"/>
                </a:solidFill>
                <a:latin typeface="Calibri"/>
                <a:cs typeface="Calibri"/>
              </a:rPr>
              <a:t>partecipazione </a:t>
            </a:r>
            <a:r>
              <a:rPr dirty="0" sz="1050">
                <a:solidFill>
                  <a:srgbClr val="545454"/>
                </a:solidFill>
                <a:latin typeface="Calibri"/>
                <a:cs typeface="Calibri"/>
              </a:rPr>
              <a:t>in  </a:t>
            </a:r>
            <a:r>
              <a:rPr dirty="0" sz="1050" spc="-5">
                <a:solidFill>
                  <a:srgbClr val="545454"/>
                </a:solidFill>
                <a:latin typeface="Calibri"/>
                <a:cs typeface="Calibri"/>
              </a:rPr>
              <a:t>quattro </a:t>
            </a:r>
            <a:r>
              <a:rPr dirty="0" sz="1050">
                <a:solidFill>
                  <a:srgbClr val="545454"/>
                </a:solidFill>
                <a:latin typeface="Calibri"/>
                <a:cs typeface="Calibri"/>
              </a:rPr>
              <a:t>eventi, </a:t>
            </a:r>
            <a:r>
              <a:rPr dirty="0" sz="1050" spc="-5">
                <a:solidFill>
                  <a:srgbClr val="545454"/>
                </a:solidFill>
                <a:latin typeface="Calibri"/>
                <a:cs typeface="Calibri"/>
              </a:rPr>
              <a:t>distribuiti sul </a:t>
            </a:r>
            <a:r>
              <a:rPr dirty="0" sz="1050">
                <a:solidFill>
                  <a:srgbClr val="545454"/>
                </a:solidFill>
                <a:latin typeface="Calibri"/>
                <a:cs typeface="Calibri"/>
              </a:rPr>
              <a:t>territorio </a:t>
            </a:r>
            <a:r>
              <a:rPr dirty="0" sz="1050" spc="-5">
                <a:solidFill>
                  <a:srgbClr val="545454"/>
                </a:solidFill>
                <a:latin typeface="Calibri"/>
                <a:cs typeface="Calibri"/>
              </a:rPr>
              <a:t>nazionale. La Banca Popolare del'Emilia Romagna partecipa dunque con  'Città invisibili' </a:t>
            </a:r>
            <a:r>
              <a:rPr dirty="0" sz="1050">
                <a:solidFill>
                  <a:srgbClr val="545454"/>
                </a:solidFill>
                <a:latin typeface="Calibri"/>
                <a:cs typeface="Calibri"/>
              </a:rPr>
              <a:t>a </a:t>
            </a:r>
            <a:r>
              <a:rPr dirty="0" sz="1050" spc="-5">
                <a:solidFill>
                  <a:srgbClr val="545454"/>
                </a:solidFill>
                <a:latin typeface="Calibri"/>
                <a:cs typeface="Calibri"/>
              </a:rPr>
              <a:t>Modena (7 maggio), 'City </a:t>
            </a:r>
            <a:r>
              <a:rPr dirty="0" sz="1050">
                <a:solidFill>
                  <a:srgbClr val="545454"/>
                </a:solidFill>
                <a:latin typeface="Calibri"/>
                <a:cs typeface="Calibri"/>
              </a:rPr>
              <a:t>Box, </a:t>
            </a:r>
            <a:r>
              <a:rPr dirty="0" sz="1050" spc="-5">
                <a:solidFill>
                  <a:srgbClr val="545454"/>
                </a:solidFill>
                <a:latin typeface="Calibri"/>
                <a:cs typeface="Calibri"/>
              </a:rPr>
              <a:t>Installazione </a:t>
            </a:r>
            <a:r>
              <a:rPr dirty="0" sz="1050">
                <a:solidFill>
                  <a:srgbClr val="545454"/>
                </a:solidFill>
                <a:latin typeface="Calibri"/>
                <a:cs typeface="Calibri"/>
              </a:rPr>
              <a:t>e </a:t>
            </a:r>
            <a:r>
              <a:rPr dirty="0" sz="1050" spc="-5">
                <a:solidFill>
                  <a:srgbClr val="545454"/>
                </a:solidFill>
                <a:latin typeface="Calibri"/>
                <a:cs typeface="Calibri"/>
              </a:rPr>
              <a:t>Laboratorio per cervelli </a:t>
            </a:r>
            <a:r>
              <a:rPr dirty="0" sz="1050">
                <a:solidFill>
                  <a:srgbClr val="545454"/>
                </a:solidFill>
                <a:latin typeface="Calibri"/>
                <a:cs typeface="Calibri"/>
              </a:rPr>
              <a:t>creativi' a Ravenna (4  </a:t>
            </a:r>
            <a:r>
              <a:rPr dirty="0" sz="1050" spc="-5">
                <a:solidFill>
                  <a:srgbClr val="545454"/>
                </a:solidFill>
                <a:latin typeface="Calibri"/>
                <a:cs typeface="Calibri"/>
              </a:rPr>
              <a:t>maggio), </a:t>
            </a:r>
            <a:r>
              <a:rPr dirty="0" sz="1050">
                <a:solidFill>
                  <a:srgbClr val="545454"/>
                </a:solidFill>
                <a:latin typeface="Calibri"/>
                <a:cs typeface="Calibri"/>
              </a:rPr>
              <a:t>'Gli </a:t>
            </a:r>
            <a:r>
              <a:rPr dirty="0" sz="1050" spc="-5">
                <a:solidFill>
                  <a:srgbClr val="545454"/>
                </a:solidFill>
                <a:latin typeface="Calibri"/>
                <a:cs typeface="Calibri"/>
              </a:rPr>
              <a:t>alunni di questa scuola </a:t>
            </a:r>
            <a:r>
              <a:rPr dirty="0" sz="1050">
                <a:solidFill>
                  <a:srgbClr val="545454"/>
                </a:solidFill>
                <a:latin typeface="Calibri"/>
                <a:cs typeface="Calibri"/>
              </a:rPr>
              <a:t>fanno Festival' a </a:t>
            </a:r>
            <a:r>
              <a:rPr dirty="0" sz="1050" spc="-5">
                <a:solidFill>
                  <a:srgbClr val="545454"/>
                </a:solidFill>
                <a:latin typeface="Calibri"/>
                <a:cs typeface="Calibri"/>
              </a:rPr>
              <a:t>Benevento (fino </a:t>
            </a:r>
            <a:r>
              <a:rPr dirty="0" sz="1050">
                <a:solidFill>
                  <a:srgbClr val="545454"/>
                </a:solidFill>
                <a:latin typeface="Calibri"/>
                <a:cs typeface="Calibri"/>
              </a:rPr>
              <a:t>al 7 </a:t>
            </a:r>
            <a:r>
              <a:rPr dirty="0" sz="1050" spc="-5">
                <a:solidFill>
                  <a:srgbClr val="545454"/>
                </a:solidFill>
                <a:latin typeface="Calibri"/>
                <a:cs typeface="Calibri"/>
              </a:rPr>
              <a:t>maggio), Pompei (fino </a:t>
            </a:r>
            <a:r>
              <a:rPr dirty="0" sz="1050">
                <a:solidFill>
                  <a:srgbClr val="545454"/>
                </a:solidFill>
                <a:latin typeface="Calibri"/>
                <a:cs typeface="Calibri"/>
              </a:rPr>
              <a:t>al 7 </a:t>
            </a:r>
            <a:r>
              <a:rPr dirty="0" sz="1050" spc="-5">
                <a:solidFill>
                  <a:srgbClr val="545454"/>
                </a:solidFill>
                <a:latin typeface="Calibri"/>
                <a:cs typeface="Calibri"/>
              </a:rPr>
              <a:t>maggio) </a:t>
            </a:r>
            <a:r>
              <a:rPr dirty="0" sz="1050">
                <a:solidFill>
                  <a:srgbClr val="545454"/>
                </a:solidFill>
                <a:latin typeface="Calibri"/>
                <a:cs typeface="Calibri"/>
              </a:rPr>
              <a:t>e  Salerno </a:t>
            </a:r>
            <a:r>
              <a:rPr dirty="0" sz="1050" spc="-5">
                <a:solidFill>
                  <a:srgbClr val="545454"/>
                </a:solidFill>
                <a:latin typeface="Calibri"/>
                <a:cs typeface="Calibri"/>
              </a:rPr>
              <a:t>(fino </a:t>
            </a:r>
            <a:r>
              <a:rPr dirty="0" sz="1050">
                <a:solidFill>
                  <a:srgbClr val="545454"/>
                </a:solidFill>
                <a:latin typeface="Calibri"/>
                <a:cs typeface="Calibri"/>
              </a:rPr>
              <a:t>al 7 </a:t>
            </a:r>
            <a:r>
              <a:rPr dirty="0" sz="1050" spc="-5">
                <a:solidFill>
                  <a:srgbClr val="545454"/>
                </a:solidFill>
                <a:latin typeface="Calibri"/>
                <a:cs typeface="Calibri"/>
              </a:rPr>
              <a:t>maggio), 'Fuori dagli abiti… chissà dove…' </a:t>
            </a:r>
            <a:r>
              <a:rPr dirty="0" sz="1050">
                <a:solidFill>
                  <a:srgbClr val="545454"/>
                </a:solidFill>
                <a:latin typeface="Calibri"/>
                <a:cs typeface="Calibri"/>
              </a:rPr>
              <a:t>a </a:t>
            </a:r>
            <a:r>
              <a:rPr dirty="0" sz="1050" spc="-5">
                <a:solidFill>
                  <a:srgbClr val="545454"/>
                </a:solidFill>
                <a:latin typeface="Calibri"/>
                <a:cs typeface="Calibri"/>
              </a:rPr>
              <a:t>Santa Severina, </a:t>
            </a:r>
            <a:r>
              <a:rPr dirty="0" sz="1050">
                <a:solidFill>
                  <a:srgbClr val="545454"/>
                </a:solidFill>
                <a:latin typeface="Calibri"/>
                <a:cs typeface="Calibri"/>
              </a:rPr>
              <a:t>in </a:t>
            </a:r>
            <a:r>
              <a:rPr dirty="0" sz="1050" spc="-5">
                <a:solidFill>
                  <a:srgbClr val="545454"/>
                </a:solidFill>
                <a:latin typeface="Calibri"/>
                <a:cs typeface="Calibri"/>
              </a:rPr>
              <a:t>provincia di Crotone </a:t>
            </a:r>
            <a:r>
              <a:rPr dirty="0" sz="1050">
                <a:solidFill>
                  <a:srgbClr val="545454"/>
                </a:solidFill>
                <a:latin typeface="Calibri"/>
                <a:cs typeface="Calibri"/>
              </a:rPr>
              <a:t>(6</a:t>
            </a:r>
            <a:r>
              <a:rPr dirty="0" sz="1050" spc="135">
                <a:solidFill>
                  <a:srgbClr val="545454"/>
                </a:solidFill>
                <a:latin typeface="Calibri"/>
                <a:cs typeface="Calibri"/>
              </a:rPr>
              <a:t> </a:t>
            </a:r>
            <a:r>
              <a:rPr dirty="0" sz="1050">
                <a:solidFill>
                  <a:srgbClr val="545454"/>
                </a:solidFill>
                <a:latin typeface="Calibri"/>
                <a:cs typeface="Calibri"/>
              </a:rPr>
              <a:t>maggio).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 marL="12700" marR="5080">
              <a:lnSpc>
                <a:spcPct val="142900"/>
              </a:lnSpc>
              <a:spcBef>
                <a:spcPts val="685"/>
              </a:spcBef>
            </a:pPr>
            <a:r>
              <a:rPr dirty="0" sz="1050" spc="-10">
                <a:solidFill>
                  <a:srgbClr val="545454"/>
                </a:solidFill>
                <a:latin typeface="Times New Roman"/>
                <a:cs typeface="Times New Roman"/>
              </a:rPr>
              <a:t>Lo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scorso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anno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il tema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del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Festival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era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'L’alfabeto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del mondo.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Leggiamo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i segni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intorno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a noi e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raccontiamo'.  L’obiettivo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di quest’anno,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invece,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è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invitare bambini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e ragazzi ad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ampliare il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concetto di casa, per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scoprire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e 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sperimentare,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con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l'aiuto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di operatori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culturali specializzati, in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che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modo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ogni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persona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e cosa </a:t>
            </a:r>
            <a:r>
              <a:rPr dirty="0" sz="1050" spc="-10">
                <a:solidFill>
                  <a:srgbClr val="545454"/>
                </a:solidFill>
                <a:latin typeface="Times New Roman"/>
                <a:cs typeface="Times New Roman"/>
              </a:rPr>
              <a:t>vive,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abita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si  relaziona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con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tutto ciò che lo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circonda,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utilizzando le </a:t>
            </a:r>
            <a:r>
              <a:rPr dirty="0" sz="1050" spc="-10">
                <a:solidFill>
                  <a:srgbClr val="545454"/>
                </a:solidFill>
                <a:latin typeface="Times New Roman"/>
                <a:cs typeface="Times New Roman"/>
              </a:rPr>
              <a:t>modalità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più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consone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alla propria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natura. Un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argomento, 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questo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scelto dalle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banche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italiane,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che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testimonia il loro essere fortemente legate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al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territorio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sensibili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al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tema  della cultura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della creatività, visti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come espressione e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possibilità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di un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vivere civile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basato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sullo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sguardo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delle  giovani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generazioni. </a:t>
            </a:r>
            <a:r>
              <a:rPr dirty="0" sz="1050" spc="-10">
                <a:solidFill>
                  <a:srgbClr val="545454"/>
                </a:solidFill>
                <a:latin typeface="Times New Roman"/>
                <a:cs typeface="Times New Roman"/>
              </a:rPr>
              <a:t>Il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programma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nazionale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delle iniziative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è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reperibile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sul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sito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internet 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  <a:hlinkClick r:id="rId3"/>
              </a:rPr>
              <a:t>www.festivalculturacreativa.it,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mentre quello dell'evento modenese </a:t>
            </a:r>
            <a:r>
              <a:rPr dirty="0" sz="1050" spc="-10">
                <a:solidFill>
                  <a:srgbClr val="545454"/>
                </a:solidFill>
                <a:latin typeface="Times New Roman"/>
                <a:cs typeface="Times New Roman"/>
              </a:rPr>
              <a:t>'Città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invisibili', in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scena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il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7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maggio dalle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16 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alle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19 presso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il Giardino Ducale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Estense,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in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Corso Canalgrande, è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consultabile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sul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sito internet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  <a:hlinkClick r:id="rId4"/>
              </a:rPr>
              <a:t>www.bper.it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e 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sulla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pagina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Facebook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di </a:t>
            </a:r>
            <a:r>
              <a:rPr dirty="0" sz="1050" spc="-5">
                <a:solidFill>
                  <a:srgbClr val="545454"/>
                </a:solidFill>
                <a:latin typeface="Times New Roman"/>
                <a:cs typeface="Times New Roman"/>
              </a:rPr>
              <a:t>Bper</a:t>
            </a:r>
            <a:r>
              <a:rPr dirty="0" sz="1050" spc="-10">
                <a:solidFill>
                  <a:srgbClr val="545454"/>
                </a:solidFill>
                <a:latin typeface="Times New Roman"/>
                <a:cs typeface="Times New Roman"/>
              </a:rPr>
              <a:t> </a:t>
            </a:r>
            <a:r>
              <a:rPr dirty="0" sz="1050">
                <a:solidFill>
                  <a:srgbClr val="545454"/>
                </a:solidFill>
                <a:latin typeface="Times New Roman"/>
                <a:cs typeface="Times New Roman"/>
              </a:rPr>
              <a:t>Banca.</a:t>
            </a:r>
            <a:endParaRPr sz="10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P</a:t>
            </a:r>
            <a:r>
              <a:rPr dirty="0" sz="1600" spc="-5" b="1">
                <a:latin typeface="Arial"/>
                <a:cs typeface="Arial"/>
              </a:rPr>
              <a:t>ol</a:t>
            </a:r>
            <a:r>
              <a:rPr dirty="0" sz="1600" spc="-15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tr</a:t>
            </a:r>
            <a:r>
              <a:rPr dirty="0" sz="1600" spc="5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fan</a:t>
            </a:r>
            <a:r>
              <a:rPr dirty="0" sz="1600" spc="-5" b="1">
                <a:latin typeface="Arial"/>
                <a:cs typeface="Arial"/>
              </a:rPr>
              <a:t>o.g</a:t>
            </a:r>
            <a:r>
              <a:rPr dirty="0" sz="1600" spc="10" b="1">
                <a:latin typeface="Arial"/>
                <a:cs typeface="Arial"/>
              </a:rPr>
              <a:t>o</a:t>
            </a:r>
            <a:r>
              <a:rPr dirty="0" sz="1600" spc="-2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.it  </a:t>
            </a:r>
            <a:r>
              <a:rPr dirty="0" sz="1600" spc="-5" b="1">
                <a:latin typeface="Arial"/>
                <a:cs typeface="Arial"/>
              </a:rPr>
              <a:t>4 maggio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199004" y="2642832"/>
            <a:ext cx="3143249" cy="4092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3690492"/>
            <a:ext cx="4495800" cy="2590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Primativvu.it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4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692778"/>
            <a:ext cx="6134735" cy="1083945"/>
          </a:xfrm>
          <a:prstGeom prst="rect">
            <a:avLst/>
          </a:prstGeom>
        </p:spPr>
        <p:txBody>
          <a:bodyPr wrap="square" lIns="0" tIns="34290" rIns="0" bIns="0" rtlCol="0" vert="horz">
            <a:spAutoFit/>
          </a:bodyPr>
          <a:lstStyle/>
          <a:p>
            <a:pPr marL="12700" marR="5080">
              <a:lnSpc>
                <a:spcPts val="2410"/>
              </a:lnSpc>
              <a:spcBef>
                <a:spcPts val="270"/>
              </a:spcBef>
            </a:pPr>
            <a:r>
              <a:rPr dirty="0" sz="2100" spc="-25">
                <a:solidFill>
                  <a:srgbClr val="333333"/>
                </a:solidFill>
                <a:latin typeface="Arial"/>
                <a:cs typeface="Arial"/>
              </a:rPr>
              <a:t>CULTURA</a:t>
            </a:r>
            <a:r>
              <a:rPr dirty="0" sz="2100" spc="-12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2100" spc="-40">
                <a:solidFill>
                  <a:srgbClr val="333333"/>
                </a:solidFill>
                <a:latin typeface="Arial"/>
                <a:cs typeface="Arial"/>
              </a:rPr>
              <a:t>CREATIVA,</a:t>
            </a:r>
            <a:r>
              <a:rPr dirty="0" sz="2100" spc="-1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2100">
                <a:solidFill>
                  <a:srgbClr val="333333"/>
                </a:solidFill>
                <a:latin typeface="Arial"/>
                <a:cs typeface="Arial"/>
              </a:rPr>
              <a:t>AL</a:t>
            </a:r>
            <a:r>
              <a:rPr dirty="0" sz="2100" spc="-9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2100">
                <a:solidFill>
                  <a:srgbClr val="333333"/>
                </a:solidFill>
                <a:latin typeface="Arial"/>
                <a:cs typeface="Arial"/>
              </a:rPr>
              <a:t>VIA</a:t>
            </a:r>
            <a:r>
              <a:rPr dirty="0" sz="2100" spc="-13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2100">
                <a:solidFill>
                  <a:srgbClr val="333333"/>
                </a:solidFill>
                <a:latin typeface="Arial"/>
                <a:cs typeface="Arial"/>
              </a:rPr>
              <a:t>IL</a:t>
            </a:r>
            <a:r>
              <a:rPr dirty="0" sz="2100" spc="-114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2100" spc="-5">
                <a:solidFill>
                  <a:srgbClr val="333333"/>
                </a:solidFill>
                <a:latin typeface="Arial"/>
                <a:cs typeface="Arial"/>
              </a:rPr>
              <a:t>TERZO</a:t>
            </a:r>
            <a:r>
              <a:rPr dirty="0" sz="210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2100" spc="-20">
                <a:solidFill>
                  <a:srgbClr val="333333"/>
                </a:solidFill>
                <a:latin typeface="Arial"/>
                <a:cs typeface="Arial"/>
              </a:rPr>
              <a:t>FESTIVAL  </a:t>
            </a:r>
            <a:r>
              <a:rPr dirty="0" sz="2100" spc="-10">
                <a:solidFill>
                  <a:srgbClr val="333333"/>
                </a:solidFill>
                <a:latin typeface="Arial"/>
                <a:cs typeface="Arial"/>
              </a:rPr>
              <a:t>INDETTO DALL’ASSOCIAZIONE</a:t>
            </a:r>
            <a:r>
              <a:rPr dirty="0" sz="2100" spc="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2100" spc="-5">
                <a:solidFill>
                  <a:srgbClr val="333333"/>
                </a:solidFill>
                <a:latin typeface="Arial"/>
                <a:cs typeface="Arial"/>
              </a:rPr>
              <a:t>BANCHE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2335"/>
              </a:lnSpc>
            </a:pPr>
            <a:r>
              <a:rPr dirty="0" sz="2100" spc="-25">
                <a:solidFill>
                  <a:srgbClr val="333333"/>
                </a:solidFill>
                <a:latin typeface="Arial"/>
                <a:cs typeface="Arial"/>
              </a:rPr>
              <a:t>ITALIANE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1005"/>
              </a:lnSpc>
            </a:pPr>
            <a:r>
              <a:rPr dirty="0" sz="850" spc="-10">
                <a:solidFill>
                  <a:srgbClr val="878787"/>
                </a:solidFill>
                <a:latin typeface="Arial"/>
                <a:cs typeface="Arial"/>
                <a:hlinkClick r:id="rId3"/>
              </a:rPr>
              <a:t>Anna</a:t>
            </a:r>
            <a:r>
              <a:rPr dirty="0" sz="850" spc="-5">
                <a:solidFill>
                  <a:srgbClr val="878787"/>
                </a:solidFill>
                <a:latin typeface="Arial"/>
                <a:cs typeface="Arial"/>
                <a:hlinkClick r:id="rId3"/>
              </a:rPr>
              <a:t> Guerriero</a:t>
            </a:r>
            <a:endParaRPr sz="8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1040" y="4821046"/>
            <a:ext cx="6158230" cy="0"/>
          </a:xfrm>
          <a:custGeom>
            <a:avLst/>
            <a:gdLst/>
            <a:ahLst/>
            <a:cxnLst/>
            <a:rect l="l" t="t" r="r" b="b"/>
            <a:pathLst>
              <a:path w="6158230" h="0">
                <a:moveTo>
                  <a:pt x="0" y="0"/>
                </a:moveTo>
                <a:lnTo>
                  <a:pt x="6158230" y="0"/>
                </a:lnTo>
              </a:path>
            </a:pathLst>
          </a:custGeom>
          <a:ln w="9144">
            <a:solidFill>
              <a:srgbClr val="F1F1F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06627" y="7481086"/>
            <a:ext cx="6076950" cy="1701164"/>
          </a:xfrm>
          <a:prstGeom prst="rect">
            <a:avLst/>
          </a:prstGeom>
        </p:spPr>
        <p:txBody>
          <a:bodyPr wrap="square" lIns="0" tIns="692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“Abitare sottosopra. Scoprire e sperimentare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come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si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sta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dentro i luoghi,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l’arte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e le emozioni”.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E’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questo</a:t>
            </a:r>
            <a:r>
              <a:rPr dirty="0" sz="1000" spc="6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il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ts val="1660"/>
              </a:lnSpc>
              <a:spcBef>
                <a:spcPts val="114"/>
              </a:spcBef>
            </a:pP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tema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della terza edizione del Festival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della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cultura creativa, indetto da ABI anche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per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l’anno 2016, dal 2 all’8  maggio. Destinatari dell’originale appuntamento sono i bambini e i ragazzi dai 6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ai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13</a:t>
            </a:r>
            <a:r>
              <a:rPr dirty="0" sz="1000" spc="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anni.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BPER Banca, che aderisce al progetto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fin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dal suo inizio, ha articolato la partecipazione in quattro</a:t>
            </a:r>
            <a:r>
              <a:rPr dirty="0" sz="1000" spc="2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eventi,</a:t>
            </a:r>
            <a:endParaRPr sz="1000">
              <a:latin typeface="Arial"/>
              <a:cs typeface="Arial"/>
            </a:endParaRPr>
          </a:p>
          <a:p>
            <a:pPr marL="12700" marR="389890">
              <a:lnSpc>
                <a:spcPct val="137500"/>
              </a:lnSpc>
              <a:spcBef>
                <a:spcPts val="10"/>
              </a:spcBef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distribuiti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sul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territorio nazionale e così articolati: “Città invisibili” a Modena,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“City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Box, Installazione e  Laboratorio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per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cervelli creativi” a Ravenna, “Gli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alunni di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questa scuola fanno Festival” a Benevento,  Pompei e Salerno, “Fuori dagli abiti… chissà dove…” a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Santa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Severina, in provincia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di</a:t>
            </a:r>
            <a:r>
              <a:rPr dirty="0" sz="1000" spc="5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Crotone.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In allegato il comunicato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stampa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00" spc="-10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flyer dell’evento </a:t>
            </a:r>
            <a:r>
              <a:rPr dirty="0" sz="10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Modena “Città</a:t>
            </a:r>
            <a:r>
              <a:rPr dirty="0" sz="100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333333"/>
                </a:solidFill>
                <a:latin typeface="Arial"/>
                <a:cs typeface="Arial"/>
              </a:rPr>
              <a:t>invisibili”.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37204" y="2239797"/>
            <a:ext cx="1421174" cy="9224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411068" y="5585441"/>
            <a:ext cx="3109403" cy="13819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39395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P</a:t>
            </a:r>
            <a:r>
              <a:rPr dirty="0" sz="1600" spc="-5" b="1">
                <a:latin typeface="Arial"/>
                <a:cs typeface="Arial"/>
              </a:rPr>
              <a:t>u</a:t>
            </a:r>
            <a:r>
              <a:rPr dirty="0" sz="1600" spc="-15" b="1">
                <a:latin typeface="Arial"/>
                <a:cs typeface="Arial"/>
              </a:rPr>
              <a:t>n</a:t>
            </a:r>
            <a:r>
              <a:rPr dirty="0" sz="1600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o</a:t>
            </a:r>
            <a:r>
              <a:rPr dirty="0" sz="1600" spc="-15" b="1">
                <a:latin typeface="Arial"/>
                <a:cs typeface="Arial"/>
              </a:rPr>
              <a:t>d</a:t>
            </a:r>
            <a:r>
              <a:rPr dirty="0" sz="1600" spc="-5" b="1">
                <a:latin typeface="Arial"/>
                <a:cs typeface="Arial"/>
              </a:rPr>
              <a:t>i</a:t>
            </a:r>
            <a:r>
              <a:rPr dirty="0" sz="1600" spc="5" b="1">
                <a:latin typeface="Arial"/>
                <a:cs typeface="Arial"/>
              </a:rPr>
              <a:t>s</a:t>
            </a:r>
            <a:r>
              <a:rPr dirty="0" sz="1600" spc="-5" b="1">
                <a:latin typeface="Arial"/>
                <a:cs typeface="Arial"/>
              </a:rPr>
              <a:t>tella.</a:t>
            </a:r>
            <a:r>
              <a:rPr dirty="0" sz="1600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t  </a:t>
            </a:r>
            <a:r>
              <a:rPr dirty="0" sz="1600" spc="-5" b="1">
                <a:latin typeface="Arial"/>
                <a:cs typeface="Arial"/>
              </a:rPr>
              <a:t>4 maggio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592327" y="3584264"/>
          <a:ext cx="6254750" cy="54235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254115"/>
              </a:tblGrid>
              <a:tr h="234442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200" b="1">
                          <a:solidFill>
                            <a:srgbClr val="424242"/>
                          </a:solidFill>
                          <a:latin typeface="Verdana"/>
                          <a:cs typeface="Verdana"/>
                        </a:rPr>
                        <a:t>W LA </a:t>
                      </a:r>
                      <a:r>
                        <a:rPr dirty="0" sz="1200" spc="-5" b="1">
                          <a:solidFill>
                            <a:srgbClr val="424242"/>
                          </a:solidFill>
                          <a:latin typeface="Verdana"/>
                          <a:cs typeface="Verdana"/>
                        </a:rPr>
                        <a:t>CULTURA</a:t>
                      </a:r>
                      <a:r>
                        <a:rPr dirty="0" sz="1200" spc="-15" b="1">
                          <a:solidFill>
                            <a:srgbClr val="424242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1200" spc="-5" b="1">
                          <a:solidFill>
                            <a:srgbClr val="424242"/>
                          </a:solidFill>
                          <a:latin typeface="Verdana"/>
                          <a:cs typeface="Verdana"/>
                        </a:rPr>
                        <a:t>CREATIVA</a:t>
                      </a:r>
                      <a:endParaRPr sz="1200">
                        <a:latin typeface="Verdana"/>
                        <a:cs typeface="Verdana"/>
                      </a:endParaRPr>
                    </a:p>
                  </a:txBody>
                  <a:tcPr marL="0" marR="0" marB="0" marT="635"/>
                </a:tc>
              </a:tr>
              <a:tr h="5189017">
                <a:tc>
                  <a:txBody>
                    <a:bodyPr/>
                    <a:lstStyle/>
                    <a:p>
                      <a:pPr algn="just" marL="1841500" marR="120650" indent="39370">
                        <a:lnSpc>
                          <a:spcPct val="101299"/>
                        </a:lnSpc>
                        <a:spcBef>
                          <a:spcPts val="375"/>
                        </a:spcBef>
                      </a:pP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Abitare sottosopra. Scoprire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e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sperimentare come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si sta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dentro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i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luoghi,  l’arte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e le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emozioni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è il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tema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della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terza edizione del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Festival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della Cultura 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creativa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partito il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2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maggio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-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chiuderà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l’8 -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animerà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la città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di San  Giovanni Rotondo.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È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abitando </a:t>
                      </a:r>
                      <a:r>
                        <a:rPr dirty="0" sz="900" spc="-1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una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casa, un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luogo, un territorio che </a:t>
                      </a:r>
                      <a:r>
                        <a:rPr dirty="0" sz="900" spc="-1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si 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impara a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relazionarsi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con la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comunità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di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appartenenza,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le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istituzioni,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il 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mondo che </a:t>
                      </a:r>
                      <a:r>
                        <a:rPr dirty="0" sz="900" spc="-1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ci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circonda. Per questo il Consorzio delle Pro Loco del Gargano  ha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aderito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all’iniziativa,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promossa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dall’Abi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e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accolta dalla Bcc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di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San  Giovanni Rotondo,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con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percorsi ideati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e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coordinati dalla psicologa Emiliana  Santodirocco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e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l’insegnante Antonietta</a:t>
                      </a:r>
                      <a:r>
                        <a:rPr dirty="0" sz="900" spc="12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Notarangelo.</a:t>
                      </a:r>
                      <a:endParaRPr sz="900">
                        <a:latin typeface="Verdana"/>
                        <a:cs typeface="Verdan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just" marL="127000" marR="122555">
                        <a:lnSpc>
                          <a:spcPct val="101400"/>
                        </a:lnSpc>
                        <a:tabLst>
                          <a:tab pos="2115185" algn="l"/>
                          <a:tab pos="4032885" algn="l"/>
                          <a:tab pos="5720080" algn="l"/>
                        </a:tabLst>
                      </a:pP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All’iniziativa, che nella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proposta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istitutiva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è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rivolta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ai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giovani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di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età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compresa </a:t>
                      </a:r>
                      <a:r>
                        <a:rPr dirty="0" sz="900" spc="-1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fra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6 e 13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anni, ha aderito  l’Istituto Comprensivo “Melchionda-De Bonis”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con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classi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della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scuola primaria (docente referente </a:t>
                      </a:r>
                      <a:r>
                        <a:rPr dirty="0" sz="900" spc="-1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Anna 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Brofferio)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e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della secondaria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di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primo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grado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(docente referente Maria Cusenza). Sul piano del  coinvolgimento,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il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progetto presenta </a:t>
                      </a:r>
                      <a:r>
                        <a:rPr dirty="0" sz="900" spc="-1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una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variante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di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rilievo: include nelle sue fila anche studenti </a:t>
                      </a:r>
                      <a:r>
                        <a:rPr dirty="0" sz="900" spc="-1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della 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scuola secondaria superiore dell’Isis “Luigi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Di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Maggio” (docente referente Antonella Mazzeo)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e </a:t>
                      </a:r>
                      <a:r>
                        <a:rPr dirty="0" sz="900" spc="-1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un 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gruppo	scelto	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di	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adulti.</a:t>
                      </a:r>
                      <a:endParaRPr sz="900">
                        <a:latin typeface="Verdana"/>
                        <a:cs typeface="Verdan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algn="just" marL="127000" marR="120650">
                        <a:lnSpc>
                          <a:spcPct val="101299"/>
                        </a:lnSpc>
                        <a:tabLst>
                          <a:tab pos="1257300" algn="l"/>
                          <a:tab pos="2496820" algn="l"/>
                          <a:tab pos="4131310" algn="l"/>
                          <a:tab pos="5794375" algn="l"/>
                        </a:tabLst>
                      </a:pP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Se l’ottica del progetto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è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promuovere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il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territorio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e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aprire spazi culturali sempre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più ampi, allora è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bene  che nessuno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si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chiami fuori dall’idea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di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comunità che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il tema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dell’abitare può generare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o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rinsaldare.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Non  è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casuale che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nei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laboratori proposti,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la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voce verbale abitare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sarà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coniugata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con altre parole </a:t>
                      </a:r>
                      <a:r>
                        <a:rPr dirty="0" sz="900" spc="-1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come 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‘abitare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la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mente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e il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tempo’, ‘abitare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il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proprio corpo’, ‘abitare regole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e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legalità’, ‘abitare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il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dubbio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e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il  desiderio’, ‘abitare con…’, parole, insomma,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in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grado di far immaginare ambienti che guardino alla  formazione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della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persona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e alla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consapevolezza che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solo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‘allenandosi’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si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diventa cittadini attivi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e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fautori 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di	</a:t>
                      </a:r>
                      <a:r>
                        <a:rPr dirty="0" sz="900" spc="-1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un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a	eq</a:t>
                      </a:r>
                      <a:r>
                        <a:rPr dirty="0" sz="900" spc="-1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u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dirty="0" sz="900" spc="-1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l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ibr</a:t>
                      </a:r>
                      <a:r>
                        <a:rPr dirty="0" sz="900" spc="-1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a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ta	co</a:t>
                      </a:r>
                      <a:r>
                        <a:rPr dirty="0" sz="900" spc="-1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n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v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v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dirty="0" sz="900" spc="-1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n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z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a	ci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v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i</a:t>
                      </a:r>
                      <a:r>
                        <a:rPr dirty="0" sz="900" spc="-1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l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e.</a:t>
                      </a:r>
                      <a:endParaRPr sz="900">
                        <a:latin typeface="Verdana"/>
                        <a:cs typeface="Verdan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algn="just" marL="127000" marR="119380">
                        <a:lnSpc>
                          <a:spcPct val="101099"/>
                        </a:lnSpc>
                        <a:spcBef>
                          <a:spcPts val="5"/>
                        </a:spcBef>
                        <a:tabLst>
                          <a:tab pos="1064895" algn="l"/>
                          <a:tab pos="1628775" algn="l"/>
                          <a:tab pos="2680970" algn="l"/>
                          <a:tab pos="3587115" algn="l"/>
                          <a:tab pos="4387215" algn="l"/>
                          <a:tab pos="4987290" algn="l"/>
                          <a:tab pos="5814695" algn="l"/>
                        </a:tabLst>
                      </a:pP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Ma,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se il Festival è di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Cultura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creativa,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vuol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dire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che saranno giorni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in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cui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alla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fantasia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e alla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creatività 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sarà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garantito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il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protagonismo attraverso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i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linguaggi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più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vari: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dalla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scrittura all’arte, dalla musica alla  lettura,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dalle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tecnologie digitali agli strumenti linguistici che ciascuno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sarà in grado di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proporre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e </a:t>
                      </a:r>
                      <a:r>
                        <a:rPr dirty="0" sz="900" spc="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usare.  </a:t>
                      </a:r>
                      <a:r>
                        <a:rPr dirty="0" sz="900" spc="-1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“Il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Consorzio delle Pro Loco del Gargano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-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ricorda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il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presidente Angelo Marino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-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non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è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nuovo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a </a:t>
                      </a:r>
                      <a:r>
                        <a:rPr dirty="0" sz="900" spc="-1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questo 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tipo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di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proposte, essendo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il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promotore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di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iniziative </a:t>
                      </a:r>
                      <a:r>
                        <a:rPr dirty="0" sz="900" spc="-1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che,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nell’ambito del progetto Artando, </a:t>
                      </a:r>
                      <a:r>
                        <a:rPr dirty="0" sz="900" spc="-1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hanno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come 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ogg</a:t>
                      </a:r>
                      <a:r>
                        <a:rPr dirty="0" sz="900" spc="-1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dirty="0" sz="900" spc="-1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o	e	str</a:t>
                      </a:r>
                      <a:r>
                        <a:rPr dirty="0" sz="900" spc="-1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u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me</a:t>
                      </a:r>
                      <a:r>
                        <a:rPr dirty="0" sz="900" spc="-1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n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ti	p</a:t>
                      </a:r>
                      <a:r>
                        <a:rPr dirty="0" sz="900" spc="-1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r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op</a:t>
                      </a:r>
                      <a:r>
                        <a:rPr dirty="0" sz="900" spc="-1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r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io	l’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A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rte	in	se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n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so	a</a:t>
                      </a:r>
                      <a:r>
                        <a:rPr dirty="0" sz="900" spc="-1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l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t</a:t>
                      </a:r>
                      <a:r>
                        <a:rPr dirty="0" sz="900" spc="-1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o</a:t>
                      </a:r>
                      <a:r>
                        <a:rPr dirty="0" sz="900" spc="2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”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.</a:t>
                      </a:r>
                      <a:endParaRPr sz="900">
                        <a:latin typeface="Verdana"/>
                        <a:cs typeface="Verdana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algn="just" marL="127000" marR="123189">
                        <a:lnSpc>
                          <a:spcPct val="101099"/>
                        </a:lnSpc>
                      </a:pP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Come altrimenti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si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può definire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l’idea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della Pro Loco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di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Monte Sant’Angelo che,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con le altre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Pro Loco  garganiche, ha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reso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‘migrante’ l’arte, facendola uscire dalle Accademie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e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portandola negli ambienti di  lavoro? In questo solco pare trovarsi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a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suo agio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la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Bcc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di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San Giovanni Rotondo,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prima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‘adottando’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i 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colori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di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Artando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con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l’esposizione nei suoi locali delle opere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di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artisti provenienti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dai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quattro angoli </a:t>
                      </a:r>
                      <a:r>
                        <a:rPr dirty="0" sz="900" spc="-1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del 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mondo,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poi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portando le note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del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Festival della Cultura </a:t>
                      </a:r>
                      <a:r>
                        <a:rPr dirty="0" sz="900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creativa </a:t>
                      </a:r>
                      <a:r>
                        <a:rPr dirty="0" sz="900" spc="-5">
                          <a:solidFill>
                            <a:srgbClr val="666666"/>
                          </a:solidFill>
                          <a:latin typeface="Verdana"/>
                          <a:cs typeface="Verdana"/>
                        </a:rPr>
                        <a:t>nelle vie cittadine.</a:t>
                      </a:r>
                      <a:endParaRPr sz="900">
                        <a:latin typeface="Verdana"/>
                        <a:cs typeface="Verdana"/>
                      </a:endParaRPr>
                    </a:p>
                  </a:txBody>
                  <a:tcPr marL="0" marR="0" marB="0" marT="47625"/>
                </a:tc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1818004" y="2186520"/>
            <a:ext cx="3914775" cy="8091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3866133"/>
            <a:ext cx="1714500" cy="1143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96596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adi</a:t>
            </a:r>
            <a:r>
              <a:rPr dirty="0" sz="1600" spc="10" b="1">
                <a:latin typeface="Arial"/>
                <a:cs typeface="Arial"/>
              </a:rPr>
              <a:t>o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5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spc="5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nica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ne.it  </a:t>
            </a:r>
            <a:r>
              <a:rPr dirty="0" sz="1600" spc="-5" b="1">
                <a:latin typeface="Arial"/>
                <a:cs typeface="Arial"/>
              </a:rPr>
              <a:t>4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922904" y="2119883"/>
            <a:ext cx="1704974" cy="14758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45465" y="4472025"/>
            <a:ext cx="6310043" cy="24782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476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spc="15" b="1">
                <a:latin typeface="Arial"/>
                <a:cs typeface="Arial"/>
              </a:rPr>
              <a:t>a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e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nano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izie</a:t>
            </a:r>
            <a:r>
              <a:rPr dirty="0" sz="1600" spc="5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it  </a:t>
            </a:r>
            <a:r>
              <a:rPr dirty="0" sz="1600" spc="-5" b="1">
                <a:latin typeface="Arial"/>
                <a:cs typeface="Arial"/>
              </a:rPr>
              <a:t>4 maggio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248913"/>
            <a:ext cx="5648325" cy="60642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0"/>
              </a:spcBef>
            </a:pPr>
            <a:r>
              <a:rPr dirty="0" sz="1900" spc="-10" b="1">
                <a:solidFill>
                  <a:srgbClr val="111111"/>
                </a:solidFill>
                <a:latin typeface="Tahoma"/>
                <a:cs typeface="Tahoma"/>
              </a:rPr>
              <a:t>“Festival </a:t>
            </a:r>
            <a:r>
              <a:rPr dirty="0" sz="1900" spc="-5" b="1">
                <a:solidFill>
                  <a:srgbClr val="111111"/>
                </a:solidFill>
                <a:latin typeface="Tahoma"/>
                <a:cs typeface="Tahoma"/>
              </a:rPr>
              <a:t>della </a:t>
            </a:r>
            <a:r>
              <a:rPr dirty="0" sz="1900" spc="-10" b="1">
                <a:solidFill>
                  <a:srgbClr val="111111"/>
                </a:solidFill>
                <a:latin typeface="Tahoma"/>
                <a:cs typeface="Tahoma"/>
              </a:rPr>
              <a:t>cultura </a:t>
            </a:r>
            <a:r>
              <a:rPr dirty="0" sz="1900" spc="-5" b="1">
                <a:solidFill>
                  <a:srgbClr val="111111"/>
                </a:solidFill>
                <a:latin typeface="Tahoma"/>
                <a:cs typeface="Tahoma"/>
              </a:rPr>
              <a:t>creativa” dell'ABI, BPER  </a:t>
            </a:r>
            <a:r>
              <a:rPr dirty="0" sz="1900" spc="-10" b="1">
                <a:solidFill>
                  <a:srgbClr val="111111"/>
                </a:solidFill>
                <a:latin typeface="Tahoma"/>
                <a:cs typeface="Tahoma"/>
              </a:rPr>
              <a:t>Banca </a:t>
            </a:r>
            <a:r>
              <a:rPr dirty="0" sz="1900" spc="-5" b="1">
                <a:solidFill>
                  <a:srgbClr val="111111"/>
                </a:solidFill>
                <a:latin typeface="Tahoma"/>
                <a:cs typeface="Tahoma"/>
              </a:rPr>
              <a:t>sostiene quattro</a:t>
            </a:r>
            <a:r>
              <a:rPr dirty="0" sz="1900" spc="10" b="1">
                <a:solidFill>
                  <a:srgbClr val="111111"/>
                </a:solidFill>
                <a:latin typeface="Tahoma"/>
                <a:cs typeface="Tahoma"/>
              </a:rPr>
              <a:t> </a:t>
            </a:r>
            <a:r>
              <a:rPr dirty="0" sz="1900" spc="-5" b="1">
                <a:solidFill>
                  <a:srgbClr val="111111"/>
                </a:solidFill>
                <a:latin typeface="Tahoma"/>
                <a:cs typeface="Tahoma"/>
              </a:rPr>
              <a:t>eventi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4217034"/>
            <a:ext cx="6122670" cy="450659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845819">
              <a:lnSpc>
                <a:spcPct val="100699"/>
              </a:lnSpc>
              <a:spcBef>
                <a:spcPts val="90"/>
              </a:spcBef>
            </a:pPr>
            <a:r>
              <a:rPr dirty="0" sz="1450" b="1">
                <a:solidFill>
                  <a:srgbClr val="454545"/>
                </a:solidFill>
                <a:latin typeface="Tahoma"/>
                <a:cs typeface="Tahoma"/>
              </a:rPr>
              <a:t>A </a:t>
            </a:r>
            <a:r>
              <a:rPr dirty="0" sz="1450" spc="-5" b="1">
                <a:solidFill>
                  <a:srgbClr val="454545"/>
                </a:solidFill>
                <a:latin typeface="Tahoma"/>
                <a:cs typeface="Tahoma"/>
              </a:rPr>
              <a:t>Ravenna l'iniziativa dal </a:t>
            </a:r>
            <a:r>
              <a:rPr dirty="0" sz="1450" b="1">
                <a:solidFill>
                  <a:srgbClr val="454545"/>
                </a:solidFill>
                <a:latin typeface="Tahoma"/>
                <a:cs typeface="Tahoma"/>
              </a:rPr>
              <a:t>titolo </a:t>
            </a:r>
            <a:r>
              <a:rPr dirty="0" sz="1450" spc="-5" b="1">
                <a:solidFill>
                  <a:srgbClr val="454545"/>
                </a:solidFill>
                <a:latin typeface="Tahoma"/>
                <a:cs typeface="Tahoma"/>
              </a:rPr>
              <a:t>“City Box, Installazione </a:t>
            </a:r>
            <a:r>
              <a:rPr dirty="0" sz="1450" b="1">
                <a:solidFill>
                  <a:srgbClr val="454545"/>
                </a:solidFill>
                <a:latin typeface="Tahoma"/>
                <a:cs typeface="Tahoma"/>
              </a:rPr>
              <a:t>e  </a:t>
            </a:r>
            <a:r>
              <a:rPr dirty="0" sz="1450" spc="-5" b="1">
                <a:solidFill>
                  <a:srgbClr val="454545"/>
                </a:solidFill>
                <a:latin typeface="Tahoma"/>
                <a:cs typeface="Tahoma"/>
              </a:rPr>
              <a:t>Laboratorio per cervelli creativi”</a:t>
            </a:r>
            <a:endParaRPr sz="1450">
              <a:latin typeface="Tahoma"/>
              <a:cs typeface="Tahoma"/>
            </a:endParaRPr>
          </a:p>
          <a:p>
            <a:pPr marL="12700" marR="27940">
              <a:lnSpc>
                <a:spcPct val="107100"/>
              </a:lnSpc>
              <a:spcBef>
                <a:spcPts val="730"/>
              </a:spcBef>
            </a:pPr>
            <a:r>
              <a:rPr dirty="0" sz="1050" spc="-5">
                <a:latin typeface="Arial"/>
                <a:cs typeface="Arial"/>
              </a:rPr>
              <a:t>“Abitare sottosopra. Scoprire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sperimentare </a:t>
            </a:r>
            <a:r>
              <a:rPr dirty="0" sz="1050">
                <a:latin typeface="Arial"/>
                <a:cs typeface="Arial"/>
              </a:rPr>
              <a:t>come </a:t>
            </a:r>
            <a:r>
              <a:rPr dirty="0" sz="1050" spc="-10">
                <a:latin typeface="Arial"/>
                <a:cs typeface="Arial"/>
              </a:rPr>
              <a:t>si </a:t>
            </a:r>
            <a:r>
              <a:rPr dirty="0" sz="1050" spc="-5">
                <a:latin typeface="Arial"/>
                <a:cs typeface="Arial"/>
              </a:rPr>
              <a:t>sta dentro </a:t>
            </a:r>
            <a:r>
              <a:rPr dirty="0" sz="1050">
                <a:latin typeface="Arial"/>
                <a:cs typeface="Arial"/>
              </a:rPr>
              <a:t>i </a:t>
            </a:r>
            <a:r>
              <a:rPr dirty="0" sz="1050" spc="-5">
                <a:latin typeface="Arial"/>
                <a:cs typeface="Arial"/>
              </a:rPr>
              <a:t>luoghi, l’arte </a:t>
            </a:r>
            <a:r>
              <a:rPr dirty="0" sz="1050">
                <a:latin typeface="Arial"/>
                <a:cs typeface="Arial"/>
              </a:rPr>
              <a:t>e le </a:t>
            </a:r>
            <a:r>
              <a:rPr dirty="0" sz="1050" spc="-5">
                <a:latin typeface="Arial"/>
                <a:cs typeface="Arial"/>
              </a:rPr>
              <a:t>emozioni”. </a:t>
            </a:r>
            <a:r>
              <a:rPr dirty="0" sz="1050">
                <a:latin typeface="Arial"/>
                <a:cs typeface="Arial"/>
              </a:rPr>
              <a:t>È </a:t>
            </a:r>
            <a:r>
              <a:rPr dirty="0" sz="1050" spc="-5">
                <a:latin typeface="Arial"/>
                <a:cs typeface="Arial"/>
              </a:rPr>
              <a:t>questo  </a:t>
            </a:r>
            <a:r>
              <a:rPr dirty="0" sz="1050">
                <a:latin typeface="Arial"/>
                <a:cs typeface="Arial"/>
              </a:rPr>
              <a:t>il </a:t>
            </a:r>
            <a:r>
              <a:rPr dirty="0" sz="1050" spc="-5">
                <a:latin typeface="Arial"/>
                <a:cs typeface="Arial"/>
              </a:rPr>
              <a:t>tema della terza edizione del Festival della cultura creativa, indetto </a:t>
            </a:r>
            <a:r>
              <a:rPr dirty="0" sz="1050">
                <a:latin typeface="Arial"/>
                <a:cs typeface="Arial"/>
              </a:rPr>
              <a:t>da ABI </a:t>
            </a:r>
            <a:r>
              <a:rPr dirty="0" sz="1050" spc="-5">
                <a:latin typeface="Arial"/>
                <a:cs typeface="Arial"/>
              </a:rPr>
              <a:t>anche per </a:t>
            </a:r>
            <a:r>
              <a:rPr dirty="0" sz="1050">
                <a:latin typeface="Arial"/>
                <a:cs typeface="Arial"/>
              </a:rPr>
              <a:t>l’anno 2016, dal  2 all’8 </a:t>
            </a:r>
            <a:r>
              <a:rPr dirty="0" sz="1050" spc="-5">
                <a:latin typeface="Arial"/>
                <a:cs typeface="Arial"/>
              </a:rPr>
              <a:t>maggio. Destinatari dell’originale appuntamento </a:t>
            </a:r>
            <a:r>
              <a:rPr dirty="0" sz="1050">
                <a:latin typeface="Arial"/>
                <a:cs typeface="Arial"/>
              </a:rPr>
              <a:t>sono i </a:t>
            </a:r>
            <a:r>
              <a:rPr dirty="0" sz="1050" spc="-5">
                <a:latin typeface="Arial"/>
                <a:cs typeface="Arial"/>
              </a:rPr>
              <a:t>bambini </a:t>
            </a:r>
            <a:r>
              <a:rPr dirty="0" sz="1050">
                <a:latin typeface="Arial"/>
                <a:cs typeface="Arial"/>
              </a:rPr>
              <a:t>e i </a:t>
            </a:r>
            <a:r>
              <a:rPr dirty="0" sz="1050" spc="-10">
                <a:latin typeface="Arial"/>
                <a:cs typeface="Arial"/>
              </a:rPr>
              <a:t>ragazzi </a:t>
            </a:r>
            <a:r>
              <a:rPr dirty="0" sz="1050" spc="-5">
                <a:latin typeface="Arial"/>
                <a:cs typeface="Arial"/>
              </a:rPr>
              <a:t>dai </a:t>
            </a:r>
            <a:r>
              <a:rPr dirty="0" sz="1050">
                <a:latin typeface="Arial"/>
                <a:cs typeface="Arial"/>
              </a:rPr>
              <a:t>6 </a:t>
            </a:r>
            <a:r>
              <a:rPr dirty="0" sz="1050" spc="-5">
                <a:latin typeface="Arial"/>
                <a:cs typeface="Arial"/>
              </a:rPr>
              <a:t>ai 13 anni. Lo  </a:t>
            </a:r>
            <a:r>
              <a:rPr dirty="0" sz="1050">
                <a:latin typeface="Arial"/>
                <a:cs typeface="Arial"/>
              </a:rPr>
              <a:t>scorso </a:t>
            </a:r>
            <a:r>
              <a:rPr dirty="0" sz="1050" spc="-5">
                <a:latin typeface="Arial"/>
                <a:cs typeface="Arial"/>
              </a:rPr>
              <a:t>anno </a:t>
            </a:r>
            <a:r>
              <a:rPr dirty="0" sz="1050">
                <a:latin typeface="Arial"/>
                <a:cs typeface="Arial"/>
              </a:rPr>
              <a:t>il </a:t>
            </a:r>
            <a:r>
              <a:rPr dirty="0" sz="1050" spc="-5">
                <a:latin typeface="Arial"/>
                <a:cs typeface="Arial"/>
              </a:rPr>
              <a:t>tema del Festival era “L’alfabeto del mondo. Leggiamo </a:t>
            </a:r>
            <a:r>
              <a:rPr dirty="0" sz="1050">
                <a:latin typeface="Arial"/>
                <a:cs typeface="Arial"/>
              </a:rPr>
              <a:t>i </a:t>
            </a:r>
            <a:r>
              <a:rPr dirty="0" sz="1050" spc="-5">
                <a:latin typeface="Arial"/>
                <a:cs typeface="Arial"/>
              </a:rPr>
              <a:t>segni intorno </a:t>
            </a:r>
            <a:r>
              <a:rPr dirty="0" sz="1050">
                <a:latin typeface="Arial"/>
                <a:cs typeface="Arial"/>
              </a:rPr>
              <a:t>a </a:t>
            </a:r>
            <a:r>
              <a:rPr dirty="0" sz="1050" spc="-5">
                <a:latin typeface="Arial"/>
                <a:cs typeface="Arial"/>
              </a:rPr>
              <a:t>noi </a:t>
            </a:r>
            <a:r>
              <a:rPr dirty="0" sz="1050">
                <a:latin typeface="Arial"/>
                <a:cs typeface="Arial"/>
              </a:rPr>
              <a:t>e  </a:t>
            </a:r>
            <a:r>
              <a:rPr dirty="0" sz="1050" spc="-5">
                <a:latin typeface="Arial"/>
                <a:cs typeface="Arial"/>
              </a:rPr>
              <a:t>raccontiamo”.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 marR="5080">
              <a:lnSpc>
                <a:spcPct val="107300"/>
              </a:lnSpc>
            </a:pPr>
            <a:r>
              <a:rPr dirty="0" sz="1050" spc="-5">
                <a:latin typeface="Arial"/>
                <a:cs typeface="Arial"/>
              </a:rPr>
              <a:t>"L’obiettivo di quest’anno, </a:t>
            </a:r>
            <a:r>
              <a:rPr dirty="0" sz="1050">
                <a:latin typeface="Arial"/>
                <a:cs typeface="Arial"/>
              </a:rPr>
              <a:t>invece, - sottolinea la </a:t>
            </a:r>
            <a:r>
              <a:rPr dirty="0" sz="1050" spc="-5">
                <a:latin typeface="Arial"/>
                <a:cs typeface="Arial"/>
              </a:rPr>
              <a:t>BPER </a:t>
            </a:r>
            <a:r>
              <a:rPr dirty="0" sz="1050">
                <a:latin typeface="Arial"/>
                <a:cs typeface="Arial"/>
              </a:rPr>
              <a:t>- è </a:t>
            </a:r>
            <a:r>
              <a:rPr dirty="0" sz="1050" spc="-5">
                <a:latin typeface="Arial"/>
                <a:cs typeface="Arial"/>
              </a:rPr>
              <a:t>invitare bambini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ragazzi </a:t>
            </a:r>
            <a:r>
              <a:rPr dirty="0" sz="1050">
                <a:latin typeface="Arial"/>
                <a:cs typeface="Arial"/>
              </a:rPr>
              <a:t>ad ampliare </a:t>
            </a:r>
            <a:r>
              <a:rPr dirty="0" sz="1050" spc="-5">
                <a:latin typeface="Arial"/>
                <a:cs typeface="Arial"/>
              </a:rPr>
              <a:t>il  </a:t>
            </a:r>
            <a:r>
              <a:rPr dirty="0" sz="1050">
                <a:latin typeface="Arial"/>
                <a:cs typeface="Arial"/>
              </a:rPr>
              <a:t>concetto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casa, </a:t>
            </a:r>
            <a:r>
              <a:rPr dirty="0" sz="1050">
                <a:latin typeface="Arial"/>
                <a:cs typeface="Arial"/>
              </a:rPr>
              <a:t>per </a:t>
            </a:r>
            <a:r>
              <a:rPr dirty="0" sz="1050" spc="-5">
                <a:latin typeface="Arial"/>
                <a:cs typeface="Arial"/>
              </a:rPr>
              <a:t>scoprire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sperimentare, </a:t>
            </a:r>
            <a:r>
              <a:rPr dirty="0" sz="1050">
                <a:latin typeface="Arial"/>
                <a:cs typeface="Arial"/>
              </a:rPr>
              <a:t>con l'aiuto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operatori culturali specializzati, </a:t>
            </a:r>
            <a:r>
              <a:rPr dirty="0" sz="1050">
                <a:latin typeface="Arial"/>
                <a:cs typeface="Arial"/>
              </a:rPr>
              <a:t>in che modo  ogni persona e </a:t>
            </a:r>
            <a:r>
              <a:rPr dirty="0" sz="1050" spc="-5">
                <a:latin typeface="Arial"/>
                <a:cs typeface="Arial"/>
              </a:rPr>
              <a:t>cosa vive, </a:t>
            </a:r>
            <a:r>
              <a:rPr dirty="0" sz="1050">
                <a:latin typeface="Arial"/>
                <a:cs typeface="Arial"/>
              </a:rPr>
              <a:t>abita e </a:t>
            </a:r>
            <a:r>
              <a:rPr dirty="0" sz="1050" spc="-10">
                <a:latin typeface="Arial"/>
                <a:cs typeface="Arial"/>
              </a:rPr>
              <a:t>si </a:t>
            </a:r>
            <a:r>
              <a:rPr dirty="0" sz="1050" spc="-5">
                <a:latin typeface="Arial"/>
                <a:cs typeface="Arial"/>
              </a:rPr>
              <a:t>relaziona con tutto </a:t>
            </a:r>
            <a:r>
              <a:rPr dirty="0" sz="1050">
                <a:latin typeface="Arial"/>
                <a:cs typeface="Arial"/>
              </a:rPr>
              <a:t>ciò che lo </a:t>
            </a:r>
            <a:r>
              <a:rPr dirty="0" sz="1050" spc="-5">
                <a:latin typeface="Arial"/>
                <a:cs typeface="Arial"/>
              </a:rPr>
              <a:t>circonda, utilizzando </a:t>
            </a:r>
            <a:r>
              <a:rPr dirty="0" sz="1050">
                <a:latin typeface="Arial"/>
                <a:cs typeface="Arial"/>
              </a:rPr>
              <a:t>le </a:t>
            </a:r>
            <a:r>
              <a:rPr dirty="0" sz="1050" spc="-5">
                <a:latin typeface="Arial"/>
                <a:cs typeface="Arial"/>
              </a:rPr>
              <a:t>modalità più  </a:t>
            </a:r>
            <a:r>
              <a:rPr dirty="0" sz="1050">
                <a:latin typeface="Arial"/>
                <a:cs typeface="Arial"/>
              </a:rPr>
              <a:t>consone </a:t>
            </a:r>
            <a:r>
              <a:rPr dirty="0" sz="1050" spc="-5">
                <a:latin typeface="Arial"/>
                <a:cs typeface="Arial"/>
              </a:rPr>
              <a:t>alla propria natura. Questo l’argomento scelto dalle banche italiane, fortemente legate </a:t>
            </a:r>
            <a:r>
              <a:rPr dirty="0" sz="1050" spc="-10">
                <a:latin typeface="Arial"/>
                <a:cs typeface="Arial"/>
              </a:rPr>
              <a:t>al  </a:t>
            </a:r>
            <a:r>
              <a:rPr dirty="0" sz="1050" spc="-5">
                <a:latin typeface="Arial"/>
                <a:cs typeface="Arial"/>
              </a:rPr>
              <a:t>territorio </a:t>
            </a:r>
            <a:r>
              <a:rPr dirty="0" sz="1050">
                <a:latin typeface="Arial"/>
                <a:cs typeface="Arial"/>
              </a:rPr>
              <a:t>e da </a:t>
            </a:r>
            <a:r>
              <a:rPr dirty="0" sz="1050" spc="-5">
                <a:latin typeface="Arial"/>
                <a:cs typeface="Arial"/>
              </a:rPr>
              <a:t>sempre sensibili </a:t>
            </a:r>
            <a:r>
              <a:rPr dirty="0" sz="1050">
                <a:latin typeface="Arial"/>
                <a:cs typeface="Arial"/>
              </a:rPr>
              <a:t>al </a:t>
            </a:r>
            <a:r>
              <a:rPr dirty="0" sz="1050" spc="-5">
                <a:latin typeface="Arial"/>
                <a:cs typeface="Arial"/>
              </a:rPr>
              <a:t>tema </a:t>
            </a:r>
            <a:r>
              <a:rPr dirty="0" sz="1050">
                <a:latin typeface="Arial"/>
                <a:cs typeface="Arial"/>
              </a:rPr>
              <a:t>della </a:t>
            </a:r>
            <a:r>
              <a:rPr dirty="0" sz="1050" spc="-5">
                <a:latin typeface="Arial"/>
                <a:cs typeface="Arial"/>
              </a:rPr>
              <a:t>cultura </a:t>
            </a:r>
            <a:r>
              <a:rPr dirty="0" sz="1050">
                <a:latin typeface="Arial"/>
                <a:cs typeface="Arial"/>
              </a:rPr>
              <a:t>e della </a:t>
            </a:r>
            <a:r>
              <a:rPr dirty="0" sz="1050" spc="-5">
                <a:latin typeface="Arial"/>
                <a:cs typeface="Arial"/>
              </a:rPr>
              <a:t>creatività, visti come </a:t>
            </a:r>
            <a:r>
              <a:rPr dirty="0" sz="1050">
                <a:latin typeface="Arial"/>
                <a:cs typeface="Arial"/>
              </a:rPr>
              <a:t>espressione e  </a:t>
            </a:r>
            <a:r>
              <a:rPr dirty="0" sz="1050" spc="-5">
                <a:latin typeface="Arial"/>
                <a:cs typeface="Arial"/>
              </a:rPr>
              <a:t>possibilità </a:t>
            </a:r>
            <a:r>
              <a:rPr dirty="0" sz="105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un vivere civile basato sullo </a:t>
            </a:r>
            <a:r>
              <a:rPr dirty="0" sz="1050">
                <a:latin typeface="Arial"/>
                <a:cs typeface="Arial"/>
              </a:rPr>
              <a:t>sguardo </a:t>
            </a:r>
            <a:r>
              <a:rPr dirty="0" sz="1050" spc="-5">
                <a:latin typeface="Arial"/>
                <a:cs typeface="Arial"/>
              </a:rPr>
              <a:t>delle giovani</a:t>
            </a:r>
            <a:r>
              <a:rPr dirty="0" sz="1050" spc="15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generazioni.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 marR="299085">
              <a:lnSpc>
                <a:spcPct val="107100"/>
              </a:lnSpc>
              <a:spcBef>
                <a:spcPts val="5"/>
              </a:spcBef>
            </a:pPr>
            <a:r>
              <a:rPr dirty="0" sz="1050" spc="-5">
                <a:latin typeface="Arial"/>
                <a:cs typeface="Arial"/>
              </a:rPr>
              <a:t>BPER </a:t>
            </a:r>
            <a:r>
              <a:rPr dirty="0" sz="1050">
                <a:latin typeface="Arial"/>
                <a:cs typeface="Arial"/>
              </a:rPr>
              <a:t>Banca, </a:t>
            </a:r>
            <a:r>
              <a:rPr dirty="0" sz="1050" spc="-5">
                <a:latin typeface="Arial"/>
                <a:cs typeface="Arial"/>
              </a:rPr>
              <a:t>che aderisce </a:t>
            </a:r>
            <a:r>
              <a:rPr dirty="0" sz="1050">
                <a:latin typeface="Arial"/>
                <a:cs typeface="Arial"/>
              </a:rPr>
              <a:t>al </a:t>
            </a:r>
            <a:r>
              <a:rPr dirty="0" sz="1050" spc="-5">
                <a:latin typeface="Arial"/>
                <a:cs typeface="Arial"/>
              </a:rPr>
              <a:t>progetto </a:t>
            </a:r>
            <a:r>
              <a:rPr dirty="0" sz="1050">
                <a:latin typeface="Arial"/>
                <a:cs typeface="Arial"/>
              </a:rPr>
              <a:t>fin </a:t>
            </a:r>
            <a:r>
              <a:rPr dirty="0" sz="1050" spc="-5">
                <a:latin typeface="Arial"/>
                <a:cs typeface="Arial"/>
              </a:rPr>
              <a:t>dal </a:t>
            </a:r>
            <a:r>
              <a:rPr dirty="0" sz="1050">
                <a:latin typeface="Arial"/>
                <a:cs typeface="Arial"/>
              </a:rPr>
              <a:t>suo </a:t>
            </a:r>
            <a:r>
              <a:rPr dirty="0" sz="1050" spc="-5">
                <a:latin typeface="Arial"/>
                <a:cs typeface="Arial"/>
              </a:rPr>
              <a:t>inizio, </a:t>
            </a:r>
            <a:r>
              <a:rPr dirty="0" sz="1050">
                <a:latin typeface="Arial"/>
                <a:cs typeface="Arial"/>
              </a:rPr>
              <a:t>ha </a:t>
            </a:r>
            <a:r>
              <a:rPr dirty="0" sz="1050" spc="-5">
                <a:latin typeface="Arial"/>
                <a:cs typeface="Arial"/>
              </a:rPr>
              <a:t>articolato </a:t>
            </a:r>
            <a:r>
              <a:rPr dirty="0" sz="1050">
                <a:latin typeface="Arial"/>
                <a:cs typeface="Arial"/>
              </a:rPr>
              <a:t>la </a:t>
            </a:r>
            <a:r>
              <a:rPr dirty="0" sz="1050" spc="-5">
                <a:latin typeface="Arial"/>
                <a:cs typeface="Arial"/>
              </a:rPr>
              <a:t>partecipazione </a:t>
            </a:r>
            <a:r>
              <a:rPr dirty="0" sz="1050">
                <a:latin typeface="Arial"/>
                <a:cs typeface="Arial"/>
              </a:rPr>
              <a:t>in </a:t>
            </a:r>
            <a:r>
              <a:rPr dirty="0" sz="1050" spc="-5">
                <a:latin typeface="Arial"/>
                <a:cs typeface="Arial"/>
              </a:rPr>
              <a:t>quattro  eventi, distribuiti </a:t>
            </a:r>
            <a:r>
              <a:rPr dirty="0" sz="1050">
                <a:latin typeface="Arial"/>
                <a:cs typeface="Arial"/>
              </a:rPr>
              <a:t>sul </a:t>
            </a:r>
            <a:r>
              <a:rPr dirty="0" sz="1050" spc="-5">
                <a:latin typeface="Arial"/>
                <a:cs typeface="Arial"/>
              </a:rPr>
              <a:t>territorio nazionale </a:t>
            </a:r>
            <a:r>
              <a:rPr dirty="0" sz="1050">
                <a:latin typeface="Arial"/>
                <a:cs typeface="Arial"/>
              </a:rPr>
              <a:t>e così </a:t>
            </a:r>
            <a:r>
              <a:rPr dirty="0" sz="1050" spc="-5">
                <a:latin typeface="Arial"/>
                <a:cs typeface="Arial"/>
              </a:rPr>
              <a:t>articolati: “Città invisibili </a:t>
            </a:r>
            <a:r>
              <a:rPr dirty="0" sz="1050">
                <a:latin typeface="Arial"/>
                <a:cs typeface="Arial"/>
              </a:rPr>
              <a:t>” a </a:t>
            </a:r>
            <a:r>
              <a:rPr dirty="0" sz="1050" spc="-5">
                <a:latin typeface="Arial"/>
                <a:cs typeface="Arial"/>
              </a:rPr>
              <a:t>Modena, </a:t>
            </a:r>
            <a:r>
              <a:rPr dirty="0" sz="1050" spc="-5" b="1">
                <a:latin typeface="Arial"/>
                <a:cs typeface="Arial"/>
              </a:rPr>
              <a:t>“City </a:t>
            </a:r>
            <a:r>
              <a:rPr dirty="0" sz="1050" b="1">
                <a:latin typeface="Arial"/>
                <a:cs typeface="Arial"/>
              </a:rPr>
              <a:t>Box,  </a:t>
            </a:r>
            <a:r>
              <a:rPr dirty="0" sz="1050" spc="-5" b="1">
                <a:latin typeface="Arial"/>
                <a:cs typeface="Arial"/>
              </a:rPr>
              <a:t>Installazione </a:t>
            </a:r>
            <a:r>
              <a:rPr dirty="0" sz="1050" b="1">
                <a:latin typeface="Arial"/>
                <a:cs typeface="Arial"/>
              </a:rPr>
              <a:t>e </a:t>
            </a:r>
            <a:r>
              <a:rPr dirty="0" sz="1050" spc="-5" b="1">
                <a:latin typeface="Arial"/>
                <a:cs typeface="Arial"/>
              </a:rPr>
              <a:t>Laboratorio </a:t>
            </a:r>
            <a:r>
              <a:rPr dirty="0" sz="1050" b="1">
                <a:latin typeface="Arial"/>
                <a:cs typeface="Arial"/>
              </a:rPr>
              <a:t>per </a:t>
            </a:r>
            <a:r>
              <a:rPr dirty="0" sz="1050" spc="-5" b="1">
                <a:latin typeface="Arial"/>
                <a:cs typeface="Arial"/>
              </a:rPr>
              <a:t>cervelli creativi” </a:t>
            </a:r>
            <a:r>
              <a:rPr dirty="0" sz="1050" b="1">
                <a:latin typeface="Arial"/>
                <a:cs typeface="Arial"/>
              </a:rPr>
              <a:t>a Ravenna</a:t>
            </a:r>
            <a:r>
              <a:rPr dirty="0" sz="1050">
                <a:latin typeface="Arial"/>
                <a:cs typeface="Arial"/>
              </a:rPr>
              <a:t>, “ </a:t>
            </a:r>
            <a:r>
              <a:rPr dirty="0" sz="1050" spc="-5">
                <a:latin typeface="Arial"/>
                <a:cs typeface="Arial"/>
              </a:rPr>
              <a:t>Gli alunni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questa scuola fanno  Festival </a:t>
            </a:r>
            <a:r>
              <a:rPr dirty="0" sz="1050">
                <a:latin typeface="Arial"/>
                <a:cs typeface="Arial"/>
              </a:rPr>
              <a:t>” a </a:t>
            </a:r>
            <a:r>
              <a:rPr dirty="0" sz="1050" spc="-5">
                <a:latin typeface="Arial"/>
                <a:cs typeface="Arial"/>
              </a:rPr>
              <a:t>Benevento </a:t>
            </a:r>
            <a:r>
              <a:rPr dirty="0" sz="1050">
                <a:latin typeface="Arial"/>
                <a:cs typeface="Arial"/>
              </a:rPr>
              <a:t>, </a:t>
            </a:r>
            <a:r>
              <a:rPr dirty="0" sz="1050" spc="-5">
                <a:latin typeface="Arial"/>
                <a:cs typeface="Arial"/>
              </a:rPr>
              <a:t>Pompei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Salerno, “Fuori dagli abiti... </a:t>
            </a:r>
            <a:r>
              <a:rPr dirty="0" sz="1050">
                <a:latin typeface="Arial"/>
                <a:cs typeface="Arial"/>
              </a:rPr>
              <a:t>chissà </a:t>
            </a:r>
            <a:r>
              <a:rPr dirty="0" sz="1050" spc="-5">
                <a:latin typeface="Arial"/>
                <a:cs typeface="Arial"/>
              </a:rPr>
              <a:t>dove... </a:t>
            </a:r>
            <a:r>
              <a:rPr dirty="0" sz="1050">
                <a:latin typeface="Arial"/>
                <a:cs typeface="Arial"/>
              </a:rPr>
              <a:t>” a Santa </a:t>
            </a:r>
            <a:r>
              <a:rPr dirty="0" sz="1050" spc="-5">
                <a:latin typeface="Arial"/>
                <a:cs typeface="Arial"/>
              </a:rPr>
              <a:t>Severina, in  provincia </a:t>
            </a:r>
            <a:r>
              <a:rPr dirty="0" sz="105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Crotone.</a:t>
            </a:r>
            <a:r>
              <a:rPr dirty="0" sz="1050" spc="-25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Relazioni.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 marR="236220">
              <a:lnSpc>
                <a:spcPct val="106700"/>
              </a:lnSpc>
            </a:pPr>
            <a:r>
              <a:rPr dirty="0" sz="1050">
                <a:latin typeface="Arial"/>
                <a:cs typeface="Arial"/>
              </a:rPr>
              <a:t>Con il </a:t>
            </a:r>
            <a:r>
              <a:rPr dirty="0" sz="1050" spc="-5">
                <a:latin typeface="Arial"/>
                <a:cs typeface="Arial"/>
              </a:rPr>
              <a:t>supporto di alcune associazioni che operano nel mondo dell’infanzia, BPER Banca </a:t>
            </a:r>
            <a:r>
              <a:rPr dirty="0" sz="1050">
                <a:latin typeface="Arial"/>
                <a:cs typeface="Arial"/>
              </a:rPr>
              <a:t>"si </a:t>
            </a:r>
            <a:r>
              <a:rPr dirty="0" sz="1050" spc="-5">
                <a:latin typeface="Arial"/>
                <a:cs typeface="Arial"/>
              </a:rPr>
              <a:t>fa </a:t>
            </a:r>
            <a:r>
              <a:rPr dirty="0" sz="1050">
                <a:latin typeface="Arial"/>
                <a:cs typeface="Arial"/>
              </a:rPr>
              <a:t>così  </a:t>
            </a:r>
            <a:r>
              <a:rPr dirty="0" sz="1050" spc="-5">
                <a:latin typeface="Arial"/>
                <a:cs typeface="Arial"/>
              </a:rPr>
              <a:t>promotrice </a:t>
            </a:r>
            <a:r>
              <a:rPr dirty="0" sz="105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una nuova </a:t>
            </a:r>
            <a:r>
              <a:rPr dirty="0" sz="1050">
                <a:latin typeface="Arial"/>
                <a:cs typeface="Arial"/>
              </a:rPr>
              <a:t>primavera </a:t>
            </a:r>
            <a:r>
              <a:rPr dirty="0" sz="1050" spc="-5">
                <a:latin typeface="Arial"/>
                <a:cs typeface="Arial"/>
              </a:rPr>
              <a:t>della fantasia </a:t>
            </a:r>
            <a:r>
              <a:rPr dirty="0" sz="1050">
                <a:latin typeface="Arial"/>
                <a:cs typeface="Arial"/>
              </a:rPr>
              <a:t>e della </a:t>
            </a:r>
            <a:r>
              <a:rPr dirty="0" sz="1050" spc="-5">
                <a:latin typeface="Arial"/>
                <a:cs typeface="Arial"/>
              </a:rPr>
              <a:t>creatività dei</a:t>
            </a:r>
            <a:r>
              <a:rPr dirty="0" sz="1050" spc="-10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bambini".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050" spc="-5" i="1">
                <a:latin typeface="Arial"/>
                <a:cs typeface="Arial"/>
              </a:rPr>
              <a:t>Info </a:t>
            </a:r>
            <a:r>
              <a:rPr dirty="0" u="sng" sz="1050" spc="-5" i="1">
                <a:solidFill>
                  <a:srgbClr val="DA001F"/>
                </a:solidFill>
                <a:uFill>
                  <a:solidFill>
                    <a:srgbClr val="DA001F"/>
                  </a:solidFill>
                </a:uFill>
                <a:latin typeface="Arial"/>
                <a:cs typeface="Arial"/>
                <a:hlinkClick r:id="rId3"/>
              </a:rPr>
              <a:t>www.festivalculturacreativa.it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56005" y="2157954"/>
            <a:ext cx="5476875" cy="5710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4489" y="660400"/>
            <a:ext cx="4310189" cy="1954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416559" y="933171"/>
            <a:ext cx="4749288" cy="6739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121780" y="8805214"/>
            <a:ext cx="952119" cy="1292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121780" y="8793860"/>
            <a:ext cx="952500" cy="1347470"/>
          </a:xfrm>
          <a:custGeom>
            <a:avLst/>
            <a:gdLst/>
            <a:ahLst/>
            <a:cxnLst/>
            <a:rect l="l" t="t" r="r" b="b"/>
            <a:pathLst>
              <a:path w="952500" h="1347470">
                <a:moveTo>
                  <a:pt x="0" y="1347088"/>
                </a:moveTo>
                <a:lnTo>
                  <a:pt x="952500" y="1347088"/>
                </a:lnTo>
                <a:lnTo>
                  <a:pt x="952500" y="0"/>
                </a:lnTo>
                <a:lnTo>
                  <a:pt x="0" y="0"/>
                </a:lnTo>
                <a:lnTo>
                  <a:pt x="0" y="13470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02418" y="37460"/>
            <a:ext cx="6699250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520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905">
              <a:lnSpc>
                <a:spcPts val="1050"/>
              </a:lnSpc>
              <a:tabLst>
                <a:tab pos="549275" algn="l"/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	02/2016: 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91.390	</a:t>
            </a:r>
            <a:r>
              <a:rPr dirty="0" baseline="17543" sz="1425" spc="15" b="1">
                <a:latin typeface="Times New Roman"/>
                <a:cs typeface="Times New Roman"/>
              </a:rPr>
              <a:t>28-APR-2016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885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02/2016:    45.501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270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24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  Ed. </a:t>
            </a:r>
            <a:r>
              <a:rPr dirty="0" sz="800" spc="5" b="1">
                <a:latin typeface="Times New Roman"/>
                <a:cs typeface="Times New Roman"/>
              </a:rPr>
              <a:t>III </a:t>
            </a:r>
            <a:r>
              <a:rPr dirty="0" sz="800" spc="10" b="1">
                <a:latin typeface="Times New Roman"/>
                <a:cs typeface="Times New Roman"/>
              </a:rPr>
              <a:t>2015:   252.000	foglio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Quotidiano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-2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nazionale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Maurizio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Belpietro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5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479800" y="22859"/>
            <a:ext cx="850391" cy="2133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0"/>
            <a:ext cx="7556500" cy="10693400"/>
          </a:xfrm>
          <a:custGeom>
            <a:avLst/>
            <a:gdLst/>
            <a:ahLst/>
            <a:cxnLst/>
            <a:rect l="l" t="t" r="r" b="b"/>
            <a:pathLst>
              <a:path w="7556500" h="10693400">
                <a:moveTo>
                  <a:pt x="0" y="10693400"/>
                </a:moveTo>
                <a:lnTo>
                  <a:pt x="7556500" y="10693400"/>
                </a:lnTo>
                <a:lnTo>
                  <a:pt x="75565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852415" y="923544"/>
            <a:ext cx="381000" cy="116839"/>
          </a:xfrm>
          <a:custGeom>
            <a:avLst/>
            <a:gdLst/>
            <a:ahLst/>
            <a:cxnLst/>
            <a:rect l="l" t="t" r="r" b="b"/>
            <a:pathLst>
              <a:path w="381000" h="116840">
                <a:moveTo>
                  <a:pt x="0" y="116331"/>
                </a:moveTo>
                <a:lnTo>
                  <a:pt x="381000" y="116331"/>
                </a:lnTo>
                <a:lnTo>
                  <a:pt x="381000" y="0"/>
                </a:lnTo>
                <a:lnTo>
                  <a:pt x="0" y="0"/>
                </a:lnTo>
                <a:lnTo>
                  <a:pt x="0" y="116331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502407" y="1335024"/>
            <a:ext cx="378460" cy="116839"/>
          </a:xfrm>
          <a:custGeom>
            <a:avLst/>
            <a:gdLst/>
            <a:ahLst/>
            <a:cxnLst/>
            <a:rect l="l" t="t" r="r" b="b"/>
            <a:pathLst>
              <a:path w="378460" h="116840">
                <a:moveTo>
                  <a:pt x="0" y="116331"/>
                </a:moveTo>
                <a:lnTo>
                  <a:pt x="377951" y="116331"/>
                </a:lnTo>
                <a:lnTo>
                  <a:pt x="377951" y="0"/>
                </a:lnTo>
                <a:lnTo>
                  <a:pt x="0" y="0"/>
                </a:lnTo>
                <a:lnTo>
                  <a:pt x="0" y="116331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733544" y="1341119"/>
            <a:ext cx="405765" cy="110489"/>
          </a:xfrm>
          <a:custGeom>
            <a:avLst/>
            <a:gdLst/>
            <a:ahLst/>
            <a:cxnLst/>
            <a:rect l="l" t="t" r="r" b="b"/>
            <a:pathLst>
              <a:path w="405764" h="110490">
                <a:moveTo>
                  <a:pt x="0" y="110235"/>
                </a:moveTo>
                <a:lnTo>
                  <a:pt x="405384" y="110235"/>
                </a:lnTo>
                <a:lnTo>
                  <a:pt x="405384" y="0"/>
                </a:lnTo>
                <a:lnTo>
                  <a:pt x="0" y="0"/>
                </a:lnTo>
                <a:lnTo>
                  <a:pt x="0" y="110235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5163311" y="1338072"/>
            <a:ext cx="368935" cy="113664"/>
          </a:xfrm>
          <a:custGeom>
            <a:avLst/>
            <a:gdLst/>
            <a:ahLst/>
            <a:cxnLst/>
            <a:rect l="l" t="t" r="r" b="b"/>
            <a:pathLst>
              <a:path w="368935" h="113665">
                <a:moveTo>
                  <a:pt x="0" y="113283"/>
                </a:moveTo>
                <a:lnTo>
                  <a:pt x="368808" y="113283"/>
                </a:lnTo>
                <a:lnTo>
                  <a:pt x="368808" y="0"/>
                </a:lnTo>
                <a:lnTo>
                  <a:pt x="0" y="0"/>
                </a:lnTo>
                <a:lnTo>
                  <a:pt x="0" y="113283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852415" y="1033272"/>
            <a:ext cx="381000" cy="12700"/>
          </a:xfrm>
          <a:custGeom>
            <a:avLst/>
            <a:gdLst/>
            <a:ahLst/>
            <a:cxnLst/>
            <a:rect l="l" t="t" r="r" b="b"/>
            <a:pathLst>
              <a:path w="381000" h="12700">
                <a:moveTo>
                  <a:pt x="0" y="12700"/>
                </a:moveTo>
                <a:lnTo>
                  <a:pt x="381000" y="12700"/>
                </a:lnTo>
                <a:lnTo>
                  <a:pt x="38100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502407" y="1444752"/>
            <a:ext cx="378460" cy="12700"/>
          </a:xfrm>
          <a:custGeom>
            <a:avLst/>
            <a:gdLst/>
            <a:ahLst/>
            <a:cxnLst/>
            <a:rect l="l" t="t" r="r" b="b"/>
            <a:pathLst>
              <a:path w="378460" h="12700">
                <a:moveTo>
                  <a:pt x="0" y="12700"/>
                </a:moveTo>
                <a:lnTo>
                  <a:pt x="377951" y="12700"/>
                </a:lnTo>
                <a:lnTo>
                  <a:pt x="377951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163311" y="1444752"/>
            <a:ext cx="368935" cy="12700"/>
          </a:xfrm>
          <a:custGeom>
            <a:avLst/>
            <a:gdLst/>
            <a:ahLst/>
            <a:cxnLst/>
            <a:rect l="l" t="t" r="r" b="b"/>
            <a:pathLst>
              <a:path w="368935" h="12700">
                <a:moveTo>
                  <a:pt x="0" y="12700"/>
                </a:moveTo>
                <a:lnTo>
                  <a:pt x="368808" y="12700"/>
                </a:lnTo>
                <a:lnTo>
                  <a:pt x="368808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733544" y="1444752"/>
            <a:ext cx="405765" cy="12700"/>
          </a:xfrm>
          <a:custGeom>
            <a:avLst/>
            <a:gdLst/>
            <a:ahLst/>
            <a:cxnLst/>
            <a:rect l="l" t="t" r="r" b="b"/>
            <a:pathLst>
              <a:path w="405764" h="12700">
                <a:moveTo>
                  <a:pt x="0" y="12700"/>
                </a:moveTo>
                <a:lnTo>
                  <a:pt x="405384" y="12700"/>
                </a:lnTo>
                <a:lnTo>
                  <a:pt x="405384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5163311" y="1444752"/>
            <a:ext cx="368935" cy="12700"/>
          </a:xfrm>
          <a:custGeom>
            <a:avLst/>
            <a:gdLst/>
            <a:ahLst/>
            <a:cxnLst/>
            <a:rect l="l" t="t" r="r" b="b"/>
            <a:pathLst>
              <a:path w="368935" h="12700">
                <a:moveTo>
                  <a:pt x="0" y="12700"/>
                </a:moveTo>
                <a:lnTo>
                  <a:pt x="368808" y="12700"/>
                </a:lnTo>
                <a:lnTo>
                  <a:pt x="368808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86563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 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S</a:t>
            </a:r>
            <a:r>
              <a:rPr dirty="0" sz="1600" spc="-5" b="1">
                <a:latin typeface="Arial"/>
                <a:cs typeface="Arial"/>
              </a:rPr>
              <a:t>assar</a:t>
            </a:r>
            <a:r>
              <a:rPr dirty="0" sz="1600" spc="-5" b="1">
                <a:latin typeface="Arial"/>
                <a:cs typeface="Arial"/>
              </a:rPr>
              <a:t>ino</a:t>
            </a:r>
            <a:r>
              <a:rPr dirty="0" sz="1600" spc="-5" b="1">
                <a:latin typeface="Arial"/>
                <a:cs typeface="Arial"/>
              </a:rPr>
              <a:t>tizie.</a:t>
            </a:r>
            <a:r>
              <a:rPr dirty="0" sz="1600" spc="5" b="1">
                <a:latin typeface="Arial"/>
                <a:cs typeface="Arial"/>
              </a:rPr>
              <a:t>c</a:t>
            </a:r>
            <a:r>
              <a:rPr dirty="0" sz="1600" spc="-5" b="1">
                <a:latin typeface="Arial"/>
                <a:cs typeface="Arial"/>
              </a:rPr>
              <a:t>om  </a:t>
            </a:r>
            <a:r>
              <a:rPr dirty="0" sz="1600" spc="-5" b="1">
                <a:latin typeface="Arial"/>
                <a:cs typeface="Arial"/>
              </a:rPr>
              <a:t>4 maggio 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569334"/>
            <a:ext cx="6130925" cy="648970"/>
          </a:xfrm>
          <a:prstGeom prst="rect">
            <a:avLst/>
          </a:prstGeom>
        </p:spPr>
        <p:txBody>
          <a:bodyPr wrap="square" lIns="0" tIns="36195" rIns="0" bIns="0" rtlCol="0" vert="horz">
            <a:spAutoFit/>
          </a:bodyPr>
          <a:lstStyle/>
          <a:p>
            <a:pPr marL="12700" marR="5080">
              <a:lnSpc>
                <a:spcPts val="2390"/>
              </a:lnSpc>
              <a:spcBef>
                <a:spcPts val="285"/>
              </a:spcBef>
            </a:pPr>
            <a:r>
              <a:rPr dirty="0" sz="2100" spc="-50">
                <a:latin typeface="Georgia"/>
                <a:cs typeface="Georgia"/>
              </a:rPr>
              <a:t>Banca</a:t>
            </a:r>
            <a:r>
              <a:rPr dirty="0" sz="2100" spc="-135">
                <a:latin typeface="Georgia"/>
                <a:cs typeface="Georgia"/>
              </a:rPr>
              <a:t> </a:t>
            </a:r>
            <a:r>
              <a:rPr dirty="0" sz="2100" spc="-30">
                <a:latin typeface="Georgia"/>
                <a:cs typeface="Georgia"/>
              </a:rPr>
              <a:t>di</a:t>
            </a:r>
            <a:r>
              <a:rPr dirty="0" sz="2100" spc="-130">
                <a:latin typeface="Georgia"/>
                <a:cs typeface="Georgia"/>
              </a:rPr>
              <a:t> </a:t>
            </a:r>
            <a:r>
              <a:rPr dirty="0" sz="2100" spc="-55">
                <a:latin typeface="Georgia"/>
                <a:cs typeface="Georgia"/>
              </a:rPr>
              <a:t>Sassari</a:t>
            </a:r>
            <a:r>
              <a:rPr dirty="0" sz="2100" spc="-135">
                <a:latin typeface="Georgia"/>
                <a:cs typeface="Georgia"/>
              </a:rPr>
              <a:t> </a:t>
            </a:r>
            <a:r>
              <a:rPr dirty="0" sz="2100" spc="-60">
                <a:latin typeface="Georgia"/>
                <a:cs typeface="Georgia"/>
              </a:rPr>
              <a:t>aderisce</a:t>
            </a:r>
            <a:r>
              <a:rPr dirty="0" sz="2100" spc="-120">
                <a:latin typeface="Georgia"/>
                <a:cs typeface="Georgia"/>
              </a:rPr>
              <a:t> </a:t>
            </a:r>
            <a:r>
              <a:rPr dirty="0" sz="2100" spc="-45">
                <a:latin typeface="Georgia"/>
                <a:cs typeface="Georgia"/>
              </a:rPr>
              <a:t>alla</a:t>
            </a:r>
            <a:r>
              <a:rPr dirty="0" sz="2100" spc="-135">
                <a:latin typeface="Georgia"/>
                <a:cs typeface="Georgia"/>
              </a:rPr>
              <a:t> </a:t>
            </a:r>
            <a:r>
              <a:rPr dirty="0" sz="2100" spc="-50">
                <a:latin typeface="Georgia"/>
                <a:cs typeface="Georgia"/>
              </a:rPr>
              <a:t>terza</a:t>
            </a:r>
            <a:r>
              <a:rPr dirty="0" sz="2100" spc="-130">
                <a:latin typeface="Georgia"/>
                <a:cs typeface="Georgia"/>
              </a:rPr>
              <a:t> </a:t>
            </a:r>
            <a:r>
              <a:rPr dirty="0" sz="2100" spc="-55">
                <a:latin typeface="Georgia"/>
                <a:cs typeface="Georgia"/>
              </a:rPr>
              <a:t>edizione</a:t>
            </a:r>
            <a:r>
              <a:rPr dirty="0" sz="2100" spc="-125">
                <a:latin typeface="Georgia"/>
                <a:cs typeface="Georgia"/>
              </a:rPr>
              <a:t> </a:t>
            </a:r>
            <a:r>
              <a:rPr dirty="0" sz="2100" spc="-45">
                <a:latin typeface="Georgia"/>
                <a:cs typeface="Georgia"/>
              </a:rPr>
              <a:t>del</a:t>
            </a:r>
            <a:r>
              <a:rPr dirty="0" sz="2100" spc="-125">
                <a:latin typeface="Georgia"/>
                <a:cs typeface="Georgia"/>
              </a:rPr>
              <a:t> </a:t>
            </a:r>
            <a:r>
              <a:rPr dirty="0" sz="2100" spc="-55">
                <a:latin typeface="Georgia"/>
                <a:cs typeface="Georgia"/>
              </a:rPr>
              <a:t>Festival  della Cultura </a:t>
            </a:r>
            <a:r>
              <a:rPr dirty="0" sz="2100" spc="-60">
                <a:latin typeface="Georgia"/>
                <a:cs typeface="Georgia"/>
              </a:rPr>
              <a:t>Creativa</a:t>
            </a:r>
            <a:r>
              <a:rPr dirty="0" sz="2100" spc="-270">
                <a:latin typeface="Georgia"/>
                <a:cs typeface="Georgia"/>
              </a:rPr>
              <a:t> </a:t>
            </a:r>
            <a:r>
              <a:rPr dirty="0" sz="2100" spc="-55">
                <a:latin typeface="Georgia"/>
                <a:cs typeface="Georgia"/>
              </a:rPr>
              <a:t>dell’ABI</a:t>
            </a:r>
            <a:endParaRPr sz="21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4550181"/>
            <a:ext cx="6134100" cy="52673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780665" marR="6985">
              <a:lnSpc>
                <a:spcPct val="110200"/>
              </a:lnSpc>
              <a:spcBef>
                <a:spcPts val="100"/>
              </a:spcBef>
            </a:pPr>
            <a:r>
              <a:rPr dirty="0" sz="1050" spc="-5">
                <a:latin typeface="Arial"/>
                <a:cs typeface="Arial"/>
              </a:rPr>
              <a:t>Dopo </a:t>
            </a:r>
            <a:r>
              <a:rPr dirty="0" sz="1050">
                <a:latin typeface="Arial"/>
                <a:cs typeface="Arial"/>
              </a:rPr>
              <a:t>i </a:t>
            </a:r>
            <a:r>
              <a:rPr dirty="0" sz="1050" spc="-5">
                <a:latin typeface="Arial"/>
                <a:cs typeface="Arial"/>
              </a:rPr>
              <a:t>successi delle precedenti edizioni, </a:t>
            </a:r>
            <a:r>
              <a:rPr dirty="0" sz="1050">
                <a:latin typeface="Arial"/>
                <a:cs typeface="Arial"/>
              </a:rPr>
              <a:t>Banca </a:t>
            </a:r>
            <a:r>
              <a:rPr dirty="0" sz="1050" spc="-10">
                <a:latin typeface="Arial"/>
                <a:cs typeface="Arial"/>
              </a:rPr>
              <a:t>di  </a:t>
            </a:r>
            <a:r>
              <a:rPr dirty="0" sz="1050">
                <a:latin typeface="Arial"/>
                <a:cs typeface="Arial"/>
              </a:rPr>
              <a:t>Sassari </a:t>
            </a:r>
            <a:r>
              <a:rPr dirty="0" sz="1050" spc="-5">
                <a:latin typeface="Arial"/>
                <a:cs typeface="Arial"/>
              </a:rPr>
              <a:t>con Conosciamoci Meglio aderisce </a:t>
            </a:r>
            <a:r>
              <a:rPr dirty="0" sz="1050">
                <a:latin typeface="Arial"/>
                <a:cs typeface="Arial"/>
              </a:rPr>
              <a:t>anche  </a:t>
            </a:r>
            <a:r>
              <a:rPr dirty="0" sz="1050" spc="-5">
                <a:latin typeface="Arial"/>
                <a:cs typeface="Arial"/>
              </a:rPr>
              <a:t>quest’anno </a:t>
            </a:r>
            <a:r>
              <a:rPr dirty="0" sz="1050" spc="-10">
                <a:latin typeface="Arial"/>
                <a:cs typeface="Arial"/>
              </a:rPr>
              <a:t>al </a:t>
            </a:r>
            <a:r>
              <a:rPr dirty="0" sz="1050" spc="-5">
                <a:latin typeface="Arial"/>
                <a:cs typeface="Arial"/>
              </a:rPr>
              <a:t>Festival della Cultura Creativa promosso  dall’Associazione Bancaria Italiana per avvicinare alla  </a:t>
            </a:r>
            <a:r>
              <a:rPr dirty="0" sz="1050">
                <a:latin typeface="Arial"/>
                <a:cs typeface="Arial"/>
              </a:rPr>
              <a:t>cultura i </a:t>
            </a:r>
            <a:r>
              <a:rPr dirty="0" sz="1050" spc="-5">
                <a:latin typeface="Arial"/>
                <a:cs typeface="Arial"/>
              </a:rPr>
              <a:t>giovani d’età compresa tra </a:t>
            </a:r>
            <a:r>
              <a:rPr dirty="0" sz="1050">
                <a:latin typeface="Arial"/>
                <a:cs typeface="Arial"/>
              </a:rPr>
              <a:t>i 6 e i </a:t>
            </a:r>
            <a:r>
              <a:rPr dirty="0" sz="1050" spc="-5">
                <a:latin typeface="Arial"/>
                <a:cs typeface="Arial"/>
              </a:rPr>
              <a:t>13 </a:t>
            </a:r>
            <a:r>
              <a:rPr dirty="0" sz="1050">
                <a:latin typeface="Arial"/>
                <a:cs typeface="Arial"/>
              </a:rPr>
              <a:t>anni, grazie  a laboratori, </a:t>
            </a:r>
            <a:r>
              <a:rPr dirty="0" sz="1050" spc="-5">
                <a:latin typeface="Arial"/>
                <a:cs typeface="Arial"/>
              </a:rPr>
              <a:t>iniziative </a:t>
            </a:r>
            <a:r>
              <a:rPr dirty="0" sz="1050">
                <a:latin typeface="Arial"/>
                <a:cs typeface="Arial"/>
              </a:rPr>
              <a:t>ed </a:t>
            </a:r>
            <a:r>
              <a:rPr dirty="0" sz="1050" spc="-5">
                <a:latin typeface="Arial"/>
                <a:cs typeface="Arial"/>
              </a:rPr>
              <a:t>eventi </a:t>
            </a:r>
            <a:r>
              <a:rPr dirty="0" sz="1050">
                <a:latin typeface="Arial"/>
                <a:cs typeface="Arial"/>
              </a:rPr>
              <a:t>che </a:t>
            </a:r>
            <a:r>
              <a:rPr dirty="0" sz="1050" spc="-5">
                <a:latin typeface="Arial"/>
                <a:cs typeface="Arial"/>
              </a:rPr>
              <a:t>spaziano tra </a:t>
            </a:r>
            <a:r>
              <a:rPr dirty="0" sz="1050">
                <a:latin typeface="Arial"/>
                <a:cs typeface="Arial"/>
              </a:rPr>
              <a:t>arte,  </a:t>
            </a:r>
            <a:r>
              <a:rPr dirty="0" sz="1050" spc="-5">
                <a:latin typeface="Arial"/>
                <a:cs typeface="Arial"/>
              </a:rPr>
              <a:t>teatro, </a:t>
            </a:r>
            <a:r>
              <a:rPr dirty="0" sz="1050">
                <a:latin typeface="Arial"/>
                <a:cs typeface="Arial"/>
              </a:rPr>
              <a:t>musica e </a:t>
            </a:r>
            <a:r>
              <a:rPr dirty="0" sz="1050" spc="-5">
                <a:latin typeface="Arial"/>
                <a:cs typeface="Arial"/>
              </a:rPr>
              <a:t>tecnologie</a:t>
            </a:r>
            <a:r>
              <a:rPr dirty="0" sz="1050" spc="-25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digitali.</a:t>
            </a:r>
            <a:endParaRPr sz="1050">
              <a:latin typeface="Arial"/>
              <a:cs typeface="Arial"/>
            </a:endParaRPr>
          </a:p>
          <a:p>
            <a:pPr marL="2780665" marR="45720">
              <a:lnSpc>
                <a:spcPct val="110500"/>
              </a:lnSpc>
            </a:pPr>
            <a:r>
              <a:rPr dirty="0" sz="1050" spc="-5">
                <a:latin typeface="Arial"/>
                <a:cs typeface="Arial"/>
              </a:rPr>
              <a:t>Oltre </a:t>
            </a:r>
            <a:r>
              <a:rPr dirty="0" sz="1050">
                <a:latin typeface="Arial"/>
                <a:cs typeface="Arial"/>
              </a:rPr>
              <a:t>80 </a:t>
            </a:r>
            <a:r>
              <a:rPr dirty="0" sz="1050" spc="-5">
                <a:latin typeface="Arial"/>
                <a:cs typeface="Arial"/>
              </a:rPr>
              <a:t>eventi culturali in </a:t>
            </a:r>
            <a:r>
              <a:rPr dirty="0" sz="1050">
                <a:latin typeface="Arial"/>
                <a:cs typeface="Arial"/>
              </a:rPr>
              <a:t>50 </a:t>
            </a:r>
            <a:r>
              <a:rPr dirty="0" sz="1050" spc="-5">
                <a:latin typeface="Arial"/>
                <a:cs typeface="Arial"/>
              </a:rPr>
              <a:t>città italiane svilupperanno  </a:t>
            </a:r>
            <a:r>
              <a:rPr dirty="0" sz="1050">
                <a:latin typeface="Arial"/>
                <a:cs typeface="Arial"/>
              </a:rPr>
              <a:t>il </a:t>
            </a:r>
            <a:r>
              <a:rPr dirty="0" sz="1050" spc="-5">
                <a:latin typeface="Arial"/>
                <a:cs typeface="Arial"/>
              </a:rPr>
              <a:t>tema ispiratore “Abitare sottosopra. Scoprire </a:t>
            </a:r>
            <a:r>
              <a:rPr dirty="0" sz="1050">
                <a:latin typeface="Arial"/>
                <a:cs typeface="Arial"/>
              </a:rPr>
              <a:t>e  sperimentare </a:t>
            </a:r>
            <a:r>
              <a:rPr dirty="0" sz="1050" spc="-5">
                <a:latin typeface="Arial"/>
                <a:cs typeface="Arial"/>
              </a:rPr>
              <a:t>come </a:t>
            </a:r>
            <a:r>
              <a:rPr dirty="0" sz="1050" spc="-10">
                <a:latin typeface="Arial"/>
                <a:cs typeface="Arial"/>
              </a:rPr>
              <a:t>si </a:t>
            </a:r>
            <a:r>
              <a:rPr dirty="0" sz="1050" spc="-5">
                <a:latin typeface="Arial"/>
                <a:cs typeface="Arial"/>
              </a:rPr>
              <a:t>sta </a:t>
            </a:r>
            <a:r>
              <a:rPr dirty="0" sz="1050">
                <a:latin typeface="Arial"/>
                <a:cs typeface="Arial"/>
              </a:rPr>
              <a:t>dentro i </a:t>
            </a:r>
            <a:r>
              <a:rPr dirty="0" sz="1050" spc="-5">
                <a:latin typeface="Arial"/>
                <a:cs typeface="Arial"/>
              </a:rPr>
              <a:t>luoghi, l’arte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le  emozioni”.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12700" marR="88265">
              <a:lnSpc>
                <a:spcPct val="110200"/>
              </a:lnSpc>
              <a:spcBef>
                <a:spcPts val="1000"/>
              </a:spcBef>
            </a:pPr>
            <a:r>
              <a:rPr dirty="0" sz="1050">
                <a:latin typeface="Arial"/>
                <a:cs typeface="Arial"/>
              </a:rPr>
              <a:t>Per </a:t>
            </a:r>
            <a:r>
              <a:rPr dirty="0" sz="1050" spc="-5">
                <a:latin typeface="Arial"/>
                <a:cs typeface="Arial"/>
              </a:rPr>
              <a:t>questa manifestazione, </a:t>
            </a:r>
            <a:r>
              <a:rPr dirty="0" sz="1050">
                <a:latin typeface="Arial"/>
                <a:cs typeface="Arial"/>
              </a:rPr>
              <a:t>unica </a:t>
            </a:r>
            <a:r>
              <a:rPr dirty="0" sz="1050" spc="-5">
                <a:latin typeface="Arial"/>
                <a:cs typeface="Arial"/>
              </a:rPr>
              <a:t>nel </a:t>
            </a:r>
            <a:r>
              <a:rPr dirty="0" sz="1050">
                <a:latin typeface="Arial"/>
                <a:cs typeface="Arial"/>
              </a:rPr>
              <a:t>suo genere, </a:t>
            </a:r>
            <a:r>
              <a:rPr dirty="0" sz="1050" spc="-5">
                <a:latin typeface="Arial"/>
                <a:cs typeface="Arial"/>
              </a:rPr>
              <a:t>la </a:t>
            </a:r>
            <a:r>
              <a:rPr dirty="0" sz="1050">
                <a:latin typeface="Arial"/>
                <a:cs typeface="Arial"/>
              </a:rPr>
              <a:t>Banca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>
                <a:latin typeface="Arial"/>
                <a:cs typeface="Arial"/>
              </a:rPr>
              <a:t>Sassari, </a:t>
            </a:r>
            <a:r>
              <a:rPr dirty="0" sz="1050" spc="-5">
                <a:latin typeface="Arial"/>
                <a:cs typeface="Arial"/>
              </a:rPr>
              <a:t>in collaborazione con </a:t>
            </a:r>
            <a:r>
              <a:rPr dirty="0" sz="1050">
                <a:latin typeface="Arial"/>
                <a:cs typeface="Arial"/>
              </a:rPr>
              <a:t>la  </a:t>
            </a:r>
            <a:r>
              <a:rPr dirty="0" sz="1050" spc="-5">
                <a:latin typeface="Arial"/>
                <a:cs typeface="Arial"/>
              </a:rPr>
              <a:t>Soprintendenza </a:t>
            </a:r>
            <a:r>
              <a:rPr dirty="0" sz="1050">
                <a:latin typeface="Arial"/>
                <a:cs typeface="Arial"/>
              </a:rPr>
              <a:t>ai </a:t>
            </a:r>
            <a:r>
              <a:rPr dirty="0" sz="1050" spc="-5">
                <a:latin typeface="Arial"/>
                <a:cs typeface="Arial"/>
              </a:rPr>
              <a:t>Beni Culturali della </a:t>
            </a:r>
            <a:r>
              <a:rPr dirty="0" sz="1050">
                <a:latin typeface="Arial"/>
                <a:cs typeface="Arial"/>
              </a:rPr>
              <a:t>Sardegna, </a:t>
            </a:r>
            <a:r>
              <a:rPr dirty="0" sz="1050" spc="-5">
                <a:latin typeface="Arial"/>
                <a:cs typeface="Arial"/>
              </a:rPr>
              <a:t>l'Associazione Culturale Coilibrì, </a:t>
            </a:r>
            <a:r>
              <a:rPr dirty="0" sz="1050">
                <a:latin typeface="Arial"/>
                <a:cs typeface="Arial"/>
              </a:rPr>
              <a:t>la </a:t>
            </a:r>
            <a:r>
              <a:rPr dirty="0" sz="1050" spc="-5">
                <a:latin typeface="Arial"/>
                <a:cs typeface="Arial"/>
              </a:rPr>
              <a:t>Libreria  Internazionale Koinè </a:t>
            </a:r>
            <a:r>
              <a:rPr dirty="0" sz="1050">
                <a:latin typeface="Arial"/>
                <a:cs typeface="Arial"/>
              </a:rPr>
              <a:t>e la Carlo </a:t>
            </a:r>
            <a:r>
              <a:rPr dirty="0" sz="1050" spc="-5">
                <a:latin typeface="Arial"/>
                <a:cs typeface="Arial"/>
              </a:rPr>
              <a:t>Delfino Editore promuove </a:t>
            </a:r>
            <a:r>
              <a:rPr dirty="0" sz="1050">
                <a:latin typeface="Arial"/>
                <a:cs typeface="Arial"/>
              </a:rPr>
              <a:t>un percorso </a:t>
            </a:r>
            <a:r>
              <a:rPr dirty="0" sz="1050" spc="-5">
                <a:latin typeface="Arial"/>
                <a:cs typeface="Arial"/>
              </a:rPr>
              <a:t>creativo </a:t>
            </a:r>
            <a:r>
              <a:rPr dirty="0" sz="1050">
                <a:latin typeface="Arial"/>
                <a:cs typeface="Arial"/>
              </a:rPr>
              <a:t>dedicato ai </a:t>
            </a:r>
            <a:r>
              <a:rPr dirty="0" sz="1050" spc="-5">
                <a:latin typeface="Arial"/>
                <a:cs typeface="Arial"/>
              </a:rPr>
              <a:t>laboratori </a:t>
            </a:r>
            <a:r>
              <a:rPr dirty="0" sz="1050" spc="-10">
                <a:latin typeface="Arial"/>
                <a:cs typeface="Arial"/>
              </a:rPr>
              <a:t>di  </a:t>
            </a:r>
            <a:r>
              <a:rPr dirty="0" sz="1050" spc="-5">
                <a:latin typeface="Arial"/>
                <a:cs typeface="Arial"/>
              </a:rPr>
              <a:t>Paola Ciarcià dal titolo "Architetture tra </a:t>
            </a:r>
            <a:r>
              <a:rPr dirty="0" sz="1050">
                <a:latin typeface="Arial"/>
                <a:cs typeface="Arial"/>
              </a:rPr>
              <a:t>le</a:t>
            </a:r>
            <a:r>
              <a:rPr dirty="0" sz="1050" spc="-15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pagine".</a:t>
            </a:r>
            <a:endParaRPr sz="1050">
              <a:latin typeface="Arial"/>
              <a:cs typeface="Arial"/>
            </a:endParaRPr>
          </a:p>
          <a:p>
            <a:pPr marL="12700" marR="42545">
              <a:lnSpc>
                <a:spcPct val="110200"/>
              </a:lnSpc>
              <a:spcBef>
                <a:spcPts val="5"/>
              </a:spcBef>
            </a:pPr>
            <a:r>
              <a:rPr dirty="0" sz="1050" spc="-5">
                <a:latin typeface="Arial"/>
                <a:cs typeface="Arial"/>
              </a:rPr>
              <a:t>Giovedì </a:t>
            </a:r>
            <a:r>
              <a:rPr dirty="0" sz="1050">
                <a:latin typeface="Arial"/>
                <a:cs typeface="Arial"/>
              </a:rPr>
              <a:t>5 maggio </a:t>
            </a:r>
            <a:r>
              <a:rPr dirty="0" sz="1050" spc="-5">
                <a:latin typeface="Arial"/>
                <a:cs typeface="Arial"/>
              </a:rPr>
              <a:t>dalle ore </a:t>
            </a:r>
            <a:r>
              <a:rPr dirty="0" sz="1050">
                <a:latin typeface="Arial"/>
                <a:cs typeface="Arial"/>
              </a:rPr>
              <a:t>9 </a:t>
            </a:r>
            <a:r>
              <a:rPr dirty="0" sz="1050" spc="-5">
                <a:latin typeface="Arial"/>
                <a:cs typeface="Arial"/>
              </a:rPr>
              <a:t>alle </a:t>
            </a:r>
            <a:r>
              <a:rPr dirty="0" sz="1050">
                <a:latin typeface="Arial"/>
                <a:cs typeface="Arial"/>
              </a:rPr>
              <a:t>13, </a:t>
            </a:r>
            <a:r>
              <a:rPr dirty="0" sz="1050" spc="-5">
                <a:latin typeface="Arial"/>
                <a:cs typeface="Arial"/>
              </a:rPr>
              <a:t>nel Museo G.A. </a:t>
            </a:r>
            <a:r>
              <a:rPr dirty="0" sz="1050">
                <a:latin typeface="Arial"/>
                <a:cs typeface="Arial"/>
              </a:rPr>
              <a:t>Sanna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Sassari gli alunni dei circoli didattici </a:t>
            </a:r>
            <a:r>
              <a:rPr dirty="0" sz="1050" spc="-10">
                <a:latin typeface="Arial"/>
                <a:cs typeface="Arial"/>
              </a:rPr>
              <a:t>di  </a:t>
            </a:r>
            <a:r>
              <a:rPr dirty="0" sz="1050">
                <a:latin typeface="Arial"/>
                <a:cs typeface="Arial"/>
              </a:rPr>
              <a:t>San </a:t>
            </a:r>
            <a:r>
              <a:rPr dirty="0" sz="1050" spc="-5">
                <a:latin typeface="Arial"/>
                <a:cs typeface="Arial"/>
              </a:rPr>
              <a:t>Giuseppe </a:t>
            </a:r>
            <a:r>
              <a:rPr dirty="0" sz="1050">
                <a:latin typeface="Arial"/>
                <a:cs typeface="Arial"/>
              </a:rPr>
              <a:t>e di San Donato </a:t>
            </a:r>
            <a:r>
              <a:rPr dirty="0" sz="1050" spc="-5">
                <a:latin typeface="Arial"/>
                <a:cs typeface="Arial"/>
              </a:rPr>
              <a:t>saranno </a:t>
            </a:r>
            <a:r>
              <a:rPr dirty="0" sz="1050">
                <a:latin typeface="Arial"/>
                <a:cs typeface="Arial"/>
              </a:rPr>
              <a:t>i </a:t>
            </a:r>
            <a:r>
              <a:rPr dirty="0" sz="1050" spc="-5">
                <a:latin typeface="Arial"/>
                <a:cs typeface="Arial"/>
              </a:rPr>
              <a:t>protagonisti </a:t>
            </a:r>
            <a:r>
              <a:rPr dirty="0" sz="1050">
                <a:latin typeface="Arial"/>
                <a:cs typeface="Arial"/>
              </a:rPr>
              <a:t>della </a:t>
            </a:r>
            <a:r>
              <a:rPr dirty="0" sz="1050" spc="-5">
                <a:latin typeface="Arial"/>
                <a:cs typeface="Arial"/>
              </a:rPr>
              <a:t>giornata realizzando piccole scenografie da  tavolo utilizzando </a:t>
            </a:r>
            <a:r>
              <a:rPr dirty="0" sz="1050">
                <a:latin typeface="Arial"/>
                <a:cs typeface="Arial"/>
              </a:rPr>
              <a:t>carta e cartoncino </a:t>
            </a:r>
            <a:r>
              <a:rPr dirty="0" sz="1050" spc="-5">
                <a:latin typeface="Arial"/>
                <a:cs typeface="Arial"/>
              </a:rPr>
              <a:t>per </a:t>
            </a:r>
            <a:r>
              <a:rPr dirty="0" sz="1050">
                <a:latin typeface="Arial"/>
                <a:cs typeface="Arial"/>
              </a:rPr>
              <a:t>mettere in scena storie, </a:t>
            </a:r>
            <a:r>
              <a:rPr dirty="0" sz="1050" spc="-5">
                <a:latin typeface="Arial"/>
                <a:cs typeface="Arial"/>
              </a:rPr>
              <a:t>fiabe </a:t>
            </a:r>
            <a:r>
              <a:rPr dirty="0" sz="1050">
                <a:latin typeface="Arial"/>
                <a:cs typeface="Arial"/>
              </a:rPr>
              <a:t>o </a:t>
            </a:r>
            <a:r>
              <a:rPr dirty="0" sz="1050" spc="-5">
                <a:latin typeface="Arial"/>
                <a:cs typeface="Arial"/>
              </a:rPr>
              <a:t>vecchie </a:t>
            </a:r>
            <a:r>
              <a:rPr dirty="0" sz="1050">
                <a:latin typeface="Arial"/>
                <a:cs typeface="Arial"/>
              </a:rPr>
              <a:t>leggende. </a:t>
            </a:r>
            <a:r>
              <a:rPr dirty="0" sz="1050" spc="-5">
                <a:latin typeface="Arial"/>
                <a:cs typeface="Arial"/>
              </a:rPr>
              <a:t>Pagine </a:t>
            </a:r>
            <a:r>
              <a:rPr dirty="0" sz="1050">
                <a:latin typeface="Arial"/>
                <a:cs typeface="Arial"/>
              </a:rPr>
              <a:t>da  abitare </a:t>
            </a:r>
            <a:r>
              <a:rPr dirty="0" sz="1050" spc="-5">
                <a:latin typeface="Arial"/>
                <a:cs typeface="Arial"/>
              </a:rPr>
              <a:t>che nascondono semplici meccanismi dove </a:t>
            </a:r>
            <a:r>
              <a:rPr dirty="0" sz="1050">
                <a:latin typeface="Arial"/>
                <a:cs typeface="Arial"/>
              </a:rPr>
              <a:t>si </a:t>
            </a:r>
            <a:r>
              <a:rPr dirty="0" sz="1050" spc="-5">
                <a:latin typeface="Arial"/>
                <a:cs typeface="Arial"/>
              </a:rPr>
              <a:t>animano ambienti </a:t>
            </a:r>
            <a:r>
              <a:rPr dirty="0" sz="1050">
                <a:latin typeface="Arial"/>
                <a:cs typeface="Arial"/>
              </a:rPr>
              <a:t>e</a:t>
            </a:r>
            <a:r>
              <a:rPr dirty="0" sz="1050" spc="40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personaggi.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050" spc="-5">
                <a:latin typeface="Arial"/>
                <a:cs typeface="Arial"/>
              </a:rPr>
              <a:t>Architettura tra </a:t>
            </a:r>
            <a:r>
              <a:rPr dirty="0" sz="1050">
                <a:latin typeface="Arial"/>
                <a:cs typeface="Arial"/>
              </a:rPr>
              <a:t>le</a:t>
            </a:r>
            <a:r>
              <a:rPr dirty="0" sz="1050" spc="-15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pagine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050" spc="-5">
                <a:latin typeface="Arial"/>
                <a:cs typeface="Arial"/>
              </a:rPr>
              <a:t>ABITARE </a:t>
            </a:r>
            <a:r>
              <a:rPr dirty="0" sz="1050">
                <a:latin typeface="Arial"/>
                <a:cs typeface="Arial"/>
              </a:rPr>
              <a:t>case, </a:t>
            </a:r>
            <a:r>
              <a:rPr dirty="0" sz="1050" spc="-5">
                <a:latin typeface="Arial"/>
                <a:cs typeface="Arial"/>
              </a:rPr>
              <a:t>città, </a:t>
            </a:r>
            <a:r>
              <a:rPr dirty="0" sz="1050">
                <a:latin typeface="Arial"/>
                <a:cs typeface="Arial"/>
              </a:rPr>
              <a:t>paesaggi urbani e</a:t>
            </a:r>
            <a:r>
              <a:rPr dirty="0" sz="1050" spc="-25">
                <a:latin typeface="Arial"/>
                <a:cs typeface="Arial"/>
              </a:rPr>
              <a:t> </a:t>
            </a:r>
            <a:r>
              <a:rPr dirty="0" sz="1050">
                <a:latin typeface="Arial"/>
                <a:cs typeface="Arial"/>
              </a:rPr>
              <a:t>architetture</a:t>
            </a:r>
            <a:endParaRPr sz="1050">
              <a:latin typeface="Arial"/>
              <a:cs typeface="Arial"/>
            </a:endParaRPr>
          </a:p>
          <a:p>
            <a:pPr marL="12700" marR="5080">
              <a:lnSpc>
                <a:spcPct val="110100"/>
              </a:lnSpc>
              <a:spcBef>
                <a:spcPts val="5"/>
              </a:spcBef>
            </a:pPr>
            <a:r>
              <a:rPr dirty="0" sz="1050">
                <a:latin typeface="Arial"/>
                <a:cs typeface="Arial"/>
              </a:rPr>
              <a:t>Esistono </a:t>
            </a:r>
            <a:r>
              <a:rPr dirty="0" sz="1050" spc="-5">
                <a:latin typeface="Arial"/>
                <a:cs typeface="Arial"/>
              </a:rPr>
              <a:t>tanti tipi </a:t>
            </a:r>
            <a:r>
              <a:rPr dirty="0" sz="105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case. </a:t>
            </a:r>
            <a:r>
              <a:rPr dirty="0" sz="1050">
                <a:latin typeface="Arial"/>
                <a:cs typeface="Arial"/>
              </a:rPr>
              <a:t>La gente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tutto </a:t>
            </a:r>
            <a:r>
              <a:rPr dirty="0" sz="1050">
                <a:latin typeface="Arial"/>
                <a:cs typeface="Arial"/>
              </a:rPr>
              <a:t>il mondo ne ha </a:t>
            </a:r>
            <a:r>
              <a:rPr dirty="0" sz="1050" spc="-5">
                <a:latin typeface="Arial"/>
                <a:cs typeface="Arial"/>
              </a:rPr>
              <a:t>inventate </a:t>
            </a:r>
            <a:r>
              <a:rPr dirty="0" sz="105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tanti tipi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tutte </a:t>
            </a:r>
            <a:r>
              <a:rPr dirty="0" sz="1050">
                <a:latin typeface="Arial"/>
                <a:cs typeface="Arial"/>
              </a:rPr>
              <a:t>diverse </a:t>
            </a:r>
            <a:r>
              <a:rPr dirty="0" sz="1050" spc="-5">
                <a:latin typeface="Arial"/>
                <a:cs typeface="Arial"/>
              </a:rPr>
              <a:t>tra </a:t>
            </a:r>
            <a:r>
              <a:rPr dirty="0" sz="1050">
                <a:latin typeface="Arial"/>
                <a:cs typeface="Arial"/>
              </a:rPr>
              <a:t>loro.  Le forme </a:t>
            </a:r>
            <a:r>
              <a:rPr dirty="0" sz="1050" spc="-5">
                <a:latin typeface="Arial"/>
                <a:cs typeface="Arial"/>
              </a:rPr>
              <a:t>delle </a:t>
            </a:r>
            <a:r>
              <a:rPr dirty="0" sz="1050">
                <a:latin typeface="Arial"/>
                <a:cs typeface="Arial"/>
              </a:rPr>
              <a:t>case, </a:t>
            </a:r>
            <a:r>
              <a:rPr dirty="0" sz="1050" spc="-5">
                <a:latin typeface="Arial"/>
                <a:cs typeface="Arial"/>
              </a:rPr>
              <a:t>infatti, </a:t>
            </a:r>
            <a:r>
              <a:rPr dirty="0" sz="1050">
                <a:latin typeface="Arial"/>
                <a:cs typeface="Arial"/>
              </a:rPr>
              <a:t>dipendono </a:t>
            </a:r>
            <a:r>
              <a:rPr dirty="0" sz="1050" spc="-5">
                <a:latin typeface="Arial"/>
                <a:cs typeface="Arial"/>
              </a:rPr>
              <a:t>dai </a:t>
            </a:r>
            <a:r>
              <a:rPr dirty="0" sz="1050">
                <a:latin typeface="Arial"/>
                <a:cs typeface="Arial"/>
              </a:rPr>
              <a:t>materiali </a:t>
            </a:r>
            <a:r>
              <a:rPr dirty="0" sz="1050" spc="-5">
                <a:latin typeface="Arial"/>
                <a:cs typeface="Arial"/>
              </a:rPr>
              <a:t>con cui </a:t>
            </a:r>
            <a:r>
              <a:rPr dirty="0" sz="1050">
                <a:latin typeface="Arial"/>
                <a:cs typeface="Arial"/>
              </a:rPr>
              <a:t>sono </a:t>
            </a:r>
            <a:r>
              <a:rPr dirty="0" sz="1050" spc="-5">
                <a:latin typeface="Arial"/>
                <a:cs typeface="Arial"/>
              </a:rPr>
              <a:t>costruite </a:t>
            </a:r>
            <a:r>
              <a:rPr dirty="0" sz="1050">
                <a:latin typeface="Arial"/>
                <a:cs typeface="Arial"/>
              </a:rPr>
              <a:t>e dal luogo in </a:t>
            </a:r>
            <a:r>
              <a:rPr dirty="0" sz="1050" spc="-5">
                <a:latin typeface="Arial"/>
                <a:cs typeface="Arial"/>
              </a:rPr>
              <a:t>cui sorgono, </a:t>
            </a:r>
            <a:r>
              <a:rPr dirty="0" sz="1050">
                <a:latin typeface="Arial"/>
                <a:cs typeface="Arial"/>
              </a:rPr>
              <a:t>se  freddo o caldo, se </a:t>
            </a:r>
            <a:r>
              <a:rPr dirty="0" sz="1050" spc="-5">
                <a:latin typeface="Arial"/>
                <a:cs typeface="Arial"/>
              </a:rPr>
              <a:t>sono abitate </a:t>
            </a:r>
            <a:r>
              <a:rPr dirty="0" sz="1050">
                <a:latin typeface="Arial"/>
                <a:cs typeface="Arial"/>
              </a:rPr>
              <a:t>da </a:t>
            </a:r>
            <a:r>
              <a:rPr dirty="0" sz="1050" spc="-5">
                <a:latin typeface="Arial"/>
                <a:cs typeface="Arial"/>
              </a:rPr>
              <a:t>gente nomade </a:t>
            </a:r>
            <a:r>
              <a:rPr dirty="0" sz="1050">
                <a:latin typeface="Arial"/>
                <a:cs typeface="Arial"/>
              </a:rPr>
              <a:t>o sedentaria. </a:t>
            </a:r>
            <a:r>
              <a:rPr dirty="0" sz="1050" spc="-5">
                <a:latin typeface="Arial"/>
                <a:cs typeface="Arial"/>
              </a:rPr>
              <a:t>Insomma la </a:t>
            </a:r>
            <a:r>
              <a:rPr dirty="0" sz="1050">
                <a:latin typeface="Arial"/>
                <a:cs typeface="Arial"/>
              </a:rPr>
              <a:t>casa è </a:t>
            </a:r>
            <a:r>
              <a:rPr dirty="0" sz="1050" spc="-5">
                <a:latin typeface="Arial"/>
                <a:cs typeface="Arial"/>
              </a:rPr>
              <a:t>sicuramente il  </a:t>
            </a:r>
            <a:r>
              <a:rPr dirty="0" sz="1050">
                <a:latin typeface="Arial"/>
                <a:cs typeface="Arial"/>
              </a:rPr>
              <a:t>nostro </a:t>
            </a:r>
            <a:r>
              <a:rPr dirty="0" sz="1050" spc="-5">
                <a:latin typeface="Arial"/>
                <a:cs typeface="Arial"/>
              </a:rPr>
              <a:t>rifugio che stia </a:t>
            </a:r>
            <a:r>
              <a:rPr dirty="0" sz="1050">
                <a:latin typeface="Arial"/>
                <a:cs typeface="Arial"/>
              </a:rPr>
              <a:t>in </a:t>
            </a:r>
            <a:r>
              <a:rPr dirty="0" sz="1050" spc="-5">
                <a:latin typeface="Arial"/>
                <a:cs typeface="Arial"/>
              </a:rPr>
              <a:t>un </a:t>
            </a:r>
            <a:r>
              <a:rPr dirty="0" sz="1050">
                <a:latin typeface="Arial"/>
                <a:cs typeface="Arial"/>
              </a:rPr>
              <a:t>deserto o </a:t>
            </a:r>
            <a:r>
              <a:rPr dirty="0" sz="1050" spc="-5">
                <a:latin typeface="Arial"/>
                <a:cs typeface="Arial"/>
              </a:rPr>
              <a:t>in una </a:t>
            </a:r>
            <a:r>
              <a:rPr dirty="0" sz="1050">
                <a:latin typeface="Arial"/>
                <a:cs typeface="Arial"/>
              </a:rPr>
              <a:t>grande</a:t>
            </a:r>
            <a:r>
              <a:rPr dirty="0" sz="1050" spc="-40">
                <a:latin typeface="Arial"/>
                <a:cs typeface="Arial"/>
              </a:rPr>
              <a:t> </a:t>
            </a:r>
            <a:r>
              <a:rPr dirty="0" sz="1050">
                <a:latin typeface="Arial"/>
                <a:cs typeface="Arial"/>
              </a:rPr>
              <a:t>metropoli.</a:t>
            </a:r>
            <a:endParaRPr sz="1050">
              <a:latin typeface="Arial"/>
              <a:cs typeface="Arial"/>
            </a:endParaRPr>
          </a:p>
          <a:p>
            <a:pPr marL="12700" marR="101600">
              <a:lnSpc>
                <a:spcPct val="109500"/>
              </a:lnSpc>
              <a:spcBef>
                <a:spcPts val="15"/>
              </a:spcBef>
            </a:pPr>
            <a:r>
              <a:rPr dirty="0" sz="1050">
                <a:latin typeface="Arial"/>
                <a:cs typeface="Arial"/>
              </a:rPr>
              <a:t>Ed è per </a:t>
            </a:r>
            <a:r>
              <a:rPr dirty="0" sz="1050" spc="-5">
                <a:latin typeface="Arial"/>
                <a:cs typeface="Arial"/>
              </a:rPr>
              <a:t>questo che parlando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>
                <a:latin typeface="Arial"/>
                <a:cs typeface="Arial"/>
              </a:rPr>
              <a:t>case non </a:t>
            </a:r>
            <a:r>
              <a:rPr dirty="0" sz="1050" spc="-5">
                <a:latin typeface="Arial"/>
                <a:cs typeface="Arial"/>
              </a:rPr>
              <a:t>potremo </a:t>
            </a:r>
            <a:r>
              <a:rPr dirty="0" sz="1050">
                <a:latin typeface="Arial"/>
                <a:cs typeface="Arial"/>
              </a:rPr>
              <a:t>fare a meno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pensare </a:t>
            </a:r>
            <a:r>
              <a:rPr dirty="0" sz="1050">
                <a:latin typeface="Arial"/>
                <a:cs typeface="Arial"/>
              </a:rPr>
              <a:t>a </a:t>
            </a:r>
            <a:r>
              <a:rPr dirty="0" sz="1050" spc="-5">
                <a:latin typeface="Arial"/>
                <a:cs typeface="Arial"/>
              </a:rPr>
              <a:t>città </a:t>
            </a:r>
            <a:r>
              <a:rPr dirty="0" sz="1050">
                <a:latin typeface="Arial"/>
                <a:cs typeface="Arial"/>
              </a:rPr>
              <a:t>che con la </a:t>
            </a:r>
            <a:r>
              <a:rPr dirty="0" sz="1050" spc="-5">
                <a:latin typeface="Arial"/>
                <a:cs typeface="Arial"/>
              </a:rPr>
              <a:t>loro  urbanistica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la </a:t>
            </a:r>
            <a:r>
              <a:rPr dirty="0" sz="1050">
                <a:latin typeface="Arial"/>
                <a:cs typeface="Arial"/>
              </a:rPr>
              <a:t>loro </a:t>
            </a:r>
            <a:r>
              <a:rPr dirty="0" sz="1050" spc="-5">
                <a:latin typeface="Arial"/>
                <a:cs typeface="Arial"/>
              </a:rPr>
              <a:t>storia </a:t>
            </a:r>
            <a:r>
              <a:rPr dirty="0" sz="1050">
                <a:latin typeface="Arial"/>
                <a:cs typeface="Arial"/>
              </a:rPr>
              <a:t>sono </a:t>
            </a:r>
            <a:r>
              <a:rPr dirty="0" sz="1050" spc="-5">
                <a:latin typeface="Arial"/>
                <a:cs typeface="Arial"/>
              </a:rPr>
              <a:t>un insieme </a:t>
            </a:r>
            <a:r>
              <a:rPr dirty="0" sz="105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luoghi </a:t>
            </a:r>
            <a:r>
              <a:rPr dirty="0" sz="1050">
                <a:latin typeface="Arial"/>
                <a:cs typeface="Arial"/>
              </a:rPr>
              <a:t>e di </a:t>
            </a:r>
            <a:r>
              <a:rPr dirty="0" sz="1050" spc="-5">
                <a:latin typeface="Arial"/>
                <a:cs typeface="Arial"/>
              </a:rPr>
              <a:t>simboli che </a:t>
            </a:r>
            <a:r>
              <a:rPr dirty="0" sz="1050" spc="-10">
                <a:latin typeface="Arial"/>
                <a:cs typeface="Arial"/>
              </a:rPr>
              <a:t>ci </a:t>
            </a:r>
            <a:r>
              <a:rPr dirty="0" sz="1050">
                <a:latin typeface="Arial"/>
                <a:cs typeface="Arial"/>
              </a:rPr>
              <a:t>parlano della </a:t>
            </a:r>
            <a:r>
              <a:rPr dirty="0" sz="1050" spc="-5">
                <a:latin typeface="Arial"/>
                <a:cs typeface="Arial"/>
              </a:rPr>
              <a:t>società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chi</a:t>
            </a:r>
            <a:r>
              <a:rPr dirty="0" sz="1050" spc="110">
                <a:latin typeface="Arial"/>
                <a:cs typeface="Arial"/>
              </a:rPr>
              <a:t> </a:t>
            </a:r>
            <a:r>
              <a:rPr dirty="0" sz="1050">
                <a:latin typeface="Arial"/>
                <a:cs typeface="Arial"/>
              </a:rPr>
              <a:t>la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22879" y="2148444"/>
            <a:ext cx="2114549" cy="9710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04850" y="4677409"/>
            <a:ext cx="2667000" cy="16840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21400" cy="59131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260850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S</a:t>
            </a:r>
            <a:r>
              <a:rPr dirty="0" sz="1600" spc="-5" b="1">
                <a:latin typeface="Arial"/>
                <a:cs typeface="Arial"/>
              </a:rPr>
              <a:t>assar</a:t>
            </a:r>
            <a:r>
              <a:rPr dirty="0" sz="1600" spc="-5" b="1">
                <a:latin typeface="Arial"/>
                <a:cs typeface="Arial"/>
              </a:rPr>
              <a:t>ino</a:t>
            </a:r>
            <a:r>
              <a:rPr dirty="0" sz="1600" spc="-5" b="1">
                <a:latin typeface="Arial"/>
                <a:cs typeface="Arial"/>
              </a:rPr>
              <a:t>tizie.</a:t>
            </a:r>
            <a:r>
              <a:rPr dirty="0" sz="1600" spc="5" b="1">
                <a:latin typeface="Arial"/>
                <a:cs typeface="Arial"/>
              </a:rPr>
              <a:t>c</a:t>
            </a:r>
            <a:r>
              <a:rPr dirty="0" sz="1600" spc="-5" b="1">
                <a:latin typeface="Arial"/>
                <a:cs typeface="Arial"/>
              </a:rPr>
              <a:t>om  </a:t>
            </a:r>
            <a:r>
              <a:rPr dirty="0" sz="1600" spc="-5" b="1">
                <a:latin typeface="Arial"/>
                <a:cs typeface="Arial"/>
              </a:rPr>
              <a:t>4 maggio 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50">
              <a:latin typeface="Times New Roman"/>
              <a:cs typeface="Times New Roman"/>
            </a:endParaRPr>
          </a:p>
          <a:p>
            <a:pPr marL="12700" marR="748665">
              <a:lnSpc>
                <a:spcPct val="109500"/>
              </a:lnSpc>
            </a:pPr>
            <a:r>
              <a:rPr dirty="0" sz="1050" spc="-5">
                <a:latin typeface="Arial"/>
                <a:cs typeface="Arial"/>
              </a:rPr>
              <a:t>popola. Ricostruirle com’erano ieri, guardarle oggi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immaginarle domani </a:t>
            </a:r>
            <a:r>
              <a:rPr dirty="0" sz="1050">
                <a:latin typeface="Arial"/>
                <a:cs typeface="Arial"/>
              </a:rPr>
              <a:t>è </a:t>
            </a:r>
            <a:r>
              <a:rPr dirty="0" sz="1050" spc="-5">
                <a:latin typeface="Arial"/>
                <a:cs typeface="Arial"/>
              </a:rPr>
              <a:t>un interessante  </a:t>
            </a:r>
            <a:r>
              <a:rPr dirty="0" sz="1050">
                <a:latin typeface="Arial"/>
                <a:cs typeface="Arial"/>
              </a:rPr>
              <a:t>presupposto </a:t>
            </a:r>
            <a:r>
              <a:rPr dirty="0" sz="1050" spc="-5">
                <a:latin typeface="Arial"/>
                <a:cs typeface="Arial"/>
              </a:rPr>
              <a:t>per capire la </a:t>
            </a:r>
            <a:r>
              <a:rPr dirty="0" sz="1050">
                <a:latin typeface="Arial"/>
                <a:cs typeface="Arial"/>
              </a:rPr>
              <a:t>realtà </a:t>
            </a:r>
            <a:r>
              <a:rPr dirty="0" sz="1050" spc="-5">
                <a:latin typeface="Arial"/>
                <a:cs typeface="Arial"/>
              </a:rPr>
              <a:t>dei luoghi urbani, </a:t>
            </a:r>
            <a:r>
              <a:rPr dirty="0" sz="1050">
                <a:latin typeface="Arial"/>
                <a:cs typeface="Arial"/>
              </a:rPr>
              <a:t>le </a:t>
            </a:r>
            <a:r>
              <a:rPr dirty="0" sz="1050" spc="-5">
                <a:latin typeface="Arial"/>
                <a:cs typeface="Arial"/>
              </a:rPr>
              <a:t>trasformazioni stilistiche </a:t>
            </a:r>
            <a:r>
              <a:rPr dirty="0" sz="1050">
                <a:latin typeface="Arial"/>
                <a:cs typeface="Arial"/>
              </a:rPr>
              <a:t>e</a:t>
            </a:r>
            <a:r>
              <a:rPr dirty="0" sz="1050" spc="35">
                <a:latin typeface="Arial"/>
                <a:cs typeface="Arial"/>
              </a:rPr>
              <a:t> </a:t>
            </a:r>
            <a:r>
              <a:rPr dirty="0" sz="1050">
                <a:latin typeface="Arial"/>
                <a:cs typeface="Arial"/>
              </a:rPr>
              <a:t>culturali.</a:t>
            </a:r>
            <a:endParaRPr sz="1050">
              <a:latin typeface="Arial"/>
              <a:cs typeface="Arial"/>
            </a:endParaRPr>
          </a:p>
          <a:p>
            <a:pPr marL="12700" marR="183515">
              <a:lnSpc>
                <a:spcPct val="110200"/>
              </a:lnSpc>
              <a:spcBef>
                <a:spcPts val="5"/>
              </a:spcBef>
            </a:pPr>
            <a:r>
              <a:rPr dirty="0" sz="1050">
                <a:latin typeface="Arial"/>
                <a:cs typeface="Arial"/>
              </a:rPr>
              <a:t>Spazi, </a:t>
            </a:r>
            <a:r>
              <a:rPr dirty="0" sz="1050" spc="-5">
                <a:latin typeface="Arial"/>
                <a:cs typeface="Arial"/>
              </a:rPr>
              <a:t>case, </a:t>
            </a:r>
            <a:r>
              <a:rPr dirty="0" sz="1050">
                <a:latin typeface="Arial"/>
                <a:cs typeface="Arial"/>
              </a:rPr>
              <a:t>edifici, </a:t>
            </a:r>
            <a:r>
              <a:rPr dirty="0" sz="1050" spc="-5">
                <a:latin typeface="Arial"/>
                <a:cs typeface="Arial"/>
              </a:rPr>
              <a:t>strade </a:t>
            </a:r>
            <a:r>
              <a:rPr dirty="0" sz="1050">
                <a:latin typeface="Arial"/>
                <a:cs typeface="Arial"/>
              </a:rPr>
              <a:t>che </a:t>
            </a:r>
            <a:r>
              <a:rPr dirty="0" sz="1050" spc="-5">
                <a:latin typeface="Arial"/>
                <a:cs typeface="Arial"/>
              </a:rPr>
              <a:t>diventano </a:t>
            </a:r>
            <a:r>
              <a:rPr dirty="0" sz="1050">
                <a:latin typeface="Arial"/>
                <a:cs typeface="Arial"/>
              </a:rPr>
              <a:t>materiali, </a:t>
            </a:r>
            <a:r>
              <a:rPr dirty="0" sz="1050" spc="-5">
                <a:latin typeface="Arial"/>
                <a:cs typeface="Arial"/>
              </a:rPr>
              <a:t>forme, </a:t>
            </a:r>
            <a:r>
              <a:rPr dirty="0" sz="1050">
                <a:latin typeface="Arial"/>
                <a:cs typeface="Arial"/>
              </a:rPr>
              <a:t>colori, </a:t>
            </a:r>
            <a:r>
              <a:rPr dirty="0" sz="1050" spc="-5">
                <a:latin typeface="Arial"/>
                <a:cs typeface="Arial"/>
              </a:rPr>
              <a:t>immagini; questo </a:t>
            </a:r>
            <a:r>
              <a:rPr dirty="0" sz="1050">
                <a:latin typeface="Arial"/>
                <a:cs typeface="Arial"/>
              </a:rPr>
              <a:t>può essere  </a:t>
            </a:r>
            <a:r>
              <a:rPr dirty="0" sz="1050" spc="-5">
                <a:latin typeface="Arial"/>
                <a:cs typeface="Arial"/>
              </a:rPr>
              <a:t>l’architettura </a:t>
            </a:r>
            <a:r>
              <a:rPr dirty="0" sz="1050">
                <a:latin typeface="Arial"/>
                <a:cs typeface="Arial"/>
              </a:rPr>
              <a:t>se </a:t>
            </a:r>
            <a:r>
              <a:rPr dirty="0" sz="1050" spc="-5">
                <a:latin typeface="Arial"/>
                <a:cs typeface="Arial"/>
              </a:rPr>
              <a:t>vista come un’enciclopedia delle occasioni, </a:t>
            </a:r>
            <a:r>
              <a:rPr dirty="0" sz="1050">
                <a:latin typeface="Arial"/>
                <a:cs typeface="Arial"/>
              </a:rPr>
              <a:t>un pretesto </a:t>
            </a:r>
            <a:r>
              <a:rPr dirty="0" sz="1050" spc="-5">
                <a:latin typeface="Arial"/>
                <a:cs typeface="Arial"/>
              </a:rPr>
              <a:t>utile per </a:t>
            </a:r>
            <a:r>
              <a:rPr dirty="0" sz="1050">
                <a:latin typeface="Arial"/>
                <a:cs typeface="Arial"/>
              </a:rPr>
              <a:t>favorire </a:t>
            </a:r>
            <a:r>
              <a:rPr dirty="0" sz="1050" spc="-5">
                <a:latin typeface="Arial"/>
                <a:cs typeface="Arial"/>
              </a:rPr>
              <a:t>incontri, </a:t>
            </a:r>
            <a:r>
              <a:rPr dirty="0" sz="1050">
                <a:latin typeface="Arial"/>
                <a:cs typeface="Arial"/>
              </a:rPr>
              <a:t>per  </a:t>
            </a:r>
            <a:r>
              <a:rPr dirty="0" sz="1050" spc="-5">
                <a:latin typeface="Arial"/>
                <a:cs typeface="Arial"/>
              </a:rPr>
              <a:t>costruire </a:t>
            </a:r>
            <a:r>
              <a:rPr dirty="0" sz="1050">
                <a:latin typeface="Arial"/>
                <a:cs typeface="Arial"/>
              </a:rPr>
              <a:t>percorsi </a:t>
            </a:r>
            <a:r>
              <a:rPr dirty="0" sz="1050" spc="-5">
                <a:latin typeface="Arial"/>
                <a:cs typeface="Arial"/>
              </a:rPr>
              <a:t>sulle identità </a:t>
            </a:r>
            <a:r>
              <a:rPr dirty="0" sz="1050">
                <a:latin typeface="Arial"/>
                <a:cs typeface="Arial"/>
              </a:rPr>
              <a:t>e sulle </a:t>
            </a:r>
            <a:r>
              <a:rPr dirty="0" sz="1050" spc="-5">
                <a:latin typeface="Arial"/>
                <a:cs typeface="Arial"/>
              </a:rPr>
              <a:t>differenze, per </a:t>
            </a:r>
            <a:r>
              <a:rPr dirty="0" sz="1050">
                <a:latin typeface="Arial"/>
                <a:cs typeface="Arial"/>
              </a:rPr>
              <a:t>saper </a:t>
            </a:r>
            <a:r>
              <a:rPr dirty="0" sz="1050" spc="-5">
                <a:latin typeface="Arial"/>
                <a:cs typeface="Arial"/>
              </a:rPr>
              <a:t>percepire geografie </a:t>
            </a:r>
            <a:r>
              <a:rPr dirty="0" sz="1050">
                <a:latin typeface="Arial"/>
                <a:cs typeface="Arial"/>
              </a:rPr>
              <a:t>umane </a:t>
            </a:r>
            <a:r>
              <a:rPr dirty="0" sz="1050" spc="-5">
                <a:latin typeface="Arial"/>
                <a:cs typeface="Arial"/>
              </a:rPr>
              <a:t>ricche </a:t>
            </a:r>
            <a:r>
              <a:rPr dirty="0" sz="1050">
                <a:latin typeface="Arial"/>
                <a:cs typeface="Arial"/>
              </a:rPr>
              <a:t>di  assonanze e</a:t>
            </a:r>
            <a:r>
              <a:rPr dirty="0" sz="1050" spc="-15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incongruenze.</a:t>
            </a:r>
            <a:endParaRPr sz="1050">
              <a:latin typeface="Arial"/>
              <a:cs typeface="Arial"/>
            </a:endParaRPr>
          </a:p>
          <a:p>
            <a:pPr marL="12700" marR="52069">
              <a:lnSpc>
                <a:spcPct val="110300"/>
              </a:lnSpc>
            </a:pPr>
            <a:r>
              <a:rPr dirty="0" sz="1050" spc="-5">
                <a:latin typeface="Arial"/>
                <a:cs typeface="Arial"/>
              </a:rPr>
              <a:t>L’architettura, </a:t>
            </a:r>
            <a:r>
              <a:rPr dirty="0" sz="1050">
                <a:latin typeface="Arial"/>
                <a:cs typeface="Arial"/>
              </a:rPr>
              <a:t>la </a:t>
            </a:r>
            <a:r>
              <a:rPr dirty="0" sz="1050" spc="-5">
                <a:latin typeface="Arial"/>
                <a:cs typeface="Arial"/>
              </a:rPr>
              <a:t>città </a:t>
            </a:r>
            <a:r>
              <a:rPr dirty="0" sz="1050">
                <a:latin typeface="Arial"/>
                <a:cs typeface="Arial"/>
              </a:rPr>
              <a:t>e le </a:t>
            </a:r>
            <a:r>
              <a:rPr dirty="0" sz="1050" spc="-5">
                <a:latin typeface="Arial"/>
                <a:cs typeface="Arial"/>
              </a:rPr>
              <a:t>contaminazioni con diverse espressioni artistiche possono </a:t>
            </a:r>
            <a:r>
              <a:rPr dirty="0" sz="1050">
                <a:latin typeface="Arial"/>
                <a:cs typeface="Arial"/>
              </a:rPr>
              <a:t>diventare </a:t>
            </a:r>
            <a:r>
              <a:rPr dirty="0" sz="1050" spc="-5">
                <a:latin typeface="Arial"/>
                <a:cs typeface="Arial"/>
              </a:rPr>
              <a:t>un  grande laboratorio, un’aula gigante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straordinaria </a:t>
            </a:r>
            <a:r>
              <a:rPr dirty="0" sz="1050" spc="-10">
                <a:latin typeface="Arial"/>
                <a:cs typeface="Arial"/>
              </a:rPr>
              <a:t>dove </a:t>
            </a:r>
            <a:r>
              <a:rPr dirty="0" sz="1050" spc="-5">
                <a:latin typeface="Arial"/>
                <a:cs typeface="Arial"/>
              </a:rPr>
              <a:t>sperimentare, ascoltare, osservare </a:t>
            </a:r>
            <a:r>
              <a:rPr dirty="0" sz="1050">
                <a:latin typeface="Arial"/>
                <a:cs typeface="Arial"/>
              </a:rPr>
              <a:t>non </a:t>
            </a:r>
            <a:r>
              <a:rPr dirty="0" sz="1050" spc="-5">
                <a:latin typeface="Arial"/>
                <a:cs typeface="Arial"/>
              </a:rPr>
              <a:t>solo </a:t>
            </a:r>
            <a:r>
              <a:rPr dirty="0" sz="1050">
                <a:latin typeface="Arial"/>
                <a:cs typeface="Arial"/>
              </a:rPr>
              <a:t>le  </a:t>
            </a:r>
            <a:r>
              <a:rPr dirty="0" sz="1050" spc="-5">
                <a:latin typeface="Arial"/>
                <a:cs typeface="Arial"/>
              </a:rPr>
              <a:t>stratificazioni del passato, </a:t>
            </a:r>
            <a:r>
              <a:rPr dirty="0" sz="1050" spc="5">
                <a:latin typeface="Arial"/>
                <a:cs typeface="Arial"/>
              </a:rPr>
              <a:t>ma </a:t>
            </a:r>
            <a:r>
              <a:rPr dirty="0" sz="1050" spc="-5">
                <a:latin typeface="Arial"/>
                <a:cs typeface="Arial"/>
              </a:rPr>
              <a:t>costruire basi solide </a:t>
            </a:r>
            <a:r>
              <a:rPr dirty="0" sz="1050">
                <a:latin typeface="Arial"/>
                <a:cs typeface="Arial"/>
              </a:rPr>
              <a:t>e utopie </a:t>
            </a:r>
            <a:r>
              <a:rPr dirty="0" sz="1050" spc="-5">
                <a:latin typeface="Arial"/>
                <a:cs typeface="Arial"/>
              </a:rPr>
              <a:t>per </a:t>
            </a:r>
            <a:r>
              <a:rPr dirty="0" sz="1050">
                <a:latin typeface="Arial"/>
                <a:cs typeface="Arial"/>
              </a:rPr>
              <a:t>il </a:t>
            </a:r>
            <a:r>
              <a:rPr dirty="0" sz="1050" spc="-5">
                <a:latin typeface="Arial"/>
                <a:cs typeface="Arial"/>
              </a:rPr>
              <a:t>futuro. </a:t>
            </a:r>
            <a:r>
              <a:rPr dirty="0" sz="1050">
                <a:latin typeface="Arial"/>
                <a:cs typeface="Arial"/>
              </a:rPr>
              <a:t>Ma </a:t>
            </a:r>
            <a:r>
              <a:rPr dirty="0" sz="1050" spc="-5">
                <a:latin typeface="Arial"/>
                <a:cs typeface="Arial"/>
              </a:rPr>
              <a:t>“architettare” vuol  soprattutto </a:t>
            </a:r>
            <a:r>
              <a:rPr dirty="0" sz="1050">
                <a:latin typeface="Arial"/>
                <a:cs typeface="Arial"/>
              </a:rPr>
              <a:t>dire progettare </a:t>
            </a:r>
            <a:r>
              <a:rPr dirty="0" sz="1050" spc="-5">
                <a:latin typeface="Arial"/>
                <a:cs typeface="Arial"/>
              </a:rPr>
              <a:t>abitazioni considerando le emozioni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>
                <a:latin typeface="Arial"/>
                <a:cs typeface="Arial"/>
              </a:rPr>
              <a:t>chi le </a:t>
            </a:r>
            <a:r>
              <a:rPr dirty="0" sz="1050" spc="-5">
                <a:latin typeface="Arial"/>
                <a:cs typeface="Arial"/>
              </a:rPr>
              <a:t>vivrà, </a:t>
            </a:r>
            <a:r>
              <a:rPr dirty="0" sz="1050">
                <a:latin typeface="Arial"/>
                <a:cs typeface="Arial"/>
              </a:rPr>
              <a:t>rendere </a:t>
            </a:r>
            <a:r>
              <a:rPr dirty="0" sz="1050" spc="-5">
                <a:latin typeface="Arial"/>
                <a:cs typeface="Arial"/>
              </a:rPr>
              <a:t>vivibile </a:t>
            </a:r>
            <a:r>
              <a:rPr dirty="0" sz="1050">
                <a:latin typeface="Arial"/>
                <a:cs typeface="Arial"/>
              </a:rPr>
              <a:t>la  </a:t>
            </a:r>
            <a:r>
              <a:rPr dirty="0" sz="1050" spc="-5">
                <a:latin typeface="Arial"/>
                <a:cs typeface="Arial"/>
              </a:rPr>
              <a:t>quotidianità, </a:t>
            </a:r>
            <a:r>
              <a:rPr dirty="0" sz="1050">
                <a:latin typeface="Arial"/>
                <a:cs typeface="Arial"/>
              </a:rPr>
              <a:t>coltivare </a:t>
            </a:r>
            <a:r>
              <a:rPr dirty="0" sz="1050" spc="-5">
                <a:latin typeface="Arial"/>
                <a:cs typeface="Arial"/>
              </a:rPr>
              <a:t>le diversità </a:t>
            </a:r>
            <a:r>
              <a:rPr dirty="0" sz="1050">
                <a:latin typeface="Arial"/>
                <a:cs typeface="Arial"/>
              </a:rPr>
              <a:t>e sopra </a:t>
            </a:r>
            <a:r>
              <a:rPr dirty="0" sz="1050" spc="-5">
                <a:latin typeface="Arial"/>
                <a:cs typeface="Arial"/>
              </a:rPr>
              <a:t>ogni altra </a:t>
            </a:r>
            <a:r>
              <a:rPr dirty="0" sz="1050">
                <a:latin typeface="Arial"/>
                <a:cs typeface="Arial"/>
              </a:rPr>
              <a:t>cosa </a:t>
            </a:r>
            <a:r>
              <a:rPr dirty="0" sz="1050" spc="-5">
                <a:latin typeface="Arial"/>
                <a:cs typeface="Arial"/>
              </a:rPr>
              <a:t>costruire</a:t>
            </a:r>
            <a:r>
              <a:rPr dirty="0" sz="1050" spc="-30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relazioni.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12700" marR="136525">
              <a:lnSpc>
                <a:spcPct val="110500"/>
              </a:lnSpc>
            </a:pPr>
            <a:r>
              <a:rPr dirty="0" sz="1050">
                <a:latin typeface="Arial"/>
                <a:cs typeface="Arial"/>
              </a:rPr>
              <a:t>La </a:t>
            </a:r>
            <a:r>
              <a:rPr dirty="0" sz="1050" spc="-5">
                <a:latin typeface="Arial"/>
                <a:cs typeface="Arial"/>
              </a:rPr>
              <a:t>Manifestazione </a:t>
            </a:r>
            <a:r>
              <a:rPr dirty="0" sz="1050">
                <a:latin typeface="Arial"/>
                <a:cs typeface="Arial"/>
              </a:rPr>
              <a:t>ha il </a:t>
            </a:r>
            <a:r>
              <a:rPr dirty="0" sz="1050" spc="-5">
                <a:latin typeface="Arial"/>
                <a:cs typeface="Arial"/>
              </a:rPr>
              <a:t>patrocinio dell’UNESCO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del Ministero dei Beni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10">
                <a:latin typeface="Arial"/>
                <a:cs typeface="Arial"/>
              </a:rPr>
              <a:t>delle </a:t>
            </a:r>
            <a:r>
              <a:rPr dirty="0" sz="1050" spc="-5">
                <a:latin typeface="Arial"/>
                <a:cs typeface="Arial"/>
              </a:rPr>
              <a:t>Attività Culturali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10">
                <a:latin typeface="Arial"/>
                <a:cs typeface="Arial"/>
              </a:rPr>
              <a:t>del  </a:t>
            </a:r>
            <a:r>
              <a:rPr dirty="0" sz="1050" spc="-5">
                <a:latin typeface="Arial"/>
                <a:cs typeface="Arial"/>
              </a:rPr>
              <a:t>Turismo, del Ministero </a:t>
            </a:r>
            <a:r>
              <a:rPr dirty="0" sz="1050" spc="-10">
                <a:latin typeface="Arial"/>
                <a:cs typeface="Arial"/>
              </a:rPr>
              <a:t>della </a:t>
            </a:r>
            <a:r>
              <a:rPr dirty="0" sz="1050" spc="-5">
                <a:latin typeface="Arial"/>
                <a:cs typeface="Arial"/>
              </a:rPr>
              <a:t>Pubblica Istruzione, dell’Università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della Ricerca, </a:t>
            </a:r>
            <a:r>
              <a:rPr dirty="0" sz="1050">
                <a:latin typeface="Arial"/>
                <a:cs typeface="Arial"/>
              </a:rPr>
              <a:t>la </a:t>
            </a:r>
            <a:r>
              <a:rPr dirty="0" sz="1050" spc="-5">
                <a:latin typeface="Arial"/>
                <a:cs typeface="Arial"/>
              </a:rPr>
              <a:t>Main Media  Partnership della </a:t>
            </a:r>
            <a:r>
              <a:rPr dirty="0" sz="1050">
                <a:latin typeface="Arial"/>
                <a:cs typeface="Arial"/>
              </a:rPr>
              <a:t>RAI e la Media </a:t>
            </a:r>
            <a:r>
              <a:rPr dirty="0" sz="1050" spc="-5">
                <a:latin typeface="Arial"/>
                <a:cs typeface="Arial"/>
              </a:rPr>
              <a:t>Partnership del TGR</a:t>
            </a:r>
            <a:r>
              <a:rPr dirty="0" sz="1050" spc="-30">
                <a:latin typeface="Arial"/>
                <a:cs typeface="Arial"/>
              </a:rPr>
              <a:t> </a:t>
            </a:r>
            <a:r>
              <a:rPr dirty="0" sz="1050">
                <a:latin typeface="Arial"/>
                <a:cs typeface="Arial"/>
              </a:rPr>
              <a:t>.</a:t>
            </a:r>
            <a:endParaRPr sz="1050">
              <a:latin typeface="Arial"/>
              <a:cs typeface="Arial"/>
            </a:endParaRPr>
          </a:p>
          <a:p>
            <a:pPr marL="12700" marR="5080">
              <a:lnSpc>
                <a:spcPts val="1390"/>
              </a:lnSpc>
              <a:spcBef>
                <a:spcPts val="60"/>
              </a:spcBef>
            </a:pPr>
            <a:r>
              <a:rPr dirty="0" sz="1050" spc="-5">
                <a:latin typeface="Arial"/>
                <a:cs typeface="Arial"/>
              </a:rPr>
              <a:t>Il Festival </a:t>
            </a:r>
            <a:r>
              <a:rPr dirty="0" sz="1050" spc="-10">
                <a:latin typeface="Arial"/>
                <a:cs typeface="Arial"/>
              </a:rPr>
              <a:t>si </a:t>
            </a:r>
            <a:r>
              <a:rPr dirty="0" sz="1050" spc="-5">
                <a:latin typeface="Arial"/>
                <a:cs typeface="Arial"/>
              </a:rPr>
              <a:t>avvale del contributo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>
                <a:latin typeface="Arial"/>
                <a:cs typeface="Arial"/>
              </a:rPr>
              <a:t>un </a:t>
            </a:r>
            <a:r>
              <a:rPr dirty="0" sz="1050" spc="-5">
                <a:latin typeface="Arial"/>
                <a:cs typeface="Arial"/>
              </a:rPr>
              <a:t>Comitato scientifico composto dall’esperto di creatività </a:t>
            </a:r>
            <a:r>
              <a:rPr dirty="0" sz="1050">
                <a:latin typeface="Arial"/>
                <a:cs typeface="Arial"/>
              </a:rPr>
              <a:t>applicata  </a:t>
            </a:r>
            <a:r>
              <a:rPr dirty="0" sz="1050" spc="-5">
                <a:latin typeface="Arial"/>
                <a:cs typeface="Arial"/>
              </a:rPr>
              <a:t>Hubert </a:t>
            </a:r>
            <a:r>
              <a:rPr dirty="0" sz="1050">
                <a:latin typeface="Arial"/>
                <a:cs typeface="Arial"/>
              </a:rPr>
              <a:t>Jaoui, </a:t>
            </a:r>
            <a:r>
              <a:rPr dirty="0" sz="1050" spc="-5">
                <a:latin typeface="Arial"/>
                <a:cs typeface="Arial"/>
              </a:rPr>
              <a:t>dal responsabile Capo del Dipartimento educazione Castello di Rivoli Museo d’Arte  Contemporanea Anna Pironti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dallo scrittore ed esperto </a:t>
            </a:r>
            <a:r>
              <a:rPr dirty="0" sz="105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comunicazione </a:t>
            </a:r>
            <a:r>
              <a:rPr dirty="0" sz="1050">
                <a:latin typeface="Arial"/>
                <a:cs typeface="Arial"/>
              </a:rPr>
              <a:t>Aldo</a:t>
            </a:r>
            <a:r>
              <a:rPr dirty="0" sz="1050" spc="20">
                <a:latin typeface="Arial"/>
                <a:cs typeface="Arial"/>
              </a:rPr>
              <a:t> </a:t>
            </a:r>
            <a:r>
              <a:rPr dirty="0" sz="1050">
                <a:latin typeface="Arial"/>
                <a:cs typeface="Arial"/>
              </a:rPr>
              <a:t>Tanchis.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 marR="26034">
              <a:lnSpc>
                <a:spcPct val="110500"/>
              </a:lnSpc>
            </a:pPr>
            <a:r>
              <a:rPr dirty="0" sz="1050" spc="-5">
                <a:latin typeface="Arial"/>
                <a:cs typeface="Arial"/>
              </a:rPr>
              <a:t>Conosciamoci Meglio </a:t>
            </a:r>
            <a:r>
              <a:rPr dirty="0" sz="1050">
                <a:latin typeface="Arial"/>
                <a:cs typeface="Arial"/>
              </a:rPr>
              <a:t>è il marchio con </a:t>
            </a:r>
            <a:r>
              <a:rPr dirty="0" sz="1050" spc="-5">
                <a:latin typeface="Arial"/>
                <a:cs typeface="Arial"/>
              </a:rPr>
              <a:t>cui </a:t>
            </a:r>
            <a:r>
              <a:rPr dirty="0" sz="1050">
                <a:latin typeface="Arial"/>
                <a:cs typeface="Arial"/>
              </a:rPr>
              <a:t>Banca di Sassari firma le proprie </a:t>
            </a:r>
            <a:r>
              <a:rPr dirty="0" sz="1050" spc="-5">
                <a:latin typeface="Arial"/>
                <a:cs typeface="Arial"/>
              </a:rPr>
              <a:t>attività </a:t>
            </a:r>
            <a:r>
              <a:rPr dirty="0" sz="105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promozione della  </a:t>
            </a:r>
            <a:r>
              <a:rPr dirty="0" sz="1050">
                <a:latin typeface="Arial"/>
                <a:cs typeface="Arial"/>
              </a:rPr>
              <a:t>cultura, </a:t>
            </a:r>
            <a:r>
              <a:rPr dirty="0" sz="1050" spc="-5">
                <a:latin typeface="Arial"/>
                <a:cs typeface="Arial"/>
              </a:rPr>
              <a:t>della storia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dell’identità isolana. </a:t>
            </a:r>
            <a:r>
              <a:rPr dirty="0" sz="1050">
                <a:latin typeface="Arial"/>
                <a:cs typeface="Arial"/>
              </a:rPr>
              <a:t>Un </a:t>
            </a:r>
            <a:r>
              <a:rPr dirty="0" sz="1050" spc="-5">
                <a:latin typeface="Arial"/>
                <a:cs typeface="Arial"/>
              </a:rPr>
              <a:t>impegno </a:t>
            </a:r>
            <a:r>
              <a:rPr dirty="0" sz="1050">
                <a:latin typeface="Arial"/>
                <a:cs typeface="Arial"/>
              </a:rPr>
              <a:t>che </a:t>
            </a:r>
            <a:r>
              <a:rPr dirty="0" sz="1050" spc="-10">
                <a:latin typeface="Arial"/>
                <a:cs typeface="Arial"/>
              </a:rPr>
              <a:t>si </a:t>
            </a:r>
            <a:r>
              <a:rPr dirty="0" sz="1050" spc="-5">
                <a:latin typeface="Arial"/>
                <a:cs typeface="Arial"/>
              </a:rPr>
              <a:t>concretizza </a:t>
            </a:r>
            <a:r>
              <a:rPr dirty="0" sz="1050">
                <a:latin typeface="Arial"/>
                <a:cs typeface="Arial"/>
              </a:rPr>
              <a:t>in </a:t>
            </a:r>
            <a:r>
              <a:rPr dirty="0" sz="1050" spc="-5">
                <a:latin typeface="Arial"/>
                <a:cs typeface="Arial"/>
              </a:rPr>
              <a:t>una molteplicità di iniziative  </a:t>
            </a:r>
            <a:r>
              <a:rPr dirty="0" sz="1050">
                <a:latin typeface="Arial"/>
                <a:cs typeface="Arial"/>
              </a:rPr>
              <a:t>anche </a:t>
            </a:r>
            <a:r>
              <a:rPr dirty="0" sz="1050" spc="-5">
                <a:latin typeface="Arial"/>
                <a:cs typeface="Arial"/>
              </a:rPr>
              <a:t>verso </a:t>
            </a:r>
            <a:r>
              <a:rPr dirty="0" sz="1050">
                <a:latin typeface="Arial"/>
                <a:cs typeface="Arial"/>
              </a:rPr>
              <a:t>i </a:t>
            </a:r>
            <a:r>
              <a:rPr dirty="0" sz="1050" spc="-5">
                <a:latin typeface="Arial"/>
                <a:cs typeface="Arial"/>
              </a:rPr>
              <a:t>più giovani, </a:t>
            </a:r>
            <a:r>
              <a:rPr dirty="0" sz="1050">
                <a:latin typeface="Arial"/>
                <a:cs typeface="Arial"/>
              </a:rPr>
              <a:t>il </a:t>
            </a:r>
            <a:r>
              <a:rPr dirty="0" sz="1050" spc="-5">
                <a:latin typeface="Arial"/>
                <a:cs typeface="Arial"/>
              </a:rPr>
              <a:t>cui filo conduttore </a:t>
            </a:r>
            <a:r>
              <a:rPr dirty="0" sz="1050">
                <a:latin typeface="Arial"/>
                <a:cs typeface="Arial"/>
              </a:rPr>
              <a:t>è </a:t>
            </a:r>
            <a:r>
              <a:rPr dirty="0" sz="1050" spc="-5">
                <a:latin typeface="Arial"/>
                <a:cs typeface="Arial"/>
              </a:rPr>
              <a:t>la valorizzazione </a:t>
            </a:r>
            <a:r>
              <a:rPr dirty="0" sz="1050">
                <a:latin typeface="Arial"/>
                <a:cs typeface="Arial"/>
              </a:rPr>
              <a:t>della </a:t>
            </a:r>
            <a:r>
              <a:rPr dirty="0" sz="1050" spc="-5">
                <a:latin typeface="Arial"/>
                <a:cs typeface="Arial"/>
              </a:rPr>
              <a:t>conoscenza </a:t>
            </a:r>
            <a:r>
              <a:rPr dirty="0" sz="1050">
                <a:latin typeface="Arial"/>
                <a:cs typeface="Arial"/>
              </a:rPr>
              <a:t>con </a:t>
            </a:r>
            <a:r>
              <a:rPr dirty="0" sz="1050" spc="-5">
                <a:latin typeface="Arial"/>
                <a:cs typeface="Arial"/>
              </a:rPr>
              <a:t>metodologie,  strumenti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punti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vista</a:t>
            </a:r>
            <a:r>
              <a:rPr dirty="0" sz="1050" spc="10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differenti.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050">
                <a:latin typeface="Arial"/>
                <a:cs typeface="Arial"/>
              </a:rPr>
              <a:t>Un </a:t>
            </a:r>
            <a:r>
              <a:rPr dirty="0" sz="1050" spc="-5">
                <a:latin typeface="Arial"/>
                <a:cs typeface="Arial"/>
              </a:rPr>
              <a:t>importante contributo </a:t>
            </a:r>
            <a:r>
              <a:rPr dirty="0" sz="1050">
                <a:latin typeface="Arial"/>
                <a:cs typeface="Arial"/>
              </a:rPr>
              <a:t>che </a:t>
            </a:r>
            <a:r>
              <a:rPr dirty="0" sz="1050" spc="-5">
                <a:latin typeface="Arial"/>
                <a:cs typeface="Arial"/>
              </a:rPr>
              <a:t>rinforza </a:t>
            </a:r>
            <a:r>
              <a:rPr dirty="0" sz="1050">
                <a:latin typeface="Arial"/>
                <a:cs typeface="Arial"/>
              </a:rPr>
              <a:t>i </a:t>
            </a:r>
            <a:r>
              <a:rPr dirty="0" sz="1050" spc="-5">
                <a:latin typeface="Arial"/>
                <a:cs typeface="Arial"/>
              </a:rPr>
              <a:t>legami con il territorio </a:t>
            </a:r>
            <a:r>
              <a:rPr dirty="0" sz="1050">
                <a:latin typeface="Arial"/>
                <a:cs typeface="Arial"/>
              </a:rPr>
              <a:t>a </a:t>
            </a:r>
            <a:r>
              <a:rPr dirty="0" sz="1050" spc="-5">
                <a:latin typeface="Arial"/>
                <a:cs typeface="Arial"/>
              </a:rPr>
              <a:t>vantaggio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tutta </a:t>
            </a:r>
            <a:r>
              <a:rPr dirty="0" sz="1050">
                <a:latin typeface="Arial"/>
                <a:cs typeface="Arial"/>
              </a:rPr>
              <a:t>la</a:t>
            </a:r>
            <a:r>
              <a:rPr dirty="0" sz="1050" spc="70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comunità.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03390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V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mila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o.</a:t>
            </a:r>
            <a:r>
              <a:rPr dirty="0" sz="1600" b="1">
                <a:latin typeface="Arial"/>
                <a:cs typeface="Arial"/>
              </a:rPr>
              <a:t>c</a:t>
            </a:r>
            <a:r>
              <a:rPr dirty="0" sz="1600" spc="-5" b="1">
                <a:latin typeface="Arial"/>
                <a:cs typeface="Arial"/>
              </a:rPr>
              <a:t>orrie</a:t>
            </a:r>
            <a:r>
              <a:rPr dirty="0" sz="1600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e.it  </a:t>
            </a:r>
            <a:r>
              <a:rPr dirty="0" sz="1600" spc="-5" b="1">
                <a:latin typeface="Arial"/>
                <a:cs typeface="Arial"/>
              </a:rPr>
              <a:t>4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608579" y="2144693"/>
            <a:ext cx="2342007" cy="7443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77240" y="3346322"/>
            <a:ext cx="5972175" cy="12382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181258" y="8444052"/>
            <a:ext cx="5619718" cy="1283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504950" y="5153024"/>
            <a:ext cx="4410075" cy="24784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36640" cy="402462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107179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Vivimilano.corriere.it  4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 marR="193675">
              <a:lnSpc>
                <a:spcPct val="116799"/>
              </a:lnSpc>
            </a:pP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Com'è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bella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Milano.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Ma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quanto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è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cambiata, nei secoli.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In occasione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del Festival della Cultura Creativa  promosso da ABI,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le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Gallerie d'Italia invitano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i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bambini da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6 a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12 anni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a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una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visita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guidata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con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laboratorio 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dal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titolo "Ricostruiamo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la bella</a:t>
            </a:r>
            <a:r>
              <a:rPr dirty="0" sz="1100" spc="-15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Milano".</a:t>
            </a:r>
            <a:endParaRPr sz="1100">
              <a:latin typeface="Calibri"/>
              <a:cs typeface="Calibri"/>
            </a:endParaRPr>
          </a:p>
          <a:p>
            <a:pPr marL="12700" marR="5080">
              <a:lnSpc>
                <a:spcPct val="117000"/>
              </a:lnSpc>
              <a:spcBef>
                <a:spcPts val="5"/>
              </a:spcBef>
            </a:pP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Nei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secoli,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molti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artisti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e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architetti hanno ragionato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e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fantasticato su un modello di Città Ideale.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In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questo 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tour,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focalizzato sulle opere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della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sezione dell'Ottocento che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mostrano i luoghi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della Milano di un tempo  (come piazza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Vetra,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ritratta nel 1833 da Giuseppe </a:t>
            </a:r>
            <a:r>
              <a:rPr dirty="0" sz="1100" spc="-10">
                <a:solidFill>
                  <a:srgbClr val="212121"/>
                </a:solidFill>
                <a:latin typeface="Calibri"/>
                <a:cs typeface="Calibri"/>
              </a:rPr>
              <a:t>Elena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nella foto),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i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bimbi </a:t>
            </a:r>
            <a:r>
              <a:rPr dirty="0" sz="1100" spc="-10">
                <a:solidFill>
                  <a:srgbClr val="212121"/>
                </a:solidFill>
                <a:latin typeface="Calibri"/>
                <a:cs typeface="Calibri"/>
              </a:rPr>
              <a:t>saranno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invitati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a riflettere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sullo  stesso tema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e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sui cambiamenti della loro città.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La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visita si tiene </a:t>
            </a:r>
            <a:r>
              <a:rPr dirty="0" sz="1100" spc="-5" b="1">
                <a:solidFill>
                  <a:srgbClr val="212121"/>
                </a:solidFill>
                <a:latin typeface="Calibri"/>
                <a:cs typeface="Calibri"/>
              </a:rPr>
              <a:t>da mercoledì </a:t>
            </a:r>
            <a:r>
              <a:rPr dirty="0" sz="1100" b="1">
                <a:solidFill>
                  <a:srgbClr val="212121"/>
                </a:solidFill>
                <a:latin typeface="Calibri"/>
                <a:cs typeface="Calibri"/>
              </a:rPr>
              <a:t>4 a </a:t>
            </a:r>
            <a:r>
              <a:rPr dirty="0" sz="1100" spc="-5" b="1">
                <a:solidFill>
                  <a:srgbClr val="212121"/>
                </a:solidFill>
                <a:latin typeface="Calibri"/>
                <a:cs typeface="Calibri"/>
              </a:rPr>
              <a:t>sabato </a:t>
            </a:r>
            <a:r>
              <a:rPr dirty="0" sz="1100" b="1">
                <a:solidFill>
                  <a:srgbClr val="212121"/>
                </a:solidFill>
                <a:latin typeface="Calibri"/>
                <a:cs typeface="Calibri"/>
              </a:rPr>
              <a:t>7 </a:t>
            </a:r>
            <a:r>
              <a:rPr dirty="0" sz="1100" spc="-5" b="1">
                <a:solidFill>
                  <a:srgbClr val="212121"/>
                </a:solidFill>
                <a:latin typeface="Calibri"/>
                <a:cs typeface="Calibri"/>
              </a:rPr>
              <a:t>maggio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,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tutti i 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giorni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alle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15.30. Ingresso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gratuito con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prenotazione obbligatoria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al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numero 800.167.619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oppure via email a 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  <a:hlinkClick r:id="rId3"/>
              </a:rPr>
              <a:t>info@gallerieditalia.com.</a:t>
            </a:r>
            <a:endParaRPr sz="11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>
              <a:latin typeface="Times New Roman"/>
              <a:cs typeface="Times New Roman"/>
            </a:endParaRPr>
          </a:p>
          <a:p>
            <a:pPr marL="12700" marR="977265">
              <a:lnSpc>
                <a:spcPct val="118200"/>
              </a:lnSpc>
            </a:pP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Foto: Giuseppe Elena, </a:t>
            </a:r>
            <a:r>
              <a:rPr dirty="0" sz="1100" spc="-5" b="1">
                <a:solidFill>
                  <a:srgbClr val="212121"/>
                </a:solidFill>
                <a:latin typeface="Calibri"/>
                <a:cs typeface="Calibri"/>
              </a:rPr>
              <a:t>Veduta della piazza della Vetra </a:t>
            </a:r>
            <a:r>
              <a:rPr dirty="0" sz="1100" b="1">
                <a:solidFill>
                  <a:srgbClr val="212121"/>
                </a:solidFill>
                <a:latin typeface="Calibri"/>
                <a:cs typeface="Calibri"/>
              </a:rPr>
              <a:t>in Milano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,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1833, Olio su </a:t>
            </a:r>
            <a:r>
              <a:rPr dirty="0" sz="1100">
                <a:solidFill>
                  <a:srgbClr val="212121"/>
                </a:solidFill>
                <a:latin typeface="Calibri"/>
                <a:cs typeface="Calibri"/>
              </a:rPr>
              <a:t>telaGallerie  </a:t>
            </a:r>
            <a:r>
              <a:rPr dirty="0" sz="1100" spc="-5">
                <a:solidFill>
                  <a:srgbClr val="212121"/>
                </a:solidFill>
                <a:latin typeface="Calibri"/>
                <a:cs typeface="Calibri"/>
              </a:rPr>
              <a:t>d'Italia. </a:t>
            </a:r>
            <a:r>
              <a:rPr dirty="0" sz="1100" spc="-5">
                <a:solidFill>
                  <a:srgbClr val="FFC20D"/>
                </a:solidFill>
                <a:latin typeface="Calibri"/>
                <a:cs typeface="Calibri"/>
                <a:hlinkClick r:id="rId4"/>
              </a:rPr>
              <a:t>Fondazione</a:t>
            </a:r>
            <a:r>
              <a:rPr dirty="0" sz="1100" spc="5">
                <a:solidFill>
                  <a:srgbClr val="FFC20D"/>
                </a:solidFill>
                <a:latin typeface="Calibri"/>
                <a:cs typeface="Calibri"/>
                <a:hlinkClick r:id="rId4"/>
              </a:rPr>
              <a:t> </a:t>
            </a:r>
            <a:r>
              <a:rPr dirty="0" sz="1100" spc="-5">
                <a:solidFill>
                  <a:srgbClr val="FFC20D"/>
                </a:solidFill>
                <a:latin typeface="Calibri"/>
                <a:cs typeface="Calibri"/>
                <a:hlinkClick r:id="rId4"/>
              </a:rPr>
              <a:t>Cariplo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9527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Vivisassari.it  4 maggio</a:t>
            </a:r>
            <a:r>
              <a:rPr dirty="0" sz="1600" spc="-6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462654"/>
            <a:ext cx="6080760" cy="200278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>
                <a:solidFill>
                  <a:srgbClr val="81D642"/>
                </a:solidFill>
                <a:latin typeface="Arial"/>
                <a:cs typeface="Arial"/>
              </a:rPr>
              <a:t>Banca </a:t>
            </a:r>
            <a:r>
              <a:rPr dirty="0" sz="3000" spc="-5">
                <a:solidFill>
                  <a:srgbClr val="81D642"/>
                </a:solidFill>
                <a:latin typeface="Arial"/>
                <a:cs typeface="Arial"/>
              </a:rPr>
              <a:t>di </a:t>
            </a:r>
            <a:r>
              <a:rPr dirty="0" sz="3000">
                <a:solidFill>
                  <a:srgbClr val="81D642"/>
                </a:solidFill>
                <a:latin typeface="Arial"/>
                <a:cs typeface="Arial"/>
              </a:rPr>
              <a:t>Sassari </a:t>
            </a:r>
            <a:r>
              <a:rPr dirty="0" sz="3000" spc="-5">
                <a:solidFill>
                  <a:srgbClr val="81D642"/>
                </a:solidFill>
                <a:latin typeface="Arial"/>
                <a:cs typeface="Arial"/>
              </a:rPr>
              <a:t>aderisce alla</a:t>
            </a:r>
            <a:r>
              <a:rPr dirty="0" sz="3000" spc="-60">
                <a:solidFill>
                  <a:srgbClr val="81D642"/>
                </a:solidFill>
                <a:latin typeface="Arial"/>
                <a:cs typeface="Arial"/>
              </a:rPr>
              <a:t> </a:t>
            </a:r>
            <a:r>
              <a:rPr dirty="0" sz="3000" spc="-10">
                <a:solidFill>
                  <a:srgbClr val="81D642"/>
                </a:solidFill>
                <a:latin typeface="Arial"/>
                <a:cs typeface="Arial"/>
              </a:rPr>
              <a:t>terza</a:t>
            </a:r>
            <a:endParaRPr sz="3000">
              <a:latin typeface="Arial"/>
              <a:cs typeface="Arial"/>
            </a:endParaRPr>
          </a:p>
          <a:p>
            <a:pPr marL="12700" marR="361950">
              <a:lnSpc>
                <a:spcPct val="104000"/>
              </a:lnSpc>
              <a:spcBef>
                <a:spcPts val="10"/>
              </a:spcBef>
            </a:pPr>
            <a:r>
              <a:rPr dirty="0" sz="3000" spc="-5">
                <a:solidFill>
                  <a:srgbClr val="81D642"/>
                </a:solidFill>
                <a:latin typeface="Arial"/>
                <a:cs typeface="Arial"/>
              </a:rPr>
              <a:t>edizione del </a:t>
            </a:r>
            <a:r>
              <a:rPr dirty="0" sz="3000">
                <a:solidFill>
                  <a:srgbClr val="81D642"/>
                </a:solidFill>
                <a:latin typeface="Arial"/>
                <a:cs typeface="Arial"/>
              </a:rPr>
              <a:t>Festival </a:t>
            </a:r>
            <a:r>
              <a:rPr dirty="0" sz="3000" spc="-5">
                <a:solidFill>
                  <a:srgbClr val="81D642"/>
                </a:solidFill>
                <a:latin typeface="Arial"/>
                <a:cs typeface="Arial"/>
              </a:rPr>
              <a:t>della Cultura  Creativa</a:t>
            </a:r>
            <a:r>
              <a:rPr dirty="0" sz="3000" spc="-10">
                <a:solidFill>
                  <a:srgbClr val="81D642"/>
                </a:solidFill>
                <a:latin typeface="Arial"/>
                <a:cs typeface="Arial"/>
              </a:rPr>
              <a:t> </a:t>
            </a:r>
            <a:r>
              <a:rPr dirty="0" sz="3000" spc="-5">
                <a:solidFill>
                  <a:srgbClr val="81D642"/>
                </a:solidFill>
                <a:latin typeface="Arial"/>
                <a:cs typeface="Arial"/>
              </a:rPr>
              <a:t>dell’ABI</a:t>
            </a:r>
            <a:endParaRPr sz="3000">
              <a:latin typeface="Arial"/>
              <a:cs typeface="Arial"/>
            </a:endParaRPr>
          </a:p>
          <a:p>
            <a:pPr marL="12700" marR="283210">
              <a:lnSpc>
                <a:spcPct val="141700"/>
              </a:lnSpc>
              <a:spcBef>
                <a:spcPts val="555"/>
              </a:spcBef>
            </a:pP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Banca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di Sassari aderisce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alla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terza edizione del Festival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della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Cultura Creativa  dell’ABI</a:t>
            </a:r>
            <a:endParaRPr sz="11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5933617"/>
            <a:ext cx="6118225" cy="3989704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427990">
              <a:lnSpc>
                <a:spcPct val="141300"/>
              </a:lnSpc>
              <a:spcBef>
                <a:spcPts val="105"/>
              </a:spcBef>
            </a:pP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Dopo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i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successi delle precedenti edizioni,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Banca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di Sassari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con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Conosciamoci 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Meglio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aderisce anche quest’anno al Festival della Cultura Creativa promosso  dall’Associazione Bancaria Italiana per avvicinare alla cultura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i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giovani</a:t>
            </a:r>
            <a:r>
              <a:rPr dirty="0" sz="1150" spc="85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d’età</a:t>
            </a:r>
            <a:endParaRPr sz="1150">
              <a:latin typeface="Verdana"/>
              <a:cs typeface="Verdana"/>
            </a:endParaRPr>
          </a:p>
          <a:p>
            <a:pPr marL="12700" marR="130810">
              <a:lnSpc>
                <a:spcPct val="140900"/>
              </a:lnSpc>
              <a:spcBef>
                <a:spcPts val="10"/>
              </a:spcBef>
            </a:pP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compresa tra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i 6 e i 13 anni,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grazie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a laboratori,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iniziative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ed eventi che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spaziano 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tra arte,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teatro, musica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tecnologie</a:t>
            </a:r>
            <a:r>
              <a:rPr dirty="0" sz="1150" spc="1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digitali.</a:t>
            </a:r>
            <a:endParaRPr sz="11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Oltre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80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eventi culturali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in 50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città italiane svilupperanno il tema</a:t>
            </a:r>
            <a:r>
              <a:rPr dirty="0" sz="1150" spc="5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ispiratore</a:t>
            </a:r>
            <a:endParaRPr sz="1150">
              <a:latin typeface="Verdana"/>
              <a:cs typeface="Verdana"/>
            </a:endParaRPr>
          </a:p>
          <a:p>
            <a:pPr marL="12700" marR="5080">
              <a:lnSpc>
                <a:spcPts val="1960"/>
              </a:lnSpc>
              <a:spcBef>
                <a:spcPts val="150"/>
              </a:spcBef>
            </a:pP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“Abitare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sottosopra. Scoprire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sperimentare come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si sta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dentro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i luoghi,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l’arte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 le  emozioni”.</a:t>
            </a:r>
            <a:endParaRPr sz="11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 marR="800735">
              <a:lnSpc>
                <a:spcPct val="140900"/>
              </a:lnSpc>
              <a:spcBef>
                <a:spcPts val="5"/>
              </a:spcBef>
            </a:pP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Per questa manifestazione, unica nel suo genere,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la Banca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di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Sassari,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in  collaborazione con la Soprintendenza ai Beni Culturali della</a:t>
            </a:r>
            <a:r>
              <a:rPr dirty="0" sz="1150" spc="9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Sardegna,</a:t>
            </a:r>
            <a:endParaRPr sz="1150">
              <a:latin typeface="Verdana"/>
              <a:cs typeface="Verdana"/>
            </a:endParaRPr>
          </a:p>
          <a:p>
            <a:pPr marL="12700" marR="102870">
              <a:lnSpc>
                <a:spcPct val="141300"/>
              </a:lnSpc>
              <a:spcBef>
                <a:spcPts val="5"/>
              </a:spcBef>
            </a:pP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l’Associazione Culturale Coilibrì,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la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Libreria Internazionale Koinè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la Carlo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Delfino 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Editore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promuove un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percorso creativo dedicato ai laboratori di Paola Ciarcià dal 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titolo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“Architetture tra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le</a:t>
            </a:r>
            <a:r>
              <a:rPr dirty="0" sz="1150" spc="-1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pagine”.</a:t>
            </a:r>
            <a:endParaRPr sz="1150">
              <a:latin typeface="Verdana"/>
              <a:cs typeface="Verdana"/>
            </a:endParaRPr>
          </a:p>
          <a:p>
            <a:pPr marL="12700" marR="235585">
              <a:lnSpc>
                <a:spcPts val="1960"/>
              </a:lnSpc>
              <a:spcBef>
                <a:spcPts val="145"/>
              </a:spcBef>
            </a:pP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Giovedì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5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maggio dalle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ore 9 alle 13,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nel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Museo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G.A. Sanna di Sassari gli alunni  dei circoli didattici di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San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Giuseppe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di San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Donato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saranno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i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protagonisti</a:t>
            </a:r>
            <a:r>
              <a:rPr dirty="0" sz="1150" spc="5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della</a:t>
            </a:r>
            <a:endParaRPr sz="115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60979" y="2119883"/>
            <a:ext cx="1895474" cy="6091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0450" cy="9382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71995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Vivisassari.it  4 maggio</a:t>
            </a:r>
            <a:r>
              <a:rPr dirty="0" sz="1600" spc="-6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3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250190">
              <a:lnSpc>
                <a:spcPct val="141300"/>
              </a:lnSpc>
              <a:spcBef>
                <a:spcPts val="980"/>
              </a:spcBef>
            </a:pP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giornata realizzando piccole scenografie </a:t>
            </a:r>
            <a:r>
              <a:rPr dirty="0" sz="1150" spc="-10">
                <a:solidFill>
                  <a:srgbClr val="212121"/>
                </a:solidFill>
                <a:latin typeface="Verdana"/>
                <a:cs typeface="Verdana"/>
              </a:rPr>
              <a:t>da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tavolo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utilizzando carta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cartoncino  per mettere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in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scena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storie,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fiabe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o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vecchie leggende. Pagine da abitare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che 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nascondono semplici meccanismi dove </a:t>
            </a:r>
            <a:r>
              <a:rPr dirty="0" sz="1150" spc="-10">
                <a:solidFill>
                  <a:srgbClr val="212121"/>
                </a:solidFill>
                <a:latin typeface="Verdana"/>
                <a:cs typeface="Verdana"/>
              </a:rPr>
              <a:t>si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animano ambienti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</a:t>
            </a:r>
            <a:r>
              <a:rPr dirty="0" sz="1150" spc="45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personaggi.</a:t>
            </a:r>
            <a:endParaRPr sz="115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Architettura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tra le</a:t>
            </a:r>
            <a:r>
              <a:rPr dirty="0" sz="1150" spc="-3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pagine</a:t>
            </a:r>
            <a:endParaRPr sz="11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ABITARE case, città, paesaggi urbani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</a:t>
            </a:r>
            <a:r>
              <a:rPr dirty="0" sz="1150" spc="15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architetture</a:t>
            </a:r>
            <a:endParaRPr sz="1150">
              <a:latin typeface="Verdana"/>
              <a:cs typeface="Verdana"/>
            </a:endParaRPr>
          </a:p>
          <a:p>
            <a:pPr marL="12700" marR="78740">
              <a:lnSpc>
                <a:spcPct val="141300"/>
              </a:lnSpc>
              <a:spcBef>
                <a:spcPts val="10"/>
              </a:spcBef>
            </a:pP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Esistono tanti tipi di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case.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La gente di tutto il mondo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ne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ha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inventate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di tanti tipi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  tutte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diverse tra loro.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Le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forme delle case, infatti, dipendono dai materiali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con </a:t>
            </a:r>
            <a:r>
              <a:rPr dirty="0" sz="1150" spc="5">
                <a:solidFill>
                  <a:srgbClr val="212121"/>
                </a:solidFill>
                <a:latin typeface="Verdana"/>
                <a:cs typeface="Verdana"/>
              </a:rPr>
              <a:t>cui 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sono costruite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dal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luogo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in cui sorgono,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se freddo o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caldo,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se sono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abitate da  gente nomade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o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sedentaria. Insomma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la casa è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sicuramente il nostro rifugio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che  stia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in un deserto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o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in una grande</a:t>
            </a:r>
            <a:r>
              <a:rPr dirty="0" sz="1150" spc="5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metropoli.</a:t>
            </a:r>
            <a:endParaRPr sz="1150">
              <a:latin typeface="Verdana"/>
              <a:cs typeface="Verdana"/>
            </a:endParaRPr>
          </a:p>
          <a:p>
            <a:pPr marL="12700" marR="137795">
              <a:lnSpc>
                <a:spcPts val="1960"/>
              </a:lnSpc>
              <a:spcBef>
                <a:spcPts val="145"/>
              </a:spcBef>
            </a:pP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Ed è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per questo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che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parlando di case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non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potremo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fare a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meno di pensare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a città  che con la loro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urbanistica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la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loro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storia sono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un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insieme </a:t>
            </a:r>
            <a:r>
              <a:rPr dirty="0" sz="1150" spc="-10">
                <a:solidFill>
                  <a:srgbClr val="212121"/>
                </a:solidFill>
                <a:latin typeface="Verdana"/>
                <a:cs typeface="Verdana"/>
              </a:rPr>
              <a:t>di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luoghi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di</a:t>
            </a:r>
            <a:r>
              <a:rPr dirty="0" sz="1150" spc="4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simboli</a:t>
            </a:r>
            <a:endParaRPr sz="11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che ci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parlano della società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di chi la popola. Ricostruirle com’erano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ieri,</a:t>
            </a:r>
            <a:r>
              <a:rPr dirty="0" sz="1150" spc="125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guardarle</a:t>
            </a:r>
            <a:endParaRPr sz="1150">
              <a:latin typeface="Verdana"/>
              <a:cs typeface="Verdana"/>
            </a:endParaRPr>
          </a:p>
          <a:p>
            <a:pPr marL="12700" marR="118745">
              <a:lnSpc>
                <a:spcPct val="141000"/>
              </a:lnSpc>
              <a:spcBef>
                <a:spcPts val="10"/>
              </a:spcBef>
            </a:pP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oggi 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immaginarle domani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è un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interessante presupposto per capire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la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realtà dei  luoghi urbani,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le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trasformazioni stilistiche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</a:t>
            </a:r>
            <a:r>
              <a:rPr dirty="0" sz="1150" spc="1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culturali.</a:t>
            </a:r>
            <a:endParaRPr sz="11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Spazi, case, edifici, strade che diventano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materiali,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forme, colori,</a:t>
            </a:r>
            <a:r>
              <a:rPr dirty="0" sz="1150" spc="4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immagini;</a:t>
            </a:r>
            <a:endParaRPr sz="11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questo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può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essere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l’architettura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se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vista come un’enciclopedia delle occasioni,</a:t>
            </a:r>
            <a:r>
              <a:rPr dirty="0" sz="1150" spc="8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un</a:t>
            </a:r>
            <a:endParaRPr sz="1150">
              <a:latin typeface="Verdana"/>
              <a:cs typeface="Verdana"/>
            </a:endParaRPr>
          </a:p>
          <a:p>
            <a:pPr marL="12700" marR="441959">
              <a:lnSpc>
                <a:spcPct val="141300"/>
              </a:lnSpc>
              <a:spcBef>
                <a:spcPts val="5"/>
              </a:spcBef>
            </a:pP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pretesto utile per favorire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incontri, per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costruire percorsi sulle identità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sulle  differenze, per saper percepire geografie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umane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ricche di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assonanze e 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incongruenze.</a:t>
            </a:r>
            <a:endParaRPr sz="11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L’architettura, la città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 le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contaminazioni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con diverse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espressioni</a:t>
            </a:r>
            <a:r>
              <a:rPr dirty="0" sz="1150" spc="35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artistiche</a:t>
            </a:r>
            <a:endParaRPr sz="1150">
              <a:latin typeface="Verdana"/>
              <a:cs typeface="Verdana"/>
            </a:endParaRPr>
          </a:p>
          <a:p>
            <a:pPr marL="12700" marR="365125">
              <a:lnSpc>
                <a:spcPct val="140900"/>
              </a:lnSpc>
              <a:spcBef>
                <a:spcPts val="10"/>
              </a:spcBef>
            </a:pP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possono diventare un grande laboratorio, un’aula gigante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straordinaria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dove  sperimentare,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ascoltare, osservare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non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solo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le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stratificazioni del passato,</a:t>
            </a:r>
            <a:r>
              <a:rPr dirty="0" sz="1150" spc="45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ma</a:t>
            </a:r>
            <a:endParaRPr sz="1150">
              <a:latin typeface="Verdana"/>
              <a:cs typeface="Verdana"/>
            </a:endParaRPr>
          </a:p>
          <a:p>
            <a:pPr marL="12700" marR="175895">
              <a:lnSpc>
                <a:spcPct val="141400"/>
              </a:lnSpc>
              <a:spcBef>
                <a:spcPts val="5"/>
              </a:spcBef>
            </a:pP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costruire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basi solide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utopie per il futuro.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Ma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“architettare” vuol soprattutto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dire 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progettare abitazioni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considerando le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emozioni di chi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le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vivrà,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rendere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vivibile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la 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quotidianità, coltivare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le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diversità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sopra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ogni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altra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cosa costruire</a:t>
            </a:r>
            <a:r>
              <a:rPr dirty="0" sz="1150" spc="25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relazioni.</a:t>
            </a:r>
            <a:endParaRPr sz="115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 marL="12700" marR="398145">
              <a:lnSpc>
                <a:spcPct val="140800"/>
              </a:lnSpc>
            </a:pP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La Manifestazione ha il patrocinio dell’UNESCO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del Ministero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dei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Beni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delle  Attività Culturali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del Turismo, </a:t>
            </a:r>
            <a:r>
              <a:rPr dirty="0" sz="1150" spc="-10">
                <a:solidFill>
                  <a:srgbClr val="212121"/>
                </a:solidFill>
                <a:latin typeface="Verdana"/>
                <a:cs typeface="Verdana"/>
              </a:rPr>
              <a:t>del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Ministero della Pubblica</a:t>
            </a:r>
            <a:r>
              <a:rPr dirty="0" sz="1150" spc="90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Istruzione,</a:t>
            </a:r>
            <a:endParaRPr sz="11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dell’Università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della Ricerca,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la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Main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Media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Partnership della RAI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 la</a:t>
            </a:r>
            <a:r>
              <a:rPr dirty="0" sz="1150" spc="25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Media</a:t>
            </a:r>
            <a:endParaRPr sz="11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069965" cy="49250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64947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Vivisassari.it  4 maggio</a:t>
            </a:r>
            <a:r>
              <a:rPr dirty="0" sz="1600" spc="-6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3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3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Partnership </a:t>
            </a:r>
            <a:r>
              <a:rPr dirty="0" sz="1150" spc="-10">
                <a:solidFill>
                  <a:srgbClr val="212121"/>
                </a:solidFill>
                <a:latin typeface="Verdana"/>
                <a:cs typeface="Verdana"/>
              </a:rPr>
              <a:t>del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TGR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.</a:t>
            </a:r>
            <a:endParaRPr sz="1150">
              <a:latin typeface="Verdana"/>
              <a:cs typeface="Verdana"/>
            </a:endParaRPr>
          </a:p>
          <a:p>
            <a:pPr marL="12700" marR="5080">
              <a:lnSpc>
                <a:spcPts val="1960"/>
              </a:lnSpc>
              <a:spcBef>
                <a:spcPts val="145"/>
              </a:spcBef>
            </a:pP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Il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Festival si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avvale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del contributo </a:t>
            </a:r>
            <a:r>
              <a:rPr dirty="0" sz="1150" spc="-10">
                <a:solidFill>
                  <a:srgbClr val="212121"/>
                </a:solidFill>
                <a:latin typeface="Verdana"/>
                <a:cs typeface="Verdana"/>
              </a:rPr>
              <a:t>di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un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Comitato scientifico composto dall’esperto  di creatività applicata Hubert Jaoui, </a:t>
            </a:r>
            <a:r>
              <a:rPr dirty="0" sz="1150" spc="-10">
                <a:solidFill>
                  <a:srgbClr val="212121"/>
                </a:solidFill>
                <a:latin typeface="Verdana"/>
                <a:cs typeface="Verdana"/>
              </a:rPr>
              <a:t>dal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responsabile Capo del</a:t>
            </a:r>
            <a:r>
              <a:rPr dirty="0" sz="1150" spc="114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Dipartimento</a:t>
            </a:r>
            <a:endParaRPr sz="11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educazione Castello di Rivoli Museo d’Arte Contemporanea Anna Pironti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</a:t>
            </a:r>
            <a:r>
              <a:rPr dirty="0" sz="1150" spc="85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dallo</a:t>
            </a:r>
            <a:endParaRPr sz="11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scrittore ed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esperto di comunicazione Aldo</a:t>
            </a:r>
            <a:r>
              <a:rPr dirty="0" sz="1150" spc="-15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Tanchis.</a:t>
            </a:r>
            <a:endParaRPr sz="115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 marL="12700" marR="36830">
              <a:lnSpc>
                <a:spcPct val="141300"/>
              </a:lnSpc>
            </a:pP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Conosciamoci Meglio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è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il marchio con cui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Banca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di Sassari firma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le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proprie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attività 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di promozione della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cultura,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della storia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dell’identità isolana.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Un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impegno che si  concretizza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in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una molteplicità di iniziative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anche verso i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più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giovani,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il cui filo 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conduttore è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la valorizzazione della conoscenza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con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metodologie, strumenti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e 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punti di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vista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 differenti.</a:t>
            </a:r>
            <a:endParaRPr sz="1150">
              <a:latin typeface="Verdana"/>
              <a:cs typeface="Verdana"/>
            </a:endParaRPr>
          </a:p>
          <a:p>
            <a:pPr marL="12700" marR="8890">
              <a:lnSpc>
                <a:spcPts val="1960"/>
              </a:lnSpc>
              <a:spcBef>
                <a:spcPts val="145"/>
              </a:spcBef>
            </a:pP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Un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importante contributo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che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rinforza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i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legami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con il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territorio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a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vantaggio </a:t>
            </a:r>
            <a:r>
              <a:rPr dirty="0" sz="1150" spc="-10">
                <a:solidFill>
                  <a:srgbClr val="212121"/>
                </a:solidFill>
                <a:latin typeface="Verdana"/>
                <a:cs typeface="Verdana"/>
              </a:rPr>
              <a:t>di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tutta  </a:t>
            </a:r>
            <a:r>
              <a:rPr dirty="0" sz="1150">
                <a:solidFill>
                  <a:srgbClr val="212121"/>
                </a:solidFill>
                <a:latin typeface="Verdana"/>
                <a:cs typeface="Verdana"/>
              </a:rPr>
              <a:t>la</a:t>
            </a:r>
            <a:r>
              <a:rPr dirty="0" sz="1150" spc="-15">
                <a:solidFill>
                  <a:srgbClr val="212121"/>
                </a:solidFill>
                <a:latin typeface="Verdana"/>
                <a:cs typeface="Verdana"/>
              </a:rPr>
              <a:t> </a:t>
            </a:r>
            <a:r>
              <a:rPr dirty="0" sz="1150" spc="-5">
                <a:solidFill>
                  <a:srgbClr val="212121"/>
                </a:solidFill>
                <a:latin typeface="Verdana"/>
                <a:cs typeface="Verdana"/>
              </a:rPr>
              <a:t>comunità.</a:t>
            </a:r>
            <a:endParaRPr sz="11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Ansa.it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5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992881"/>
            <a:ext cx="5283835" cy="1025525"/>
          </a:xfrm>
          <a:prstGeom prst="rect">
            <a:avLst/>
          </a:prstGeom>
        </p:spPr>
        <p:txBody>
          <a:bodyPr wrap="square" lIns="0" tIns="41275" rIns="0" bIns="0" rtlCol="0" vert="horz">
            <a:spAutoFit/>
          </a:bodyPr>
          <a:lstStyle/>
          <a:p>
            <a:pPr marL="12700" marR="5080">
              <a:lnSpc>
                <a:spcPts val="2910"/>
              </a:lnSpc>
              <a:spcBef>
                <a:spcPts val="325"/>
              </a:spcBef>
            </a:pPr>
            <a:r>
              <a:rPr dirty="0" sz="2550">
                <a:latin typeface="Georgia"/>
                <a:cs typeface="Georgia"/>
              </a:rPr>
              <a:t>Arte: </a:t>
            </a:r>
            <a:r>
              <a:rPr dirty="0" sz="2550" spc="-5">
                <a:latin typeface="Georgia"/>
                <a:cs typeface="Georgia"/>
              </a:rPr>
              <a:t>mille ragazzi </a:t>
            </a:r>
            <a:r>
              <a:rPr dirty="0" sz="2550">
                <a:latin typeface="Georgia"/>
                <a:cs typeface="Georgia"/>
              </a:rPr>
              <a:t>a </a:t>
            </a:r>
            <a:r>
              <a:rPr dirty="0" sz="2550" spc="-5">
                <a:latin typeface="Georgia"/>
                <a:cs typeface="Georgia"/>
              </a:rPr>
              <a:t>Castelbuono per  Festival Cultura</a:t>
            </a:r>
            <a:r>
              <a:rPr dirty="0" sz="2550" spc="-20">
                <a:latin typeface="Georgia"/>
                <a:cs typeface="Georgia"/>
              </a:rPr>
              <a:t> </a:t>
            </a:r>
            <a:r>
              <a:rPr dirty="0" sz="2550">
                <a:latin typeface="Georgia"/>
                <a:cs typeface="Georgia"/>
              </a:rPr>
              <a:t>Abi</a:t>
            </a:r>
            <a:endParaRPr sz="255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dirty="0" sz="1300" spc="-5" b="1">
                <a:solidFill>
                  <a:srgbClr val="666666"/>
                </a:solidFill>
                <a:latin typeface="Times New Roman"/>
                <a:cs typeface="Times New Roman"/>
              </a:rPr>
              <a:t>Domenica 8 maggio mille ragazzi realizzeranno un 'tappeto</a:t>
            </a:r>
            <a:r>
              <a:rPr dirty="0" sz="1300" spc="80" b="1">
                <a:solidFill>
                  <a:srgbClr val="666666"/>
                </a:solidFill>
                <a:latin typeface="Times New Roman"/>
                <a:cs typeface="Times New Roman"/>
              </a:rPr>
              <a:t> </a:t>
            </a:r>
            <a:r>
              <a:rPr dirty="0" sz="1300" spc="-5" b="1">
                <a:solidFill>
                  <a:srgbClr val="666666"/>
                </a:solidFill>
                <a:latin typeface="Times New Roman"/>
                <a:cs typeface="Times New Roman"/>
              </a:rPr>
              <a:t>volante'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8490965"/>
            <a:ext cx="6024245" cy="1169035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 marR="162560">
              <a:lnSpc>
                <a:spcPct val="95900"/>
              </a:lnSpc>
              <a:spcBef>
                <a:spcPts val="155"/>
              </a:spcBef>
            </a:pPr>
            <a:r>
              <a:rPr dirty="0" sz="1150" spc="-5">
                <a:latin typeface="Times New Roman"/>
                <a:cs typeface="Times New Roman"/>
              </a:rPr>
              <a:t>Si concluderà </a:t>
            </a:r>
            <a:r>
              <a:rPr dirty="0" sz="1150">
                <a:latin typeface="Times New Roman"/>
                <a:cs typeface="Times New Roman"/>
              </a:rPr>
              <a:t>l'8 </a:t>
            </a:r>
            <a:r>
              <a:rPr dirty="0" sz="1150" spc="-10">
                <a:latin typeface="Times New Roman"/>
                <a:cs typeface="Times New Roman"/>
              </a:rPr>
              <a:t>maggio </a:t>
            </a:r>
            <a:r>
              <a:rPr dirty="0" sz="1150">
                <a:latin typeface="Times New Roman"/>
                <a:cs typeface="Times New Roman"/>
              </a:rPr>
              <a:t>la </a:t>
            </a:r>
            <a:r>
              <a:rPr dirty="0" sz="1150" spc="-5">
                <a:latin typeface="Times New Roman"/>
                <a:cs typeface="Times New Roman"/>
              </a:rPr>
              <a:t>terza edizione del Festival della Cultura Creativa promosso dall'Abi sul  territorio nazionale </a:t>
            </a:r>
            <a:r>
              <a:rPr dirty="0" sz="1150">
                <a:latin typeface="Times New Roman"/>
                <a:cs typeface="Times New Roman"/>
              </a:rPr>
              <a:t>e </a:t>
            </a:r>
            <a:r>
              <a:rPr dirty="0" sz="1150" spc="-5">
                <a:latin typeface="Times New Roman"/>
                <a:cs typeface="Times New Roman"/>
              </a:rPr>
              <a:t>dedicato </a:t>
            </a:r>
            <a:r>
              <a:rPr dirty="0" sz="1150">
                <a:latin typeface="Times New Roman"/>
                <a:cs typeface="Times New Roman"/>
              </a:rPr>
              <a:t>ai </a:t>
            </a:r>
            <a:r>
              <a:rPr dirty="0" sz="1150" spc="-5">
                <a:latin typeface="Times New Roman"/>
                <a:cs typeface="Times New Roman"/>
              </a:rPr>
              <a:t>giovani </a:t>
            </a:r>
            <a:r>
              <a:rPr dirty="0" sz="1150">
                <a:latin typeface="Times New Roman"/>
                <a:cs typeface="Times New Roman"/>
              </a:rPr>
              <a:t>e ai </a:t>
            </a:r>
            <a:r>
              <a:rPr dirty="0" sz="1150" spc="-5">
                <a:latin typeface="Times New Roman"/>
                <a:cs typeface="Times New Roman"/>
              </a:rPr>
              <a:t>giovanissimi </a:t>
            </a:r>
            <a:r>
              <a:rPr dirty="0" sz="1150">
                <a:latin typeface="Times New Roman"/>
                <a:cs typeface="Times New Roman"/>
              </a:rPr>
              <a:t>di </a:t>
            </a:r>
            <a:r>
              <a:rPr dirty="0" sz="1150" spc="-5">
                <a:latin typeface="Times New Roman"/>
                <a:cs typeface="Times New Roman"/>
              </a:rPr>
              <a:t>età compresa tra </a:t>
            </a:r>
            <a:r>
              <a:rPr dirty="0" sz="1150">
                <a:latin typeface="Times New Roman"/>
                <a:cs typeface="Times New Roman"/>
              </a:rPr>
              <a:t>i </a:t>
            </a:r>
            <a:r>
              <a:rPr dirty="0" sz="1150" spc="-5">
                <a:latin typeface="Times New Roman"/>
                <a:cs typeface="Times New Roman"/>
              </a:rPr>
              <a:t>sei </a:t>
            </a:r>
            <a:r>
              <a:rPr dirty="0" sz="1150">
                <a:latin typeface="Times New Roman"/>
                <a:cs typeface="Times New Roman"/>
              </a:rPr>
              <a:t>e i </a:t>
            </a:r>
            <a:r>
              <a:rPr dirty="0" sz="1150" spc="-5">
                <a:latin typeface="Times New Roman"/>
                <a:cs typeface="Times New Roman"/>
              </a:rPr>
              <a:t>tredici </a:t>
            </a:r>
            <a:r>
              <a:rPr dirty="0" sz="1150">
                <a:latin typeface="Times New Roman"/>
                <a:cs typeface="Times New Roman"/>
              </a:rPr>
              <a:t>anni. </a:t>
            </a:r>
            <a:r>
              <a:rPr dirty="0" sz="1150" spc="-10">
                <a:latin typeface="Times New Roman"/>
                <a:cs typeface="Times New Roman"/>
              </a:rPr>
              <a:t>Il  </a:t>
            </a:r>
            <a:r>
              <a:rPr dirty="0" sz="1150" spc="-5">
                <a:latin typeface="Times New Roman"/>
                <a:cs typeface="Times New Roman"/>
              </a:rPr>
              <a:t>Festival </a:t>
            </a:r>
            <a:r>
              <a:rPr dirty="0" sz="1150">
                <a:latin typeface="Times New Roman"/>
                <a:cs typeface="Times New Roman"/>
              </a:rPr>
              <a:t>ha il </a:t>
            </a:r>
            <a:r>
              <a:rPr dirty="0" sz="1150" spc="-5">
                <a:latin typeface="Times New Roman"/>
                <a:cs typeface="Times New Roman"/>
              </a:rPr>
              <a:t>patrocinio dell'Unesco, dell'Alto patronato della Repubblica </a:t>
            </a:r>
            <a:r>
              <a:rPr dirty="0" sz="1150">
                <a:latin typeface="Times New Roman"/>
                <a:cs typeface="Times New Roman"/>
              </a:rPr>
              <a:t>e </a:t>
            </a:r>
            <a:r>
              <a:rPr dirty="0" sz="1150" spc="-5">
                <a:latin typeface="Times New Roman"/>
                <a:cs typeface="Times New Roman"/>
              </a:rPr>
              <a:t>del Mibact </a:t>
            </a:r>
            <a:r>
              <a:rPr dirty="0" sz="1150">
                <a:latin typeface="Times New Roman"/>
                <a:cs typeface="Times New Roman"/>
              </a:rPr>
              <a:t>e </a:t>
            </a:r>
            <a:r>
              <a:rPr dirty="0" sz="1150" spc="-5">
                <a:latin typeface="Times New Roman"/>
                <a:cs typeface="Times New Roman"/>
              </a:rPr>
              <a:t>la media  partnership della Rai </a:t>
            </a:r>
            <a:r>
              <a:rPr dirty="0" sz="1150">
                <a:latin typeface="Times New Roman"/>
                <a:cs typeface="Times New Roman"/>
              </a:rPr>
              <a:t>e </a:t>
            </a:r>
            <a:r>
              <a:rPr dirty="0" sz="1150" spc="-5">
                <a:latin typeface="Times New Roman"/>
                <a:cs typeface="Times New Roman"/>
              </a:rPr>
              <a:t>coinvolge </a:t>
            </a:r>
            <a:r>
              <a:rPr dirty="0" sz="1150">
                <a:latin typeface="Times New Roman"/>
                <a:cs typeface="Times New Roman"/>
              </a:rPr>
              <a:t>anche </a:t>
            </a:r>
            <a:r>
              <a:rPr dirty="0" sz="1150" spc="-5">
                <a:latin typeface="Times New Roman"/>
                <a:cs typeface="Times New Roman"/>
              </a:rPr>
              <a:t>quest'anno </a:t>
            </a:r>
            <a:r>
              <a:rPr dirty="0" sz="1150" spc="-10">
                <a:latin typeface="Times New Roman"/>
                <a:cs typeface="Times New Roman"/>
              </a:rPr>
              <a:t>60 </a:t>
            </a:r>
            <a:r>
              <a:rPr dirty="0" sz="1150" spc="-5">
                <a:latin typeface="Times New Roman"/>
                <a:cs typeface="Times New Roman"/>
              </a:rPr>
              <a:t>città italiane </a:t>
            </a:r>
            <a:r>
              <a:rPr dirty="0" sz="1150">
                <a:latin typeface="Times New Roman"/>
                <a:cs typeface="Times New Roman"/>
              </a:rPr>
              <a:t>e più </a:t>
            </a:r>
            <a:r>
              <a:rPr dirty="0" sz="1150" spc="-10">
                <a:latin typeface="Times New Roman"/>
                <a:cs typeface="Times New Roman"/>
              </a:rPr>
              <a:t>di </a:t>
            </a:r>
            <a:r>
              <a:rPr dirty="0" sz="1150" spc="-5">
                <a:latin typeface="Times New Roman"/>
                <a:cs typeface="Times New Roman"/>
              </a:rPr>
              <a:t>15mila</a:t>
            </a:r>
            <a:r>
              <a:rPr dirty="0" sz="1150" spc="80">
                <a:latin typeface="Times New Roman"/>
                <a:cs typeface="Times New Roman"/>
              </a:rPr>
              <a:t> </a:t>
            </a:r>
            <a:r>
              <a:rPr dirty="0" sz="1150" spc="-5">
                <a:latin typeface="Times New Roman"/>
                <a:cs typeface="Times New Roman"/>
              </a:rPr>
              <a:t>bambini.</a:t>
            </a:r>
            <a:endParaRPr sz="1150">
              <a:latin typeface="Times New Roman"/>
              <a:cs typeface="Times New Roman"/>
            </a:endParaRPr>
          </a:p>
          <a:p>
            <a:pPr marL="12700" marR="5080">
              <a:lnSpc>
                <a:spcPts val="1330"/>
              </a:lnSpc>
              <a:spcBef>
                <a:spcPts val="1025"/>
              </a:spcBef>
            </a:pPr>
            <a:r>
              <a:rPr dirty="0" sz="1150" spc="-10">
                <a:latin typeface="Times New Roman"/>
                <a:cs typeface="Times New Roman"/>
              </a:rPr>
              <a:t>Il </a:t>
            </a:r>
            <a:r>
              <a:rPr dirty="0" sz="1150">
                <a:latin typeface="Times New Roman"/>
                <a:cs typeface="Times New Roman"/>
              </a:rPr>
              <a:t>tema </a:t>
            </a:r>
            <a:r>
              <a:rPr dirty="0" sz="1150" spc="-5">
                <a:latin typeface="Times New Roman"/>
                <a:cs typeface="Times New Roman"/>
              </a:rPr>
              <a:t>prescelto per l'edizione </a:t>
            </a:r>
            <a:r>
              <a:rPr dirty="0" sz="1150">
                <a:latin typeface="Times New Roman"/>
                <a:cs typeface="Times New Roman"/>
              </a:rPr>
              <a:t>2016 è </a:t>
            </a:r>
            <a:r>
              <a:rPr dirty="0" sz="1150" spc="-5">
                <a:latin typeface="Times New Roman"/>
                <a:cs typeface="Times New Roman"/>
              </a:rPr>
              <a:t>"Abitare Sottosopra </a:t>
            </a:r>
            <a:r>
              <a:rPr dirty="0" sz="1150">
                <a:latin typeface="Times New Roman"/>
                <a:cs typeface="Times New Roman"/>
              </a:rPr>
              <a:t>- </a:t>
            </a:r>
            <a:r>
              <a:rPr dirty="0" sz="1150" spc="-5">
                <a:latin typeface="Times New Roman"/>
                <a:cs typeface="Times New Roman"/>
              </a:rPr>
              <a:t>scoprire </a:t>
            </a:r>
            <a:r>
              <a:rPr dirty="0" sz="1150">
                <a:latin typeface="Times New Roman"/>
                <a:cs typeface="Times New Roman"/>
              </a:rPr>
              <a:t>e </a:t>
            </a:r>
            <a:r>
              <a:rPr dirty="0" sz="1150" spc="-5">
                <a:latin typeface="Times New Roman"/>
                <a:cs typeface="Times New Roman"/>
              </a:rPr>
              <a:t>sperimentare come </a:t>
            </a:r>
            <a:r>
              <a:rPr dirty="0" sz="1150" spc="-10">
                <a:latin typeface="Times New Roman"/>
                <a:cs typeface="Times New Roman"/>
              </a:rPr>
              <a:t>si </a:t>
            </a:r>
            <a:r>
              <a:rPr dirty="0" sz="1150" spc="-5">
                <a:latin typeface="Times New Roman"/>
                <a:cs typeface="Times New Roman"/>
              </a:rPr>
              <a:t>sta dentro  l'arte, </a:t>
            </a:r>
            <a:r>
              <a:rPr dirty="0" sz="1150">
                <a:latin typeface="Times New Roman"/>
                <a:cs typeface="Times New Roman"/>
              </a:rPr>
              <a:t>i </a:t>
            </a:r>
            <a:r>
              <a:rPr dirty="0" sz="1150" spc="-5">
                <a:latin typeface="Times New Roman"/>
                <a:cs typeface="Times New Roman"/>
              </a:rPr>
              <a:t>luoghi </a:t>
            </a:r>
            <a:r>
              <a:rPr dirty="0" sz="1150">
                <a:latin typeface="Times New Roman"/>
                <a:cs typeface="Times New Roman"/>
              </a:rPr>
              <a:t>e le</a:t>
            </a:r>
            <a:r>
              <a:rPr dirty="0" sz="1150" spc="-5">
                <a:latin typeface="Times New Roman"/>
                <a:cs typeface="Times New Roman"/>
              </a:rPr>
              <a:t> cose".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41929" y="2119883"/>
            <a:ext cx="2076449" cy="4566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4103242"/>
            <a:ext cx="3028569" cy="42811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20765" cy="38836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Ansa.it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5 maggio</a:t>
            </a:r>
            <a:r>
              <a:rPr dirty="0" sz="1600" spc="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ct val="95800"/>
              </a:lnSpc>
              <a:spcBef>
                <a:spcPts val="950"/>
              </a:spcBef>
            </a:pPr>
            <a:r>
              <a:rPr dirty="0" sz="1150" spc="-10">
                <a:latin typeface="Times New Roman"/>
                <a:cs typeface="Times New Roman"/>
              </a:rPr>
              <a:t>Il </a:t>
            </a:r>
            <a:r>
              <a:rPr dirty="0" sz="1150" spc="-5">
                <a:latin typeface="Times New Roman"/>
                <a:cs typeface="Times New Roman"/>
              </a:rPr>
              <a:t>Festival sarà </a:t>
            </a:r>
            <a:r>
              <a:rPr dirty="0" sz="1150">
                <a:latin typeface="Times New Roman"/>
                <a:cs typeface="Times New Roman"/>
              </a:rPr>
              <a:t>per i </a:t>
            </a:r>
            <a:r>
              <a:rPr dirty="0" sz="1150" spc="-5">
                <a:latin typeface="Times New Roman"/>
                <a:cs typeface="Times New Roman"/>
              </a:rPr>
              <a:t>ragazzi </a:t>
            </a:r>
            <a:r>
              <a:rPr dirty="0" sz="1150">
                <a:latin typeface="Times New Roman"/>
                <a:cs typeface="Times New Roman"/>
              </a:rPr>
              <a:t>anche </a:t>
            </a:r>
            <a:r>
              <a:rPr dirty="0" sz="1150" spc="-5">
                <a:latin typeface="Times New Roman"/>
                <a:cs typeface="Times New Roman"/>
              </a:rPr>
              <a:t>l'occasione </a:t>
            </a:r>
            <a:r>
              <a:rPr dirty="0" sz="1150">
                <a:latin typeface="Times New Roman"/>
                <a:cs typeface="Times New Roman"/>
              </a:rPr>
              <a:t>per </a:t>
            </a:r>
            <a:r>
              <a:rPr dirty="0" sz="1150" spc="-5">
                <a:latin typeface="Times New Roman"/>
                <a:cs typeface="Times New Roman"/>
              </a:rPr>
              <a:t>riflettere sulla condizione </a:t>
            </a:r>
            <a:r>
              <a:rPr dirty="0" sz="1150" spc="-10">
                <a:latin typeface="Times New Roman"/>
                <a:cs typeface="Times New Roman"/>
              </a:rPr>
              <a:t>di </a:t>
            </a:r>
            <a:r>
              <a:rPr dirty="0" sz="1150" spc="-5">
                <a:latin typeface="Times New Roman"/>
                <a:cs typeface="Times New Roman"/>
              </a:rPr>
              <a:t>stabilità legata al tema  dell'abitare, </a:t>
            </a:r>
            <a:r>
              <a:rPr dirty="0" sz="1150" spc="-10">
                <a:latin typeface="Times New Roman"/>
                <a:cs typeface="Times New Roman"/>
              </a:rPr>
              <a:t>sul </a:t>
            </a:r>
            <a:r>
              <a:rPr dirty="0" sz="1150" spc="-5">
                <a:latin typeface="Times New Roman"/>
                <a:cs typeface="Times New Roman"/>
              </a:rPr>
              <a:t>legame con </a:t>
            </a:r>
            <a:r>
              <a:rPr dirty="0" sz="1150">
                <a:latin typeface="Times New Roman"/>
                <a:cs typeface="Times New Roman"/>
              </a:rPr>
              <a:t>la </a:t>
            </a:r>
            <a:r>
              <a:rPr dirty="0" sz="1150" spc="-5">
                <a:latin typeface="Times New Roman"/>
                <a:cs typeface="Times New Roman"/>
              </a:rPr>
              <a:t>propria città </a:t>
            </a:r>
            <a:r>
              <a:rPr dirty="0" sz="1150">
                <a:latin typeface="Times New Roman"/>
                <a:cs typeface="Times New Roman"/>
              </a:rPr>
              <a:t>e </a:t>
            </a:r>
            <a:r>
              <a:rPr dirty="0" sz="1150" spc="-5">
                <a:latin typeface="Times New Roman"/>
                <a:cs typeface="Times New Roman"/>
              </a:rPr>
              <a:t>il proprio quartiere. </a:t>
            </a:r>
            <a:r>
              <a:rPr dirty="0" sz="1150" spc="-10">
                <a:latin typeface="Times New Roman"/>
                <a:cs typeface="Times New Roman"/>
              </a:rPr>
              <a:t>Il </a:t>
            </a:r>
            <a:r>
              <a:rPr dirty="0" sz="1150" spc="-5">
                <a:latin typeface="Times New Roman"/>
                <a:cs typeface="Times New Roman"/>
              </a:rPr>
              <a:t>gran finale </a:t>
            </a:r>
            <a:r>
              <a:rPr dirty="0" sz="1150">
                <a:latin typeface="Times New Roman"/>
                <a:cs typeface="Times New Roman"/>
              </a:rPr>
              <a:t>del </a:t>
            </a:r>
            <a:r>
              <a:rPr dirty="0" sz="1150" spc="-5">
                <a:latin typeface="Times New Roman"/>
                <a:cs typeface="Times New Roman"/>
              </a:rPr>
              <a:t>Festival si svolgerà  domenica alle ore </a:t>
            </a:r>
            <a:r>
              <a:rPr dirty="0" sz="1150">
                <a:latin typeface="Times New Roman"/>
                <a:cs typeface="Times New Roman"/>
              </a:rPr>
              <a:t>10 a </a:t>
            </a:r>
            <a:r>
              <a:rPr dirty="0" sz="1150" spc="-5">
                <a:latin typeface="Times New Roman"/>
                <a:cs typeface="Times New Roman"/>
              </a:rPr>
              <a:t>Castelbuono (PA), città attenta alle questioni ambientali (esemplare l'utilizzo  degli asinelli-spazzini), tanto </a:t>
            </a:r>
            <a:r>
              <a:rPr dirty="0" sz="1150">
                <a:latin typeface="Times New Roman"/>
                <a:cs typeface="Times New Roman"/>
              </a:rPr>
              <a:t>da </a:t>
            </a:r>
            <a:r>
              <a:rPr dirty="0" sz="1150" spc="-5">
                <a:latin typeface="Times New Roman"/>
                <a:cs typeface="Times New Roman"/>
              </a:rPr>
              <a:t>far parte della rete Italiana Città Sane dell' </a:t>
            </a:r>
            <a:r>
              <a:rPr dirty="0" sz="1150" spc="-10">
                <a:latin typeface="Times New Roman"/>
                <a:cs typeface="Times New Roman"/>
              </a:rPr>
              <a:t>Oms, </a:t>
            </a:r>
            <a:r>
              <a:rPr dirty="0" sz="1150" spc="-5">
                <a:latin typeface="Times New Roman"/>
                <a:cs typeface="Times New Roman"/>
              </a:rPr>
              <a:t>l'Organizzazione  Mondiale della Sanità. Nell'occasione mille bambini </a:t>
            </a:r>
            <a:r>
              <a:rPr dirty="0" sz="1150">
                <a:latin typeface="Times New Roman"/>
                <a:cs typeface="Times New Roman"/>
              </a:rPr>
              <a:t>e </a:t>
            </a:r>
            <a:r>
              <a:rPr dirty="0" sz="1150" spc="-5">
                <a:latin typeface="Times New Roman"/>
                <a:cs typeface="Times New Roman"/>
              </a:rPr>
              <a:t>ragazzi delle scuole, dall'Infanzia alle Superiori,  coordinati </a:t>
            </a:r>
            <a:r>
              <a:rPr dirty="0" sz="1150">
                <a:latin typeface="Times New Roman"/>
                <a:cs typeface="Times New Roman"/>
              </a:rPr>
              <a:t>dal </a:t>
            </a:r>
            <a:r>
              <a:rPr dirty="0" sz="1150" spc="-5">
                <a:latin typeface="Times New Roman"/>
                <a:cs typeface="Times New Roman"/>
              </a:rPr>
              <a:t>Dipartimento Educazione Castello </a:t>
            </a:r>
            <a:r>
              <a:rPr dirty="0" sz="1150" spc="-10">
                <a:latin typeface="Times New Roman"/>
                <a:cs typeface="Times New Roman"/>
              </a:rPr>
              <a:t>di </a:t>
            </a:r>
            <a:r>
              <a:rPr dirty="0" sz="1150" spc="-5">
                <a:latin typeface="Times New Roman"/>
                <a:cs typeface="Times New Roman"/>
              </a:rPr>
              <a:t>Rivoli, insieme </a:t>
            </a:r>
            <a:r>
              <a:rPr dirty="0" sz="1150">
                <a:latin typeface="Times New Roman"/>
                <a:cs typeface="Times New Roman"/>
              </a:rPr>
              <a:t>ai </a:t>
            </a:r>
            <a:r>
              <a:rPr dirty="0" sz="1150" spc="-5">
                <a:latin typeface="Times New Roman"/>
                <a:cs typeface="Times New Roman"/>
              </a:rPr>
              <a:t>Dipartimenti Educazione Museo  Civico </a:t>
            </a:r>
            <a:r>
              <a:rPr dirty="0" sz="1150">
                <a:latin typeface="Times New Roman"/>
                <a:cs typeface="Times New Roman"/>
              </a:rPr>
              <a:t>di </a:t>
            </a:r>
            <a:r>
              <a:rPr dirty="0" sz="1150" spc="-5">
                <a:latin typeface="Times New Roman"/>
                <a:cs typeface="Times New Roman"/>
              </a:rPr>
              <a:t>Castelbuono, dell'Ecomuseo </a:t>
            </a:r>
            <a:r>
              <a:rPr dirty="0" sz="1150">
                <a:latin typeface="Times New Roman"/>
                <a:cs typeface="Times New Roman"/>
              </a:rPr>
              <a:t>Urbano del </a:t>
            </a:r>
            <a:r>
              <a:rPr dirty="0" sz="1150" spc="-5">
                <a:latin typeface="Times New Roman"/>
                <a:cs typeface="Times New Roman"/>
              </a:rPr>
              <a:t>Mare Memoria Viva </a:t>
            </a:r>
            <a:r>
              <a:rPr dirty="0" sz="1150">
                <a:latin typeface="Times New Roman"/>
                <a:cs typeface="Times New Roman"/>
              </a:rPr>
              <a:t>di </a:t>
            </a:r>
            <a:r>
              <a:rPr dirty="0" sz="1150" spc="-5">
                <a:latin typeface="Times New Roman"/>
                <a:cs typeface="Times New Roman"/>
              </a:rPr>
              <a:t>Palermo, </a:t>
            </a:r>
            <a:r>
              <a:rPr dirty="0" sz="1150">
                <a:latin typeface="Times New Roman"/>
                <a:cs typeface="Times New Roman"/>
              </a:rPr>
              <a:t>il </a:t>
            </a:r>
            <a:r>
              <a:rPr dirty="0" sz="1150" spc="-5">
                <a:latin typeface="Times New Roman"/>
                <a:cs typeface="Times New Roman"/>
              </a:rPr>
              <a:t>Dipartimento </a:t>
            </a:r>
            <a:r>
              <a:rPr dirty="0" sz="1150" spc="-10">
                <a:latin typeface="Times New Roman"/>
                <a:cs typeface="Times New Roman"/>
              </a:rPr>
              <a:t>di  </a:t>
            </a:r>
            <a:r>
              <a:rPr dirty="0" sz="1150" spc="-5">
                <a:latin typeface="Times New Roman"/>
                <a:cs typeface="Times New Roman"/>
              </a:rPr>
              <a:t>Comunicazione </a:t>
            </a:r>
            <a:r>
              <a:rPr dirty="0" sz="1150">
                <a:latin typeface="Times New Roman"/>
                <a:cs typeface="Times New Roman"/>
              </a:rPr>
              <a:t>e </a:t>
            </a:r>
            <a:r>
              <a:rPr dirty="0" sz="1150" spc="-5">
                <a:latin typeface="Times New Roman"/>
                <a:cs typeface="Times New Roman"/>
              </a:rPr>
              <a:t>Didattica dell'Arte dell'Accademia </a:t>
            </a:r>
            <a:r>
              <a:rPr dirty="0" sz="1150">
                <a:latin typeface="Times New Roman"/>
                <a:cs typeface="Times New Roman"/>
              </a:rPr>
              <a:t>di </a:t>
            </a:r>
            <a:r>
              <a:rPr dirty="0" sz="1150" spc="-5">
                <a:latin typeface="Times New Roman"/>
                <a:cs typeface="Times New Roman"/>
              </a:rPr>
              <a:t>Belle Arti </a:t>
            </a:r>
            <a:r>
              <a:rPr dirty="0" sz="1150">
                <a:latin typeface="Times New Roman"/>
                <a:cs typeface="Times New Roman"/>
              </a:rPr>
              <a:t>di </a:t>
            </a:r>
            <a:r>
              <a:rPr dirty="0" sz="1150" spc="-5">
                <a:latin typeface="Times New Roman"/>
                <a:cs typeface="Times New Roman"/>
              </a:rPr>
              <a:t>Palermo realizzeranno </a:t>
            </a:r>
            <a:r>
              <a:rPr dirty="0" sz="1150">
                <a:latin typeface="Times New Roman"/>
                <a:cs typeface="Times New Roman"/>
              </a:rPr>
              <a:t>in </a:t>
            </a:r>
            <a:r>
              <a:rPr dirty="0" sz="1150" spc="-10">
                <a:latin typeface="Times New Roman"/>
                <a:cs typeface="Times New Roman"/>
              </a:rPr>
              <a:t>un </a:t>
            </a:r>
            <a:r>
              <a:rPr dirty="0" sz="1150" spc="-5">
                <a:latin typeface="Times New Roman"/>
                <a:cs typeface="Times New Roman"/>
              </a:rPr>
              <a:t>grande  evento collettivo, </a:t>
            </a:r>
            <a:r>
              <a:rPr dirty="0" sz="1150">
                <a:latin typeface="Times New Roman"/>
                <a:cs typeface="Times New Roman"/>
              </a:rPr>
              <a:t>un </a:t>
            </a:r>
            <a:r>
              <a:rPr dirty="0" sz="1150" spc="-5">
                <a:latin typeface="Times New Roman"/>
                <a:cs typeface="Times New Roman"/>
              </a:rPr>
              <a:t>tappeto volante </a:t>
            </a:r>
            <a:r>
              <a:rPr dirty="0" sz="1150">
                <a:latin typeface="Times New Roman"/>
                <a:cs typeface="Times New Roman"/>
              </a:rPr>
              <a:t>che </a:t>
            </a:r>
            <a:r>
              <a:rPr dirty="0" sz="1150" spc="-5">
                <a:latin typeface="Times New Roman"/>
                <a:cs typeface="Times New Roman"/>
              </a:rPr>
              <a:t>sarà occasione </a:t>
            </a:r>
            <a:r>
              <a:rPr dirty="0" sz="1150">
                <a:latin typeface="Times New Roman"/>
                <a:cs typeface="Times New Roman"/>
              </a:rPr>
              <a:t>per </a:t>
            </a:r>
            <a:r>
              <a:rPr dirty="0" sz="1150" spc="-5">
                <a:latin typeface="Times New Roman"/>
                <a:cs typeface="Times New Roman"/>
              </a:rPr>
              <a:t>creare una prospettiva nuova </a:t>
            </a:r>
            <a:r>
              <a:rPr dirty="0" sz="1150">
                <a:latin typeface="Times New Roman"/>
                <a:cs typeface="Times New Roman"/>
              </a:rPr>
              <a:t>di </a:t>
            </a:r>
            <a:r>
              <a:rPr dirty="0" sz="1150" spc="-5">
                <a:latin typeface="Times New Roman"/>
                <a:cs typeface="Times New Roman"/>
              </a:rPr>
              <a:t>vedere </a:t>
            </a:r>
            <a:r>
              <a:rPr dirty="0" sz="1150">
                <a:latin typeface="Times New Roman"/>
                <a:cs typeface="Times New Roman"/>
              </a:rPr>
              <a:t>il  mondo e </a:t>
            </a:r>
            <a:r>
              <a:rPr dirty="0" sz="1150" spc="-5">
                <a:latin typeface="Times New Roman"/>
                <a:cs typeface="Times New Roman"/>
              </a:rPr>
              <a:t>l'arte: sottosopra </a:t>
            </a:r>
            <a:r>
              <a:rPr dirty="0" sz="1150">
                <a:latin typeface="Times New Roman"/>
                <a:cs typeface="Times New Roman"/>
              </a:rPr>
              <a:t>appunto. </a:t>
            </a:r>
            <a:r>
              <a:rPr dirty="0" sz="1150" spc="-5">
                <a:latin typeface="Times New Roman"/>
                <a:cs typeface="Times New Roman"/>
              </a:rPr>
              <a:t>Ospite d'eccezione </a:t>
            </a:r>
            <a:r>
              <a:rPr dirty="0" sz="1150">
                <a:latin typeface="Times New Roman"/>
                <a:cs typeface="Times New Roman"/>
              </a:rPr>
              <a:t>e </a:t>
            </a:r>
            <a:r>
              <a:rPr dirty="0" sz="1150" spc="-5">
                <a:latin typeface="Times New Roman"/>
                <a:cs typeface="Times New Roman"/>
              </a:rPr>
              <a:t>testimone della Giornata sarà il Maestro  </a:t>
            </a:r>
            <a:r>
              <a:rPr dirty="0" sz="1150">
                <a:latin typeface="Times New Roman"/>
                <a:cs typeface="Times New Roman"/>
              </a:rPr>
              <a:t>Mimmo </a:t>
            </a:r>
            <a:r>
              <a:rPr dirty="0" sz="1150" spc="-5">
                <a:latin typeface="Times New Roman"/>
                <a:cs typeface="Times New Roman"/>
              </a:rPr>
              <a:t>Cuticchio che accompagnerà l'azione collettiva </a:t>
            </a:r>
            <a:r>
              <a:rPr dirty="0" sz="1150">
                <a:latin typeface="Times New Roman"/>
                <a:cs typeface="Times New Roman"/>
              </a:rPr>
              <a:t>dei </a:t>
            </a:r>
            <a:r>
              <a:rPr dirty="0" sz="1150" spc="-5">
                <a:latin typeface="Times New Roman"/>
                <a:cs typeface="Times New Roman"/>
              </a:rPr>
              <a:t>bambini </a:t>
            </a:r>
            <a:r>
              <a:rPr dirty="0" sz="1150">
                <a:latin typeface="Times New Roman"/>
                <a:cs typeface="Times New Roman"/>
              </a:rPr>
              <a:t>con la </a:t>
            </a:r>
            <a:r>
              <a:rPr dirty="0" sz="1150" spc="-10">
                <a:latin typeface="Times New Roman"/>
                <a:cs typeface="Times New Roman"/>
              </a:rPr>
              <a:t>sua </a:t>
            </a:r>
            <a:r>
              <a:rPr dirty="0" sz="1150" spc="-5">
                <a:latin typeface="Times New Roman"/>
                <a:cs typeface="Times New Roman"/>
              </a:rPr>
              <a:t>presenza, </a:t>
            </a:r>
            <a:r>
              <a:rPr dirty="0" sz="1150">
                <a:latin typeface="Times New Roman"/>
                <a:cs typeface="Times New Roman"/>
              </a:rPr>
              <a:t>e </a:t>
            </a:r>
            <a:r>
              <a:rPr dirty="0" sz="1150" spc="-5">
                <a:latin typeface="Times New Roman"/>
                <a:cs typeface="Times New Roman"/>
              </a:rPr>
              <a:t>quella del  Pupo </a:t>
            </a:r>
            <a:r>
              <a:rPr dirty="0" sz="1150">
                <a:latin typeface="Times New Roman"/>
                <a:cs typeface="Times New Roman"/>
              </a:rPr>
              <a:t>di </a:t>
            </a:r>
            <a:r>
              <a:rPr dirty="0" sz="1150" spc="-5">
                <a:latin typeface="Times New Roman"/>
                <a:cs typeface="Times New Roman"/>
              </a:rPr>
              <a:t>Giovanni </a:t>
            </a:r>
            <a:r>
              <a:rPr dirty="0" sz="1150">
                <a:latin typeface="Times New Roman"/>
                <a:cs typeface="Times New Roman"/>
              </a:rPr>
              <a:t>I </a:t>
            </a:r>
            <a:r>
              <a:rPr dirty="0" sz="1150" spc="-5">
                <a:latin typeface="Times New Roman"/>
                <a:cs typeface="Times New Roman"/>
              </a:rPr>
              <a:t>Ventimiglia, creato recentemente </a:t>
            </a:r>
            <a:r>
              <a:rPr dirty="0" sz="1150">
                <a:latin typeface="Times New Roman"/>
                <a:cs typeface="Times New Roman"/>
              </a:rPr>
              <a:t>per la </a:t>
            </a:r>
            <a:r>
              <a:rPr dirty="0" sz="1150" spc="-5">
                <a:latin typeface="Times New Roman"/>
                <a:cs typeface="Times New Roman"/>
              </a:rPr>
              <a:t>collezione permanente del Museo Civico </a:t>
            </a:r>
            <a:r>
              <a:rPr dirty="0" sz="1150">
                <a:latin typeface="Times New Roman"/>
                <a:cs typeface="Times New Roman"/>
              </a:rPr>
              <a:t>di  </a:t>
            </a:r>
            <a:r>
              <a:rPr dirty="0" sz="1150" spc="-5">
                <a:latin typeface="Times New Roman"/>
                <a:cs typeface="Times New Roman"/>
              </a:rPr>
              <a:t>Castelbuono.(ANSA).</a:t>
            </a:r>
            <a:endParaRPr sz="11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6212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1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30" b="1">
                <a:latin typeface="Arial"/>
                <a:cs typeface="Arial"/>
              </a:rPr>
              <a:t>A</a:t>
            </a:r>
            <a:r>
              <a:rPr dirty="0" sz="1600" spc="5" b="1">
                <a:latin typeface="Arial"/>
                <a:cs typeface="Arial"/>
              </a:rPr>
              <a:t>r</a:t>
            </a:r>
            <a:r>
              <a:rPr dirty="0" sz="1600" b="1">
                <a:latin typeface="Arial"/>
                <a:cs typeface="Arial"/>
              </a:rPr>
              <a:t>go</a:t>
            </a:r>
            <a:r>
              <a:rPr dirty="0" sz="1600" spc="-5" b="1">
                <a:latin typeface="Arial"/>
                <a:cs typeface="Arial"/>
              </a:rPr>
              <a:t>men</a:t>
            </a:r>
            <a:r>
              <a:rPr dirty="0" sz="1600" spc="-5" b="1">
                <a:latin typeface="Arial"/>
                <a:cs typeface="Arial"/>
              </a:rPr>
              <a:t>tinu</a:t>
            </a:r>
            <a:r>
              <a:rPr dirty="0" sz="1600" spc="10" b="1">
                <a:latin typeface="Arial"/>
                <a:cs typeface="Arial"/>
              </a:rPr>
              <a:t>o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.it  </a:t>
            </a:r>
            <a:r>
              <a:rPr dirty="0" sz="1600" spc="-5" b="1">
                <a:latin typeface="Arial"/>
                <a:cs typeface="Arial"/>
              </a:rPr>
              <a:t>5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19403" y="6079616"/>
            <a:ext cx="2101088" cy="7640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706627" y="3863466"/>
            <a:ext cx="6148070" cy="4572000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marL="12700" marR="635000">
              <a:lnSpc>
                <a:spcPts val="2540"/>
              </a:lnSpc>
              <a:spcBef>
                <a:spcPts val="320"/>
              </a:spcBef>
            </a:pPr>
            <a:r>
              <a:rPr dirty="0" sz="2250">
                <a:solidFill>
                  <a:srgbClr val="221F1F"/>
                </a:solidFill>
                <a:latin typeface="Georgia"/>
                <a:cs typeface="Georgia"/>
              </a:rPr>
              <a:t>TERZA EDIZIONE DEL </a:t>
            </a:r>
            <a:r>
              <a:rPr dirty="0" sz="2250" spc="-5">
                <a:solidFill>
                  <a:srgbClr val="221F1F"/>
                </a:solidFill>
                <a:latin typeface="Georgia"/>
                <a:cs typeface="Georgia"/>
              </a:rPr>
              <a:t>FESTIVAL DELLA  CULTURA</a:t>
            </a:r>
            <a:r>
              <a:rPr dirty="0" sz="2250" spc="-25">
                <a:solidFill>
                  <a:srgbClr val="221F1F"/>
                </a:solidFill>
                <a:latin typeface="Georgia"/>
                <a:cs typeface="Georgia"/>
              </a:rPr>
              <a:t> </a:t>
            </a:r>
            <a:r>
              <a:rPr dirty="0" sz="2250" spc="-5">
                <a:solidFill>
                  <a:srgbClr val="221F1F"/>
                </a:solidFill>
                <a:latin typeface="Georgia"/>
                <a:cs typeface="Georgia"/>
              </a:rPr>
              <a:t>CREATIVA</a:t>
            </a:r>
            <a:endParaRPr sz="2250">
              <a:latin typeface="Georgia"/>
              <a:cs typeface="Georgia"/>
            </a:endParaRPr>
          </a:p>
          <a:p>
            <a:pPr marL="12700" marR="312420">
              <a:lnSpc>
                <a:spcPts val="1380"/>
              </a:lnSpc>
              <a:spcBef>
                <a:spcPts val="735"/>
              </a:spcBef>
            </a:pPr>
            <a:r>
              <a:rPr dirty="0" sz="1200" spc="-5" i="1">
                <a:latin typeface="Times New Roman"/>
                <a:cs typeface="Times New Roman"/>
              </a:rPr>
              <a:t>Dal </a:t>
            </a:r>
            <a:r>
              <a:rPr dirty="0" sz="1200" i="1">
                <a:latin typeface="Times New Roman"/>
                <a:cs typeface="Times New Roman"/>
              </a:rPr>
              <a:t>2 all’8 </a:t>
            </a:r>
            <a:r>
              <a:rPr dirty="0" sz="1200" spc="-5" i="1">
                <a:latin typeface="Times New Roman"/>
                <a:cs typeface="Times New Roman"/>
              </a:rPr>
              <a:t>maggio </a:t>
            </a:r>
            <a:r>
              <a:rPr dirty="0" sz="1200" i="1">
                <a:latin typeface="Times New Roman"/>
                <a:cs typeface="Times New Roman"/>
              </a:rPr>
              <a:t>si </a:t>
            </a:r>
            <a:r>
              <a:rPr dirty="0" sz="1200" spc="-5" i="1">
                <a:latin typeface="Times New Roman"/>
                <a:cs typeface="Times New Roman"/>
              </a:rPr>
              <a:t>svolge </a:t>
            </a:r>
            <a:r>
              <a:rPr dirty="0" sz="1200" i="1">
                <a:latin typeface="Times New Roman"/>
                <a:cs typeface="Times New Roman"/>
              </a:rPr>
              <a:t>la terza </a:t>
            </a:r>
            <a:r>
              <a:rPr dirty="0" sz="1200" spc="-5" i="1">
                <a:latin typeface="Times New Roman"/>
                <a:cs typeface="Times New Roman"/>
              </a:rPr>
              <a:t>edizione del </a:t>
            </a:r>
            <a:r>
              <a:rPr dirty="0" sz="1200" i="1">
                <a:latin typeface="Times New Roman"/>
                <a:cs typeface="Times New Roman"/>
              </a:rPr>
              <a:t>Festival </a:t>
            </a:r>
            <a:r>
              <a:rPr dirty="0" sz="1200" spc="-5" i="1">
                <a:latin typeface="Times New Roman"/>
                <a:cs typeface="Times New Roman"/>
              </a:rPr>
              <a:t>della </a:t>
            </a:r>
            <a:r>
              <a:rPr dirty="0" sz="1200" i="1">
                <a:latin typeface="Times New Roman"/>
                <a:cs typeface="Times New Roman"/>
              </a:rPr>
              <a:t>Cultura </a:t>
            </a:r>
            <a:r>
              <a:rPr dirty="0" sz="1200" spc="-5" i="1">
                <a:latin typeface="Times New Roman"/>
                <a:cs typeface="Times New Roman"/>
              </a:rPr>
              <a:t>Creativa  </a:t>
            </a:r>
            <a:r>
              <a:rPr dirty="0" sz="1200" spc="-5" i="1">
                <a:latin typeface="Times New Roman"/>
                <a:cs typeface="Times New Roman"/>
              </a:rPr>
              <a:t>(www.festivalculturacreativa.it) </a:t>
            </a:r>
            <a:r>
              <a:rPr dirty="0" sz="1200" i="1">
                <a:latin typeface="Times New Roman"/>
                <a:cs typeface="Times New Roman"/>
              </a:rPr>
              <a:t>promosso dall’Abi e dalle </a:t>
            </a:r>
            <a:r>
              <a:rPr dirty="0" sz="1200" spc="-5" i="1">
                <a:latin typeface="Times New Roman"/>
                <a:cs typeface="Times New Roman"/>
              </a:rPr>
              <a:t>banche per </a:t>
            </a:r>
            <a:r>
              <a:rPr dirty="0" sz="1200" i="1">
                <a:latin typeface="Times New Roman"/>
                <a:cs typeface="Times New Roman"/>
              </a:rPr>
              <a:t>avvicinare i </a:t>
            </a:r>
            <a:r>
              <a:rPr dirty="0" sz="1200" spc="-5" i="1">
                <a:latin typeface="Times New Roman"/>
                <a:cs typeface="Times New Roman"/>
              </a:rPr>
              <a:t>giovani </a:t>
            </a:r>
            <a:r>
              <a:rPr dirty="0" sz="1200" i="1">
                <a:latin typeface="Times New Roman"/>
                <a:cs typeface="Times New Roman"/>
              </a:rPr>
              <a:t>alla  </a:t>
            </a:r>
            <a:r>
              <a:rPr dirty="0" sz="1200" spc="-5" i="1">
                <a:latin typeface="Times New Roman"/>
                <a:cs typeface="Times New Roman"/>
              </a:rPr>
              <a:t>cultura.</a:t>
            </a:r>
            <a:endParaRPr sz="1200">
              <a:latin typeface="Times New Roman"/>
              <a:cs typeface="Times New Roman"/>
            </a:endParaRPr>
          </a:p>
          <a:p>
            <a:pPr marL="2360295" marR="34925">
              <a:lnSpc>
                <a:spcPct val="95800"/>
              </a:lnSpc>
              <a:spcBef>
                <a:spcPts val="1100"/>
              </a:spcBef>
            </a:pP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Bambini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ragazzi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dai 6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ai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13 anni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diventano protagonisti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di 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laboratori, iniziative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ed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eventi che spaziano dall’arte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alla 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musica,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dal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teatro alle tecnologie digitali. Quest’anno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la 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manifestazione ha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come filo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conduttore il tema “Abitare 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sottosopra.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Scoprire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sperimentare come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si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sta dentro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i luoghi, 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l’arte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le</a:t>
            </a:r>
            <a:r>
              <a:rPr dirty="0" sz="105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emozioni”.</a:t>
            </a:r>
            <a:endParaRPr sz="1050">
              <a:latin typeface="Arial"/>
              <a:cs typeface="Arial"/>
            </a:endParaRPr>
          </a:p>
          <a:p>
            <a:pPr algn="just" marL="2360295" marR="5715">
              <a:lnSpc>
                <a:spcPct val="119000"/>
              </a:lnSpc>
              <a:spcBef>
                <a:spcPts val="770"/>
              </a:spcBef>
            </a:pP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Per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questa terza edizione l’Associazione bancaria,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in 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collaborazione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con il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Dipartimento educazione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del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Museo  Castello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Rivoli, organizza tre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appuntamenti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in tre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diverse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città  italiane. Il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primo, mercoledì 4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maggio,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Milano: Abitanti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di 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Sottosopra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- Per The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Next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Nest, è una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mostra interdisciplinare 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interattiva rivolta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bambini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ragazzi, dedicata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al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tema  dell’abitare, correlata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eventi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workshop aperti al</a:t>
            </a:r>
            <a:r>
              <a:rPr dirty="0" sz="105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pubblico.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Luogo 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orario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svolgimento: Expo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Gate, Via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Beltrami</a:t>
            </a:r>
            <a:r>
              <a:rPr dirty="0" sz="1050" spc="-4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1.</a:t>
            </a:r>
            <a:endParaRPr sz="1050">
              <a:latin typeface="Arial"/>
              <a:cs typeface="Arial"/>
            </a:endParaRPr>
          </a:p>
          <a:p>
            <a:pPr marL="12700" marR="5080">
              <a:lnSpc>
                <a:spcPct val="119000"/>
              </a:lnSpc>
            </a:pP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Mattina: laboratorio per le classi con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la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costruzione dei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nuovi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Abitanti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inserimento nell’installazione  collettiva.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Pomeriggio: apertura dell’installazione al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pubblico.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84804" y="2228409"/>
            <a:ext cx="1781174" cy="5751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875" y="660450"/>
            <a:ext cx="6531305" cy="7072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39672" y="1439672"/>
            <a:ext cx="2145120" cy="6130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47932" y="2095240"/>
            <a:ext cx="2143244" cy="31854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44876" y="5280659"/>
            <a:ext cx="2136147" cy="43078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089527" y="1439672"/>
            <a:ext cx="2568841" cy="35562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121780" y="8805214"/>
            <a:ext cx="927705" cy="12190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121780" y="8793860"/>
            <a:ext cx="952500" cy="1347470"/>
          </a:xfrm>
          <a:custGeom>
            <a:avLst/>
            <a:gdLst/>
            <a:ahLst/>
            <a:cxnLst/>
            <a:rect l="l" t="t" r="r" b="b"/>
            <a:pathLst>
              <a:path w="952500" h="1347470">
                <a:moveTo>
                  <a:pt x="0" y="1347088"/>
                </a:moveTo>
                <a:lnTo>
                  <a:pt x="952500" y="1347088"/>
                </a:lnTo>
                <a:lnTo>
                  <a:pt x="952500" y="0"/>
                </a:lnTo>
                <a:lnTo>
                  <a:pt x="0" y="0"/>
                </a:lnTo>
                <a:lnTo>
                  <a:pt x="0" y="13470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02418" y="37460"/>
            <a:ext cx="6699250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520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905">
              <a:lnSpc>
                <a:spcPts val="1050"/>
              </a:lnSpc>
              <a:tabLst>
                <a:tab pos="549275" algn="l"/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	02/2016: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321.663	</a:t>
            </a:r>
            <a:r>
              <a:rPr dirty="0" baseline="17543" sz="1425" spc="15" b="1">
                <a:latin typeface="Times New Roman"/>
                <a:cs typeface="Times New Roman"/>
              </a:rPr>
              <a:t>28-APR-2016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885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02/2016: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244.801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277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32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  Ed. </a:t>
            </a:r>
            <a:r>
              <a:rPr dirty="0" sz="800" spc="5" b="1">
                <a:latin typeface="Times New Roman"/>
                <a:cs typeface="Times New Roman"/>
              </a:rPr>
              <a:t>III</a:t>
            </a:r>
            <a:r>
              <a:rPr dirty="0" sz="800" spc="10" b="1">
                <a:latin typeface="Times New Roman"/>
                <a:cs typeface="Times New Roman"/>
              </a:rPr>
              <a:t> 2015:</a:t>
            </a:r>
            <a:r>
              <a:rPr dirty="0" sz="800" spc="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2.014.000	foglio</a:t>
            </a:r>
            <a:r>
              <a:rPr dirty="0" sz="800" spc="-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Quotidiano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-2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nazionale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Andrea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Cangini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8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514600" y="72771"/>
            <a:ext cx="2727960" cy="1920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0" y="0"/>
            <a:ext cx="7556500" cy="10693400"/>
          </a:xfrm>
          <a:custGeom>
            <a:avLst/>
            <a:gdLst/>
            <a:ahLst/>
            <a:cxnLst/>
            <a:rect l="l" t="t" r="r" b="b"/>
            <a:pathLst>
              <a:path w="7556500" h="10693400">
                <a:moveTo>
                  <a:pt x="0" y="10693400"/>
                </a:moveTo>
                <a:lnTo>
                  <a:pt x="7556500" y="10693400"/>
                </a:lnTo>
                <a:lnTo>
                  <a:pt x="75565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596895" y="1834895"/>
            <a:ext cx="426720" cy="119380"/>
          </a:xfrm>
          <a:custGeom>
            <a:avLst/>
            <a:gdLst/>
            <a:ahLst/>
            <a:cxnLst/>
            <a:rect l="l" t="t" r="r" b="b"/>
            <a:pathLst>
              <a:path w="426719" h="119380">
                <a:moveTo>
                  <a:pt x="0" y="119379"/>
                </a:moveTo>
                <a:lnTo>
                  <a:pt x="426719" y="119379"/>
                </a:lnTo>
                <a:lnTo>
                  <a:pt x="426719" y="0"/>
                </a:lnTo>
                <a:lnTo>
                  <a:pt x="0" y="0"/>
                </a:lnTo>
                <a:lnTo>
                  <a:pt x="0" y="119379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420111" y="3560064"/>
            <a:ext cx="393700" cy="110489"/>
          </a:xfrm>
          <a:custGeom>
            <a:avLst/>
            <a:gdLst/>
            <a:ahLst/>
            <a:cxnLst/>
            <a:rect l="l" t="t" r="r" b="b"/>
            <a:pathLst>
              <a:path w="393700" h="110489">
                <a:moveTo>
                  <a:pt x="0" y="110235"/>
                </a:moveTo>
                <a:lnTo>
                  <a:pt x="393192" y="110235"/>
                </a:lnTo>
                <a:lnTo>
                  <a:pt x="393192" y="0"/>
                </a:lnTo>
                <a:lnTo>
                  <a:pt x="0" y="0"/>
                </a:lnTo>
                <a:lnTo>
                  <a:pt x="0" y="110235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185416" y="5907023"/>
            <a:ext cx="396240" cy="110489"/>
          </a:xfrm>
          <a:custGeom>
            <a:avLst/>
            <a:gdLst/>
            <a:ahLst/>
            <a:cxnLst/>
            <a:rect l="l" t="t" r="r" b="b"/>
            <a:pathLst>
              <a:path w="396239" h="110489">
                <a:moveTo>
                  <a:pt x="0" y="110236"/>
                </a:moveTo>
                <a:lnTo>
                  <a:pt x="396239" y="110236"/>
                </a:lnTo>
                <a:lnTo>
                  <a:pt x="396239" y="0"/>
                </a:lnTo>
                <a:lnTo>
                  <a:pt x="0" y="0"/>
                </a:lnTo>
                <a:lnTo>
                  <a:pt x="0" y="110236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440679" y="4870703"/>
            <a:ext cx="167640" cy="104139"/>
          </a:xfrm>
          <a:custGeom>
            <a:avLst/>
            <a:gdLst/>
            <a:ahLst/>
            <a:cxnLst/>
            <a:rect l="l" t="t" r="r" b="b"/>
            <a:pathLst>
              <a:path w="167639" h="104139">
                <a:moveTo>
                  <a:pt x="0" y="104139"/>
                </a:moveTo>
                <a:lnTo>
                  <a:pt x="167639" y="104139"/>
                </a:lnTo>
                <a:lnTo>
                  <a:pt x="167639" y="0"/>
                </a:lnTo>
                <a:lnTo>
                  <a:pt x="0" y="0"/>
                </a:lnTo>
                <a:lnTo>
                  <a:pt x="0" y="104139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651760" y="5910071"/>
            <a:ext cx="408940" cy="107314"/>
          </a:xfrm>
          <a:custGeom>
            <a:avLst/>
            <a:gdLst/>
            <a:ahLst/>
            <a:cxnLst/>
            <a:rect l="l" t="t" r="r" b="b"/>
            <a:pathLst>
              <a:path w="408939" h="107314">
                <a:moveTo>
                  <a:pt x="0" y="107187"/>
                </a:moveTo>
                <a:lnTo>
                  <a:pt x="408431" y="107187"/>
                </a:lnTo>
                <a:lnTo>
                  <a:pt x="408431" y="0"/>
                </a:lnTo>
                <a:lnTo>
                  <a:pt x="0" y="0"/>
                </a:lnTo>
                <a:lnTo>
                  <a:pt x="0" y="107187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941832" y="6038088"/>
            <a:ext cx="381000" cy="110489"/>
          </a:xfrm>
          <a:custGeom>
            <a:avLst/>
            <a:gdLst/>
            <a:ahLst/>
            <a:cxnLst/>
            <a:rect l="l" t="t" r="r" b="b"/>
            <a:pathLst>
              <a:path w="381000" h="110489">
                <a:moveTo>
                  <a:pt x="0" y="110236"/>
                </a:moveTo>
                <a:lnTo>
                  <a:pt x="381000" y="110236"/>
                </a:lnTo>
                <a:lnTo>
                  <a:pt x="381000" y="0"/>
                </a:lnTo>
                <a:lnTo>
                  <a:pt x="0" y="0"/>
                </a:lnTo>
                <a:lnTo>
                  <a:pt x="0" y="110236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5675376" y="4870703"/>
            <a:ext cx="405765" cy="104139"/>
          </a:xfrm>
          <a:custGeom>
            <a:avLst/>
            <a:gdLst/>
            <a:ahLst/>
            <a:cxnLst/>
            <a:rect l="l" t="t" r="r" b="b"/>
            <a:pathLst>
              <a:path w="405764" h="104139">
                <a:moveTo>
                  <a:pt x="0" y="104139"/>
                </a:moveTo>
                <a:lnTo>
                  <a:pt x="405384" y="104139"/>
                </a:lnTo>
                <a:lnTo>
                  <a:pt x="405384" y="0"/>
                </a:lnTo>
                <a:lnTo>
                  <a:pt x="0" y="0"/>
                </a:lnTo>
                <a:lnTo>
                  <a:pt x="0" y="104139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120384" y="4870703"/>
            <a:ext cx="405765" cy="104139"/>
          </a:xfrm>
          <a:custGeom>
            <a:avLst/>
            <a:gdLst/>
            <a:ahLst/>
            <a:cxnLst/>
            <a:rect l="l" t="t" r="r" b="b"/>
            <a:pathLst>
              <a:path w="405765" h="104139">
                <a:moveTo>
                  <a:pt x="0" y="104139"/>
                </a:moveTo>
                <a:lnTo>
                  <a:pt x="405384" y="104139"/>
                </a:lnTo>
                <a:lnTo>
                  <a:pt x="405384" y="0"/>
                </a:lnTo>
                <a:lnTo>
                  <a:pt x="0" y="0"/>
                </a:lnTo>
                <a:lnTo>
                  <a:pt x="0" y="104139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596895" y="1947672"/>
            <a:ext cx="426720" cy="12700"/>
          </a:xfrm>
          <a:custGeom>
            <a:avLst/>
            <a:gdLst/>
            <a:ahLst/>
            <a:cxnLst/>
            <a:rect l="l" t="t" r="r" b="b"/>
            <a:pathLst>
              <a:path w="426719" h="12700">
                <a:moveTo>
                  <a:pt x="0" y="12700"/>
                </a:moveTo>
                <a:lnTo>
                  <a:pt x="426719" y="12700"/>
                </a:lnTo>
                <a:lnTo>
                  <a:pt x="426719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420111" y="3663696"/>
            <a:ext cx="393700" cy="12700"/>
          </a:xfrm>
          <a:custGeom>
            <a:avLst/>
            <a:gdLst/>
            <a:ahLst/>
            <a:cxnLst/>
            <a:rect l="l" t="t" r="r" b="b"/>
            <a:pathLst>
              <a:path w="393700" h="12700">
                <a:moveTo>
                  <a:pt x="0" y="12700"/>
                </a:moveTo>
                <a:lnTo>
                  <a:pt x="393192" y="12700"/>
                </a:lnTo>
                <a:lnTo>
                  <a:pt x="393192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185416" y="6010655"/>
            <a:ext cx="396240" cy="12700"/>
          </a:xfrm>
          <a:custGeom>
            <a:avLst/>
            <a:gdLst/>
            <a:ahLst/>
            <a:cxnLst/>
            <a:rect l="l" t="t" r="r" b="b"/>
            <a:pathLst>
              <a:path w="396239" h="12700">
                <a:moveTo>
                  <a:pt x="0" y="12700"/>
                </a:moveTo>
                <a:lnTo>
                  <a:pt x="396239" y="12700"/>
                </a:lnTo>
                <a:lnTo>
                  <a:pt x="396239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5440679" y="4968240"/>
            <a:ext cx="167640" cy="12700"/>
          </a:xfrm>
          <a:custGeom>
            <a:avLst/>
            <a:gdLst/>
            <a:ahLst/>
            <a:cxnLst/>
            <a:rect l="l" t="t" r="r" b="b"/>
            <a:pathLst>
              <a:path w="167639" h="12700">
                <a:moveTo>
                  <a:pt x="0" y="12700"/>
                </a:moveTo>
                <a:lnTo>
                  <a:pt x="167639" y="12700"/>
                </a:lnTo>
                <a:lnTo>
                  <a:pt x="167639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941832" y="6141720"/>
            <a:ext cx="381000" cy="12700"/>
          </a:xfrm>
          <a:custGeom>
            <a:avLst/>
            <a:gdLst/>
            <a:ahLst/>
            <a:cxnLst/>
            <a:rect l="l" t="t" r="r" b="b"/>
            <a:pathLst>
              <a:path w="381000" h="12700">
                <a:moveTo>
                  <a:pt x="0" y="12700"/>
                </a:moveTo>
                <a:lnTo>
                  <a:pt x="381000" y="12700"/>
                </a:lnTo>
                <a:lnTo>
                  <a:pt x="38100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6120384" y="4968240"/>
            <a:ext cx="405765" cy="12700"/>
          </a:xfrm>
          <a:custGeom>
            <a:avLst/>
            <a:gdLst/>
            <a:ahLst/>
            <a:cxnLst/>
            <a:rect l="l" t="t" r="r" b="b"/>
            <a:pathLst>
              <a:path w="405765" h="12700">
                <a:moveTo>
                  <a:pt x="0" y="12700"/>
                </a:moveTo>
                <a:lnTo>
                  <a:pt x="405384" y="12700"/>
                </a:lnTo>
                <a:lnTo>
                  <a:pt x="405384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651760" y="6010655"/>
            <a:ext cx="408940" cy="12700"/>
          </a:xfrm>
          <a:custGeom>
            <a:avLst/>
            <a:gdLst/>
            <a:ahLst/>
            <a:cxnLst/>
            <a:rect l="l" t="t" r="r" b="b"/>
            <a:pathLst>
              <a:path w="408939" h="12700">
                <a:moveTo>
                  <a:pt x="0" y="12700"/>
                </a:moveTo>
                <a:lnTo>
                  <a:pt x="408431" y="12700"/>
                </a:lnTo>
                <a:lnTo>
                  <a:pt x="408431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941832" y="6141720"/>
            <a:ext cx="381000" cy="12700"/>
          </a:xfrm>
          <a:custGeom>
            <a:avLst/>
            <a:gdLst/>
            <a:ahLst/>
            <a:cxnLst/>
            <a:rect l="l" t="t" r="r" b="b"/>
            <a:pathLst>
              <a:path w="381000" h="12700">
                <a:moveTo>
                  <a:pt x="0" y="12700"/>
                </a:moveTo>
                <a:lnTo>
                  <a:pt x="381000" y="12700"/>
                </a:lnTo>
                <a:lnTo>
                  <a:pt x="38100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5675376" y="4968240"/>
            <a:ext cx="405765" cy="12700"/>
          </a:xfrm>
          <a:custGeom>
            <a:avLst/>
            <a:gdLst/>
            <a:ahLst/>
            <a:cxnLst/>
            <a:rect l="l" t="t" r="r" b="b"/>
            <a:pathLst>
              <a:path w="405764" h="12700">
                <a:moveTo>
                  <a:pt x="0" y="12700"/>
                </a:moveTo>
                <a:lnTo>
                  <a:pt x="405384" y="12700"/>
                </a:lnTo>
                <a:lnTo>
                  <a:pt x="405384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120384" y="4968240"/>
            <a:ext cx="405765" cy="12700"/>
          </a:xfrm>
          <a:custGeom>
            <a:avLst/>
            <a:gdLst/>
            <a:ahLst/>
            <a:cxnLst/>
            <a:rect l="l" t="t" r="r" b="b"/>
            <a:pathLst>
              <a:path w="405765" h="12700">
                <a:moveTo>
                  <a:pt x="0" y="12700"/>
                </a:moveTo>
                <a:lnTo>
                  <a:pt x="405384" y="12700"/>
                </a:lnTo>
                <a:lnTo>
                  <a:pt x="405384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9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429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Bari.</a:t>
            </a:r>
            <a:r>
              <a:rPr dirty="0" sz="1600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epub</a:t>
            </a:r>
            <a:r>
              <a:rPr dirty="0" sz="1600" spc="-15" b="1">
                <a:latin typeface="Arial"/>
                <a:cs typeface="Arial"/>
              </a:rPr>
              <a:t>b</a:t>
            </a:r>
            <a:r>
              <a:rPr dirty="0" sz="1600" spc="-5" b="1">
                <a:latin typeface="Arial"/>
                <a:cs typeface="Arial"/>
              </a:rPr>
              <a:t>l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ca</a:t>
            </a:r>
            <a:r>
              <a:rPr dirty="0" sz="1600" spc="10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it  </a:t>
            </a:r>
            <a:r>
              <a:rPr dirty="0" sz="1600" spc="-5" b="1">
                <a:latin typeface="Arial"/>
                <a:cs typeface="Arial"/>
              </a:rPr>
              <a:t>5 maggio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351404" y="2661919"/>
            <a:ext cx="2762249" cy="5330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67306" y="3650992"/>
            <a:ext cx="5930375" cy="10192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48665" y="4841112"/>
            <a:ext cx="5276850" cy="16478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Cralbds.it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5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935094"/>
            <a:ext cx="6108065" cy="583184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ts val="1955"/>
              </a:lnSpc>
              <a:spcBef>
                <a:spcPts val="105"/>
              </a:spcBef>
            </a:pPr>
            <a:r>
              <a:rPr dirty="0" sz="1650" spc="-5">
                <a:solidFill>
                  <a:srgbClr val="C00000"/>
                </a:solidFill>
                <a:latin typeface="Georgia"/>
                <a:cs typeface="Georgia"/>
              </a:rPr>
              <a:t>Appuntamenti </a:t>
            </a:r>
            <a:r>
              <a:rPr dirty="0" sz="1650">
                <a:solidFill>
                  <a:srgbClr val="C00000"/>
                </a:solidFill>
                <a:latin typeface="Georgia"/>
                <a:cs typeface="Georgia"/>
              </a:rPr>
              <a:t>a Palazzo</a:t>
            </a:r>
            <a:r>
              <a:rPr dirty="0" sz="1650" spc="-25">
                <a:solidFill>
                  <a:srgbClr val="C00000"/>
                </a:solidFill>
                <a:latin typeface="Georgia"/>
                <a:cs typeface="Georgia"/>
              </a:rPr>
              <a:t> </a:t>
            </a:r>
            <a:r>
              <a:rPr dirty="0" sz="1650" spc="-5">
                <a:solidFill>
                  <a:srgbClr val="C00000"/>
                </a:solidFill>
                <a:latin typeface="Georgia"/>
                <a:cs typeface="Georgia"/>
              </a:rPr>
              <a:t>Branciforte</a:t>
            </a:r>
            <a:endParaRPr sz="1650">
              <a:latin typeface="Georgia"/>
              <a:cs typeface="Georgia"/>
            </a:endParaRPr>
          </a:p>
          <a:p>
            <a:pPr marL="12700">
              <a:lnSpc>
                <a:spcPts val="1235"/>
              </a:lnSpc>
            </a:pPr>
            <a:r>
              <a:rPr dirty="0" sz="1050" i="1">
                <a:solidFill>
                  <a:srgbClr val="205FB3"/>
                </a:solidFill>
                <a:latin typeface="Georgia"/>
                <a:cs typeface="Georgia"/>
              </a:rPr>
              <a:t>3 - 9 </a:t>
            </a:r>
            <a:r>
              <a:rPr dirty="0" sz="1050" spc="-5" i="1">
                <a:solidFill>
                  <a:srgbClr val="205FB3"/>
                </a:solidFill>
                <a:latin typeface="Georgia"/>
                <a:cs typeface="Georgia"/>
              </a:rPr>
              <a:t>maggio</a:t>
            </a:r>
            <a:r>
              <a:rPr dirty="0" sz="1050" spc="-10" i="1">
                <a:solidFill>
                  <a:srgbClr val="205FB3"/>
                </a:solidFill>
                <a:latin typeface="Georgia"/>
                <a:cs typeface="Georgia"/>
              </a:rPr>
              <a:t> </a:t>
            </a:r>
            <a:r>
              <a:rPr dirty="0" sz="1050" spc="-5" i="1">
                <a:solidFill>
                  <a:srgbClr val="205FB3"/>
                </a:solidFill>
                <a:latin typeface="Georgia"/>
                <a:cs typeface="Georgia"/>
              </a:rPr>
              <a:t>2016</a:t>
            </a:r>
            <a:endParaRPr sz="1050">
              <a:latin typeface="Georgia"/>
              <a:cs typeface="Georgia"/>
            </a:endParaRPr>
          </a:p>
          <a:p>
            <a:pPr marL="12700" marR="429259">
              <a:lnSpc>
                <a:spcPct val="143800"/>
              </a:lnSpc>
              <a:spcBef>
                <a:spcPts val="360"/>
              </a:spcBef>
            </a:pPr>
            <a:r>
              <a:rPr dirty="0" sz="1050">
                <a:solidFill>
                  <a:srgbClr val="1F1F1F"/>
                </a:solidFill>
                <a:latin typeface="Georgia"/>
                <a:cs typeface="Georgia"/>
              </a:rPr>
              <a:t>Si ha il </a:t>
            </a: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piacere </a:t>
            </a:r>
            <a:r>
              <a:rPr dirty="0" sz="1050" spc="5">
                <a:solidFill>
                  <a:srgbClr val="1F1F1F"/>
                </a:solidFill>
                <a:latin typeface="Georgia"/>
                <a:cs typeface="Georgia"/>
              </a:rPr>
              <a:t>di </a:t>
            </a: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comunicare ai nostri </a:t>
            </a:r>
            <a:r>
              <a:rPr dirty="0" sz="1050" spc="-10">
                <a:solidFill>
                  <a:srgbClr val="1F1F1F"/>
                </a:solidFill>
                <a:latin typeface="Georgia"/>
                <a:cs typeface="Georgia"/>
              </a:rPr>
              <a:t>Soci </a:t>
            </a:r>
            <a:r>
              <a:rPr dirty="0" sz="1050">
                <a:solidFill>
                  <a:srgbClr val="1F1F1F"/>
                </a:solidFill>
                <a:latin typeface="Georgia"/>
                <a:cs typeface="Georgia"/>
              </a:rPr>
              <a:t>i </a:t>
            </a: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seguenti appuntamenti presso Palazzo Branciforte </a:t>
            </a:r>
            <a:r>
              <a:rPr dirty="0" sz="1050">
                <a:solidFill>
                  <a:srgbClr val="1F1F1F"/>
                </a:solidFill>
                <a:latin typeface="Georgia"/>
                <a:cs typeface="Georgia"/>
              </a:rPr>
              <a:t>:  Dal 2 </a:t>
            </a: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Maggio </a:t>
            </a:r>
            <a:r>
              <a:rPr dirty="0" sz="1050">
                <a:solidFill>
                  <a:srgbClr val="1F1F1F"/>
                </a:solidFill>
                <a:latin typeface="Georgia"/>
                <a:cs typeface="Georgia"/>
              </a:rPr>
              <a:t>a </a:t>
            </a: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domenica </a:t>
            </a:r>
            <a:r>
              <a:rPr dirty="0" sz="1050">
                <a:solidFill>
                  <a:srgbClr val="1F1F1F"/>
                </a:solidFill>
                <a:latin typeface="Georgia"/>
                <a:cs typeface="Georgia"/>
              </a:rPr>
              <a:t>8</a:t>
            </a:r>
            <a:r>
              <a:rPr dirty="0" sz="1050" spc="-40">
                <a:solidFill>
                  <a:srgbClr val="1F1F1F"/>
                </a:solidFill>
                <a:latin typeface="Georgia"/>
                <a:cs typeface="Georgia"/>
              </a:rPr>
              <a:t> </a:t>
            </a:r>
            <a:r>
              <a:rPr dirty="0" sz="1050">
                <a:solidFill>
                  <a:srgbClr val="1F1F1F"/>
                </a:solidFill>
                <a:latin typeface="Georgia"/>
                <a:cs typeface="Georgia"/>
              </a:rPr>
              <a:t>maggio</a:t>
            </a:r>
            <a:endParaRPr sz="105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dirty="0" sz="1050" b="1">
                <a:solidFill>
                  <a:srgbClr val="1F1F1F"/>
                </a:solidFill>
                <a:latin typeface="Georgia"/>
                <a:cs typeface="Georgia"/>
              </a:rPr>
              <a:t>Festival </a:t>
            </a:r>
            <a:r>
              <a:rPr dirty="0" sz="1050" spc="-5" b="1">
                <a:solidFill>
                  <a:srgbClr val="1F1F1F"/>
                </a:solidFill>
                <a:latin typeface="Georgia"/>
                <a:cs typeface="Georgia"/>
              </a:rPr>
              <a:t>della cultura creativa</a:t>
            </a:r>
            <a:r>
              <a:rPr dirty="0" sz="1050" spc="-25" b="1">
                <a:solidFill>
                  <a:srgbClr val="1F1F1F"/>
                </a:solidFill>
                <a:latin typeface="Georgia"/>
                <a:cs typeface="Georgia"/>
              </a:rPr>
              <a:t> </a:t>
            </a:r>
            <a:r>
              <a:rPr dirty="0" sz="1050" spc="-5" b="1">
                <a:solidFill>
                  <a:srgbClr val="1F1F1F"/>
                </a:solidFill>
                <a:latin typeface="Georgia"/>
                <a:cs typeface="Georgia"/>
              </a:rPr>
              <a:t>2016</a:t>
            </a:r>
            <a:endParaRPr sz="105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Dedicato ai più giovani, promosso </a:t>
            </a:r>
            <a:r>
              <a:rPr dirty="0" sz="1050">
                <a:solidFill>
                  <a:srgbClr val="1F1F1F"/>
                </a:solidFill>
                <a:latin typeface="Georgia"/>
                <a:cs typeface="Georgia"/>
              </a:rPr>
              <a:t>e </a:t>
            </a: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organizzato dalle banche </a:t>
            </a:r>
            <a:r>
              <a:rPr dirty="0" sz="1050">
                <a:solidFill>
                  <a:srgbClr val="1F1F1F"/>
                </a:solidFill>
                <a:latin typeface="Georgia"/>
                <a:cs typeface="Georgia"/>
              </a:rPr>
              <a:t>e </a:t>
            </a: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coordinato</a:t>
            </a:r>
            <a:r>
              <a:rPr dirty="0" sz="1050" spc="35">
                <a:solidFill>
                  <a:srgbClr val="1F1F1F"/>
                </a:solidFill>
                <a:latin typeface="Georgia"/>
                <a:cs typeface="Georgia"/>
              </a:rPr>
              <a:t> </a:t>
            </a: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dall’ABI.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000">
              <a:latin typeface="Times New Roman"/>
              <a:cs typeface="Times New Roman"/>
            </a:endParaRPr>
          </a:p>
          <a:p>
            <a:pPr marL="12700" marR="4177029">
              <a:lnSpc>
                <a:spcPct val="143000"/>
              </a:lnSpc>
            </a:pP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Sabato </a:t>
            </a:r>
            <a:r>
              <a:rPr dirty="0" sz="1050">
                <a:solidFill>
                  <a:srgbClr val="1F1F1F"/>
                </a:solidFill>
                <a:latin typeface="Georgia"/>
                <a:cs typeface="Georgia"/>
              </a:rPr>
              <a:t>7 maggio </a:t>
            </a: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2016, ore </a:t>
            </a:r>
            <a:r>
              <a:rPr dirty="0" sz="1050">
                <a:solidFill>
                  <a:srgbClr val="1F1F1F"/>
                </a:solidFill>
                <a:latin typeface="Georgia"/>
                <a:cs typeface="Georgia"/>
              </a:rPr>
              <a:t>10.30  Didattica</a:t>
            </a:r>
            <a:endParaRPr sz="105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dirty="0" sz="1050">
                <a:solidFill>
                  <a:srgbClr val="1F1F1F"/>
                </a:solidFill>
                <a:latin typeface="Georgia"/>
                <a:cs typeface="Georgia"/>
              </a:rPr>
              <a:t>I </a:t>
            </a: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luoghi immaginati ..e</a:t>
            </a:r>
            <a:r>
              <a:rPr dirty="0" sz="1050" spc="-10">
                <a:solidFill>
                  <a:srgbClr val="1F1F1F"/>
                </a:solidFill>
                <a:latin typeface="Georgia"/>
                <a:cs typeface="Georgia"/>
              </a:rPr>
              <a:t> </a:t>
            </a: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disegnati</a:t>
            </a:r>
            <a:endParaRPr sz="1050">
              <a:latin typeface="Georgia"/>
              <a:cs typeface="Georgia"/>
            </a:endParaRPr>
          </a:p>
          <a:p>
            <a:pPr marL="12700" marR="401955">
              <a:lnSpc>
                <a:spcPct val="142900"/>
              </a:lnSpc>
            </a:pP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Laboratorio per bambini. </a:t>
            </a:r>
            <a:r>
              <a:rPr dirty="0" sz="1050">
                <a:solidFill>
                  <a:srgbClr val="1F1F1F"/>
                </a:solidFill>
                <a:latin typeface="Georgia"/>
                <a:cs typeface="Georgia"/>
              </a:rPr>
              <a:t>Al </a:t>
            </a: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termine </a:t>
            </a:r>
            <a:r>
              <a:rPr dirty="0" sz="1050">
                <a:solidFill>
                  <a:srgbClr val="1F1F1F"/>
                </a:solidFill>
                <a:latin typeface="Georgia"/>
                <a:cs typeface="Georgia"/>
              </a:rPr>
              <a:t>del </a:t>
            </a: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percorso </a:t>
            </a:r>
            <a:r>
              <a:rPr dirty="0" sz="1050">
                <a:solidFill>
                  <a:srgbClr val="1F1F1F"/>
                </a:solidFill>
                <a:latin typeface="Georgia"/>
                <a:cs typeface="Georgia"/>
              </a:rPr>
              <a:t>guidato </a:t>
            </a: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di mostra </a:t>
            </a:r>
            <a:r>
              <a:rPr dirty="0" sz="1050">
                <a:solidFill>
                  <a:srgbClr val="1F1F1F"/>
                </a:solidFill>
                <a:latin typeface="Georgia"/>
                <a:cs typeface="Georgia"/>
              </a:rPr>
              <a:t>i </a:t>
            </a: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bambini, </a:t>
            </a:r>
            <a:r>
              <a:rPr dirty="0" sz="1050">
                <a:solidFill>
                  <a:srgbClr val="1F1F1F"/>
                </a:solidFill>
                <a:latin typeface="Georgia"/>
                <a:cs typeface="Georgia"/>
              </a:rPr>
              <a:t>organizzati in due  </a:t>
            </a: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squadre, potranno sfidarsi </a:t>
            </a:r>
            <a:r>
              <a:rPr dirty="0" sz="1050">
                <a:solidFill>
                  <a:srgbClr val="1F1F1F"/>
                </a:solidFill>
                <a:latin typeface="Georgia"/>
                <a:cs typeface="Georgia"/>
              </a:rPr>
              <a:t>in un </a:t>
            </a: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trivial della</a:t>
            </a:r>
            <a:r>
              <a:rPr dirty="0" sz="1050">
                <a:solidFill>
                  <a:srgbClr val="1F1F1F"/>
                </a:solidFill>
                <a:latin typeface="Georgia"/>
                <a:cs typeface="Georgia"/>
              </a:rPr>
              <a:t> </a:t>
            </a: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cultura.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 marR="3363595">
              <a:lnSpc>
                <a:spcPct val="142900"/>
              </a:lnSpc>
            </a:pP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Sabato </a:t>
            </a:r>
            <a:r>
              <a:rPr dirty="0" sz="1050">
                <a:solidFill>
                  <a:srgbClr val="1F1F1F"/>
                </a:solidFill>
                <a:latin typeface="Georgia"/>
                <a:cs typeface="Georgia"/>
              </a:rPr>
              <a:t>7 e </a:t>
            </a: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domenica </a:t>
            </a:r>
            <a:r>
              <a:rPr dirty="0" sz="1050">
                <a:solidFill>
                  <a:srgbClr val="1F1F1F"/>
                </a:solidFill>
                <a:latin typeface="Georgia"/>
                <a:cs typeface="Georgia"/>
              </a:rPr>
              <a:t>8 </a:t>
            </a: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maggio 2016, ore </a:t>
            </a:r>
            <a:r>
              <a:rPr dirty="0" sz="1050">
                <a:solidFill>
                  <a:srgbClr val="1F1F1F"/>
                </a:solidFill>
                <a:latin typeface="Georgia"/>
                <a:cs typeface="Georgia"/>
              </a:rPr>
              <a:t>18.30  Didattica</a:t>
            </a:r>
            <a:endParaRPr sz="105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dirty="0" sz="1050">
                <a:solidFill>
                  <a:srgbClr val="1F1F1F"/>
                </a:solidFill>
                <a:latin typeface="Georgia"/>
                <a:cs typeface="Georgia"/>
              </a:rPr>
              <a:t>“Un </a:t>
            </a: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Voyage</a:t>
            </a:r>
            <a:r>
              <a:rPr dirty="0" sz="1050" spc="-15">
                <a:solidFill>
                  <a:srgbClr val="1F1F1F"/>
                </a:solidFill>
                <a:latin typeface="Georgia"/>
                <a:cs typeface="Georgia"/>
              </a:rPr>
              <a:t> </a:t>
            </a: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pittoresque”</a:t>
            </a:r>
            <a:endParaRPr sz="1050">
              <a:latin typeface="Georgia"/>
              <a:cs typeface="Georgia"/>
            </a:endParaRPr>
          </a:p>
          <a:p>
            <a:pPr marL="12700" marR="5080">
              <a:lnSpc>
                <a:spcPct val="142900"/>
              </a:lnSpc>
            </a:pPr>
            <a:r>
              <a:rPr dirty="0" sz="1050">
                <a:solidFill>
                  <a:srgbClr val="1F1F1F"/>
                </a:solidFill>
                <a:latin typeface="Georgia"/>
                <a:cs typeface="Georgia"/>
              </a:rPr>
              <a:t>Visita di </a:t>
            </a: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approfondimento. </a:t>
            </a:r>
            <a:r>
              <a:rPr dirty="0" sz="1050">
                <a:solidFill>
                  <a:srgbClr val="1F1F1F"/>
                </a:solidFill>
                <a:latin typeface="Georgia"/>
                <a:cs typeface="Georgia"/>
              </a:rPr>
              <a:t>Attraverso </a:t>
            </a: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le opere esposte sarà possibile riscoprire la </a:t>
            </a:r>
            <a:r>
              <a:rPr dirty="0" sz="1050">
                <a:solidFill>
                  <a:srgbClr val="1F1F1F"/>
                </a:solidFill>
                <a:latin typeface="Georgia"/>
                <a:cs typeface="Georgia"/>
              </a:rPr>
              <a:t>Sicilia </a:t>
            </a: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con gli occhi </a:t>
            </a:r>
            <a:r>
              <a:rPr dirty="0" sz="1050" spc="5">
                <a:solidFill>
                  <a:srgbClr val="1F1F1F"/>
                </a:solidFill>
                <a:latin typeface="Georgia"/>
                <a:cs typeface="Georgia"/>
              </a:rPr>
              <a:t>di  </a:t>
            </a:r>
            <a:r>
              <a:rPr dirty="0" sz="1050">
                <a:solidFill>
                  <a:srgbClr val="1F1F1F"/>
                </a:solidFill>
                <a:latin typeface="Georgia"/>
                <a:cs typeface="Georgia"/>
              </a:rPr>
              <a:t>un antico</a:t>
            </a:r>
            <a:r>
              <a:rPr dirty="0" sz="1050" spc="-25">
                <a:solidFill>
                  <a:srgbClr val="1F1F1F"/>
                </a:solidFill>
                <a:latin typeface="Georgia"/>
                <a:cs typeface="Georgia"/>
              </a:rPr>
              <a:t> </a:t>
            </a: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viaggiatore.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 marR="4758690">
              <a:lnSpc>
                <a:spcPct val="142900"/>
              </a:lnSpc>
              <a:spcBef>
                <a:spcPts val="5"/>
              </a:spcBef>
            </a:pPr>
            <a:r>
              <a:rPr dirty="0" sz="1050">
                <a:solidFill>
                  <a:srgbClr val="1F1F1F"/>
                </a:solidFill>
                <a:latin typeface="Georgia"/>
                <a:cs typeface="Georgia"/>
              </a:rPr>
              <a:t>Fino </a:t>
            </a: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al 19 giugno</a:t>
            </a:r>
            <a:r>
              <a:rPr dirty="0" sz="1050" spc="-45">
                <a:solidFill>
                  <a:srgbClr val="1F1F1F"/>
                </a:solidFill>
                <a:latin typeface="Georgia"/>
                <a:cs typeface="Georgia"/>
              </a:rPr>
              <a:t> </a:t>
            </a: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2016  Spazio</a:t>
            </a:r>
            <a:r>
              <a:rPr dirty="0" sz="1050" spc="-10">
                <a:solidFill>
                  <a:srgbClr val="1F1F1F"/>
                </a:solidFill>
                <a:latin typeface="Georgia"/>
                <a:cs typeface="Georgia"/>
              </a:rPr>
              <a:t> </a:t>
            </a: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espositivo</a:t>
            </a:r>
            <a:endParaRPr sz="105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dirty="0" sz="1050">
                <a:solidFill>
                  <a:srgbClr val="1F1F1F"/>
                </a:solidFill>
                <a:latin typeface="Georgia"/>
                <a:cs typeface="Georgia"/>
              </a:rPr>
              <a:t>A Palazzo </a:t>
            </a: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Branciforte </a:t>
            </a:r>
            <a:r>
              <a:rPr dirty="0" sz="1050">
                <a:solidFill>
                  <a:srgbClr val="1F1F1F"/>
                </a:solidFill>
                <a:latin typeface="Georgia"/>
                <a:cs typeface="Georgia"/>
              </a:rPr>
              <a:t>è </a:t>
            </a: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in corso la </a:t>
            </a:r>
            <a:r>
              <a:rPr dirty="0" sz="1050">
                <a:solidFill>
                  <a:srgbClr val="1F1F1F"/>
                </a:solidFill>
                <a:latin typeface="Georgia"/>
                <a:cs typeface="Georgia"/>
              </a:rPr>
              <a:t>mostra </a:t>
            </a: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Jean-Pierre Houël, un francese </a:t>
            </a:r>
            <a:r>
              <a:rPr dirty="0" sz="1050">
                <a:solidFill>
                  <a:srgbClr val="1F1F1F"/>
                </a:solidFill>
                <a:latin typeface="Georgia"/>
                <a:cs typeface="Georgia"/>
              </a:rPr>
              <a:t>in</a:t>
            </a:r>
            <a:r>
              <a:rPr dirty="0" sz="1050" spc="25">
                <a:solidFill>
                  <a:srgbClr val="1F1F1F"/>
                </a:solidFill>
                <a:latin typeface="Georgia"/>
                <a:cs typeface="Georgia"/>
              </a:rPr>
              <a:t> </a:t>
            </a: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Sicilia</a:t>
            </a:r>
            <a:endParaRPr sz="10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Times New Roman"/>
              <a:cs typeface="Times New Roman"/>
            </a:endParaRPr>
          </a:p>
          <a:p>
            <a:pPr marL="12700" marR="2521585">
              <a:lnSpc>
                <a:spcPct val="141900"/>
              </a:lnSpc>
            </a:pPr>
            <a:r>
              <a:rPr dirty="0" sz="1050">
                <a:solidFill>
                  <a:srgbClr val="1F1F1F"/>
                </a:solidFill>
                <a:latin typeface="Georgia"/>
                <a:cs typeface="Georgia"/>
              </a:rPr>
              <a:t>Palazzo </a:t>
            </a: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Branciforte </a:t>
            </a:r>
            <a:r>
              <a:rPr dirty="0" sz="1050">
                <a:solidFill>
                  <a:srgbClr val="1F1F1F"/>
                </a:solidFill>
                <a:latin typeface="Georgia"/>
                <a:cs typeface="Georgia"/>
              </a:rPr>
              <a:t>- Via Bara </a:t>
            </a: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all'Olivella, </a:t>
            </a:r>
            <a:r>
              <a:rPr dirty="0" sz="1050">
                <a:solidFill>
                  <a:srgbClr val="1F1F1F"/>
                </a:solidFill>
                <a:latin typeface="Georgia"/>
                <a:cs typeface="Georgia"/>
              </a:rPr>
              <a:t>2 - </a:t>
            </a: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90133 Palermo  </a:t>
            </a:r>
            <a:r>
              <a:rPr dirty="0" sz="1050">
                <a:solidFill>
                  <a:srgbClr val="1F1F1F"/>
                </a:solidFill>
                <a:latin typeface="Georgia"/>
                <a:cs typeface="Georgia"/>
              </a:rPr>
              <a:t>Tel. +39 </a:t>
            </a:r>
            <a:r>
              <a:rPr dirty="0" sz="1050" spc="-5">
                <a:solidFill>
                  <a:srgbClr val="1F1F1F"/>
                </a:solidFill>
                <a:latin typeface="Georgia"/>
                <a:cs typeface="Georgia"/>
              </a:rPr>
              <a:t>0918887767 +39.091.7657621 (biglietteria)</a:t>
            </a:r>
            <a:endParaRPr sz="1050">
              <a:latin typeface="Georgia"/>
              <a:cs typeface="Georg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818129" y="2442971"/>
            <a:ext cx="1924049" cy="9519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894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Dietrol</a:t>
            </a:r>
            <a:r>
              <a:rPr dirty="0" sz="1600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notizia</a:t>
            </a:r>
            <a:r>
              <a:rPr dirty="0" sz="1600" spc="5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eu  </a:t>
            </a:r>
            <a:r>
              <a:rPr dirty="0" sz="1600" spc="-5" b="1">
                <a:latin typeface="Arial"/>
                <a:cs typeface="Arial"/>
              </a:rPr>
              <a:t>5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522854" y="2119883"/>
            <a:ext cx="2505469" cy="7741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818004" y="3617934"/>
            <a:ext cx="3819525" cy="409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284854" y="4265631"/>
            <a:ext cx="981075" cy="1142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4513198"/>
            <a:ext cx="2495169" cy="18713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67715" y="6813168"/>
            <a:ext cx="4105275" cy="15049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67715" y="8489530"/>
            <a:ext cx="4133850" cy="11525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894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Dietrol</a:t>
            </a:r>
            <a:r>
              <a:rPr dirty="0" sz="1600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notizia</a:t>
            </a:r>
            <a:r>
              <a:rPr dirty="0" sz="1600" spc="5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eu  </a:t>
            </a:r>
            <a:r>
              <a:rPr dirty="0" sz="1600" spc="-5" b="1">
                <a:latin typeface="Arial"/>
                <a:cs typeface="Arial"/>
              </a:rPr>
              <a:t>5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48665" y="2481325"/>
            <a:ext cx="4124325" cy="9715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9615" y="3662918"/>
            <a:ext cx="4133850" cy="17997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9615" y="5625060"/>
            <a:ext cx="4133850" cy="7424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39140" y="6548501"/>
            <a:ext cx="4124325" cy="7334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58190" y="7472864"/>
            <a:ext cx="3952875" cy="3234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29615" y="7967726"/>
            <a:ext cx="4076700" cy="13620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894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Dietrol</a:t>
            </a:r>
            <a:r>
              <a:rPr dirty="0" sz="1600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notizia</a:t>
            </a:r>
            <a:r>
              <a:rPr dirty="0" sz="1600" spc="5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eu  </a:t>
            </a:r>
            <a:r>
              <a:rPr dirty="0" sz="1600" spc="-5" b="1">
                <a:latin typeface="Arial"/>
                <a:cs typeface="Arial"/>
              </a:rPr>
              <a:t>5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3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58190" y="2148445"/>
            <a:ext cx="3810000" cy="10091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Etrigg.com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5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331590"/>
            <a:ext cx="6139180" cy="6532880"/>
          </a:xfrm>
          <a:prstGeom prst="rect">
            <a:avLst/>
          </a:prstGeom>
        </p:spPr>
        <p:txBody>
          <a:bodyPr wrap="square" lIns="0" tIns="27940" rIns="0" bIns="0" rtlCol="0" vert="horz">
            <a:spAutoFit/>
          </a:bodyPr>
          <a:lstStyle/>
          <a:p>
            <a:pPr marL="12700" marR="803275">
              <a:lnSpc>
                <a:spcPct val="95700"/>
              </a:lnSpc>
              <a:spcBef>
                <a:spcPts val="220"/>
              </a:spcBef>
            </a:pPr>
            <a:r>
              <a:rPr dirty="0" sz="2350" spc="-25">
                <a:solidFill>
                  <a:srgbClr val="333333"/>
                </a:solidFill>
                <a:latin typeface="Times New Roman"/>
                <a:cs typeface="Times New Roman"/>
              </a:rPr>
              <a:t>Tappeto </a:t>
            </a:r>
            <a:r>
              <a:rPr dirty="0" sz="2350" spc="-45">
                <a:solidFill>
                  <a:srgbClr val="333333"/>
                </a:solidFill>
                <a:latin typeface="Times New Roman"/>
                <a:cs typeface="Times New Roman"/>
              </a:rPr>
              <a:t>Volante </a:t>
            </a:r>
            <a:r>
              <a:rPr dirty="0" sz="2350">
                <a:solidFill>
                  <a:srgbClr val="333333"/>
                </a:solidFill>
                <a:latin typeface="Times New Roman"/>
                <a:cs typeface="Times New Roman"/>
              </a:rPr>
              <a:t>- il </a:t>
            </a:r>
            <a:r>
              <a:rPr dirty="0" sz="2350" spc="-5">
                <a:solidFill>
                  <a:srgbClr val="333333"/>
                </a:solidFill>
                <a:latin typeface="Times New Roman"/>
                <a:cs typeface="Times New Roman"/>
              </a:rPr>
              <a:t>mondo </a:t>
            </a:r>
            <a:r>
              <a:rPr dirty="0" sz="2350">
                <a:solidFill>
                  <a:srgbClr val="333333"/>
                </a:solidFill>
                <a:latin typeface="Times New Roman"/>
                <a:cs typeface="Times New Roman"/>
              </a:rPr>
              <a:t>e </a:t>
            </a:r>
            <a:r>
              <a:rPr dirty="0" sz="2350" spc="-5">
                <a:solidFill>
                  <a:srgbClr val="333333"/>
                </a:solidFill>
                <a:latin typeface="Times New Roman"/>
                <a:cs typeface="Times New Roman"/>
              </a:rPr>
              <a:t>l’arte  soprasotto/sottosopra | </a:t>
            </a:r>
            <a:r>
              <a:rPr dirty="0" sz="2350">
                <a:solidFill>
                  <a:srgbClr val="333333"/>
                </a:solidFill>
                <a:latin typeface="Times New Roman"/>
                <a:cs typeface="Times New Roman"/>
              </a:rPr>
              <a:t>Festival della </a:t>
            </a:r>
            <a:r>
              <a:rPr dirty="0" sz="2350" spc="-5">
                <a:solidFill>
                  <a:srgbClr val="333333"/>
                </a:solidFill>
                <a:latin typeface="Times New Roman"/>
                <a:cs typeface="Times New Roman"/>
              </a:rPr>
              <a:t>Cultura  Creativa_Castello </a:t>
            </a:r>
            <a:r>
              <a:rPr dirty="0" sz="2350">
                <a:solidFill>
                  <a:srgbClr val="333333"/>
                </a:solidFill>
                <a:latin typeface="Times New Roman"/>
                <a:cs typeface="Times New Roman"/>
              </a:rPr>
              <a:t>di Rivoli+ABI</a:t>
            </a:r>
            <a:endParaRPr sz="2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</a:pPr>
            <a:r>
              <a:rPr dirty="0" sz="1050" b="1">
                <a:solidFill>
                  <a:srgbClr val="333333"/>
                </a:solidFill>
                <a:latin typeface="Arial"/>
                <a:cs typeface="Arial"/>
              </a:rPr>
              <a:t>museo </a:t>
            </a:r>
            <a:r>
              <a:rPr dirty="0" sz="1050" spc="-5" b="1">
                <a:solidFill>
                  <a:srgbClr val="333333"/>
                </a:solidFill>
                <a:latin typeface="Arial"/>
                <a:cs typeface="Arial"/>
              </a:rPr>
              <a:t>civico</a:t>
            </a:r>
            <a:r>
              <a:rPr dirty="0" sz="1050" spc="-1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spc="-5" b="1">
                <a:solidFill>
                  <a:srgbClr val="333333"/>
                </a:solidFill>
                <a:latin typeface="Arial"/>
                <a:cs typeface="Arial"/>
              </a:rPr>
              <a:t>castelbuono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650">
              <a:latin typeface="Times New Roman"/>
              <a:cs typeface="Times New Roman"/>
            </a:endParaRPr>
          </a:p>
          <a:p>
            <a:pPr marL="12700" marR="5080">
              <a:lnSpc>
                <a:spcPct val="119100"/>
              </a:lnSpc>
            </a:pP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Tappeto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Volante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- il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mondo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l’arte soprasotto/sottosopra Castelbuono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(PA) A cura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del Dipartimento  Educazione Castello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Rivoli Museo d’Arte Contemporanea Per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Festival della Cultura Creativa 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coordinato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da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ABI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Associazione Bancaria Italiana In collaborazione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con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Museo Civico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Castelbuono 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(PA),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Ecomuseo Urbano del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Mare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Memoria Viva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Palermo, Accademia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Belle Arti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Palermo  (Dipartimento di Comunicazione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Didattica dell’Arte),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con la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collaborazione di Libreria DUDI,  Palermo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Si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terrà dal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2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all’8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maggio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2016 la terza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edizione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del Festival della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Cultura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Creativa promosso  dall’ABI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sul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territorio nazionale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dedicato ai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giovani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ai giovanissimi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età compresa tra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sei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tredici  anni. Il Festival ha il patrocinio dell’Unesco, dell’Alto patronato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della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Repubblica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del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Mibact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la media 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partnership della Rai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coinvolgerà anche quest’anno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60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città italiane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più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15mila bambini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ragazzi.  Il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tema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prescelto per l’edizione 2016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è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«Abitare Sottosopra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– scoprire 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sperimentare come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si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sta  dentro l’arte,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luoghi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le cose». Il Festival sarà per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ragazzi l’occasione per riflettere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sulla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condizione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di 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stabilità legata al tema dell’abitare,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sul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legame con la propria città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il proprio quartiere,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sul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rapporto con 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la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propria comunità. Il gran finale del Festival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si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svolgerà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al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Castelbuono (PA), città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da sempre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attenta 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alle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questioni ambientali (esemplare l'utilizzo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degli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asinelli-spazzini), tanto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da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far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parte della rete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Italiana  Città Sane dell’OMS Organizzazione Mondiale della Sanità.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Un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Comune attento alla qualità della vita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dell’abitare per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propri cittadini, anche attraverso l’azione culturale condotta dal Museo Civico. In  occasione del Festival, mille bambini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ragazzi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delle scuole, dall’Infanzia alle Superiori, coordinati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dal 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Dipartimento Educazione Castello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Rivoli, insieme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ai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Dipartimenti Educazione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Museo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Civico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di 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Castelbuono, dell’Ecomuseo Urbano del Mare Memoria Viva di Palermo, il Dipartimento di  Comunicazione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Didattica dell’Arte dell’Accademia di Belle Arti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Palermo realizzeranno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in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un </a:t>
            </a:r>
            <a:r>
              <a:rPr dirty="0" sz="1050" spc="5">
                <a:solidFill>
                  <a:srgbClr val="333333"/>
                </a:solidFill>
                <a:latin typeface="Arial"/>
                <a:cs typeface="Arial"/>
              </a:rPr>
              <a:t>grande 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evento collettivo,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un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tappeto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volante che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sarà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occasione per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creare una prospettiva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nuova di vedere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il  mondo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l’arte: sottosopra appunto. L’oggetto d’uso quotidiano, il tappeto, nella visione fiabesca  rimanda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a un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dispositivo leggero,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capace di librarsi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nell’aria per contenere desideri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sogni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ma il 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tappeto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è anche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un intreccio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fili,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un tessuto, un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textum ovvero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un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testo narrativo,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trame che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intessono 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storie,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incontri tra le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persone.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Intrecciare fili colorati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equivale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quindi ad intrecciare testi,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narrazioni 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diversi.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Le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diverse narrazioni nell’evento di Castelbuono diventeranno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un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nuovo testo</a:t>
            </a:r>
            <a:r>
              <a:rPr dirty="0" sz="1050" spc="-15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comune,</a:t>
            </a:r>
            <a:endParaRPr sz="10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53740" y="2158854"/>
            <a:ext cx="1052830" cy="7599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13780" cy="398970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Etrigg.com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5 maggio</a:t>
            </a:r>
            <a:r>
              <a:rPr dirty="0" sz="1600" spc="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ct val="119100"/>
              </a:lnSpc>
              <a:spcBef>
                <a:spcPts val="965"/>
              </a:spcBef>
            </a:pP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condiviso, un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nuovo tessuto connettivo.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Ospite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d’eccezione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testimone della Giornata sarà il Maestro 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Mimmo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Cuticchio che accompagnerà l’azione collettiva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dei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bambini con la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sua presenza, 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quella del  Pupo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Giovanni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I Ventimiglia,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creato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recentemente per la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collezione permanente del Museo Civico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di 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Castelbuono.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Si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ringraziano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per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la preziosa collaborazione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supporto: GORI TESSUTI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il 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Dipartimento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Comunicazione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Didattica dell’Arte, Accademia di Belle Arti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Palermo (Prof. Luciana 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Giunta).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PROGRAMMA Ore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10.00_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Arrivo bambini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Piazza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Castello 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accoglienza Ore </a:t>
            </a:r>
            <a:r>
              <a:rPr dirty="0" sz="1050" spc="10">
                <a:solidFill>
                  <a:srgbClr val="333333"/>
                </a:solidFill>
                <a:latin typeface="Arial"/>
                <a:cs typeface="Arial"/>
              </a:rPr>
              <a:t>10- 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11_Presentazione workshop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svolgimento attività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"Tappeto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Volante" Ore 11-12_Animazione con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i 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manufatti negli spazi antistanti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Castello dei Ventimiglia Ore 12.00_ Conclusioni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saluti Nel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resto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della 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giornata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grande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tappeto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sarà esposto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davanti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al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Museo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Castelbuono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potrà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essere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ammirato dalla  comunità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dai tanti turisti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che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visitano la zona. Parte dell’installazione percorrerà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le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strade del borgo  antico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Castelbuono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sul dorso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degli asinelli, gli stessi che quotidianamente svolgono funzioni  ecologiche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per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la</a:t>
            </a:r>
            <a:r>
              <a:rPr dirty="0" sz="105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cittadinanza.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Evensi.com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5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8628126"/>
            <a:ext cx="4705350" cy="1194435"/>
          </a:xfrm>
          <a:prstGeom prst="rect">
            <a:avLst/>
          </a:prstGeom>
        </p:spPr>
        <p:txBody>
          <a:bodyPr wrap="square" lIns="0" tIns="36194" rIns="0" bIns="0" rtlCol="0" vert="horz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284"/>
              </a:spcBef>
            </a:pPr>
            <a:r>
              <a:rPr dirty="0" sz="2250">
                <a:solidFill>
                  <a:srgbClr val="2A2A2A"/>
                </a:solidFill>
                <a:latin typeface="Arial"/>
                <a:cs typeface="Arial"/>
              </a:rPr>
              <a:t>08 </a:t>
            </a:r>
            <a:r>
              <a:rPr dirty="0" sz="2250" spc="-5">
                <a:solidFill>
                  <a:srgbClr val="2A2A2A"/>
                </a:solidFill>
                <a:latin typeface="Arial"/>
                <a:cs typeface="Arial"/>
              </a:rPr>
              <a:t>maggio </a:t>
            </a:r>
            <a:r>
              <a:rPr dirty="0" sz="2250">
                <a:solidFill>
                  <a:srgbClr val="2A2A2A"/>
                </a:solidFill>
                <a:latin typeface="Arial"/>
                <a:cs typeface="Arial"/>
              </a:rPr>
              <a:t>2016 presso </a:t>
            </a:r>
            <a:r>
              <a:rPr dirty="0" sz="2250">
                <a:solidFill>
                  <a:srgbClr val="2A2A2A"/>
                </a:solidFill>
                <a:latin typeface="Times New Roman"/>
                <a:cs typeface="Times New Roman"/>
              </a:rPr>
              <a:t>Museo</a:t>
            </a:r>
            <a:r>
              <a:rPr dirty="0" sz="2250" spc="-50">
                <a:solidFill>
                  <a:srgbClr val="2A2A2A"/>
                </a:solidFill>
                <a:latin typeface="Times New Roman"/>
                <a:cs typeface="Times New Roman"/>
              </a:rPr>
              <a:t> </a:t>
            </a:r>
            <a:r>
              <a:rPr dirty="0" sz="2250" spc="-5">
                <a:solidFill>
                  <a:srgbClr val="2A2A2A"/>
                </a:solidFill>
                <a:latin typeface="Times New Roman"/>
                <a:cs typeface="Times New Roman"/>
              </a:rPr>
              <a:t>Civico  </a:t>
            </a:r>
            <a:r>
              <a:rPr dirty="0" sz="2250">
                <a:solidFill>
                  <a:srgbClr val="2A2A2A"/>
                </a:solidFill>
                <a:latin typeface="Times New Roman"/>
                <a:cs typeface="Times New Roman"/>
              </a:rPr>
              <a:t>Castelbuono </a:t>
            </a:r>
            <a:r>
              <a:rPr dirty="0" sz="2250">
                <a:solidFill>
                  <a:srgbClr val="2A2A2A"/>
                </a:solidFill>
                <a:latin typeface="Arial"/>
                <a:cs typeface="Arial"/>
              </a:rPr>
              <a:t>a</a:t>
            </a:r>
            <a:r>
              <a:rPr dirty="0" sz="2250" spc="45">
                <a:solidFill>
                  <a:srgbClr val="2A2A2A"/>
                </a:solidFill>
                <a:latin typeface="Arial"/>
                <a:cs typeface="Arial"/>
              </a:rPr>
              <a:t> </a:t>
            </a:r>
            <a:r>
              <a:rPr dirty="0" sz="2250">
                <a:solidFill>
                  <a:srgbClr val="2A2A2A"/>
                </a:solidFill>
                <a:latin typeface="Arial"/>
                <a:cs typeface="Arial"/>
              </a:rPr>
              <a:t>Castelbuono.</a:t>
            </a:r>
            <a:endParaRPr sz="2250">
              <a:latin typeface="Arial"/>
              <a:cs typeface="Arial"/>
            </a:endParaRPr>
          </a:p>
          <a:p>
            <a:pPr marL="12700" marR="937894">
              <a:lnSpc>
                <a:spcPts val="1939"/>
              </a:lnSpc>
              <a:spcBef>
                <a:spcPts val="100"/>
              </a:spcBef>
            </a:pP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Tappeto Volante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– il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mondo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e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l’arte soprasotto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/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sottosopra  Castelbuono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(PA)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865754" y="2119883"/>
            <a:ext cx="1828799" cy="5233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385695" y="3128771"/>
            <a:ext cx="2788920" cy="39447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63113" y="7593173"/>
            <a:ext cx="6023318" cy="9465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31560" cy="93783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Evensi.com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5 maggio</a:t>
            </a:r>
            <a:r>
              <a:rPr dirty="0" sz="1600" spc="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3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A cura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del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Dipartimento Educazione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Castello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di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Rivoli Museo d’Arte</a:t>
            </a:r>
            <a:r>
              <a:rPr dirty="0" sz="1200" spc="65" b="1">
                <a:solidFill>
                  <a:srgbClr val="2A2A2A"/>
                </a:solidFill>
                <a:latin typeface="Times New Roman"/>
                <a:cs typeface="Times New Roman"/>
              </a:rPr>
              <a:t>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Contemporanea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Per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il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Festival della Cultura Creativa coordinato da ABI Associazione Bancaria</a:t>
            </a:r>
            <a:r>
              <a:rPr dirty="0" sz="1200" spc="130" b="1">
                <a:solidFill>
                  <a:srgbClr val="2A2A2A"/>
                </a:solidFill>
                <a:latin typeface="Times New Roman"/>
                <a:cs typeface="Times New Roman"/>
              </a:rPr>
              <a:t>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Italiana</a:t>
            </a:r>
            <a:endParaRPr sz="1200">
              <a:latin typeface="Times New Roman"/>
              <a:cs typeface="Times New Roman"/>
            </a:endParaRPr>
          </a:p>
          <a:p>
            <a:pPr marL="12700" marR="92075">
              <a:lnSpc>
                <a:spcPct val="135400"/>
              </a:lnSpc>
              <a:spcBef>
                <a:spcPts val="5"/>
              </a:spcBef>
            </a:pPr>
            <a:r>
              <a:rPr dirty="0" sz="1200" spc="-10">
                <a:solidFill>
                  <a:srgbClr val="2A2A2A"/>
                </a:solidFill>
                <a:latin typeface="Times New Roman"/>
                <a:cs typeface="Times New Roman"/>
              </a:rPr>
              <a:t>In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collaborazione con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Museo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Civico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di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Castelbuono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(PA), Ecomuseo Urbano del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Mare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Memoria 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Viva di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Palermo,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Accademia di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Belle Arti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di Palermo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(Dipartimento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di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Comunicazione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e Didattica 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dell’Arte),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e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con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la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collaborazione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di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Libreria DUDI,</a:t>
            </a:r>
            <a:r>
              <a:rPr dirty="0" sz="1200" spc="30">
                <a:solidFill>
                  <a:srgbClr val="2A2A2A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Palermo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Si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terrà dal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2 all’8 maggio 2016 la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terza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edizione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del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Festival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della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Cultura Creativa</a:t>
            </a:r>
            <a:r>
              <a:rPr dirty="0" sz="1200" spc="75" b="1">
                <a:solidFill>
                  <a:srgbClr val="2A2A2A"/>
                </a:solidFill>
                <a:latin typeface="Times New Roman"/>
                <a:cs typeface="Times New Roman"/>
              </a:rPr>
              <a:t>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promosso</a:t>
            </a:r>
            <a:endParaRPr sz="1200">
              <a:latin typeface="Times New Roman"/>
              <a:cs typeface="Times New Roman"/>
            </a:endParaRPr>
          </a:p>
          <a:p>
            <a:pPr marL="12700" marR="170815">
              <a:lnSpc>
                <a:spcPct val="133300"/>
              </a:lnSpc>
              <a:spcBef>
                <a:spcPts val="65"/>
              </a:spcBef>
            </a:pP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dall’ABI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sul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territorio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nazionale e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dedicato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ai giovani e ai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giovanissimi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di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età compresa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tra i 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sei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e i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tredici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 anni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algn="just" marL="12700" marR="174625">
              <a:lnSpc>
                <a:spcPct val="135400"/>
              </a:lnSpc>
              <a:spcBef>
                <a:spcPts val="5"/>
              </a:spcBef>
            </a:pPr>
            <a:r>
              <a:rPr dirty="0" sz="1200" spc="-10">
                <a:solidFill>
                  <a:srgbClr val="2A2A2A"/>
                </a:solidFill>
                <a:latin typeface="Times New Roman"/>
                <a:cs typeface="Times New Roman"/>
              </a:rPr>
              <a:t>Il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Festival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ha il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patrocinio dell’Unesco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, dell’Alto patronato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della Repubblica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e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del Mibact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e la 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media partnership della Rai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e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coinvolgerà anche quest’anno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60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città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italiane e più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di 15mila  bambini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e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ragazzi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. </a:t>
            </a:r>
            <a:r>
              <a:rPr dirty="0" sz="1200" spc="-10">
                <a:solidFill>
                  <a:srgbClr val="2A2A2A"/>
                </a:solidFill>
                <a:latin typeface="Times New Roman"/>
                <a:cs typeface="Times New Roman"/>
              </a:rPr>
              <a:t>Il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tema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prescelto per l’edizione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2016 è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«Abitare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Sottosopra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–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scoprire</a:t>
            </a:r>
            <a:r>
              <a:rPr dirty="0" sz="1200" spc="140">
                <a:solidFill>
                  <a:srgbClr val="2A2A2A"/>
                </a:solidFill>
                <a:latin typeface="Times New Roman"/>
                <a:cs typeface="Times New Roman"/>
              </a:rPr>
              <a:t>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e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sperimentare come si sta dentro l’arte,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i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luoghi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e le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cose». </a:t>
            </a:r>
            <a:r>
              <a:rPr dirty="0" sz="1200" spc="-10">
                <a:solidFill>
                  <a:srgbClr val="2A2A2A"/>
                </a:solidFill>
                <a:latin typeface="Times New Roman"/>
                <a:cs typeface="Times New Roman"/>
              </a:rPr>
              <a:t>Il </a:t>
            </a:r>
            <a:r>
              <a:rPr dirty="0" sz="1200" spc="-10" b="1">
                <a:solidFill>
                  <a:srgbClr val="2A2A2A"/>
                </a:solidFill>
                <a:latin typeface="Times New Roman"/>
                <a:cs typeface="Times New Roman"/>
              </a:rPr>
              <a:t>Festival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sarà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per i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ragazzi</a:t>
            </a:r>
            <a:r>
              <a:rPr dirty="0" sz="1200" spc="260" b="1">
                <a:solidFill>
                  <a:srgbClr val="2A2A2A"/>
                </a:solidFill>
                <a:latin typeface="Times New Roman"/>
                <a:cs typeface="Times New Roman"/>
              </a:rPr>
              <a:t>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l’occasione</a:t>
            </a:r>
            <a:endParaRPr sz="1200">
              <a:latin typeface="Times New Roman"/>
              <a:cs typeface="Times New Roman"/>
            </a:endParaRPr>
          </a:p>
          <a:p>
            <a:pPr marL="12700" marR="121285">
              <a:lnSpc>
                <a:spcPct val="135400"/>
              </a:lnSpc>
              <a:spcBef>
                <a:spcPts val="5"/>
              </a:spcBef>
            </a:pP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per riflettere sulla condizione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di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stabilità legata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al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tema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dell’abitare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, sul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legame con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la propria 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città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e il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proprio quartiere, sul rapporto con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la propria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comunità. </a:t>
            </a:r>
            <a:r>
              <a:rPr dirty="0" sz="1200" spc="-10">
                <a:solidFill>
                  <a:srgbClr val="2A2A2A"/>
                </a:solidFill>
                <a:latin typeface="Times New Roman"/>
                <a:cs typeface="Times New Roman"/>
              </a:rPr>
              <a:t>Il gran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finale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del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Festival si  svolgerà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al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Castelbuono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(PA), città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da sempre attenta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alle questioni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ambientali</a:t>
            </a:r>
            <a:r>
              <a:rPr dirty="0" sz="1200" spc="70">
                <a:solidFill>
                  <a:srgbClr val="2A2A2A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(esemplare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l’utilizzo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degli asinelli-spazzini), tanto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da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far parte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della rete Italiana Città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Sane</a:t>
            </a:r>
            <a:r>
              <a:rPr dirty="0" sz="1200" spc="90" b="1">
                <a:solidFill>
                  <a:srgbClr val="2A2A2A"/>
                </a:solidFill>
                <a:latin typeface="Times New Roman"/>
                <a:cs typeface="Times New Roman"/>
              </a:rPr>
              <a:t>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dell’OMS</a:t>
            </a:r>
            <a:endParaRPr sz="1200">
              <a:latin typeface="Times New Roman"/>
              <a:cs typeface="Times New Roman"/>
            </a:endParaRPr>
          </a:p>
          <a:p>
            <a:pPr marL="12700" marR="120650">
              <a:lnSpc>
                <a:spcPct val="135000"/>
              </a:lnSpc>
              <a:spcBef>
                <a:spcPts val="10"/>
              </a:spcBef>
            </a:pP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Organizzazione Mondiale della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Sanità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.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Un Comune attento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alla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qualità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della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vita e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dell’abitare  per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i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propri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cittadini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,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anche attraverso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l’azione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culturale condotta dal Museo</a:t>
            </a:r>
            <a:r>
              <a:rPr dirty="0" sz="1200" spc="65" b="1">
                <a:solidFill>
                  <a:srgbClr val="2A2A2A"/>
                </a:solidFill>
                <a:latin typeface="Times New Roman"/>
                <a:cs typeface="Times New Roman"/>
              </a:rPr>
              <a:t>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Civico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12700" marR="106680">
              <a:lnSpc>
                <a:spcPct val="135400"/>
              </a:lnSpc>
              <a:spcBef>
                <a:spcPts val="10"/>
              </a:spcBef>
            </a:pPr>
            <a:r>
              <a:rPr dirty="0" sz="1200" spc="-10">
                <a:solidFill>
                  <a:srgbClr val="2A2A2A"/>
                </a:solidFill>
                <a:latin typeface="Times New Roman"/>
                <a:cs typeface="Times New Roman"/>
              </a:rPr>
              <a:t>In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occasione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del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Festival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,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mille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bambini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e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ragazzi delle scuole, dall’Infanzia alle Superiori,  coordinati dal Dipartimento Educazione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Castello di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Rivoli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,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insieme ai Dipartimenti Educazione  Museo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Civico di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Castelbuono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, dell’Ecomuseo Urbano del Mare Memoria Viva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di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Palermo,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il 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Dipartimento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di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Comunicazione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e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Didattica dell’Arte dell’Accademia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di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Belle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Arti di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Palermo  realizzeranno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in un grande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evento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collettivo,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un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tappeto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volante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che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sarà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occasione per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creare  una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prospettiva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nuova di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vedere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il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mondo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e l’arte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: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sottosopra appunto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. L’oggetto d’uso 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quotidiano, il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tappeto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, nella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visione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fiabesca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rimanda a un dispositivo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leggero, capace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di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librarsi  nell’aria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per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contenere desideri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e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sogni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ma il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tappeto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è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anche un intreccio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di fili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, un tessuto, un  textum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ovvero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un testo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narrativo,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trame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che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intessono storie,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incontri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tra le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persone. Intrecciare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fili 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colorati equivale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quindi ad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intrecciare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testi, narrazioni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diversi. </a:t>
            </a:r>
            <a:r>
              <a:rPr dirty="0" sz="1200" spc="-15">
                <a:solidFill>
                  <a:srgbClr val="2A2A2A"/>
                </a:solidFill>
                <a:latin typeface="Times New Roman"/>
                <a:cs typeface="Times New Roman"/>
              </a:rPr>
              <a:t>Le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diverse</a:t>
            </a:r>
            <a:r>
              <a:rPr dirty="0" sz="1200" spc="25">
                <a:solidFill>
                  <a:srgbClr val="2A2A2A"/>
                </a:solidFill>
                <a:latin typeface="Times New Roman"/>
                <a:cs typeface="Times New Roman"/>
              </a:rPr>
              <a:t>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narrazioni</a:t>
            </a:r>
            <a:endParaRPr sz="1200">
              <a:latin typeface="Times New Roman"/>
              <a:cs typeface="Times New Roman"/>
            </a:endParaRPr>
          </a:p>
          <a:p>
            <a:pPr marL="12700" marR="370205">
              <a:lnSpc>
                <a:spcPct val="135000"/>
              </a:lnSpc>
              <a:spcBef>
                <a:spcPts val="10"/>
              </a:spcBef>
            </a:pP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nell’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evento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di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Castelbuono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diventeranno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un nuovo testo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comune, condiviso,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un nuovo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tessuto  connettivo.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Ospite d’eccezione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e testimone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della Giornata sarà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il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Maestro Mimmo Cuticchio</a:t>
            </a:r>
            <a:r>
              <a:rPr dirty="0" sz="1200" spc="70" b="1">
                <a:solidFill>
                  <a:srgbClr val="2A2A2A"/>
                </a:solidFill>
                <a:latin typeface="Times New Roman"/>
                <a:cs typeface="Times New Roman"/>
              </a:rPr>
              <a:t>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che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27750" cy="56057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Evensi.com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5 maggio</a:t>
            </a:r>
            <a:r>
              <a:rPr dirty="0" sz="1600" spc="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3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3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472440">
              <a:lnSpc>
                <a:spcPct val="135400"/>
              </a:lnSpc>
              <a:spcBef>
                <a:spcPts val="945"/>
              </a:spcBef>
            </a:pP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accompagnerà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l’azione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collettiva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dei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bambini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con la sua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presenza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,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e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quella del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Pupo di 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Giovanni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I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Ventimiglia, creato recentemente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per la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collezione permanente del Museo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Civico  di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Castelbuono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12700" marR="140335">
              <a:lnSpc>
                <a:spcPts val="1960"/>
              </a:lnSpc>
              <a:spcBef>
                <a:spcPts val="135"/>
              </a:spcBef>
            </a:pP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Si ringraziano per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la preziosa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collaborazione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e supporto: GORI TESSUTI e il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Dipartimento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di 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Comunicazione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e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Didattica dell’Arte, Accademia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di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Belle Arti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di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Palermo (Prof. Luciana</a:t>
            </a:r>
            <a:r>
              <a:rPr dirty="0" sz="1200" spc="145">
                <a:solidFill>
                  <a:srgbClr val="2A2A2A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Giunta).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PROGRAMMA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Ore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10.00_ Arrivo bambini a Piazza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Castello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e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accoglienza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Ore 10-11_Presentazione workshop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e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svolgimento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attività “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Tappeto</a:t>
            </a:r>
            <a:r>
              <a:rPr dirty="0" sz="1200" spc="15" b="1">
                <a:solidFill>
                  <a:srgbClr val="2A2A2A"/>
                </a:solidFill>
                <a:latin typeface="Times New Roman"/>
                <a:cs typeface="Times New Roman"/>
              </a:rPr>
              <a:t>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Volante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”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Ore 11-12_Animazione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con i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manufatti negli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spazi antistanti il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Castello dei</a:t>
            </a:r>
            <a:r>
              <a:rPr dirty="0" sz="1200" spc="55" b="1">
                <a:solidFill>
                  <a:srgbClr val="2A2A2A"/>
                </a:solidFill>
                <a:latin typeface="Times New Roman"/>
                <a:cs typeface="Times New Roman"/>
              </a:rPr>
              <a:t>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Ventimiglia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Ore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12.00_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Conclusioni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e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saluti</a:t>
            </a:r>
            <a:endParaRPr sz="1200">
              <a:latin typeface="Times New Roman"/>
              <a:cs typeface="Times New Roman"/>
            </a:endParaRPr>
          </a:p>
          <a:p>
            <a:pPr marL="12700" marR="356235">
              <a:lnSpc>
                <a:spcPts val="1960"/>
              </a:lnSpc>
              <a:spcBef>
                <a:spcPts val="135"/>
              </a:spcBef>
            </a:pP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Nel resto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della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giornata il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grande tappeto sarà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esposto davanti al </a:t>
            </a:r>
            <a:r>
              <a:rPr dirty="0" sz="1200" spc="-10" b="1">
                <a:solidFill>
                  <a:srgbClr val="2A2A2A"/>
                </a:solidFill>
                <a:latin typeface="Times New Roman"/>
                <a:cs typeface="Times New Roman"/>
              </a:rPr>
              <a:t>Museo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di Castelbuono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e 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potrà essere ammirato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dalla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comunità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e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dai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tanti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turisti che visitano la</a:t>
            </a:r>
            <a:r>
              <a:rPr dirty="0" sz="1200" spc="65" b="1">
                <a:solidFill>
                  <a:srgbClr val="2A2A2A"/>
                </a:solidFill>
                <a:latin typeface="Times New Roman"/>
                <a:cs typeface="Times New Roman"/>
              </a:rPr>
              <a:t>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zona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Parte dell’installazione percorrerà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le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strade del borgo antico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di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Castelbuono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sul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dorso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degli</a:t>
            </a:r>
            <a:r>
              <a:rPr dirty="0" sz="1200" spc="240">
                <a:solidFill>
                  <a:srgbClr val="2A2A2A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asinelli,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15"/>
              </a:spcBef>
            </a:pP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gli stessi che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quotidianamente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svolgono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funzioni 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ecologiche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per la</a:t>
            </a: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 </a:t>
            </a:r>
            <a:r>
              <a:rPr dirty="0" sz="1200">
                <a:solidFill>
                  <a:srgbClr val="2A2A2A"/>
                </a:solidFill>
                <a:latin typeface="Times New Roman"/>
                <a:cs typeface="Times New Roman"/>
              </a:rPr>
              <a:t>cittadinanza.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200" spc="-5">
                <a:solidFill>
                  <a:srgbClr val="2A2A2A"/>
                </a:solidFill>
                <a:latin typeface="Times New Roman"/>
                <a:cs typeface="Times New Roman"/>
              </a:rPr>
              <a:t>Indirizzo: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Piazza </a:t>
            </a:r>
            <a:r>
              <a:rPr dirty="0" sz="1200" b="1">
                <a:solidFill>
                  <a:srgbClr val="2A2A2A"/>
                </a:solidFill>
                <a:latin typeface="Times New Roman"/>
                <a:cs typeface="Times New Roman"/>
              </a:rPr>
              <a:t>Castello,</a:t>
            </a:r>
            <a:r>
              <a:rPr dirty="0" sz="1200" spc="20" b="1">
                <a:solidFill>
                  <a:srgbClr val="2A2A2A"/>
                </a:solidFill>
                <a:latin typeface="Times New Roman"/>
                <a:cs typeface="Times New Roman"/>
              </a:rPr>
              <a:t> </a:t>
            </a:r>
            <a:r>
              <a:rPr dirty="0" sz="1200" spc="-5" b="1">
                <a:solidFill>
                  <a:srgbClr val="2A2A2A"/>
                </a:solidFill>
                <a:latin typeface="Times New Roman"/>
                <a:cs typeface="Times New Roman"/>
              </a:rPr>
              <a:t>Castelbuono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20090" y="6024625"/>
            <a:ext cx="5504434" cy="23221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Dire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29 aprile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300985"/>
            <a:ext cx="6146165" cy="1961514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algn="just" marL="12700" marR="5080">
              <a:lnSpc>
                <a:spcPct val="95900"/>
              </a:lnSpc>
              <a:spcBef>
                <a:spcPts val="160"/>
              </a:spcBef>
              <a:tabLst>
                <a:tab pos="976630" algn="l"/>
                <a:tab pos="1937385" algn="l"/>
                <a:tab pos="2845435" algn="l"/>
                <a:tab pos="3562985" algn="l"/>
                <a:tab pos="4213225" algn="l"/>
                <a:tab pos="5431790" algn="l"/>
              </a:tabLst>
            </a:pPr>
            <a:r>
              <a:rPr dirty="0" sz="1200" spc="-5">
                <a:latin typeface="Times New Roman"/>
                <a:cs typeface="Times New Roman"/>
              </a:rPr>
              <a:t>ROMA </a:t>
            </a:r>
            <a:r>
              <a:rPr dirty="0" sz="1200">
                <a:latin typeface="Times New Roman"/>
                <a:cs typeface="Times New Roman"/>
              </a:rPr>
              <a:t>– </a:t>
            </a:r>
            <a:r>
              <a:rPr dirty="0" sz="1200" spc="-15">
                <a:latin typeface="Times New Roman"/>
                <a:cs typeface="Times New Roman"/>
              </a:rPr>
              <a:t>Il </a:t>
            </a:r>
            <a:r>
              <a:rPr dirty="0" sz="1200" spc="-5">
                <a:latin typeface="Times New Roman"/>
                <a:cs typeface="Times New Roman"/>
              </a:rPr>
              <a:t>ministero dell’Istruzione, dell’Università </a:t>
            </a:r>
            <a:r>
              <a:rPr dirty="0" sz="1200">
                <a:latin typeface="Times New Roman"/>
                <a:cs typeface="Times New Roman"/>
              </a:rPr>
              <a:t>e della </a:t>
            </a:r>
            <a:r>
              <a:rPr dirty="0" sz="1200" spc="-5">
                <a:latin typeface="Times New Roman"/>
                <a:cs typeface="Times New Roman"/>
              </a:rPr>
              <a:t>Ricerca patrocina </a:t>
            </a:r>
            <a:r>
              <a:rPr dirty="0" sz="1200">
                <a:latin typeface="Times New Roman"/>
                <a:cs typeface="Times New Roman"/>
              </a:rPr>
              <a:t>il </a:t>
            </a:r>
            <a:r>
              <a:rPr dirty="0" sz="1200" spc="-5">
                <a:latin typeface="Times New Roman"/>
                <a:cs typeface="Times New Roman"/>
              </a:rPr>
              <a:t>Festival della  Cultura Creativa, </a:t>
            </a:r>
            <a:r>
              <a:rPr dirty="0" sz="1200">
                <a:latin typeface="Times New Roman"/>
                <a:cs typeface="Times New Roman"/>
              </a:rPr>
              <a:t>iniziativa rivolta </a:t>
            </a:r>
            <a:r>
              <a:rPr dirty="0" sz="1200" spc="-5">
                <a:latin typeface="Times New Roman"/>
                <a:cs typeface="Times New Roman"/>
              </a:rPr>
              <a:t>agli </a:t>
            </a:r>
            <a:r>
              <a:rPr dirty="0" sz="1200">
                <a:latin typeface="Times New Roman"/>
                <a:cs typeface="Times New Roman"/>
              </a:rPr>
              <a:t>under 14 e </a:t>
            </a:r>
            <a:r>
              <a:rPr dirty="0" sz="1200" spc="-5">
                <a:latin typeface="Times New Roman"/>
                <a:cs typeface="Times New Roman"/>
              </a:rPr>
              <a:t>presentata </a:t>
            </a:r>
            <a:r>
              <a:rPr dirty="0" sz="1200">
                <a:latin typeface="Times New Roman"/>
                <a:cs typeface="Times New Roman"/>
              </a:rPr>
              <a:t>a Roma nella </a:t>
            </a:r>
            <a:r>
              <a:rPr dirty="0" sz="1200" spc="-5">
                <a:latin typeface="Times New Roman"/>
                <a:cs typeface="Times New Roman"/>
              </a:rPr>
              <a:t>sede dell’Associazione  </a:t>
            </a:r>
            <a:r>
              <a:rPr dirty="0" sz="1200" spc="-10">
                <a:latin typeface="Times New Roman"/>
                <a:cs typeface="Times New Roman"/>
              </a:rPr>
              <a:t>B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10">
                <a:latin typeface="Times New Roman"/>
                <a:cs typeface="Times New Roman"/>
              </a:rPr>
              <a:t>h</a:t>
            </a:r>
            <a:r>
              <a:rPr dirty="0" sz="1200">
                <a:latin typeface="Times New Roman"/>
                <a:cs typeface="Times New Roman"/>
              </a:rPr>
              <a:t>e	</a:t>
            </a:r>
            <a:r>
              <a:rPr dirty="0" sz="1200" spc="-30">
                <a:latin typeface="Times New Roman"/>
                <a:cs typeface="Times New Roman"/>
              </a:rPr>
              <a:t>I</a:t>
            </a:r>
            <a:r>
              <a:rPr dirty="0" sz="1200" spc="10">
                <a:latin typeface="Times New Roman"/>
                <a:cs typeface="Times New Roman"/>
              </a:rPr>
              <a:t>t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li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ne	(AB</a:t>
            </a:r>
            <a:r>
              <a:rPr dirty="0" sz="1200" spc="-20">
                <a:latin typeface="Times New Roman"/>
                <a:cs typeface="Times New Roman"/>
              </a:rPr>
              <a:t>I</a:t>
            </a:r>
            <a:r>
              <a:rPr dirty="0" sz="1200">
                <a:latin typeface="Times New Roman"/>
                <a:cs typeface="Times New Roman"/>
              </a:rPr>
              <a:t>),	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10">
                <a:latin typeface="Times New Roman"/>
                <a:cs typeface="Times New Roman"/>
              </a:rPr>
              <a:t>h</a:t>
            </a:r>
            <a:r>
              <a:rPr dirty="0" sz="1200">
                <a:latin typeface="Times New Roman"/>
                <a:cs typeface="Times New Roman"/>
              </a:rPr>
              <a:t>e	ha	o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 spc="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ni</a:t>
            </a:r>
            <a:r>
              <a:rPr dirty="0" sz="1200" spc="5">
                <a:latin typeface="Times New Roman"/>
                <a:cs typeface="Times New Roman"/>
              </a:rPr>
              <a:t>zz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to	l’in</a:t>
            </a:r>
            <a:r>
              <a:rPr dirty="0" sz="1200" spc="-10">
                <a:latin typeface="Times New Roman"/>
                <a:cs typeface="Times New Roman"/>
              </a:rPr>
              <a:t>i</a:t>
            </a:r>
            <a:r>
              <a:rPr dirty="0" sz="1200" spc="5">
                <a:latin typeface="Times New Roman"/>
                <a:cs typeface="Times New Roman"/>
              </a:rPr>
              <a:t>z</a:t>
            </a:r>
            <a:r>
              <a:rPr dirty="0" sz="1200">
                <a:latin typeface="Times New Roman"/>
                <a:cs typeface="Times New Roman"/>
              </a:rPr>
              <a:t>iati</a:t>
            </a:r>
            <a:r>
              <a:rPr dirty="0" sz="1200" spc="-10">
                <a:latin typeface="Times New Roman"/>
                <a:cs typeface="Times New Roman"/>
              </a:rPr>
              <a:t>v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.  Alla </a:t>
            </a:r>
            <a:r>
              <a:rPr dirty="0" sz="1200" spc="-5">
                <a:latin typeface="Times New Roman"/>
                <a:cs typeface="Times New Roman"/>
              </a:rPr>
              <a:t>conferenza </a:t>
            </a:r>
            <a:r>
              <a:rPr dirty="0" sz="1200">
                <a:latin typeface="Times New Roman"/>
                <a:cs typeface="Times New Roman"/>
              </a:rPr>
              <a:t>stampa </a:t>
            </a:r>
            <a:r>
              <a:rPr dirty="0" sz="1200" spc="-5">
                <a:latin typeface="Times New Roman"/>
                <a:cs typeface="Times New Roman"/>
              </a:rPr>
              <a:t>presente Paolo Sciascia, della Direzione Generale </a:t>
            </a:r>
            <a:r>
              <a:rPr dirty="0" sz="1200">
                <a:latin typeface="Times New Roman"/>
                <a:cs typeface="Times New Roman"/>
              </a:rPr>
              <a:t>per lo studente, </a:t>
            </a:r>
            <a:r>
              <a:rPr dirty="0" sz="1200" spc="5">
                <a:latin typeface="Times New Roman"/>
                <a:cs typeface="Times New Roman"/>
              </a:rPr>
              <a:t>che  </a:t>
            </a:r>
            <a:r>
              <a:rPr dirty="0" sz="1200" spc="-5">
                <a:latin typeface="Times New Roman"/>
                <a:cs typeface="Times New Roman"/>
              </a:rPr>
              <a:t>all’agenzia </a:t>
            </a:r>
            <a:r>
              <a:rPr dirty="0" sz="1200">
                <a:latin typeface="Times New Roman"/>
                <a:cs typeface="Times New Roman"/>
              </a:rPr>
              <a:t>Dire ha </a:t>
            </a:r>
            <a:r>
              <a:rPr dirty="0" sz="1200" spc="-5">
                <a:latin typeface="Times New Roman"/>
                <a:cs typeface="Times New Roman"/>
              </a:rPr>
              <a:t>dichiarato come l’evento </a:t>
            </a:r>
            <a:r>
              <a:rPr dirty="0" sz="1200">
                <a:latin typeface="Times New Roman"/>
                <a:cs typeface="Times New Roman"/>
              </a:rPr>
              <a:t>vada </a:t>
            </a:r>
            <a:r>
              <a:rPr dirty="0" sz="1200" spc="-5">
                <a:latin typeface="Times New Roman"/>
                <a:cs typeface="Times New Roman"/>
              </a:rPr>
              <a:t>nella stessa direzione “rispetto ai programmi  educativi che sta sviluppando </a:t>
            </a:r>
            <a:r>
              <a:rPr dirty="0" sz="1200">
                <a:latin typeface="Times New Roman"/>
                <a:cs typeface="Times New Roman"/>
              </a:rPr>
              <a:t>la </a:t>
            </a:r>
            <a:r>
              <a:rPr dirty="0" sz="1200" spc="-5">
                <a:latin typeface="Times New Roman"/>
                <a:cs typeface="Times New Roman"/>
              </a:rPr>
              <a:t>Direzione Generale, perché </a:t>
            </a:r>
            <a:r>
              <a:rPr dirty="0" sz="1200">
                <a:latin typeface="Times New Roman"/>
                <a:cs typeface="Times New Roman"/>
              </a:rPr>
              <a:t>è rivolto </a:t>
            </a:r>
            <a:r>
              <a:rPr dirty="0" sz="1200" spc="-5">
                <a:latin typeface="Times New Roman"/>
                <a:cs typeface="Times New Roman"/>
              </a:rPr>
              <a:t>ai più giovani, </a:t>
            </a:r>
            <a:r>
              <a:rPr dirty="0" sz="1200">
                <a:latin typeface="Times New Roman"/>
                <a:cs typeface="Times New Roman"/>
              </a:rPr>
              <a:t>stimola la </a:t>
            </a:r>
            <a:r>
              <a:rPr dirty="0" sz="1200" spc="-5">
                <a:latin typeface="Times New Roman"/>
                <a:cs typeface="Times New Roman"/>
              </a:rPr>
              <a:t>loro  creatività, </a:t>
            </a:r>
            <a:r>
              <a:rPr dirty="0" sz="1200">
                <a:latin typeface="Times New Roman"/>
                <a:cs typeface="Times New Roman"/>
              </a:rPr>
              <a:t>il loro </a:t>
            </a:r>
            <a:r>
              <a:rPr dirty="0" sz="1200" spc="-5">
                <a:latin typeface="Times New Roman"/>
                <a:cs typeface="Times New Roman"/>
              </a:rPr>
              <a:t>senso critico”. </a:t>
            </a:r>
            <a:r>
              <a:rPr dirty="0" sz="1200" spc="-10">
                <a:latin typeface="Times New Roman"/>
                <a:cs typeface="Times New Roman"/>
              </a:rPr>
              <a:t>Il </a:t>
            </a:r>
            <a:r>
              <a:rPr dirty="0" sz="1200">
                <a:latin typeface="Times New Roman"/>
                <a:cs typeface="Times New Roman"/>
              </a:rPr>
              <a:t>tema </a:t>
            </a:r>
            <a:r>
              <a:rPr dirty="0" sz="1200" spc="-5">
                <a:latin typeface="Times New Roman"/>
                <a:cs typeface="Times New Roman"/>
              </a:rPr>
              <a:t>del Festival, quello della casa intesa </a:t>
            </a:r>
            <a:r>
              <a:rPr dirty="0" sz="1200">
                <a:latin typeface="Times New Roman"/>
                <a:cs typeface="Times New Roman"/>
              </a:rPr>
              <a:t>in </a:t>
            </a:r>
            <a:r>
              <a:rPr dirty="0" sz="1200" spc="-5">
                <a:latin typeface="Times New Roman"/>
                <a:cs typeface="Times New Roman"/>
              </a:rPr>
              <a:t>senso </a:t>
            </a:r>
            <a:r>
              <a:rPr dirty="0" sz="1200">
                <a:latin typeface="Times New Roman"/>
                <a:cs typeface="Times New Roman"/>
              </a:rPr>
              <a:t>lato </a:t>
            </a:r>
            <a:r>
              <a:rPr dirty="0" sz="1200" spc="-5">
                <a:latin typeface="Times New Roman"/>
                <a:cs typeface="Times New Roman"/>
              </a:rPr>
              <a:t>come  l’ambiente </a:t>
            </a:r>
            <a:r>
              <a:rPr dirty="0" sz="1200">
                <a:latin typeface="Times New Roman"/>
                <a:cs typeface="Times New Roman"/>
              </a:rPr>
              <a:t>in </a:t>
            </a:r>
            <a:r>
              <a:rPr dirty="0" sz="1200" spc="-5">
                <a:latin typeface="Times New Roman"/>
                <a:cs typeface="Times New Roman"/>
              </a:rPr>
              <a:t>cui si </a:t>
            </a:r>
            <a:r>
              <a:rPr dirty="0" sz="1200">
                <a:latin typeface="Times New Roman"/>
                <a:cs typeface="Times New Roman"/>
              </a:rPr>
              <a:t>vive, è inoltre </a:t>
            </a:r>
            <a:r>
              <a:rPr dirty="0" sz="1200" spc="-5">
                <a:latin typeface="Times New Roman"/>
                <a:cs typeface="Times New Roman"/>
              </a:rPr>
              <a:t>“fondamentale perché </a:t>
            </a:r>
            <a:r>
              <a:rPr dirty="0" sz="1200">
                <a:latin typeface="Times New Roman"/>
                <a:cs typeface="Times New Roman"/>
              </a:rPr>
              <a:t>i </a:t>
            </a:r>
            <a:r>
              <a:rPr dirty="0" sz="1200" spc="-5">
                <a:latin typeface="Times New Roman"/>
                <a:cs typeface="Times New Roman"/>
              </a:rPr>
              <a:t>giovani crescano consapevoli delle regole  che si rispettano nella </a:t>
            </a:r>
            <a:r>
              <a:rPr dirty="0" sz="1200">
                <a:latin typeface="Times New Roman"/>
                <a:cs typeface="Times New Roman"/>
              </a:rPr>
              <a:t>convivenza </a:t>
            </a:r>
            <a:r>
              <a:rPr dirty="0" sz="1200" spc="-5">
                <a:latin typeface="Times New Roman"/>
                <a:cs typeface="Times New Roman"/>
              </a:rPr>
              <a:t>civile” aggiunge Sciascia, </a:t>
            </a:r>
            <a:r>
              <a:rPr dirty="0" sz="1200">
                <a:latin typeface="Times New Roman"/>
                <a:cs typeface="Times New Roman"/>
              </a:rPr>
              <a:t>e conclude: </a:t>
            </a:r>
            <a:r>
              <a:rPr dirty="0" sz="1200" spc="-5">
                <a:latin typeface="Times New Roman"/>
                <a:cs typeface="Times New Roman"/>
              </a:rPr>
              <a:t>“Progetti </a:t>
            </a:r>
            <a:r>
              <a:rPr dirty="0" sz="1200">
                <a:latin typeface="Times New Roman"/>
                <a:cs typeface="Times New Roman"/>
              </a:rPr>
              <a:t>di </a:t>
            </a:r>
            <a:r>
              <a:rPr dirty="0" sz="1200" spc="-5">
                <a:latin typeface="Times New Roman"/>
                <a:cs typeface="Times New Roman"/>
              </a:rPr>
              <a:t>questo </a:t>
            </a:r>
            <a:r>
              <a:rPr dirty="0" sz="1200">
                <a:latin typeface="Times New Roman"/>
                <a:cs typeface="Times New Roman"/>
              </a:rPr>
              <a:t>tipo  sono </a:t>
            </a:r>
            <a:r>
              <a:rPr dirty="0" sz="1200" spc="-5">
                <a:latin typeface="Times New Roman"/>
                <a:cs typeface="Times New Roman"/>
              </a:rPr>
              <a:t>perfettamente </a:t>
            </a:r>
            <a:r>
              <a:rPr dirty="0" sz="1200">
                <a:latin typeface="Times New Roman"/>
                <a:cs typeface="Times New Roman"/>
              </a:rPr>
              <a:t>in linea </a:t>
            </a:r>
            <a:r>
              <a:rPr dirty="0" sz="1200" spc="-5">
                <a:latin typeface="Times New Roman"/>
                <a:cs typeface="Times New Roman"/>
              </a:rPr>
              <a:t>con </a:t>
            </a:r>
            <a:r>
              <a:rPr dirty="0" sz="1200">
                <a:latin typeface="Times New Roman"/>
                <a:cs typeface="Times New Roman"/>
              </a:rPr>
              <a:t>i </a:t>
            </a:r>
            <a:r>
              <a:rPr dirty="0" sz="1200" spc="-5">
                <a:latin typeface="Times New Roman"/>
                <a:cs typeface="Times New Roman"/>
              </a:rPr>
              <a:t>programmi </a:t>
            </a:r>
            <a:r>
              <a:rPr dirty="0" sz="1200">
                <a:latin typeface="Times New Roman"/>
                <a:cs typeface="Times New Roman"/>
              </a:rPr>
              <a:t>di sviluppo </a:t>
            </a:r>
            <a:r>
              <a:rPr dirty="0" sz="1200" spc="-5">
                <a:latin typeface="Times New Roman"/>
                <a:cs typeface="Times New Roman"/>
              </a:rPr>
              <a:t>della legalità </a:t>
            </a:r>
            <a:r>
              <a:rPr dirty="0" sz="1200">
                <a:latin typeface="Times New Roman"/>
                <a:cs typeface="Times New Roman"/>
              </a:rPr>
              <a:t>e della </a:t>
            </a:r>
            <a:r>
              <a:rPr dirty="0" sz="1200" spc="-5">
                <a:latin typeface="Times New Roman"/>
                <a:cs typeface="Times New Roman"/>
              </a:rPr>
              <a:t>cittadinanza attiva che  </a:t>
            </a:r>
            <a:r>
              <a:rPr dirty="0" sz="1200">
                <a:latin typeface="Times New Roman"/>
                <a:cs typeface="Times New Roman"/>
              </a:rPr>
              <a:t>il </a:t>
            </a:r>
            <a:r>
              <a:rPr dirty="0" sz="1200" spc="-5">
                <a:latin typeface="Times New Roman"/>
                <a:cs typeface="Times New Roman"/>
              </a:rPr>
              <a:t>ministero sta svolgendo”.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999614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G</a:t>
            </a:r>
            <a:r>
              <a:rPr dirty="0" sz="1600" spc="-5" b="1">
                <a:latin typeface="Arial"/>
                <a:cs typeface="Arial"/>
              </a:rPr>
              <a:t>az</a:t>
            </a:r>
            <a:r>
              <a:rPr dirty="0" sz="1600" spc="-5" b="1">
                <a:latin typeface="Arial"/>
                <a:cs typeface="Arial"/>
              </a:rPr>
              <a:t>z</a:t>
            </a:r>
            <a:r>
              <a:rPr dirty="0" sz="1600" spc="-5" b="1">
                <a:latin typeface="Arial"/>
                <a:cs typeface="Arial"/>
              </a:rPr>
              <a:t>et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dellirp</a:t>
            </a:r>
            <a:r>
              <a:rPr dirty="0" sz="1600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nia.it  </a:t>
            </a:r>
            <a:r>
              <a:rPr dirty="0" sz="1600" spc="-5" b="1">
                <a:latin typeface="Arial"/>
                <a:cs typeface="Arial"/>
              </a:rPr>
              <a:t>5 maggio 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189166" y="2119883"/>
            <a:ext cx="3260657" cy="7284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78484" y="3000882"/>
            <a:ext cx="3801465" cy="22026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43748" y="5499438"/>
            <a:ext cx="6080317" cy="4313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Gdapress.it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5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7692923"/>
            <a:ext cx="6092825" cy="17589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35300"/>
              </a:lnSpc>
              <a:spcBef>
                <a:spcPts val="95"/>
              </a:spcBef>
            </a:pP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Nuovo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appuntamento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con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il Festival della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Cultura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Creativa (</a:t>
            </a:r>
            <a:r>
              <a:rPr dirty="0" sz="1050" spc="-5">
                <a:solidFill>
                  <a:srgbClr val="353535"/>
                </a:solidFill>
                <a:latin typeface="Times New Roman"/>
                <a:cs typeface="Times New Roman"/>
                <a:hlinkClick r:id="rId3"/>
              </a:rPr>
              <a:t>www.festivalculturacreativa.it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) promosso dall’Abi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e 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dalle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banche che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fino all’8 maggio avvicinerà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i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giovani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alla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cultura. Bambini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e ragazzi dai 6 ai 13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anni diventano  protagonisti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di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laboratori, iniziative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ed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eventi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che spaziano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dall’arte alla musica,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dal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teatro alle tecnologie digitali, 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per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mettere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a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frutto tutta la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loro</a:t>
            </a:r>
            <a:r>
              <a:rPr dirty="0" sz="1050" spc="10">
                <a:solidFill>
                  <a:srgbClr val="515151"/>
                </a:solidFill>
                <a:latin typeface="Times New Roman"/>
                <a:cs typeface="Times New Roman"/>
              </a:rPr>
              <a:t>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creatività.</a:t>
            </a:r>
            <a:endParaRPr sz="1050">
              <a:latin typeface="Times New Roman"/>
              <a:cs typeface="Times New Roman"/>
            </a:endParaRPr>
          </a:p>
          <a:p>
            <a:pPr marL="12700" marR="120014">
              <a:lnSpc>
                <a:spcPct val="135200"/>
              </a:lnSpc>
            </a:pP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Quest’anno la manifestazione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ha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come filo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conduttore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il tema </a:t>
            </a:r>
            <a:r>
              <a:rPr dirty="0" sz="1050" b="1">
                <a:solidFill>
                  <a:srgbClr val="515151"/>
                </a:solidFill>
                <a:latin typeface="Times New Roman"/>
                <a:cs typeface="Times New Roman"/>
              </a:rPr>
              <a:t>“Abitare </a:t>
            </a:r>
            <a:r>
              <a:rPr dirty="0" sz="1050" spc="-5" b="1">
                <a:solidFill>
                  <a:srgbClr val="515151"/>
                </a:solidFill>
                <a:latin typeface="Times New Roman"/>
                <a:cs typeface="Times New Roman"/>
              </a:rPr>
              <a:t>sottosopra. Scoprire </a:t>
            </a:r>
            <a:r>
              <a:rPr dirty="0" sz="1050" b="1">
                <a:solidFill>
                  <a:srgbClr val="515151"/>
                </a:solidFill>
                <a:latin typeface="Times New Roman"/>
                <a:cs typeface="Times New Roman"/>
              </a:rPr>
              <a:t>e </a:t>
            </a:r>
            <a:r>
              <a:rPr dirty="0" sz="1050" spc="-5" b="1">
                <a:solidFill>
                  <a:srgbClr val="515151"/>
                </a:solidFill>
                <a:latin typeface="Times New Roman"/>
                <a:cs typeface="Times New Roman"/>
              </a:rPr>
              <a:t>sperimentare  come si sta </a:t>
            </a:r>
            <a:r>
              <a:rPr dirty="0" sz="1050" b="1">
                <a:solidFill>
                  <a:srgbClr val="515151"/>
                </a:solidFill>
                <a:latin typeface="Times New Roman"/>
                <a:cs typeface="Times New Roman"/>
              </a:rPr>
              <a:t>dentro i </a:t>
            </a:r>
            <a:r>
              <a:rPr dirty="0" sz="1050" spc="-5" b="1">
                <a:solidFill>
                  <a:srgbClr val="515151"/>
                </a:solidFill>
                <a:latin typeface="Times New Roman"/>
                <a:cs typeface="Times New Roman"/>
              </a:rPr>
              <a:t>luoghi, l’arte </a:t>
            </a:r>
            <a:r>
              <a:rPr dirty="0" sz="1050" b="1">
                <a:solidFill>
                  <a:srgbClr val="515151"/>
                </a:solidFill>
                <a:latin typeface="Times New Roman"/>
                <a:cs typeface="Times New Roman"/>
              </a:rPr>
              <a:t>e </a:t>
            </a:r>
            <a:r>
              <a:rPr dirty="0" sz="1050" spc="-5" b="1">
                <a:solidFill>
                  <a:srgbClr val="515151"/>
                </a:solidFill>
                <a:latin typeface="Times New Roman"/>
                <a:cs typeface="Times New Roman"/>
              </a:rPr>
              <a:t>le emozioni”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,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che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collega idealmente </a:t>
            </a:r>
            <a:r>
              <a:rPr dirty="0" sz="1050" spc="-5" b="1">
                <a:solidFill>
                  <a:srgbClr val="515151"/>
                </a:solidFill>
                <a:latin typeface="Times New Roman"/>
                <a:cs typeface="Times New Roman"/>
              </a:rPr>
              <a:t>oltre </a:t>
            </a:r>
            <a:r>
              <a:rPr dirty="0" sz="1050" b="1">
                <a:solidFill>
                  <a:srgbClr val="515151"/>
                </a:solidFill>
                <a:latin typeface="Times New Roman"/>
                <a:cs typeface="Times New Roman"/>
              </a:rPr>
              <a:t>80 </a:t>
            </a:r>
            <a:r>
              <a:rPr dirty="0" sz="1050" spc="-5" b="1">
                <a:solidFill>
                  <a:srgbClr val="515151"/>
                </a:solidFill>
                <a:latin typeface="Times New Roman"/>
                <a:cs typeface="Times New Roman"/>
              </a:rPr>
              <a:t>eventi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in </a:t>
            </a:r>
            <a:r>
              <a:rPr dirty="0" sz="1050" b="1">
                <a:solidFill>
                  <a:srgbClr val="515151"/>
                </a:solidFill>
                <a:latin typeface="Times New Roman"/>
                <a:cs typeface="Times New Roman"/>
              </a:rPr>
              <a:t>50 </a:t>
            </a:r>
            <a:r>
              <a:rPr dirty="0" sz="1050" spc="-5" b="1">
                <a:solidFill>
                  <a:srgbClr val="515151"/>
                </a:solidFill>
                <a:latin typeface="Times New Roman"/>
                <a:cs typeface="Times New Roman"/>
              </a:rPr>
              <a:t>città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italiane.</a:t>
            </a:r>
            <a:r>
              <a:rPr dirty="0" sz="1050" spc="210">
                <a:solidFill>
                  <a:srgbClr val="515151"/>
                </a:solidFill>
                <a:latin typeface="Times New Roman"/>
                <a:cs typeface="Times New Roman"/>
              </a:rPr>
              <a:t>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I</a:t>
            </a:r>
            <a:endParaRPr sz="1050">
              <a:latin typeface="Times New Roman"/>
              <a:cs typeface="Times New Roman"/>
            </a:endParaRPr>
          </a:p>
          <a:p>
            <a:pPr marL="12700" marR="43180">
              <a:lnSpc>
                <a:spcPct val="135200"/>
              </a:lnSpc>
              <a:spcBef>
                <a:spcPts val="15"/>
              </a:spcBef>
            </a:pP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giovani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sono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chiamati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a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riflettere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sul concetto di casa,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per scoprire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sperimentare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come ogni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persona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ogni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cosa 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vive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si relaziona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con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tutto ciò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che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lo</a:t>
            </a:r>
            <a:r>
              <a:rPr dirty="0" sz="1050" spc="20">
                <a:solidFill>
                  <a:srgbClr val="515151"/>
                </a:solidFill>
                <a:latin typeface="Times New Roman"/>
                <a:cs typeface="Times New Roman"/>
              </a:rPr>
              <a:t>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circonda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43280" y="2442971"/>
            <a:ext cx="5872734" cy="7786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62991" y="4013645"/>
            <a:ext cx="6023334" cy="4115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4547742"/>
            <a:ext cx="3736975" cy="30432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25210" cy="65258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Gdapress.it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5 maggio</a:t>
            </a:r>
            <a:r>
              <a:rPr dirty="0" sz="1600" spc="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240029">
              <a:lnSpc>
                <a:spcPct val="135200"/>
              </a:lnSpc>
              <a:spcBef>
                <a:spcPts val="955"/>
              </a:spcBef>
            </a:pPr>
            <a:r>
              <a:rPr dirty="0" sz="1050" spc="5">
                <a:solidFill>
                  <a:srgbClr val="515151"/>
                </a:solidFill>
                <a:latin typeface="Times New Roman"/>
                <a:cs typeface="Times New Roman"/>
              </a:rPr>
              <a:t>Per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questa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terza edizione l’Associazione Bancaria, in collaborazione con Dipartimento educazione Castello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di 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Rivoli Museo d’arte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Contemporanea,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Associazione Aperta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Parentesi,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Artivazione,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RAM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Radioartemobile 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organizza </a:t>
            </a:r>
            <a:r>
              <a:rPr dirty="0" sz="1050" b="1">
                <a:solidFill>
                  <a:srgbClr val="515151"/>
                </a:solidFill>
                <a:latin typeface="Times New Roman"/>
                <a:cs typeface="Times New Roman"/>
              </a:rPr>
              <a:t>venerdì 6 </a:t>
            </a:r>
            <a:r>
              <a:rPr dirty="0" sz="1050" spc="-5" b="1">
                <a:solidFill>
                  <a:srgbClr val="515151"/>
                </a:solidFill>
                <a:latin typeface="Times New Roman"/>
                <a:cs typeface="Times New Roman"/>
              </a:rPr>
              <a:t>maggio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,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a </a:t>
            </a:r>
            <a:r>
              <a:rPr dirty="0" sz="1050" spc="-5" b="1">
                <a:solidFill>
                  <a:srgbClr val="515151"/>
                </a:solidFill>
                <a:latin typeface="Times New Roman"/>
                <a:cs typeface="Times New Roman"/>
              </a:rPr>
              <a:t>Roma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, l’appuntamento </a:t>
            </a:r>
            <a:r>
              <a:rPr dirty="0" sz="1050" spc="-5" b="1" i="1">
                <a:solidFill>
                  <a:srgbClr val="515151"/>
                </a:solidFill>
                <a:latin typeface="Times New Roman"/>
                <a:cs typeface="Times New Roman"/>
              </a:rPr>
              <a:t>Abitare la </a:t>
            </a:r>
            <a:r>
              <a:rPr dirty="0" sz="1050" b="1" i="1">
                <a:solidFill>
                  <a:srgbClr val="515151"/>
                </a:solidFill>
                <a:latin typeface="Times New Roman"/>
                <a:cs typeface="Times New Roman"/>
              </a:rPr>
              <a:t>fantasia, </a:t>
            </a:r>
            <a:r>
              <a:rPr dirty="0" sz="1050" spc="-5" b="1" i="1">
                <a:solidFill>
                  <a:srgbClr val="515151"/>
                </a:solidFill>
                <a:latin typeface="Times New Roman"/>
                <a:cs typeface="Times New Roman"/>
              </a:rPr>
              <a:t>la creatività </a:t>
            </a:r>
            <a:r>
              <a:rPr dirty="0" sz="1050" b="1" i="1">
                <a:solidFill>
                  <a:srgbClr val="515151"/>
                </a:solidFill>
                <a:latin typeface="Times New Roman"/>
                <a:cs typeface="Times New Roman"/>
              </a:rPr>
              <a:t>e</a:t>
            </a:r>
            <a:r>
              <a:rPr dirty="0" sz="1050" spc="35" b="1" i="1">
                <a:solidFill>
                  <a:srgbClr val="515151"/>
                </a:solidFill>
                <a:latin typeface="Times New Roman"/>
                <a:cs typeface="Times New Roman"/>
              </a:rPr>
              <a:t> </a:t>
            </a:r>
            <a:r>
              <a:rPr dirty="0" sz="1050" spc="-5" b="1" i="1">
                <a:solidFill>
                  <a:srgbClr val="515151"/>
                </a:solidFill>
                <a:latin typeface="Times New Roman"/>
                <a:cs typeface="Times New Roman"/>
              </a:rPr>
              <a:t>l’arte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.</a:t>
            </a:r>
            <a:endParaRPr sz="1050">
              <a:latin typeface="Times New Roman"/>
              <a:cs typeface="Times New Roman"/>
            </a:endParaRPr>
          </a:p>
          <a:p>
            <a:pPr marL="12700" marR="5080">
              <a:lnSpc>
                <a:spcPct val="135300"/>
              </a:lnSpc>
            </a:pP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All’evento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parteciperanno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le scuole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del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territorio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gli adulti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per un’esperienza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laboratoriale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che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parte dalla  visione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e prosegue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con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un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dibattito aperto sul tema dell’abitare la fantasia.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Saranno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presentati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anche i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tre libri editi 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da Carthusia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in collaborazione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con Abi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per il Festival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della Cultura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Creativa: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ogni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anno,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per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lasciare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una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traccia  più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duratura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oltre la manifestazione,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esce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infatti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un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volume illustrato, ispirato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al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tema dell’edizione</a:t>
            </a:r>
            <a:r>
              <a:rPr dirty="0" sz="1050" spc="135">
                <a:solidFill>
                  <a:srgbClr val="515151"/>
                </a:solidFill>
                <a:latin typeface="Times New Roman"/>
                <a:cs typeface="Times New Roman"/>
              </a:rPr>
              <a:t>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(quest’anno</a:t>
            </a:r>
            <a:endParaRPr sz="1050">
              <a:latin typeface="Times New Roman"/>
              <a:cs typeface="Times New Roman"/>
            </a:endParaRPr>
          </a:p>
          <a:p>
            <a:pPr marL="12700" marR="51435">
              <a:lnSpc>
                <a:spcPct val="135200"/>
              </a:lnSpc>
            </a:pP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“Abitare sottosopra”,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con i </a:t>
            </a:r>
            <a:r>
              <a:rPr dirty="0" sz="1050" spc="-10">
                <a:solidFill>
                  <a:srgbClr val="515151"/>
                </a:solidFill>
                <a:latin typeface="Times New Roman"/>
                <a:cs typeface="Times New Roman"/>
              </a:rPr>
              <a:t>testi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di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Sabina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Colloredo e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le illustrazioni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di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Valeria Petrone). Sarà l’occasione inoltre 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per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assistere alla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proiezione di “3domande3”, una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video </a:t>
            </a:r>
            <a:r>
              <a:rPr dirty="0" sz="1050" spc="-10">
                <a:solidFill>
                  <a:srgbClr val="515151"/>
                </a:solidFill>
                <a:latin typeface="Times New Roman"/>
                <a:cs typeface="Times New Roman"/>
              </a:rPr>
              <a:t>intervista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a 26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personalità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del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mondo dell’arte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della  musica, tra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cui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l’artista Michelangelo Pistoletto, il critico d’arte Achille Bonito Oliva,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Hou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Honru, direttore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del 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MAXXI.</a:t>
            </a: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dirty="0" sz="1050" b="1">
                <a:solidFill>
                  <a:srgbClr val="515151"/>
                </a:solidFill>
                <a:latin typeface="Times New Roman"/>
                <a:cs typeface="Times New Roman"/>
              </a:rPr>
              <a:t>Luogo e </a:t>
            </a:r>
            <a:r>
              <a:rPr dirty="0" sz="1050" spc="-5" b="1">
                <a:solidFill>
                  <a:srgbClr val="515151"/>
                </a:solidFill>
                <a:latin typeface="Times New Roman"/>
                <a:cs typeface="Times New Roman"/>
              </a:rPr>
              <a:t>orario </a:t>
            </a:r>
            <a:r>
              <a:rPr dirty="0" sz="1050" b="1">
                <a:solidFill>
                  <a:srgbClr val="515151"/>
                </a:solidFill>
                <a:latin typeface="Times New Roman"/>
                <a:cs typeface="Times New Roman"/>
              </a:rPr>
              <a:t>di </a:t>
            </a:r>
            <a:r>
              <a:rPr dirty="0" sz="1050" spc="-5" b="1">
                <a:solidFill>
                  <a:srgbClr val="515151"/>
                </a:solidFill>
                <a:latin typeface="Times New Roman"/>
                <a:cs typeface="Times New Roman"/>
              </a:rPr>
              <a:t>svolgimento: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Teatro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India, Lungotevere Vittorio Gassman</a:t>
            </a:r>
            <a:r>
              <a:rPr dirty="0" sz="1050" spc="30">
                <a:solidFill>
                  <a:srgbClr val="515151"/>
                </a:solidFill>
                <a:latin typeface="Times New Roman"/>
                <a:cs typeface="Times New Roman"/>
              </a:rPr>
              <a:t>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1.</a:t>
            </a: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Dalle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9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alle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13: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laboratori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di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teatro-musica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arte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a cura di Aperta Parentesi e</a:t>
            </a:r>
            <a:r>
              <a:rPr dirty="0" sz="1050" spc="-35">
                <a:solidFill>
                  <a:srgbClr val="515151"/>
                </a:solidFill>
                <a:latin typeface="Times New Roman"/>
                <a:cs typeface="Times New Roman"/>
              </a:rPr>
              <a:t>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Artivazione</a:t>
            </a:r>
            <a:endParaRPr sz="1050">
              <a:latin typeface="Times New Roman"/>
              <a:cs typeface="Times New Roman"/>
            </a:endParaRPr>
          </a:p>
          <a:p>
            <a:pPr marL="12700" marR="102235">
              <a:lnSpc>
                <a:spcPct val="135200"/>
              </a:lnSpc>
            </a:pP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Ore 17.15: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letture animate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a cura di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Carthusia Edizioni, con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Sabina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Colloredo, Valeria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Petrone,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Eva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Montanari e 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Patrizia Zerbi</a:t>
            </a: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Ore 18: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“Sottosopra: intermezzo!”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a cura di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Aperta Parentesi. Proiezione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del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video</a:t>
            </a:r>
            <a:r>
              <a:rPr dirty="0" sz="1050" spc="15">
                <a:solidFill>
                  <a:srgbClr val="515151"/>
                </a:solidFill>
                <a:latin typeface="Times New Roman"/>
                <a:cs typeface="Times New Roman"/>
              </a:rPr>
              <a:t>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“3domande3”</a:t>
            </a: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A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seguire: “Il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paesaggio di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sottosopra: frammenti in forma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d’albero”,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workshop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a cura del</a:t>
            </a:r>
            <a:r>
              <a:rPr dirty="0" sz="1050" spc="35">
                <a:solidFill>
                  <a:srgbClr val="515151"/>
                </a:solidFill>
                <a:latin typeface="Times New Roman"/>
                <a:cs typeface="Times New Roman"/>
              </a:rPr>
              <a:t>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Dipartimento</a:t>
            </a:r>
            <a:endParaRPr sz="1050">
              <a:latin typeface="Times New Roman"/>
              <a:cs typeface="Times New Roman"/>
            </a:endParaRPr>
          </a:p>
          <a:p>
            <a:pPr marL="12700" marR="56515">
              <a:lnSpc>
                <a:spcPts val="1710"/>
              </a:lnSpc>
              <a:spcBef>
                <a:spcPts val="125"/>
              </a:spcBef>
            </a:pP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Educazione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Castello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di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Rivoli Museo d’Arte Contemporanea in collaborazione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con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Aperta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Parentesi,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Artivazione 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e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gli artisti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del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territorio. “Abitare sottosopra”: talk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a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cura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di</a:t>
            </a:r>
            <a:r>
              <a:rPr dirty="0" sz="1050" spc="20">
                <a:solidFill>
                  <a:srgbClr val="515151"/>
                </a:solidFill>
                <a:latin typeface="Times New Roman"/>
                <a:cs typeface="Times New Roman"/>
              </a:rPr>
              <a:t>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Artivazione</a:t>
            </a: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dirty="0" sz="1050" spc="-10">
                <a:solidFill>
                  <a:srgbClr val="515151"/>
                </a:solidFill>
                <a:latin typeface="Times New Roman"/>
                <a:cs typeface="Times New Roman"/>
              </a:rPr>
              <a:t>In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chiusura: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“Allestiamo tutti insieme!”. Bambini,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genitori,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artisti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compongono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la scenografia </a:t>
            </a:r>
            <a:r>
              <a:rPr dirty="0" sz="1050">
                <a:solidFill>
                  <a:srgbClr val="515151"/>
                </a:solidFill>
                <a:latin typeface="Times New Roman"/>
                <a:cs typeface="Times New Roman"/>
              </a:rPr>
              <a:t>da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abitare</a:t>
            </a:r>
            <a:r>
              <a:rPr dirty="0" sz="1050" spc="95">
                <a:solidFill>
                  <a:srgbClr val="515151"/>
                </a:solidFill>
                <a:latin typeface="Times New Roman"/>
                <a:cs typeface="Times New Roman"/>
              </a:rPr>
              <a:t> </a:t>
            </a: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tutti</a:t>
            </a: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dirty="0" sz="1050" spc="-5">
                <a:solidFill>
                  <a:srgbClr val="515151"/>
                </a:solidFill>
                <a:latin typeface="Times New Roman"/>
                <a:cs typeface="Times New Roman"/>
              </a:rPr>
              <a:t>insieme.</a:t>
            </a: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25"/>
              </a:spcBef>
            </a:pPr>
            <a:r>
              <a:rPr dirty="0" sz="1050" b="1">
                <a:solidFill>
                  <a:srgbClr val="515151"/>
                </a:solidFill>
                <a:latin typeface="Times New Roman"/>
                <a:cs typeface="Times New Roman"/>
              </a:rPr>
              <a:t>Per </a:t>
            </a:r>
            <a:r>
              <a:rPr dirty="0" sz="1050" spc="-5" b="1">
                <a:solidFill>
                  <a:srgbClr val="515151"/>
                </a:solidFill>
                <a:latin typeface="Times New Roman"/>
                <a:cs typeface="Times New Roman"/>
              </a:rPr>
              <a:t>informazioni/prenotazioni: </a:t>
            </a:r>
            <a:r>
              <a:rPr dirty="0" sz="1050" spc="-5" b="1">
                <a:solidFill>
                  <a:srgbClr val="515151"/>
                </a:solidFill>
                <a:latin typeface="Times New Roman"/>
                <a:cs typeface="Times New Roman"/>
                <a:hlinkClick r:id="rId3"/>
              </a:rPr>
              <a:t>festival@abi.it </a:t>
            </a:r>
            <a:r>
              <a:rPr dirty="0" sz="1050" b="1">
                <a:solidFill>
                  <a:srgbClr val="515151"/>
                </a:solidFill>
                <a:latin typeface="Times New Roman"/>
                <a:cs typeface="Times New Roman"/>
              </a:rPr>
              <a:t>–</a:t>
            </a:r>
            <a:r>
              <a:rPr dirty="0" sz="1050" spc="15" b="1">
                <a:solidFill>
                  <a:srgbClr val="515151"/>
                </a:solidFill>
                <a:latin typeface="Times New Roman"/>
                <a:cs typeface="Times New Roman"/>
              </a:rPr>
              <a:t> </a:t>
            </a:r>
            <a:r>
              <a:rPr dirty="0" sz="1050" spc="-5" b="1">
                <a:solidFill>
                  <a:srgbClr val="871A2E"/>
                </a:solidFill>
                <a:latin typeface="Times New Roman"/>
                <a:cs typeface="Times New Roman"/>
                <a:hlinkClick r:id="rId4"/>
              </a:rPr>
              <a:t>artivazione@gmail.com</a:t>
            </a:r>
            <a:endParaRPr sz="10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9240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In</a:t>
            </a:r>
            <a:r>
              <a:rPr dirty="0" sz="1600" spc="-15" b="1">
                <a:latin typeface="Arial"/>
                <a:cs typeface="Arial"/>
              </a:rPr>
              <a:t>f</a:t>
            </a:r>
            <a:r>
              <a:rPr dirty="0" sz="1600" spc="-5" b="1">
                <a:latin typeface="Arial"/>
                <a:cs typeface="Arial"/>
              </a:rPr>
              <a:t>o</a:t>
            </a:r>
            <a:r>
              <a:rPr dirty="0" sz="1600" spc="5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mazi</a:t>
            </a:r>
            <a:r>
              <a:rPr dirty="0" sz="1600" spc="5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ne.</a:t>
            </a:r>
            <a:r>
              <a:rPr dirty="0" sz="1600" spc="10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v  </a:t>
            </a:r>
            <a:r>
              <a:rPr dirty="0" sz="1600" spc="-5" b="1">
                <a:latin typeface="Arial"/>
                <a:cs typeface="Arial"/>
              </a:rPr>
              <a:t>5 maggio</a:t>
            </a:r>
            <a:r>
              <a:rPr dirty="0" sz="1600" spc="-3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392551"/>
            <a:ext cx="5455285" cy="698500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280"/>
              </a:spcBef>
            </a:pPr>
            <a:r>
              <a:rPr dirty="0" sz="2250" b="1">
                <a:solidFill>
                  <a:srgbClr val="1F1F1F"/>
                </a:solidFill>
                <a:latin typeface="Arial"/>
                <a:cs typeface="Arial"/>
              </a:rPr>
              <a:t>La </a:t>
            </a:r>
            <a:r>
              <a:rPr dirty="0" sz="2250" spc="-5" b="1">
                <a:solidFill>
                  <a:srgbClr val="1F1F1F"/>
                </a:solidFill>
                <a:latin typeface="Arial"/>
                <a:cs typeface="Arial"/>
              </a:rPr>
              <a:t>Carifermo </a:t>
            </a:r>
            <a:r>
              <a:rPr dirty="0" sz="2250" b="1">
                <a:solidFill>
                  <a:srgbClr val="1F1F1F"/>
                </a:solidFill>
                <a:latin typeface="Arial"/>
                <a:cs typeface="Arial"/>
              </a:rPr>
              <a:t>e </a:t>
            </a:r>
            <a:r>
              <a:rPr dirty="0" sz="2250" spc="-10" b="1">
                <a:solidFill>
                  <a:srgbClr val="1F1F1F"/>
                </a:solidFill>
                <a:latin typeface="Arial"/>
                <a:cs typeface="Arial"/>
              </a:rPr>
              <a:t>le </a:t>
            </a:r>
            <a:r>
              <a:rPr dirty="0" sz="2250" spc="-5" b="1">
                <a:solidFill>
                  <a:srgbClr val="1F1F1F"/>
                </a:solidFill>
                <a:latin typeface="Arial"/>
                <a:cs typeface="Arial"/>
              </a:rPr>
              <a:t>nuove generazioni, tra  cultura </a:t>
            </a:r>
            <a:r>
              <a:rPr dirty="0" sz="2250" b="1">
                <a:solidFill>
                  <a:srgbClr val="1F1F1F"/>
                </a:solidFill>
                <a:latin typeface="Arial"/>
                <a:cs typeface="Arial"/>
              </a:rPr>
              <a:t>e</a:t>
            </a:r>
            <a:r>
              <a:rPr dirty="0" sz="2250" spc="-10" b="1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dirty="0" sz="2250" spc="-5" b="1">
                <a:solidFill>
                  <a:srgbClr val="1F1F1F"/>
                </a:solidFill>
                <a:latin typeface="Arial"/>
                <a:cs typeface="Arial"/>
              </a:rPr>
              <a:t>finanza</a:t>
            </a:r>
            <a:endParaRPr sz="22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1040" y="4411090"/>
            <a:ext cx="6158230" cy="477520"/>
          </a:xfrm>
          <a:prstGeom prst="rect">
            <a:avLst/>
          </a:prstGeom>
          <a:solidFill>
            <a:srgbClr val="EDEDED"/>
          </a:solidFill>
        </p:spPr>
        <p:txBody>
          <a:bodyPr wrap="square" lIns="0" tIns="0" rIns="0" bIns="0" rtlCol="0" vert="horz">
            <a:spAutoFit/>
          </a:bodyPr>
          <a:lstStyle/>
          <a:p>
            <a:pPr marL="17780">
              <a:lnSpc>
                <a:spcPts val="1310"/>
              </a:lnSpc>
            </a:pPr>
            <a:r>
              <a:rPr dirty="0" sz="1200" spc="-5" i="1">
                <a:solidFill>
                  <a:srgbClr val="990000"/>
                </a:solidFill>
                <a:latin typeface="Arial"/>
                <a:cs typeface="Arial"/>
              </a:rPr>
              <a:t>Adesione ad un'iniziativa nazionale promossa dall'ABI. Domani </a:t>
            </a:r>
            <a:r>
              <a:rPr dirty="0" sz="1200" i="1">
                <a:solidFill>
                  <a:srgbClr val="990000"/>
                </a:solidFill>
                <a:latin typeface="Arial"/>
                <a:cs typeface="Arial"/>
              </a:rPr>
              <a:t>visita </a:t>
            </a:r>
            <a:r>
              <a:rPr dirty="0" sz="1200" spc="-5" i="1">
                <a:solidFill>
                  <a:srgbClr val="990000"/>
                </a:solidFill>
                <a:latin typeface="Arial"/>
                <a:cs typeface="Arial"/>
              </a:rPr>
              <a:t>delle Scuole</a:t>
            </a:r>
            <a:r>
              <a:rPr dirty="0" sz="1200" spc="150" i="1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dirty="0" sz="1200" spc="-5" i="1">
                <a:solidFill>
                  <a:srgbClr val="990000"/>
                </a:solidFill>
                <a:latin typeface="Arial"/>
                <a:cs typeface="Arial"/>
              </a:rPr>
              <a:t>Primarie</a:t>
            </a:r>
            <a:endParaRPr sz="1200">
              <a:latin typeface="Arial"/>
              <a:cs typeface="Arial"/>
            </a:endParaRPr>
          </a:p>
          <a:p>
            <a:pPr marL="17780">
              <a:lnSpc>
                <a:spcPts val="1415"/>
              </a:lnSpc>
            </a:pPr>
            <a:r>
              <a:rPr dirty="0" sz="1200" i="1">
                <a:solidFill>
                  <a:srgbClr val="990000"/>
                </a:solidFill>
                <a:latin typeface="Arial"/>
                <a:cs typeface="Arial"/>
              </a:rPr>
              <a:t>ai </a:t>
            </a:r>
            <a:r>
              <a:rPr dirty="0" sz="1200" spc="-5" i="1">
                <a:solidFill>
                  <a:srgbClr val="990000"/>
                </a:solidFill>
                <a:latin typeface="Arial"/>
                <a:cs typeface="Arial"/>
              </a:rPr>
              <a:t>resti dell’antico teatro romano </a:t>
            </a:r>
            <a:r>
              <a:rPr dirty="0" sz="1200" i="1">
                <a:solidFill>
                  <a:srgbClr val="990000"/>
                </a:solidFill>
                <a:latin typeface="Arial"/>
                <a:cs typeface="Arial"/>
              </a:rPr>
              <a:t>e </a:t>
            </a:r>
            <a:r>
              <a:rPr dirty="0" sz="1200" spc="-5" i="1">
                <a:solidFill>
                  <a:srgbClr val="990000"/>
                </a:solidFill>
                <a:latin typeface="Arial"/>
                <a:cs typeface="Arial"/>
              </a:rPr>
              <a:t>lezione sull’educazione</a:t>
            </a:r>
            <a:r>
              <a:rPr dirty="0" sz="1200" spc="25" i="1">
                <a:solidFill>
                  <a:srgbClr val="990000"/>
                </a:solidFill>
                <a:latin typeface="Arial"/>
                <a:cs typeface="Arial"/>
              </a:rPr>
              <a:t> </a:t>
            </a:r>
            <a:r>
              <a:rPr dirty="0" sz="1200" spc="-5" i="1">
                <a:solidFill>
                  <a:srgbClr val="990000"/>
                </a:solidFill>
                <a:latin typeface="Arial"/>
                <a:cs typeface="Arial"/>
              </a:rPr>
              <a:t>finanziaria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6627" y="5017134"/>
            <a:ext cx="6146800" cy="2026285"/>
          </a:xfrm>
          <a:prstGeom prst="rect">
            <a:avLst/>
          </a:prstGeom>
        </p:spPr>
        <p:txBody>
          <a:bodyPr wrap="square" lIns="0" tIns="20320" rIns="0" bIns="0" rtlCol="0" vert="horz">
            <a:spAutoFit/>
          </a:bodyPr>
          <a:lstStyle/>
          <a:p>
            <a:pPr algn="just" marL="12700" marR="8255">
              <a:lnSpc>
                <a:spcPct val="95700"/>
              </a:lnSpc>
              <a:spcBef>
                <a:spcPts val="160"/>
              </a:spcBef>
            </a:pP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Carifermo aderisce alla terza edizione del “Festival della Cultura Creativa”, iniziativa nazionale  promossa dall’ABI in collaborazione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con le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singole banche.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La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manifestazione, che vede come  protagonisti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i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più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giovani, </a:t>
            </a:r>
            <a:r>
              <a:rPr dirty="0" sz="1050" spc="5">
                <a:solidFill>
                  <a:srgbClr val="5D5D5D"/>
                </a:solidFill>
                <a:latin typeface="Arial"/>
                <a:cs typeface="Arial"/>
              </a:rPr>
              <a:t>ha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come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tema “Abitare sottosopra: dal teatro romano alla</a:t>
            </a:r>
            <a:r>
              <a:rPr dirty="0" sz="1050" spc="-15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Banca”.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imes New Roman"/>
              <a:cs typeface="Times New Roman"/>
            </a:endParaRPr>
          </a:p>
          <a:p>
            <a:pPr algn="just" marL="12700" marR="5080">
              <a:lnSpc>
                <a:spcPct val="95800"/>
              </a:lnSpc>
            </a:pP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Nell’occasione le banche italiane aderenti organizzeranno sul territorio laboratori, incontri, mostre ed  altre iniziative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con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l’obiettivo di contribuire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ad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accrescere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le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capacità </a:t>
            </a:r>
            <a:r>
              <a:rPr dirty="0" sz="1050" spc="-10">
                <a:solidFill>
                  <a:srgbClr val="5D5D5D"/>
                </a:solidFill>
                <a:latin typeface="Arial"/>
                <a:cs typeface="Arial"/>
              </a:rPr>
              <a:t>espressive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dei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giovani partecipanti  all’interno </a:t>
            </a:r>
            <a:r>
              <a:rPr dirty="0" sz="1050" spc="-10">
                <a:solidFill>
                  <a:srgbClr val="5D5D5D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spazi abitualmente adibiti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ad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altre</a:t>
            </a:r>
            <a:r>
              <a:rPr dirty="0" sz="1050" spc="1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funzioni.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50">
              <a:latin typeface="Times New Roman"/>
              <a:cs typeface="Times New Roman"/>
            </a:endParaRPr>
          </a:p>
          <a:p>
            <a:pPr algn="just" marL="12700" marR="8890">
              <a:lnSpc>
                <a:spcPts val="1200"/>
              </a:lnSpc>
            </a:pP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Venerdì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6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Maggio sarà possibile visitare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i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resti dell’antico teatro romano di Fermo, ancora visibili nei  sotterranei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Palazzo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Matteucci e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partecipare ad una breve lezione sull’educazione</a:t>
            </a:r>
            <a:r>
              <a:rPr dirty="0" sz="1050" spc="55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finanziaria.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050">
              <a:latin typeface="Times New Roman"/>
              <a:cs typeface="Times New Roman"/>
            </a:endParaRPr>
          </a:p>
          <a:p>
            <a:pPr algn="just" marL="12700" marR="7620">
              <a:lnSpc>
                <a:spcPts val="1200"/>
              </a:lnSpc>
            </a:pP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Sono state invitate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a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partecipare le Scuole Primarie,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le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quali potranno assistere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ad un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evento ideato  espressamente per </a:t>
            </a:r>
            <a:r>
              <a:rPr dirty="0" sz="1050" spc="-10">
                <a:solidFill>
                  <a:srgbClr val="5D5D5D"/>
                </a:solidFill>
                <a:latin typeface="Arial"/>
                <a:cs typeface="Arial"/>
              </a:rPr>
              <a:t>questa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fascia</a:t>
            </a:r>
            <a:r>
              <a:rPr dirty="0" sz="1050" spc="-1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d’età.</a:t>
            </a:r>
            <a:endParaRPr sz="105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41655" y="2250207"/>
            <a:ext cx="3129562" cy="5914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70065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Lanuovasardegna.gelocal.it  5 maggio</a:t>
            </a:r>
            <a:r>
              <a:rPr dirty="0" sz="160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282822"/>
            <a:ext cx="6009640" cy="1933575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 marR="1006475">
              <a:lnSpc>
                <a:spcPts val="3240"/>
              </a:lnSpc>
              <a:spcBef>
                <a:spcPts val="360"/>
              </a:spcBef>
            </a:pPr>
            <a:r>
              <a:rPr dirty="0" sz="2850">
                <a:latin typeface="Georgia"/>
                <a:cs typeface="Georgia"/>
              </a:rPr>
              <a:t>Piccoli </a:t>
            </a:r>
            <a:r>
              <a:rPr dirty="0" sz="2850" spc="-5">
                <a:latin typeface="Georgia"/>
                <a:cs typeface="Georgia"/>
              </a:rPr>
              <a:t>architetti in gioco con le  scenografie </a:t>
            </a:r>
            <a:r>
              <a:rPr dirty="0" sz="2850">
                <a:latin typeface="Georgia"/>
                <a:cs typeface="Georgia"/>
              </a:rPr>
              <a:t>da</a:t>
            </a:r>
            <a:r>
              <a:rPr dirty="0" sz="2850" spc="-5">
                <a:latin typeface="Georgia"/>
                <a:cs typeface="Georgia"/>
              </a:rPr>
              <a:t> </a:t>
            </a:r>
            <a:r>
              <a:rPr dirty="0" sz="2850" spc="-10">
                <a:latin typeface="Georgia"/>
                <a:cs typeface="Georgia"/>
              </a:rPr>
              <a:t>tavolo</a:t>
            </a:r>
            <a:endParaRPr sz="2850">
              <a:latin typeface="Georgia"/>
              <a:cs typeface="Georgia"/>
            </a:endParaRPr>
          </a:p>
          <a:p>
            <a:pPr marL="12700" marR="5080">
              <a:lnSpc>
                <a:spcPct val="100200"/>
              </a:lnSpc>
              <a:spcBef>
                <a:spcPts val="1065"/>
              </a:spcBef>
            </a:pPr>
            <a:r>
              <a:rPr dirty="0" sz="1500" spc="-5" i="1">
                <a:latin typeface="Georgia"/>
                <a:cs typeface="Georgia"/>
              </a:rPr>
              <a:t>SASSARI. Banca di Sassari </a:t>
            </a:r>
            <a:r>
              <a:rPr dirty="0" sz="1500" i="1">
                <a:latin typeface="Georgia"/>
                <a:cs typeface="Georgia"/>
              </a:rPr>
              <a:t>con </a:t>
            </a:r>
            <a:r>
              <a:rPr dirty="0" sz="1500" spc="-5" i="1">
                <a:latin typeface="Georgia"/>
                <a:cs typeface="Georgia"/>
              </a:rPr>
              <a:t>“Conosciamoci Meglio” aderisce anche  </a:t>
            </a:r>
            <a:r>
              <a:rPr dirty="0" sz="1500" spc="-5" i="1">
                <a:latin typeface="Georgia"/>
                <a:cs typeface="Georgia"/>
              </a:rPr>
              <a:t>quest’anno </a:t>
            </a:r>
            <a:r>
              <a:rPr dirty="0" sz="1500" i="1">
                <a:latin typeface="Georgia"/>
                <a:cs typeface="Georgia"/>
              </a:rPr>
              <a:t>al </a:t>
            </a:r>
            <a:r>
              <a:rPr dirty="0" sz="1500" spc="-5" i="1">
                <a:latin typeface="Georgia"/>
                <a:cs typeface="Georgia"/>
              </a:rPr>
              <a:t>Festival della Cultura Creativa promosso  dall’Associazione Bancaria Italiana per </a:t>
            </a:r>
            <a:r>
              <a:rPr dirty="0" sz="1500" i="1">
                <a:latin typeface="Georgia"/>
                <a:cs typeface="Georgia"/>
              </a:rPr>
              <a:t>avvicinare </a:t>
            </a:r>
            <a:r>
              <a:rPr dirty="0" sz="1500" spc="-5" i="1">
                <a:latin typeface="Georgia"/>
                <a:cs typeface="Georgia"/>
              </a:rPr>
              <a:t>alla cultura </a:t>
            </a:r>
            <a:r>
              <a:rPr dirty="0" sz="1500" i="1">
                <a:latin typeface="Georgia"/>
                <a:cs typeface="Georgia"/>
              </a:rPr>
              <a:t>i  </a:t>
            </a:r>
            <a:r>
              <a:rPr dirty="0" sz="1500" spc="-5" i="1">
                <a:latin typeface="Georgia"/>
                <a:cs typeface="Georgia"/>
              </a:rPr>
              <a:t>giovani</a:t>
            </a:r>
            <a:endParaRPr sz="15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8910065"/>
            <a:ext cx="6004560" cy="83311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10300"/>
              </a:lnSpc>
              <a:spcBef>
                <a:spcPts val="105"/>
              </a:spcBef>
            </a:pP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“Conosciamoci Meglio” aderisce anche quest’anno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al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Festival della Cultura Creativa 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promosso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dall’Associazione Bancaria Italiana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per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avvicinare alla cultura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i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giovani d’età  compresa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tra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i 6 e i 13 anni, grazie a laboratori, iniziative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ed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eventi che spaziano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tra arte,  teatro,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musica e tecnologie</a:t>
            </a:r>
            <a:r>
              <a:rPr dirty="0" sz="1200" spc="-1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digitali.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63219" y="2164496"/>
            <a:ext cx="3223291" cy="6424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5588507"/>
            <a:ext cx="2028825" cy="30085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22035" cy="61893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42646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Lanuovasardegna.gelocal.it  5 maggio</a:t>
            </a:r>
            <a:r>
              <a:rPr dirty="0" sz="160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418465">
              <a:lnSpc>
                <a:spcPct val="119200"/>
              </a:lnSpc>
              <a:spcBef>
                <a:spcPts val="969"/>
              </a:spcBef>
            </a:pP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Oltre 80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eventi culturali in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50 città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italiane svilupperanno il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tema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ispiratore “Abitare  sottosopra. Scoprire e sperimentare come si </a:t>
            </a:r>
            <a:r>
              <a:rPr dirty="0" sz="1200" spc="5">
                <a:solidFill>
                  <a:srgbClr val="111111"/>
                </a:solidFill>
                <a:latin typeface="Arial"/>
                <a:cs typeface="Arial"/>
              </a:rPr>
              <a:t>sta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dentro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i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luoghi, </a:t>
            </a:r>
            <a:r>
              <a:rPr dirty="0" sz="1200" spc="-10">
                <a:solidFill>
                  <a:srgbClr val="111111"/>
                </a:solidFill>
                <a:latin typeface="Arial"/>
                <a:cs typeface="Arial"/>
              </a:rPr>
              <a:t>l’arte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le</a:t>
            </a:r>
            <a:r>
              <a:rPr dirty="0" sz="1200" spc="114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emozioni”.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Times New Roman"/>
              <a:cs typeface="Times New Roman"/>
            </a:endParaRPr>
          </a:p>
          <a:p>
            <a:pPr marL="12700" marR="39370">
              <a:lnSpc>
                <a:spcPct val="119700"/>
              </a:lnSpc>
            </a:pP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Per questa manifestazione,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unica nel </a:t>
            </a:r>
            <a:r>
              <a:rPr dirty="0" sz="1200" spc="-10">
                <a:solidFill>
                  <a:srgbClr val="111111"/>
                </a:solidFill>
                <a:latin typeface="Arial"/>
                <a:cs typeface="Arial"/>
              </a:rPr>
              <a:t>suo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genere, la Banca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Sassari, in collaborazione 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con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la Soprintendenza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ai Beni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Culturali della Sardegna, l’associazione culturale Coilibrì, la  libreria internazionale Koinè e la </a:t>
            </a:r>
            <a:r>
              <a:rPr dirty="0" sz="1200" spc="-10">
                <a:solidFill>
                  <a:srgbClr val="111111"/>
                </a:solidFill>
                <a:latin typeface="Arial"/>
                <a:cs typeface="Arial"/>
              </a:rPr>
              <a:t>Carlo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Delfino Editore promuove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un percorso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creativo  dedicato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ai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laboratori di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Paola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Ciarcià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dal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titolo “Architetture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tra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le pagine”.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Times New Roman"/>
              <a:cs typeface="Times New Roman"/>
            </a:endParaRPr>
          </a:p>
          <a:p>
            <a:pPr marL="12700" marR="5080">
              <a:lnSpc>
                <a:spcPct val="119800"/>
              </a:lnSpc>
              <a:spcBef>
                <a:spcPts val="5"/>
              </a:spcBef>
            </a:pP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Oggi dalle 9 alle 13, nel museo G.A. Sanna gli alunni dei circoli didattici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di San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Giuseppe e  di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San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Donato saranno i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protagonisti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della giornata realizzando piccole scenografie </a:t>
            </a:r>
            <a:r>
              <a:rPr dirty="0" sz="1200" spc="-10">
                <a:solidFill>
                  <a:srgbClr val="111111"/>
                </a:solidFill>
                <a:latin typeface="Arial"/>
                <a:cs typeface="Arial"/>
              </a:rPr>
              <a:t>da 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tavolo utilizzando carta e cartoncino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per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mettere in scena storie, fiabe o vecchie leggende.  Pagine da abitare che nascondono semplici meccanismi dove si animano ambienti e  personaggi.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12700" marR="395605">
              <a:lnSpc>
                <a:spcPct val="120000"/>
              </a:lnSpc>
              <a:spcBef>
                <a:spcPts val="5"/>
              </a:spcBef>
            </a:pP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La manifestazione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ha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il patrocinio dell’Unesco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del ministero dei Beni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delle Attività  Culturali, la Main </a:t>
            </a:r>
            <a:r>
              <a:rPr dirty="0" sz="1200" spc="-10">
                <a:solidFill>
                  <a:srgbClr val="111111"/>
                </a:solidFill>
                <a:latin typeface="Arial"/>
                <a:cs typeface="Arial"/>
              </a:rPr>
              <a:t>Media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Partnership della Rai e la media partnership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del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Tgr</a:t>
            </a:r>
            <a:r>
              <a:rPr dirty="0" sz="1200" spc="7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 marR="12700">
              <a:lnSpc>
                <a:spcPct val="120000"/>
              </a:lnSpc>
            </a:pP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Il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festival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si </a:t>
            </a:r>
            <a:r>
              <a:rPr dirty="0" sz="1200" spc="-10">
                <a:solidFill>
                  <a:srgbClr val="111111"/>
                </a:solidFill>
                <a:latin typeface="Arial"/>
                <a:cs typeface="Arial"/>
              </a:rPr>
              <a:t>avvale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del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contributo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di un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comitato scientifico composto dall’esperto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di 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creatività applicata Hubert Jaoui, dal responsabile del Dipartimento educazione Castello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di 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Rivoli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Museo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d’Arte Contemporanea Anna Pironti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dallo scrittore ed esperto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di 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comunicazione Aldo</a:t>
            </a:r>
            <a:r>
              <a:rPr dirty="0" sz="1200" spc="-10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Tanchis.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86372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 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L</a:t>
            </a:r>
            <a:r>
              <a:rPr dirty="0" sz="1600" spc="-5" b="1">
                <a:latin typeface="Arial"/>
                <a:cs typeface="Arial"/>
              </a:rPr>
              <a:t>iber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quo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diano.it  </a:t>
            </a:r>
            <a:r>
              <a:rPr dirty="0" sz="1600" spc="-5" b="1">
                <a:latin typeface="Arial"/>
                <a:cs typeface="Arial"/>
              </a:rPr>
              <a:t>5 maggio 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488563"/>
            <a:ext cx="6139815" cy="6489065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algn="just" marL="12700" marR="344170">
              <a:lnSpc>
                <a:spcPct val="95800"/>
              </a:lnSpc>
              <a:spcBef>
                <a:spcPts val="280"/>
              </a:spcBef>
            </a:pPr>
            <a:r>
              <a:rPr dirty="0" sz="3450" spc="-5" b="1">
                <a:solidFill>
                  <a:srgbClr val="303030"/>
                </a:solidFill>
                <a:latin typeface="Arial"/>
                <a:cs typeface="Arial"/>
              </a:rPr>
              <a:t>Bper Banca </a:t>
            </a:r>
            <a:r>
              <a:rPr dirty="0" sz="3450" b="1">
                <a:solidFill>
                  <a:srgbClr val="303030"/>
                </a:solidFill>
                <a:latin typeface="Arial"/>
                <a:cs typeface="Arial"/>
              </a:rPr>
              <a:t>in </a:t>
            </a:r>
            <a:r>
              <a:rPr dirty="0" sz="3450" spc="-5" b="1">
                <a:solidFill>
                  <a:srgbClr val="303030"/>
                </a:solidFill>
                <a:latin typeface="Arial"/>
                <a:cs typeface="Arial"/>
              </a:rPr>
              <a:t>campo </a:t>
            </a:r>
            <a:r>
              <a:rPr dirty="0" sz="3450" b="1">
                <a:solidFill>
                  <a:srgbClr val="303030"/>
                </a:solidFill>
                <a:latin typeface="Arial"/>
                <a:cs typeface="Arial"/>
              </a:rPr>
              <a:t>per la  </a:t>
            </a:r>
            <a:r>
              <a:rPr dirty="0" sz="3450" spc="-5" b="1">
                <a:solidFill>
                  <a:srgbClr val="303030"/>
                </a:solidFill>
                <a:latin typeface="Arial"/>
                <a:cs typeface="Arial"/>
              </a:rPr>
              <a:t>Cultura Creativa </a:t>
            </a:r>
            <a:r>
              <a:rPr dirty="0" sz="3450" b="1">
                <a:solidFill>
                  <a:srgbClr val="303030"/>
                </a:solidFill>
                <a:latin typeface="Arial"/>
                <a:cs typeface="Arial"/>
              </a:rPr>
              <a:t>dall'Emilia  </a:t>
            </a:r>
            <a:r>
              <a:rPr dirty="0" sz="3450" spc="-5" b="1">
                <a:solidFill>
                  <a:srgbClr val="303030"/>
                </a:solidFill>
                <a:latin typeface="Arial"/>
                <a:cs typeface="Arial"/>
              </a:rPr>
              <a:t>alla Calabria</a:t>
            </a:r>
            <a:endParaRPr sz="3450">
              <a:latin typeface="Arial"/>
              <a:cs typeface="Arial"/>
            </a:endParaRPr>
          </a:p>
          <a:p>
            <a:pPr marL="12700" marR="5080">
              <a:lnSpc>
                <a:spcPct val="142800"/>
              </a:lnSpc>
              <a:spcBef>
                <a:spcPts val="1415"/>
              </a:spcBef>
            </a:pP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(AdnKronos)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-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'Abitare sottosopra. Scoprire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sperimentare come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si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sta dentro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i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luoghi, l’arte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e le 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emozioni'. E’ questo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il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tema della terza edizione del Festival della cultura creativa, indetto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da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Abi anche  per l’anno 2016,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in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corso fino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all’8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maggio con eventi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in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tutta Italia. Destinatari dell’originale 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appuntamento,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sono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i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bambini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e i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ragazzi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dai 6 ai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13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anni. Bper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Banca,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che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aderisce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al progetto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fin dal 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suo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inizio,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ha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articolato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la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partecipazione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in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quattro eventi, distribuiti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sul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territorio nazionale.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La Banca 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Popolare del'Emilia Romagna partecipa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dunque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con 'Città invisibili'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a Modena (7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maggio), 'City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Box, 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Installazione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Laboratorio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per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cervelli creativi'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a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Ravenna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(4 maggio),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'Gli alunni </a:t>
            </a:r>
            <a:r>
              <a:rPr dirty="0" sz="1050" spc="-10">
                <a:solidFill>
                  <a:srgbClr val="414141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questa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scuola fanno 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Festival'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a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Benevento (fino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al 7 maggio),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Pompei (fino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al 7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maggio)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Salerno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(fino </a:t>
            </a:r>
            <a:r>
              <a:rPr dirty="0" sz="1050" spc="-10">
                <a:solidFill>
                  <a:srgbClr val="414141"/>
                </a:solidFill>
                <a:latin typeface="Arial"/>
                <a:cs typeface="Arial"/>
              </a:rPr>
              <a:t>al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7 maggio),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'Fuori  dagli abiti…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chissà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dove…'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a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Santa Severina,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in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provincia di Crotone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(6</a:t>
            </a:r>
            <a:r>
              <a:rPr dirty="0" sz="1050" spc="-25">
                <a:solidFill>
                  <a:srgbClr val="414141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maggio).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92075">
              <a:lnSpc>
                <a:spcPct val="142800"/>
              </a:lnSpc>
            </a:pP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Lo scorso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anno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il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tema del Festival era 'L’alfabeto del mondo. Leggiamo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i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segni intorno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a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noi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e 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raccontiamo'. L’obiettivo </a:t>
            </a:r>
            <a:r>
              <a:rPr dirty="0" sz="1050" spc="-10">
                <a:solidFill>
                  <a:srgbClr val="414141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quest’anno, invece,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è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invitare bambini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e </a:t>
            </a:r>
            <a:r>
              <a:rPr dirty="0" sz="1050" spc="-10">
                <a:solidFill>
                  <a:srgbClr val="414141"/>
                </a:solidFill>
                <a:latin typeface="Arial"/>
                <a:cs typeface="Arial"/>
              </a:rPr>
              <a:t>ragazzi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ad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ampliare il concetto di 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casa, per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scoprire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sperimentare,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con l'aiuto </a:t>
            </a:r>
            <a:r>
              <a:rPr dirty="0" sz="1050" spc="-10">
                <a:solidFill>
                  <a:srgbClr val="414141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operatori culturali specializzati,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in che modo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ogni 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persona e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cosa vive,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abita e si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relaziona con tutto ciò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che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lo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circonda,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utilizzando le modalità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più  consone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alla propria natura.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Un argomento,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questo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scelto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dalle banche italiane,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che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testimonia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il loro  essere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fortemente legate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al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territorio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sensibili </a:t>
            </a:r>
            <a:r>
              <a:rPr dirty="0" sz="1050" spc="-10">
                <a:solidFill>
                  <a:srgbClr val="414141"/>
                </a:solidFill>
                <a:latin typeface="Arial"/>
                <a:cs typeface="Arial"/>
              </a:rPr>
              <a:t>al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tema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della cultura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della creatività, visti </a:t>
            </a:r>
            <a:r>
              <a:rPr dirty="0" sz="1050" spc="5">
                <a:solidFill>
                  <a:srgbClr val="414141"/>
                </a:solidFill>
                <a:latin typeface="Arial"/>
                <a:cs typeface="Arial"/>
              </a:rPr>
              <a:t>come 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espressione e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possibilità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di un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vivere civile basato sullo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sguardo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delle giovani generazioni. Il 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programma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nazionale delle iniziative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è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reperibile sul sito internet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  <a:hlinkClick r:id="rId3"/>
              </a:rPr>
              <a:t>www.festivalculturacreativa.it,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mentre  quello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dell'evento modenese 'Città invisibili', </a:t>
            </a:r>
            <a:r>
              <a:rPr dirty="0" sz="1050" spc="10">
                <a:solidFill>
                  <a:srgbClr val="414141"/>
                </a:solidFill>
                <a:latin typeface="Arial"/>
                <a:cs typeface="Arial"/>
              </a:rPr>
              <a:t>in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scena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il 7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maggio dalle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16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alle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19 presso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il Giardino  Ducale Estense,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in Corso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Canalgrande,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è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consultabile sul sito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internet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  <a:hlinkClick r:id="rId4"/>
              </a:rPr>
              <a:t>www.bper.it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e sulla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pagina  </a:t>
            </a:r>
            <a:r>
              <a:rPr dirty="0" sz="1050">
                <a:solidFill>
                  <a:srgbClr val="414141"/>
                </a:solidFill>
                <a:latin typeface="Arial"/>
                <a:cs typeface="Arial"/>
              </a:rPr>
              <a:t>Facebook di Bper</a:t>
            </a:r>
            <a:r>
              <a:rPr dirty="0" sz="1050" spc="-40">
                <a:solidFill>
                  <a:srgbClr val="414141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414141"/>
                </a:solidFill>
                <a:latin typeface="Arial"/>
                <a:cs typeface="Arial"/>
              </a:rPr>
              <a:t>Banca.</a:t>
            </a:r>
            <a:endParaRPr sz="10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81936" y="2313993"/>
            <a:ext cx="2460031" cy="5915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28600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spc="5" b="1">
                <a:latin typeface="Arial"/>
                <a:cs typeface="Arial"/>
              </a:rPr>
              <a:t>g</a:t>
            </a:r>
            <a:r>
              <a:rPr dirty="0" sz="1600" spc="-5" b="1">
                <a:latin typeface="Arial"/>
                <a:cs typeface="Arial"/>
              </a:rPr>
              <a:t>o</a:t>
            </a:r>
            <a:r>
              <a:rPr dirty="0" sz="1600" spc="-15" b="1">
                <a:latin typeface="Arial"/>
                <a:cs typeface="Arial"/>
              </a:rPr>
              <a:t>g</a:t>
            </a:r>
            <a:r>
              <a:rPr dirty="0" sz="1600" spc="-5" b="1">
                <a:latin typeface="Arial"/>
                <a:cs typeface="Arial"/>
              </a:rPr>
              <a:t>l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o</a:t>
            </a:r>
            <a:r>
              <a:rPr dirty="0" sz="1600" spc="-15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er</a:t>
            </a:r>
            <a:r>
              <a:rPr dirty="0" sz="1600" spc="5" b="1">
                <a:latin typeface="Arial"/>
                <a:cs typeface="Arial"/>
              </a:rPr>
              <a:t>d</a:t>
            </a:r>
            <a:r>
              <a:rPr dirty="0" sz="1600" spc="-5" b="1">
                <a:latin typeface="Arial"/>
                <a:cs typeface="Arial"/>
              </a:rPr>
              <a:t>.it  </a:t>
            </a:r>
            <a:r>
              <a:rPr dirty="0" sz="1600" spc="-5" b="1">
                <a:latin typeface="Arial"/>
                <a:cs typeface="Arial"/>
              </a:rPr>
              <a:t>5 maggio</a:t>
            </a:r>
            <a:r>
              <a:rPr dirty="0" sz="1600" spc="-3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5079618"/>
            <a:ext cx="6106795" cy="1626235"/>
          </a:xfrm>
          <a:prstGeom prst="rect">
            <a:avLst/>
          </a:prstGeom>
        </p:spPr>
        <p:txBody>
          <a:bodyPr wrap="square" lIns="0" tIns="34925" rIns="0" bIns="0" rtlCol="0" vert="horz">
            <a:spAutoFit/>
          </a:bodyPr>
          <a:lstStyle/>
          <a:p>
            <a:pPr marL="12700" marR="5080">
              <a:lnSpc>
                <a:spcPct val="95900"/>
              </a:lnSpc>
              <a:spcBef>
                <a:spcPts val="275"/>
              </a:spcBef>
            </a:pPr>
            <a:r>
              <a:rPr dirty="0" sz="3600" spc="-135" b="1">
                <a:latin typeface="Arial"/>
                <a:cs typeface="Arial"/>
                <a:hlinkClick r:id="rId3"/>
              </a:rPr>
              <a:t>Abitare</a:t>
            </a:r>
            <a:r>
              <a:rPr dirty="0" sz="3600" spc="-295" b="1">
                <a:latin typeface="Arial"/>
                <a:cs typeface="Arial"/>
                <a:hlinkClick r:id="rId3"/>
              </a:rPr>
              <a:t> </a:t>
            </a:r>
            <a:r>
              <a:rPr dirty="0" sz="3600" spc="-85" b="1">
                <a:latin typeface="Arial"/>
                <a:cs typeface="Arial"/>
                <a:hlinkClick r:id="rId3"/>
              </a:rPr>
              <a:t>la</a:t>
            </a:r>
            <a:r>
              <a:rPr dirty="0" sz="3600" spc="-305" b="1">
                <a:latin typeface="Arial"/>
                <a:cs typeface="Arial"/>
                <a:hlinkClick r:id="rId3"/>
              </a:rPr>
              <a:t> </a:t>
            </a:r>
            <a:r>
              <a:rPr dirty="0" sz="3600" spc="-140" b="1">
                <a:latin typeface="Arial"/>
                <a:cs typeface="Arial"/>
                <a:hlinkClick r:id="rId3"/>
              </a:rPr>
              <a:t>fantasia,</a:t>
            </a:r>
            <a:r>
              <a:rPr dirty="0" sz="3600" spc="-295" b="1">
                <a:latin typeface="Arial"/>
                <a:cs typeface="Arial"/>
                <a:hlinkClick r:id="rId3"/>
              </a:rPr>
              <a:t> </a:t>
            </a:r>
            <a:r>
              <a:rPr dirty="0" sz="3600" spc="-85" b="1">
                <a:latin typeface="Arial"/>
                <a:cs typeface="Arial"/>
                <a:hlinkClick r:id="rId3"/>
              </a:rPr>
              <a:t>la</a:t>
            </a:r>
            <a:r>
              <a:rPr dirty="0" sz="3600" spc="-290" b="1">
                <a:latin typeface="Arial"/>
                <a:cs typeface="Arial"/>
                <a:hlinkClick r:id="rId3"/>
              </a:rPr>
              <a:t> </a:t>
            </a:r>
            <a:r>
              <a:rPr dirty="0" sz="3600" spc="-140" b="1">
                <a:latin typeface="Arial"/>
                <a:cs typeface="Arial"/>
                <a:hlinkClick r:id="rId3"/>
              </a:rPr>
              <a:t>creatività </a:t>
            </a:r>
            <a:r>
              <a:rPr dirty="0" sz="3600" spc="-140" b="1">
                <a:latin typeface="Arial"/>
                <a:cs typeface="Arial"/>
              </a:rPr>
              <a:t> </a:t>
            </a:r>
            <a:r>
              <a:rPr dirty="0" sz="3600" b="1">
                <a:latin typeface="Arial"/>
                <a:cs typeface="Arial"/>
                <a:hlinkClick r:id="rId3"/>
              </a:rPr>
              <a:t>e </a:t>
            </a:r>
            <a:r>
              <a:rPr dirty="0" sz="3600" spc="-135" b="1">
                <a:latin typeface="Arial"/>
                <a:cs typeface="Arial"/>
                <a:hlinkClick r:id="rId3"/>
              </a:rPr>
              <a:t>l’arte: </a:t>
            </a:r>
            <a:r>
              <a:rPr dirty="0" sz="3600" spc="-140" b="1">
                <a:latin typeface="Arial"/>
                <a:cs typeface="Arial"/>
                <a:hlinkClick r:id="rId3"/>
              </a:rPr>
              <a:t>appuntamento </a:t>
            </a:r>
            <a:r>
              <a:rPr dirty="0" sz="3600" b="1">
                <a:latin typeface="Arial"/>
                <a:cs typeface="Arial"/>
                <a:hlinkClick r:id="rId3"/>
              </a:rPr>
              <a:t>a </a:t>
            </a:r>
            <a:r>
              <a:rPr dirty="0" sz="3600" b="1">
                <a:latin typeface="Arial"/>
                <a:cs typeface="Arial"/>
              </a:rPr>
              <a:t> </a:t>
            </a:r>
            <a:r>
              <a:rPr dirty="0" sz="3600" spc="-114" b="1">
                <a:latin typeface="Arial"/>
                <a:cs typeface="Arial"/>
                <a:hlinkClick r:id="rId3"/>
              </a:rPr>
              <a:t>Roma </a:t>
            </a:r>
            <a:r>
              <a:rPr dirty="0" sz="3600" spc="-135" b="1">
                <a:latin typeface="Arial"/>
                <a:cs typeface="Arial"/>
                <a:hlinkClick r:id="rId3"/>
              </a:rPr>
              <a:t>venerdì </a:t>
            </a:r>
            <a:r>
              <a:rPr dirty="0" sz="3600" b="1">
                <a:latin typeface="Arial"/>
                <a:cs typeface="Arial"/>
                <a:hlinkClick r:id="rId3"/>
              </a:rPr>
              <a:t>6</a:t>
            </a:r>
            <a:r>
              <a:rPr dirty="0" sz="3600" spc="-685" b="1">
                <a:latin typeface="Arial"/>
                <a:cs typeface="Arial"/>
                <a:hlinkClick r:id="rId3"/>
              </a:rPr>
              <a:t> </a:t>
            </a:r>
            <a:r>
              <a:rPr dirty="0" sz="3600" spc="-125" b="1">
                <a:latin typeface="Arial"/>
                <a:cs typeface="Arial"/>
                <a:hlinkClick r:id="rId3"/>
              </a:rPr>
              <a:t>maggio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9301682"/>
            <a:ext cx="5923915" cy="627380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1550"/>
              </a:lnSpc>
              <a:spcBef>
                <a:spcPts val="215"/>
              </a:spcBef>
            </a:pPr>
            <a:r>
              <a:rPr dirty="0" sz="1350" spc="-5">
                <a:latin typeface="Arial"/>
                <a:cs typeface="Arial"/>
              </a:rPr>
              <a:t>Nell'ambito del </a:t>
            </a:r>
            <a:r>
              <a:rPr dirty="0" sz="1350" spc="-5" b="1">
                <a:latin typeface="Arial"/>
                <a:cs typeface="Arial"/>
              </a:rPr>
              <a:t>Festival </a:t>
            </a:r>
            <a:r>
              <a:rPr dirty="0" sz="1350" b="1">
                <a:latin typeface="Arial"/>
                <a:cs typeface="Arial"/>
              </a:rPr>
              <a:t>della Cultura </a:t>
            </a:r>
            <a:r>
              <a:rPr dirty="0" sz="1350" spc="-5" b="1">
                <a:latin typeface="Arial"/>
                <a:cs typeface="Arial"/>
              </a:rPr>
              <a:t>Creativa</a:t>
            </a:r>
            <a:r>
              <a:rPr dirty="0" sz="1350" spc="-5">
                <a:latin typeface="Arial"/>
                <a:cs typeface="Arial"/>
              </a:rPr>
              <a:t>, </a:t>
            </a:r>
            <a:r>
              <a:rPr dirty="0" sz="1350">
                <a:latin typeface="Arial"/>
                <a:cs typeface="Arial"/>
              </a:rPr>
              <a:t>l'ABI </a:t>
            </a:r>
            <a:r>
              <a:rPr dirty="0" sz="1350" spc="-5">
                <a:latin typeface="Arial"/>
                <a:cs typeface="Arial"/>
              </a:rPr>
              <a:t>(Associazione Bancaria  Italiana) </a:t>
            </a:r>
            <a:r>
              <a:rPr dirty="0" sz="1350">
                <a:latin typeface="Arial"/>
                <a:cs typeface="Arial"/>
              </a:rPr>
              <a:t>ha </a:t>
            </a:r>
            <a:r>
              <a:rPr dirty="0" sz="1350" spc="-5">
                <a:latin typeface="Arial"/>
                <a:cs typeface="Arial"/>
              </a:rPr>
              <a:t>organizzato una </a:t>
            </a:r>
            <a:r>
              <a:rPr dirty="0" sz="1350" spc="-5" b="1">
                <a:latin typeface="Arial"/>
                <a:cs typeface="Arial"/>
              </a:rPr>
              <a:t>giornata </a:t>
            </a:r>
            <a:r>
              <a:rPr dirty="0" sz="1350" b="1">
                <a:latin typeface="Arial"/>
                <a:cs typeface="Arial"/>
              </a:rPr>
              <a:t>di laboratori e </a:t>
            </a:r>
            <a:r>
              <a:rPr dirty="0" sz="1350" spc="-5" b="1">
                <a:latin typeface="Arial"/>
                <a:cs typeface="Arial"/>
              </a:rPr>
              <a:t>meeting</a:t>
            </a:r>
            <a:r>
              <a:rPr dirty="0" sz="1350" b="1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per</a:t>
            </a:r>
            <a:endParaRPr sz="1350">
              <a:latin typeface="Arial"/>
              <a:cs typeface="Arial"/>
            </a:endParaRPr>
          </a:p>
          <a:p>
            <a:pPr marL="12700">
              <a:lnSpc>
                <a:spcPts val="1520"/>
              </a:lnSpc>
            </a:pPr>
            <a:r>
              <a:rPr dirty="0" sz="1350">
                <a:latin typeface="Arial"/>
                <a:cs typeface="Arial"/>
              </a:rPr>
              <a:t>domani </a:t>
            </a:r>
            <a:r>
              <a:rPr dirty="0" sz="1350" b="1">
                <a:latin typeface="Arial"/>
                <a:cs typeface="Arial"/>
              </a:rPr>
              <a:t>venerdì 6 maggio, a</a:t>
            </a:r>
            <a:r>
              <a:rPr dirty="0" sz="1350" spc="-30" b="1">
                <a:latin typeface="Arial"/>
                <a:cs typeface="Arial"/>
              </a:rPr>
              <a:t> </a:t>
            </a:r>
            <a:r>
              <a:rPr dirty="0" sz="1350" b="1">
                <a:latin typeface="Arial"/>
                <a:cs typeface="Arial"/>
              </a:rPr>
              <a:t>Roma</a:t>
            </a:r>
            <a:r>
              <a:rPr dirty="0" sz="1350">
                <a:latin typeface="Arial"/>
                <a:cs typeface="Arial"/>
              </a:rPr>
              <a:t>.</a:t>
            </a:r>
            <a:endParaRPr sz="13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56129" y="2442971"/>
            <a:ext cx="2446909" cy="8561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3922775"/>
            <a:ext cx="6119368" cy="10763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20090" y="7146035"/>
            <a:ext cx="3754120" cy="21332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28600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spc="5" b="1">
                <a:latin typeface="Arial"/>
                <a:cs typeface="Arial"/>
              </a:rPr>
              <a:t>g</a:t>
            </a:r>
            <a:r>
              <a:rPr dirty="0" sz="1600" spc="-5" b="1">
                <a:latin typeface="Arial"/>
                <a:cs typeface="Arial"/>
              </a:rPr>
              <a:t>o</a:t>
            </a:r>
            <a:r>
              <a:rPr dirty="0" sz="1600" spc="-15" b="1">
                <a:latin typeface="Arial"/>
                <a:cs typeface="Arial"/>
              </a:rPr>
              <a:t>g</a:t>
            </a:r>
            <a:r>
              <a:rPr dirty="0" sz="1600" spc="-5" b="1">
                <a:latin typeface="Arial"/>
                <a:cs typeface="Arial"/>
              </a:rPr>
              <a:t>l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o</a:t>
            </a:r>
            <a:r>
              <a:rPr dirty="0" sz="1600" spc="-15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er</a:t>
            </a:r>
            <a:r>
              <a:rPr dirty="0" sz="1600" spc="5" b="1">
                <a:latin typeface="Arial"/>
                <a:cs typeface="Arial"/>
              </a:rPr>
              <a:t>d</a:t>
            </a:r>
            <a:r>
              <a:rPr dirty="0" sz="1600" spc="-5" b="1">
                <a:latin typeface="Arial"/>
                <a:cs typeface="Arial"/>
              </a:rPr>
              <a:t>.it  </a:t>
            </a:r>
            <a:r>
              <a:rPr dirty="0" sz="1600" spc="-5" b="1">
                <a:latin typeface="Arial"/>
                <a:cs typeface="Arial"/>
              </a:rPr>
              <a:t>5 maggio</a:t>
            </a:r>
            <a:r>
              <a:rPr dirty="0" sz="1600" spc="-3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290317"/>
            <a:ext cx="6117590" cy="2006600"/>
          </a:xfrm>
          <a:prstGeom prst="rect">
            <a:avLst/>
          </a:prstGeom>
        </p:spPr>
        <p:txBody>
          <a:bodyPr wrap="square" lIns="0" tIns="21590" rIns="0" bIns="0" rtlCol="0" vert="horz">
            <a:spAutoFit/>
          </a:bodyPr>
          <a:lstStyle/>
          <a:p>
            <a:pPr marL="12700" marR="5080">
              <a:lnSpc>
                <a:spcPct val="95900"/>
              </a:lnSpc>
              <a:spcBef>
                <a:spcPts val="170"/>
              </a:spcBef>
            </a:pPr>
            <a:r>
              <a:rPr dirty="0" sz="1350" spc="-5">
                <a:latin typeface="Arial"/>
                <a:cs typeface="Arial"/>
              </a:rPr>
              <a:t>L'evento, intitolato </a:t>
            </a:r>
            <a:r>
              <a:rPr dirty="0" sz="1350" spc="-5" b="1" i="1">
                <a:latin typeface="Arial"/>
                <a:cs typeface="Arial"/>
              </a:rPr>
              <a:t>Abitare la fantasia, la creatività </a:t>
            </a:r>
            <a:r>
              <a:rPr dirty="0" sz="1350" b="1" i="1">
                <a:latin typeface="Arial"/>
                <a:cs typeface="Arial"/>
              </a:rPr>
              <a:t>e </a:t>
            </a:r>
            <a:r>
              <a:rPr dirty="0" sz="1350" spc="-5" b="1" i="1">
                <a:latin typeface="Arial"/>
                <a:cs typeface="Arial"/>
              </a:rPr>
              <a:t>l’arte </a:t>
            </a:r>
            <a:r>
              <a:rPr dirty="0" sz="1350">
                <a:latin typeface="Arial"/>
                <a:cs typeface="Arial"/>
              </a:rPr>
              <a:t>sarà </a:t>
            </a:r>
            <a:r>
              <a:rPr dirty="0" sz="1350" spc="-5">
                <a:latin typeface="Arial"/>
                <a:cs typeface="Arial"/>
              </a:rPr>
              <a:t>dedicato </a:t>
            </a:r>
            <a:r>
              <a:rPr dirty="0" sz="1350">
                <a:latin typeface="Arial"/>
                <a:cs typeface="Arial"/>
              </a:rPr>
              <a:t>a  famiglie e </a:t>
            </a:r>
            <a:r>
              <a:rPr dirty="0" sz="1350" spc="-5">
                <a:latin typeface="Arial"/>
                <a:cs typeface="Arial"/>
              </a:rPr>
              <a:t>scuole, </a:t>
            </a:r>
            <a:r>
              <a:rPr dirty="0" sz="1350">
                <a:latin typeface="Arial"/>
                <a:cs typeface="Arial"/>
              </a:rPr>
              <a:t>e accoglierà </a:t>
            </a:r>
            <a:r>
              <a:rPr dirty="0" sz="1350" spc="-5">
                <a:latin typeface="Arial"/>
                <a:cs typeface="Arial"/>
              </a:rPr>
              <a:t>ospiti d'eccezione tra </a:t>
            </a:r>
            <a:r>
              <a:rPr dirty="0" sz="1350">
                <a:latin typeface="Arial"/>
                <a:cs typeface="Arial"/>
              </a:rPr>
              <a:t>i quali il direttore </a:t>
            </a:r>
            <a:r>
              <a:rPr dirty="0" sz="1350" spc="-5">
                <a:latin typeface="Arial"/>
                <a:cs typeface="Arial"/>
              </a:rPr>
              <a:t>del MAXXI  </a:t>
            </a:r>
            <a:r>
              <a:rPr dirty="0" sz="1350">
                <a:latin typeface="Arial"/>
                <a:cs typeface="Arial"/>
              </a:rPr>
              <a:t>Hou </a:t>
            </a:r>
            <a:r>
              <a:rPr dirty="0" sz="1350" spc="-5">
                <a:latin typeface="Arial"/>
                <a:cs typeface="Arial"/>
              </a:rPr>
              <a:t>Honru, </a:t>
            </a:r>
            <a:r>
              <a:rPr dirty="0" sz="1350">
                <a:latin typeface="Arial"/>
                <a:cs typeface="Arial"/>
              </a:rPr>
              <a:t>il </a:t>
            </a:r>
            <a:r>
              <a:rPr dirty="0" sz="1350" spc="-5">
                <a:latin typeface="Arial"/>
                <a:cs typeface="Arial"/>
              </a:rPr>
              <a:t>critico d'arte Achille Bonito Oliva </a:t>
            </a:r>
            <a:r>
              <a:rPr dirty="0" sz="1350">
                <a:latin typeface="Arial"/>
                <a:cs typeface="Arial"/>
              </a:rPr>
              <a:t>e </a:t>
            </a:r>
            <a:r>
              <a:rPr dirty="0" sz="1350" spc="-5">
                <a:latin typeface="Arial"/>
                <a:cs typeface="Arial"/>
              </a:rPr>
              <a:t>l'artista Michelangelo Pistoletto.  </a:t>
            </a:r>
            <a:r>
              <a:rPr dirty="0" sz="1350">
                <a:latin typeface="Arial"/>
                <a:cs typeface="Arial"/>
              </a:rPr>
              <a:t>I </a:t>
            </a:r>
            <a:r>
              <a:rPr dirty="0" sz="1350" spc="-5">
                <a:latin typeface="Arial"/>
                <a:cs typeface="Arial"/>
              </a:rPr>
              <a:t>partecipanti potranno </a:t>
            </a:r>
            <a:r>
              <a:rPr dirty="0" sz="1350">
                <a:latin typeface="Arial"/>
                <a:cs typeface="Arial"/>
              </a:rPr>
              <a:t>inoltre, </a:t>
            </a:r>
            <a:r>
              <a:rPr dirty="0" sz="1350" spc="-5">
                <a:latin typeface="Arial"/>
                <a:cs typeface="Arial"/>
              </a:rPr>
              <a:t>tra </a:t>
            </a:r>
            <a:r>
              <a:rPr dirty="0" sz="1350" spc="-10">
                <a:latin typeface="Arial"/>
                <a:cs typeface="Arial"/>
              </a:rPr>
              <a:t>le </a:t>
            </a:r>
            <a:r>
              <a:rPr dirty="0" sz="1350" spc="-5">
                <a:latin typeface="Arial"/>
                <a:cs typeface="Arial"/>
              </a:rPr>
              <a:t>altre attività </a:t>
            </a:r>
            <a:r>
              <a:rPr dirty="0" sz="1350">
                <a:latin typeface="Arial"/>
                <a:cs typeface="Arial"/>
              </a:rPr>
              <a:t>proposte, </a:t>
            </a:r>
            <a:r>
              <a:rPr dirty="0" sz="1350" spc="-5">
                <a:latin typeface="Arial"/>
                <a:cs typeface="Arial"/>
              </a:rPr>
              <a:t>assistere </a:t>
            </a:r>
            <a:r>
              <a:rPr dirty="0" sz="1350">
                <a:latin typeface="Arial"/>
                <a:cs typeface="Arial"/>
              </a:rPr>
              <a:t>alla  </a:t>
            </a:r>
            <a:r>
              <a:rPr dirty="0" sz="1350" spc="-5">
                <a:latin typeface="Arial"/>
                <a:cs typeface="Arial"/>
              </a:rPr>
              <a:t>proiezione </a:t>
            </a:r>
            <a:r>
              <a:rPr dirty="0" sz="1350">
                <a:latin typeface="Arial"/>
                <a:cs typeface="Arial"/>
              </a:rPr>
              <a:t>di </a:t>
            </a:r>
            <a:r>
              <a:rPr dirty="0" sz="1350" spc="-5" b="1" i="1">
                <a:latin typeface="Arial"/>
                <a:cs typeface="Arial"/>
              </a:rPr>
              <a:t>3domande3</a:t>
            </a:r>
            <a:r>
              <a:rPr dirty="0" sz="1350" spc="-5">
                <a:latin typeface="Arial"/>
                <a:cs typeface="Arial"/>
              </a:rPr>
              <a:t>, video intervista inedita </a:t>
            </a:r>
            <a:r>
              <a:rPr dirty="0" sz="1350">
                <a:latin typeface="Arial"/>
                <a:cs typeface="Arial"/>
              </a:rPr>
              <a:t>a </a:t>
            </a:r>
            <a:r>
              <a:rPr dirty="0" sz="1350" spc="-5">
                <a:latin typeface="Arial"/>
                <a:cs typeface="Arial"/>
              </a:rPr>
              <a:t>svariate personalità facenti  parte della scena artistica </a:t>
            </a:r>
            <a:r>
              <a:rPr dirty="0" sz="1350">
                <a:latin typeface="Arial"/>
                <a:cs typeface="Arial"/>
              </a:rPr>
              <a:t>e</a:t>
            </a:r>
            <a:r>
              <a:rPr dirty="0" sz="1350" spc="10">
                <a:latin typeface="Arial"/>
                <a:cs typeface="Arial"/>
              </a:rPr>
              <a:t> </a:t>
            </a:r>
            <a:r>
              <a:rPr dirty="0" sz="1350" spc="-5">
                <a:latin typeface="Arial"/>
                <a:cs typeface="Arial"/>
              </a:rPr>
              <a:t>musicale.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 marR="657225">
              <a:lnSpc>
                <a:spcPts val="1550"/>
              </a:lnSpc>
            </a:pPr>
            <a:r>
              <a:rPr dirty="0" sz="1350" spc="-5">
                <a:latin typeface="Arial"/>
                <a:cs typeface="Arial"/>
              </a:rPr>
              <a:t>L'appuntamento </a:t>
            </a:r>
            <a:r>
              <a:rPr dirty="0" sz="1350">
                <a:latin typeface="Arial"/>
                <a:cs typeface="Arial"/>
              </a:rPr>
              <a:t>è </a:t>
            </a:r>
            <a:r>
              <a:rPr dirty="0" sz="1350" spc="-5">
                <a:latin typeface="Arial"/>
                <a:cs typeface="Arial"/>
              </a:rPr>
              <a:t>fissato </a:t>
            </a:r>
            <a:r>
              <a:rPr dirty="0" sz="1350">
                <a:latin typeface="Arial"/>
                <a:cs typeface="Arial"/>
              </a:rPr>
              <a:t>a </a:t>
            </a:r>
            <a:r>
              <a:rPr dirty="0" sz="1350" spc="-5">
                <a:latin typeface="Arial"/>
                <a:cs typeface="Arial"/>
              </a:rPr>
              <a:t>partire dalle </a:t>
            </a:r>
            <a:r>
              <a:rPr dirty="0" sz="1350">
                <a:latin typeface="Arial"/>
                <a:cs typeface="Arial"/>
              </a:rPr>
              <a:t>ore </a:t>
            </a:r>
            <a:r>
              <a:rPr dirty="0" sz="1350" b="1">
                <a:latin typeface="Arial"/>
                <a:cs typeface="Arial"/>
              </a:rPr>
              <a:t>9:00 </a:t>
            </a:r>
            <a:r>
              <a:rPr dirty="0" sz="1350" spc="-5">
                <a:latin typeface="Arial"/>
                <a:cs typeface="Arial"/>
              </a:rPr>
              <a:t>presso </a:t>
            </a:r>
            <a:r>
              <a:rPr dirty="0" sz="1350">
                <a:latin typeface="Arial"/>
                <a:cs typeface="Arial"/>
              </a:rPr>
              <a:t>il </a:t>
            </a:r>
            <a:r>
              <a:rPr dirty="0" sz="1350" spc="-5" b="1">
                <a:latin typeface="Arial"/>
                <a:cs typeface="Arial"/>
              </a:rPr>
              <a:t>Teatro </a:t>
            </a:r>
            <a:r>
              <a:rPr dirty="0" sz="1350" b="1">
                <a:latin typeface="Arial"/>
                <a:cs typeface="Arial"/>
              </a:rPr>
              <a:t>India</a:t>
            </a:r>
            <a:r>
              <a:rPr dirty="0" sz="1350">
                <a:latin typeface="Arial"/>
                <a:cs typeface="Arial"/>
              </a:rPr>
              <a:t>.  Per </a:t>
            </a:r>
            <a:r>
              <a:rPr dirty="0" sz="1350" spc="-5">
                <a:latin typeface="Arial"/>
                <a:cs typeface="Arial"/>
              </a:rPr>
              <a:t>informazioni </a:t>
            </a:r>
            <a:r>
              <a:rPr dirty="0" sz="1350">
                <a:latin typeface="Arial"/>
                <a:cs typeface="Arial"/>
              </a:rPr>
              <a:t>e </a:t>
            </a:r>
            <a:r>
              <a:rPr dirty="0" sz="1350" spc="-5">
                <a:latin typeface="Arial"/>
                <a:cs typeface="Arial"/>
              </a:rPr>
              <a:t>prenotazioni, </a:t>
            </a:r>
            <a:r>
              <a:rPr dirty="0" sz="1350">
                <a:latin typeface="Arial"/>
                <a:cs typeface="Arial"/>
              </a:rPr>
              <a:t>potete </a:t>
            </a:r>
            <a:r>
              <a:rPr dirty="0" sz="1350" spc="-5">
                <a:latin typeface="Arial"/>
                <a:cs typeface="Arial"/>
              </a:rPr>
              <a:t>rivolgervi </a:t>
            </a:r>
            <a:r>
              <a:rPr dirty="0" sz="1350">
                <a:latin typeface="Arial"/>
                <a:cs typeface="Arial"/>
              </a:rPr>
              <a:t>a </a:t>
            </a:r>
            <a:r>
              <a:rPr dirty="0" sz="1350" spc="-5">
                <a:latin typeface="Arial"/>
                <a:cs typeface="Arial"/>
              </a:rPr>
              <a:t>festival[@]abi.it </a:t>
            </a:r>
            <a:r>
              <a:rPr dirty="0" sz="1350">
                <a:latin typeface="Arial"/>
                <a:cs typeface="Arial"/>
              </a:rPr>
              <a:t>o  </a:t>
            </a:r>
            <a:r>
              <a:rPr dirty="0" sz="1350" spc="-5">
                <a:latin typeface="Arial"/>
                <a:cs typeface="Arial"/>
              </a:rPr>
              <a:t>artivazione[@]gmail.com </a:t>
            </a:r>
            <a:r>
              <a:rPr dirty="0" sz="1350">
                <a:latin typeface="Arial"/>
                <a:cs typeface="Arial"/>
              </a:rPr>
              <a:t>.</a:t>
            </a:r>
            <a:endParaRPr sz="1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Piceno24.it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5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01040" y="3001009"/>
            <a:ext cx="6158230" cy="0"/>
          </a:xfrm>
          <a:custGeom>
            <a:avLst/>
            <a:gdLst/>
            <a:ahLst/>
            <a:cxnLst/>
            <a:rect l="l" t="t" r="r" b="b"/>
            <a:pathLst>
              <a:path w="6158230" h="0">
                <a:moveTo>
                  <a:pt x="0" y="0"/>
                </a:moveTo>
                <a:lnTo>
                  <a:pt x="615823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19327" y="3348481"/>
            <a:ext cx="300990" cy="128270"/>
          </a:xfrm>
          <a:custGeom>
            <a:avLst/>
            <a:gdLst/>
            <a:ahLst/>
            <a:cxnLst/>
            <a:rect l="l" t="t" r="r" b="b"/>
            <a:pathLst>
              <a:path w="300990" h="128270">
                <a:moveTo>
                  <a:pt x="0" y="128016"/>
                </a:moveTo>
                <a:lnTo>
                  <a:pt x="300532" y="128016"/>
                </a:lnTo>
                <a:lnTo>
                  <a:pt x="300532" y="0"/>
                </a:lnTo>
                <a:lnTo>
                  <a:pt x="0" y="0"/>
                </a:lnTo>
                <a:lnTo>
                  <a:pt x="0" y="128016"/>
                </a:lnTo>
                <a:close/>
              </a:path>
            </a:pathLst>
          </a:custGeom>
          <a:solidFill>
            <a:srgbClr val="00B6F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706627" y="3331210"/>
            <a:ext cx="325120" cy="1555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sng" sz="85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  <a:hlinkClick r:id="rId3"/>
              </a:rPr>
              <a:t>AR</a:t>
            </a:r>
            <a:r>
              <a:rPr dirty="0" u="sng" sz="850" spc="-5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  <a:hlinkClick r:id="rId3"/>
              </a:rPr>
              <a:t>T</a:t>
            </a:r>
            <a:r>
              <a:rPr dirty="0" u="sng" sz="85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cs typeface="Times New Roman"/>
                <a:hlinkClick r:id="rId3"/>
              </a:rPr>
              <a:t>E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6627" y="3433698"/>
            <a:ext cx="5676900" cy="1392555"/>
          </a:xfrm>
          <a:prstGeom prst="rect">
            <a:avLst/>
          </a:prstGeom>
        </p:spPr>
        <p:txBody>
          <a:bodyPr wrap="square" lIns="0" tIns="48260" rIns="0" bIns="0" rtlCol="0" vert="horz">
            <a:spAutoFit/>
          </a:bodyPr>
          <a:lstStyle/>
          <a:p>
            <a:pPr marL="12700" marR="5080">
              <a:lnSpc>
                <a:spcPts val="3970"/>
              </a:lnSpc>
              <a:spcBef>
                <a:spcPts val="380"/>
              </a:spcBef>
            </a:pPr>
            <a:r>
              <a:rPr dirty="0" sz="3450" spc="-10" b="1">
                <a:solidFill>
                  <a:srgbClr val="171717"/>
                </a:solidFill>
                <a:latin typeface="Times New Roman"/>
                <a:cs typeface="Times New Roman"/>
              </a:rPr>
              <a:t>“Abitare </a:t>
            </a:r>
            <a:r>
              <a:rPr dirty="0" sz="3450" b="1">
                <a:solidFill>
                  <a:srgbClr val="171717"/>
                </a:solidFill>
                <a:latin typeface="Times New Roman"/>
                <a:cs typeface="Times New Roman"/>
              </a:rPr>
              <a:t>gli </a:t>
            </a:r>
            <a:r>
              <a:rPr dirty="0" sz="3450" spc="-5" b="1">
                <a:solidFill>
                  <a:srgbClr val="171717"/>
                </a:solidFill>
                <a:latin typeface="Times New Roman"/>
                <a:cs typeface="Times New Roman"/>
              </a:rPr>
              <a:t>antichi Mestieri”:  </a:t>
            </a:r>
            <a:r>
              <a:rPr dirty="0" sz="3450" b="1">
                <a:solidFill>
                  <a:srgbClr val="171717"/>
                </a:solidFill>
                <a:latin typeface="Times New Roman"/>
                <a:cs typeface="Times New Roman"/>
              </a:rPr>
              <a:t>mostra ad </a:t>
            </a:r>
            <a:r>
              <a:rPr dirty="0" sz="3450" spc="-5" b="1">
                <a:solidFill>
                  <a:srgbClr val="171717"/>
                </a:solidFill>
                <a:latin typeface="Times New Roman"/>
                <a:cs typeface="Times New Roman"/>
              </a:rPr>
              <a:t>Ascoli</a:t>
            </a:r>
            <a:r>
              <a:rPr dirty="0" sz="3450" spc="-225" b="1">
                <a:solidFill>
                  <a:srgbClr val="171717"/>
                </a:solidFill>
                <a:latin typeface="Times New Roman"/>
                <a:cs typeface="Times New Roman"/>
              </a:rPr>
              <a:t> </a:t>
            </a:r>
            <a:r>
              <a:rPr dirty="0" sz="3450" spc="-5" b="1">
                <a:solidFill>
                  <a:srgbClr val="171717"/>
                </a:solidFill>
                <a:latin typeface="Times New Roman"/>
                <a:cs typeface="Times New Roman"/>
              </a:rPr>
              <a:t>Piceno</a:t>
            </a:r>
            <a:endParaRPr sz="3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60"/>
              </a:spcBef>
            </a:pPr>
            <a:r>
              <a:rPr dirty="0" sz="900" spc="-5">
                <a:solidFill>
                  <a:srgbClr val="999999"/>
                </a:solidFill>
                <a:latin typeface="Times New Roman"/>
                <a:cs typeface="Times New Roman"/>
              </a:rPr>
              <a:t>DI </a:t>
            </a:r>
            <a:r>
              <a:rPr dirty="0" u="sng" sz="900" spc="-5" b="1">
                <a:solidFill>
                  <a:srgbClr val="00B6F0"/>
                </a:solidFill>
                <a:uFill>
                  <a:solidFill>
                    <a:srgbClr val="00B6F0"/>
                  </a:solidFill>
                </a:uFill>
                <a:latin typeface="Times New Roman"/>
                <a:cs typeface="Times New Roman"/>
                <a:hlinkClick r:id="rId4"/>
              </a:rPr>
              <a:t>LEONARDO DELLE</a:t>
            </a:r>
            <a:r>
              <a:rPr dirty="0" u="sng" sz="900" spc="5" b="1">
                <a:solidFill>
                  <a:srgbClr val="00B6F0"/>
                </a:solidFill>
                <a:uFill>
                  <a:solidFill>
                    <a:srgbClr val="00B6F0"/>
                  </a:solidFill>
                </a:uFill>
                <a:latin typeface="Times New Roman"/>
                <a:cs typeface="Times New Roman"/>
                <a:hlinkClick r:id="rId4"/>
              </a:rPr>
              <a:t> </a:t>
            </a:r>
            <a:r>
              <a:rPr dirty="0" u="sng" sz="900" spc="-5" b="1">
                <a:solidFill>
                  <a:srgbClr val="00B6F0"/>
                </a:solidFill>
                <a:uFill>
                  <a:solidFill>
                    <a:srgbClr val="00B6F0"/>
                  </a:solidFill>
                </a:uFill>
                <a:latin typeface="Times New Roman"/>
                <a:cs typeface="Times New Roman"/>
                <a:hlinkClick r:id="rId4"/>
              </a:rPr>
              <a:t>NOCI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19327" y="498563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0" y="0"/>
                </a:lnTo>
                <a:lnTo>
                  <a:pt x="0" y="3048"/>
                </a:lnTo>
                <a:close/>
              </a:path>
            </a:pathLst>
          </a:custGeom>
          <a:solidFill>
            <a:srgbClr val="9F9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19327" y="498563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3048"/>
                </a:moveTo>
                <a:lnTo>
                  <a:pt x="3048" y="3048"/>
                </a:lnTo>
                <a:lnTo>
                  <a:pt x="3048" y="0"/>
                </a:lnTo>
                <a:lnTo>
                  <a:pt x="0" y="0"/>
                </a:lnTo>
                <a:lnTo>
                  <a:pt x="0" y="3048"/>
                </a:lnTo>
                <a:close/>
              </a:path>
            </a:pathLst>
          </a:custGeom>
          <a:solidFill>
            <a:srgbClr val="9F9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22376" y="4987162"/>
            <a:ext cx="6115685" cy="0"/>
          </a:xfrm>
          <a:custGeom>
            <a:avLst/>
            <a:gdLst/>
            <a:ahLst/>
            <a:cxnLst/>
            <a:rect l="l" t="t" r="r" b="b"/>
            <a:pathLst>
              <a:path w="6115684" h="0">
                <a:moveTo>
                  <a:pt x="0" y="0"/>
                </a:moveTo>
                <a:lnTo>
                  <a:pt x="6115558" y="0"/>
                </a:lnTo>
              </a:path>
            </a:pathLst>
          </a:custGeom>
          <a:ln w="3175">
            <a:solidFill>
              <a:srgbClr val="9F9F9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837933" y="498563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3048"/>
                </a:moveTo>
                <a:lnTo>
                  <a:pt x="3047" y="3048"/>
                </a:lnTo>
                <a:lnTo>
                  <a:pt x="3047" y="0"/>
                </a:lnTo>
                <a:lnTo>
                  <a:pt x="0" y="0"/>
                </a:lnTo>
                <a:lnTo>
                  <a:pt x="0" y="3048"/>
                </a:lnTo>
                <a:close/>
              </a:path>
            </a:pathLst>
          </a:custGeom>
          <a:solidFill>
            <a:srgbClr val="9F9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837933" y="498563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3048"/>
                </a:moveTo>
                <a:lnTo>
                  <a:pt x="3047" y="3048"/>
                </a:lnTo>
                <a:lnTo>
                  <a:pt x="3047" y="0"/>
                </a:lnTo>
                <a:lnTo>
                  <a:pt x="0" y="0"/>
                </a:lnTo>
                <a:lnTo>
                  <a:pt x="0" y="3048"/>
                </a:lnTo>
                <a:close/>
              </a:path>
            </a:pathLst>
          </a:custGeom>
          <a:solidFill>
            <a:srgbClr val="9F9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19327" y="498259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3047"/>
                </a:moveTo>
                <a:lnTo>
                  <a:pt x="3048" y="3047"/>
                </a:lnTo>
                <a:lnTo>
                  <a:pt x="3048" y="0"/>
                </a:lnTo>
                <a:lnTo>
                  <a:pt x="0" y="0"/>
                </a:lnTo>
                <a:lnTo>
                  <a:pt x="0" y="3047"/>
                </a:lnTo>
                <a:close/>
              </a:path>
            </a:pathLst>
          </a:custGeom>
          <a:solidFill>
            <a:srgbClr val="9F9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19327" y="498259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3047"/>
                </a:moveTo>
                <a:lnTo>
                  <a:pt x="3048" y="3047"/>
                </a:lnTo>
                <a:lnTo>
                  <a:pt x="3048" y="0"/>
                </a:lnTo>
                <a:lnTo>
                  <a:pt x="0" y="0"/>
                </a:lnTo>
                <a:lnTo>
                  <a:pt x="0" y="3047"/>
                </a:lnTo>
                <a:close/>
              </a:path>
            </a:pathLst>
          </a:custGeom>
          <a:solidFill>
            <a:srgbClr val="9F9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22376" y="4984114"/>
            <a:ext cx="6115685" cy="0"/>
          </a:xfrm>
          <a:custGeom>
            <a:avLst/>
            <a:gdLst/>
            <a:ahLst/>
            <a:cxnLst/>
            <a:rect l="l" t="t" r="r" b="b"/>
            <a:pathLst>
              <a:path w="6115684" h="0">
                <a:moveTo>
                  <a:pt x="0" y="0"/>
                </a:moveTo>
                <a:lnTo>
                  <a:pt x="6115558" y="0"/>
                </a:lnTo>
              </a:path>
            </a:pathLst>
          </a:custGeom>
          <a:ln w="3175">
            <a:solidFill>
              <a:srgbClr val="9F9F9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6837933" y="498259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3047"/>
                </a:moveTo>
                <a:lnTo>
                  <a:pt x="3047" y="3047"/>
                </a:lnTo>
                <a:lnTo>
                  <a:pt x="3047" y="0"/>
                </a:lnTo>
                <a:lnTo>
                  <a:pt x="0" y="0"/>
                </a:lnTo>
                <a:lnTo>
                  <a:pt x="0" y="3047"/>
                </a:lnTo>
                <a:close/>
              </a:path>
            </a:pathLst>
          </a:custGeom>
          <a:solidFill>
            <a:srgbClr val="9F9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6837933" y="4982590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3047"/>
                </a:moveTo>
                <a:lnTo>
                  <a:pt x="3047" y="3047"/>
                </a:lnTo>
                <a:lnTo>
                  <a:pt x="3047" y="0"/>
                </a:lnTo>
                <a:lnTo>
                  <a:pt x="0" y="0"/>
                </a:lnTo>
                <a:lnTo>
                  <a:pt x="0" y="3047"/>
                </a:lnTo>
                <a:close/>
              </a:path>
            </a:pathLst>
          </a:custGeom>
          <a:solidFill>
            <a:srgbClr val="9F9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706627" y="4998237"/>
            <a:ext cx="5723890" cy="8242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29299"/>
              </a:lnSpc>
              <a:spcBef>
                <a:spcPts val="105"/>
              </a:spcBef>
            </a:pPr>
            <a:r>
              <a:rPr dirty="0" sz="1350" spc="-5">
                <a:solidFill>
                  <a:srgbClr val="777777"/>
                </a:solidFill>
                <a:latin typeface="Times New Roman"/>
                <a:cs typeface="Times New Roman"/>
              </a:rPr>
              <a:t>L’evento sarà composto </a:t>
            </a:r>
            <a:r>
              <a:rPr dirty="0" sz="1350">
                <a:solidFill>
                  <a:srgbClr val="777777"/>
                </a:solidFill>
                <a:latin typeface="Times New Roman"/>
                <a:cs typeface="Times New Roman"/>
              </a:rPr>
              <a:t>da </a:t>
            </a:r>
            <a:r>
              <a:rPr dirty="0" sz="1350" spc="-5">
                <a:solidFill>
                  <a:srgbClr val="777777"/>
                </a:solidFill>
                <a:latin typeface="Times New Roman"/>
                <a:cs typeface="Times New Roman"/>
              </a:rPr>
              <a:t>due attività: </a:t>
            </a:r>
            <a:r>
              <a:rPr dirty="0" sz="1350">
                <a:solidFill>
                  <a:srgbClr val="777777"/>
                </a:solidFill>
                <a:latin typeface="Times New Roman"/>
                <a:cs typeface="Times New Roman"/>
              </a:rPr>
              <a:t>una </a:t>
            </a:r>
            <a:r>
              <a:rPr dirty="0" sz="1350" spc="-5">
                <a:solidFill>
                  <a:srgbClr val="777777"/>
                </a:solidFill>
                <a:latin typeface="Times New Roman"/>
                <a:cs typeface="Times New Roman"/>
              </a:rPr>
              <a:t>mostra sugli antichi mestieri </a:t>
            </a:r>
            <a:r>
              <a:rPr dirty="0" sz="1350">
                <a:solidFill>
                  <a:srgbClr val="777777"/>
                </a:solidFill>
                <a:latin typeface="Times New Roman"/>
                <a:cs typeface="Times New Roman"/>
              </a:rPr>
              <a:t>ed </a:t>
            </a:r>
            <a:r>
              <a:rPr dirty="0" sz="1350" spc="-5">
                <a:solidFill>
                  <a:srgbClr val="777777"/>
                </a:solidFill>
                <a:latin typeface="Times New Roman"/>
                <a:cs typeface="Times New Roman"/>
              </a:rPr>
              <a:t>un  laboratorio creativo nel </a:t>
            </a:r>
            <a:r>
              <a:rPr dirty="0" sz="1350">
                <a:solidFill>
                  <a:srgbClr val="777777"/>
                </a:solidFill>
                <a:latin typeface="Times New Roman"/>
                <a:cs typeface="Times New Roman"/>
              </a:rPr>
              <a:t>quale i </a:t>
            </a:r>
            <a:r>
              <a:rPr dirty="0" sz="1350" spc="-5">
                <a:solidFill>
                  <a:srgbClr val="777777"/>
                </a:solidFill>
                <a:latin typeface="Times New Roman"/>
                <a:cs typeface="Times New Roman"/>
              </a:rPr>
              <a:t>partecipanti potranno realizzare disegni che faranno  </a:t>
            </a:r>
            <a:r>
              <a:rPr dirty="0" sz="1350">
                <a:solidFill>
                  <a:srgbClr val="777777"/>
                </a:solidFill>
                <a:latin typeface="Times New Roman"/>
                <a:cs typeface="Times New Roman"/>
              </a:rPr>
              <a:t>emergere </a:t>
            </a:r>
            <a:r>
              <a:rPr dirty="0" sz="1350" spc="-5">
                <a:solidFill>
                  <a:srgbClr val="777777"/>
                </a:solidFill>
                <a:latin typeface="Times New Roman"/>
                <a:cs typeface="Times New Roman"/>
              </a:rPr>
              <a:t>ciò che </a:t>
            </a:r>
            <a:r>
              <a:rPr dirty="0" sz="1350">
                <a:solidFill>
                  <a:srgbClr val="777777"/>
                </a:solidFill>
                <a:latin typeface="Times New Roman"/>
                <a:cs typeface="Times New Roman"/>
              </a:rPr>
              <a:t>abita dentro di</a:t>
            </a:r>
            <a:r>
              <a:rPr dirty="0" sz="1350" spc="-30">
                <a:solidFill>
                  <a:srgbClr val="777777"/>
                </a:solidFill>
                <a:latin typeface="Times New Roman"/>
                <a:cs typeface="Times New Roman"/>
              </a:rPr>
              <a:t> </a:t>
            </a:r>
            <a:r>
              <a:rPr dirty="0" sz="1350" spc="-5">
                <a:solidFill>
                  <a:srgbClr val="777777"/>
                </a:solidFill>
                <a:latin typeface="Times New Roman"/>
                <a:cs typeface="Times New Roman"/>
              </a:rPr>
              <a:t>loro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19327" y="608164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3047"/>
                </a:moveTo>
                <a:lnTo>
                  <a:pt x="3048" y="3047"/>
                </a:lnTo>
                <a:lnTo>
                  <a:pt x="3048" y="0"/>
                </a:lnTo>
                <a:lnTo>
                  <a:pt x="0" y="0"/>
                </a:lnTo>
                <a:lnTo>
                  <a:pt x="0" y="3047"/>
                </a:lnTo>
                <a:close/>
              </a:path>
            </a:pathLst>
          </a:custGeom>
          <a:solidFill>
            <a:srgbClr val="9F9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19327" y="608164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3047"/>
                </a:moveTo>
                <a:lnTo>
                  <a:pt x="3048" y="3047"/>
                </a:lnTo>
                <a:lnTo>
                  <a:pt x="3048" y="0"/>
                </a:lnTo>
                <a:lnTo>
                  <a:pt x="0" y="0"/>
                </a:lnTo>
                <a:lnTo>
                  <a:pt x="0" y="3047"/>
                </a:lnTo>
                <a:close/>
              </a:path>
            </a:pathLst>
          </a:custGeom>
          <a:solidFill>
            <a:srgbClr val="9F9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22376" y="6083172"/>
            <a:ext cx="6115685" cy="0"/>
          </a:xfrm>
          <a:custGeom>
            <a:avLst/>
            <a:gdLst/>
            <a:ahLst/>
            <a:cxnLst/>
            <a:rect l="l" t="t" r="r" b="b"/>
            <a:pathLst>
              <a:path w="6115684" h="0">
                <a:moveTo>
                  <a:pt x="0" y="0"/>
                </a:moveTo>
                <a:lnTo>
                  <a:pt x="6115558" y="0"/>
                </a:lnTo>
              </a:path>
            </a:pathLst>
          </a:custGeom>
          <a:ln w="3175">
            <a:solidFill>
              <a:srgbClr val="9F9F9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6837933" y="608164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3047"/>
                </a:moveTo>
                <a:lnTo>
                  <a:pt x="3047" y="3047"/>
                </a:lnTo>
                <a:lnTo>
                  <a:pt x="3047" y="0"/>
                </a:lnTo>
                <a:lnTo>
                  <a:pt x="0" y="0"/>
                </a:lnTo>
                <a:lnTo>
                  <a:pt x="0" y="3047"/>
                </a:lnTo>
                <a:close/>
              </a:path>
            </a:pathLst>
          </a:custGeom>
          <a:solidFill>
            <a:srgbClr val="9F9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6837933" y="6081648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3047"/>
                </a:moveTo>
                <a:lnTo>
                  <a:pt x="3047" y="3047"/>
                </a:lnTo>
                <a:lnTo>
                  <a:pt x="3047" y="0"/>
                </a:lnTo>
                <a:lnTo>
                  <a:pt x="0" y="0"/>
                </a:lnTo>
                <a:lnTo>
                  <a:pt x="0" y="3047"/>
                </a:lnTo>
                <a:close/>
              </a:path>
            </a:pathLst>
          </a:custGeom>
          <a:solidFill>
            <a:srgbClr val="9F9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19327" y="60786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3047"/>
                </a:moveTo>
                <a:lnTo>
                  <a:pt x="3048" y="3047"/>
                </a:lnTo>
                <a:lnTo>
                  <a:pt x="3048" y="0"/>
                </a:lnTo>
                <a:lnTo>
                  <a:pt x="0" y="0"/>
                </a:lnTo>
                <a:lnTo>
                  <a:pt x="0" y="3047"/>
                </a:lnTo>
                <a:close/>
              </a:path>
            </a:pathLst>
          </a:custGeom>
          <a:solidFill>
            <a:srgbClr val="9F9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719327" y="60786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3047"/>
                </a:moveTo>
                <a:lnTo>
                  <a:pt x="3048" y="3047"/>
                </a:lnTo>
                <a:lnTo>
                  <a:pt x="3048" y="0"/>
                </a:lnTo>
                <a:lnTo>
                  <a:pt x="0" y="0"/>
                </a:lnTo>
                <a:lnTo>
                  <a:pt x="0" y="3047"/>
                </a:lnTo>
                <a:close/>
              </a:path>
            </a:pathLst>
          </a:custGeom>
          <a:solidFill>
            <a:srgbClr val="9F9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722376" y="6080125"/>
            <a:ext cx="6115685" cy="0"/>
          </a:xfrm>
          <a:custGeom>
            <a:avLst/>
            <a:gdLst/>
            <a:ahLst/>
            <a:cxnLst/>
            <a:rect l="l" t="t" r="r" b="b"/>
            <a:pathLst>
              <a:path w="6115684" h="0">
                <a:moveTo>
                  <a:pt x="0" y="0"/>
                </a:moveTo>
                <a:lnTo>
                  <a:pt x="6115558" y="0"/>
                </a:lnTo>
              </a:path>
            </a:pathLst>
          </a:custGeom>
          <a:ln w="3175">
            <a:solidFill>
              <a:srgbClr val="9F9F9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837933" y="60786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3047"/>
                </a:moveTo>
                <a:lnTo>
                  <a:pt x="3047" y="3047"/>
                </a:lnTo>
                <a:lnTo>
                  <a:pt x="3047" y="0"/>
                </a:lnTo>
                <a:lnTo>
                  <a:pt x="0" y="0"/>
                </a:lnTo>
                <a:lnTo>
                  <a:pt x="0" y="3047"/>
                </a:lnTo>
                <a:close/>
              </a:path>
            </a:pathLst>
          </a:custGeom>
          <a:solidFill>
            <a:srgbClr val="9F9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6837933" y="6078601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0" y="3047"/>
                </a:moveTo>
                <a:lnTo>
                  <a:pt x="3047" y="3047"/>
                </a:lnTo>
                <a:lnTo>
                  <a:pt x="3047" y="0"/>
                </a:lnTo>
                <a:lnTo>
                  <a:pt x="0" y="0"/>
                </a:lnTo>
                <a:lnTo>
                  <a:pt x="0" y="3047"/>
                </a:lnTo>
                <a:close/>
              </a:path>
            </a:pathLst>
          </a:custGeom>
          <a:solidFill>
            <a:srgbClr val="9F9F9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706627" y="9316922"/>
            <a:ext cx="6673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Locandina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908429" y="2119883"/>
            <a:ext cx="3742309" cy="7138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720090" y="6113017"/>
            <a:ext cx="4273169" cy="32047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41752" y="660400"/>
            <a:ext cx="2914637" cy="14058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23875" y="2174341"/>
            <a:ext cx="6531305" cy="3852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175764" y="2631567"/>
            <a:ext cx="701433" cy="15064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021202" y="2631439"/>
            <a:ext cx="2382012" cy="6435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747524" y="4216130"/>
            <a:ext cx="1524499" cy="48641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747524" y="9118844"/>
            <a:ext cx="1521450" cy="4658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463797" y="4234400"/>
            <a:ext cx="1524000" cy="53266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133340" y="8805214"/>
            <a:ext cx="879113" cy="129218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133213" y="8793860"/>
            <a:ext cx="952500" cy="1347470"/>
          </a:xfrm>
          <a:custGeom>
            <a:avLst/>
            <a:gdLst/>
            <a:ahLst/>
            <a:cxnLst/>
            <a:rect l="l" t="t" r="r" b="b"/>
            <a:pathLst>
              <a:path w="952500" h="1347470">
                <a:moveTo>
                  <a:pt x="0" y="1347088"/>
                </a:moveTo>
                <a:lnTo>
                  <a:pt x="952500" y="1347088"/>
                </a:lnTo>
                <a:lnTo>
                  <a:pt x="952500" y="0"/>
                </a:lnTo>
                <a:lnTo>
                  <a:pt x="0" y="0"/>
                </a:lnTo>
                <a:lnTo>
                  <a:pt x="0" y="13470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121780" y="8805214"/>
            <a:ext cx="927705" cy="13165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121780" y="8793860"/>
            <a:ext cx="952500" cy="1347470"/>
          </a:xfrm>
          <a:custGeom>
            <a:avLst/>
            <a:gdLst/>
            <a:ahLst/>
            <a:cxnLst/>
            <a:rect l="l" t="t" r="r" b="b"/>
            <a:pathLst>
              <a:path w="952500" h="1347470">
                <a:moveTo>
                  <a:pt x="0" y="1347088"/>
                </a:moveTo>
                <a:lnTo>
                  <a:pt x="952500" y="1347088"/>
                </a:lnTo>
                <a:lnTo>
                  <a:pt x="952500" y="0"/>
                </a:lnTo>
                <a:lnTo>
                  <a:pt x="0" y="0"/>
                </a:lnTo>
                <a:lnTo>
                  <a:pt x="0" y="13470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02418" y="37460"/>
            <a:ext cx="6699250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520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905">
              <a:lnSpc>
                <a:spcPts val="1050"/>
              </a:lnSpc>
              <a:tabLst>
                <a:tab pos="549275" algn="l"/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	02/2016: 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33.111	</a:t>
            </a:r>
            <a:r>
              <a:rPr dirty="0" baseline="17543" sz="1425" spc="15" b="1">
                <a:latin typeface="Times New Roman"/>
                <a:cs typeface="Times New Roman"/>
              </a:rPr>
              <a:t>29-APR-2016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885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02/2016:    17.472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270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20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  Ed. </a:t>
            </a:r>
            <a:r>
              <a:rPr dirty="0" sz="800" spc="5" b="1">
                <a:latin typeface="Times New Roman"/>
                <a:cs typeface="Times New Roman"/>
              </a:rPr>
              <a:t>III </a:t>
            </a:r>
            <a:r>
              <a:rPr dirty="0" sz="800" spc="10" b="1">
                <a:latin typeface="Times New Roman"/>
                <a:cs typeface="Times New Roman"/>
              </a:rPr>
              <a:t>2015:   147.000	foglio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Quotidiano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-2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nazionale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Gian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Marco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Chiocci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11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251200" y="22859"/>
            <a:ext cx="1316736" cy="21335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0" y="0"/>
            <a:ext cx="7556500" cy="10693400"/>
          </a:xfrm>
          <a:custGeom>
            <a:avLst/>
            <a:gdLst/>
            <a:ahLst/>
            <a:cxnLst/>
            <a:rect l="l" t="t" r="r" b="b"/>
            <a:pathLst>
              <a:path w="7556500" h="10693400">
                <a:moveTo>
                  <a:pt x="0" y="10693400"/>
                </a:moveTo>
                <a:lnTo>
                  <a:pt x="7556500" y="10693400"/>
                </a:lnTo>
                <a:lnTo>
                  <a:pt x="75565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111752" y="2633472"/>
            <a:ext cx="268605" cy="140970"/>
          </a:xfrm>
          <a:custGeom>
            <a:avLst/>
            <a:gdLst/>
            <a:ahLst/>
            <a:cxnLst/>
            <a:rect l="l" t="t" r="r" b="b"/>
            <a:pathLst>
              <a:path w="268604" h="140969">
                <a:moveTo>
                  <a:pt x="0" y="140716"/>
                </a:moveTo>
                <a:lnTo>
                  <a:pt x="268224" y="140716"/>
                </a:lnTo>
                <a:lnTo>
                  <a:pt x="268224" y="0"/>
                </a:lnTo>
                <a:lnTo>
                  <a:pt x="0" y="0"/>
                </a:lnTo>
                <a:lnTo>
                  <a:pt x="0" y="140716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182367" y="3776471"/>
            <a:ext cx="180340" cy="101600"/>
          </a:xfrm>
          <a:custGeom>
            <a:avLst/>
            <a:gdLst/>
            <a:ahLst/>
            <a:cxnLst/>
            <a:rect l="l" t="t" r="r" b="b"/>
            <a:pathLst>
              <a:path w="180339" h="101600">
                <a:moveTo>
                  <a:pt x="0" y="101092"/>
                </a:moveTo>
                <a:lnTo>
                  <a:pt x="179831" y="101092"/>
                </a:lnTo>
                <a:lnTo>
                  <a:pt x="179831" y="0"/>
                </a:lnTo>
                <a:lnTo>
                  <a:pt x="0" y="0"/>
                </a:lnTo>
                <a:lnTo>
                  <a:pt x="0" y="101092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1743455" y="5096255"/>
            <a:ext cx="390525" cy="110489"/>
          </a:xfrm>
          <a:custGeom>
            <a:avLst/>
            <a:gdLst/>
            <a:ahLst/>
            <a:cxnLst/>
            <a:rect l="l" t="t" r="r" b="b"/>
            <a:pathLst>
              <a:path w="390525" h="110489">
                <a:moveTo>
                  <a:pt x="0" y="110236"/>
                </a:moveTo>
                <a:lnTo>
                  <a:pt x="390144" y="110236"/>
                </a:lnTo>
                <a:lnTo>
                  <a:pt x="390144" y="0"/>
                </a:lnTo>
                <a:lnTo>
                  <a:pt x="0" y="0"/>
                </a:lnTo>
                <a:lnTo>
                  <a:pt x="0" y="110236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743455" y="6882383"/>
            <a:ext cx="390525" cy="110489"/>
          </a:xfrm>
          <a:custGeom>
            <a:avLst/>
            <a:gdLst/>
            <a:ahLst/>
            <a:cxnLst/>
            <a:rect l="l" t="t" r="r" b="b"/>
            <a:pathLst>
              <a:path w="390525" h="110490">
                <a:moveTo>
                  <a:pt x="0" y="110235"/>
                </a:moveTo>
                <a:lnTo>
                  <a:pt x="390144" y="110235"/>
                </a:lnTo>
                <a:lnTo>
                  <a:pt x="390144" y="0"/>
                </a:lnTo>
                <a:lnTo>
                  <a:pt x="0" y="0"/>
                </a:lnTo>
                <a:lnTo>
                  <a:pt x="0" y="110235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578096" y="5388864"/>
            <a:ext cx="396240" cy="110489"/>
          </a:xfrm>
          <a:custGeom>
            <a:avLst/>
            <a:gdLst/>
            <a:ahLst/>
            <a:cxnLst/>
            <a:rect l="l" t="t" r="r" b="b"/>
            <a:pathLst>
              <a:path w="396239" h="110489">
                <a:moveTo>
                  <a:pt x="0" y="110236"/>
                </a:moveTo>
                <a:lnTo>
                  <a:pt x="396239" y="110236"/>
                </a:lnTo>
                <a:lnTo>
                  <a:pt x="396239" y="0"/>
                </a:lnTo>
                <a:lnTo>
                  <a:pt x="0" y="0"/>
                </a:lnTo>
                <a:lnTo>
                  <a:pt x="0" y="110236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182367" y="3907535"/>
            <a:ext cx="378460" cy="104139"/>
          </a:xfrm>
          <a:custGeom>
            <a:avLst/>
            <a:gdLst/>
            <a:ahLst/>
            <a:cxnLst/>
            <a:rect l="l" t="t" r="r" b="b"/>
            <a:pathLst>
              <a:path w="378460" h="104139">
                <a:moveTo>
                  <a:pt x="0" y="104140"/>
                </a:moveTo>
                <a:lnTo>
                  <a:pt x="377951" y="104140"/>
                </a:lnTo>
                <a:lnTo>
                  <a:pt x="377951" y="0"/>
                </a:lnTo>
                <a:lnTo>
                  <a:pt x="0" y="0"/>
                </a:lnTo>
                <a:lnTo>
                  <a:pt x="0" y="104140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2191511" y="4032503"/>
            <a:ext cx="338455" cy="107314"/>
          </a:xfrm>
          <a:custGeom>
            <a:avLst/>
            <a:gdLst/>
            <a:ahLst/>
            <a:cxnLst/>
            <a:rect l="l" t="t" r="r" b="b"/>
            <a:pathLst>
              <a:path w="338455" h="107314">
                <a:moveTo>
                  <a:pt x="0" y="107188"/>
                </a:moveTo>
                <a:lnTo>
                  <a:pt x="338327" y="107188"/>
                </a:lnTo>
                <a:lnTo>
                  <a:pt x="338327" y="0"/>
                </a:lnTo>
                <a:lnTo>
                  <a:pt x="0" y="0"/>
                </a:lnTo>
                <a:lnTo>
                  <a:pt x="0" y="107188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197607" y="6885431"/>
            <a:ext cx="421005" cy="107314"/>
          </a:xfrm>
          <a:custGeom>
            <a:avLst/>
            <a:gdLst/>
            <a:ahLst/>
            <a:cxnLst/>
            <a:rect l="l" t="t" r="r" b="b"/>
            <a:pathLst>
              <a:path w="421005" h="107315">
                <a:moveTo>
                  <a:pt x="0" y="107187"/>
                </a:moveTo>
                <a:lnTo>
                  <a:pt x="420624" y="107187"/>
                </a:lnTo>
                <a:lnTo>
                  <a:pt x="420624" y="0"/>
                </a:lnTo>
                <a:lnTo>
                  <a:pt x="0" y="0"/>
                </a:lnTo>
                <a:lnTo>
                  <a:pt x="0" y="107187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2657855" y="6882383"/>
            <a:ext cx="387350" cy="110489"/>
          </a:xfrm>
          <a:custGeom>
            <a:avLst/>
            <a:gdLst/>
            <a:ahLst/>
            <a:cxnLst/>
            <a:rect l="l" t="t" r="r" b="b"/>
            <a:pathLst>
              <a:path w="387350" h="110490">
                <a:moveTo>
                  <a:pt x="0" y="110235"/>
                </a:moveTo>
                <a:lnTo>
                  <a:pt x="387095" y="110235"/>
                </a:lnTo>
                <a:lnTo>
                  <a:pt x="387095" y="0"/>
                </a:lnTo>
                <a:lnTo>
                  <a:pt x="0" y="0"/>
                </a:lnTo>
                <a:lnTo>
                  <a:pt x="0" y="110235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2191511" y="4133088"/>
            <a:ext cx="338455" cy="12700"/>
          </a:xfrm>
          <a:custGeom>
            <a:avLst/>
            <a:gdLst/>
            <a:ahLst/>
            <a:cxnLst/>
            <a:rect l="l" t="t" r="r" b="b"/>
            <a:pathLst>
              <a:path w="338455" h="12700">
                <a:moveTo>
                  <a:pt x="0" y="12700"/>
                </a:moveTo>
                <a:lnTo>
                  <a:pt x="338327" y="12700"/>
                </a:lnTo>
                <a:lnTo>
                  <a:pt x="338327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2657855" y="6986016"/>
            <a:ext cx="387350" cy="12700"/>
          </a:xfrm>
          <a:custGeom>
            <a:avLst/>
            <a:gdLst/>
            <a:ahLst/>
            <a:cxnLst/>
            <a:rect l="l" t="t" r="r" b="b"/>
            <a:pathLst>
              <a:path w="387350" h="12700">
                <a:moveTo>
                  <a:pt x="0" y="12700"/>
                </a:moveTo>
                <a:lnTo>
                  <a:pt x="387095" y="12700"/>
                </a:lnTo>
                <a:lnTo>
                  <a:pt x="387095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111752" y="2767583"/>
            <a:ext cx="268605" cy="12700"/>
          </a:xfrm>
          <a:custGeom>
            <a:avLst/>
            <a:gdLst/>
            <a:ahLst/>
            <a:cxnLst/>
            <a:rect l="l" t="t" r="r" b="b"/>
            <a:pathLst>
              <a:path w="268604" h="12700">
                <a:moveTo>
                  <a:pt x="0" y="12700"/>
                </a:moveTo>
                <a:lnTo>
                  <a:pt x="268224" y="12700"/>
                </a:lnTo>
                <a:lnTo>
                  <a:pt x="268224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182367" y="3870959"/>
            <a:ext cx="180340" cy="12700"/>
          </a:xfrm>
          <a:custGeom>
            <a:avLst/>
            <a:gdLst/>
            <a:ahLst/>
            <a:cxnLst/>
            <a:rect l="l" t="t" r="r" b="b"/>
            <a:pathLst>
              <a:path w="180339" h="12700">
                <a:moveTo>
                  <a:pt x="0" y="12700"/>
                </a:moveTo>
                <a:lnTo>
                  <a:pt x="179831" y="12700"/>
                </a:lnTo>
                <a:lnTo>
                  <a:pt x="179831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743455" y="5199888"/>
            <a:ext cx="390525" cy="12700"/>
          </a:xfrm>
          <a:custGeom>
            <a:avLst/>
            <a:gdLst/>
            <a:ahLst/>
            <a:cxnLst/>
            <a:rect l="l" t="t" r="r" b="b"/>
            <a:pathLst>
              <a:path w="390525" h="12700">
                <a:moveTo>
                  <a:pt x="0" y="12700"/>
                </a:moveTo>
                <a:lnTo>
                  <a:pt x="390144" y="12700"/>
                </a:lnTo>
                <a:lnTo>
                  <a:pt x="390144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1743455" y="6986016"/>
            <a:ext cx="390525" cy="12700"/>
          </a:xfrm>
          <a:custGeom>
            <a:avLst/>
            <a:gdLst/>
            <a:ahLst/>
            <a:cxnLst/>
            <a:rect l="l" t="t" r="r" b="b"/>
            <a:pathLst>
              <a:path w="390525" h="12700">
                <a:moveTo>
                  <a:pt x="0" y="12700"/>
                </a:moveTo>
                <a:lnTo>
                  <a:pt x="390144" y="12700"/>
                </a:lnTo>
                <a:lnTo>
                  <a:pt x="390144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4578096" y="5492496"/>
            <a:ext cx="396240" cy="12700"/>
          </a:xfrm>
          <a:custGeom>
            <a:avLst/>
            <a:gdLst/>
            <a:ahLst/>
            <a:cxnLst/>
            <a:rect l="l" t="t" r="r" b="b"/>
            <a:pathLst>
              <a:path w="396239" h="12700">
                <a:moveTo>
                  <a:pt x="0" y="12700"/>
                </a:moveTo>
                <a:lnTo>
                  <a:pt x="396239" y="12700"/>
                </a:lnTo>
                <a:lnTo>
                  <a:pt x="396239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2182367" y="4005071"/>
            <a:ext cx="378460" cy="12700"/>
          </a:xfrm>
          <a:custGeom>
            <a:avLst/>
            <a:gdLst/>
            <a:ahLst/>
            <a:cxnLst/>
            <a:rect l="l" t="t" r="r" b="b"/>
            <a:pathLst>
              <a:path w="378460" h="12700">
                <a:moveTo>
                  <a:pt x="0" y="12700"/>
                </a:moveTo>
                <a:lnTo>
                  <a:pt x="377951" y="12700"/>
                </a:lnTo>
                <a:lnTo>
                  <a:pt x="377951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191511" y="4133088"/>
            <a:ext cx="338455" cy="12700"/>
          </a:xfrm>
          <a:custGeom>
            <a:avLst/>
            <a:gdLst/>
            <a:ahLst/>
            <a:cxnLst/>
            <a:rect l="l" t="t" r="r" b="b"/>
            <a:pathLst>
              <a:path w="338455" h="12700">
                <a:moveTo>
                  <a:pt x="0" y="12700"/>
                </a:moveTo>
                <a:lnTo>
                  <a:pt x="338327" y="12700"/>
                </a:lnTo>
                <a:lnTo>
                  <a:pt x="338327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2197607" y="6986016"/>
            <a:ext cx="421005" cy="12700"/>
          </a:xfrm>
          <a:custGeom>
            <a:avLst/>
            <a:gdLst/>
            <a:ahLst/>
            <a:cxnLst/>
            <a:rect l="l" t="t" r="r" b="b"/>
            <a:pathLst>
              <a:path w="421005" h="12700">
                <a:moveTo>
                  <a:pt x="0" y="12700"/>
                </a:moveTo>
                <a:lnTo>
                  <a:pt x="420624" y="12700"/>
                </a:lnTo>
                <a:lnTo>
                  <a:pt x="420624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657855" y="6986016"/>
            <a:ext cx="387350" cy="12700"/>
          </a:xfrm>
          <a:custGeom>
            <a:avLst/>
            <a:gdLst/>
            <a:ahLst/>
            <a:cxnLst/>
            <a:rect l="l" t="t" r="r" b="b"/>
            <a:pathLst>
              <a:path w="387350" h="12700">
                <a:moveTo>
                  <a:pt x="0" y="12700"/>
                </a:moveTo>
                <a:lnTo>
                  <a:pt x="387095" y="12700"/>
                </a:lnTo>
                <a:lnTo>
                  <a:pt x="387095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39180" cy="710120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Piceno24.it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5 maggio</a:t>
            </a:r>
            <a:r>
              <a:rPr dirty="0" sz="1600" spc="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112395">
              <a:lnSpc>
                <a:spcPct val="109200"/>
              </a:lnSpc>
              <a:spcBef>
                <a:spcPts val="950"/>
              </a:spcBef>
            </a:pP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ASCOLI PICENO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–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Appuntamento culturale. </a:t>
            </a:r>
            <a:r>
              <a:rPr dirty="0" sz="1200" spc="-10">
                <a:solidFill>
                  <a:srgbClr val="393939"/>
                </a:solidFill>
                <a:latin typeface="Times New Roman"/>
                <a:cs typeface="Times New Roman"/>
              </a:rPr>
              <a:t>Il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7 e l’8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maggio,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delle 10 alle 20,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avverrà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la mostra  di antiche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stampe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e laboratorio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creativo “Abitare gli antichi Mestieri”.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Presso la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Sala</a:t>
            </a:r>
            <a:r>
              <a:rPr dirty="0" sz="1200" spc="5">
                <a:solidFill>
                  <a:srgbClr val="393939"/>
                </a:solidFill>
                <a:latin typeface="Times New Roman"/>
                <a:cs typeface="Times New Roman"/>
              </a:rPr>
              <a:t>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Cola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d’Amatrice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– Chiostro di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San Francesco.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00" spc="-10">
                <a:solidFill>
                  <a:srgbClr val="393939"/>
                </a:solidFill>
                <a:latin typeface="Times New Roman"/>
                <a:cs typeface="Times New Roman"/>
              </a:rPr>
              <a:t>In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occasione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della III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edizione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del Festival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della Cultura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creativa,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promosso da ABI –</a:t>
            </a:r>
            <a:r>
              <a:rPr dirty="0" sz="1200" spc="90">
                <a:solidFill>
                  <a:srgbClr val="393939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Associazione</a:t>
            </a:r>
            <a:endParaRPr sz="1200">
              <a:latin typeface="Times New Roman"/>
              <a:cs typeface="Times New Roman"/>
            </a:endParaRPr>
          </a:p>
          <a:p>
            <a:pPr marL="12700" marR="5080">
              <a:lnSpc>
                <a:spcPct val="109200"/>
              </a:lnSpc>
              <a:spcBef>
                <a:spcPts val="15"/>
              </a:spcBef>
            </a:pP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Bancaria Italiana, l’Associazione culturale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Giovane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Europa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di Ascoli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Piceno,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in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collaborazione con  Accademia dei Calaginosi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di Potenza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Picena (MC)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e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con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il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patrocinio del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Comune di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Ascoli Piceno,  propone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un evento che affronta i molteplici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aspetti del tema proposto quest’anno: Abitare</a:t>
            </a:r>
            <a:r>
              <a:rPr dirty="0" sz="1200" spc="90">
                <a:solidFill>
                  <a:srgbClr val="393939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sottosopra</a:t>
            </a:r>
            <a:endParaRPr sz="1200">
              <a:latin typeface="Times New Roman"/>
              <a:cs typeface="Times New Roman"/>
            </a:endParaRPr>
          </a:p>
          <a:p>
            <a:pPr marL="12700" marR="163830">
              <a:lnSpc>
                <a:spcPts val="1580"/>
              </a:lnSpc>
              <a:spcBef>
                <a:spcPts val="70"/>
              </a:spcBef>
            </a:pP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–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Scoprire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e sperimentare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come si sta dentro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i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luoghi,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l’arte e l’emozione.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L’iniziativa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è promossa 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dalla Banca dell’Adriatico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di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Ascoli</a:t>
            </a:r>
            <a:r>
              <a:rPr dirty="0" sz="1200" spc="5">
                <a:solidFill>
                  <a:srgbClr val="393939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Piceno.</a:t>
            </a:r>
            <a:endParaRPr sz="1200">
              <a:latin typeface="Times New Roman"/>
              <a:cs typeface="Times New Roman"/>
            </a:endParaRPr>
          </a:p>
          <a:p>
            <a:pPr marL="12700" marR="77470">
              <a:lnSpc>
                <a:spcPts val="1570"/>
              </a:lnSpc>
              <a:spcBef>
                <a:spcPts val="5"/>
              </a:spcBef>
            </a:pP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L’evento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sarà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composto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da due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attività: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una mostra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sugli antichi mestieri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ed un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laboratorio creativo  nel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quale i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partecipanti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potranno realizzare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disegni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che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faranno emergere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ciò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che abita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dentro di  loro.</a:t>
            </a:r>
            <a:endParaRPr sz="1200">
              <a:latin typeface="Times New Roman"/>
              <a:cs typeface="Times New Roman"/>
            </a:endParaRPr>
          </a:p>
          <a:p>
            <a:pPr marL="12700" marR="20320">
              <a:lnSpc>
                <a:spcPts val="1570"/>
              </a:lnSpc>
              <a:spcBef>
                <a:spcPts val="15"/>
              </a:spcBef>
            </a:pPr>
            <a:r>
              <a:rPr dirty="0" sz="1200" spc="-10">
                <a:solidFill>
                  <a:srgbClr val="393939"/>
                </a:solidFill>
                <a:latin typeface="Times New Roman"/>
                <a:cs typeface="Times New Roman"/>
              </a:rPr>
              <a:t>La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mostra esporrà stampe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originali provenienti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dalla Collezione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Gianni Brandozzi, datate dal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XVI 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al XIX secolo. </a:t>
            </a:r>
            <a:r>
              <a:rPr dirty="0" sz="1200" spc="-10">
                <a:solidFill>
                  <a:srgbClr val="393939"/>
                </a:solidFill>
                <a:latin typeface="Times New Roman"/>
                <a:cs typeface="Times New Roman"/>
              </a:rPr>
              <a:t>Le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opere illustrano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costumi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e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antichi mestieri, principalmente del Centro Italia,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e  sono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state realizzate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da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importanti artisti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quali Filippo Palazzi,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Basilio Cascella, Bartolomeo Pinelli,  Giacomo Milani, Annibale Carracci. Una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mostra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affascinante che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permetterà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ai visitatori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di</a:t>
            </a:r>
            <a:r>
              <a:rPr dirty="0" sz="1200" spc="140">
                <a:solidFill>
                  <a:srgbClr val="393939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“vestire</a:t>
            </a:r>
            <a:endParaRPr sz="1200">
              <a:latin typeface="Times New Roman"/>
              <a:cs typeface="Times New Roman"/>
            </a:endParaRPr>
          </a:p>
          <a:p>
            <a:pPr algn="just" marL="12700" marR="55880">
              <a:lnSpc>
                <a:spcPts val="1570"/>
              </a:lnSpc>
              <a:spcBef>
                <a:spcPts val="20"/>
              </a:spcBef>
            </a:pP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i panni” di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calzolai,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osti,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fabbri, venditori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ambulanti e tanti altri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personaggi del passato,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che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ad oggi  rappresentano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una delle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pagine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più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affascinanti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della storia,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quella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più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tangibile fatta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non dai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grandi  eventi,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ma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dalla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quotidianità.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5"/>
              </a:spcBef>
            </a:pPr>
            <a:r>
              <a:rPr dirty="0" sz="1200" spc="-10">
                <a:solidFill>
                  <a:srgbClr val="393939"/>
                </a:solidFill>
                <a:latin typeface="Times New Roman"/>
                <a:cs typeface="Times New Roman"/>
              </a:rPr>
              <a:t>Il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laboratorio creativo,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ideato dall’artista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Mauro Mazziero, sarà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aperto a tutti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coloro che</a:t>
            </a:r>
            <a:r>
              <a:rPr dirty="0" sz="1200" spc="90">
                <a:solidFill>
                  <a:srgbClr val="393939"/>
                </a:solidFill>
                <a:latin typeface="Times New Roman"/>
                <a:cs typeface="Times New Roman"/>
              </a:rPr>
              <a:t>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vorranno</a:t>
            </a:r>
            <a:endParaRPr sz="1200">
              <a:latin typeface="Times New Roman"/>
              <a:cs typeface="Times New Roman"/>
            </a:endParaRPr>
          </a:p>
          <a:p>
            <a:pPr marL="12700" marR="67945">
              <a:lnSpc>
                <a:spcPct val="109400"/>
              </a:lnSpc>
              <a:spcBef>
                <a:spcPts val="10"/>
              </a:spcBef>
            </a:pP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partecipare,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in particolare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ai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bambini e ragazzi delle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scuole primarie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e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secondarie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di primo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grado. </a:t>
            </a:r>
            <a:r>
              <a:rPr dirty="0" sz="1200" spc="-15">
                <a:solidFill>
                  <a:srgbClr val="393939"/>
                </a:solidFill>
                <a:latin typeface="Times New Roman"/>
                <a:cs typeface="Times New Roman"/>
              </a:rPr>
              <a:t>Il 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tema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del lavoro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sarà proprio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quello dell’abitare, </a:t>
            </a:r>
            <a:r>
              <a:rPr dirty="0" sz="1200" spc="5">
                <a:solidFill>
                  <a:srgbClr val="393939"/>
                </a:solidFill>
                <a:latin typeface="Times New Roman"/>
                <a:cs typeface="Times New Roman"/>
              </a:rPr>
              <a:t>ma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sviluppato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in modo da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evidenziarne gli aspetti  interiori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ed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emotivi. Seguendo indicazioni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e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suggerimenti precisi,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i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partecipanti potranno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realizzare 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disegni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che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faranno emergere ciò che abita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dentro di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loro.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Si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tratta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di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un’esperienza che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Mazziero 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propone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da oltre venti anni in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vari ambiti educativi, creativi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e di formazione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con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ottimi</a:t>
            </a:r>
            <a:r>
              <a:rPr dirty="0" sz="1200" spc="30">
                <a:solidFill>
                  <a:srgbClr val="393939"/>
                </a:solidFill>
                <a:latin typeface="Times New Roman"/>
                <a:cs typeface="Times New Roman"/>
              </a:rPr>
              <a:t>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risultati.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Per info: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Associazione culturale </a:t>
            </a:r>
            <a:r>
              <a:rPr dirty="0" sz="1200">
                <a:solidFill>
                  <a:srgbClr val="393939"/>
                </a:solidFill>
                <a:latin typeface="Times New Roman"/>
                <a:cs typeface="Times New Roman"/>
              </a:rPr>
              <a:t>Giovane </a:t>
            </a:r>
            <a:r>
              <a:rPr dirty="0" sz="1200" spc="-5">
                <a:solidFill>
                  <a:srgbClr val="393939"/>
                </a:solidFill>
                <a:latin typeface="Times New Roman"/>
                <a:cs typeface="Times New Roman"/>
              </a:rPr>
              <a:t>Europa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42439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agu</a:t>
            </a:r>
            <a:r>
              <a:rPr dirty="0" sz="1600" spc="-5" b="1">
                <a:latin typeface="Arial"/>
                <a:cs typeface="Arial"/>
              </a:rPr>
              <a:t>san</a:t>
            </a:r>
            <a:r>
              <a:rPr dirty="0" sz="1600" spc="-20" b="1">
                <a:latin typeface="Arial"/>
                <a:cs typeface="Arial"/>
              </a:rPr>
              <a:t>e</a:t>
            </a:r>
            <a:r>
              <a:rPr dirty="0" sz="1600" spc="35" b="1">
                <a:latin typeface="Arial"/>
                <a:cs typeface="Arial"/>
              </a:rPr>
              <a:t>w</a:t>
            </a:r>
            <a:r>
              <a:rPr dirty="0" sz="1600" spc="-5" b="1">
                <a:latin typeface="Arial"/>
                <a:cs typeface="Arial"/>
              </a:rPr>
              <a:t>s.com  </a:t>
            </a:r>
            <a:r>
              <a:rPr dirty="0" sz="1600" spc="-5" b="1">
                <a:latin typeface="Arial"/>
                <a:cs typeface="Arial"/>
              </a:rPr>
              <a:t>5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960879" y="2119883"/>
            <a:ext cx="3604162" cy="5334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9615" y="2833855"/>
            <a:ext cx="4352925" cy="4661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67715" y="3786373"/>
            <a:ext cx="4467225" cy="60098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42439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agu</a:t>
            </a:r>
            <a:r>
              <a:rPr dirty="0" sz="1600" spc="-5" b="1">
                <a:latin typeface="Arial"/>
                <a:cs typeface="Arial"/>
              </a:rPr>
              <a:t>san</a:t>
            </a:r>
            <a:r>
              <a:rPr dirty="0" sz="1600" spc="-20" b="1">
                <a:latin typeface="Arial"/>
                <a:cs typeface="Arial"/>
              </a:rPr>
              <a:t>e</a:t>
            </a:r>
            <a:r>
              <a:rPr dirty="0" sz="1600" spc="35" b="1">
                <a:latin typeface="Arial"/>
                <a:cs typeface="Arial"/>
              </a:rPr>
              <a:t>w</a:t>
            </a:r>
            <a:r>
              <a:rPr dirty="0" sz="1600" spc="-5" b="1">
                <a:latin typeface="Arial"/>
                <a:cs typeface="Arial"/>
              </a:rPr>
              <a:t>s.com  </a:t>
            </a:r>
            <a:r>
              <a:rPr dirty="0" sz="1600" spc="-5" b="1">
                <a:latin typeface="Arial"/>
                <a:cs typeface="Arial"/>
              </a:rPr>
              <a:t>5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2443225"/>
            <a:ext cx="2019300" cy="17335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476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spc="15" b="1">
                <a:latin typeface="Arial"/>
                <a:cs typeface="Arial"/>
              </a:rPr>
              <a:t>a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e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nano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izie</a:t>
            </a:r>
            <a:r>
              <a:rPr dirty="0" sz="1600" spc="5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it  </a:t>
            </a:r>
            <a:r>
              <a:rPr dirty="0" sz="1600" spc="-5" b="1">
                <a:latin typeface="Arial"/>
                <a:cs typeface="Arial"/>
              </a:rPr>
              <a:t>5 maggio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230625"/>
            <a:ext cx="5772150" cy="606425"/>
          </a:xfrm>
          <a:prstGeom prst="rect">
            <a:avLst/>
          </a:prstGeom>
        </p:spPr>
        <p:txBody>
          <a:bodyPr wrap="square" lIns="0" tIns="10160" rIns="0" bIns="0" rtlCol="0" vert="horz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0"/>
              </a:spcBef>
            </a:pPr>
            <a:r>
              <a:rPr dirty="0" sz="1900" spc="-5" b="1">
                <a:solidFill>
                  <a:srgbClr val="111111"/>
                </a:solidFill>
                <a:latin typeface="Tahoma"/>
                <a:cs typeface="Tahoma"/>
              </a:rPr>
              <a:t>“City Box” a Ravenna: </a:t>
            </a:r>
            <a:r>
              <a:rPr dirty="0" sz="1900" b="1">
                <a:solidFill>
                  <a:srgbClr val="111111"/>
                </a:solidFill>
                <a:latin typeface="Tahoma"/>
                <a:cs typeface="Tahoma"/>
              </a:rPr>
              <a:t>laboratorio </a:t>
            </a:r>
            <a:r>
              <a:rPr dirty="0" sz="1900" spc="-10" b="1">
                <a:solidFill>
                  <a:srgbClr val="111111"/>
                </a:solidFill>
                <a:latin typeface="Tahoma"/>
                <a:cs typeface="Tahoma"/>
              </a:rPr>
              <a:t>per </a:t>
            </a:r>
            <a:r>
              <a:rPr dirty="0" sz="1900" spc="-5" b="1">
                <a:solidFill>
                  <a:srgbClr val="111111"/>
                </a:solidFill>
                <a:latin typeface="Tahoma"/>
                <a:cs typeface="Tahoma"/>
              </a:rPr>
              <a:t>i bambini  </a:t>
            </a:r>
            <a:r>
              <a:rPr dirty="0" sz="1900" spc="-10" b="1">
                <a:solidFill>
                  <a:srgbClr val="111111"/>
                </a:solidFill>
                <a:latin typeface="Tahoma"/>
                <a:cs typeface="Tahoma"/>
              </a:rPr>
              <a:t>con BPER</a:t>
            </a:r>
            <a:r>
              <a:rPr dirty="0" sz="1900" spc="10" b="1">
                <a:solidFill>
                  <a:srgbClr val="111111"/>
                </a:solidFill>
                <a:latin typeface="Tahoma"/>
                <a:cs typeface="Tahoma"/>
              </a:rPr>
              <a:t> </a:t>
            </a:r>
            <a:r>
              <a:rPr dirty="0" sz="1900" spc="-10" b="1">
                <a:solidFill>
                  <a:srgbClr val="111111"/>
                </a:solidFill>
                <a:latin typeface="Tahoma"/>
                <a:cs typeface="Tahoma"/>
              </a:rPr>
              <a:t>Banca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6817232"/>
            <a:ext cx="6128385" cy="313436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448945">
              <a:lnSpc>
                <a:spcPct val="100699"/>
              </a:lnSpc>
              <a:spcBef>
                <a:spcPts val="90"/>
              </a:spcBef>
            </a:pPr>
            <a:r>
              <a:rPr dirty="0" sz="1450" spc="-5" b="1">
                <a:solidFill>
                  <a:srgbClr val="454545"/>
                </a:solidFill>
                <a:latin typeface="Tahoma"/>
                <a:cs typeface="Tahoma"/>
              </a:rPr>
              <a:t>Un successo </a:t>
            </a:r>
            <a:r>
              <a:rPr dirty="0" sz="1450" b="1">
                <a:solidFill>
                  <a:srgbClr val="454545"/>
                </a:solidFill>
                <a:latin typeface="Tahoma"/>
                <a:cs typeface="Tahoma"/>
              </a:rPr>
              <a:t>il </a:t>
            </a:r>
            <a:r>
              <a:rPr dirty="0" sz="1450" spc="-5" b="1">
                <a:solidFill>
                  <a:srgbClr val="454545"/>
                </a:solidFill>
                <a:latin typeface="Tahoma"/>
                <a:cs typeface="Tahoma"/>
              </a:rPr>
              <a:t>primo dei </a:t>
            </a:r>
            <a:r>
              <a:rPr dirty="0" sz="1450" spc="-10" b="1">
                <a:solidFill>
                  <a:srgbClr val="454545"/>
                </a:solidFill>
                <a:latin typeface="Tahoma"/>
                <a:cs typeface="Tahoma"/>
              </a:rPr>
              <a:t>quattro </a:t>
            </a:r>
            <a:r>
              <a:rPr dirty="0" sz="1450" spc="-5" b="1">
                <a:solidFill>
                  <a:srgbClr val="454545"/>
                </a:solidFill>
                <a:latin typeface="Tahoma"/>
                <a:cs typeface="Tahoma"/>
              </a:rPr>
              <a:t>eventi che l’Istituto sostiene  nell’ambito del “Festival della cultura</a:t>
            </a:r>
            <a:r>
              <a:rPr dirty="0" sz="1450" spc="-20" b="1">
                <a:solidFill>
                  <a:srgbClr val="454545"/>
                </a:solidFill>
                <a:latin typeface="Tahoma"/>
                <a:cs typeface="Tahoma"/>
              </a:rPr>
              <a:t> </a:t>
            </a:r>
            <a:r>
              <a:rPr dirty="0" sz="1450" spc="-5" b="1">
                <a:solidFill>
                  <a:srgbClr val="454545"/>
                </a:solidFill>
                <a:latin typeface="Tahoma"/>
                <a:cs typeface="Tahoma"/>
              </a:rPr>
              <a:t>creativa”</a:t>
            </a:r>
            <a:endParaRPr sz="1450">
              <a:latin typeface="Tahoma"/>
              <a:cs typeface="Tahoma"/>
            </a:endParaRPr>
          </a:p>
          <a:p>
            <a:pPr marL="12700" marR="24765">
              <a:lnSpc>
                <a:spcPct val="107100"/>
              </a:lnSpc>
              <a:spcBef>
                <a:spcPts val="730"/>
              </a:spcBef>
            </a:pPr>
            <a:r>
              <a:rPr dirty="0" sz="1050">
                <a:latin typeface="Arial"/>
                <a:cs typeface="Arial"/>
              </a:rPr>
              <a:t>Anche </a:t>
            </a:r>
            <a:r>
              <a:rPr dirty="0" sz="1050" spc="-5">
                <a:latin typeface="Arial"/>
                <a:cs typeface="Arial"/>
              </a:rPr>
              <a:t>quest'anno BPER </a:t>
            </a:r>
            <a:r>
              <a:rPr dirty="0" sz="1050">
                <a:latin typeface="Arial"/>
                <a:cs typeface="Arial"/>
              </a:rPr>
              <a:t>Banca ha </a:t>
            </a:r>
            <a:r>
              <a:rPr dirty="0" sz="1050" spc="-5">
                <a:latin typeface="Arial"/>
                <a:cs typeface="Arial"/>
              </a:rPr>
              <a:t>aderito </a:t>
            </a:r>
            <a:r>
              <a:rPr dirty="0" sz="1050" spc="-10">
                <a:latin typeface="Arial"/>
                <a:cs typeface="Arial"/>
              </a:rPr>
              <a:t>al </a:t>
            </a:r>
            <a:r>
              <a:rPr dirty="0" sz="1050" spc="-5">
                <a:latin typeface="Arial"/>
                <a:cs typeface="Arial"/>
              </a:rPr>
              <a:t>“Festival della cultura creativa” promosso </a:t>
            </a:r>
            <a:r>
              <a:rPr dirty="0" sz="1050">
                <a:latin typeface="Arial"/>
                <a:cs typeface="Arial"/>
              </a:rPr>
              <a:t>da </a:t>
            </a:r>
            <a:r>
              <a:rPr dirty="0" sz="1050" spc="-5">
                <a:latin typeface="Arial"/>
                <a:cs typeface="Arial"/>
              </a:rPr>
              <a:t>ABI.  Nell’ambito del progetto, la Direzione Territoriale Romagna ha ospitato nella mattinata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oggi, nei locali  </a:t>
            </a:r>
            <a:r>
              <a:rPr dirty="0" sz="105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Via Guerrini </a:t>
            </a:r>
            <a:r>
              <a:rPr dirty="0" sz="1050">
                <a:latin typeface="Arial"/>
                <a:cs typeface="Arial"/>
              </a:rPr>
              <a:t>14 a Ravenna, </a:t>
            </a:r>
            <a:r>
              <a:rPr dirty="0" sz="1050" spc="-5">
                <a:latin typeface="Arial"/>
                <a:cs typeface="Arial"/>
              </a:rPr>
              <a:t>gli studenti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tre classi delle </a:t>
            </a:r>
            <a:r>
              <a:rPr dirty="0" sz="1050">
                <a:latin typeface="Arial"/>
                <a:cs typeface="Arial"/>
              </a:rPr>
              <a:t>scuole </a:t>
            </a:r>
            <a:r>
              <a:rPr dirty="0" sz="1050" spc="-5">
                <a:latin typeface="Arial"/>
                <a:cs typeface="Arial"/>
              </a:rPr>
              <a:t>primarie del</a:t>
            </a:r>
            <a:r>
              <a:rPr dirty="0" sz="1050" spc="40">
                <a:latin typeface="Arial"/>
                <a:cs typeface="Arial"/>
              </a:rPr>
              <a:t> </a:t>
            </a:r>
            <a:r>
              <a:rPr dirty="0" sz="1050">
                <a:latin typeface="Arial"/>
                <a:cs typeface="Arial"/>
              </a:rPr>
              <a:t>territorio.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 marR="5080">
              <a:lnSpc>
                <a:spcPct val="107200"/>
              </a:lnSpc>
            </a:pPr>
            <a:r>
              <a:rPr dirty="0" sz="1050" spc="-5">
                <a:latin typeface="Arial"/>
                <a:cs typeface="Arial"/>
              </a:rPr>
              <a:t>Il </a:t>
            </a:r>
            <a:r>
              <a:rPr dirty="0" sz="1050">
                <a:latin typeface="Arial"/>
                <a:cs typeface="Arial"/>
              </a:rPr>
              <a:t>tema </a:t>
            </a:r>
            <a:r>
              <a:rPr dirty="0" sz="1050" spc="-5">
                <a:latin typeface="Arial"/>
                <a:cs typeface="Arial"/>
              </a:rPr>
              <a:t>del 2016 del Festival </a:t>
            </a:r>
            <a:r>
              <a:rPr dirty="0" sz="1050">
                <a:latin typeface="Arial"/>
                <a:cs typeface="Arial"/>
              </a:rPr>
              <a:t>è </a:t>
            </a:r>
            <a:r>
              <a:rPr dirty="0" sz="1050" spc="-5">
                <a:latin typeface="Arial"/>
                <a:cs typeface="Arial"/>
              </a:rPr>
              <a:t>“Abitare Sottosopra </a:t>
            </a:r>
            <a:r>
              <a:rPr dirty="0" sz="1050">
                <a:latin typeface="Arial"/>
                <a:cs typeface="Arial"/>
              </a:rPr>
              <a:t>- scoprire e </a:t>
            </a:r>
            <a:r>
              <a:rPr dirty="0" sz="1050" spc="-5">
                <a:latin typeface="Arial"/>
                <a:cs typeface="Arial"/>
              </a:rPr>
              <a:t>sperimentare come </a:t>
            </a:r>
            <a:r>
              <a:rPr dirty="0" sz="1050">
                <a:latin typeface="Arial"/>
                <a:cs typeface="Arial"/>
              </a:rPr>
              <a:t>si </a:t>
            </a:r>
            <a:r>
              <a:rPr dirty="0" sz="1050" spc="-5">
                <a:latin typeface="Arial"/>
                <a:cs typeface="Arial"/>
              </a:rPr>
              <a:t>sta dentro </a:t>
            </a:r>
            <a:r>
              <a:rPr dirty="0" sz="1050">
                <a:latin typeface="Arial"/>
                <a:cs typeface="Arial"/>
              </a:rPr>
              <a:t>i luoghi,  </a:t>
            </a:r>
            <a:r>
              <a:rPr dirty="0" sz="1050" spc="-5">
                <a:latin typeface="Arial"/>
                <a:cs typeface="Arial"/>
              </a:rPr>
              <a:t>l'arte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le emozioni”. </a:t>
            </a:r>
            <a:r>
              <a:rPr dirty="0" sz="1050">
                <a:latin typeface="Arial"/>
                <a:cs typeface="Arial"/>
              </a:rPr>
              <a:t>I </a:t>
            </a:r>
            <a:r>
              <a:rPr dirty="0" sz="1050" spc="-5">
                <a:latin typeface="Arial"/>
                <a:cs typeface="Arial"/>
              </a:rPr>
              <a:t>bimbi hanno così scoperto dapprima "City Box", ovvero </a:t>
            </a:r>
            <a:r>
              <a:rPr dirty="0" sz="1050">
                <a:latin typeface="Arial"/>
                <a:cs typeface="Arial"/>
              </a:rPr>
              <a:t>una </a:t>
            </a:r>
            <a:r>
              <a:rPr dirty="0" sz="1050" spc="-5">
                <a:latin typeface="Arial"/>
                <a:cs typeface="Arial"/>
              </a:rPr>
              <a:t>vera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propria città  </a:t>
            </a:r>
            <a:r>
              <a:rPr dirty="0" sz="1050">
                <a:latin typeface="Arial"/>
                <a:cs typeface="Arial"/>
              </a:rPr>
              <a:t>fatta di </a:t>
            </a:r>
            <a:r>
              <a:rPr dirty="0" sz="1050" spc="-5">
                <a:latin typeface="Arial"/>
                <a:cs typeface="Arial"/>
              </a:rPr>
              <a:t>scatoloni </a:t>
            </a:r>
            <a:r>
              <a:rPr dirty="0" sz="105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diverse dimensioni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trasformabili </a:t>
            </a:r>
            <a:r>
              <a:rPr dirty="0" sz="1050">
                <a:latin typeface="Arial"/>
                <a:cs typeface="Arial"/>
              </a:rPr>
              <a:t>in </a:t>
            </a:r>
            <a:r>
              <a:rPr dirty="0" sz="1050" spc="-5">
                <a:latin typeface="Arial"/>
                <a:cs typeface="Arial"/>
              </a:rPr>
              <a:t>case, uffici, palazzi, </a:t>
            </a:r>
            <a:r>
              <a:rPr dirty="0" sz="1050">
                <a:latin typeface="Arial"/>
                <a:cs typeface="Arial"/>
              </a:rPr>
              <a:t>negozi, una </a:t>
            </a:r>
            <a:r>
              <a:rPr dirty="0" sz="1050" spc="-5">
                <a:latin typeface="Arial"/>
                <a:cs typeface="Arial"/>
              </a:rPr>
              <a:t>sorta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>
                <a:latin typeface="Arial"/>
                <a:cs typeface="Arial"/>
              </a:rPr>
              <a:t>mappa  </a:t>
            </a:r>
            <a:r>
              <a:rPr dirty="0" sz="1050" spc="-5">
                <a:latin typeface="Arial"/>
                <a:cs typeface="Arial"/>
              </a:rPr>
              <a:t>tridimensionale pop-up. Camminando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correndo attraverso </a:t>
            </a:r>
            <a:r>
              <a:rPr dirty="0" sz="1050">
                <a:latin typeface="Arial"/>
                <a:cs typeface="Arial"/>
              </a:rPr>
              <a:t>le strade e </a:t>
            </a:r>
            <a:r>
              <a:rPr dirty="0" sz="1050" spc="-5">
                <a:latin typeface="Arial"/>
                <a:cs typeface="Arial"/>
              </a:rPr>
              <a:t>lungo il </a:t>
            </a:r>
            <a:r>
              <a:rPr dirty="0" sz="1050">
                <a:latin typeface="Arial"/>
                <a:cs typeface="Arial"/>
              </a:rPr>
              <a:t>percorso i </a:t>
            </a:r>
            <a:r>
              <a:rPr dirty="0" sz="1050" spc="-5">
                <a:latin typeface="Arial"/>
                <a:cs typeface="Arial"/>
              </a:rPr>
              <a:t>bambini  </a:t>
            </a:r>
            <a:r>
              <a:rPr dirty="0" sz="1050">
                <a:latin typeface="Arial"/>
                <a:cs typeface="Arial"/>
              </a:rPr>
              <a:t>hanno </a:t>
            </a:r>
            <a:r>
              <a:rPr dirty="0" sz="1050" spc="-5">
                <a:latin typeface="Arial"/>
                <a:cs typeface="Arial"/>
              </a:rPr>
              <a:t>poi </a:t>
            </a:r>
            <a:r>
              <a:rPr dirty="0" sz="1050">
                <a:latin typeface="Arial"/>
                <a:cs typeface="Arial"/>
              </a:rPr>
              <a:t>sperimentato </a:t>
            </a:r>
            <a:r>
              <a:rPr dirty="0" sz="1050" spc="-5">
                <a:latin typeface="Arial"/>
                <a:cs typeface="Arial"/>
              </a:rPr>
              <a:t>giochi percettivi, segnali </a:t>
            </a:r>
            <a:r>
              <a:rPr dirty="0" sz="1050">
                <a:latin typeface="Arial"/>
                <a:cs typeface="Arial"/>
              </a:rPr>
              <a:t>sonori e cacce </a:t>
            </a:r>
            <a:r>
              <a:rPr dirty="0" sz="1050" spc="-10">
                <a:latin typeface="Arial"/>
                <a:cs typeface="Arial"/>
              </a:rPr>
              <a:t>al</a:t>
            </a:r>
            <a:r>
              <a:rPr dirty="0" sz="1050" spc="-15">
                <a:latin typeface="Arial"/>
                <a:cs typeface="Arial"/>
              </a:rPr>
              <a:t> </a:t>
            </a:r>
            <a:r>
              <a:rPr dirty="0" sz="1050">
                <a:latin typeface="Arial"/>
                <a:cs typeface="Arial"/>
              </a:rPr>
              <a:t>tesoro.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 marR="90170">
              <a:lnSpc>
                <a:spcPct val="107100"/>
              </a:lnSpc>
            </a:pPr>
            <a:r>
              <a:rPr dirty="0" sz="1050">
                <a:latin typeface="Arial"/>
                <a:cs typeface="Arial"/>
              </a:rPr>
              <a:t>Le </a:t>
            </a:r>
            <a:r>
              <a:rPr dirty="0" sz="1050" spc="-5">
                <a:latin typeface="Arial"/>
                <a:cs typeface="Arial"/>
              </a:rPr>
              <a:t>avventure </a:t>
            </a:r>
            <a:r>
              <a:rPr dirty="0" sz="1050">
                <a:latin typeface="Arial"/>
                <a:cs typeface="Arial"/>
              </a:rPr>
              <a:t>urbane </a:t>
            </a:r>
            <a:r>
              <a:rPr dirty="0" sz="1050" spc="-5">
                <a:latin typeface="Arial"/>
                <a:cs typeface="Arial"/>
              </a:rPr>
              <a:t>della città </a:t>
            </a:r>
            <a:r>
              <a:rPr dirty="0" sz="105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cartone </a:t>
            </a:r>
            <a:r>
              <a:rPr dirty="0" sz="1050">
                <a:latin typeface="Arial"/>
                <a:cs typeface="Arial"/>
              </a:rPr>
              <a:t>si </a:t>
            </a:r>
            <a:r>
              <a:rPr dirty="0" sz="1050" spc="-5">
                <a:latin typeface="Arial"/>
                <a:cs typeface="Arial"/>
              </a:rPr>
              <a:t>sono concluse con </a:t>
            </a:r>
            <a:r>
              <a:rPr dirty="0" sz="1050">
                <a:latin typeface="Arial"/>
                <a:cs typeface="Arial"/>
              </a:rPr>
              <a:t>un </a:t>
            </a:r>
            <a:r>
              <a:rPr dirty="0" sz="1050" spc="-5">
                <a:latin typeface="Arial"/>
                <a:cs typeface="Arial"/>
              </a:rPr>
              <a:t>laboratorio </a:t>
            </a:r>
            <a:r>
              <a:rPr dirty="0" sz="105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manualità creativa  dove ciascuno </a:t>
            </a:r>
            <a:r>
              <a:rPr dirty="0" sz="1050">
                <a:latin typeface="Arial"/>
                <a:cs typeface="Arial"/>
              </a:rPr>
              <a:t>ha potuto </a:t>
            </a:r>
            <a:r>
              <a:rPr dirty="0" sz="1050" spc="-5">
                <a:latin typeface="Arial"/>
                <a:cs typeface="Arial"/>
              </a:rPr>
              <a:t>ridisegnare l'edificio preferito oppure </a:t>
            </a:r>
            <a:r>
              <a:rPr dirty="0" sz="1050">
                <a:latin typeface="Arial"/>
                <a:cs typeface="Arial"/>
              </a:rPr>
              <a:t>creare </a:t>
            </a:r>
            <a:r>
              <a:rPr dirty="0" sz="1050" spc="-5">
                <a:latin typeface="Arial"/>
                <a:cs typeface="Arial"/>
              </a:rPr>
              <a:t>una nuova </a:t>
            </a:r>
            <a:r>
              <a:rPr dirty="0" sz="1050">
                <a:latin typeface="Arial"/>
                <a:cs typeface="Arial"/>
              </a:rPr>
              <a:t>architettura. I </a:t>
            </a:r>
            <a:r>
              <a:rPr dirty="0" sz="1050" spc="-5">
                <a:latin typeface="Arial"/>
                <a:cs typeface="Arial"/>
              </a:rPr>
              <a:t>lavori </a:t>
            </a:r>
            <a:r>
              <a:rPr dirty="0" sz="1050">
                <a:latin typeface="Arial"/>
                <a:cs typeface="Arial"/>
              </a:rPr>
              <a:t>di  </a:t>
            </a:r>
            <a:r>
              <a:rPr dirty="0" sz="1050" spc="-5">
                <a:latin typeface="Arial"/>
                <a:cs typeface="Arial"/>
              </a:rPr>
              <a:t>tutti </a:t>
            </a:r>
            <a:r>
              <a:rPr dirty="0" sz="1050">
                <a:latin typeface="Arial"/>
                <a:cs typeface="Arial"/>
              </a:rPr>
              <a:t>hanno </a:t>
            </a:r>
            <a:r>
              <a:rPr dirty="0" sz="1050" spc="-5">
                <a:latin typeface="Arial"/>
                <a:cs typeface="Arial"/>
              </a:rPr>
              <a:t>dato vita </a:t>
            </a:r>
            <a:r>
              <a:rPr dirty="0" sz="1050">
                <a:latin typeface="Arial"/>
                <a:cs typeface="Arial"/>
              </a:rPr>
              <a:t>ad </a:t>
            </a:r>
            <a:r>
              <a:rPr dirty="0" sz="1050" spc="-5">
                <a:latin typeface="Arial"/>
                <a:cs typeface="Arial"/>
              </a:rPr>
              <a:t>una </a:t>
            </a:r>
            <a:r>
              <a:rPr dirty="0" sz="1050">
                <a:latin typeface="Arial"/>
                <a:cs typeface="Arial"/>
              </a:rPr>
              <a:t>nuova </a:t>
            </a:r>
            <a:r>
              <a:rPr dirty="0" sz="1050" spc="-5">
                <a:latin typeface="Arial"/>
                <a:cs typeface="Arial"/>
              </a:rPr>
              <a:t>città, </a:t>
            </a:r>
            <a:r>
              <a:rPr dirty="0" sz="1050">
                <a:latin typeface="Arial"/>
                <a:cs typeface="Arial"/>
              </a:rPr>
              <a:t>una </a:t>
            </a:r>
            <a:r>
              <a:rPr dirty="0" sz="1050" spc="-5">
                <a:latin typeface="Arial"/>
                <a:cs typeface="Arial"/>
              </a:rPr>
              <a:t>grande composizione collettiva </a:t>
            </a:r>
            <a:r>
              <a:rPr dirty="0" sz="105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idee </a:t>
            </a:r>
            <a:r>
              <a:rPr dirty="0" sz="1050">
                <a:latin typeface="Arial"/>
                <a:cs typeface="Arial"/>
              </a:rPr>
              <a:t>e</a:t>
            </a:r>
            <a:r>
              <a:rPr dirty="0" sz="1050" spc="45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fantasia.</a:t>
            </a:r>
            <a:endParaRPr sz="1050">
              <a:latin typeface="Arial"/>
              <a:cs typeface="Arial"/>
            </a:endParaRPr>
          </a:p>
          <a:p>
            <a:pPr marL="12700" marR="742315">
              <a:lnSpc>
                <a:spcPts val="1360"/>
              </a:lnSpc>
              <a:spcBef>
                <a:spcPts val="45"/>
              </a:spcBef>
            </a:pPr>
            <a:r>
              <a:rPr dirty="0" sz="1050">
                <a:latin typeface="Arial"/>
                <a:cs typeface="Arial"/>
              </a:rPr>
              <a:t>Si è voluto </a:t>
            </a:r>
            <a:r>
              <a:rPr dirty="0" sz="1050" spc="-5">
                <a:latin typeface="Arial"/>
                <a:cs typeface="Arial"/>
              </a:rPr>
              <a:t>creare </a:t>
            </a:r>
            <a:r>
              <a:rPr dirty="0" sz="1050">
                <a:latin typeface="Arial"/>
                <a:cs typeface="Arial"/>
              </a:rPr>
              <a:t>– </a:t>
            </a:r>
            <a:r>
              <a:rPr dirty="0" sz="1050" spc="-5">
                <a:latin typeface="Arial"/>
                <a:cs typeface="Arial"/>
              </a:rPr>
              <a:t>in questo </a:t>
            </a:r>
            <a:r>
              <a:rPr dirty="0" sz="1050">
                <a:latin typeface="Arial"/>
                <a:cs typeface="Arial"/>
              </a:rPr>
              <a:t>modo - un </a:t>
            </a:r>
            <a:r>
              <a:rPr dirty="0" sz="1050" spc="-5">
                <a:latin typeface="Arial"/>
                <a:cs typeface="Arial"/>
              </a:rPr>
              <a:t>viaggio straordinario nell'arte ludica finalizzato </a:t>
            </a:r>
            <a:r>
              <a:rPr dirty="0" sz="1050">
                <a:latin typeface="Arial"/>
                <a:cs typeface="Arial"/>
              </a:rPr>
              <a:t>alla  </a:t>
            </a:r>
            <a:r>
              <a:rPr dirty="0" sz="1050" spc="-5">
                <a:latin typeface="Arial"/>
                <a:cs typeface="Arial"/>
              </a:rPr>
              <a:t>stimolazione </a:t>
            </a:r>
            <a:r>
              <a:rPr dirty="0" sz="1050">
                <a:latin typeface="Arial"/>
                <a:cs typeface="Arial"/>
              </a:rPr>
              <a:t>di idee, </a:t>
            </a:r>
            <a:r>
              <a:rPr dirty="0" sz="1050" spc="-5">
                <a:latin typeface="Arial"/>
                <a:cs typeface="Arial"/>
              </a:rPr>
              <a:t>alla creatività, </a:t>
            </a:r>
            <a:r>
              <a:rPr dirty="0" sz="1050">
                <a:latin typeface="Arial"/>
                <a:cs typeface="Arial"/>
              </a:rPr>
              <a:t>alla manualità ed al gioco </a:t>
            </a:r>
            <a:r>
              <a:rPr dirty="0" sz="1050" spc="-10">
                <a:latin typeface="Arial"/>
                <a:cs typeface="Arial"/>
              </a:rPr>
              <a:t>di</a:t>
            </a:r>
            <a:r>
              <a:rPr dirty="0" sz="1050" spc="-60">
                <a:latin typeface="Arial"/>
                <a:cs typeface="Arial"/>
              </a:rPr>
              <a:t> </a:t>
            </a:r>
            <a:r>
              <a:rPr dirty="0" sz="1050">
                <a:latin typeface="Arial"/>
                <a:cs typeface="Arial"/>
              </a:rPr>
              <a:t>squadra.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27430" y="2138918"/>
            <a:ext cx="5476875" cy="571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3872864"/>
            <a:ext cx="5771134" cy="29571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097905" cy="30734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40753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spc="15" b="1">
                <a:latin typeface="Arial"/>
                <a:cs typeface="Arial"/>
              </a:rPr>
              <a:t>a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e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nano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izie</a:t>
            </a:r>
            <a:r>
              <a:rPr dirty="0" sz="1600" spc="5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it  </a:t>
            </a:r>
            <a:r>
              <a:rPr dirty="0" sz="1600" spc="-5" b="1">
                <a:latin typeface="Arial"/>
                <a:cs typeface="Arial"/>
              </a:rPr>
              <a:t>5 maggio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184785">
              <a:lnSpc>
                <a:spcPct val="107100"/>
              </a:lnSpc>
              <a:spcBef>
                <a:spcPts val="960"/>
              </a:spcBef>
            </a:pPr>
            <a:r>
              <a:rPr dirty="0" sz="1050" spc="-5">
                <a:latin typeface="Arial"/>
                <a:cs typeface="Arial"/>
              </a:rPr>
              <a:t>BPER </a:t>
            </a:r>
            <a:r>
              <a:rPr dirty="0" sz="1050">
                <a:latin typeface="Arial"/>
                <a:cs typeface="Arial"/>
              </a:rPr>
              <a:t>Banca, </a:t>
            </a:r>
            <a:r>
              <a:rPr dirty="0" sz="1050" spc="-5">
                <a:latin typeface="Arial"/>
                <a:cs typeface="Arial"/>
              </a:rPr>
              <a:t>che aderisce </a:t>
            </a:r>
            <a:r>
              <a:rPr dirty="0" sz="1050">
                <a:latin typeface="Arial"/>
                <a:cs typeface="Arial"/>
              </a:rPr>
              <a:t>al </a:t>
            </a:r>
            <a:r>
              <a:rPr dirty="0" sz="1050" spc="-5">
                <a:latin typeface="Arial"/>
                <a:cs typeface="Arial"/>
              </a:rPr>
              <a:t>Festival </a:t>
            </a:r>
            <a:r>
              <a:rPr dirty="0" sz="1050">
                <a:latin typeface="Arial"/>
                <a:cs typeface="Arial"/>
              </a:rPr>
              <a:t>della </a:t>
            </a:r>
            <a:r>
              <a:rPr dirty="0" sz="1050" spc="-5">
                <a:latin typeface="Arial"/>
                <a:cs typeface="Arial"/>
              </a:rPr>
              <a:t>Cultura Creativa </a:t>
            </a:r>
            <a:r>
              <a:rPr dirty="0" sz="1050">
                <a:latin typeface="Arial"/>
                <a:cs typeface="Arial"/>
              </a:rPr>
              <a:t>fin </a:t>
            </a:r>
            <a:r>
              <a:rPr dirty="0" sz="1050" spc="-5">
                <a:latin typeface="Arial"/>
                <a:cs typeface="Arial"/>
              </a:rPr>
              <a:t>dal suo inizio, </a:t>
            </a:r>
            <a:r>
              <a:rPr dirty="0" sz="1050">
                <a:latin typeface="Arial"/>
                <a:cs typeface="Arial"/>
              </a:rPr>
              <a:t>ha </a:t>
            </a:r>
            <a:r>
              <a:rPr dirty="0" sz="1050" spc="-5">
                <a:latin typeface="Arial"/>
                <a:cs typeface="Arial"/>
              </a:rPr>
              <a:t>articolato </a:t>
            </a:r>
            <a:r>
              <a:rPr dirty="0" sz="1050">
                <a:latin typeface="Arial"/>
                <a:cs typeface="Arial"/>
              </a:rPr>
              <a:t>la  </a:t>
            </a:r>
            <a:r>
              <a:rPr dirty="0" sz="1050" spc="-5">
                <a:latin typeface="Arial"/>
                <a:cs typeface="Arial"/>
              </a:rPr>
              <a:t>partecipazione </a:t>
            </a:r>
            <a:r>
              <a:rPr dirty="0" sz="1050">
                <a:latin typeface="Arial"/>
                <a:cs typeface="Arial"/>
              </a:rPr>
              <a:t>in </a:t>
            </a:r>
            <a:r>
              <a:rPr dirty="0" sz="1050" spc="-5">
                <a:latin typeface="Arial"/>
                <a:cs typeface="Arial"/>
              </a:rPr>
              <a:t>quattro eventi distribuiti sul territorio nazionale: oltre all’appuntamento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Ravenna,  </a:t>
            </a:r>
            <a:r>
              <a:rPr dirty="0" sz="1050">
                <a:latin typeface="Arial"/>
                <a:cs typeface="Arial"/>
              </a:rPr>
              <a:t>sono </a:t>
            </a:r>
            <a:r>
              <a:rPr dirty="0" sz="1050" spc="-5">
                <a:latin typeface="Arial"/>
                <a:cs typeface="Arial"/>
              </a:rPr>
              <a:t>in calendario anche “Città invisibili” </a:t>
            </a:r>
            <a:r>
              <a:rPr dirty="0" sz="1050">
                <a:latin typeface="Arial"/>
                <a:cs typeface="Arial"/>
              </a:rPr>
              <a:t>a </a:t>
            </a:r>
            <a:r>
              <a:rPr dirty="0" sz="1050" spc="-5">
                <a:latin typeface="Arial"/>
                <a:cs typeface="Arial"/>
              </a:rPr>
              <a:t>Modena, “Gli alunni di questa scuola fanno </a:t>
            </a:r>
            <a:r>
              <a:rPr dirty="0" sz="1050">
                <a:latin typeface="Arial"/>
                <a:cs typeface="Arial"/>
              </a:rPr>
              <a:t>Festival” a  </a:t>
            </a:r>
            <a:r>
              <a:rPr dirty="0" sz="1050" spc="-5">
                <a:latin typeface="Arial"/>
                <a:cs typeface="Arial"/>
              </a:rPr>
              <a:t>Benevento, Pompei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Salerno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“Fuori dagli abiti… </a:t>
            </a:r>
            <a:r>
              <a:rPr dirty="0" sz="1050">
                <a:latin typeface="Arial"/>
                <a:cs typeface="Arial"/>
              </a:rPr>
              <a:t>chissà </a:t>
            </a:r>
            <a:r>
              <a:rPr dirty="0" sz="1050" spc="-5">
                <a:latin typeface="Arial"/>
                <a:cs typeface="Arial"/>
              </a:rPr>
              <a:t>dove…” </a:t>
            </a:r>
            <a:r>
              <a:rPr dirty="0" sz="1050">
                <a:latin typeface="Arial"/>
                <a:cs typeface="Arial"/>
              </a:rPr>
              <a:t>a Santa </a:t>
            </a:r>
            <a:r>
              <a:rPr dirty="0" sz="1050" spc="-5">
                <a:latin typeface="Arial"/>
                <a:cs typeface="Arial"/>
              </a:rPr>
              <a:t>Severina, </a:t>
            </a:r>
            <a:r>
              <a:rPr dirty="0" sz="1050">
                <a:latin typeface="Arial"/>
                <a:cs typeface="Arial"/>
              </a:rPr>
              <a:t>in </a:t>
            </a:r>
            <a:r>
              <a:rPr dirty="0" sz="1050" spc="-5">
                <a:latin typeface="Arial"/>
                <a:cs typeface="Arial"/>
              </a:rPr>
              <a:t>provincia di  Crotone.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z="1050">
                <a:latin typeface="Arial"/>
                <a:cs typeface="Arial"/>
              </a:rPr>
              <a:t>Con il </a:t>
            </a:r>
            <a:r>
              <a:rPr dirty="0" sz="1050" spc="-5">
                <a:latin typeface="Arial"/>
                <a:cs typeface="Arial"/>
              </a:rPr>
              <a:t>supporto di alcune associazioni che operano nel mondo dell’infanzia, BPER Banca </a:t>
            </a:r>
            <a:r>
              <a:rPr dirty="0" sz="1050">
                <a:latin typeface="Arial"/>
                <a:cs typeface="Arial"/>
              </a:rPr>
              <a:t>si </a:t>
            </a:r>
            <a:r>
              <a:rPr dirty="0" sz="1050" spc="5">
                <a:latin typeface="Arial"/>
                <a:cs typeface="Arial"/>
              </a:rPr>
              <a:t>fa</a:t>
            </a:r>
            <a:r>
              <a:rPr dirty="0" sz="1050" spc="-10">
                <a:latin typeface="Arial"/>
                <a:cs typeface="Arial"/>
              </a:rPr>
              <a:t> </a:t>
            </a:r>
            <a:r>
              <a:rPr dirty="0" sz="1050">
                <a:latin typeface="Arial"/>
                <a:cs typeface="Arial"/>
              </a:rPr>
              <a:t>così</a:t>
            </a:r>
            <a:endParaRPr sz="1050">
              <a:latin typeface="Arial"/>
              <a:cs typeface="Arial"/>
            </a:endParaRPr>
          </a:p>
          <a:p>
            <a:pPr marL="12700" marR="5080">
              <a:lnSpc>
                <a:spcPct val="106700"/>
              </a:lnSpc>
              <a:spcBef>
                <a:spcPts val="10"/>
              </a:spcBef>
            </a:pPr>
            <a:r>
              <a:rPr dirty="0" sz="1050" spc="-5">
                <a:latin typeface="Arial"/>
                <a:cs typeface="Arial"/>
              </a:rPr>
              <a:t>promotrice </a:t>
            </a:r>
            <a:r>
              <a:rPr dirty="0" sz="105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una nuova </a:t>
            </a:r>
            <a:r>
              <a:rPr dirty="0" sz="1050">
                <a:latin typeface="Arial"/>
                <a:cs typeface="Arial"/>
              </a:rPr>
              <a:t>primavera </a:t>
            </a:r>
            <a:r>
              <a:rPr dirty="0" sz="1050" spc="-5">
                <a:latin typeface="Arial"/>
                <a:cs typeface="Arial"/>
              </a:rPr>
              <a:t>della </a:t>
            </a:r>
            <a:r>
              <a:rPr dirty="0" sz="1050">
                <a:latin typeface="Arial"/>
                <a:cs typeface="Arial"/>
              </a:rPr>
              <a:t>fantasia e della </a:t>
            </a:r>
            <a:r>
              <a:rPr dirty="0" sz="1050" spc="-5">
                <a:latin typeface="Arial"/>
                <a:cs typeface="Arial"/>
              </a:rPr>
              <a:t>creatività dei bambini. Il </a:t>
            </a:r>
            <a:r>
              <a:rPr dirty="0" sz="1050">
                <a:latin typeface="Arial"/>
                <a:cs typeface="Arial"/>
              </a:rPr>
              <a:t>programma </a:t>
            </a:r>
            <a:r>
              <a:rPr dirty="0" sz="1050" spc="-5">
                <a:latin typeface="Arial"/>
                <a:cs typeface="Arial"/>
              </a:rPr>
              <a:t>nazionale  </a:t>
            </a:r>
            <a:r>
              <a:rPr dirty="0" sz="1050">
                <a:latin typeface="Arial"/>
                <a:cs typeface="Arial"/>
              </a:rPr>
              <a:t>delle </a:t>
            </a:r>
            <a:r>
              <a:rPr dirty="0" sz="1050" spc="-5">
                <a:latin typeface="Arial"/>
                <a:cs typeface="Arial"/>
              </a:rPr>
              <a:t>iniziative </a:t>
            </a:r>
            <a:r>
              <a:rPr dirty="0" sz="1050">
                <a:latin typeface="Arial"/>
                <a:cs typeface="Arial"/>
              </a:rPr>
              <a:t>è </a:t>
            </a:r>
            <a:r>
              <a:rPr dirty="0" sz="1050" spc="-5">
                <a:latin typeface="Arial"/>
                <a:cs typeface="Arial"/>
              </a:rPr>
              <a:t>reperibile </a:t>
            </a:r>
            <a:r>
              <a:rPr dirty="0" sz="1050">
                <a:latin typeface="Arial"/>
                <a:cs typeface="Arial"/>
              </a:rPr>
              <a:t>sul </a:t>
            </a:r>
            <a:r>
              <a:rPr dirty="0" sz="1050" spc="-5">
                <a:latin typeface="Arial"/>
                <a:cs typeface="Arial"/>
              </a:rPr>
              <a:t>sito </a:t>
            </a:r>
            <a:r>
              <a:rPr dirty="0" sz="1050">
                <a:latin typeface="Arial"/>
                <a:cs typeface="Arial"/>
              </a:rPr>
              <a:t>internet</a:t>
            </a:r>
            <a:r>
              <a:rPr dirty="0" sz="1050" spc="-30">
                <a:latin typeface="Arial"/>
                <a:cs typeface="Arial"/>
              </a:rPr>
              <a:t> </a:t>
            </a:r>
            <a:r>
              <a:rPr dirty="0" u="sng" sz="1050" spc="-5">
                <a:solidFill>
                  <a:srgbClr val="DA001F"/>
                </a:solidFill>
                <a:uFill>
                  <a:solidFill>
                    <a:srgbClr val="DA001F"/>
                  </a:solidFill>
                </a:uFill>
                <a:latin typeface="Arial"/>
                <a:cs typeface="Arial"/>
                <a:hlinkClick r:id="rId3"/>
              </a:rPr>
              <a:t>www.festivalculturacreativa.it</a:t>
            </a:r>
            <a:r>
              <a:rPr dirty="0" sz="1050" spc="-5">
                <a:latin typeface="Arial"/>
                <a:cs typeface="Arial"/>
              </a:rPr>
              <a:t>.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9367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spc="15" b="1">
                <a:latin typeface="Arial"/>
                <a:cs typeface="Arial"/>
              </a:rPr>
              <a:t>a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e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nas</a:t>
            </a:r>
            <a:r>
              <a:rPr dirty="0" sz="1600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t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e.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t  </a:t>
            </a:r>
            <a:r>
              <a:rPr dirty="0" sz="1600" spc="-5" b="1">
                <a:latin typeface="Arial"/>
                <a:cs typeface="Arial"/>
              </a:rPr>
              <a:t>5 maggio</a:t>
            </a:r>
            <a:r>
              <a:rPr dirty="0" sz="1600" spc="-3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826890"/>
            <a:ext cx="5426075" cy="889000"/>
          </a:xfrm>
          <a:prstGeom prst="rect">
            <a:avLst/>
          </a:prstGeom>
        </p:spPr>
        <p:txBody>
          <a:bodyPr wrap="square" lIns="0" tIns="1270" rIns="0" bIns="0" rtlCol="0" vert="horz">
            <a:spAutoFit/>
          </a:bodyPr>
          <a:lstStyle/>
          <a:p>
            <a:pPr marL="12700" marR="5080">
              <a:lnSpc>
                <a:spcPct val="102499"/>
              </a:lnSpc>
              <a:spcBef>
                <a:spcPts val="10"/>
              </a:spcBef>
            </a:pPr>
            <a:r>
              <a:rPr dirty="0" sz="2800" spc="-5" b="1">
                <a:solidFill>
                  <a:srgbClr val="0C3768"/>
                </a:solidFill>
                <a:latin typeface="Trebuchet MS"/>
                <a:cs typeface="Trebuchet MS"/>
              </a:rPr>
              <a:t>La Cassa di risparmio aderisce al  </a:t>
            </a:r>
            <a:r>
              <a:rPr dirty="0" sz="2800" spc="-20" b="1">
                <a:solidFill>
                  <a:srgbClr val="0C3768"/>
                </a:solidFill>
                <a:latin typeface="Trebuchet MS"/>
                <a:cs typeface="Trebuchet MS"/>
              </a:rPr>
              <a:t>Festival </a:t>
            </a:r>
            <a:r>
              <a:rPr dirty="0" sz="2800" spc="-5" b="1">
                <a:solidFill>
                  <a:srgbClr val="0C3768"/>
                </a:solidFill>
                <a:latin typeface="Trebuchet MS"/>
                <a:cs typeface="Trebuchet MS"/>
              </a:rPr>
              <a:t>della </a:t>
            </a:r>
            <a:r>
              <a:rPr dirty="0" sz="2800" spc="-15" b="1">
                <a:solidFill>
                  <a:srgbClr val="0C3768"/>
                </a:solidFill>
                <a:latin typeface="Trebuchet MS"/>
                <a:cs typeface="Trebuchet MS"/>
              </a:rPr>
              <a:t>cultura</a:t>
            </a:r>
            <a:r>
              <a:rPr dirty="0" sz="2800" spc="15" b="1">
                <a:solidFill>
                  <a:srgbClr val="0C3768"/>
                </a:solidFill>
                <a:latin typeface="Trebuchet MS"/>
                <a:cs typeface="Trebuchet MS"/>
              </a:rPr>
              <a:t> </a:t>
            </a:r>
            <a:r>
              <a:rPr dirty="0" sz="2800" spc="-5" b="1">
                <a:solidFill>
                  <a:srgbClr val="0C3768"/>
                </a:solidFill>
                <a:latin typeface="Trebuchet MS"/>
                <a:cs typeface="Trebuchet MS"/>
              </a:rPr>
              <a:t>creativa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62650" y="7487792"/>
            <a:ext cx="407034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b="1">
                <a:solidFill>
                  <a:srgbClr val="0C3768"/>
                </a:solidFill>
                <a:latin typeface="Verdana"/>
                <a:cs typeface="Verdana"/>
              </a:rPr>
              <a:t>n</a:t>
            </a:r>
            <a:r>
              <a:rPr dirty="0" sz="1100" spc="-5" b="1">
                <a:solidFill>
                  <a:srgbClr val="0C3768"/>
                </a:solidFill>
                <a:latin typeface="Verdana"/>
                <a:cs typeface="Verdana"/>
              </a:rPr>
              <a:t>e</a:t>
            </a:r>
            <a:r>
              <a:rPr dirty="0" sz="1100" spc="-10" b="1">
                <a:solidFill>
                  <a:srgbClr val="0C3768"/>
                </a:solidFill>
                <a:latin typeface="Verdana"/>
                <a:cs typeface="Verdana"/>
              </a:rPr>
              <a:t>ll</a:t>
            </a:r>
            <a:r>
              <a:rPr dirty="0" sz="1100" b="1">
                <a:solidFill>
                  <a:srgbClr val="0C3768"/>
                </a:solidFill>
                <a:latin typeface="Verdana"/>
                <a:cs typeface="Verdana"/>
              </a:rPr>
              <a:t>a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56004" y="7487792"/>
            <a:ext cx="399415" cy="193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b="1">
                <a:solidFill>
                  <a:srgbClr val="0C3768"/>
                </a:solidFill>
                <a:latin typeface="Verdana"/>
                <a:cs typeface="Verdana"/>
              </a:rPr>
              <a:t>zona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6627" y="7487792"/>
            <a:ext cx="5168265" cy="36322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90"/>
              </a:spcBef>
            </a:pPr>
            <a:r>
              <a:rPr dirty="0" sz="1100" b="1">
                <a:solidFill>
                  <a:srgbClr val="0C3768"/>
                </a:solidFill>
                <a:latin typeface="Verdana"/>
                <a:cs typeface="Verdana"/>
              </a:rPr>
              <a:t>Il 6 </a:t>
            </a:r>
            <a:r>
              <a:rPr dirty="0" sz="1100" spc="-5" b="1">
                <a:solidFill>
                  <a:srgbClr val="0C3768"/>
                </a:solidFill>
                <a:latin typeface="Verdana"/>
                <a:cs typeface="Verdana"/>
              </a:rPr>
              <a:t>maggio in programma </a:t>
            </a:r>
            <a:r>
              <a:rPr dirty="0" sz="1100" b="1">
                <a:solidFill>
                  <a:srgbClr val="0C3768"/>
                </a:solidFill>
                <a:latin typeface="Verdana"/>
                <a:cs typeface="Verdana"/>
              </a:rPr>
              <a:t>un </a:t>
            </a:r>
            <a:r>
              <a:rPr dirty="0" sz="1100" spc="-5" b="1">
                <a:solidFill>
                  <a:srgbClr val="0C3768"/>
                </a:solidFill>
                <a:latin typeface="Verdana"/>
                <a:cs typeface="Verdana"/>
              </a:rPr>
              <a:t>percorso </a:t>
            </a:r>
            <a:r>
              <a:rPr dirty="0" sz="1100" b="1">
                <a:solidFill>
                  <a:srgbClr val="0C3768"/>
                </a:solidFill>
                <a:latin typeface="Verdana"/>
                <a:cs typeface="Verdana"/>
              </a:rPr>
              <a:t>narrativo- </a:t>
            </a:r>
            <a:r>
              <a:rPr dirty="0" sz="1100" spc="-5" b="1">
                <a:solidFill>
                  <a:srgbClr val="0C3768"/>
                </a:solidFill>
                <a:latin typeface="Verdana"/>
                <a:cs typeface="Verdana"/>
              </a:rPr>
              <a:t>musicale  dantesca.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6627" y="7996808"/>
            <a:ext cx="6149340" cy="1869439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just" marL="12700" marR="5080">
              <a:lnSpc>
                <a:spcPct val="101299"/>
              </a:lnSpc>
              <a:spcBef>
                <a:spcPts val="85"/>
              </a:spcBef>
              <a:tabLst>
                <a:tab pos="5435600" algn="l"/>
              </a:tabLst>
            </a:pP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La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Cassa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di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Risparmio di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Ravenna Spa ha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aderito alla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Terza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Edizione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del Festival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della  Cultura Creativa, </a:t>
            </a:r>
            <a:r>
              <a:rPr dirty="0" sz="1100" spc="-10">
                <a:solidFill>
                  <a:srgbClr val="0C3768"/>
                </a:solidFill>
                <a:latin typeface="Verdana"/>
                <a:cs typeface="Verdana"/>
              </a:rPr>
              <a:t>le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banche italiane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per i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giovani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e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il territorio organizzando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a 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Ravenna,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presso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gli Antichi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Chiostri Francescani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della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Fondazione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Cassa Ravenna, </a:t>
            </a:r>
            <a:r>
              <a:rPr dirty="0" sz="1100" spc="-10">
                <a:solidFill>
                  <a:srgbClr val="0C3768"/>
                </a:solidFill>
                <a:latin typeface="Verdana"/>
                <a:cs typeface="Verdana"/>
              </a:rPr>
              <a:t>via 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Dante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Alighieri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n.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4, il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6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maggio dalle 10 </a:t>
            </a:r>
            <a:r>
              <a:rPr dirty="0" sz="1100" spc="-10">
                <a:solidFill>
                  <a:srgbClr val="0C3768"/>
                </a:solidFill>
                <a:latin typeface="Verdana"/>
                <a:cs typeface="Verdana"/>
              </a:rPr>
              <a:t>alle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13,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un percorso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narrativo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e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musicale  dedicato alle Scuole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e classi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Secondarie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di I e II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grado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che si snoderà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all'interno della 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z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ona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	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Da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n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tesca.</a:t>
            </a:r>
            <a:endParaRPr sz="1100">
              <a:latin typeface="Verdana"/>
              <a:cs typeface="Verdana"/>
            </a:endParaRPr>
          </a:p>
          <a:p>
            <a:pPr algn="just" marL="12700" marR="6350">
              <a:lnSpc>
                <a:spcPct val="101800"/>
              </a:lnSpc>
              <a:spcBef>
                <a:spcPts val="1140"/>
              </a:spcBef>
            </a:pP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L'Edizione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del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2016 </a:t>
            </a:r>
            <a:r>
              <a:rPr dirty="0" sz="1100" spc="5">
                <a:solidFill>
                  <a:srgbClr val="0C3768"/>
                </a:solidFill>
                <a:latin typeface="Verdana"/>
                <a:cs typeface="Verdana"/>
              </a:rPr>
              <a:t>ha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come tema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"Abitare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sottosopra.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Scoprire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e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sperimentare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come  si sta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dentro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i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luoghi, l’arte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e </a:t>
            </a:r>
            <a:r>
              <a:rPr dirty="0" sz="1100" spc="-10">
                <a:solidFill>
                  <a:srgbClr val="0C3768"/>
                </a:solidFill>
                <a:latin typeface="Verdana"/>
                <a:cs typeface="Verdana"/>
              </a:rPr>
              <a:t>le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 emozioni".</a:t>
            </a:r>
            <a:endParaRPr sz="1100">
              <a:latin typeface="Verdana"/>
              <a:cs typeface="Verdana"/>
            </a:endParaRPr>
          </a:p>
          <a:p>
            <a:pPr algn="just" marL="12700" marR="8890">
              <a:lnSpc>
                <a:spcPts val="1340"/>
              </a:lnSpc>
              <a:spcBef>
                <a:spcPts val="40"/>
              </a:spcBef>
            </a:pP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La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Cassa approfondirà, </a:t>
            </a:r>
            <a:r>
              <a:rPr dirty="0" sz="1100" spc="-10">
                <a:solidFill>
                  <a:srgbClr val="0C3768"/>
                </a:solidFill>
                <a:latin typeface="Verdana"/>
                <a:cs typeface="Verdana"/>
              </a:rPr>
              <a:t>in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particolare, </a:t>
            </a:r>
            <a:r>
              <a:rPr dirty="0" sz="1100" spc="5">
                <a:solidFill>
                  <a:srgbClr val="0C3768"/>
                </a:solidFill>
                <a:latin typeface="Verdana"/>
                <a:cs typeface="Verdana"/>
              </a:rPr>
              <a:t>nel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suo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percorso una “contaminazione” di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generi 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musicali, presentando l’evento “Abitare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e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Musicare Sottosopra; il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suono</a:t>
            </a:r>
            <a:r>
              <a:rPr dirty="0" sz="1100" spc="350">
                <a:solidFill>
                  <a:srgbClr val="0C3768"/>
                </a:solidFill>
                <a:latin typeface="Verdana"/>
                <a:cs typeface="Verdana"/>
              </a:rPr>
              <a:t>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delle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22829" y="2442971"/>
            <a:ext cx="2910967" cy="8294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20090" y="4776342"/>
            <a:ext cx="5008626" cy="26295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8070" cy="64338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62597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spc="15" b="1">
                <a:latin typeface="Arial"/>
                <a:cs typeface="Arial"/>
              </a:rPr>
              <a:t>a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e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nas</a:t>
            </a:r>
            <a:r>
              <a:rPr dirty="0" sz="1600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t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e.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t  </a:t>
            </a:r>
            <a:r>
              <a:rPr dirty="0" sz="1600" spc="-5" b="1">
                <a:latin typeface="Arial"/>
                <a:cs typeface="Arial"/>
              </a:rPr>
              <a:t>5 maggio</a:t>
            </a:r>
            <a:r>
              <a:rPr dirty="0" sz="1600" spc="-3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90"/>
              </a:spcBef>
            </a:pP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emozioni”.</a:t>
            </a: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01400"/>
              </a:lnSpc>
              <a:spcBef>
                <a:spcPts val="980"/>
              </a:spcBef>
            </a:pP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Si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esibirà,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con </a:t>
            </a:r>
            <a:r>
              <a:rPr dirty="0" sz="1100" spc="-10">
                <a:solidFill>
                  <a:srgbClr val="0C3768"/>
                </a:solidFill>
                <a:latin typeface="Verdana"/>
                <a:cs typeface="Verdana"/>
              </a:rPr>
              <a:t>la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partecipazione attiva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degli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Istituti Scolastici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Superiori di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Ravenna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un 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Quartetto, Quattro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Unetti -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Misticanza musicale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per ottoni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(L’Ensemble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YouBrass, con  Jacopo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Rivani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e Simone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Marzocchi </a:t>
            </a:r>
            <a:r>
              <a:rPr dirty="0" sz="1100" spc="-10">
                <a:solidFill>
                  <a:srgbClr val="0C3768"/>
                </a:solidFill>
                <a:latin typeface="Verdana"/>
                <a:cs typeface="Verdana"/>
              </a:rPr>
              <a:t>alle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trombe, Matteo Ricci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al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trombone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e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Luca Gatti  al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corno) che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grazie ad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un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escamotage narrativo basato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su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un sapiente equivoco (i  quattro artisti,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a causa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di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un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incomprensione,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si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presentano </a:t>
            </a:r>
            <a:r>
              <a:rPr dirty="0" sz="1100" spc="-10">
                <a:solidFill>
                  <a:srgbClr val="0C3768"/>
                </a:solidFill>
                <a:latin typeface="Verdana"/>
                <a:cs typeface="Verdana"/>
              </a:rPr>
              <a:t>in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concerto con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quattro  programmi completamente diversi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tra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loro) svilupperà uno spettacolo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con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risvolti di  assoluta</a:t>
            </a:r>
            <a:r>
              <a:rPr dirty="0" sz="1100" spc="-15">
                <a:solidFill>
                  <a:srgbClr val="0C3768"/>
                </a:solidFill>
                <a:latin typeface="Verdana"/>
                <a:cs typeface="Verdana"/>
              </a:rPr>
              <a:t>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comicità.</a:t>
            </a:r>
            <a:endParaRPr sz="11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Nei</a:t>
            </a:r>
            <a:r>
              <a:rPr dirty="0" sz="1100" spc="220">
                <a:solidFill>
                  <a:srgbClr val="0C3768"/>
                </a:solidFill>
                <a:latin typeface="Verdana"/>
                <a:cs typeface="Verdana"/>
              </a:rPr>
              <a:t>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due</a:t>
            </a:r>
            <a:r>
              <a:rPr dirty="0" sz="1100" spc="235">
                <a:solidFill>
                  <a:srgbClr val="0C3768"/>
                </a:solidFill>
                <a:latin typeface="Verdana"/>
                <a:cs typeface="Verdana"/>
              </a:rPr>
              <a:t>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Chiostri</a:t>
            </a:r>
            <a:r>
              <a:rPr dirty="0" sz="1100" spc="220">
                <a:solidFill>
                  <a:srgbClr val="0C3768"/>
                </a:solidFill>
                <a:latin typeface="Verdana"/>
                <a:cs typeface="Verdana"/>
              </a:rPr>
              <a:t>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adiacenti</a:t>
            </a:r>
            <a:r>
              <a:rPr dirty="0" sz="1100" spc="220">
                <a:solidFill>
                  <a:srgbClr val="0C3768"/>
                </a:solidFill>
                <a:latin typeface="Verdana"/>
                <a:cs typeface="Verdana"/>
              </a:rPr>
              <a:t> </a:t>
            </a:r>
            <a:r>
              <a:rPr dirty="0" sz="1100" spc="-10">
                <a:solidFill>
                  <a:srgbClr val="0C3768"/>
                </a:solidFill>
                <a:latin typeface="Verdana"/>
                <a:cs typeface="Verdana"/>
              </a:rPr>
              <a:t>la</a:t>
            </a:r>
            <a:r>
              <a:rPr dirty="0" sz="1100" spc="235">
                <a:solidFill>
                  <a:srgbClr val="0C3768"/>
                </a:solidFill>
                <a:latin typeface="Verdana"/>
                <a:cs typeface="Verdana"/>
              </a:rPr>
              <a:t>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tomba</a:t>
            </a:r>
            <a:r>
              <a:rPr dirty="0" sz="1100" spc="235">
                <a:solidFill>
                  <a:srgbClr val="0C3768"/>
                </a:solidFill>
                <a:latin typeface="Verdana"/>
                <a:cs typeface="Verdana"/>
              </a:rPr>
              <a:t>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di</a:t>
            </a:r>
            <a:r>
              <a:rPr dirty="0" sz="1100" spc="220">
                <a:solidFill>
                  <a:srgbClr val="0C3768"/>
                </a:solidFill>
                <a:latin typeface="Verdana"/>
                <a:cs typeface="Verdana"/>
              </a:rPr>
              <a:t>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Dante,</a:t>
            </a:r>
            <a:r>
              <a:rPr dirty="0" sz="1100" spc="229">
                <a:solidFill>
                  <a:srgbClr val="0C3768"/>
                </a:solidFill>
                <a:latin typeface="Verdana"/>
                <a:cs typeface="Verdana"/>
              </a:rPr>
              <a:t>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verrà</a:t>
            </a:r>
            <a:r>
              <a:rPr dirty="0" sz="1100" spc="235">
                <a:solidFill>
                  <a:srgbClr val="0C3768"/>
                </a:solidFill>
                <a:latin typeface="Verdana"/>
                <a:cs typeface="Verdana"/>
              </a:rPr>
              <a:t>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poi</a:t>
            </a:r>
            <a:r>
              <a:rPr dirty="0" sz="1100" spc="229">
                <a:solidFill>
                  <a:srgbClr val="0C3768"/>
                </a:solidFill>
                <a:latin typeface="Verdana"/>
                <a:cs typeface="Verdana"/>
              </a:rPr>
              <a:t>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sviluppato</a:t>
            </a:r>
            <a:r>
              <a:rPr dirty="0" sz="1100" spc="235">
                <a:solidFill>
                  <a:srgbClr val="0C3768"/>
                </a:solidFill>
                <a:latin typeface="Verdana"/>
                <a:cs typeface="Verdana"/>
              </a:rPr>
              <a:t>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un</a:t>
            </a:r>
            <a:r>
              <a:rPr dirty="0" sz="1100" spc="229">
                <a:solidFill>
                  <a:srgbClr val="0C3768"/>
                </a:solidFill>
                <a:latin typeface="Verdana"/>
                <a:cs typeface="Verdana"/>
              </a:rPr>
              <a:t>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innovativo</a:t>
            </a:r>
            <a:r>
              <a:rPr dirty="0" sz="1100" spc="240">
                <a:solidFill>
                  <a:srgbClr val="0C3768"/>
                </a:solidFill>
                <a:latin typeface="Verdana"/>
                <a:cs typeface="Verdana"/>
              </a:rPr>
              <a:t>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e</a:t>
            </a:r>
            <a:endParaRPr sz="1100">
              <a:latin typeface="Verdana"/>
              <a:cs typeface="Verdana"/>
            </a:endParaRPr>
          </a:p>
          <a:p>
            <a:pPr algn="just" marL="12700" marR="5080">
              <a:lnSpc>
                <a:spcPct val="101099"/>
              </a:lnSpc>
              <a:spcBef>
                <a:spcPts val="10"/>
              </a:spcBef>
            </a:pP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apposito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percorso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narrativo,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anche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attraverso l'utilizzo della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moderna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Sala  Multimediale della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Cassa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Spa, con filmati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e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approfondimenti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storici </a:t>
            </a:r>
            <a:r>
              <a:rPr dirty="0" sz="1100" spc="10">
                <a:solidFill>
                  <a:srgbClr val="0C3768"/>
                </a:solidFill>
                <a:latin typeface="Verdana"/>
                <a:cs typeface="Verdana"/>
              </a:rPr>
              <a:t>ed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artistici,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che si  snoderà nel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Complesso Monumentale prevedendo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"Il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racconto dei luoghi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Danteschi tra  </a:t>
            </a:r>
            <a:r>
              <a:rPr dirty="0" sz="1100" spc="-10">
                <a:solidFill>
                  <a:srgbClr val="0C3768"/>
                </a:solidFill>
                <a:latin typeface="Verdana"/>
                <a:cs typeface="Verdana"/>
              </a:rPr>
              <a:t>mito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e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realtà",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tenuto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da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Franco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Gabici, Presidente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del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Comitato Ravennate </a:t>
            </a:r>
            <a:r>
              <a:rPr dirty="0" sz="1100" spc="-10">
                <a:solidFill>
                  <a:srgbClr val="0C3768"/>
                </a:solidFill>
                <a:latin typeface="Verdana"/>
                <a:cs typeface="Verdana"/>
              </a:rPr>
              <a:t>della 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Società Dante</a:t>
            </a:r>
            <a:r>
              <a:rPr dirty="0" sz="1100" spc="-20">
                <a:solidFill>
                  <a:srgbClr val="0C3768"/>
                </a:solidFill>
                <a:latin typeface="Verdana"/>
                <a:cs typeface="Verdana"/>
              </a:rPr>
              <a:t>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Alighieri.</a:t>
            </a:r>
            <a:endParaRPr sz="1100">
              <a:latin typeface="Verdana"/>
              <a:cs typeface="Verdana"/>
            </a:endParaRPr>
          </a:p>
          <a:p>
            <a:pPr algn="just" marL="12700" marR="6985">
              <a:lnSpc>
                <a:spcPct val="101099"/>
              </a:lnSpc>
              <a:spcBef>
                <a:spcPts val="5"/>
              </a:spcBef>
            </a:pP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Le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classi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degli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Istituti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che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hanno prenotato </a:t>
            </a:r>
            <a:r>
              <a:rPr dirty="0" sz="1100" spc="-10">
                <a:solidFill>
                  <a:srgbClr val="0C3768"/>
                </a:solidFill>
                <a:latin typeface="Verdana"/>
                <a:cs typeface="Verdana"/>
              </a:rPr>
              <a:t>la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visita arricchiranno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poi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attivamente il 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percorso nei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luoghi </a:t>
            </a:r>
            <a:r>
              <a:rPr dirty="0" sz="1100" spc="5">
                <a:solidFill>
                  <a:srgbClr val="0C3768"/>
                </a:solidFill>
                <a:latin typeface="Verdana"/>
                <a:cs typeface="Verdana"/>
              </a:rPr>
              <a:t>che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andranno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a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visitare, riscoprendo quello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che i segni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dell'uomo 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ancora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oggi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esprimono, </a:t>
            </a:r>
            <a:r>
              <a:rPr dirty="0" sz="1100" spc="-10">
                <a:solidFill>
                  <a:srgbClr val="0C3768"/>
                </a:solidFill>
                <a:latin typeface="Verdana"/>
                <a:cs typeface="Verdana"/>
              </a:rPr>
              <a:t>in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una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realtà diversa,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tramite un'analisi emozionale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e meno 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scontata, sperimentando procedimenti artistici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e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musicali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capaci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di nutrire il piacere di  capire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e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il desiderio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di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condividere.</a:t>
            </a:r>
            <a:endParaRPr sz="1100">
              <a:latin typeface="Verdana"/>
              <a:cs typeface="Verdana"/>
            </a:endParaRPr>
          </a:p>
          <a:p>
            <a:pPr algn="just" marL="12700" marR="5080">
              <a:lnSpc>
                <a:spcPct val="101200"/>
              </a:lnSpc>
              <a:spcBef>
                <a:spcPts val="10"/>
              </a:spcBef>
            </a:pP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Il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Presidente dell’ABI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e del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Gruppo Cassa di Risparmio di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Ravenna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Spa, Antonio  Patuelli, presentando </a:t>
            </a:r>
            <a:r>
              <a:rPr dirty="0" sz="1100" spc="-10">
                <a:solidFill>
                  <a:srgbClr val="0C3768"/>
                </a:solidFill>
                <a:latin typeface="Verdana"/>
                <a:cs typeface="Verdana"/>
              </a:rPr>
              <a:t>la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manifestazione </a:t>
            </a:r>
            <a:r>
              <a:rPr dirty="0" sz="1100" spc="5">
                <a:solidFill>
                  <a:srgbClr val="0C3768"/>
                </a:solidFill>
                <a:latin typeface="Verdana"/>
                <a:cs typeface="Verdana"/>
              </a:rPr>
              <a:t>ha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sottolineato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come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“il rafforzato impegno  delle banche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a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investire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nei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giovani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e </a:t>
            </a:r>
            <a:r>
              <a:rPr dirty="0" sz="1100" spc="-10">
                <a:solidFill>
                  <a:srgbClr val="0C3768"/>
                </a:solidFill>
                <a:latin typeface="Verdana"/>
                <a:cs typeface="Verdana"/>
              </a:rPr>
              <a:t>nella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cultura rappresenti un’occasione  importante data ai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ragazzi per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misurarsi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con se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stessi, nella consapevolezza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che 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attraverso </a:t>
            </a:r>
            <a:r>
              <a:rPr dirty="0" sz="1100" spc="-10">
                <a:solidFill>
                  <a:srgbClr val="0C3768"/>
                </a:solidFill>
                <a:latin typeface="Verdana"/>
                <a:cs typeface="Verdana"/>
              </a:rPr>
              <a:t>la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promozione della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conoscenza anche presso i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più giovani </a:t>
            </a:r>
            <a:r>
              <a:rPr dirty="0" sz="1100" spc="5">
                <a:solidFill>
                  <a:srgbClr val="0C3768"/>
                </a:solidFill>
                <a:latin typeface="Verdana"/>
                <a:cs typeface="Verdana"/>
              </a:rPr>
              <a:t>si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possa 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realizzare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un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più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diffuso senso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di responsabilità,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per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una più ampia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e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duratura </a:t>
            </a:r>
            <a:r>
              <a:rPr dirty="0" sz="1100">
                <a:solidFill>
                  <a:srgbClr val="0C3768"/>
                </a:solidFill>
                <a:latin typeface="Verdana"/>
                <a:cs typeface="Verdana"/>
              </a:rPr>
              <a:t>crescita  dei nostri</a:t>
            </a:r>
            <a:r>
              <a:rPr dirty="0" sz="1100" spc="-40">
                <a:solidFill>
                  <a:srgbClr val="0C3768"/>
                </a:solidFill>
                <a:latin typeface="Verdana"/>
                <a:cs typeface="Verdana"/>
              </a:rPr>
              <a:t> </a:t>
            </a:r>
            <a:r>
              <a:rPr dirty="0" sz="1100" spc="-5">
                <a:solidFill>
                  <a:srgbClr val="0C3768"/>
                </a:solidFill>
                <a:latin typeface="Verdana"/>
                <a:cs typeface="Verdana"/>
              </a:rPr>
              <a:t>territori”.</a:t>
            </a:r>
            <a:endParaRPr sz="1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38442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Siciliainaltadefinizione.it  5 maggio</a:t>
            </a:r>
            <a:r>
              <a:rPr dirty="0" sz="160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770379" y="2766059"/>
            <a:ext cx="4018788" cy="8973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36204" y="4224979"/>
            <a:ext cx="6042897" cy="1126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4686553"/>
            <a:ext cx="5486400" cy="33051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91770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S</a:t>
            </a:r>
            <a:r>
              <a:rPr dirty="0" sz="1600" spc="-5" b="1">
                <a:latin typeface="Arial"/>
                <a:cs typeface="Arial"/>
              </a:rPr>
              <a:t>icilian</a:t>
            </a:r>
            <a:r>
              <a:rPr dirty="0" sz="1600" spc="-20" b="1">
                <a:latin typeface="Arial"/>
                <a:cs typeface="Arial"/>
              </a:rPr>
              <a:t>e</a:t>
            </a:r>
            <a:r>
              <a:rPr dirty="0" sz="1600" spc="35" b="1">
                <a:latin typeface="Arial"/>
                <a:cs typeface="Arial"/>
              </a:rPr>
              <a:t>w</a:t>
            </a:r>
            <a:r>
              <a:rPr dirty="0" sz="1600" spc="-5" b="1">
                <a:latin typeface="Arial"/>
                <a:cs typeface="Arial"/>
              </a:rPr>
              <a:t>s24.it  </a:t>
            </a:r>
            <a:r>
              <a:rPr dirty="0" sz="1600" spc="-5" b="1">
                <a:latin typeface="Arial"/>
                <a:cs typeface="Arial"/>
              </a:rPr>
              <a:t>5 maggio</a:t>
            </a:r>
            <a:r>
              <a:rPr dirty="0" sz="1600" spc="-3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336163"/>
            <a:ext cx="5283835" cy="1023619"/>
          </a:xfrm>
          <a:prstGeom prst="rect">
            <a:avLst/>
          </a:prstGeom>
        </p:spPr>
        <p:txBody>
          <a:bodyPr wrap="square" lIns="0" tIns="42545" rIns="0" bIns="0" rtlCol="0" vert="horz">
            <a:spAutoFit/>
          </a:bodyPr>
          <a:lstStyle/>
          <a:p>
            <a:pPr marL="12700" marR="5080">
              <a:lnSpc>
                <a:spcPts val="2900"/>
              </a:lnSpc>
              <a:spcBef>
                <a:spcPts val="335"/>
              </a:spcBef>
            </a:pPr>
            <a:r>
              <a:rPr dirty="0" sz="2550">
                <a:latin typeface="Georgia"/>
                <a:cs typeface="Georgia"/>
              </a:rPr>
              <a:t>Arte: </a:t>
            </a:r>
            <a:r>
              <a:rPr dirty="0" sz="2550" spc="-5">
                <a:latin typeface="Georgia"/>
                <a:cs typeface="Georgia"/>
              </a:rPr>
              <a:t>mille ragazzi </a:t>
            </a:r>
            <a:r>
              <a:rPr dirty="0" sz="2550">
                <a:latin typeface="Georgia"/>
                <a:cs typeface="Georgia"/>
              </a:rPr>
              <a:t>a </a:t>
            </a:r>
            <a:r>
              <a:rPr dirty="0" sz="2550" spc="-5">
                <a:latin typeface="Georgia"/>
                <a:cs typeface="Georgia"/>
              </a:rPr>
              <a:t>Castelbuono per  Festival Cultura</a:t>
            </a:r>
            <a:r>
              <a:rPr dirty="0" sz="2550" spc="-20">
                <a:latin typeface="Georgia"/>
                <a:cs typeface="Georgia"/>
              </a:rPr>
              <a:t> </a:t>
            </a:r>
            <a:r>
              <a:rPr dirty="0" sz="2550">
                <a:latin typeface="Georgia"/>
                <a:cs typeface="Georgia"/>
              </a:rPr>
              <a:t>Abi</a:t>
            </a:r>
            <a:endParaRPr sz="255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dirty="0" sz="1300" spc="-5" b="1">
                <a:solidFill>
                  <a:srgbClr val="666666"/>
                </a:solidFill>
                <a:latin typeface="Times New Roman"/>
                <a:cs typeface="Times New Roman"/>
              </a:rPr>
              <a:t>Domenica 8 maggio mille ragazzi realizzeranno un 'tappeto</a:t>
            </a:r>
            <a:r>
              <a:rPr dirty="0" sz="1300" spc="80" b="1">
                <a:solidFill>
                  <a:srgbClr val="666666"/>
                </a:solidFill>
                <a:latin typeface="Times New Roman"/>
                <a:cs typeface="Times New Roman"/>
              </a:rPr>
              <a:t> </a:t>
            </a:r>
            <a:r>
              <a:rPr dirty="0" sz="1300" spc="-5" b="1">
                <a:solidFill>
                  <a:srgbClr val="666666"/>
                </a:solidFill>
                <a:latin typeface="Times New Roman"/>
                <a:cs typeface="Times New Roman"/>
              </a:rPr>
              <a:t>volante'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7728889"/>
            <a:ext cx="6130925" cy="21215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8700"/>
              </a:lnSpc>
              <a:spcBef>
                <a:spcPts val="100"/>
              </a:spcBef>
            </a:pPr>
            <a:r>
              <a:rPr dirty="0" sz="1150" spc="-5">
                <a:latin typeface="Times New Roman"/>
                <a:cs typeface="Times New Roman"/>
              </a:rPr>
              <a:t>(ANSA) </a:t>
            </a:r>
            <a:r>
              <a:rPr dirty="0" sz="1150">
                <a:latin typeface="Times New Roman"/>
                <a:cs typeface="Times New Roman"/>
              </a:rPr>
              <a:t>- </a:t>
            </a:r>
            <a:r>
              <a:rPr dirty="0" sz="1150" spc="-5">
                <a:latin typeface="Times New Roman"/>
                <a:cs typeface="Times New Roman"/>
              </a:rPr>
              <a:t>Si concluderà </a:t>
            </a:r>
            <a:r>
              <a:rPr dirty="0" sz="1150">
                <a:latin typeface="Times New Roman"/>
                <a:cs typeface="Times New Roman"/>
              </a:rPr>
              <a:t>l'8 </a:t>
            </a:r>
            <a:r>
              <a:rPr dirty="0" sz="1150" spc="-5">
                <a:latin typeface="Times New Roman"/>
                <a:cs typeface="Times New Roman"/>
              </a:rPr>
              <a:t>maggio </a:t>
            </a:r>
            <a:r>
              <a:rPr dirty="0" sz="1150">
                <a:latin typeface="Times New Roman"/>
                <a:cs typeface="Times New Roman"/>
              </a:rPr>
              <a:t>la </a:t>
            </a:r>
            <a:r>
              <a:rPr dirty="0" sz="1150" spc="-5">
                <a:latin typeface="Times New Roman"/>
                <a:cs typeface="Times New Roman"/>
              </a:rPr>
              <a:t>terza edizione </a:t>
            </a:r>
            <a:r>
              <a:rPr dirty="0" sz="1150">
                <a:latin typeface="Times New Roman"/>
                <a:cs typeface="Times New Roman"/>
              </a:rPr>
              <a:t>del </a:t>
            </a:r>
            <a:r>
              <a:rPr dirty="0" sz="1150" spc="-5">
                <a:latin typeface="Times New Roman"/>
                <a:cs typeface="Times New Roman"/>
              </a:rPr>
              <a:t>Festival della Cultura Creativa promosso  dall'Abi sul territorio nazionale </a:t>
            </a:r>
            <a:r>
              <a:rPr dirty="0" sz="1150">
                <a:latin typeface="Times New Roman"/>
                <a:cs typeface="Times New Roman"/>
              </a:rPr>
              <a:t>e </a:t>
            </a:r>
            <a:r>
              <a:rPr dirty="0" sz="1150" spc="-5">
                <a:latin typeface="Times New Roman"/>
                <a:cs typeface="Times New Roman"/>
              </a:rPr>
              <a:t>dedicato </a:t>
            </a:r>
            <a:r>
              <a:rPr dirty="0" sz="1150">
                <a:latin typeface="Times New Roman"/>
                <a:cs typeface="Times New Roman"/>
              </a:rPr>
              <a:t>ai </a:t>
            </a:r>
            <a:r>
              <a:rPr dirty="0" sz="1150" spc="-5">
                <a:latin typeface="Times New Roman"/>
                <a:cs typeface="Times New Roman"/>
              </a:rPr>
              <a:t>giovani </a:t>
            </a:r>
            <a:r>
              <a:rPr dirty="0" sz="1150">
                <a:latin typeface="Times New Roman"/>
                <a:cs typeface="Times New Roman"/>
              </a:rPr>
              <a:t>e </a:t>
            </a:r>
            <a:r>
              <a:rPr dirty="0" sz="1150" spc="-5">
                <a:latin typeface="Times New Roman"/>
                <a:cs typeface="Times New Roman"/>
              </a:rPr>
              <a:t>ai giovanissimi </a:t>
            </a:r>
            <a:r>
              <a:rPr dirty="0" sz="1150">
                <a:latin typeface="Times New Roman"/>
                <a:cs typeface="Times New Roman"/>
              </a:rPr>
              <a:t>di </a:t>
            </a:r>
            <a:r>
              <a:rPr dirty="0" sz="1150" spc="-5">
                <a:latin typeface="Times New Roman"/>
                <a:cs typeface="Times New Roman"/>
              </a:rPr>
              <a:t>età compresa </a:t>
            </a:r>
            <a:r>
              <a:rPr dirty="0" sz="1150">
                <a:latin typeface="Times New Roman"/>
                <a:cs typeface="Times New Roman"/>
              </a:rPr>
              <a:t>tra i </a:t>
            </a:r>
            <a:r>
              <a:rPr dirty="0" sz="1150" spc="-5">
                <a:latin typeface="Times New Roman"/>
                <a:cs typeface="Times New Roman"/>
              </a:rPr>
              <a:t>sei </a:t>
            </a:r>
            <a:r>
              <a:rPr dirty="0" sz="1150">
                <a:latin typeface="Times New Roman"/>
                <a:cs typeface="Times New Roman"/>
              </a:rPr>
              <a:t>e i </a:t>
            </a:r>
            <a:r>
              <a:rPr dirty="0" sz="1150" spc="-5">
                <a:latin typeface="Times New Roman"/>
                <a:cs typeface="Times New Roman"/>
              </a:rPr>
              <a:t>tredici  </a:t>
            </a:r>
            <a:r>
              <a:rPr dirty="0" sz="1150">
                <a:latin typeface="Times New Roman"/>
                <a:cs typeface="Times New Roman"/>
              </a:rPr>
              <a:t>anni. </a:t>
            </a:r>
            <a:r>
              <a:rPr dirty="0" sz="1150" spc="-10">
                <a:latin typeface="Times New Roman"/>
                <a:cs typeface="Times New Roman"/>
              </a:rPr>
              <a:t>Il </a:t>
            </a:r>
            <a:r>
              <a:rPr dirty="0" sz="1150" spc="-5">
                <a:latin typeface="Times New Roman"/>
                <a:cs typeface="Times New Roman"/>
              </a:rPr>
              <a:t>Festival </a:t>
            </a:r>
            <a:r>
              <a:rPr dirty="0" sz="1150">
                <a:latin typeface="Times New Roman"/>
                <a:cs typeface="Times New Roman"/>
              </a:rPr>
              <a:t>ha il </a:t>
            </a:r>
            <a:r>
              <a:rPr dirty="0" sz="1150" spc="-5">
                <a:latin typeface="Times New Roman"/>
                <a:cs typeface="Times New Roman"/>
              </a:rPr>
              <a:t>patrocinio dell'Unesco, dell'Alto patronato della Repubblica </a:t>
            </a:r>
            <a:r>
              <a:rPr dirty="0" sz="1150">
                <a:latin typeface="Times New Roman"/>
                <a:cs typeface="Times New Roman"/>
              </a:rPr>
              <a:t>e del </a:t>
            </a:r>
            <a:r>
              <a:rPr dirty="0" sz="1150" spc="-5">
                <a:latin typeface="Times New Roman"/>
                <a:cs typeface="Times New Roman"/>
              </a:rPr>
              <a:t>Mibact </a:t>
            </a:r>
            <a:r>
              <a:rPr dirty="0" sz="1150">
                <a:latin typeface="Times New Roman"/>
                <a:cs typeface="Times New Roman"/>
              </a:rPr>
              <a:t>e la  </a:t>
            </a:r>
            <a:r>
              <a:rPr dirty="0" sz="1150" spc="-5">
                <a:latin typeface="Times New Roman"/>
                <a:cs typeface="Times New Roman"/>
              </a:rPr>
              <a:t>media partnership della Rai </a:t>
            </a:r>
            <a:r>
              <a:rPr dirty="0" sz="1150">
                <a:latin typeface="Times New Roman"/>
                <a:cs typeface="Times New Roman"/>
              </a:rPr>
              <a:t>e </a:t>
            </a:r>
            <a:r>
              <a:rPr dirty="0" sz="1150" spc="-5">
                <a:latin typeface="Times New Roman"/>
                <a:cs typeface="Times New Roman"/>
              </a:rPr>
              <a:t>coinvolge anche quest'anno </a:t>
            </a:r>
            <a:r>
              <a:rPr dirty="0" sz="1150">
                <a:latin typeface="Times New Roman"/>
                <a:cs typeface="Times New Roman"/>
              </a:rPr>
              <a:t>60 </a:t>
            </a:r>
            <a:r>
              <a:rPr dirty="0" sz="1150" spc="-5">
                <a:latin typeface="Times New Roman"/>
                <a:cs typeface="Times New Roman"/>
              </a:rPr>
              <a:t>città italiane </a:t>
            </a:r>
            <a:r>
              <a:rPr dirty="0" sz="1150">
                <a:latin typeface="Times New Roman"/>
                <a:cs typeface="Times New Roman"/>
              </a:rPr>
              <a:t>e </a:t>
            </a:r>
            <a:r>
              <a:rPr dirty="0" sz="1150" spc="-10">
                <a:latin typeface="Times New Roman"/>
                <a:cs typeface="Times New Roman"/>
              </a:rPr>
              <a:t>più </a:t>
            </a:r>
            <a:r>
              <a:rPr dirty="0" sz="1150">
                <a:latin typeface="Times New Roman"/>
                <a:cs typeface="Times New Roman"/>
              </a:rPr>
              <a:t>di </a:t>
            </a:r>
            <a:r>
              <a:rPr dirty="0" sz="1150" spc="-5">
                <a:latin typeface="Times New Roman"/>
                <a:cs typeface="Times New Roman"/>
              </a:rPr>
              <a:t>15mila bambini. </a:t>
            </a:r>
            <a:r>
              <a:rPr dirty="0" sz="1150" spc="-10">
                <a:latin typeface="Times New Roman"/>
                <a:cs typeface="Times New Roman"/>
              </a:rPr>
              <a:t>Il  </a:t>
            </a:r>
            <a:r>
              <a:rPr dirty="0" sz="1150" spc="-5">
                <a:latin typeface="Times New Roman"/>
                <a:cs typeface="Times New Roman"/>
              </a:rPr>
              <a:t>tema prescelto per l'edizione </a:t>
            </a:r>
            <a:r>
              <a:rPr dirty="0" sz="1150">
                <a:latin typeface="Times New Roman"/>
                <a:cs typeface="Times New Roman"/>
              </a:rPr>
              <a:t>2016 è </a:t>
            </a:r>
            <a:r>
              <a:rPr dirty="0" sz="1150" spc="-5">
                <a:latin typeface="Times New Roman"/>
                <a:cs typeface="Times New Roman"/>
              </a:rPr>
              <a:t>"Abitare Sottosopra </a:t>
            </a:r>
            <a:r>
              <a:rPr dirty="0" sz="1150">
                <a:latin typeface="Times New Roman"/>
                <a:cs typeface="Times New Roman"/>
              </a:rPr>
              <a:t>- </a:t>
            </a:r>
            <a:r>
              <a:rPr dirty="0" sz="1150" spc="-5">
                <a:latin typeface="Times New Roman"/>
                <a:cs typeface="Times New Roman"/>
              </a:rPr>
              <a:t>scoprire </a:t>
            </a:r>
            <a:r>
              <a:rPr dirty="0" sz="1150">
                <a:latin typeface="Times New Roman"/>
                <a:cs typeface="Times New Roman"/>
              </a:rPr>
              <a:t>e </a:t>
            </a:r>
            <a:r>
              <a:rPr dirty="0" sz="1150" spc="-5">
                <a:latin typeface="Times New Roman"/>
                <a:cs typeface="Times New Roman"/>
              </a:rPr>
              <a:t>sperimentare come si sta dentro  l'arte, </a:t>
            </a:r>
            <a:r>
              <a:rPr dirty="0" sz="1150">
                <a:latin typeface="Times New Roman"/>
                <a:cs typeface="Times New Roman"/>
              </a:rPr>
              <a:t>i </a:t>
            </a:r>
            <a:r>
              <a:rPr dirty="0" sz="1150" spc="-5">
                <a:latin typeface="Times New Roman"/>
                <a:cs typeface="Times New Roman"/>
              </a:rPr>
              <a:t>luoghi </a:t>
            </a:r>
            <a:r>
              <a:rPr dirty="0" sz="1150">
                <a:latin typeface="Times New Roman"/>
                <a:cs typeface="Times New Roman"/>
              </a:rPr>
              <a:t>e le </a:t>
            </a:r>
            <a:r>
              <a:rPr dirty="0" sz="1150" spc="-5">
                <a:latin typeface="Times New Roman"/>
                <a:cs typeface="Times New Roman"/>
              </a:rPr>
              <a:t>cose". </a:t>
            </a:r>
            <a:r>
              <a:rPr dirty="0" sz="1150" spc="-10">
                <a:latin typeface="Times New Roman"/>
                <a:cs typeface="Times New Roman"/>
              </a:rPr>
              <a:t>Il </a:t>
            </a:r>
            <a:r>
              <a:rPr dirty="0" sz="1150" spc="-5">
                <a:latin typeface="Times New Roman"/>
                <a:cs typeface="Times New Roman"/>
              </a:rPr>
              <a:t>Festival sarà </a:t>
            </a:r>
            <a:r>
              <a:rPr dirty="0" sz="1150">
                <a:latin typeface="Times New Roman"/>
                <a:cs typeface="Times New Roman"/>
              </a:rPr>
              <a:t>per i </a:t>
            </a:r>
            <a:r>
              <a:rPr dirty="0" sz="1150" spc="-5">
                <a:latin typeface="Times New Roman"/>
                <a:cs typeface="Times New Roman"/>
              </a:rPr>
              <a:t>ragazzi anche l'occasione per riflettere sulla condizione </a:t>
            </a:r>
            <a:r>
              <a:rPr dirty="0" sz="1150">
                <a:latin typeface="Times New Roman"/>
                <a:cs typeface="Times New Roman"/>
              </a:rPr>
              <a:t>di  </a:t>
            </a:r>
            <a:r>
              <a:rPr dirty="0" sz="1150" spc="-5">
                <a:latin typeface="Times New Roman"/>
                <a:cs typeface="Times New Roman"/>
              </a:rPr>
              <a:t>stabilità legata al tema dell'abitare, </a:t>
            </a:r>
            <a:r>
              <a:rPr dirty="0" sz="1150" spc="-10">
                <a:latin typeface="Times New Roman"/>
                <a:cs typeface="Times New Roman"/>
              </a:rPr>
              <a:t>sul </a:t>
            </a:r>
            <a:r>
              <a:rPr dirty="0" sz="1150" spc="-5">
                <a:latin typeface="Times New Roman"/>
                <a:cs typeface="Times New Roman"/>
              </a:rPr>
              <a:t>legame con </a:t>
            </a:r>
            <a:r>
              <a:rPr dirty="0" sz="1150">
                <a:latin typeface="Times New Roman"/>
                <a:cs typeface="Times New Roman"/>
              </a:rPr>
              <a:t>la propria </a:t>
            </a:r>
            <a:r>
              <a:rPr dirty="0" sz="1150" spc="-5">
                <a:latin typeface="Times New Roman"/>
                <a:cs typeface="Times New Roman"/>
              </a:rPr>
              <a:t>città </a:t>
            </a:r>
            <a:r>
              <a:rPr dirty="0" sz="1150">
                <a:latin typeface="Times New Roman"/>
                <a:cs typeface="Times New Roman"/>
              </a:rPr>
              <a:t>e </a:t>
            </a:r>
            <a:r>
              <a:rPr dirty="0" sz="1150" spc="-5">
                <a:latin typeface="Times New Roman"/>
                <a:cs typeface="Times New Roman"/>
              </a:rPr>
              <a:t>il proprio quartiere. </a:t>
            </a:r>
            <a:r>
              <a:rPr dirty="0" sz="1150" spc="-10">
                <a:latin typeface="Times New Roman"/>
                <a:cs typeface="Times New Roman"/>
              </a:rPr>
              <a:t>Il </a:t>
            </a:r>
            <a:r>
              <a:rPr dirty="0" sz="1150" spc="-5">
                <a:latin typeface="Times New Roman"/>
                <a:cs typeface="Times New Roman"/>
              </a:rPr>
              <a:t>gran finale </a:t>
            </a:r>
            <a:r>
              <a:rPr dirty="0" sz="1150">
                <a:latin typeface="Times New Roman"/>
                <a:cs typeface="Times New Roman"/>
              </a:rPr>
              <a:t>del  </a:t>
            </a:r>
            <a:r>
              <a:rPr dirty="0" sz="1150" spc="-5">
                <a:latin typeface="Times New Roman"/>
                <a:cs typeface="Times New Roman"/>
              </a:rPr>
              <a:t>Festival si svolgerà domenica alle ore </a:t>
            </a:r>
            <a:r>
              <a:rPr dirty="0" sz="1150">
                <a:latin typeface="Times New Roman"/>
                <a:cs typeface="Times New Roman"/>
              </a:rPr>
              <a:t>10 a </a:t>
            </a:r>
            <a:r>
              <a:rPr dirty="0" sz="1150" spc="-5">
                <a:latin typeface="Times New Roman"/>
                <a:cs typeface="Times New Roman"/>
              </a:rPr>
              <a:t>Castelbuono (PA), città attenta alle </a:t>
            </a:r>
            <a:r>
              <a:rPr dirty="0" sz="1150">
                <a:latin typeface="Times New Roman"/>
                <a:cs typeface="Times New Roman"/>
              </a:rPr>
              <a:t>questioni </a:t>
            </a:r>
            <a:r>
              <a:rPr dirty="0" sz="1150" spc="-5">
                <a:latin typeface="Times New Roman"/>
                <a:cs typeface="Times New Roman"/>
              </a:rPr>
              <a:t>ambientali  (esemplare l'utilizzo degli asinelli-spazzini), tanto </a:t>
            </a:r>
            <a:r>
              <a:rPr dirty="0" sz="1150">
                <a:latin typeface="Times New Roman"/>
                <a:cs typeface="Times New Roman"/>
              </a:rPr>
              <a:t>da </a:t>
            </a:r>
            <a:r>
              <a:rPr dirty="0" sz="1150" spc="-5">
                <a:latin typeface="Times New Roman"/>
                <a:cs typeface="Times New Roman"/>
              </a:rPr>
              <a:t>far </a:t>
            </a:r>
            <a:r>
              <a:rPr dirty="0" sz="1150">
                <a:latin typeface="Times New Roman"/>
                <a:cs typeface="Times New Roman"/>
              </a:rPr>
              <a:t>parte </a:t>
            </a:r>
            <a:r>
              <a:rPr dirty="0" sz="1150" spc="-5">
                <a:latin typeface="Times New Roman"/>
                <a:cs typeface="Times New Roman"/>
              </a:rPr>
              <a:t>della rete </a:t>
            </a:r>
            <a:r>
              <a:rPr dirty="0" sz="1150" spc="-10">
                <a:latin typeface="Times New Roman"/>
                <a:cs typeface="Times New Roman"/>
              </a:rPr>
              <a:t>Italiana </a:t>
            </a:r>
            <a:r>
              <a:rPr dirty="0" sz="1150" spc="-5">
                <a:latin typeface="Times New Roman"/>
                <a:cs typeface="Times New Roman"/>
              </a:rPr>
              <a:t>Città Sane dell' Oms,  l'Organizzazione Mondiale della Sanità. Nell'occasione mille bambini </a:t>
            </a:r>
            <a:r>
              <a:rPr dirty="0" sz="1150">
                <a:latin typeface="Times New Roman"/>
                <a:cs typeface="Times New Roman"/>
              </a:rPr>
              <a:t>e </a:t>
            </a:r>
            <a:r>
              <a:rPr dirty="0" sz="1150" spc="-10">
                <a:latin typeface="Times New Roman"/>
                <a:cs typeface="Times New Roman"/>
              </a:rPr>
              <a:t>ragazzi </a:t>
            </a:r>
            <a:r>
              <a:rPr dirty="0" sz="1150" spc="-5">
                <a:latin typeface="Times New Roman"/>
                <a:cs typeface="Times New Roman"/>
              </a:rPr>
              <a:t>delle scuole,  dall'Infanzia alle Superiori, coordinati </a:t>
            </a:r>
            <a:r>
              <a:rPr dirty="0" sz="1150">
                <a:latin typeface="Times New Roman"/>
                <a:cs typeface="Times New Roman"/>
              </a:rPr>
              <a:t>dal </a:t>
            </a:r>
            <a:r>
              <a:rPr dirty="0" sz="1150" spc="-5">
                <a:latin typeface="Times New Roman"/>
                <a:cs typeface="Times New Roman"/>
              </a:rPr>
              <a:t>Dipartimento Educazione Castello </a:t>
            </a:r>
            <a:r>
              <a:rPr dirty="0" sz="1150" spc="-10">
                <a:latin typeface="Times New Roman"/>
                <a:cs typeface="Times New Roman"/>
              </a:rPr>
              <a:t>di </a:t>
            </a:r>
            <a:r>
              <a:rPr dirty="0" sz="1150" spc="-5">
                <a:latin typeface="Times New Roman"/>
                <a:cs typeface="Times New Roman"/>
              </a:rPr>
              <a:t>Rivoli, insieme</a:t>
            </a:r>
            <a:r>
              <a:rPr dirty="0" sz="1150" spc="130">
                <a:latin typeface="Times New Roman"/>
                <a:cs typeface="Times New Roman"/>
              </a:rPr>
              <a:t> </a:t>
            </a:r>
            <a:r>
              <a:rPr dirty="0" sz="1150" spc="-5">
                <a:latin typeface="Times New Roman"/>
                <a:cs typeface="Times New Roman"/>
              </a:rPr>
              <a:t>ai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70454" y="2119883"/>
            <a:ext cx="2819399" cy="7710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4445507"/>
            <a:ext cx="2200275" cy="31101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13780" cy="30346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590415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S</a:t>
            </a:r>
            <a:r>
              <a:rPr dirty="0" sz="1600" spc="-5" b="1">
                <a:latin typeface="Arial"/>
                <a:cs typeface="Arial"/>
              </a:rPr>
              <a:t>icilian</a:t>
            </a:r>
            <a:r>
              <a:rPr dirty="0" sz="1600" spc="-20" b="1">
                <a:latin typeface="Arial"/>
                <a:cs typeface="Arial"/>
              </a:rPr>
              <a:t>e</a:t>
            </a:r>
            <a:r>
              <a:rPr dirty="0" sz="1600" spc="35" b="1">
                <a:latin typeface="Arial"/>
                <a:cs typeface="Arial"/>
              </a:rPr>
              <a:t>w</a:t>
            </a:r>
            <a:r>
              <a:rPr dirty="0" sz="1600" spc="-5" b="1">
                <a:latin typeface="Arial"/>
                <a:cs typeface="Arial"/>
              </a:rPr>
              <a:t>s24.it  </a:t>
            </a:r>
            <a:r>
              <a:rPr dirty="0" sz="1600" spc="-5" b="1">
                <a:latin typeface="Arial"/>
                <a:cs typeface="Arial"/>
              </a:rPr>
              <a:t>5 maggio</a:t>
            </a:r>
            <a:r>
              <a:rPr dirty="0" sz="1600" spc="-3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ct val="108700"/>
              </a:lnSpc>
              <a:spcBef>
                <a:spcPts val="950"/>
              </a:spcBef>
            </a:pPr>
            <a:r>
              <a:rPr dirty="0" sz="1150" spc="-5">
                <a:latin typeface="Times New Roman"/>
                <a:cs typeface="Times New Roman"/>
              </a:rPr>
              <a:t>Dipartimenti Educazione Museo Civico </a:t>
            </a:r>
            <a:r>
              <a:rPr dirty="0" sz="1150">
                <a:latin typeface="Times New Roman"/>
                <a:cs typeface="Times New Roman"/>
              </a:rPr>
              <a:t>di </a:t>
            </a:r>
            <a:r>
              <a:rPr dirty="0" sz="1150" spc="-5">
                <a:latin typeface="Times New Roman"/>
                <a:cs typeface="Times New Roman"/>
              </a:rPr>
              <a:t>Castelbuono, dell'Ecomuseo Urbano </a:t>
            </a:r>
            <a:r>
              <a:rPr dirty="0" sz="1150">
                <a:latin typeface="Times New Roman"/>
                <a:cs typeface="Times New Roman"/>
              </a:rPr>
              <a:t>del </a:t>
            </a:r>
            <a:r>
              <a:rPr dirty="0" sz="1150" spc="-5">
                <a:latin typeface="Times New Roman"/>
                <a:cs typeface="Times New Roman"/>
              </a:rPr>
              <a:t>Mare Memoria Viva  </a:t>
            </a:r>
            <a:r>
              <a:rPr dirty="0" sz="1150">
                <a:latin typeface="Times New Roman"/>
                <a:cs typeface="Times New Roman"/>
              </a:rPr>
              <a:t>di </a:t>
            </a:r>
            <a:r>
              <a:rPr dirty="0" sz="1150" spc="-5">
                <a:latin typeface="Times New Roman"/>
                <a:cs typeface="Times New Roman"/>
              </a:rPr>
              <a:t>Palermo, </a:t>
            </a:r>
            <a:r>
              <a:rPr dirty="0" sz="1150">
                <a:latin typeface="Times New Roman"/>
                <a:cs typeface="Times New Roman"/>
              </a:rPr>
              <a:t>il </a:t>
            </a:r>
            <a:r>
              <a:rPr dirty="0" sz="1150" spc="-5">
                <a:latin typeface="Times New Roman"/>
                <a:cs typeface="Times New Roman"/>
              </a:rPr>
              <a:t>Dipartimento </a:t>
            </a:r>
            <a:r>
              <a:rPr dirty="0" sz="1150">
                <a:latin typeface="Times New Roman"/>
                <a:cs typeface="Times New Roman"/>
              </a:rPr>
              <a:t>di </a:t>
            </a:r>
            <a:r>
              <a:rPr dirty="0" sz="1150" spc="-5">
                <a:latin typeface="Times New Roman"/>
                <a:cs typeface="Times New Roman"/>
              </a:rPr>
              <a:t>Comunicazione </a:t>
            </a:r>
            <a:r>
              <a:rPr dirty="0" sz="1150">
                <a:latin typeface="Times New Roman"/>
                <a:cs typeface="Times New Roman"/>
              </a:rPr>
              <a:t>e </a:t>
            </a:r>
            <a:r>
              <a:rPr dirty="0" sz="1150" spc="-5">
                <a:latin typeface="Times New Roman"/>
                <a:cs typeface="Times New Roman"/>
              </a:rPr>
              <a:t>Didattica dell'Arte dell'Accademia </a:t>
            </a:r>
            <a:r>
              <a:rPr dirty="0" sz="1150">
                <a:latin typeface="Times New Roman"/>
                <a:cs typeface="Times New Roman"/>
              </a:rPr>
              <a:t>di </a:t>
            </a:r>
            <a:r>
              <a:rPr dirty="0" sz="1150" spc="-5">
                <a:latin typeface="Times New Roman"/>
                <a:cs typeface="Times New Roman"/>
              </a:rPr>
              <a:t>Belle Arti </a:t>
            </a:r>
            <a:r>
              <a:rPr dirty="0" sz="1150">
                <a:latin typeface="Times New Roman"/>
                <a:cs typeface="Times New Roman"/>
              </a:rPr>
              <a:t>di  </a:t>
            </a:r>
            <a:r>
              <a:rPr dirty="0" sz="1150" spc="-5">
                <a:latin typeface="Times New Roman"/>
                <a:cs typeface="Times New Roman"/>
              </a:rPr>
              <a:t>Palermo realizzeranno </a:t>
            </a:r>
            <a:r>
              <a:rPr dirty="0" sz="1150">
                <a:latin typeface="Times New Roman"/>
                <a:cs typeface="Times New Roman"/>
              </a:rPr>
              <a:t>in un </a:t>
            </a:r>
            <a:r>
              <a:rPr dirty="0" sz="1150" spc="-5">
                <a:latin typeface="Times New Roman"/>
                <a:cs typeface="Times New Roman"/>
              </a:rPr>
              <a:t>grande evento collettivo, </a:t>
            </a:r>
            <a:r>
              <a:rPr dirty="0" sz="1150">
                <a:latin typeface="Times New Roman"/>
                <a:cs typeface="Times New Roman"/>
              </a:rPr>
              <a:t>un </a:t>
            </a:r>
            <a:r>
              <a:rPr dirty="0" sz="1150" spc="-5">
                <a:latin typeface="Times New Roman"/>
                <a:cs typeface="Times New Roman"/>
              </a:rPr>
              <a:t>tappeto volante </a:t>
            </a:r>
            <a:r>
              <a:rPr dirty="0" sz="1150">
                <a:latin typeface="Times New Roman"/>
                <a:cs typeface="Times New Roman"/>
              </a:rPr>
              <a:t>che </a:t>
            </a:r>
            <a:r>
              <a:rPr dirty="0" sz="1150" spc="-5">
                <a:latin typeface="Times New Roman"/>
                <a:cs typeface="Times New Roman"/>
              </a:rPr>
              <a:t>sarà occasione per creare  </a:t>
            </a:r>
            <a:r>
              <a:rPr dirty="0" sz="1150">
                <a:latin typeface="Times New Roman"/>
                <a:cs typeface="Times New Roman"/>
              </a:rPr>
              <a:t>una </a:t>
            </a:r>
            <a:r>
              <a:rPr dirty="0" sz="1150" spc="-5">
                <a:latin typeface="Times New Roman"/>
                <a:cs typeface="Times New Roman"/>
              </a:rPr>
              <a:t>prospettiva nuova </a:t>
            </a:r>
            <a:r>
              <a:rPr dirty="0" sz="1150">
                <a:latin typeface="Times New Roman"/>
                <a:cs typeface="Times New Roman"/>
              </a:rPr>
              <a:t>di </a:t>
            </a:r>
            <a:r>
              <a:rPr dirty="0" sz="1150" spc="-5">
                <a:latin typeface="Times New Roman"/>
                <a:cs typeface="Times New Roman"/>
              </a:rPr>
              <a:t>vedere </a:t>
            </a:r>
            <a:r>
              <a:rPr dirty="0" sz="1150">
                <a:latin typeface="Times New Roman"/>
                <a:cs typeface="Times New Roman"/>
              </a:rPr>
              <a:t>il mondo e </a:t>
            </a:r>
            <a:r>
              <a:rPr dirty="0" sz="1150" spc="-5">
                <a:latin typeface="Times New Roman"/>
                <a:cs typeface="Times New Roman"/>
              </a:rPr>
              <a:t>l'arte: sottosopra appunto. Ospite d'eccezione </a:t>
            </a:r>
            <a:r>
              <a:rPr dirty="0" sz="1150">
                <a:latin typeface="Times New Roman"/>
                <a:cs typeface="Times New Roman"/>
              </a:rPr>
              <a:t>e </a:t>
            </a:r>
            <a:r>
              <a:rPr dirty="0" sz="1150" spc="-5">
                <a:latin typeface="Times New Roman"/>
                <a:cs typeface="Times New Roman"/>
              </a:rPr>
              <a:t>testimone  della Giornata sarà </a:t>
            </a:r>
            <a:r>
              <a:rPr dirty="0" sz="1150">
                <a:latin typeface="Times New Roman"/>
                <a:cs typeface="Times New Roman"/>
              </a:rPr>
              <a:t>il </a:t>
            </a:r>
            <a:r>
              <a:rPr dirty="0" sz="1150" spc="-5">
                <a:latin typeface="Times New Roman"/>
                <a:cs typeface="Times New Roman"/>
              </a:rPr>
              <a:t>Maestro </a:t>
            </a:r>
            <a:r>
              <a:rPr dirty="0" sz="1150">
                <a:latin typeface="Times New Roman"/>
                <a:cs typeface="Times New Roman"/>
              </a:rPr>
              <a:t>Mimmo </a:t>
            </a:r>
            <a:r>
              <a:rPr dirty="0" sz="1150" spc="-5">
                <a:latin typeface="Times New Roman"/>
                <a:cs typeface="Times New Roman"/>
              </a:rPr>
              <a:t>Cuticchio che </a:t>
            </a:r>
            <a:r>
              <a:rPr dirty="0" sz="1150">
                <a:latin typeface="Times New Roman"/>
                <a:cs typeface="Times New Roman"/>
              </a:rPr>
              <a:t>accompagnerà </a:t>
            </a:r>
            <a:r>
              <a:rPr dirty="0" sz="1150" spc="-5">
                <a:latin typeface="Times New Roman"/>
                <a:cs typeface="Times New Roman"/>
              </a:rPr>
              <a:t>l'azione collettiva dei bambini </a:t>
            </a:r>
            <a:r>
              <a:rPr dirty="0" sz="1150">
                <a:latin typeface="Times New Roman"/>
                <a:cs typeface="Times New Roman"/>
              </a:rPr>
              <a:t>con  la </a:t>
            </a:r>
            <a:r>
              <a:rPr dirty="0" sz="1150" spc="-5">
                <a:latin typeface="Times New Roman"/>
                <a:cs typeface="Times New Roman"/>
              </a:rPr>
              <a:t>sua presenza, </a:t>
            </a:r>
            <a:r>
              <a:rPr dirty="0" sz="1150">
                <a:latin typeface="Times New Roman"/>
                <a:cs typeface="Times New Roman"/>
              </a:rPr>
              <a:t>e </a:t>
            </a:r>
            <a:r>
              <a:rPr dirty="0" sz="1150" spc="-5">
                <a:latin typeface="Times New Roman"/>
                <a:cs typeface="Times New Roman"/>
              </a:rPr>
              <a:t>quella del Pupo </a:t>
            </a:r>
            <a:r>
              <a:rPr dirty="0" sz="1150">
                <a:latin typeface="Times New Roman"/>
                <a:cs typeface="Times New Roman"/>
              </a:rPr>
              <a:t>di </a:t>
            </a:r>
            <a:r>
              <a:rPr dirty="0" sz="1150" spc="-5">
                <a:latin typeface="Times New Roman"/>
                <a:cs typeface="Times New Roman"/>
              </a:rPr>
              <a:t>Giovanni </a:t>
            </a:r>
            <a:r>
              <a:rPr dirty="0" sz="1150">
                <a:latin typeface="Times New Roman"/>
                <a:cs typeface="Times New Roman"/>
              </a:rPr>
              <a:t>I </a:t>
            </a:r>
            <a:r>
              <a:rPr dirty="0" sz="1150" spc="-5">
                <a:latin typeface="Times New Roman"/>
                <a:cs typeface="Times New Roman"/>
              </a:rPr>
              <a:t>Ventimiglia, creato recentemente per </a:t>
            </a:r>
            <a:r>
              <a:rPr dirty="0" sz="1150">
                <a:latin typeface="Times New Roman"/>
                <a:cs typeface="Times New Roman"/>
              </a:rPr>
              <a:t>la </a:t>
            </a:r>
            <a:r>
              <a:rPr dirty="0" sz="1150" spc="-5">
                <a:latin typeface="Times New Roman"/>
                <a:cs typeface="Times New Roman"/>
              </a:rPr>
              <a:t>collezione  permanente del Museo </a:t>
            </a:r>
            <a:r>
              <a:rPr dirty="0" sz="1150" spc="-10">
                <a:latin typeface="Times New Roman"/>
                <a:cs typeface="Times New Roman"/>
              </a:rPr>
              <a:t>Civico </a:t>
            </a:r>
            <a:r>
              <a:rPr dirty="0" sz="1150">
                <a:latin typeface="Times New Roman"/>
                <a:cs typeface="Times New Roman"/>
              </a:rPr>
              <a:t>di</a:t>
            </a:r>
            <a:r>
              <a:rPr dirty="0" sz="1150" spc="25">
                <a:latin typeface="Times New Roman"/>
                <a:cs typeface="Times New Roman"/>
              </a:rPr>
              <a:t> </a:t>
            </a:r>
            <a:r>
              <a:rPr dirty="0" sz="1150" spc="-5">
                <a:latin typeface="Times New Roman"/>
                <a:cs typeface="Times New Roman"/>
              </a:rPr>
              <a:t>Castelbuono.(ANSA).</a:t>
            </a:r>
            <a:endParaRPr sz="11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90055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Prima Pagina</a:t>
            </a:r>
            <a:r>
              <a:rPr dirty="0" sz="1600" spc="-6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News  </a:t>
            </a:r>
            <a:r>
              <a:rPr dirty="0" sz="1600" spc="-5" b="1">
                <a:latin typeface="Arial"/>
                <a:cs typeface="Arial"/>
              </a:rPr>
              <a:t>29 aprile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19327" y="2443225"/>
            <a:ext cx="5946775" cy="137160"/>
          </a:xfrm>
          <a:prstGeom prst="rect">
            <a:avLst/>
          </a:prstGeom>
          <a:solidFill>
            <a:srgbClr val="FAFAFA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Aperta Parentesi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è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un'Associazione di promozione sociale attiva dal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2012 e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presente sul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territorio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romano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con</a:t>
            </a:r>
            <a:r>
              <a:rPr dirty="0" sz="900" spc="125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dirty="0" sz="900" spc="-10">
                <a:solidFill>
                  <a:srgbClr val="333333"/>
                </a:solidFill>
                <a:latin typeface="Tahoma"/>
                <a:cs typeface="Tahoma"/>
              </a:rPr>
              <a:t>progetti</a:t>
            </a:r>
            <a:endParaRPr sz="9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9327" y="2601721"/>
            <a:ext cx="5845810" cy="137160"/>
          </a:xfrm>
          <a:prstGeom prst="rect">
            <a:avLst/>
          </a:prstGeom>
          <a:solidFill>
            <a:srgbClr val="FAFAFA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che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mirano al potenziamento,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lo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sviluppo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e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all'integrazione attraverso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i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linguaggi espressivi. Il “Festival della</a:t>
            </a:r>
            <a:r>
              <a:rPr dirty="0" sz="900" spc="14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Cultura</a:t>
            </a:r>
            <a:endParaRPr sz="9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19327" y="2760217"/>
            <a:ext cx="5959475" cy="137160"/>
          </a:xfrm>
          <a:prstGeom prst="rect">
            <a:avLst/>
          </a:prstGeom>
          <a:solidFill>
            <a:srgbClr val="FAFAFA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Creativa”si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pone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l'obiettivo di avvicinare bambini, ragazzi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ed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intere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famiglie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alla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cultura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creativa, promuovendo</a:t>
            </a:r>
            <a:r>
              <a:rPr dirty="0" sz="900" spc="13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diverse</a:t>
            </a:r>
            <a:endParaRPr sz="9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9327" y="2918713"/>
            <a:ext cx="5833110" cy="137160"/>
          </a:xfrm>
          <a:prstGeom prst="rect">
            <a:avLst/>
          </a:prstGeom>
          <a:solidFill>
            <a:srgbClr val="FAFAFA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attività su tutto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il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territorio nazionale. Aperta Parentesi </a:t>
            </a:r>
            <a:r>
              <a:rPr dirty="0" sz="900" spc="5">
                <a:solidFill>
                  <a:srgbClr val="333333"/>
                </a:solidFill>
                <a:latin typeface="Tahoma"/>
                <a:cs typeface="Tahoma"/>
              </a:rPr>
              <a:t>ha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risposto all'invito di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ABI -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Associazione Bancaria</a:t>
            </a:r>
            <a:r>
              <a:rPr dirty="0" sz="900" spc="135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Italiana,</a:t>
            </a:r>
            <a:endParaRPr sz="9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9327" y="3077209"/>
            <a:ext cx="5833110" cy="137160"/>
          </a:xfrm>
          <a:prstGeom prst="rect">
            <a:avLst/>
          </a:prstGeom>
          <a:solidFill>
            <a:srgbClr val="FAFAFA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organizzando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una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giornata all'insegna dell'arte,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della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fantasia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e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della creatività.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Il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tema di quest'anno sarà</a:t>
            </a:r>
            <a:r>
              <a:rPr dirty="0" sz="900" spc="17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“l'abitare</a:t>
            </a:r>
            <a:endParaRPr sz="900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19327" y="3235705"/>
            <a:ext cx="6010910" cy="137160"/>
          </a:xfrm>
          <a:custGeom>
            <a:avLst/>
            <a:gdLst/>
            <a:ahLst/>
            <a:cxnLst/>
            <a:rect l="l" t="t" r="r" b="b"/>
            <a:pathLst>
              <a:path w="6010909" h="137160">
                <a:moveTo>
                  <a:pt x="0" y="137159"/>
                </a:moveTo>
                <a:lnTo>
                  <a:pt x="6010402" y="137159"/>
                </a:lnTo>
                <a:lnTo>
                  <a:pt x="6010402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FAFAF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706627" y="3223005"/>
            <a:ext cx="6031865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sottosopra”, concetto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che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Aperta Parentesi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ha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scelto di declinare utilizzando diversi linguaggi espressivi quali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la</a:t>
            </a:r>
            <a:r>
              <a:rPr dirty="0" sz="900" spc="14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musica,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9327" y="3394201"/>
            <a:ext cx="6106160" cy="137160"/>
          </a:xfrm>
          <a:prstGeom prst="rect">
            <a:avLst/>
          </a:prstGeom>
          <a:solidFill>
            <a:srgbClr val="FAFAFA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la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rappresentazione teatrale, l'arte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e la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danza invitando scuole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e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famiglie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a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partecipare attivamente.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Un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viaggio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che</a:t>
            </a:r>
            <a:r>
              <a:rPr dirty="0" sz="900" spc="15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parte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19327" y="3540378"/>
            <a:ext cx="5758180" cy="162560"/>
          </a:xfrm>
          <a:prstGeom prst="rect">
            <a:avLst/>
          </a:prstGeom>
          <a:solidFill>
            <a:srgbClr val="FAFAFA"/>
          </a:solidFill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dalla conoscenza </a:t>
            </a:r>
            <a:r>
              <a:rPr dirty="0" sz="900" spc="-10">
                <a:solidFill>
                  <a:srgbClr val="333333"/>
                </a:solidFill>
                <a:latin typeface="Tahoma"/>
                <a:cs typeface="Tahoma"/>
              </a:rPr>
              <a:t>del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proprio corpo, </a:t>
            </a:r>
            <a:r>
              <a:rPr dirty="0" sz="900" spc="-10">
                <a:solidFill>
                  <a:srgbClr val="333333"/>
                </a:solidFill>
                <a:latin typeface="Tahoma"/>
                <a:cs typeface="Tahoma"/>
              </a:rPr>
              <a:t>per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passare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alla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consapevolezza degli spazi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che ci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circondano, fino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a</a:t>
            </a:r>
            <a:r>
              <a:rPr dirty="0" sz="900" spc="135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stimolare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19327" y="3713098"/>
            <a:ext cx="6071235" cy="137160"/>
          </a:xfrm>
          <a:prstGeom prst="rect">
            <a:avLst/>
          </a:prstGeom>
          <a:solidFill>
            <a:srgbClr val="FAFAFA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l'immaginazione </a:t>
            </a:r>
            <a:r>
              <a:rPr dirty="0" sz="900" spc="-10">
                <a:solidFill>
                  <a:srgbClr val="333333"/>
                </a:solidFill>
                <a:latin typeface="Tahoma"/>
                <a:cs typeface="Tahoma"/>
              </a:rPr>
              <a:t>per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far nascere idee innovative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che si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concretizzino nel gesto artistico. Il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6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Maggio dalle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9.00 alle</a:t>
            </a:r>
            <a:r>
              <a:rPr dirty="0" sz="900" spc="13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13.00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19327" y="3871594"/>
            <a:ext cx="6071235" cy="137160"/>
          </a:xfrm>
          <a:prstGeom prst="rect">
            <a:avLst/>
          </a:prstGeom>
          <a:solidFill>
            <a:srgbClr val="FAFAFA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si susseguiranno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una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serie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di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laboratori interamente pensati </a:t>
            </a:r>
            <a:r>
              <a:rPr dirty="0" sz="900" spc="-10">
                <a:solidFill>
                  <a:srgbClr val="333333"/>
                </a:solidFill>
                <a:latin typeface="Tahoma"/>
                <a:cs typeface="Tahoma"/>
              </a:rPr>
              <a:t>per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la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scuola primaria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che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andranno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a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coinvolgere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circa</a:t>
            </a:r>
            <a:r>
              <a:rPr dirty="0" sz="900" spc="13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200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9327" y="4017390"/>
            <a:ext cx="5883275" cy="162560"/>
          </a:xfrm>
          <a:prstGeom prst="rect">
            <a:avLst/>
          </a:prstGeom>
          <a:solidFill>
            <a:srgbClr val="FAFAFA"/>
          </a:solidFill>
        </p:spPr>
        <p:txBody>
          <a:bodyPr wrap="square" lIns="0" tIns="1270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persone tra bambini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e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docenti. Dalle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17.00 alle 19.00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invece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il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Teatro India aprirà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le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sue porte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a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tutte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le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famiglie</a:t>
            </a:r>
            <a:r>
              <a:rPr dirty="0" sz="900" spc="85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che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9327" y="4188586"/>
            <a:ext cx="6085205" cy="137160"/>
          </a:xfrm>
          <a:prstGeom prst="rect">
            <a:avLst/>
          </a:prstGeom>
          <a:solidFill>
            <a:srgbClr val="FAFAFA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vorranno sperimentare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il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senso dell'abitare attraverso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racconti,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illustrazioni, performance. Verrà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inoltre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presentato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il</a:t>
            </a:r>
            <a:r>
              <a:rPr dirty="0" sz="900" spc="105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vide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65797" y="4175886"/>
            <a:ext cx="8763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o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19327" y="4347082"/>
            <a:ext cx="5833110" cy="137160"/>
          </a:xfrm>
          <a:prstGeom prst="rect">
            <a:avLst/>
          </a:prstGeom>
          <a:solidFill>
            <a:srgbClr val="FAFAFA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“3 domande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3”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realizzato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e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prodotto dall'associazione Aperta Parentesi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in collaborazione con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Artivazione.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Una</a:t>
            </a:r>
            <a:r>
              <a:rPr dirty="0" sz="900" spc="85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video</a:t>
            </a:r>
            <a:endParaRPr sz="9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19327" y="4505578"/>
            <a:ext cx="5725160" cy="137160"/>
          </a:xfrm>
          <a:prstGeom prst="rect">
            <a:avLst/>
          </a:prstGeom>
          <a:solidFill>
            <a:srgbClr val="FAFAFA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intervista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a 26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protagonisti del mondo artistico nazionale ed internazionale, tra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cui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spiccano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i nomi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di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Hou</a:t>
            </a:r>
            <a:r>
              <a:rPr dirty="0" sz="900" spc="8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Honru,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19327" y="4664074"/>
            <a:ext cx="6085205" cy="137160"/>
          </a:xfrm>
          <a:prstGeom prst="rect">
            <a:avLst/>
          </a:prstGeom>
          <a:solidFill>
            <a:srgbClr val="FAFAFA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Michelangelo Pistoletto,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Max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Casacci, Fausto Delle Chiaie,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Tanino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Liberatore,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i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quali hanno fatto dell'arte, della fantasia</a:t>
            </a:r>
            <a:r>
              <a:rPr dirty="0" sz="900" spc="20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e</a:t>
            </a:r>
            <a:endParaRPr sz="9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19327" y="4822570"/>
            <a:ext cx="1695450" cy="137160"/>
          </a:xfrm>
          <a:prstGeom prst="rect">
            <a:avLst/>
          </a:prstGeom>
          <a:solidFill>
            <a:srgbClr val="FAFAFA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della creatività,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il loro </a:t>
            </a:r>
            <a:r>
              <a:rPr dirty="0" sz="900" spc="-5">
                <a:solidFill>
                  <a:srgbClr val="333333"/>
                </a:solidFill>
                <a:latin typeface="Tahoma"/>
                <a:cs typeface="Tahoma"/>
              </a:rPr>
              <a:t>stile di</a:t>
            </a:r>
            <a:r>
              <a:rPr dirty="0" sz="900" spc="-50">
                <a:solidFill>
                  <a:srgbClr val="333333"/>
                </a:solidFill>
                <a:latin typeface="Tahoma"/>
                <a:cs typeface="Tahoma"/>
              </a:rPr>
              <a:t> </a:t>
            </a:r>
            <a:r>
              <a:rPr dirty="0" sz="900">
                <a:solidFill>
                  <a:srgbClr val="333333"/>
                </a:solidFill>
                <a:latin typeface="Tahoma"/>
                <a:cs typeface="Tahoma"/>
              </a:rPr>
              <a:t>vita.</a:t>
            </a:r>
            <a:endParaRPr sz="9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Strill.it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5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874134"/>
            <a:ext cx="5987415" cy="741680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12700" marR="5080">
              <a:lnSpc>
                <a:spcPts val="2760"/>
              </a:lnSpc>
              <a:spcBef>
                <a:spcPts val="290"/>
              </a:spcBef>
            </a:pPr>
            <a:r>
              <a:rPr dirty="0" sz="2400">
                <a:latin typeface="Arial"/>
                <a:cs typeface="Arial"/>
              </a:rPr>
              <a:t>A Santa </a:t>
            </a:r>
            <a:r>
              <a:rPr dirty="0" sz="2400" spc="-5">
                <a:latin typeface="Arial"/>
                <a:cs typeface="Arial"/>
              </a:rPr>
              <a:t>Severina </a:t>
            </a:r>
            <a:r>
              <a:rPr dirty="0" sz="2400">
                <a:latin typeface="Arial"/>
                <a:cs typeface="Arial"/>
              </a:rPr>
              <a:t>(Kr) </a:t>
            </a:r>
            <a:r>
              <a:rPr dirty="0" sz="2400" spc="-10">
                <a:latin typeface="Arial"/>
                <a:cs typeface="Arial"/>
              </a:rPr>
              <a:t>il </a:t>
            </a:r>
            <a:r>
              <a:rPr dirty="0" sz="2400">
                <a:latin typeface="Arial"/>
                <a:cs typeface="Arial"/>
              </a:rPr>
              <a:t>6 </a:t>
            </a:r>
            <a:r>
              <a:rPr dirty="0" sz="2400" spc="-5">
                <a:latin typeface="Arial"/>
                <a:cs typeface="Arial"/>
              </a:rPr>
              <a:t>maggio il</a:t>
            </a:r>
            <a:r>
              <a:rPr dirty="0" sz="2400" spc="-145">
                <a:latin typeface="Arial"/>
                <a:cs typeface="Arial"/>
              </a:rPr>
              <a:t> </a:t>
            </a:r>
            <a:r>
              <a:rPr dirty="0" sz="2400" spc="-5">
                <a:latin typeface="Arial"/>
                <a:cs typeface="Arial"/>
              </a:rPr>
              <a:t>“Festival  della </a:t>
            </a:r>
            <a:r>
              <a:rPr dirty="0" sz="2400">
                <a:latin typeface="Arial"/>
                <a:cs typeface="Arial"/>
              </a:rPr>
              <a:t>cultura</a:t>
            </a:r>
            <a:r>
              <a:rPr dirty="0" sz="2400" spc="-5">
                <a:latin typeface="Arial"/>
                <a:cs typeface="Arial"/>
              </a:rPr>
              <a:t> creativa”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4994275"/>
            <a:ext cx="6132830" cy="4965065"/>
          </a:xfrm>
          <a:prstGeom prst="rect">
            <a:avLst/>
          </a:prstGeom>
        </p:spPr>
        <p:txBody>
          <a:bodyPr wrap="square" lIns="0" tIns="22225" rIns="0" bIns="0" rtlCol="0" vert="horz">
            <a:spAutoFit/>
          </a:bodyPr>
          <a:lstStyle/>
          <a:p>
            <a:pPr marL="12700" marR="23495" indent="46990">
              <a:lnSpc>
                <a:spcPct val="95800"/>
              </a:lnSpc>
              <a:spcBef>
                <a:spcPts val="175"/>
              </a:spcBef>
            </a:pPr>
            <a:r>
              <a:rPr dirty="0" sz="1350" spc="-5">
                <a:latin typeface="Arial"/>
                <a:cs typeface="Arial"/>
              </a:rPr>
              <a:t>‘Abitare sottosopra. Scoprire </a:t>
            </a:r>
            <a:r>
              <a:rPr dirty="0" sz="1350">
                <a:latin typeface="Arial"/>
                <a:cs typeface="Arial"/>
              </a:rPr>
              <a:t>e </a:t>
            </a:r>
            <a:r>
              <a:rPr dirty="0" sz="1350" spc="-5">
                <a:latin typeface="Arial"/>
                <a:cs typeface="Arial"/>
              </a:rPr>
              <a:t>sperimentare </a:t>
            </a:r>
            <a:r>
              <a:rPr dirty="0" sz="1350">
                <a:latin typeface="Arial"/>
                <a:cs typeface="Arial"/>
              </a:rPr>
              <a:t>come si </a:t>
            </a:r>
            <a:r>
              <a:rPr dirty="0" sz="1350" spc="-5">
                <a:latin typeface="Arial"/>
                <a:cs typeface="Arial"/>
              </a:rPr>
              <a:t>sta dentro </a:t>
            </a:r>
            <a:r>
              <a:rPr dirty="0" sz="1350">
                <a:latin typeface="Arial"/>
                <a:cs typeface="Arial"/>
              </a:rPr>
              <a:t>i </a:t>
            </a:r>
            <a:r>
              <a:rPr dirty="0" sz="1350" spc="-5">
                <a:latin typeface="Arial"/>
                <a:cs typeface="Arial"/>
              </a:rPr>
              <a:t>luoghi, l’arte </a:t>
            </a:r>
            <a:r>
              <a:rPr dirty="0" sz="1350">
                <a:latin typeface="Arial"/>
                <a:cs typeface="Arial"/>
              </a:rPr>
              <a:t>e  </a:t>
            </a:r>
            <a:r>
              <a:rPr dirty="0" sz="1350" spc="-5">
                <a:latin typeface="Arial"/>
                <a:cs typeface="Arial"/>
              </a:rPr>
              <a:t>le emozioni’. </a:t>
            </a:r>
            <a:r>
              <a:rPr dirty="0" sz="1350">
                <a:latin typeface="Arial"/>
                <a:cs typeface="Arial"/>
              </a:rPr>
              <a:t>E’ </a:t>
            </a:r>
            <a:r>
              <a:rPr dirty="0" sz="1350" spc="-5">
                <a:latin typeface="Arial"/>
                <a:cs typeface="Arial"/>
              </a:rPr>
              <a:t>questo il tema della </a:t>
            </a:r>
            <a:r>
              <a:rPr dirty="0" sz="1350" spc="-10">
                <a:latin typeface="Arial"/>
                <a:cs typeface="Arial"/>
              </a:rPr>
              <a:t>terza </a:t>
            </a:r>
            <a:r>
              <a:rPr dirty="0" sz="1350" spc="-5">
                <a:latin typeface="Arial"/>
                <a:cs typeface="Arial"/>
              </a:rPr>
              <a:t>edizione del </a:t>
            </a:r>
            <a:r>
              <a:rPr dirty="0" sz="1350" spc="-10">
                <a:latin typeface="Arial"/>
                <a:cs typeface="Arial"/>
              </a:rPr>
              <a:t>Festival </a:t>
            </a:r>
            <a:r>
              <a:rPr dirty="0" sz="1350" spc="-5">
                <a:latin typeface="Arial"/>
                <a:cs typeface="Arial"/>
              </a:rPr>
              <a:t>della cultura  creativa, indetto </a:t>
            </a:r>
            <a:r>
              <a:rPr dirty="0" sz="1350">
                <a:latin typeface="Arial"/>
                <a:cs typeface="Arial"/>
              </a:rPr>
              <a:t>da </a:t>
            </a:r>
            <a:r>
              <a:rPr dirty="0" sz="1350" spc="-5">
                <a:latin typeface="Arial"/>
                <a:cs typeface="Arial"/>
              </a:rPr>
              <a:t>Abi anche per l’anno 2016, in corso </a:t>
            </a:r>
            <a:r>
              <a:rPr dirty="0" sz="1350" spc="-10">
                <a:latin typeface="Arial"/>
                <a:cs typeface="Arial"/>
              </a:rPr>
              <a:t>fino </a:t>
            </a:r>
            <a:r>
              <a:rPr dirty="0" sz="1350" spc="-5">
                <a:latin typeface="Arial"/>
                <a:cs typeface="Arial"/>
              </a:rPr>
              <a:t>all’8 maggio con  eventi </a:t>
            </a:r>
            <a:r>
              <a:rPr dirty="0" sz="1350">
                <a:latin typeface="Arial"/>
                <a:cs typeface="Arial"/>
              </a:rPr>
              <a:t>in </a:t>
            </a:r>
            <a:r>
              <a:rPr dirty="0" sz="1350" spc="-5">
                <a:latin typeface="Arial"/>
                <a:cs typeface="Arial"/>
              </a:rPr>
              <a:t>tutta Italia. Destinatari dell’originale appuntamento, sono </a:t>
            </a:r>
            <a:r>
              <a:rPr dirty="0" sz="1350">
                <a:latin typeface="Arial"/>
                <a:cs typeface="Arial"/>
              </a:rPr>
              <a:t>i </a:t>
            </a:r>
            <a:r>
              <a:rPr dirty="0" sz="1350" spc="-5">
                <a:latin typeface="Arial"/>
                <a:cs typeface="Arial"/>
              </a:rPr>
              <a:t>bambini </a:t>
            </a:r>
            <a:r>
              <a:rPr dirty="0" sz="1350">
                <a:latin typeface="Arial"/>
                <a:cs typeface="Arial"/>
              </a:rPr>
              <a:t>e i  </a:t>
            </a:r>
            <a:r>
              <a:rPr dirty="0" sz="1350" spc="-5">
                <a:latin typeface="Arial"/>
                <a:cs typeface="Arial"/>
              </a:rPr>
              <a:t>ragazzi dai </a:t>
            </a:r>
            <a:r>
              <a:rPr dirty="0" sz="1350">
                <a:latin typeface="Arial"/>
                <a:cs typeface="Arial"/>
              </a:rPr>
              <a:t>6 ai </a:t>
            </a:r>
            <a:r>
              <a:rPr dirty="0" sz="1350" spc="-5">
                <a:latin typeface="Arial"/>
                <a:cs typeface="Arial"/>
              </a:rPr>
              <a:t>13 anni. Bper </a:t>
            </a:r>
            <a:r>
              <a:rPr dirty="0" sz="1350">
                <a:latin typeface="Arial"/>
                <a:cs typeface="Arial"/>
              </a:rPr>
              <a:t>Banca, </a:t>
            </a:r>
            <a:r>
              <a:rPr dirty="0" sz="1350" spc="-5">
                <a:latin typeface="Arial"/>
                <a:cs typeface="Arial"/>
              </a:rPr>
              <a:t>che aderisce </a:t>
            </a:r>
            <a:r>
              <a:rPr dirty="0" sz="1350">
                <a:latin typeface="Arial"/>
                <a:cs typeface="Arial"/>
              </a:rPr>
              <a:t>al </a:t>
            </a:r>
            <a:r>
              <a:rPr dirty="0" sz="1350" spc="-5">
                <a:latin typeface="Arial"/>
                <a:cs typeface="Arial"/>
              </a:rPr>
              <a:t>progetto fin </a:t>
            </a:r>
            <a:r>
              <a:rPr dirty="0" sz="1350">
                <a:latin typeface="Arial"/>
                <a:cs typeface="Arial"/>
              </a:rPr>
              <a:t>dal </a:t>
            </a:r>
            <a:r>
              <a:rPr dirty="0" sz="1350" spc="-5">
                <a:latin typeface="Arial"/>
                <a:cs typeface="Arial"/>
              </a:rPr>
              <a:t>suo inizio,  </a:t>
            </a:r>
            <a:r>
              <a:rPr dirty="0" sz="1350">
                <a:latin typeface="Arial"/>
                <a:cs typeface="Arial"/>
              </a:rPr>
              <a:t>ha </a:t>
            </a:r>
            <a:r>
              <a:rPr dirty="0" sz="1350" spc="-5">
                <a:latin typeface="Arial"/>
                <a:cs typeface="Arial"/>
              </a:rPr>
              <a:t>articolato </a:t>
            </a:r>
            <a:r>
              <a:rPr dirty="0" sz="1350">
                <a:latin typeface="Arial"/>
                <a:cs typeface="Arial"/>
              </a:rPr>
              <a:t>la </a:t>
            </a:r>
            <a:r>
              <a:rPr dirty="0" sz="1350" spc="-5">
                <a:latin typeface="Arial"/>
                <a:cs typeface="Arial"/>
              </a:rPr>
              <a:t>partecipazione </a:t>
            </a:r>
            <a:r>
              <a:rPr dirty="0" sz="1350">
                <a:latin typeface="Arial"/>
                <a:cs typeface="Arial"/>
              </a:rPr>
              <a:t>in </a:t>
            </a:r>
            <a:r>
              <a:rPr dirty="0" sz="1350" spc="-5">
                <a:latin typeface="Arial"/>
                <a:cs typeface="Arial"/>
              </a:rPr>
              <a:t>quattro eventi, </a:t>
            </a:r>
            <a:r>
              <a:rPr dirty="0" sz="1350">
                <a:latin typeface="Arial"/>
                <a:cs typeface="Arial"/>
              </a:rPr>
              <a:t>distribuiti sul </a:t>
            </a:r>
            <a:r>
              <a:rPr dirty="0" sz="1350" spc="-5">
                <a:latin typeface="Arial"/>
                <a:cs typeface="Arial"/>
              </a:rPr>
              <a:t>territorio </a:t>
            </a:r>
            <a:r>
              <a:rPr dirty="0" sz="1350">
                <a:latin typeface="Arial"/>
                <a:cs typeface="Arial"/>
              </a:rPr>
              <a:t>nazionale.  La </a:t>
            </a:r>
            <a:r>
              <a:rPr dirty="0" sz="1350" spc="-5">
                <a:latin typeface="Arial"/>
                <a:cs typeface="Arial"/>
              </a:rPr>
              <a:t>Banca Popolare del’Emilia Romagna partecipa dunque con ‘Città invisibili’ </a:t>
            </a:r>
            <a:r>
              <a:rPr dirty="0" sz="1350">
                <a:latin typeface="Arial"/>
                <a:cs typeface="Arial"/>
              </a:rPr>
              <a:t>a  </a:t>
            </a:r>
            <a:r>
              <a:rPr dirty="0" sz="1350" spc="-5">
                <a:latin typeface="Arial"/>
                <a:cs typeface="Arial"/>
              </a:rPr>
              <a:t>Modena </a:t>
            </a:r>
            <a:r>
              <a:rPr dirty="0" sz="1350">
                <a:latin typeface="Arial"/>
                <a:cs typeface="Arial"/>
              </a:rPr>
              <a:t>(7 </a:t>
            </a:r>
            <a:r>
              <a:rPr dirty="0" sz="1350" spc="-5">
                <a:latin typeface="Arial"/>
                <a:cs typeface="Arial"/>
              </a:rPr>
              <a:t>maggio), ‘City Box, Installazione </a:t>
            </a:r>
            <a:r>
              <a:rPr dirty="0" sz="1350">
                <a:latin typeface="Arial"/>
                <a:cs typeface="Arial"/>
              </a:rPr>
              <a:t>e </a:t>
            </a:r>
            <a:r>
              <a:rPr dirty="0" sz="1350" spc="-5">
                <a:latin typeface="Arial"/>
                <a:cs typeface="Arial"/>
              </a:rPr>
              <a:t>Laboratorio per cervelli creativi’ </a:t>
            </a:r>
            <a:r>
              <a:rPr dirty="0" sz="1350">
                <a:latin typeface="Arial"/>
                <a:cs typeface="Arial"/>
              </a:rPr>
              <a:t>a  </a:t>
            </a:r>
            <a:r>
              <a:rPr dirty="0" sz="1350" spc="-5">
                <a:latin typeface="Arial"/>
                <a:cs typeface="Arial"/>
              </a:rPr>
              <a:t>Ravenna </a:t>
            </a:r>
            <a:r>
              <a:rPr dirty="0" sz="1350">
                <a:latin typeface="Arial"/>
                <a:cs typeface="Arial"/>
              </a:rPr>
              <a:t>(4 </a:t>
            </a:r>
            <a:r>
              <a:rPr dirty="0" sz="1350" spc="-5">
                <a:latin typeface="Arial"/>
                <a:cs typeface="Arial"/>
              </a:rPr>
              <a:t>maggio), ‘Gli alunni di questa scuola fanno </a:t>
            </a:r>
            <a:r>
              <a:rPr dirty="0" sz="1350" spc="-10">
                <a:latin typeface="Arial"/>
                <a:cs typeface="Arial"/>
              </a:rPr>
              <a:t>Festival’ </a:t>
            </a:r>
            <a:r>
              <a:rPr dirty="0" sz="1350">
                <a:latin typeface="Arial"/>
                <a:cs typeface="Arial"/>
              </a:rPr>
              <a:t>a </a:t>
            </a:r>
            <a:r>
              <a:rPr dirty="0" sz="1350" spc="-5">
                <a:latin typeface="Arial"/>
                <a:cs typeface="Arial"/>
              </a:rPr>
              <a:t>Benevento  </a:t>
            </a:r>
            <a:r>
              <a:rPr dirty="0" sz="1350">
                <a:latin typeface="Arial"/>
                <a:cs typeface="Arial"/>
              </a:rPr>
              <a:t>(fino al 7 </a:t>
            </a:r>
            <a:r>
              <a:rPr dirty="0" sz="1350" spc="-5">
                <a:latin typeface="Arial"/>
                <a:cs typeface="Arial"/>
              </a:rPr>
              <a:t>maggio), </a:t>
            </a:r>
            <a:r>
              <a:rPr dirty="0" sz="1350">
                <a:latin typeface="Arial"/>
                <a:cs typeface="Arial"/>
              </a:rPr>
              <a:t>Pompei (fino </a:t>
            </a:r>
            <a:r>
              <a:rPr dirty="0" sz="1350" spc="-5">
                <a:latin typeface="Arial"/>
                <a:cs typeface="Arial"/>
              </a:rPr>
              <a:t>al </a:t>
            </a:r>
            <a:r>
              <a:rPr dirty="0" sz="1350">
                <a:latin typeface="Arial"/>
                <a:cs typeface="Arial"/>
              </a:rPr>
              <a:t>7 </a:t>
            </a:r>
            <a:r>
              <a:rPr dirty="0" sz="1350" spc="-5">
                <a:latin typeface="Arial"/>
                <a:cs typeface="Arial"/>
              </a:rPr>
              <a:t>maggio) </a:t>
            </a:r>
            <a:r>
              <a:rPr dirty="0" sz="1350">
                <a:latin typeface="Arial"/>
                <a:cs typeface="Arial"/>
              </a:rPr>
              <a:t>e </a:t>
            </a:r>
            <a:r>
              <a:rPr dirty="0" sz="1350" spc="-5">
                <a:latin typeface="Arial"/>
                <a:cs typeface="Arial"/>
              </a:rPr>
              <a:t>Salerno </a:t>
            </a:r>
            <a:r>
              <a:rPr dirty="0" sz="1350">
                <a:latin typeface="Arial"/>
                <a:cs typeface="Arial"/>
              </a:rPr>
              <a:t>(fino </a:t>
            </a:r>
            <a:r>
              <a:rPr dirty="0" sz="1350" spc="-5">
                <a:latin typeface="Arial"/>
                <a:cs typeface="Arial"/>
              </a:rPr>
              <a:t>al </a:t>
            </a:r>
            <a:r>
              <a:rPr dirty="0" sz="1350">
                <a:latin typeface="Arial"/>
                <a:cs typeface="Arial"/>
              </a:rPr>
              <a:t>7 </a:t>
            </a:r>
            <a:r>
              <a:rPr dirty="0" sz="1350" spc="-5">
                <a:latin typeface="Arial"/>
                <a:cs typeface="Arial"/>
              </a:rPr>
              <a:t>maggio), ‘Fuori  dagli abiti… chissà dove…’ </a:t>
            </a:r>
            <a:r>
              <a:rPr dirty="0" sz="1350">
                <a:latin typeface="Arial"/>
                <a:cs typeface="Arial"/>
              </a:rPr>
              <a:t>a </a:t>
            </a:r>
            <a:r>
              <a:rPr dirty="0" sz="1350" spc="-5">
                <a:latin typeface="Arial"/>
                <a:cs typeface="Arial"/>
              </a:rPr>
              <a:t>Santa Severina, in provincia di Crotone (6  </a:t>
            </a:r>
            <a:r>
              <a:rPr dirty="0" sz="1350">
                <a:latin typeface="Arial"/>
                <a:cs typeface="Arial"/>
              </a:rPr>
              <a:t>maggio).</a:t>
            </a:r>
            <a:endParaRPr sz="1350">
              <a:latin typeface="Arial"/>
              <a:cs typeface="Arial"/>
            </a:endParaRPr>
          </a:p>
          <a:p>
            <a:pPr marL="12700">
              <a:lnSpc>
                <a:spcPts val="1520"/>
              </a:lnSpc>
            </a:pPr>
            <a:r>
              <a:rPr dirty="0" sz="1350">
                <a:latin typeface="Arial"/>
                <a:cs typeface="Arial"/>
              </a:rPr>
              <a:t>Lo </a:t>
            </a:r>
            <a:r>
              <a:rPr dirty="0" sz="1350" spc="-5">
                <a:latin typeface="Arial"/>
                <a:cs typeface="Arial"/>
              </a:rPr>
              <a:t>scorso anno il tema del Festival era ‘L’alfabeto del mondo. Leggiamo </a:t>
            </a:r>
            <a:r>
              <a:rPr dirty="0" sz="1350">
                <a:latin typeface="Arial"/>
                <a:cs typeface="Arial"/>
              </a:rPr>
              <a:t>i</a:t>
            </a:r>
            <a:r>
              <a:rPr dirty="0" sz="1350" spc="50">
                <a:latin typeface="Arial"/>
                <a:cs typeface="Arial"/>
              </a:rPr>
              <a:t> </a:t>
            </a:r>
            <a:r>
              <a:rPr dirty="0" sz="1350" spc="-5">
                <a:latin typeface="Arial"/>
                <a:cs typeface="Arial"/>
              </a:rPr>
              <a:t>segni</a:t>
            </a:r>
            <a:endParaRPr sz="1350">
              <a:latin typeface="Arial"/>
              <a:cs typeface="Arial"/>
            </a:endParaRPr>
          </a:p>
          <a:p>
            <a:pPr marL="12700" marR="5080">
              <a:lnSpc>
                <a:spcPct val="95800"/>
              </a:lnSpc>
              <a:spcBef>
                <a:spcPts val="35"/>
              </a:spcBef>
            </a:pPr>
            <a:r>
              <a:rPr dirty="0" sz="1350" spc="-5">
                <a:latin typeface="Arial"/>
                <a:cs typeface="Arial"/>
              </a:rPr>
              <a:t>intorno </a:t>
            </a:r>
            <a:r>
              <a:rPr dirty="0" sz="1350">
                <a:latin typeface="Arial"/>
                <a:cs typeface="Arial"/>
              </a:rPr>
              <a:t>a </a:t>
            </a:r>
            <a:r>
              <a:rPr dirty="0" sz="1350" spc="-5">
                <a:latin typeface="Arial"/>
                <a:cs typeface="Arial"/>
              </a:rPr>
              <a:t>noi </a:t>
            </a:r>
            <a:r>
              <a:rPr dirty="0" sz="1350">
                <a:latin typeface="Arial"/>
                <a:cs typeface="Arial"/>
              </a:rPr>
              <a:t>e </a:t>
            </a:r>
            <a:r>
              <a:rPr dirty="0" sz="1350" spc="-5">
                <a:latin typeface="Arial"/>
                <a:cs typeface="Arial"/>
              </a:rPr>
              <a:t>raccontiamo’. </a:t>
            </a:r>
            <a:r>
              <a:rPr dirty="0" sz="1350" spc="-10">
                <a:latin typeface="Arial"/>
                <a:cs typeface="Arial"/>
              </a:rPr>
              <a:t>L’obiettivo </a:t>
            </a:r>
            <a:r>
              <a:rPr dirty="0" sz="1350" spc="-5">
                <a:latin typeface="Arial"/>
                <a:cs typeface="Arial"/>
              </a:rPr>
              <a:t>di quest’anno, invece, </a:t>
            </a:r>
            <a:r>
              <a:rPr dirty="0" sz="1350">
                <a:latin typeface="Arial"/>
                <a:cs typeface="Arial"/>
              </a:rPr>
              <a:t>è </a:t>
            </a:r>
            <a:r>
              <a:rPr dirty="0" sz="1350" spc="-5">
                <a:latin typeface="Arial"/>
                <a:cs typeface="Arial"/>
              </a:rPr>
              <a:t>invitare bambini  </a:t>
            </a:r>
            <a:r>
              <a:rPr dirty="0" sz="1350">
                <a:latin typeface="Arial"/>
                <a:cs typeface="Arial"/>
              </a:rPr>
              <a:t>e </a:t>
            </a:r>
            <a:r>
              <a:rPr dirty="0" sz="1350" spc="-5">
                <a:latin typeface="Arial"/>
                <a:cs typeface="Arial"/>
              </a:rPr>
              <a:t>ragazzi </a:t>
            </a:r>
            <a:r>
              <a:rPr dirty="0" sz="1350">
                <a:latin typeface="Arial"/>
                <a:cs typeface="Arial"/>
              </a:rPr>
              <a:t>ad </a:t>
            </a:r>
            <a:r>
              <a:rPr dirty="0" sz="1350" spc="-5">
                <a:latin typeface="Arial"/>
                <a:cs typeface="Arial"/>
              </a:rPr>
              <a:t>ampliare il concetto di casa, </a:t>
            </a:r>
            <a:r>
              <a:rPr dirty="0" sz="1350">
                <a:latin typeface="Arial"/>
                <a:cs typeface="Arial"/>
              </a:rPr>
              <a:t>per </a:t>
            </a:r>
            <a:r>
              <a:rPr dirty="0" sz="1350" spc="-5">
                <a:latin typeface="Arial"/>
                <a:cs typeface="Arial"/>
              </a:rPr>
              <a:t>scoprire </a:t>
            </a:r>
            <a:r>
              <a:rPr dirty="0" sz="1350">
                <a:latin typeface="Arial"/>
                <a:cs typeface="Arial"/>
              </a:rPr>
              <a:t>e </a:t>
            </a:r>
            <a:r>
              <a:rPr dirty="0" sz="1350" spc="-5">
                <a:latin typeface="Arial"/>
                <a:cs typeface="Arial"/>
              </a:rPr>
              <a:t>sperimentare, con l’aiuto  </a:t>
            </a:r>
            <a:r>
              <a:rPr dirty="0" sz="1350">
                <a:latin typeface="Arial"/>
                <a:cs typeface="Arial"/>
              </a:rPr>
              <a:t>di operatori culturali </a:t>
            </a:r>
            <a:r>
              <a:rPr dirty="0" sz="1350" spc="-5">
                <a:latin typeface="Arial"/>
                <a:cs typeface="Arial"/>
              </a:rPr>
              <a:t>specializzati, </a:t>
            </a:r>
            <a:r>
              <a:rPr dirty="0" sz="1350">
                <a:latin typeface="Arial"/>
                <a:cs typeface="Arial"/>
              </a:rPr>
              <a:t>in </a:t>
            </a:r>
            <a:r>
              <a:rPr dirty="0" sz="1350" spc="-5">
                <a:latin typeface="Arial"/>
                <a:cs typeface="Arial"/>
              </a:rPr>
              <a:t>che modo ogni persona </a:t>
            </a:r>
            <a:r>
              <a:rPr dirty="0" sz="1350">
                <a:latin typeface="Arial"/>
                <a:cs typeface="Arial"/>
              </a:rPr>
              <a:t>e </a:t>
            </a:r>
            <a:r>
              <a:rPr dirty="0" sz="1350" spc="-5">
                <a:latin typeface="Arial"/>
                <a:cs typeface="Arial"/>
              </a:rPr>
              <a:t>cosa </a:t>
            </a:r>
            <a:r>
              <a:rPr dirty="0" sz="1350" spc="-10">
                <a:latin typeface="Arial"/>
                <a:cs typeface="Arial"/>
              </a:rPr>
              <a:t>vive, </a:t>
            </a:r>
            <a:r>
              <a:rPr dirty="0" sz="1350">
                <a:latin typeface="Arial"/>
                <a:cs typeface="Arial"/>
              </a:rPr>
              <a:t>abita e  si </a:t>
            </a:r>
            <a:r>
              <a:rPr dirty="0" sz="1350" spc="-5">
                <a:latin typeface="Arial"/>
                <a:cs typeface="Arial"/>
              </a:rPr>
              <a:t>relaziona con tutto </a:t>
            </a:r>
            <a:r>
              <a:rPr dirty="0" sz="1350">
                <a:latin typeface="Arial"/>
                <a:cs typeface="Arial"/>
              </a:rPr>
              <a:t>ciò </a:t>
            </a:r>
            <a:r>
              <a:rPr dirty="0" sz="1350" spc="-5">
                <a:latin typeface="Arial"/>
                <a:cs typeface="Arial"/>
              </a:rPr>
              <a:t>che </a:t>
            </a:r>
            <a:r>
              <a:rPr dirty="0" sz="1350">
                <a:latin typeface="Arial"/>
                <a:cs typeface="Arial"/>
              </a:rPr>
              <a:t>lo </a:t>
            </a:r>
            <a:r>
              <a:rPr dirty="0" sz="1350" spc="-5">
                <a:latin typeface="Arial"/>
                <a:cs typeface="Arial"/>
              </a:rPr>
              <a:t>circonda, utilizzando </a:t>
            </a:r>
            <a:r>
              <a:rPr dirty="0" sz="1350">
                <a:latin typeface="Arial"/>
                <a:cs typeface="Arial"/>
              </a:rPr>
              <a:t>le </a:t>
            </a:r>
            <a:r>
              <a:rPr dirty="0" sz="1350" spc="-5">
                <a:latin typeface="Arial"/>
                <a:cs typeface="Arial"/>
              </a:rPr>
              <a:t>modalità più consone alla  </a:t>
            </a:r>
            <a:r>
              <a:rPr dirty="0" sz="1350">
                <a:latin typeface="Arial"/>
                <a:cs typeface="Arial"/>
              </a:rPr>
              <a:t>propria </a:t>
            </a:r>
            <a:r>
              <a:rPr dirty="0" sz="1350" spc="-5">
                <a:latin typeface="Arial"/>
                <a:cs typeface="Arial"/>
              </a:rPr>
              <a:t>natura. </a:t>
            </a:r>
            <a:r>
              <a:rPr dirty="0" sz="1350">
                <a:latin typeface="Arial"/>
                <a:cs typeface="Arial"/>
              </a:rPr>
              <a:t>Un </a:t>
            </a:r>
            <a:r>
              <a:rPr dirty="0" sz="1350" spc="-5">
                <a:latin typeface="Arial"/>
                <a:cs typeface="Arial"/>
              </a:rPr>
              <a:t>argomento, questo scelto dalle </a:t>
            </a:r>
            <a:r>
              <a:rPr dirty="0" sz="1350">
                <a:latin typeface="Arial"/>
                <a:cs typeface="Arial"/>
              </a:rPr>
              <a:t>banche italiane, che  </a:t>
            </a:r>
            <a:r>
              <a:rPr dirty="0" sz="1350" spc="-5">
                <a:latin typeface="Arial"/>
                <a:cs typeface="Arial"/>
              </a:rPr>
              <a:t>testimonia </a:t>
            </a:r>
            <a:r>
              <a:rPr dirty="0" sz="1350">
                <a:latin typeface="Arial"/>
                <a:cs typeface="Arial"/>
              </a:rPr>
              <a:t>il </a:t>
            </a:r>
            <a:r>
              <a:rPr dirty="0" sz="1350" spc="-5">
                <a:latin typeface="Arial"/>
                <a:cs typeface="Arial"/>
              </a:rPr>
              <a:t>loro essere fortemente legate </a:t>
            </a:r>
            <a:r>
              <a:rPr dirty="0" sz="1350">
                <a:latin typeface="Arial"/>
                <a:cs typeface="Arial"/>
              </a:rPr>
              <a:t>al </a:t>
            </a:r>
            <a:r>
              <a:rPr dirty="0" sz="1350" spc="-5">
                <a:latin typeface="Arial"/>
                <a:cs typeface="Arial"/>
              </a:rPr>
              <a:t>territorio </a:t>
            </a:r>
            <a:r>
              <a:rPr dirty="0" sz="1350">
                <a:latin typeface="Arial"/>
                <a:cs typeface="Arial"/>
              </a:rPr>
              <a:t>e </a:t>
            </a:r>
            <a:r>
              <a:rPr dirty="0" sz="1350" spc="-5">
                <a:latin typeface="Arial"/>
                <a:cs typeface="Arial"/>
              </a:rPr>
              <a:t>sensibili </a:t>
            </a:r>
            <a:r>
              <a:rPr dirty="0" sz="1350">
                <a:latin typeface="Arial"/>
                <a:cs typeface="Arial"/>
              </a:rPr>
              <a:t>al tema </a:t>
            </a:r>
            <a:r>
              <a:rPr dirty="0" sz="1350" spc="-5">
                <a:latin typeface="Arial"/>
                <a:cs typeface="Arial"/>
              </a:rPr>
              <a:t>della  </a:t>
            </a:r>
            <a:r>
              <a:rPr dirty="0" sz="1350">
                <a:latin typeface="Arial"/>
                <a:cs typeface="Arial"/>
              </a:rPr>
              <a:t>cultura e </a:t>
            </a:r>
            <a:r>
              <a:rPr dirty="0" sz="1350" spc="-5">
                <a:latin typeface="Arial"/>
                <a:cs typeface="Arial"/>
              </a:rPr>
              <a:t>della creatività, visti </a:t>
            </a:r>
            <a:r>
              <a:rPr dirty="0" sz="1350">
                <a:latin typeface="Arial"/>
                <a:cs typeface="Arial"/>
              </a:rPr>
              <a:t>come </a:t>
            </a:r>
            <a:r>
              <a:rPr dirty="0" sz="1350" spc="-5">
                <a:latin typeface="Arial"/>
                <a:cs typeface="Arial"/>
              </a:rPr>
              <a:t>espressione </a:t>
            </a:r>
            <a:r>
              <a:rPr dirty="0" sz="1350">
                <a:latin typeface="Arial"/>
                <a:cs typeface="Arial"/>
              </a:rPr>
              <a:t>e </a:t>
            </a:r>
            <a:r>
              <a:rPr dirty="0" sz="1350" spc="-5">
                <a:latin typeface="Arial"/>
                <a:cs typeface="Arial"/>
              </a:rPr>
              <a:t>possibilità </a:t>
            </a:r>
            <a:r>
              <a:rPr dirty="0" sz="1350">
                <a:latin typeface="Arial"/>
                <a:cs typeface="Arial"/>
              </a:rPr>
              <a:t>di un </a:t>
            </a:r>
            <a:r>
              <a:rPr dirty="0" sz="1350" spc="-5">
                <a:latin typeface="Arial"/>
                <a:cs typeface="Arial"/>
              </a:rPr>
              <a:t>vivere civile  </a:t>
            </a:r>
            <a:r>
              <a:rPr dirty="0" sz="1350">
                <a:latin typeface="Arial"/>
                <a:cs typeface="Arial"/>
              </a:rPr>
              <a:t>basato </a:t>
            </a:r>
            <a:r>
              <a:rPr dirty="0" sz="1350" spc="-5">
                <a:latin typeface="Arial"/>
                <a:cs typeface="Arial"/>
              </a:rPr>
              <a:t>sullo sguardo </a:t>
            </a:r>
            <a:r>
              <a:rPr dirty="0" sz="1350">
                <a:latin typeface="Arial"/>
                <a:cs typeface="Arial"/>
              </a:rPr>
              <a:t>delle giovani </a:t>
            </a:r>
            <a:r>
              <a:rPr dirty="0" sz="1350" spc="-5">
                <a:latin typeface="Arial"/>
                <a:cs typeface="Arial"/>
              </a:rPr>
              <a:t>generazioni. Il </a:t>
            </a:r>
            <a:r>
              <a:rPr dirty="0" sz="1350">
                <a:latin typeface="Arial"/>
                <a:cs typeface="Arial"/>
              </a:rPr>
              <a:t>programma </a:t>
            </a:r>
            <a:r>
              <a:rPr dirty="0" sz="1350" spc="-5">
                <a:latin typeface="Arial"/>
                <a:cs typeface="Arial"/>
              </a:rPr>
              <a:t>nazionale delle  iniziative </a:t>
            </a:r>
            <a:r>
              <a:rPr dirty="0" sz="1350">
                <a:latin typeface="Arial"/>
                <a:cs typeface="Arial"/>
              </a:rPr>
              <a:t>è </a:t>
            </a:r>
            <a:r>
              <a:rPr dirty="0" sz="1350" spc="-5">
                <a:latin typeface="Arial"/>
                <a:cs typeface="Arial"/>
              </a:rPr>
              <a:t>reperibile </a:t>
            </a:r>
            <a:r>
              <a:rPr dirty="0" sz="1350">
                <a:latin typeface="Arial"/>
                <a:cs typeface="Arial"/>
              </a:rPr>
              <a:t>sul </a:t>
            </a:r>
            <a:r>
              <a:rPr dirty="0" sz="1350" spc="-5">
                <a:latin typeface="Arial"/>
                <a:cs typeface="Arial"/>
              </a:rPr>
              <a:t>sito </a:t>
            </a:r>
            <a:r>
              <a:rPr dirty="0" sz="1350">
                <a:latin typeface="Arial"/>
                <a:cs typeface="Arial"/>
              </a:rPr>
              <a:t>internet </a:t>
            </a:r>
            <a:r>
              <a:rPr dirty="0" sz="1350" spc="-5">
                <a:latin typeface="Arial"/>
                <a:cs typeface="Arial"/>
                <a:hlinkClick r:id="rId3"/>
              </a:rPr>
              <a:t>www.festivalculturacreativa.it, </a:t>
            </a:r>
            <a:r>
              <a:rPr dirty="0" sz="1350">
                <a:latin typeface="Arial"/>
                <a:cs typeface="Arial"/>
              </a:rPr>
              <a:t>mentre  </a:t>
            </a:r>
            <a:r>
              <a:rPr dirty="0" sz="1350" spc="-5">
                <a:latin typeface="Arial"/>
                <a:cs typeface="Arial"/>
              </a:rPr>
              <a:t>quello dell’evento modenese </a:t>
            </a:r>
            <a:r>
              <a:rPr dirty="0" sz="1350" spc="-10">
                <a:latin typeface="Arial"/>
                <a:cs typeface="Arial"/>
              </a:rPr>
              <a:t>‘Città </a:t>
            </a:r>
            <a:r>
              <a:rPr dirty="0" sz="1350" spc="-5">
                <a:latin typeface="Arial"/>
                <a:cs typeface="Arial"/>
              </a:rPr>
              <a:t>invisibili’, in scena il </a:t>
            </a:r>
            <a:r>
              <a:rPr dirty="0" sz="1350">
                <a:latin typeface="Arial"/>
                <a:cs typeface="Arial"/>
              </a:rPr>
              <a:t>7 </a:t>
            </a:r>
            <a:r>
              <a:rPr dirty="0" sz="1350" spc="-5">
                <a:latin typeface="Arial"/>
                <a:cs typeface="Arial"/>
              </a:rPr>
              <a:t>maggio dalle 16 </a:t>
            </a:r>
            <a:r>
              <a:rPr dirty="0" sz="1350" spc="-10">
                <a:latin typeface="Arial"/>
                <a:cs typeface="Arial"/>
              </a:rPr>
              <a:t>alle </a:t>
            </a:r>
            <a:r>
              <a:rPr dirty="0" sz="1350" spc="-5">
                <a:latin typeface="Arial"/>
                <a:cs typeface="Arial"/>
              </a:rPr>
              <a:t>19  </a:t>
            </a:r>
            <a:r>
              <a:rPr dirty="0" sz="1350">
                <a:latin typeface="Arial"/>
                <a:cs typeface="Arial"/>
              </a:rPr>
              <a:t>presso il </a:t>
            </a:r>
            <a:r>
              <a:rPr dirty="0" sz="1350" spc="-5">
                <a:latin typeface="Arial"/>
                <a:cs typeface="Arial"/>
              </a:rPr>
              <a:t>Giardino </a:t>
            </a:r>
            <a:r>
              <a:rPr dirty="0" sz="1350">
                <a:latin typeface="Arial"/>
                <a:cs typeface="Arial"/>
              </a:rPr>
              <a:t>Ducale </a:t>
            </a:r>
            <a:r>
              <a:rPr dirty="0" sz="1350" spc="-5">
                <a:latin typeface="Arial"/>
                <a:cs typeface="Arial"/>
              </a:rPr>
              <a:t>Estense, </a:t>
            </a:r>
            <a:r>
              <a:rPr dirty="0" sz="1350">
                <a:latin typeface="Arial"/>
                <a:cs typeface="Arial"/>
              </a:rPr>
              <a:t>in </a:t>
            </a:r>
            <a:r>
              <a:rPr dirty="0" sz="1350" spc="-5">
                <a:latin typeface="Arial"/>
                <a:cs typeface="Arial"/>
              </a:rPr>
              <a:t>Corso Canalgrande, </a:t>
            </a:r>
            <a:r>
              <a:rPr dirty="0" sz="1350">
                <a:latin typeface="Arial"/>
                <a:cs typeface="Arial"/>
              </a:rPr>
              <a:t>è </a:t>
            </a:r>
            <a:r>
              <a:rPr dirty="0" sz="1350" spc="-5">
                <a:latin typeface="Arial"/>
                <a:cs typeface="Arial"/>
              </a:rPr>
              <a:t>consultabile </a:t>
            </a:r>
            <a:r>
              <a:rPr dirty="0" sz="1350">
                <a:latin typeface="Arial"/>
                <a:cs typeface="Arial"/>
              </a:rPr>
              <a:t>sul </a:t>
            </a:r>
            <a:r>
              <a:rPr dirty="0" sz="1350" spc="-5">
                <a:latin typeface="Arial"/>
                <a:cs typeface="Arial"/>
              </a:rPr>
              <a:t>sito  </a:t>
            </a:r>
            <a:r>
              <a:rPr dirty="0" sz="1350">
                <a:latin typeface="Arial"/>
                <a:cs typeface="Arial"/>
              </a:rPr>
              <a:t>internet </a:t>
            </a:r>
            <a:r>
              <a:rPr dirty="0" sz="1350" spc="-5">
                <a:latin typeface="Arial"/>
                <a:cs typeface="Arial"/>
                <a:hlinkClick r:id="rId4"/>
              </a:rPr>
              <a:t>www.bper.it </a:t>
            </a:r>
            <a:r>
              <a:rPr dirty="0" sz="1350">
                <a:latin typeface="Arial"/>
                <a:cs typeface="Arial"/>
              </a:rPr>
              <a:t>e </a:t>
            </a:r>
            <a:r>
              <a:rPr dirty="0" sz="1350" spc="-5">
                <a:latin typeface="Arial"/>
                <a:cs typeface="Arial"/>
              </a:rPr>
              <a:t>sulla </a:t>
            </a:r>
            <a:r>
              <a:rPr dirty="0" sz="1350">
                <a:latin typeface="Arial"/>
                <a:cs typeface="Arial"/>
              </a:rPr>
              <a:t>pagina </a:t>
            </a:r>
            <a:r>
              <a:rPr dirty="0" sz="1350" spc="-5">
                <a:latin typeface="Arial"/>
                <a:cs typeface="Arial"/>
              </a:rPr>
              <a:t>Facebook </a:t>
            </a:r>
            <a:r>
              <a:rPr dirty="0" sz="1350">
                <a:latin typeface="Arial"/>
                <a:cs typeface="Arial"/>
              </a:rPr>
              <a:t>di </a:t>
            </a:r>
            <a:r>
              <a:rPr dirty="0" sz="1350" spc="-5">
                <a:latin typeface="Arial"/>
                <a:cs typeface="Arial"/>
              </a:rPr>
              <a:t>Bper</a:t>
            </a:r>
            <a:r>
              <a:rPr dirty="0" sz="1350" spc="-10">
                <a:latin typeface="Arial"/>
                <a:cs typeface="Arial"/>
              </a:rPr>
              <a:t> </a:t>
            </a:r>
            <a:r>
              <a:rPr dirty="0" sz="1350" spc="-5">
                <a:latin typeface="Arial"/>
                <a:cs typeface="Arial"/>
              </a:rPr>
              <a:t>Banca.</a:t>
            </a:r>
            <a:endParaRPr sz="13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22904" y="2442971"/>
            <a:ext cx="1714499" cy="8853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Videolina.it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5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140709"/>
            <a:ext cx="4222750" cy="1409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750" spc="-5">
                <a:solidFill>
                  <a:srgbClr val="545454"/>
                </a:solidFill>
                <a:latin typeface="Arial"/>
                <a:cs typeface="Arial"/>
              </a:rPr>
              <a:t>SASSARI, FESTIVAL DELLA CULTURA CREATIVA: </a:t>
            </a:r>
            <a:r>
              <a:rPr dirty="0" sz="750">
                <a:solidFill>
                  <a:srgbClr val="545454"/>
                </a:solidFill>
                <a:latin typeface="Arial"/>
                <a:cs typeface="Arial"/>
              </a:rPr>
              <a:t>I </a:t>
            </a:r>
            <a:r>
              <a:rPr dirty="0" sz="750" spc="-5">
                <a:solidFill>
                  <a:srgbClr val="545454"/>
                </a:solidFill>
                <a:latin typeface="Arial"/>
                <a:cs typeface="Arial"/>
              </a:rPr>
              <a:t>BIMBI ALLA SCOPERTA DI CASE </a:t>
            </a:r>
            <a:r>
              <a:rPr dirty="0" sz="750">
                <a:solidFill>
                  <a:srgbClr val="545454"/>
                </a:solidFill>
                <a:latin typeface="Arial"/>
                <a:cs typeface="Arial"/>
              </a:rPr>
              <a:t>E</a:t>
            </a:r>
            <a:r>
              <a:rPr dirty="0" sz="750" spc="14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dirty="0" sz="750" spc="-5">
                <a:solidFill>
                  <a:srgbClr val="545454"/>
                </a:solidFill>
                <a:latin typeface="Arial"/>
                <a:cs typeface="Arial"/>
              </a:rPr>
              <a:t>CITTÀ</a:t>
            </a:r>
            <a:endParaRPr sz="7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3370834"/>
            <a:ext cx="5480050" cy="459105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1670"/>
              </a:lnSpc>
              <a:spcBef>
                <a:spcPts val="215"/>
              </a:spcBef>
            </a:pPr>
            <a:r>
              <a:rPr dirty="0" sz="1450" spc="-35" b="1">
                <a:solidFill>
                  <a:srgbClr val="545454"/>
                </a:solidFill>
                <a:latin typeface="Arial"/>
                <a:cs typeface="Arial"/>
              </a:rPr>
              <a:t>SASSARI, FESTIVAL </a:t>
            </a:r>
            <a:r>
              <a:rPr dirty="0" sz="1450" spc="-30" b="1">
                <a:solidFill>
                  <a:srgbClr val="545454"/>
                </a:solidFill>
                <a:latin typeface="Arial"/>
                <a:cs typeface="Arial"/>
              </a:rPr>
              <a:t>DELLA CULTURA </a:t>
            </a:r>
            <a:r>
              <a:rPr dirty="0" sz="1450" spc="-40" b="1">
                <a:solidFill>
                  <a:srgbClr val="545454"/>
                </a:solidFill>
                <a:latin typeface="Arial"/>
                <a:cs typeface="Arial"/>
              </a:rPr>
              <a:t>CREATIVA: </a:t>
            </a:r>
            <a:r>
              <a:rPr dirty="0" sz="1450" b="1">
                <a:solidFill>
                  <a:srgbClr val="545454"/>
                </a:solidFill>
                <a:latin typeface="Arial"/>
                <a:cs typeface="Arial"/>
              </a:rPr>
              <a:t>I</a:t>
            </a:r>
            <a:r>
              <a:rPr dirty="0" sz="1450" spc="-280" b="1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dirty="0" sz="1450" spc="-35" b="1">
                <a:solidFill>
                  <a:srgbClr val="545454"/>
                </a:solidFill>
                <a:latin typeface="Arial"/>
                <a:cs typeface="Arial"/>
              </a:rPr>
              <a:t>BIMBI </a:t>
            </a:r>
            <a:r>
              <a:rPr dirty="0" sz="1450" spc="-30" b="1">
                <a:solidFill>
                  <a:srgbClr val="545454"/>
                </a:solidFill>
                <a:latin typeface="Arial"/>
                <a:cs typeface="Arial"/>
              </a:rPr>
              <a:t>ALLA  </a:t>
            </a:r>
            <a:r>
              <a:rPr dirty="0" sz="1450" spc="-35" b="1">
                <a:solidFill>
                  <a:srgbClr val="545454"/>
                </a:solidFill>
                <a:latin typeface="Arial"/>
                <a:cs typeface="Arial"/>
              </a:rPr>
              <a:t>SCOPERTA </a:t>
            </a:r>
            <a:r>
              <a:rPr dirty="0" sz="1450" spc="-25" b="1">
                <a:solidFill>
                  <a:srgbClr val="545454"/>
                </a:solidFill>
                <a:latin typeface="Arial"/>
                <a:cs typeface="Arial"/>
              </a:rPr>
              <a:t>DI </a:t>
            </a:r>
            <a:r>
              <a:rPr dirty="0" sz="1450" spc="-30" b="1">
                <a:solidFill>
                  <a:srgbClr val="545454"/>
                </a:solidFill>
                <a:latin typeface="Arial"/>
                <a:cs typeface="Arial"/>
              </a:rPr>
              <a:t>CASE </a:t>
            </a:r>
            <a:r>
              <a:rPr dirty="0" sz="1450" b="1">
                <a:solidFill>
                  <a:srgbClr val="545454"/>
                </a:solidFill>
                <a:latin typeface="Arial"/>
                <a:cs typeface="Arial"/>
              </a:rPr>
              <a:t>E</a:t>
            </a:r>
            <a:r>
              <a:rPr dirty="0" sz="1450" spc="-220" b="1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dirty="0" sz="1450" spc="-30" b="1">
                <a:solidFill>
                  <a:srgbClr val="545454"/>
                </a:solidFill>
                <a:latin typeface="Arial"/>
                <a:cs typeface="Arial"/>
              </a:rPr>
              <a:t>CITTÀ</a:t>
            </a:r>
            <a:endParaRPr sz="14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30094" y="2119883"/>
            <a:ext cx="2499995" cy="5043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4012691"/>
            <a:ext cx="5342509" cy="31581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86765" y="7450835"/>
            <a:ext cx="5495925" cy="2952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49225">
              <a:lnSpc>
                <a:spcPts val="1839"/>
              </a:lnSpc>
            </a:pPr>
            <a:r>
              <a:rPr dirty="0" sz="1600" spc="-30" b="1">
                <a:latin typeface="Arial"/>
                <a:cs typeface="Arial"/>
              </a:rPr>
              <a:t>A</a:t>
            </a:r>
            <a:r>
              <a:rPr dirty="0" sz="1600" b="1">
                <a:latin typeface="Arial"/>
                <a:cs typeface="Arial"/>
              </a:rPr>
              <a:t>dn</a:t>
            </a:r>
            <a:r>
              <a:rPr dirty="0" sz="1600" spc="-5" b="1">
                <a:latin typeface="Arial"/>
                <a:cs typeface="Arial"/>
              </a:rPr>
              <a:t>k</a:t>
            </a:r>
            <a:r>
              <a:rPr dirty="0" sz="1600" spc="5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on</a:t>
            </a:r>
            <a:r>
              <a:rPr dirty="0" sz="1600" spc="-5" b="1">
                <a:latin typeface="Arial"/>
                <a:cs typeface="Arial"/>
              </a:rPr>
              <a:t>os.c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m  </a:t>
            </a:r>
            <a:r>
              <a:rPr dirty="0" sz="1600" spc="-5" b="1">
                <a:latin typeface="Arial"/>
                <a:cs typeface="Arial"/>
              </a:rPr>
              <a:t>6 maggio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099561"/>
            <a:ext cx="6114415" cy="6868795"/>
          </a:xfrm>
          <a:prstGeom prst="rect">
            <a:avLst/>
          </a:prstGeom>
        </p:spPr>
        <p:txBody>
          <a:bodyPr wrap="square" lIns="0" tIns="38735" rIns="0" bIns="0" rtlCol="0" vert="horz">
            <a:spAutoFit/>
          </a:bodyPr>
          <a:lstStyle/>
          <a:p>
            <a:pPr marL="12700" marR="276225">
              <a:lnSpc>
                <a:spcPts val="2740"/>
              </a:lnSpc>
              <a:spcBef>
                <a:spcPts val="305"/>
              </a:spcBef>
            </a:pPr>
            <a:r>
              <a:rPr dirty="0" sz="2400">
                <a:latin typeface="Georgia"/>
                <a:cs typeface="Georgia"/>
              </a:rPr>
              <a:t>Il 7 maggio a </a:t>
            </a:r>
            <a:r>
              <a:rPr dirty="0" sz="2400" spc="-5">
                <a:latin typeface="Georgia"/>
                <a:cs typeface="Georgia"/>
              </a:rPr>
              <a:t>Modena le 'Città Invisibili' </a:t>
            </a:r>
            <a:r>
              <a:rPr dirty="0" sz="2400">
                <a:latin typeface="Georgia"/>
                <a:cs typeface="Georgia"/>
              </a:rPr>
              <a:t>nel  </a:t>
            </a:r>
            <a:r>
              <a:rPr dirty="0" sz="2400" spc="-5">
                <a:latin typeface="Georgia"/>
                <a:cs typeface="Georgia"/>
              </a:rPr>
              <a:t>'Festival della cultura </a:t>
            </a:r>
            <a:r>
              <a:rPr dirty="0" sz="2400">
                <a:latin typeface="Georgia"/>
                <a:cs typeface="Georgia"/>
              </a:rPr>
              <a:t>creativa' </a:t>
            </a:r>
            <a:r>
              <a:rPr dirty="0" sz="2400" spc="-10">
                <a:latin typeface="Georgia"/>
                <a:cs typeface="Georgia"/>
              </a:rPr>
              <a:t>con</a:t>
            </a:r>
            <a:r>
              <a:rPr dirty="0" sz="2400" spc="-25">
                <a:latin typeface="Georgia"/>
                <a:cs typeface="Georgia"/>
              </a:rPr>
              <a:t> </a:t>
            </a:r>
            <a:r>
              <a:rPr dirty="0" sz="2400">
                <a:latin typeface="Georgia"/>
                <a:cs typeface="Georgia"/>
              </a:rPr>
              <a:t>Bper</a:t>
            </a:r>
            <a:endParaRPr sz="2400">
              <a:latin typeface="Georgia"/>
              <a:cs typeface="Georgia"/>
            </a:endParaRPr>
          </a:p>
          <a:p>
            <a:pPr marL="3844925">
              <a:lnSpc>
                <a:spcPts val="2645"/>
              </a:lnSpc>
            </a:pPr>
            <a:r>
              <a:rPr dirty="0" sz="2400">
                <a:latin typeface="Georgia"/>
                <a:cs typeface="Georgia"/>
              </a:rPr>
              <a:t>Banca</a:t>
            </a:r>
            <a:endParaRPr sz="2400">
              <a:latin typeface="Georgia"/>
              <a:cs typeface="Georgia"/>
            </a:endParaRPr>
          </a:p>
          <a:p>
            <a:pPr marL="3844925" marR="5080">
              <a:lnSpc>
                <a:spcPct val="107600"/>
              </a:lnSpc>
              <a:spcBef>
                <a:spcPts val="765"/>
              </a:spcBef>
            </a:pPr>
            <a:r>
              <a:rPr dirty="0" sz="1300" spc="-5" b="1">
                <a:latin typeface="Georgia"/>
                <a:cs typeface="Georgia"/>
              </a:rPr>
              <a:t>Sabato 7 maggio alle 16 </a:t>
            </a:r>
            <a:r>
              <a:rPr dirty="0" sz="1300" spc="-5">
                <a:latin typeface="Georgia"/>
                <a:cs typeface="Georgia"/>
              </a:rPr>
              <a:t>il  Giardino Ducale Estense in  Corso Canalgrande </a:t>
            </a:r>
            <a:r>
              <a:rPr dirty="0" sz="1300" spc="-5" b="1">
                <a:latin typeface="Georgia"/>
                <a:cs typeface="Georgia"/>
              </a:rPr>
              <a:t>a  Modena </a:t>
            </a:r>
            <a:r>
              <a:rPr dirty="0" sz="1300" spc="-5">
                <a:latin typeface="Georgia"/>
                <a:cs typeface="Georgia"/>
              </a:rPr>
              <a:t>ospiterà </a:t>
            </a:r>
            <a:r>
              <a:rPr dirty="0" sz="1300">
                <a:latin typeface="Georgia"/>
                <a:cs typeface="Georgia"/>
              </a:rPr>
              <a:t>'</a:t>
            </a:r>
            <a:r>
              <a:rPr dirty="0" sz="1300" b="1">
                <a:latin typeface="Georgia"/>
                <a:cs typeface="Georgia"/>
              </a:rPr>
              <a:t>Città  </a:t>
            </a:r>
            <a:r>
              <a:rPr dirty="0" sz="1300" spc="-5" b="1">
                <a:latin typeface="Georgia"/>
                <a:cs typeface="Georgia"/>
              </a:rPr>
              <a:t>Invisibili', secondo dei  </a:t>
            </a:r>
            <a:r>
              <a:rPr dirty="0" sz="1300" spc="-10" b="1">
                <a:latin typeface="Georgia"/>
                <a:cs typeface="Georgia"/>
              </a:rPr>
              <a:t>quattro </a:t>
            </a:r>
            <a:r>
              <a:rPr dirty="0" sz="1300" spc="-5" b="1">
                <a:latin typeface="Georgia"/>
                <a:cs typeface="Georgia"/>
              </a:rPr>
              <a:t>appuntamenti del  'Festival della cultura  creativa' sostenuti da </a:t>
            </a:r>
            <a:r>
              <a:rPr dirty="0" sz="1300" b="1">
                <a:latin typeface="Georgia"/>
                <a:cs typeface="Georgia"/>
              </a:rPr>
              <a:t>Bper  </a:t>
            </a:r>
            <a:r>
              <a:rPr dirty="0" sz="1300" spc="-5" b="1">
                <a:latin typeface="Georgia"/>
                <a:cs typeface="Georgia"/>
              </a:rPr>
              <a:t>Banca. </a:t>
            </a:r>
            <a:r>
              <a:rPr dirty="0" sz="1300" spc="-5">
                <a:latin typeface="Georgia"/>
                <a:cs typeface="Georgia"/>
              </a:rPr>
              <a:t>Il tema </a:t>
            </a:r>
            <a:r>
              <a:rPr dirty="0" sz="1300" spc="-10">
                <a:latin typeface="Georgia"/>
                <a:cs typeface="Georgia"/>
              </a:rPr>
              <a:t>del </a:t>
            </a:r>
            <a:r>
              <a:rPr dirty="0" sz="1300" spc="-5">
                <a:latin typeface="Georgia"/>
                <a:cs typeface="Georgia"/>
              </a:rPr>
              <a:t>2016 è  "Abitare Sottosopra - </a:t>
            </a:r>
            <a:r>
              <a:rPr dirty="0" sz="1300" spc="-10">
                <a:latin typeface="Georgia"/>
                <a:cs typeface="Georgia"/>
              </a:rPr>
              <a:t>scoprire  </a:t>
            </a:r>
            <a:r>
              <a:rPr dirty="0" sz="1300" spc="-5">
                <a:latin typeface="Georgia"/>
                <a:cs typeface="Georgia"/>
              </a:rPr>
              <a:t>e sperimentare come si </a:t>
            </a:r>
            <a:r>
              <a:rPr dirty="0" sz="1300" spc="-10">
                <a:latin typeface="Georgia"/>
                <a:cs typeface="Georgia"/>
              </a:rPr>
              <a:t>sta  dentro </a:t>
            </a:r>
            <a:r>
              <a:rPr dirty="0" sz="1300" spc="-5">
                <a:latin typeface="Georgia"/>
                <a:cs typeface="Georgia"/>
              </a:rPr>
              <a:t>i luoghi, l'arte e </a:t>
            </a:r>
            <a:r>
              <a:rPr dirty="0" sz="1300" spc="-10">
                <a:latin typeface="Georgia"/>
                <a:cs typeface="Georgia"/>
              </a:rPr>
              <a:t>le  </a:t>
            </a:r>
            <a:r>
              <a:rPr dirty="0" sz="1300" spc="-5">
                <a:latin typeface="Georgia"/>
                <a:cs typeface="Georgia"/>
              </a:rPr>
              <a:t>emozioni".</a:t>
            </a:r>
            <a:endParaRPr sz="13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123825">
              <a:lnSpc>
                <a:spcPct val="107600"/>
              </a:lnSpc>
            </a:pPr>
            <a:r>
              <a:rPr dirty="0" sz="1300" spc="-5">
                <a:latin typeface="Georgia"/>
                <a:cs typeface="Georgia"/>
              </a:rPr>
              <a:t>L’appuntamento di Modena impegnerà bambini tra i 5 e i </a:t>
            </a:r>
            <a:r>
              <a:rPr dirty="0" sz="1300">
                <a:latin typeface="Georgia"/>
                <a:cs typeface="Georgia"/>
              </a:rPr>
              <a:t>12 </a:t>
            </a:r>
            <a:r>
              <a:rPr dirty="0" sz="1300" spc="-5">
                <a:latin typeface="Georgia"/>
                <a:cs typeface="Georgia"/>
              </a:rPr>
              <a:t>anni </a:t>
            </a:r>
            <a:r>
              <a:rPr dirty="0" sz="1300" spc="-10">
                <a:latin typeface="Georgia"/>
                <a:cs typeface="Georgia"/>
              </a:rPr>
              <a:t>che </a:t>
            </a:r>
            <a:r>
              <a:rPr dirty="0" sz="1300" spc="-5">
                <a:latin typeface="Georgia"/>
                <a:cs typeface="Georgia"/>
              </a:rPr>
              <a:t>potranno  inventare, insieme </a:t>
            </a:r>
            <a:r>
              <a:rPr dirty="0" sz="1300" spc="-10">
                <a:latin typeface="Georgia"/>
                <a:cs typeface="Georgia"/>
              </a:rPr>
              <a:t>ai </a:t>
            </a:r>
            <a:r>
              <a:rPr dirty="0" sz="1300" spc="-5">
                <a:latin typeface="Georgia"/>
                <a:cs typeface="Georgia"/>
              </a:rPr>
              <a:t>genitori, un nuovo spazio </a:t>
            </a:r>
            <a:r>
              <a:rPr dirty="0" sz="1300">
                <a:latin typeface="Georgia"/>
                <a:cs typeface="Georgia"/>
              </a:rPr>
              <a:t>da </a:t>
            </a:r>
            <a:r>
              <a:rPr dirty="0" sz="1300" spc="-5">
                <a:latin typeface="Georgia"/>
                <a:cs typeface="Georgia"/>
              </a:rPr>
              <a:t>abitare </a:t>
            </a:r>
            <a:r>
              <a:rPr dirty="0" sz="1300">
                <a:latin typeface="Georgia"/>
                <a:cs typeface="Georgia"/>
              </a:rPr>
              <a:t>ispirandosi </a:t>
            </a:r>
            <a:r>
              <a:rPr dirty="0" sz="1300" spc="-5">
                <a:latin typeface="Georgia"/>
                <a:cs typeface="Georgia"/>
              </a:rPr>
              <a:t>appunto </a:t>
            </a:r>
            <a:r>
              <a:rPr dirty="0" sz="1300" spc="-10">
                <a:latin typeface="Georgia"/>
                <a:cs typeface="Georgia"/>
              </a:rPr>
              <a:t>alle  </a:t>
            </a:r>
            <a:r>
              <a:rPr dirty="0" sz="1300" spc="-5">
                <a:latin typeface="Georgia"/>
                <a:cs typeface="Georgia"/>
              </a:rPr>
              <a:t>'Città Invisibili' del romanzo di Italo Calvino. Il pomeriggio di intrattenimento  comincerà </a:t>
            </a:r>
            <a:r>
              <a:rPr dirty="0" sz="1300" spc="-10">
                <a:latin typeface="Georgia"/>
                <a:cs typeface="Georgia"/>
              </a:rPr>
              <a:t>con una </a:t>
            </a:r>
            <a:r>
              <a:rPr dirty="0" sz="1300" spc="-5">
                <a:latin typeface="Georgia"/>
                <a:cs typeface="Georgia"/>
              </a:rPr>
              <a:t>fase di accoglienza in cui verranno consegnate </a:t>
            </a:r>
            <a:r>
              <a:rPr dirty="0" sz="1300" spc="-10">
                <a:latin typeface="Georgia"/>
                <a:cs typeface="Georgia"/>
              </a:rPr>
              <a:t>delle </a:t>
            </a:r>
            <a:r>
              <a:rPr dirty="0" sz="1300" spc="-5">
                <a:latin typeface="Georgia"/>
                <a:cs typeface="Georgia"/>
              </a:rPr>
              <a:t>cartoline  </a:t>
            </a:r>
            <a:r>
              <a:rPr dirty="0" sz="1300" spc="-10">
                <a:latin typeface="Georgia"/>
                <a:cs typeface="Georgia"/>
              </a:rPr>
              <a:t>che </a:t>
            </a:r>
            <a:r>
              <a:rPr dirty="0" sz="1300" spc="-5">
                <a:latin typeface="Georgia"/>
                <a:cs typeface="Georgia"/>
              </a:rPr>
              <a:t>invitano </a:t>
            </a:r>
            <a:r>
              <a:rPr dirty="0" sz="1300" spc="-10">
                <a:latin typeface="Georgia"/>
                <a:cs typeface="Georgia"/>
              </a:rPr>
              <a:t>ad </a:t>
            </a:r>
            <a:r>
              <a:rPr dirty="0" sz="1300" spc="-5">
                <a:latin typeface="Georgia"/>
                <a:cs typeface="Georgia"/>
              </a:rPr>
              <a:t>entrare </a:t>
            </a:r>
            <a:r>
              <a:rPr dirty="0" sz="1300">
                <a:latin typeface="Georgia"/>
                <a:cs typeface="Georgia"/>
              </a:rPr>
              <a:t>nella </a:t>
            </a:r>
            <a:r>
              <a:rPr dirty="0" sz="1300" spc="-5">
                <a:latin typeface="Georgia"/>
                <a:cs typeface="Georgia"/>
              </a:rPr>
              <a:t>nuova città immaginaria: </a:t>
            </a:r>
            <a:r>
              <a:rPr dirty="0" sz="1300" spc="-5" b="1">
                <a:latin typeface="Georgia"/>
                <a:cs typeface="Georgia"/>
              </a:rPr>
              <a:t>ogni bambino </a:t>
            </a:r>
            <a:r>
              <a:rPr dirty="0" sz="1300" b="1">
                <a:latin typeface="Georgia"/>
                <a:cs typeface="Georgia"/>
              </a:rPr>
              <a:t>potrà  </a:t>
            </a:r>
            <a:r>
              <a:rPr dirty="0" sz="1300" spc="-5" b="1">
                <a:latin typeface="Georgia"/>
                <a:cs typeface="Georgia"/>
              </a:rPr>
              <a:t>completare la stampa con testi e disegni, e dovrà poi indossarla come  una collana, come segno di appartenenza</a:t>
            </a:r>
            <a:r>
              <a:rPr dirty="0" sz="1300" spc="15" b="1">
                <a:latin typeface="Georgia"/>
                <a:cs typeface="Georgia"/>
              </a:rPr>
              <a:t> </a:t>
            </a:r>
            <a:r>
              <a:rPr dirty="0" sz="1300" spc="-5" b="1">
                <a:latin typeface="Georgia"/>
                <a:cs typeface="Georgia"/>
              </a:rPr>
              <a:t>all’attività</a:t>
            </a:r>
            <a:r>
              <a:rPr dirty="0" sz="1300" spc="-5">
                <a:latin typeface="Georgia"/>
                <a:cs typeface="Georgia"/>
              </a:rPr>
              <a:t>.</a:t>
            </a:r>
            <a:endParaRPr sz="13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30480">
              <a:lnSpc>
                <a:spcPct val="107500"/>
              </a:lnSpc>
            </a:pPr>
            <a:r>
              <a:rPr dirty="0" sz="1300" spc="-5">
                <a:latin typeface="Georgia"/>
                <a:cs typeface="Georgia"/>
              </a:rPr>
              <a:t>Bper Banca, che aderisce </a:t>
            </a:r>
            <a:r>
              <a:rPr dirty="0" sz="1300" spc="-10">
                <a:latin typeface="Georgia"/>
                <a:cs typeface="Georgia"/>
              </a:rPr>
              <a:t>al </a:t>
            </a:r>
            <a:r>
              <a:rPr dirty="0" sz="1300" spc="-5">
                <a:latin typeface="Georgia"/>
                <a:cs typeface="Georgia"/>
              </a:rPr>
              <a:t>Festival della Cultura Creativa fin </a:t>
            </a:r>
            <a:r>
              <a:rPr dirty="0" sz="1300" spc="-10">
                <a:latin typeface="Georgia"/>
                <a:cs typeface="Georgia"/>
              </a:rPr>
              <a:t>dal </a:t>
            </a:r>
            <a:r>
              <a:rPr dirty="0" sz="1300" spc="-5">
                <a:latin typeface="Georgia"/>
                <a:cs typeface="Georgia"/>
              </a:rPr>
              <a:t>suo inizio, si </a:t>
            </a:r>
            <a:r>
              <a:rPr dirty="0" sz="1300" spc="-10">
                <a:latin typeface="Georgia"/>
                <a:cs typeface="Georgia"/>
              </a:rPr>
              <a:t>fa  così </a:t>
            </a:r>
            <a:r>
              <a:rPr dirty="0" sz="1300" spc="-5">
                <a:latin typeface="Georgia"/>
                <a:cs typeface="Georgia"/>
              </a:rPr>
              <a:t>promotrice di una nuova primavera della fantasia e della creatività dei bambini  </a:t>
            </a:r>
            <a:r>
              <a:rPr dirty="0" sz="1300" spc="-10">
                <a:latin typeface="Georgia"/>
                <a:cs typeface="Georgia"/>
              </a:rPr>
              <a:t>con </a:t>
            </a:r>
            <a:r>
              <a:rPr dirty="0" sz="1300" spc="-5">
                <a:latin typeface="Georgia"/>
                <a:cs typeface="Georgia"/>
              </a:rPr>
              <a:t>il supporto di alcune associazioni </a:t>
            </a:r>
            <a:r>
              <a:rPr dirty="0" sz="1300">
                <a:latin typeface="Georgia"/>
                <a:cs typeface="Georgia"/>
              </a:rPr>
              <a:t>che </a:t>
            </a:r>
            <a:r>
              <a:rPr dirty="0" sz="1300" spc="-5">
                <a:latin typeface="Georgia"/>
                <a:cs typeface="Georgia"/>
              </a:rPr>
              <a:t>operano nel mondo dell’infanzia. Il  programma nazionale </a:t>
            </a:r>
            <a:r>
              <a:rPr dirty="0" sz="1300" spc="-10">
                <a:latin typeface="Georgia"/>
                <a:cs typeface="Georgia"/>
              </a:rPr>
              <a:t>delle </a:t>
            </a:r>
            <a:r>
              <a:rPr dirty="0" sz="1300" spc="-5">
                <a:latin typeface="Georgia"/>
                <a:cs typeface="Georgia"/>
              </a:rPr>
              <a:t>iniziative è sul sito internet </a:t>
            </a:r>
            <a:r>
              <a:rPr dirty="0" sz="1300" spc="-5">
                <a:latin typeface="Georgia"/>
                <a:cs typeface="Georgia"/>
                <a:hlinkClick r:id="rId3"/>
              </a:rPr>
              <a:t> www.festivalculturacreativa.it</a:t>
            </a:r>
            <a:endParaRPr sz="1300">
              <a:latin typeface="Georgia"/>
              <a:cs typeface="Georg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03804" y="2119883"/>
            <a:ext cx="2552319" cy="6548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12494" y="4265294"/>
            <a:ext cx="3515995" cy="26193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Ascolilive.it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6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096513"/>
            <a:ext cx="6009005" cy="682625"/>
          </a:xfrm>
          <a:prstGeom prst="rect">
            <a:avLst/>
          </a:prstGeom>
        </p:spPr>
        <p:txBody>
          <a:bodyPr wrap="square" lIns="0" tIns="33020" rIns="0" bIns="0" rtlCol="0" vert="horz">
            <a:spAutoFit/>
          </a:bodyPr>
          <a:lstStyle/>
          <a:p>
            <a:pPr marL="12700" marR="5080">
              <a:lnSpc>
                <a:spcPts val="2540"/>
              </a:lnSpc>
              <a:spcBef>
                <a:spcPts val="260"/>
              </a:spcBef>
            </a:pPr>
            <a:r>
              <a:rPr dirty="0" sz="2200" spc="-5" b="1">
                <a:solidFill>
                  <a:srgbClr val="111111"/>
                </a:solidFill>
                <a:latin typeface="Times New Roman"/>
                <a:cs typeface="Times New Roman"/>
              </a:rPr>
              <a:t>Ascoli, “Giovane Europa” </a:t>
            </a:r>
            <a:r>
              <a:rPr dirty="0" sz="2200" b="1">
                <a:solidFill>
                  <a:srgbClr val="111111"/>
                </a:solidFill>
                <a:latin typeface="Times New Roman"/>
                <a:cs typeface="Times New Roman"/>
              </a:rPr>
              <a:t>al </a:t>
            </a:r>
            <a:r>
              <a:rPr dirty="0" sz="2200" spc="-5" b="1">
                <a:solidFill>
                  <a:srgbClr val="111111"/>
                </a:solidFill>
                <a:latin typeface="Times New Roman"/>
                <a:cs typeface="Times New Roman"/>
              </a:rPr>
              <a:t>Festival della cultura  creativa con mostra e</a:t>
            </a:r>
            <a:r>
              <a:rPr dirty="0" sz="2200" spc="30" b="1">
                <a:solidFill>
                  <a:srgbClr val="111111"/>
                </a:solidFill>
                <a:latin typeface="Times New Roman"/>
                <a:cs typeface="Times New Roman"/>
              </a:rPr>
              <a:t> </a:t>
            </a:r>
            <a:r>
              <a:rPr dirty="0" sz="2200" spc="-5" b="1">
                <a:solidFill>
                  <a:srgbClr val="111111"/>
                </a:solidFill>
                <a:latin typeface="Times New Roman"/>
                <a:cs typeface="Times New Roman"/>
              </a:rPr>
              <a:t>laboratorio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6571868"/>
            <a:ext cx="6148705" cy="3195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8300"/>
              </a:lnSpc>
              <a:spcBef>
                <a:spcPts val="100"/>
              </a:spcBef>
            </a:pP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In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occasione della </a:t>
            </a:r>
            <a:r>
              <a:rPr dirty="0" sz="1200" spc="-10">
                <a:solidFill>
                  <a:srgbClr val="111111"/>
                </a:solidFill>
                <a:latin typeface="Arial"/>
                <a:cs typeface="Arial"/>
              </a:rPr>
              <a:t>terza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edizione del </a:t>
            </a:r>
            <a:r>
              <a:rPr dirty="0" sz="1200" spc="-5" b="1">
                <a:solidFill>
                  <a:srgbClr val="111111"/>
                </a:solidFill>
                <a:latin typeface="Times New Roman"/>
                <a:cs typeface="Times New Roman"/>
              </a:rPr>
              <a:t>Festival della Cultura </a:t>
            </a:r>
            <a:r>
              <a:rPr dirty="0" sz="1200" b="1">
                <a:solidFill>
                  <a:srgbClr val="111111"/>
                </a:solidFill>
                <a:latin typeface="Times New Roman"/>
                <a:cs typeface="Times New Roman"/>
              </a:rPr>
              <a:t>creativa, </a:t>
            </a:r>
            <a:r>
              <a:rPr dirty="0" sz="1200" spc="-5" b="1">
                <a:solidFill>
                  <a:srgbClr val="111111"/>
                </a:solidFill>
                <a:latin typeface="Times New Roman"/>
                <a:cs typeface="Times New Roman"/>
              </a:rPr>
              <a:t>promosso da ABI </a:t>
            </a:r>
            <a:r>
              <a:rPr dirty="0" sz="1200" b="1">
                <a:solidFill>
                  <a:srgbClr val="111111"/>
                </a:solidFill>
                <a:latin typeface="Times New Roman"/>
                <a:cs typeface="Times New Roman"/>
              </a:rPr>
              <a:t>–  </a:t>
            </a:r>
            <a:r>
              <a:rPr dirty="0" sz="1200" spc="-5" b="1">
                <a:solidFill>
                  <a:srgbClr val="111111"/>
                </a:solidFill>
                <a:latin typeface="Times New Roman"/>
                <a:cs typeface="Times New Roman"/>
              </a:rPr>
              <a:t>Associazione Bancaria </a:t>
            </a:r>
            <a:r>
              <a:rPr dirty="0" sz="1200" b="1">
                <a:solidFill>
                  <a:srgbClr val="111111"/>
                </a:solidFill>
                <a:latin typeface="Times New Roman"/>
                <a:cs typeface="Times New Roman"/>
              </a:rPr>
              <a:t>Italiana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,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l’Associazione culturale Giovane Europa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Ascoli Piceno,  in collaborazione con Accademia dei Calaginosi di Potenza Picena (Macerata), </a:t>
            </a:r>
            <a:r>
              <a:rPr dirty="0" sz="1200" spc="-10">
                <a:solidFill>
                  <a:srgbClr val="111111"/>
                </a:solidFill>
                <a:latin typeface="Arial"/>
                <a:cs typeface="Arial"/>
              </a:rPr>
              <a:t>con il 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patrocinio del Comune di Ascoli, ropone </a:t>
            </a:r>
            <a:r>
              <a:rPr dirty="0" sz="1200" spc="-10">
                <a:solidFill>
                  <a:srgbClr val="111111"/>
                </a:solidFill>
                <a:latin typeface="Arial"/>
                <a:cs typeface="Arial"/>
              </a:rPr>
              <a:t>un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evento che affronta i molteplici aspetti del 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tema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proposto quest’anno: Abitare sottosopra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–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Scoprire e sperimentare come si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sta 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dentro i luoghi, l’arte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l’emozione. </a:t>
            </a:r>
            <a:r>
              <a:rPr dirty="0" sz="1200" spc="-5" b="1">
                <a:solidFill>
                  <a:srgbClr val="111111"/>
                </a:solidFill>
                <a:latin typeface="Times New Roman"/>
                <a:cs typeface="Times New Roman"/>
              </a:rPr>
              <a:t>L’iniziativa </a:t>
            </a:r>
            <a:r>
              <a:rPr dirty="0" sz="1200" b="1">
                <a:solidFill>
                  <a:srgbClr val="111111"/>
                </a:solidFill>
                <a:latin typeface="Times New Roman"/>
                <a:cs typeface="Times New Roman"/>
              </a:rPr>
              <a:t>è </a:t>
            </a:r>
            <a:r>
              <a:rPr dirty="0" sz="1200" spc="-5" b="1">
                <a:solidFill>
                  <a:srgbClr val="111111"/>
                </a:solidFill>
                <a:latin typeface="Times New Roman"/>
                <a:cs typeface="Times New Roman"/>
              </a:rPr>
              <a:t>promossa </a:t>
            </a:r>
            <a:r>
              <a:rPr dirty="0" sz="1200" b="1">
                <a:solidFill>
                  <a:srgbClr val="111111"/>
                </a:solidFill>
                <a:latin typeface="Times New Roman"/>
                <a:cs typeface="Times New Roman"/>
              </a:rPr>
              <a:t>dalla </a:t>
            </a:r>
            <a:r>
              <a:rPr dirty="0" sz="1200" spc="-5" b="1">
                <a:solidFill>
                  <a:srgbClr val="111111"/>
                </a:solidFill>
                <a:latin typeface="Times New Roman"/>
                <a:cs typeface="Times New Roman"/>
              </a:rPr>
              <a:t>Banca dell’Adriatico </a:t>
            </a:r>
            <a:r>
              <a:rPr dirty="0" sz="1200" spc="-15" b="1">
                <a:solidFill>
                  <a:srgbClr val="111111"/>
                </a:solidFill>
                <a:latin typeface="Times New Roman"/>
                <a:cs typeface="Times New Roman"/>
              </a:rPr>
              <a:t>di  </a:t>
            </a:r>
            <a:r>
              <a:rPr dirty="0" sz="1200" spc="-5" b="1">
                <a:solidFill>
                  <a:srgbClr val="111111"/>
                </a:solidFill>
                <a:latin typeface="Times New Roman"/>
                <a:cs typeface="Times New Roman"/>
              </a:rPr>
              <a:t>Ascoli Piceno.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L’evento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sarà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composto da </a:t>
            </a:r>
            <a:r>
              <a:rPr dirty="0" sz="1200" spc="-10">
                <a:solidFill>
                  <a:srgbClr val="111111"/>
                </a:solidFill>
                <a:latin typeface="Arial"/>
                <a:cs typeface="Arial"/>
              </a:rPr>
              <a:t>due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attività: una</a:t>
            </a:r>
            <a:r>
              <a:rPr dirty="0" sz="1200" spc="-5" b="1">
                <a:solidFill>
                  <a:srgbClr val="111111"/>
                </a:solidFill>
                <a:latin typeface="Times New Roman"/>
                <a:cs typeface="Times New Roman"/>
              </a:rPr>
              <a:t>mostra </a:t>
            </a:r>
            <a:r>
              <a:rPr dirty="0" sz="1200" b="1">
                <a:solidFill>
                  <a:srgbClr val="111111"/>
                </a:solidFill>
                <a:latin typeface="Times New Roman"/>
                <a:cs typeface="Times New Roman"/>
              </a:rPr>
              <a:t>sugli </a:t>
            </a:r>
            <a:r>
              <a:rPr dirty="0" sz="1200" spc="-5" b="1">
                <a:solidFill>
                  <a:srgbClr val="111111"/>
                </a:solidFill>
                <a:latin typeface="Times New Roman"/>
                <a:cs typeface="Times New Roman"/>
              </a:rPr>
              <a:t>Antichi Mestieri </a:t>
            </a:r>
            <a:r>
              <a:rPr dirty="0" sz="1200" b="1">
                <a:solidFill>
                  <a:srgbClr val="111111"/>
                </a:solidFill>
                <a:latin typeface="Times New Roman"/>
                <a:cs typeface="Times New Roman"/>
              </a:rPr>
              <a:t>ed  </a:t>
            </a:r>
            <a:r>
              <a:rPr dirty="0" sz="1200" spc="-5" b="1">
                <a:solidFill>
                  <a:srgbClr val="111111"/>
                </a:solidFill>
                <a:latin typeface="Times New Roman"/>
                <a:cs typeface="Times New Roman"/>
              </a:rPr>
              <a:t>un laboratorio </a:t>
            </a:r>
            <a:r>
              <a:rPr dirty="0" sz="1200" b="1">
                <a:solidFill>
                  <a:srgbClr val="111111"/>
                </a:solidFill>
                <a:latin typeface="Times New Roman"/>
                <a:cs typeface="Times New Roman"/>
              </a:rPr>
              <a:t>creativo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nel quale i partecipanti potranno realizzare disegni che faranno  emergere ciò </a:t>
            </a:r>
            <a:r>
              <a:rPr dirty="0" sz="1200" spc="-10">
                <a:solidFill>
                  <a:srgbClr val="111111"/>
                </a:solidFill>
                <a:latin typeface="Arial"/>
                <a:cs typeface="Arial"/>
              </a:rPr>
              <a:t>che abita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dentro di loro. La mostra esporrà </a:t>
            </a:r>
            <a:r>
              <a:rPr dirty="0" sz="1200" spc="-5" b="1">
                <a:solidFill>
                  <a:srgbClr val="111111"/>
                </a:solidFill>
                <a:latin typeface="Times New Roman"/>
                <a:cs typeface="Times New Roman"/>
              </a:rPr>
              <a:t>stampe </a:t>
            </a:r>
            <a:r>
              <a:rPr dirty="0" sz="1200" b="1">
                <a:solidFill>
                  <a:srgbClr val="111111"/>
                </a:solidFill>
                <a:latin typeface="Times New Roman"/>
                <a:cs typeface="Times New Roman"/>
              </a:rPr>
              <a:t>originali </a:t>
            </a:r>
            <a:r>
              <a:rPr dirty="0" sz="1200" spc="-5" b="1">
                <a:solidFill>
                  <a:srgbClr val="111111"/>
                </a:solidFill>
                <a:latin typeface="Times New Roman"/>
                <a:cs typeface="Times New Roman"/>
              </a:rPr>
              <a:t>provenienti dalla  Collezione Gianni Brandozzi, datate dal XVI </a:t>
            </a:r>
            <a:r>
              <a:rPr dirty="0" sz="1200" b="1">
                <a:solidFill>
                  <a:srgbClr val="111111"/>
                </a:solidFill>
                <a:latin typeface="Times New Roman"/>
                <a:cs typeface="Times New Roman"/>
              </a:rPr>
              <a:t>al </a:t>
            </a:r>
            <a:r>
              <a:rPr dirty="0" sz="1200" spc="-5" b="1">
                <a:solidFill>
                  <a:srgbClr val="111111"/>
                </a:solidFill>
                <a:latin typeface="Times New Roman"/>
                <a:cs typeface="Times New Roman"/>
              </a:rPr>
              <a:t>XIX secolo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. Le opere illustrano costumi e  antichi mestieri, principalmente del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Centro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Italia, e sono state realizzate da importanti 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artisti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quali Filippo Palazzi, Basilio Cascella, Bartolomeo Pinelli, Giacomo Milani, Annibale  Carracci,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ecc.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Una mostra affascinante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che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permetterà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ai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visitatori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“vestire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i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panni” di  calzolai,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osti,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fabbri, venditori ambulanti e tanti altri personaggi del passato, che ad </a:t>
            </a:r>
            <a:r>
              <a:rPr dirty="0" sz="1200" spc="-10">
                <a:solidFill>
                  <a:srgbClr val="111111"/>
                </a:solidFill>
                <a:latin typeface="Arial"/>
                <a:cs typeface="Arial"/>
              </a:rPr>
              <a:t>oggi 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rappresentano una delle pagine più affascinanti della storia, quella più tangibile </a:t>
            </a:r>
            <a:r>
              <a:rPr dirty="0" sz="1200">
                <a:solidFill>
                  <a:srgbClr val="111111"/>
                </a:solidFill>
                <a:latin typeface="Arial"/>
                <a:cs typeface="Arial"/>
              </a:rPr>
              <a:t>fatta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non  dai grandi eventi, ma dalla</a:t>
            </a:r>
            <a:r>
              <a:rPr dirty="0" sz="1200" spc="15">
                <a:solidFill>
                  <a:srgbClr val="111111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111111"/>
                </a:solidFill>
                <a:latin typeface="Arial"/>
                <a:cs typeface="Arial"/>
              </a:rPr>
              <a:t>quotidianità.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41879" y="2253129"/>
            <a:ext cx="2828924" cy="4187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4047997"/>
            <a:ext cx="4885690" cy="24428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955164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C</a:t>
            </a:r>
            <a:r>
              <a:rPr dirty="0" sz="1600" spc="-5" b="1">
                <a:latin typeface="Arial"/>
                <a:cs typeface="Arial"/>
              </a:rPr>
              <a:t>ilentocha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nel</a:t>
            </a:r>
            <a:r>
              <a:rPr dirty="0" sz="1600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com  </a:t>
            </a:r>
            <a:r>
              <a:rPr dirty="0" sz="1600" spc="-5" b="1">
                <a:latin typeface="Arial"/>
                <a:cs typeface="Arial"/>
              </a:rPr>
              <a:t>6 maggio 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399029" y="2442971"/>
            <a:ext cx="2752724" cy="4090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60666" y="3585717"/>
            <a:ext cx="904875" cy="5905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116454" y="3757167"/>
            <a:ext cx="3476625" cy="4381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4252467"/>
            <a:ext cx="5114925" cy="31813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86499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 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Corrie</a:t>
            </a:r>
            <a:r>
              <a:rPr dirty="0" sz="1600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ep</a:t>
            </a:r>
            <a:r>
              <a:rPr dirty="0" sz="1600" spc="5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o</a:t>
            </a:r>
            <a:r>
              <a:rPr dirty="0" sz="1600" spc="-15" b="1">
                <a:latin typeface="Arial"/>
                <a:cs typeface="Arial"/>
              </a:rPr>
              <a:t>p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s</a:t>
            </a:r>
            <a:r>
              <a:rPr dirty="0" sz="1600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e.it  </a:t>
            </a:r>
            <a:r>
              <a:rPr dirty="0" sz="1600" spc="-5" b="1">
                <a:latin typeface="Arial"/>
                <a:cs typeface="Arial"/>
              </a:rPr>
              <a:t>6 maggio 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333114"/>
            <a:ext cx="3201035" cy="3308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 b="1">
                <a:solidFill>
                  <a:srgbClr val="444444"/>
                </a:solidFill>
                <a:latin typeface="Arial"/>
                <a:cs typeface="Arial"/>
              </a:rPr>
              <a:t>Abitare </a:t>
            </a:r>
            <a:r>
              <a:rPr dirty="0" sz="2000" b="1">
                <a:solidFill>
                  <a:srgbClr val="444444"/>
                </a:solidFill>
                <a:latin typeface="Arial"/>
                <a:cs typeface="Arial"/>
              </a:rPr>
              <a:t>gli </a:t>
            </a:r>
            <a:r>
              <a:rPr dirty="0" sz="2000" spc="-5" b="1">
                <a:solidFill>
                  <a:srgbClr val="444444"/>
                </a:solidFill>
                <a:latin typeface="Arial"/>
                <a:cs typeface="Arial"/>
              </a:rPr>
              <a:t>antichi</a:t>
            </a:r>
            <a:r>
              <a:rPr dirty="0" sz="2000" spc="-75" b="1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2000" spc="-5" b="1">
                <a:solidFill>
                  <a:srgbClr val="444444"/>
                </a:solidFill>
                <a:latin typeface="Arial"/>
                <a:cs typeface="Arial"/>
              </a:rPr>
              <a:t>mestieri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65654" y="2119883"/>
            <a:ext cx="3419475" cy="790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3948683"/>
            <a:ext cx="1730375" cy="24469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53258" y="6443814"/>
            <a:ext cx="6078161" cy="34912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7039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F</a:t>
            </a:r>
            <a:r>
              <a:rPr dirty="0" sz="1600" spc="-5" b="1">
                <a:latin typeface="Arial"/>
                <a:cs typeface="Arial"/>
              </a:rPr>
              <a:t>er</a:t>
            </a:r>
            <a:r>
              <a:rPr dirty="0" sz="1600" spc="5" b="1">
                <a:latin typeface="Arial"/>
                <a:cs typeface="Arial"/>
              </a:rPr>
              <a:t>m</a:t>
            </a:r>
            <a:r>
              <a:rPr dirty="0" sz="1600" spc="-5" b="1">
                <a:latin typeface="Arial"/>
                <a:cs typeface="Arial"/>
              </a:rPr>
              <a:t>o</a:t>
            </a:r>
            <a:r>
              <a:rPr dirty="0" sz="1600" spc="-15" b="1">
                <a:latin typeface="Arial"/>
                <a:cs typeface="Arial"/>
              </a:rPr>
              <a:t>n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tizie.i</a:t>
            </a:r>
            <a:r>
              <a:rPr dirty="0" sz="1600" spc="5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fo  </a:t>
            </a:r>
            <a:r>
              <a:rPr dirty="0" sz="1600" spc="-5" b="1">
                <a:latin typeface="Arial"/>
                <a:cs typeface="Arial"/>
              </a:rPr>
              <a:t>6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376090"/>
            <a:ext cx="4781550" cy="782955"/>
          </a:xfrm>
          <a:prstGeom prst="rect">
            <a:avLst/>
          </a:prstGeom>
        </p:spPr>
        <p:txBody>
          <a:bodyPr wrap="square" lIns="0" tIns="13398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5"/>
              </a:spcBef>
            </a:pPr>
            <a:r>
              <a:rPr dirty="0" sz="2100" spc="-5">
                <a:solidFill>
                  <a:srgbClr val="F1A120"/>
                </a:solidFill>
                <a:latin typeface="Arial"/>
                <a:cs typeface="Arial"/>
              </a:rPr>
              <a:t>Festival della Cultura Creativa </a:t>
            </a:r>
            <a:r>
              <a:rPr dirty="0" sz="2100">
                <a:solidFill>
                  <a:srgbClr val="F1A120"/>
                </a:solidFill>
                <a:latin typeface="Arial"/>
                <a:cs typeface="Arial"/>
              </a:rPr>
              <a:t>a</a:t>
            </a:r>
            <a:r>
              <a:rPr dirty="0" sz="2100" spc="-45">
                <a:solidFill>
                  <a:srgbClr val="F1A120"/>
                </a:solidFill>
                <a:latin typeface="Arial"/>
                <a:cs typeface="Arial"/>
              </a:rPr>
              <a:t> </a:t>
            </a:r>
            <a:r>
              <a:rPr dirty="0" sz="2100">
                <a:solidFill>
                  <a:srgbClr val="F1A120"/>
                </a:solidFill>
                <a:latin typeface="Arial"/>
                <a:cs typeface="Arial"/>
              </a:rPr>
              <a:t>Fermo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dirty="0" sz="1500" spc="5" b="1" i="1">
                <a:latin typeface="Times New Roman"/>
                <a:cs typeface="Times New Roman"/>
              </a:rPr>
              <a:t>Carifermo </a:t>
            </a:r>
            <a:r>
              <a:rPr dirty="0" sz="1500" b="1" i="1">
                <a:latin typeface="Times New Roman"/>
                <a:cs typeface="Times New Roman"/>
              </a:rPr>
              <a:t>aderisce, </a:t>
            </a:r>
            <a:r>
              <a:rPr dirty="0" sz="1500" spc="5" b="1" i="1">
                <a:latin typeface="Times New Roman"/>
                <a:cs typeface="Times New Roman"/>
              </a:rPr>
              <a:t>venerdì </a:t>
            </a:r>
            <a:r>
              <a:rPr dirty="0" sz="1500" b="1" i="1">
                <a:latin typeface="Times New Roman"/>
                <a:cs typeface="Times New Roman"/>
              </a:rPr>
              <a:t>6 </a:t>
            </a:r>
            <a:r>
              <a:rPr dirty="0" sz="1500" spc="5" b="1" i="1">
                <a:latin typeface="Times New Roman"/>
                <a:cs typeface="Times New Roman"/>
              </a:rPr>
              <a:t>maggio, all'iniziativa</a:t>
            </a:r>
            <a:r>
              <a:rPr dirty="0" sz="1500" spc="60" b="1" i="1">
                <a:latin typeface="Times New Roman"/>
                <a:cs typeface="Times New Roman"/>
              </a:rPr>
              <a:t> </a:t>
            </a:r>
            <a:r>
              <a:rPr dirty="0" sz="1500" spc="5" b="1" i="1">
                <a:latin typeface="Times New Roman"/>
                <a:cs typeface="Times New Roman"/>
              </a:rPr>
              <a:t>dell'Abi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4541037"/>
            <a:ext cx="6148070" cy="3985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65879" marR="19685">
              <a:lnSpc>
                <a:spcPct val="114199"/>
              </a:lnSpc>
              <a:spcBef>
                <a:spcPts val="100"/>
              </a:spcBef>
            </a:pPr>
            <a:r>
              <a:rPr dirty="0" sz="1050" spc="-5" b="1">
                <a:solidFill>
                  <a:srgbClr val="333333"/>
                </a:solidFill>
                <a:latin typeface="Times New Roman"/>
                <a:cs typeface="Times New Roman"/>
              </a:rPr>
              <a:t>Carifermo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aderisce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alla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terza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edizione 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del</a:t>
            </a:r>
            <a:r>
              <a:rPr dirty="0" sz="1050" spc="-5" b="1" i="1">
                <a:solidFill>
                  <a:srgbClr val="333333"/>
                </a:solidFill>
                <a:latin typeface="Times New Roman"/>
                <a:cs typeface="Times New Roman"/>
              </a:rPr>
              <a:t>“Festival della </a:t>
            </a:r>
            <a:r>
              <a:rPr dirty="0" sz="1050" b="1" i="1">
                <a:solidFill>
                  <a:srgbClr val="333333"/>
                </a:solidFill>
                <a:latin typeface="Times New Roman"/>
                <a:cs typeface="Times New Roman"/>
              </a:rPr>
              <a:t>Cultura </a:t>
            </a:r>
            <a:r>
              <a:rPr dirty="0" sz="1050" spc="-5" b="1" i="1">
                <a:solidFill>
                  <a:srgbClr val="333333"/>
                </a:solidFill>
                <a:latin typeface="Times New Roman"/>
                <a:cs typeface="Times New Roman"/>
              </a:rPr>
              <a:t>Creativa”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,  iniziativa nazionale promossa dall’ABI 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in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collaborazione con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le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singole 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banche. La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manifestazione,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che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vede 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come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protagonisti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i più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giovani,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ha  come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tema</a:t>
            </a:r>
            <a:r>
              <a:rPr dirty="0" sz="1050" spc="-5" i="1">
                <a:solidFill>
                  <a:srgbClr val="333333"/>
                </a:solidFill>
                <a:latin typeface="Times New Roman"/>
                <a:cs typeface="Times New Roman"/>
              </a:rPr>
              <a:t>“Abitare sottosopra: </a:t>
            </a:r>
            <a:r>
              <a:rPr dirty="0" sz="1050" i="1">
                <a:solidFill>
                  <a:srgbClr val="333333"/>
                </a:solidFill>
                <a:latin typeface="Times New Roman"/>
                <a:cs typeface="Times New Roman"/>
              </a:rPr>
              <a:t>dal  </a:t>
            </a:r>
            <a:r>
              <a:rPr dirty="0" sz="1050" spc="-5" i="1">
                <a:solidFill>
                  <a:srgbClr val="333333"/>
                </a:solidFill>
                <a:latin typeface="Times New Roman"/>
                <a:cs typeface="Times New Roman"/>
              </a:rPr>
              <a:t>teatro </a:t>
            </a:r>
            <a:r>
              <a:rPr dirty="0" sz="1050" i="1">
                <a:solidFill>
                  <a:srgbClr val="333333"/>
                </a:solidFill>
                <a:latin typeface="Times New Roman"/>
                <a:cs typeface="Times New Roman"/>
              </a:rPr>
              <a:t>romano </a:t>
            </a:r>
            <a:r>
              <a:rPr dirty="0" sz="1050" spc="-5" i="1">
                <a:solidFill>
                  <a:srgbClr val="333333"/>
                </a:solidFill>
                <a:latin typeface="Times New Roman"/>
                <a:cs typeface="Times New Roman"/>
              </a:rPr>
              <a:t>alla Banca”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.</a:t>
            </a:r>
            <a:endParaRPr sz="1050">
              <a:latin typeface="Arial"/>
              <a:cs typeface="Arial"/>
            </a:endParaRPr>
          </a:p>
          <a:p>
            <a:pPr algn="just" marL="3865879" marR="5080">
              <a:lnSpc>
                <a:spcPct val="124900"/>
              </a:lnSpc>
              <a:spcBef>
                <a:spcPts val="775"/>
              </a:spcBef>
            </a:pP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Nell’occasione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le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banche italiane 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aderenti organizzeranno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sul  territorio </a:t>
            </a:r>
            <a:r>
              <a:rPr dirty="0" sz="1050" spc="-5" b="1">
                <a:solidFill>
                  <a:srgbClr val="333333"/>
                </a:solidFill>
                <a:latin typeface="Times New Roman"/>
                <a:cs typeface="Times New Roman"/>
              </a:rPr>
              <a:t>laboratori, incontri, mostre ed  altre iniziative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con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l’obiettivo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di 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contribuire ad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accrescere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le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capacità  espressive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dei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giovani partecipanti  all’interno di spazi abitualmente</a:t>
            </a:r>
            <a:r>
              <a:rPr dirty="0" sz="1050" spc="15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adibiti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ad altre</a:t>
            </a:r>
            <a:r>
              <a:rPr dirty="0" sz="1050" spc="-3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funzioni.</a:t>
            </a:r>
            <a:endParaRPr sz="1050">
              <a:latin typeface="Arial"/>
              <a:cs typeface="Arial"/>
            </a:endParaRPr>
          </a:p>
          <a:p>
            <a:pPr algn="just" marL="12700" marR="5715">
              <a:lnSpc>
                <a:spcPct val="124800"/>
              </a:lnSpc>
              <a:spcBef>
                <a:spcPts val="10"/>
              </a:spcBef>
            </a:pPr>
            <a:r>
              <a:rPr dirty="0" sz="1050" b="1">
                <a:solidFill>
                  <a:srgbClr val="333333"/>
                </a:solidFill>
                <a:latin typeface="Times New Roman"/>
                <a:cs typeface="Times New Roman"/>
              </a:rPr>
              <a:t>Venerdì 6 </a:t>
            </a:r>
            <a:r>
              <a:rPr dirty="0" sz="1050" spc="-5" b="1">
                <a:solidFill>
                  <a:srgbClr val="333333"/>
                </a:solidFill>
                <a:latin typeface="Times New Roman"/>
                <a:cs typeface="Times New Roman"/>
              </a:rPr>
              <a:t>maggio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sarà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possibile </a:t>
            </a:r>
            <a:r>
              <a:rPr dirty="0" sz="1050" spc="-5" b="1">
                <a:solidFill>
                  <a:srgbClr val="333333"/>
                </a:solidFill>
                <a:latin typeface="Times New Roman"/>
                <a:cs typeface="Times New Roman"/>
              </a:rPr>
              <a:t>visitare </a:t>
            </a:r>
            <a:r>
              <a:rPr dirty="0" sz="1050" b="1">
                <a:solidFill>
                  <a:srgbClr val="333333"/>
                </a:solidFill>
                <a:latin typeface="Times New Roman"/>
                <a:cs typeface="Times New Roman"/>
              </a:rPr>
              <a:t>i resti </a:t>
            </a:r>
            <a:r>
              <a:rPr dirty="0" sz="1050" spc="-5" b="1">
                <a:solidFill>
                  <a:srgbClr val="333333"/>
                </a:solidFill>
                <a:latin typeface="Times New Roman"/>
                <a:cs typeface="Times New Roman"/>
              </a:rPr>
              <a:t>dell’antico </a:t>
            </a:r>
            <a:r>
              <a:rPr dirty="0" sz="1050" b="1">
                <a:solidFill>
                  <a:srgbClr val="333333"/>
                </a:solidFill>
                <a:latin typeface="Times New Roman"/>
                <a:cs typeface="Times New Roman"/>
              </a:rPr>
              <a:t>teatro romano di Fermo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, ancora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visibili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nei 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sotterranei di Palazzo Matteucci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partecipare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ad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una breve lezione sull’educazione finanziaria. Sono  state invitate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a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partecipare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le </a:t>
            </a:r>
            <a:r>
              <a:rPr dirty="0" sz="1050" spc="-5" b="1">
                <a:solidFill>
                  <a:srgbClr val="333333"/>
                </a:solidFill>
                <a:latin typeface="Times New Roman"/>
                <a:cs typeface="Times New Roman"/>
              </a:rPr>
              <a:t>Scuole Primarie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le quali potranno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assistere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ad un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evento ideato  espressamente per 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questa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fascia</a:t>
            </a:r>
            <a:r>
              <a:rPr dirty="0" sz="1050" spc="-1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d’età.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23900" y="4563109"/>
            <a:ext cx="3724275" cy="2797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030729" y="2119629"/>
            <a:ext cx="3522345" cy="5429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Focus.it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6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4076826"/>
            <a:ext cx="5976620" cy="652145"/>
          </a:xfrm>
          <a:prstGeom prst="rect">
            <a:avLst/>
          </a:prstGeom>
        </p:spPr>
        <p:txBody>
          <a:bodyPr wrap="square" lIns="0" tIns="34290" rIns="0" bIns="0" rtlCol="0" vert="horz">
            <a:spAutoFit/>
          </a:bodyPr>
          <a:lstStyle/>
          <a:p>
            <a:pPr marL="12700" marR="5080">
              <a:lnSpc>
                <a:spcPts val="2410"/>
              </a:lnSpc>
              <a:spcBef>
                <a:spcPts val="270"/>
              </a:spcBef>
            </a:pPr>
            <a:r>
              <a:rPr dirty="0" sz="2100" b="1">
                <a:latin typeface="Arial"/>
                <a:cs typeface="Arial"/>
              </a:rPr>
              <a:t>Il </a:t>
            </a:r>
            <a:r>
              <a:rPr dirty="0" sz="2100" spc="-5" b="1">
                <a:latin typeface="Arial"/>
                <a:cs typeface="Arial"/>
              </a:rPr>
              <a:t>7 </a:t>
            </a:r>
            <a:r>
              <a:rPr dirty="0" sz="2100" b="1">
                <a:latin typeface="Arial"/>
                <a:cs typeface="Arial"/>
              </a:rPr>
              <a:t>maggio </a:t>
            </a:r>
            <a:r>
              <a:rPr dirty="0" sz="2100" spc="-5" b="1">
                <a:latin typeface="Arial"/>
                <a:cs typeface="Arial"/>
              </a:rPr>
              <a:t>a </a:t>
            </a:r>
            <a:r>
              <a:rPr dirty="0" sz="2100" b="1">
                <a:latin typeface="Arial"/>
                <a:cs typeface="Arial"/>
              </a:rPr>
              <a:t>Modena </a:t>
            </a:r>
            <a:r>
              <a:rPr dirty="0" sz="2100" spc="-5" b="1">
                <a:latin typeface="Arial"/>
                <a:cs typeface="Arial"/>
              </a:rPr>
              <a:t>le 'Città Invisibili' nel  'Festival della </a:t>
            </a:r>
            <a:r>
              <a:rPr dirty="0" sz="2100" b="1">
                <a:latin typeface="Arial"/>
                <a:cs typeface="Arial"/>
              </a:rPr>
              <a:t>cultura </a:t>
            </a:r>
            <a:r>
              <a:rPr dirty="0" sz="2100" spc="-5" b="1">
                <a:latin typeface="Arial"/>
                <a:cs typeface="Arial"/>
              </a:rPr>
              <a:t>creativa' </a:t>
            </a:r>
            <a:r>
              <a:rPr dirty="0" sz="2100" b="1">
                <a:latin typeface="Arial"/>
                <a:cs typeface="Arial"/>
              </a:rPr>
              <a:t>con </a:t>
            </a:r>
            <a:r>
              <a:rPr dirty="0" sz="2100" spc="-5" b="1">
                <a:latin typeface="Arial"/>
                <a:cs typeface="Arial"/>
              </a:rPr>
              <a:t>Bper</a:t>
            </a:r>
            <a:r>
              <a:rPr dirty="0" sz="2100" spc="40" b="1">
                <a:latin typeface="Arial"/>
                <a:cs typeface="Arial"/>
              </a:rPr>
              <a:t> </a:t>
            </a:r>
            <a:r>
              <a:rPr dirty="0" sz="2100" spc="-5" b="1">
                <a:latin typeface="Arial"/>
                <a:cs typeface="Arial"/>
              </a:rPr>
              <a:t>Banca</a:t>
            </a:r>
            <a:endParaRPr sz="2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5008905"/>
            <a:ext cx="6135370" cy="27495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31000"/>
              </a:lnSpc>
              <a:spcBef>
                <a:spcPts val="90"/>
              </a:spcBef>
            </a:pPr>
            <a:r>
              <a:rPr dirty="0" sz="1050">
                <a:latin typeface="Times New Roman"/>
                <a:cs typeface="Times New Roman"/>
              </a:rPr>
              <a:t>(AdnKronos) - Sabato 7 </a:t>
            </a:r>
            <a:r>
              <a:rPr dirty="0" sz="1050" spc="-5">
                <a:latin typeface="Times New Roman"/>
                <a:cs typeface="Times New Roman"/>
              </a:rPr>
              <a:t>maggio alle </a:t>
            </a:r>
            <a:r>
              <a:rPr dirty="0" sz="1050">
                <a:latin typeface="Times New Roman"/>
                <a:cs typeface="Times New Roman"/>
              </a:rPr>
              <a:t>16 </a:t>
            </a:r>
            <a:r>
              <a:rPr dirty="0" sz="1050" spc="-5">
                <a:latin typeface="Times New Roman"/>
                <a:cs typeface="Times New Roman"/>
              </a:rPr>
              <a:t>il Giardino Ducale </a:t>
            </a:r>
            <a:r>
              <a:rPr dirty="0" sz="1050">
                <a:latin typeface="Times New Roman"/>
                <a:cs typeface="Times New Roman"/>
              </a:rPr>
              <a:t>Estense </a:t>
            </a:r>
            <a:r>
              <a:rPr dirty="0" sz="1050" spc="-5">
                <a:latin typeface="Times New Roman"/>
                <a:cs typeface="Times New Roman"/>
              </a:rPr>
              <a:t>in </a:t>
            </a:r>
            <a:r>
              <a:rPr dirty="0" sz="1050">
                <a:latin typeface="Times New Roman"/>
                <a:cs typeface="Times New Roman"/>
              </a:rPr>
              <a:t>Corso Canalgrande a </a:t>
            </a:r>
            <a:r>
              <a:rPr dirty="0" sz="1050" spc="-5">
                <a:latin typeface="Times New Roman"/>
                <a:cs typeface="Times New Roman"/>
              </a:rPr>
              <a:t>Modena ospiterà 'Città  Invisibili', </a:t>
            </a:r>
            <a:r>
              <a:rPr dirty="0" sz="1050">
                <a:latin typeface="Times New Roman"/>
                <a:cs typeface="Times New Roman"/>
              </a:rPr>
              <a:t>secondo dei </a:t>
            </a:r>
            <a:r>
              <a:rPr dirty="0" sz="1050" spc="-5">
                <a:latin typeface="Times New Roman"/>
                <a:cs typeface="Times New Roman"/>
              </a:rPr>
              <a:t>quattro appuntamenti </a:t>
            </a:r>
            <a:r>
              <a:rPr dirty="0" sz="1050">
                <a:latin typeface="Times New Roman"/>
                <a:cs typeface="Times New Roman"/>
              </a:rPr>
              <a:t>del </a:t>
            </a:r>
            <a:r>
              <a:rPr dirty="0" sz="1050" spc="-5">
                <a:latin typeface="Times New Roman"/>
                <a:cs typeface="Times New Roman"/>
              </a:rPr>
              <a:t>'Festival della cultura creativa' </a:t>
            </a:r>
            <a:r>
              <a:rPr dirty="0" sz="1050">
                <a:latin typeface="Times New Roman"/>
                <a:cs typeface="Times New Roman"/>
              </a:rPr>
              <a:t>sostenuti da Bper Banca. </a:t>
            </a:r>
            <a:r>
              <a:rPr dirty="0" sz="1050" spc="-10">
                <a:latin typeface="Times New Roman"/>
                <a:cs typeface="Times New Roman"/>
              </a:rPr>
              <a:t>Il </a:t>
            </a:r>
            <a:r>
              <a:rPr dirty="0" sz="1050" spc="-5">
                <a:latin typeface="Times New Roman"/>
                <a:cs typeface="Times New Roman"/>
              </a:rPr>
              <a:t>tema  </a:t>
            </a:r>
            <a:r>
              <a:rPr dirty="0" sz="1050">
                <a:latin typeface="Times New Roman"/>
                <a:cs typeface="Times New Roman"/>
              </a:rPr>
              <a:t>del 2016 è </a:t>
            </a:r>
            <a:r>
              <a:rPr dirty="0" sz="1050" spc="-5">
                <a:latin typeface="Times New Roman"/>
                <a:cs typeface="Times New Roman"/>
              </a:rPr>
              <a:t>"Abitare Sottosopra </a:t>
            </a:r>
            <a:r>
              <a:rPr dirty="0" sz="1050">
                <a:latin typeface="Times New Roman"/>
                <a:cs typeface="Times New Roman"/>
              </a:rPr>
              <a:t>- </a:t>
            </a:r>
            <a:r>
              <a:rPr dirty="0" sz="1050" spc="-5">
                <a:latin typeface="Times New Roman"/>
                <a:cs typeface="Times New Roman"/>
              </a:rPr>
              <a:t>scoprire </a:t>
            </a:r>
            <a:r>
              <a:rPr dirty="0" sz="1050">
                <a:latin typeface="Times New Roman"/>
                <a:cs typeface="Times New Roman"/>
              </a:rPr>
              <a:t>e </a:t>
            </a:r>
            <a:r>
              <a:rPr dirty="0" sz="1050" spc="-5">
                <a:latin typeface="Times New Roman"/>
                <a:cs typeface="Times New Roman"/>
              </a:rPr>
              <a:t>sperimentare come si sta </a:t>
            </a:r>
            <a:r>
              <a:rPr dirty="0" sz="1050">
                <a:latin typeface="Times New Roman"/>
                <a:cs typeface="Times New Roman"/>
              </a:rPr>
              <a:t>dentro i </a:t>
            </a:r>
            <a:r>
              <a:rPr dirty="0" sz="1050" spc="-5">
                <a:latin typeface="Times New Roman"/>
                <a:cs typeface="Times New Roman"/>
              </a:rPr>
              <a:t>luoghi, l'arte </a:t>
            </a:r>
            <a:r>
              <a:rPr dirty="0" sz="1050">
                <a:latin typeface="Times New Roman"/>
                <a:cs typeface="Times New Roman"/>
              </a:rPr>
              <a:t>e </a:t>
            </a:r>
            <a:r>
              <a:rPr dirty="0" sz="1050" spc="-5">
                <a:latin typeface="Times New Roman"/>
                <a:cs typeface="Times New Roman"/>
              </a:rPr>
              <a:t>le</a:t>
            </a:r>
            <a:r>
              <a:rPr dirty="0" sz="1050" spc="90">
                <a:latin typeface="Times New Roman"/>
                <a:cs typeface="Times New Roman"/>
              </a:rPr>
              <a:t> </a:t>
            </a:r>
            <a:r>
              <a:rPr dirty="0" sz="1050" spc="-5">
                <a:latin typeface="Times New Roman"/>
                <a:cs typeface="Times New Roman"/>
              </a:rPr>
              <a:t>emozioni".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 marR="103505">
              <a:lnSpc>
                <a:spcPct val="131000"/>
              </a:lnSpc>
            </a:pPr>
            <a:r>
              <a:rPr dirty="0" sz="1050" spc="-5">
                <a:latin typeface="Times New Roman"/>
                <a:cs typeface="Times New Roman"/>
              </a:rPr>
              <a:t>L’appuntamento </a:t>
            </a:r>
            <a:r>
              <a:rPr dirty="0" sz="1050">
                <a:latin typeface="Times New Roman"/>
                <a:cs typeface="Times New Roman"/>
              </a:rPr>
              <a:t>di </a:t>
            </a:r>
            <a:r>
              <a:rPr dirty="0" sz="1050" spc="-5">
                <a:latin typeface="Times New Roman"/>
                <a:cs typeface="Times New Roman"/>
              </a:rPr>
              <a:t>Modena impegnerà bambini tra </a:t>
            </a:r>
            <a:r>
              <a:rPr dirty="0" sz="1050">
                <a:latin typeface="Times New Roman"/>
                <a:cs typeface="Times New Roman"/>
              </a:rPr>
              <a:t>i 5 e i 12 anni </a:t>
            </a:r>
            <a:r>
              <a:rPr dirty="0" sz="1050" spc="-5">
                <a:latin typeface="Times New Roman"/>
                <a:cs typeface="Times New Roman"/>
              </a:rPr>
              <a:t>che potranno inventare, insieme </a:t>
            </a:r>
            <a:r>
              <a:rPr dirty="0" sz="1050">
                <a:latin typeface="Times New Roman"/>
                <a:cs typeface="Times New Roman"/>
              </a:rPr>
              <a:t>ai </a:t>
            </a:r>
            <a:r>
              <a:rPr dirty="0" sz="1050" spc="-5">
                <a:latin typeface="Times New Roman"/>
                <a:cs typeface="Times New Roman"/>
              </a:rPr>
              <a:t>genitori, </a:t>
            </a:r>
            <a:r>
              <a:rPr dirty="0" sz="1050">
                <a:latin typeface="Times New Roman"/>
                <a:cs typeface="Times New Roman"/>
              </a:rPr>
              <a:t>un  nuovo spazio da </a:t>
            </a:r>
            <a:r>
              <a:rPr dirty="0" sz="1050" spc="-5">
                <a:latin typeface="Times New Roman"/>
                <a:cs typeface="Times New Roman"/>
              </a:rPr>
              <a:t>abitare ispirandosi appunto alle </a:t>
            </a:r>
            <a:r>
              <a:rPr dirty="0" sz="1050" spc="-10">
                <a:latin typeface="Times New Roman"/>
                <a:cs typeface="Times New Roman"/>
              </a:rPr>
              <a:t>'Città </a:t>
            </a:r>
            <a:r>
              <a:rPr dirty="0" sz="1050" spc="-5">
                <a:latin typeface="Times New Roman"/>
                <a:cs typeface="Times New Roman"/>
              </a:rPr>
              <a:t>Invisibili' </a:t>
            </a:r>
            <a:r>
              <a:rPr dirty="0" sz="1050">
                <a:latin typeface="Times New Roman"/>
                <a:cs typeface="Times New Roman"/>
              </a:rPr>
              <a:t>del romanzo di </a:t>
            </a:r>
            <a:r>
              <a:rPr dirty="0" sz="1050" spc="-10">
                <a:latin typeface="Times New Roman"/>
                <a:cs typeface="Times New Roman"/>
              </a:rPr>
              <a:t>Italo </a:t>
            </a:r>
            <a:r>
              <a:rPr dirty="0" sz="1050" spc="-5">
                <a:latin typeface="Times New Roman"/>
                <a:cs typeface="Times New Roman"/>
              </a:rPr>
              <a:t>Calvino. </a:t>
            </a:r>
            <a:r>
              <a:rPr dirty="0" sz="1050" spc="-10">
                <a:latin typeface="Times New Roman"/>
                <a:cs typeface="Times New Roman"/>
              </a:rPr>
              <a:t>Il </a:t>
            </a:r>
            <a:r>
              <a:rPr dirty="0" sz="1050" spc="-5">
                <a:latin typeface="Times New Roman"/>
                <a:cs typeface="Times New Roman"/>
              </a:rPr>
              <a:t>pomeriggio </a:t>
            </a:r>
            <a:r>
              <a:rPr dirty="0" sz="1050">
                <a:latin typeface="Times New Roman"/>
                <a:cs typeface="Times New Roman"/>
              </a:rPr>
              <a:t>di  </a:t>
            </a:r>
            <a:r>
              <a:rPr dirty="0" sz="1050" spc="-5">
                <a:latin typeface="Times New Roman"/>
                <a:cs typeface="Times New Roman"/>
              </a:rPr>
              <a:t>intrattenimento comincerà </a:t>
            </a:r>
            <a:r>
              <a:rPr dirty="0" sz="1050">
                <a:latin typeface="Times New Roman"/>
                <a:cs typeface="Times New Roman"/>
              </a:rPr>
              <a:t>con una </a:t>
            </a:r>
            <a:r>
              <a:rPr dirty="0" sz="1050" spc="-5">
                <a:latin typeface="Times New Roman"/>
                <a:cs typeface="Times New Roman"/>
              </a:rPr>
              <a:t>fase </a:t>
            </a:r>
            <a:r>
              <a:rPr dirty="0" sz="1050">
                <a:latin typeface="Times New Roman"/>
                <a:cs typeface="Times New Roman"/>
              </a:rPr>
              <a:t>di </a:t>
            </a:r>
            <a:r>
              <a:rPr dirty="0" sz="1050" spc="-5">
                <a:latin typeface="Times New Roman"/>
                <a:cs typeface="Times New Roman"/>
              </a:rPr>
              <a:t>accoglienza in </a:t>
            </a:r>
            <a:r>
              <a:rPr dirty="0" sz="1050">
                <a:latin typeface="Times New Roman"/>
                <a:cs typeface="Times New Roman"/>
              </a:rPr>
              <a:t>cui </a:t>
            </a:r>
            <a:r>
              <a:rPr dirty="0" sz="1050" spc="-5">
                <a:latin typeface="Times New Roman"/>
                <a:cs typeface="Times New Roman"/>
              </a:rPr>
              <a:t>verranno consegnate delle cartoline </a:t>
            </a:r>
            <a:r>
              <a:rPr dirty="0" sz="1050">
                <a:latin typeface="Times New Roman"/>
                <a:cs typeface="Times New Roman"/>
              </a:rPr>
              <a:t>che </a:t>
            </a:r>
            <a:r>
              <a:rPr dirty="0" sz="1050" spc="-5">
                <a:latin typeface="Times New Roman"/>
                <a:cs typeface="Times New Roman"/>
              </a:rPr>
              <a:t>invitano </a:t>
            </a:r>
            <a:r>
              <a:rPr dirty="0" sz="1050">
                <a:latin typeface="Times New Roman"/>
                <a:cs typeface="Times New Roman"/>
              </a:rPr>
              <a:t>ad  </a:t>
            </a:r>
            <a:r>
              <a:rPr dirty="0" sz="1050" spc="-5">
                <a:latin typeface="Times New Roman"/>
                <a:cs typeface="Times New Roman"/>
              </a:rPr>
              <a:t>entrare nella nuova città immaginaria: </a:t>
            </a:r>
            <a:r>
              <a:rPr dirty="0" sz="1050">
                <a:latin typeface="Times New Roman"/>
                <a:cs typeface="Times New Roman"/>
              </a:rPr>
              <a:t>ogni </a:t>
            </a:r>
            <a:r>
              <a:rPr dirty="0" sz="1050" spc="-5">
                <a:latin typeface="Times New Roman"/>
                <a:cs typeface="Times New Roman"/>
              </a:rPr>
              <a:t>bambino potrà completare la stampa </a:t>
            </a:r>
            <a:r>
              <a:rPr dirty="0" sz="1050">
                <a:latin typeface="Times New Roman"/>
                <a:cs typeface="Times New Roman"/>
              </a:rPr>
              <a:t>con </a:t>
            </a:r>
            <a:r>
              <a:rPr dirty="0" sz="1050" spc="-5">
                <a:latin typeface="Times New Roman"/>
                <a:cs typeface="Times New Roman"/>
              </a:rPr>
              <a:t>testi </a:t>
            </a:r>
            <a:r>
              <a:rPr dirty="0" sz="1050">
                <a:latin typeface="Times New Roman"/>
                <a:cs typeface="Times New Roman"/>
              </a:rPr>
              <a:t>e </a:t>
            </a:r>
            <a:r>
              <a:rPr dirty="0" sz="1050" spc="-5">
                <a:latin typeface="Times New Roman"/>
                <a:cs typeface="Times New Roman"/>
              </a:rPr>
              <a:t>disegni, </a:t>
            </a:r>
            <a:r>
              <a:rPr dirty="0" sz="1050">
                <a:latin typeface="Times New Roman"/>
                <a:cs typeface="Times New Roman"/>
              </a:rPr>
              <a:t>e </a:t>
            </a:r>
            <a:r>
              <a:rPr dirty="0" sz="1050" spc="-5">
                <a:latin typeface="Times New Roman"/>
                <a:cs typeface="Times New Roman"/>
              </a:rPr>
              <a:t>dovrà </a:t>
            </a:r>
            <a:r>
              <a:rPr dirty="0" sz="1050">
                <a:latin typeface="Times New Roman"/>
                <a:cs typeface="Times New Roman"/>
              </a:rPr>
              <a:t>poi  </a:t>
            </a:r>
            <a:r>
              <a:rPr dirty="0" sz="1050" spc="-5">
                <a:latin typeface="Times New Roman"/>
                <a:cs typeface="Times New Roman"/>
              </a:rPr>
              <a:t>indossarla come </a:t>
            </a:r>
            <a:r>
              <a:rPr dirty="0" sz="1050">
                <a:latin typeface="Times New Roman"/>
                <a:cs typeface="Times New Roman"/>
              </a:rPr>
              <a:t>una </a:t>
            </a:r>
            <a:r>
              <a:rPr dirty="0" sz="1050" spc="-5">
                <a:latin typeface="Times New Roman"/>
                <a:cs typeface="Times New Roman"/>
              </a:rPr>
              <a:t>collana, come </a:t>
            </a:r>
            <a:r>
              <a:rPr dirty="0" sz="1050">
                <a:latin typeface="Times New Roman"/>
                <a:cs typeface="Times New Roman"/>
              </a:rPr>
              <a:t>segno di appartenenza</a:t>
            </a:r>
            <a:r>
              <a:rPr dirty="0" sz="1050" spc="-10">
                <a:latin typeface="Times New Roman"/>
                <a:cs typeface="Times New Roman"/>
              </a:rPr>
              <a:t> </a:t>
            </a:r>
            <a:r>
              <a:rPr dirty="0" sz="1050" spc="-5">
                <a:latin typeface="Times New Roman"/>
                <a:cs typeface="Times New Roman"/>
              </a:rPr>
              <a:t>all’attività.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 marR="156210">
              <a:lnSpc>
                <a:spcPct val="131000"/>
              </a:lnSpc>
            </a:pPr>
            <a:r>
              <a:rPr dirty="0" sz="1050">
                <a:latin typeface="Times New Roman"/>
                <a:cs typeface="Times New Roman"/>
              </a:rPr>
              <a:t>Bper Banca, che </a:t>
            </a:r>
            <a:r>
              <a:rPr dirty="0" sz="1050" spc="-5">
                <a:latin typeface="Times New Roman"/>
                <a:cs typeface="Times New Roman"/>
              </a:rPr>
              <a:t>aderisce </a:t>
            </a:r>
            <a:r>
              <a:rPr dirty="0" sz="1050">
                <a:latin typeface="Times New Roman"/>
                <a:cs typeface="Times New Roman"/>
              </a:rPr>
              <a:t>al </a:t>
            </a:r>
            <a:r>
              <a:rPr dirty="0" sz="1050" spc="-5">
                <a:latin typeface="Times New Roman"/>
                <a:cs typeface="Times New Roman"/>
              </a:rPr>
              <a:t>Festival della </a:t>
            </a:r>
            <a:r>
              <a:rPr dirty="0" sz="1050">
                <a:latin typeface="Times New Roman"/>
                <a:cs typeface="Times New Roman"/>
              </a:rPr>
              <a:t>Cultura </a:t>
            </a:r>
            <a:r>
              <a:rPr dirty="0" sz="1050" spc="-5">
                <a:latin typeface="Times New Roman"/>
                <a:cs typeface="Times New Roman"/>
              </a:rPr>
              <a:t>Creativa fin </a:t>
            </a:r>
            <a:r>
              <a:rPr dirty="0" sz="1050">
                <a:latin typeface="Times New Roman"/>
                <a:cs typeface="Times New Roman"/>
              </a:rPr>
              <a:t>dal suo </a:t>
            </a:r>
            <a:r>
              <a:rPr dirty="0" sz="1050" spc="-5">
                <a:latin typeface="Times New Roman"/>
                <a:cs typeface="Times New Roman"/>
              </a:rPr>
              <a:t>inizio, </a:t>
            </a:r>
            <a:r>
              <a:rPr dirty="0" sz="1050">
                <a:latin typeface="Times New Roman"/>
                <a:cs typeface="Times New Roman"/>
              </a:rPr>
              <a:t>si </a:t>
            </a:r>
            <a:r>
              <a:rPr dirty="0" sz="1050" spc="-5">
                <a:latin typeface="Times New Roman"/>
                <a:cs typeface="Times New Roman"/>
              </a:rPr>
              <a:t>fa </a:t>
            </a:r>
            <a:r>
              <a:rPr dirty="0" sz="1050">
                <a:latin typeface="Times New Roman"/>
                <a:cs typeface="Times New Roman"/>
              </a:rPr>
              <a:t>così </a:t>
            </a:r>
            <a:r>
              <a:rPr dirty="0" sz="1050" spc="-5">
                <a:latin typeface="Times New Roman"/>
                <a:cs typeface="Times New Roman"/>
              </a:rPr>
              <a:t>promotrice </a:t>
            </a:r>
            <a:r>
              <a:rPr dirty="0" sz="1050">
                <a:latin typeface="Times New Roman"/>
                <a:cs typeface="Times New Roman"/>
              </a:rPr>
              <a:t>di una </a:t>
            </a:r>
            <a:r>
              <a:rPr dirty="0" sz="1050" spc="-5">
                <a:latin typeface="Times New Roman"/>
                <a:cs typeface="Times New Roman"/>
              </a:rPr>
              <a:t>nuova  primavera della fantasia </a:t>
            </a:r>
            <a:r>
              <a:rPr dirty="0" sz="1050">
                <a:latin typeface="Times New Roman"/>
                <a:cs typeface="Times New Roman"/>
              </a:rPr>
              <a:t>e </a:t>
            </a:r>
            <a:r>
              <a:rPr dirty="0" sz="1050" spc="-5">
                <a:latin typeface="Times New Roman"/>
                <a:cs typeface="Times New Roman"/>
              </a:rPr>
              <a:t>della creatività </a:t>
            </a:r>
            <a:r>
              <a:rPr dirty="0" sz="1050">
                <a:latin typeface="Times New Roman"/>
                <a:cs typeface="Times New Roman"/>
              </a:rPr>
              <a:t>dei </a:t>
            </a:r>
            <a:r>
              <a:rPr dirty="0" sz="1050" spc="-5">
                <a:latin typeface="Times New Roman"/>
                <a:cs typeface="Times New Roman"/>
              </a:rPr>
              <a:t>bambini </a:t>
            </a:r>
            <a:r>
              <a:rPr dirty="0" sz="1050">
                <a:latin typeface="Times New Roman"/>
                <a:cs typeface="Times New Roman"/>
              </a:rPr>
              <a:t>con </a:t>
            </a:r>
            <a:r>
              <a:rPr dirty="0" sz="1050" spc="-5">
                <a:latin typeface="Times New Roman"/>
                <a:cs typeface="Times New Roman"/>
              </a:rPr>
              <a:t>il </a:t>
            </a:r>
            <a:r>
              <a:rPr dirty="0" sz="1050">
                <a:latin typeface="Times New Roman"/>
                <a:cs typeface="Times New Roman"/>
              </a:rPr>
              <a:t>supporto di alcune </a:t>
            </a:r>
            <a:r>
              <a:rPr dirty="0" sz="1050" spc="-5">
                <a:latin typeface="Times New Roman"/>
                <a:cs typeface="Times New Roman"/>
              </a:rPr>
              <a:t>associazioni </a:t>
            </a:r>
            <a:r>
              <a:rPr dirty="0" sz="1050">
                <a:latin typeface="Times New Roman"/>
                <a:cs typeface="Times New Roman"/>
              </a:rPr>
              <a:t>che </a:t>
            </a:r>
            <a:r>
              <a:rPr dirty="0" sz="1050" spc="-5">
                <a:latin typeface="Times New Roman"/>
                <a:cs typeface="Times New Roman"/>
              </a:rPr>
              <a:t>operano nel  mondo dell’infanzia. </a:t>
            </a:r>
            <a:r>
              <a:rPr dirty="0" sz="1050" spc="-10">
                <a:latin typeface="Times New Roman"/>
                <a:cs typeface="Times New Roman"/>
              </a:rPr>
              <a:t>Il </a:t>
            </a:r>
            <a:r>
              <a:rPr dirty="0" sz="1050" spc="-5">
                <a:latin typeface="Times New Roman"/>
                <a:cs typeface="Times New Roman"/>
              </a:rPr>
              <a:t>programma </a:t>
            </a:r>
            <a:r>
              <a:rPr dirty="0" sz="1050">
                <a:latin typeface="Times New Roman"/>
                <a:cs typeface="Times New Roman"/>
              </a:rPr>
              <a:t>nazionale </a:t>
            </a:r>
            <a:r>
              <a:rPr dirty="0" sz="1050" spc="-5">
                <a:latin typeface="Times New Roman"/>
                <a:cs typeface="Times New Roman"/>
              </a:rPr>
              <a:t>delle iniziative </a:t>
            </a:r>
            <a:r>
              <a:rPr dirty="0" sz="1050">
                <a:latin typeface="Times New Roman"/>
                <a:cs typeface="Times New Roman"/>
              </a:rPr>
              <a:t>è sul </a:t>
            </a:r>
            <a:r>
              <a:rPr dirty="0" sz="1050" spc="-5">
                <a:latin typeface="Times New Roman"/>
                <a:cs typeface="Times New Roman"/>
              </a:rPr>
              <a:t>sito internet</a:t>
            </a:r>
            <a:r>
              <a:rPr dirty="0" sz="1050" spc="155">
                <a:latin typeface="Times New Roman"/>
                <a:cs typeface="Times New Roman"/>
              </a:rPr>
              <a:t> </a:t>
            </a:r>
            <a:r>
              <a:rPr dirty="0" sz="1050" spc="-5">
                <a:latin typeface="Times New Roman"/>
                <a:cs typeface="Times New Roman"/>
                <a:hlinkClick r:id="rId3"/>
              </a:rPr>
              <a:t>www.festivalculturacreativa.it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670304" y="2442971"/>
            <a:ext cx="4219448" cy="1026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62064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Grandimagazziniculturali.it  6 maggio</a:t>
            </a:r>
            <a:r>
              <a:rPr dirty="0" sz="160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315969"/>
            <a:ext cx="1600200" cy="162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" spc="85">
                <a:solidFill>
                  <a:srgbClr val="8B919B"/>
                </a:solidFill>
                <a:latin typeface="Times New Roman"/>
                <a:cs typeface="Times New Roman"/>
              </a:rPr>
              <a:t>DI </a:t>
            </a:r>
            <a:r>
              <a:rPr dirty="0" u="sng" sz="900" spc="-5">
                <a:solidFill>
                  <a:srgbClr val="8B919B"/>
                </a:solidFill>
                <a:uFill>
                  <a:solidFill>
                    <a:srgbClr val="8B919B"/>
                  </a:solidFill>
                </a:uFill>
                <a:latin typeface="Times New Roman"/>
                <a:cs typeface="Times New Roman"/>
                <a:hlinkClick r:id="rId3"/>
              </a:rPr>
              <a:t>P A O </a:t>
            </a:r>
            <a:r>
              <a:rPr dirty="0" u="sng" sz="900">
                <a:solidFill>
                  <a:srgbClr val="8B919B"/>
                </a:solidFill>
                <a:uFill>
                  <a:solidFill>
                    <a:srgbClr val="8B919B"/>
                  </a:solidFill>
                </a:uFill>
                <a:latin typeface="Times New Roman"/>
                <a:cs typeface="Times New Roman"/>
                <a:hlinkClick r:id="rId3"/>
              </a:rPr>
              <a:t>L </a:t>
            </a:r>
            <a:r>
              <a:rPr dirty="0" u="sng" sz="900" spc="-5">
                <a:solidFill>
                  <a:srgbClr val="8B919B"/>
                </a:solidFill>
                <a:uFill>
                  <a:solidFill>
                    <a:srgbClr val="8B919B"/>
                  </a:solidFill>
                </a:uFill>
                <a:latin typeface="Times New Roman"/>
                <a:cs typeface="Times New Roman"/>
                <a:hlinkClick r:id="rId3"/>
              </a:rPr>
              <a:t>O</a:t>
            </a:r>
            <a:r>
              <a:rPr dirty="0" u="sng" sz="900" spc="30">
                <a:solidFill>
                  <a:srgbClr val="8B919B"/>
                </a:solidFill>
                <a:uFill>
                  <a:solidFill>
                    <a:srgbClr val="8B919B"/>
                  </a:solidFill>
                </a:uFill>
                <a:latin typeface="Times New Roman"/>
                <a:cs typeface="Times New Roman"/>
                <a:hlinkClick r:id="rId3"/>
              </a:rPr>
              <a:t> </a:t>
            </a:r>
            <a:r>
              <a:rPr dirty="0" u="sng" sz="900" spc="-5">
                <a:solidFill>
                  <a:srgbClr val="8B919B"/>
                </a:solidFill>
                <a:uFill>
                  <a:solidFill>
                    <a:srgbClr val="8B919B"/>
                  </a:solidFill>
                </a:uFill>
                <a:latin typeface="Times New Roman"/>
                <a:cs typeface="Times New Roman"/>
                <a:hlinkClick r:id="rId3"/>
              </a:rPr>
              <a:t>M A </a:t>
            </a:r>
            <a:r>
              <a:rPr dirty="0" u="sng" sz="900">
                <a:solidFill>
                  <a:srgbClr val="8B919B"/>
                </a:solidFill>
                <a:uFill>
                  <a:solidFill>
                    <a:srgbClr val="8B919B"/>
                  </a:solidFill>
                </a:uFill>
                <a:latin typeface="Times New Roman"/>
                <a:cs typeface="Times New Roman"/>
                <a:hlinkClick r:id="rId3"/>
              </a:rPr>
              <a:t>R C E </a:t>
            </a:r>
            <a:r>
              <a:rPr dirty="0" u="sng" sz="900" spc="-5">
                <a:solidFill>
                  <a:srgbClr val="8B919B"/>
                </a:solidFill>
                <a:uFill>
                  <a:solidFill>
                    <a:srgbClr val="8B919B"/>
                  </a:solidFill>
                </a:uFill>
                <a:latin typeface="Times New Roman"/>
                <a:cs typeface="Times New Roman"/>
                <a:hlinkClick r:id="rId3"/>
              </a:rPr>
              <a:t>S </a:t>
            </a:r>
            <a:r>
              <a:rPr dirty="0" u="sng" sz="900">
                <a:solidFill>
                  <a:srgbClr val="8B919B"/>
                </a:solidFill>
                <a:uFill>
                  <a:solidFill>
                    <a:srgbClr val="8B919B"/>
                  </a:solidFill>
                </a:uFill>
                <a:latin typeface="Times New Roman"/>
                <a:cs typeface="Times New Roman"/>
                <a:hlinkClick r:id="rId3"/>
              </a:rPr>
              <a:t>I </a:t>
            </a:r>
            <a:r>
              <a:rPr dirty="0" u="sng" sz="900" spc="-5">
                <a:solidFill>
                  <a:srgbClr val="8B919B"/>
                </a:solidFill>
                <a:uFill>
                  <a:solidFill>
                    <a:srgbClr val="8B919B"/>
                  </a:solidFill>
                </a:uFill>
                <a:latin typeface="Times New Roman"/>
                <a:cs typeface="Times New Roman"/>
                <a:hlinkClick r:id="rId3"/>
              </a:rPr>
              <a:t>N </a:t>
            </a:r>
            <a:r>
              <a:rPr dirty="0" u="sng" sz="900">
                <a:solidFill>
                  <a:srgbClr val="8B919B"/>
                </a:solidFill>
                <a:uFill>
                  <a:solidFill>
                    <a:srgbClr val="8B919B"/>
                  </a:solidFill>
                </a:uFill>
                <a:latin typeface="Times New Roman"/>
                <a:cs typeface="Times New Roman"/>
                <a:hlinkClick r:id="rId3"/>
              </a:rPr>
              <a:t>I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99184" y="3688207"/>
            <a:ext cx="5160645" cy="1268730"/>
          </a:xfrm>
          <a:prstGeom prst="rect">
            <a:avLst/>
          </a:prstGeom>
        </p:spPr>
        <p:txBody>
          <a:bodyPr wrap="square" lIns="0" tIns="30480" rIns="0" bIns="0" rtlCol="0" vert="horz">
            <a:spAutoFit/>
          </a:bodyPr>
          <a:lstStyle/>
          <a:p>
            <a:pPr algn="ctr" marL="12065" marR="5080">
              <a:lnSpc>
                <a:spcPct val="95700"/>
              </a:lnSpc>
              <a:spcBef>
                <a:spcPts val="240"/>
              </a:spcBef>
            </a:pPr>
            <a:r>
              <a:rPr dirty="0" sz="2800" spc="-5">
                <a:latin typeface="Times New Roman"/>
                <a:cs typeface="Times New Roman"/>
              </a:rPr>
              <a:t>ABITARE LA CULTURA </a:t>
            </a:r>
            <a:r>
              <a:rPr dirty="0" sz="2800" spc="5">
                <a:latin typeface="Times New Roman"/>
                <a:cs typeface="Times New Roman"/>
              </a:rPr>
              <a:t>CON</a:t>
            </a:r>
            <a:r>
              <a:rPr dirty="0" sz="2800" spc="-45">
                <a:latin typeface="Times New Roman"/>
                <a:cs typeface="Times New Roman"/>
              </a:rPr>
              <a:t> </a:t>
            </a:r>
            <a:r>
              <a:rPr dirty="0" sz="2800" spc="-5">
                <a:latin typeface="Times New Roman"/>
                <a:cs typeface="Times New Roman"/>
              </a:rPr>
              <a:t>IL  FESTIVAL DELLA </a:t>
            </a:r>
            <a:r>
              <a:rPr dirty="0" sz="2800">
                <a:latin typeface="Times New Roman"/>
                <a:cs typeface="Times New Roman"/>
              </a:rPr>
              <a:t>CULTURA  </a:t>
            </a:r>
            <a:r>
              <a:rPr dirty="0" sz="2800" spc="-5">
                <a:latin typeface="Times New Roman"/>
                <a:cs typeface="Times New Roman"/>
              </a:rPr>
              <a:t>CREATIVA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6627" y="7259192"/>
            <a:ext cx="6137275" cy="2691130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marL="12700" marR="64769">
              <a:lnSpc>
                <a:spcPts val="1490"/>
              </a:lnSpc>
              <a:spcBef>
                <a:spcPts val="200"/>
              </a:spcBef>
            </a:pP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Ecco il </a:t>
            </a:r>
            <a:r>
              <a:rPr dirty="0" u="heavy" sz="13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hlinkClick r:id="rId4"/>
              </a:rPr>
              <a:t>Festival </a:t>
            </a:r>
            <a:r>
              <a:rPr dirty="0" u="heavy" sz="130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hlinkClick r:id="rId4"/>
              </a:rPr>
              <a:t>della </a:t>
            </a:r>
            <a:r>
              <a:rPr dirty="0" u="heavy" sz="13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hlinkClick r:id="rId4"/>
              </a:rPr>
              <a:t>Cultura Creativa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dedicato a chi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non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è troppo piccolo e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non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è ancora  </a:t>
            </a:r>
            <a:r>
              <a:rPr dirty="0" sz="1300" spc="-10">
                <a:solidFill>
                  <a:srgbClr val="444444"/>
                </a:solidFill>
                <a:latin typeface="Times New Roman"/>
                <a:cs typeface="Times New Roman"/>
              </a:rPr>
              <a:t>troppo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grande.</a:t>
            </a:r>
            <a:endParaRPr sz="1300">
              <a:latin typeface="Times New Roman"/>
              <a:cs typeface="Times New Roman"/>
            </a:endParaRPr>
          </a:p>
          <a:p>
            <a:pPr marL="12700" marR="495300">
              <a:lnSpc>
                <a:spcPts val="1490"/>
              </a:lnSpc>
              <a:spcBef>
                <a:spcPts val="10"/>
              </a:spcBef>
            </a:pPr>
            <a:r>
              <a:rPr dirty="0" sz="1300" spc="-10">
                <a:solidFill>
                  <a:srgbClr val="444444"/>
                </a:solidFill>
                <a:latin typeface="Times New Roman"/>
                <a:cs typeface="Times New Roman"/>
              </a:rPr>
              <a:t>Giunto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quest’anno alla terza edizione, è promosso dall’</a:t>
            </a:r>
            <a:r>
              <a:rPr dirty="0" u="heavy" sz="1300" spc="-5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hlinkClick r:id="rId5"/>
              </a:rPr>
              <a:t>ABI- Associazione Bancaria </a:t>
            </a:r>
            <a:r>
              <a:rPr dirty="0" sz="1300" spc="-5" b="1">
                <a:latin typeface="Times New Roman"/>
                <a:cs typeface="Times New Roman"/>
              </a:rPr>
              <a:t> </a:t>
            </a:r>
            <a:r>
              <a:rPr dirty="0" u="heavy" sz="1300" spc="-10" b="1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  <a:hlinkClick r:id="rId5"/>
              </a:rPr>
              <a:t>Italiana</a:t>
            </a:r>
            <a:r>
              <a:rPr dirty="0" sz="1300" spc="-10" b="1">
                <a:latin typeface="Times New Roman"/>
                <a:cs typeface="Times New Roman"/>
                <a:hlinkClick r:id="rId5"/>
              </a:rPr>
              <a:t>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per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avvicinare alla cultura i giovani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d’età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compresa tra 6 e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13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anni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grazie</a:t>
            </a:r>
            <a:r>
              <a:rPr dirty="0" sz="1300" spc="165">
                <a:solidFill>
                  <a:srgbClr val="444444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a</a:t>
            </a:r>
            <a:endParaRPr sz="1300">
              <a:latin typeface="Times New Roman"/>
              <a:cs typeface="Times New Roman"/>
            </a:endParaRPr>
          </a:p>
          <a:p>
            <a:pPr marL="12700" marR="342900">
              <a:lnSpc>
                <a:spcPts val="1500"/>
              </a:lnSpc>
            </a:pPr>
            <a:r>
              <a:rPr dirty="0" sz="1300" spc="-10">
                <a:solidFill>
                  <a:srgbClr val="444444"/>
                </a:solidFill>
                <a:latin typeface="Times New Roman"/>
                <a:cs typeface="Times New Roman"/>
              </a:rPr>
              <a:t>laboratori,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iniziative ed </a:t>
            </a:r>
            <a:r>
              <a:rPr dirty="0" sz="1300" spc="-10">
                <a:solidFill>
                  <a:srgbClr val="444444"/>
                </a:solidFill>
                <a:latin typeface="Times New Roman"/>
                <a:cs typeface="Times New Roman"/>
              </a:rPr>
              <a:t>eventi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che spaziano tra </a:t>
            </a:r>
            <a:r>
              <a:rPr dirty="0" sz="1300" spc="-10">
                <a:solidFill>
                  <a:srgbClr val="444444"/>
                </a:solidFill>
                <a:latin typeface="Times New Roman"/>
                <a:cs typeface="Times New Roman"/>
              </a:rPr>
              <a:t>arte,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teatro, </a:t>
            </a:r>
            <a:r>
              <a:rPr dirty="0" sz="1300" spc="-10">
                <a:solidFill>
                  <a:srgbClr val="444444"/>
                </a:solidFill>
                <a:latin typeface="Times New Roman"/>
                <a:cs typeface="Times New Roman"/>
              </a:rPr>
              <a:t>musica,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tecnologie digitali e  molto</a:t>
            </a:r>
            <a:r>
              <a:rPr dirty="0" sz="1300" spc="-10">
                <a:solidFill>
                  <a:srgbClr val="444444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altro.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ts val="1420"/>
              </a:lnSpc>
            </a:pP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La manifestazione,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che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si concluderà l’8 maggio, consente a tutti i piccoli coinvolti</a:t>
            </a:r>
            <a:r>
              <a:rPr dirty="0" sz="1300" spc="165">
                <a:solidFill>
                  <a:srgbClr val="444444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di</a:t>
            </a:r>
            <a:endParaRPr sz="1300">
              <a:latin typeface="Times New Roman"/>
              <a:cs typeface="Times New Roman"/>
            </a:endParaRPr>
          </a:p>
          <a:p>
            <a:pPr marL="12700" marR="99060">
              <a:lnSpc>
                <a:spcPct val="95800"/>
              </a:lnSpc>
              <a:spcBef>
                <a:spcPts val="35"/>
              </a:spcBef>
            </a:pP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sperimentare le sfumature della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loro creatività,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conoscendo anche meglio le possibilità dei  luoghi in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cui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vivono.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Per </a:t>
            </a:r>
            <a:r>
              <a:rPr dirty="0" sz="1300" spc="-10">
                <a:solidFill>
                  <a:srgbClr val="444444"/>
                </a:solidFill>
                <a:latin typeface="Times New Roman"/>
                <a:cs typeface="Times New Roman"/>
              </a:rPr>
              <a:t>questa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terza edizione </a:t>
            </a:r>
            <a:r>
              <a:rPr dirty="0" sz="1300" spc="-10">
                <a:solidFill>
                  <a:srgbClr val="444444"/>
                </a:solidFill>
                <a:latin typeface="Times New Roman"/>
                <a:cs typeface="Times New Roman"/>
              </a:rPr>
              <a:t>della manifestazione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è </a:t>
            </a:r>
            <a:r>
              <a:rPr dirty="0" sz="1300" spc="-10">
                <a:solidFill>
                  <a:srgbClr val="444444"/>
                </a:solidFill>
                <a:latin typeface="Times New Roman"/>
                <a:cs typeface="Times New Roman"/>
              </a:rPr>
              <a:t>stato scelto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come “fil  rouge” delle iniziative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il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tema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“</a:t>
            </a:r>
            <a:r>
              <a:rPr dirty="0" sz="1300" b="1" i="1">
                <a:solidFill>
                  <a:srgbClr val="444444"/>
                </a:solidFill>
                <a:latin typeface="Times New Roman"/>
                <a:cs typeface="Times New Roman"/>
              </a:rPr>
              <a:t>Abitare sottosopra. </a:t>
            </a:r>
            <a:r>
              <a:rPr dirty="0" sz="1300" spc="-5" b="1" i="1">
                <a:solidFill>
                  <a:srgbClr val="444444"/>
                </a:solidFill>
                <a:latin typeface="Times New Roman"/>
                <a:cs typeface="Times New Roman"/>
              </a:rPr>
              <a:t>Scoprire e sperimentare </a:t>
            </a:r>
            <a:r>
              <a:rPr dirty="0" sz="1300" b="1" i="1">
                <a:solidFill>
                  <a:srgbClr val="444444"/>
                </a:solidFill>
                <a:latin typeface="Times New Roman"/>
                <a:cs typeface="Times New Roman"/>
              </a:rPr>
              <a:t>come </a:t>
            </a:r>
            <a:r>
              <a:rPr dirty="0" sz="1300" spc="-5" b="1" i="1">
                <a:solidFill>
                  <a:srgbClr val="444444"/>
                </a:solidFill>
                <a:latin typeface="Times New Roman"/>
                <a:cs typeface="Times New Roman"/>
              </a:rPr>
              <a:t>si</a:t>
            </a:r>
            <a:r>
              <a:rPr dirty="0" sz="1300" spc="65" b="1" i="1">
                <a:solidFill>
                  <a:srgbClr val="444444"/>
                </a:solidFill>
                <a:latin typeface="Times New Roman"/>
                <a:cs typeface="Times New Roman"/>
              </a:rPr>
              <a:t> </a:t>
            </a:r>
            <a:r>
              <a:rPr dirty="0" sz="1300" spc="-5" b="1" i="1">
                <a:solidFill>
                  <a:srgbClr val="444444"/>
                </a:solidFill>
                <a:latin typeface="Times New Roman"/>
                <a:cs typeface="Times New Roman"/>
              </a:rPr>
              <a:t>sta</a:t>
            </a:r>
            <a:endParaRPr sz="1300">
              <a:latin typeface="Times New Roman"/>
              <a:cs typeface="Times New Roman"/>
            </a:endParaRPr>
          </a:p>
          <a:p>
            <a:pPr marL="12700" marR="5080">
              <a:lnSpc>
                <a:spcPts val="1500"/>
              </a:lnSpc>
              <a:spcBef>
                <a:spcPts val="30"/>
              </a:spcBef>
            </a:pPr>
            <a:r>
              <a:rPr dirty="0" sz="1300" spc="-5" b="1" i="1">
                <a:solidFill>
                  <a:srgbClr val="444444"/>
                </a:solidFill>
                <a:latin typeface="Times New Roman"/>
                <a:cs typeface="Times New Roman"/>
              </a:rPr>
              <a:t>dentro i luoghi, l’arte e le </a:t>
            </a:r>
            <a:r>
              <a:rPr dirty="0" sz="1300" b="1" i="1">
                <a:solidFill>
                  <a:srgbClr val="444444"/>
                </a:solidFill>
                <a:latin typeface="Times New Roman"/>
                <a:cs typeface="Times New Roman"/>
              </a:rPr>
              <a:t>emozioni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”.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L’obiettivo è invitare bambini e ragazzi ad ampliare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il 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concetto di casa, per scoprire e sperimentare, con l’aiuto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di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operatori culturali</a:t>
            </a:r>
            <a:r>
              <a:rPr dirty="0" sz="1300" spc="220">
                <a:solidFill>
                  <a:srgbClr val="444444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specializzati,</a:t>
            </a:r>
            <a:endParaRPr sz="1300">
              <a:latin typeface="Times New Roman"/>
              <a:cs typeface="Times New Roman"/>
            </a:endParaRPr>
          </a:p>
          <a:p>
            <a:pPr marL="12700" marR="365125">
              <a:lnSpc>
                <a:spcPts val="1490"/>
              </a:lnSpc>
              <a:spcBef>
                <a:spcPts val="5"/>
              </a:spcBef>
            </a:pP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in che modo ogni persona e cosa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vive,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abita e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si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relaziona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con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tutto ciò che lo circonda,  utilizzando le modalità più consone alla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propria</a:t>
            </a:r>
            <a:r>
              <a:rPr dirty="0" sz="1300" spc="30">
                <a:solidFill>
                  <a:srgbClr val="444444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natura.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51404" y="2537332"/>
            <a:ext cx="2799345" cy="5392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882394" y="5050535"/>
            <a:ext cx="3794505" cy="21399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37275" cy="94462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52107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Grandimagazziniculturali.it  6 maggio</a:t>
            </a:r>
            <a:r>
              <a:rPr dirty="0" sz="160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3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153035">
              <a:lnSpc>
                <a:spcPct val="95800"/>
              </a:lnSpc>
              <a:spcBef>
                <a:spcPts val="940"/>
              </a:spcBef>
            </a:pPr>
            <a:r>
              <a:rPr dirty="0" sz="1300" spc="-10">
                <a:solidFill>
                  <a:srgbClr val="444444"/>
                </a:solidFill>
                <a:latin typeface="Times New Roman"/>
                <a:cs typeface="Times New Roman"/>
              </a:rPr>
              <a:t>Oltre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80 eventi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culturali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in 50 città italiane sviluppano il tema dell’abitare declinato da  ciascuna banca con strumenti e punti di vista differenti, alla luce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delle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proprie specificità e  di quelle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del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territorio di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appartenenza.</a:t>
            </a:r>
            <a:endParaRPr sz="1300">
              <a:latin typeface="Times New Roman"/>
              <a:cs typeface="Times New Roman"/>
            </a:endParaRPr>
          </a:p>
          <a:p>
            <a:pPr marL="12700" marR="374015">
              <a:lnSpc>
                <a:spcPts val="1500"/>
              </a:lnSpc>
              <a:spcBef>
                <a:spcPts val="25"/>
              </a:spcBef>
            </a:pP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Tre appuntamenti, organizzati dall’ABI in collaborazione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col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Dipartimento educazione  del</a:t>
            </a:r>
            <a:r>
              <a:rPr dirty="0" sz="1300" spc="-5" b="1">
                <a:solidFill>
                  <a:srgbClr val="444444"/>
                </a:solidFill>
                <a:latin typeface="Times New Roman"/>
                <a:cs typeface="Times New Roman"/>
              </a:rPr>
              <a:t>Museo Castello di Rivoli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, a Milano,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Roma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e Palermo,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renderanno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ancora più  significativa la manifestazione di</a:t>
            </a:r>
            <a:r>
              <a:rPr dirty="0" sz="1300" spc="5">
                <a:solidFill>
                  <a:srgbClr val="444444"/>
                </a:solidFill>
                <a:latin typeface="Times New Roman"/>
                <a:cs typeface="Times New Roman"/>
              </a:rPr>
              <a:t>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quest’anno</a:t>
            </a:r>
            <a:endParaRPr sz="1300">
              <a:latin typeface="Times New Roman"/>
              <a:cs typeface="Times New Roman"/>
            </a:endParaRPr>
          </a:p>
          <a:p>
            <a:pPr marL="12700" marR="164465">
              <a:lnSpc>
                <a:spcPts val="2020"/>
              </a:lnSpc>
              <a:spcBef>
                <a:spcPts val="880"/>
              </a:spcBef>
            </a:pPr>
            <a:r>
              <a:rPr dirty="0" sz="1750" spc="-5">
                <a:solidFill>
                  <a:srgbClr val="444444"/>
                </a:solidFill>
                <a:latin typeface="Times New Roman"/>
                <a:cs typeface="Times New Roman"/>
              </a:rPr>
              <a:t>Parlando del Festival </a:t>
            </a:r>
            <a:r>
              <a:rPr dirty="0" sz="1750">
                <a:solidFill>
                  <a:srgbClr val="444444"/>
                </a:solidFill>
                <a:latin typeface="Times New Roman"/>
                <a:cs typeface="Times New Roman"/>
              </a:rPr>
              <a:t>con Anna </a:t>
            </a:r>
            <a:r>
              <a:rPr dirty="0" sz="1750" spc="-5">
                <a:solidFill>
                  <a:srgbClr val="444444"/>
                </a:solidFill>
                <a:latin typeface="Times New Roman"/>
                <a:cs typeface="Times New Roman"/>
              </a:rPr>
              <a:t>Pironti </a:t>
            </a:r>
            <a:r>
              <a:rPr dirty="0" sz="1750">
                <a:solidFill>
                  <a:srgbClr val="444444"/>
                </a:solidFill>
                <a:latin typeface="Times New Roman"/>
                <a:cs typeface="Times New Roman"/>
              </a:rPr>
              <a:t>– </a:t>
            </a:r>
            <a:r>
              <a:rPr dirty="0" sz="1750" spc="-5">
                <a:solidFill>
                  <a:srgbClr val="444444"/>
                </a:solidFill>
                <a:latin typeface="Times New Roman"/>
                <a:cs typeface="Times New Roman"/>
              </a:rPr>
              <a:t>Dipartimento Educazione  </a:t>
            </a:r>
            <a:r>
              <a:rPr dirty="0" sz="1750">
                <a:solidFill>
                  <a:srgbClr val="444444"/>
                </a:solidFill>
                <a:latin typeface="Times New Roman"/>
                <a:cs typeface="Times New Roman"/>
              </a:rPr>
              <a:t>Castello di</a:t>
            </a:r>
            <a:r>
              <a:rPr dirty="0" sz="1750" spc="-15">
                <a:solidFill>
                  <a:srgbClr val="444444"/>
                </a:solidFill>
                <a:latin typeface="Times New Roman"/>
                <a:cs typeface="Times New Roman"/>
              </a:rPr>
              <a:t> </a:t>
            </a:r>
            <a:r>
              <a:rPr dirty="0" sz="1750" spc="-5">
                <a:solidFill>
                  <a:srgbClr val="444444"/>
                </a:solidFill>
                <a:latin typeface="Times New Roman"/>
                <a:cs typeface="Times New Roman"/>
              </a:rPr>
              <a:t>Rivoli</a:t>
            </a:r>
            <a:endParaRPr sz="1750">
              <a:latin typeface="Times New Roman"/>
              <a:cs typeface="Times New Roman"/>
            </a:endParaRPr>
          </a:p>
          <a:p>
            <a:pPr marL="12700" marR="210185">
              <a:lnSpc>
                <a:spcPct val="95800"/>
              </a:lnSpc>
              <a:spcBef>
                <a:spcPts val="1315"/>
              </a:spcBef>
            </a:pP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Il </a:t>
            </a:r>
            <a:r>
              <a:rPr dirty="0" sz="1300" spc="-10">
                <a:solidFill>
                  <a:srgbClr val="444444"/>
                </a:solidFill>
                <a:latin typeface="Times New Roman"/>
                <a:cs typeface="Times New Roman"/>
              </a:rPr>
              <a:t>Festival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si avvale del contributo di un Comitato scientifico,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composto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dall’esperto di  creatività applicata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Hubert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Jaoui, dallo scrittore ed esperto di comunicazione Aldo  Tanchis e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dal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Responsabile </a:t>
            </a:r>
            <a:r>
              <a:rPr dirty="0" sz="1300" spc="-10">
                <a:solidFill>
                  <a:srgbClr val="444444"/>
                </a:solidFill>
                <a:latin typeface="Times New Roman"/>
                <a:cs typeface="Times New Roman"/>
              </a:rPr>
              <a:t>Capo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del Dipartimento educazione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del </a:t>
            </a:r>
            <a:r>
              <a:rPr dirty="0" sz="1300" spc="-10">
                <a:solidFill>
                  <a:srgbClr val="444444"/>
                </a:solidFill>
                <a:latin typeface="Times New Roman"/>
                <a:cs typeface="Times New Roman"/>
              </a:rPr>
              <a:t>Castello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di </a:t>
            </a:r>
            <a:r>
              <a:rPr dirty="0" sz="1300" spc="-10">
                <a:solidFill>
                  <a:srgbClr val="444444"/>
                </a:solidFill>
                <a:latin typeface="Times New Roman"/>
                <a:cs typeface="Times New Roman"/>
              </a:rPr>
              <a:t>Rivoli  Museo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d’Arte contemporanea </a:t>
            </a:r>
            <a:r>
              <a:rPr dirty="0" sz="1300" b="1">
                <a:solidFill>
                  <a:srgbClr val="444444"/>
                </a:solidFill>
                <a:latin typeface="Times New Roman"/>
                <a:cs typeface="Times New Roman"/>
              </a:rPr>
              <a:t>Anna </a:t>
            </a:r>
            <a:r>
              <a:rPr dirty="0" sz="1300" spc="-5" b="1">
                <a:solidFill>
                  <a:srgbClr val="444444"/>
                </a:solidFill>
                <a:latin typeface="Times New Roman"/>
                <a:cs typeface="Times New Roman"/>
              </a:rPr>
              <a:t>Pironti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che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sinterizza così per </a:t>
            </a:r>
            <a:r>
              <a:rPr dirty="0" sz="1300" spc="-10">
                <a:solidFill>
                  <a:srgbClr val="444444"/>
                </a:solidFill>
                <a:latin typeface="Times New Roman"/>
                <a:cs typeface="Times New Roman"/>
              </a:rPr>
              <a:t>MEMO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il significato  della manifestazione: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“</a:t>
            </a:r>
            <a:r>
              <a:rPr dirty="0" sz="1300" i="1">
                <a:solidFill>
                  <a:srgbClr val="444444"/>
                </a:solidFill>
                <a:latin typeface="Times New Roman"/>
                <a:cs typeface="Times New Roman"/>
              </a:rPr>
              <a:t>Il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progetto si rivolge </a:t>
            </a:r>
            <a:r>
              <a:rPr dirty="0" sz="1300" i="1">
                <a:solidFill>
                  <a:srgbClr val="444444"/>
                </a:solidFill>
                <a:latin typeface="Times New Roman"/>
                <a:cs typeface="Times New Roman"/>
              </a:rPr>
              <a:t>ad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un pubblico </a:t>
            </a:r>
            <a:r>
              <a:rPr dirty="0" sz="1300" i="1">
                <a:solidFill>
                  <a:srgbClr val="444444"/>
                </a:solidFill>
                <a:latin typeface="Times New Roman"/>
                <a:cs typeface="Times New Roman"/>
              </a:rPr>
              <a:t>intermedio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fatto </a:t>
            </a:r>
            <a:r>
              <a:rPr dirty="0" sz="1300" i="1">
                <a:solidFill>
                  <a:srgbClr val="444444"/>
                </a:solidFill>
                <a:latin typeface="Times New Roman"/>
                <a:cs typeface="Times New Roman"/>
              </a:rPr>
              <a:t>di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bambini 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non più </a:t>
            </a:r>
            <a:r>
              <a:rPr dirty="0" sz="1300" i="1">
                <a:solidFill>
                  <a:srgbClr val="444444"/>
                </a:solidFill>
                <a:latin typeface="Times New Roman"/>
                <a:cs typeface="Times New Roman"/>
              </a:rPr>
              <a:t>tanto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piccoli e adolescenti non ancora cresciuti. Stimolare la creatività</a:t>
            </a:r>
            <a:r>
              <a:rPr dirty="0" sz="1300" spc="204" i="1">
                <a:solidFill>
                  <a:srgbClr val="444444"/>
                </a:solidFill>
                <a:latin typeface="Times New Roman"/>
                <a:cs typeface="Times New Roman"/>
              </a:rPr>
              <a:t>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nella</a:t>
            </a:r>
            <a:endParaRPr sz="1300">
              <a:latin typeface="Times New Roman"/>
              <a:cs typeface="Times New Roman"/>
            </a:endParaRPr>
          </a:p>
          <a:p>
            <a:pPr marL="12700" marR="93980">
              <a:lnSpc>
                <a:spcPts val="1500"/>
              </a:lnSpc>
              <a:spcBef>
                <a:spcPts val="25"/>
              </a:spcBef>
            </a:pP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preadolescenza </a:t>
            </a:r>
            <a:r>
              <a:rPr dirty="0" sz="1300" i="1">
                <a:solidFill>
                  <a:srgbClr val="444444"/>
                </a:solidFill>
                <a:latin typeface="Times New Roman"/>
                <a:cs typeface="Times New Roman"/>
              </a:rPr>
              <a:t>significa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innanzi tutto </a:t>
            </a:r>
            <a:r>
              <a:rPr dirty="0" sz="1300" i="1">
                <a:solidFill>
                  <a:srgbClr val="444444"/>
                </a:solidFill>
                <a:latin typeface="Times New Roman"/>
                <a:cs typeface="Times New Roman"/>
              </a:rPr>
              <a:t>riempire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un vuoto </a:t>
            </a:r>
            <a:r>
              <a:rPr dirty="0" sz="1300" i="1">
                <a:solidFill>
                  <a:srgbClr val="444444"/>
                </a:solidFill>
                <a:latin typeface="Times New Roman"/>
                <a:cs typeface="Times New Roman"/>
              </a:rPr>
              <a:t>culturale. Un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vuoto storico creato 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anche dagli operatori culturali. Non mi sottraggo alla </a:t>
            </a:r>
            <a:r>
              <a:rPr dirty="0" sz="1300" i="1">
                <a:solidFill>
                  <a:srgbClr val="444444"/>
                </a:solidFill>
                <a:latin typeface="Times New Roman"/>
                <a:cs typeface="Times New Roman"/>
              </a:rPr>
              <a:t>responsabilità: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trattare </a:t>
            </a:r>
            <a:r>
              <a:rPr dirty="0" sz="1300" i="1">
                <a:solidFill>
                  <a:srgbClr val="444444"/>
                </a:solidFill>
                <a:latin typeface="Times New Roman"/>
                <a:cs typeface="Times New Roman"/>
              </a:rPr>
              <a:t>con</a:t>
            </a:r>
            <a:r>
              <a:rPr dirty="0" sz="1300" spc="155" i="1">
                <a:solidFill>
                  <a:srgbClr val="444444"/>
                </a:solidFill>
                <a:latin typeface="Times New Roman"/>
                <a:cs typeface="Times New Roman"/>
              </a:rPr>
              <a:t>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ragazzi</a:t>
            </a:r>
            <a:endParaRPr sz="1300">
              <a:latin typeface="Times New Roman"/>
              <a:cs typeface="Times New Roman"/>
            </a:endParaRPr>
          </a:p>
          <a:p>
            <a:pPr marL="12700" marR="271780">
              <a:lnSpc>
                <a:spcPts val="1490"/>
              </a:lnSpc>
              <a:spcBef>
                <a:spcPts val="10"/>
              </a:spcBef>
            </a:pP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di quell’età significa </a:t>
            </a:r>
            <a:r>
              <a:rPr dirty="0" sz="1300" i="1">
                <a:solidFill>
                  <a:srgbClr val="444444"/>
                </a:solidFill>
                <a:latin typeface="Times New Roman"/>
                <a:cs typeface="Times New Roman"/>
              </a:rPr>
              <a:t>agire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ad un livello </a:t>
            </a:r>
            <a:r>
              <a:rPr dirty="0" sz="1300" i="1">
                <a:solidFill>
                  <a:srgbClr val="444444"/>
                </a:solidFill>
                <a:latin typeface="Times New Roman"/>
                <a:cs typeface="Times New Roman"/>
              </a:rPr>
              <a:t>di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complessità diverso. E’ decisamente più 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complicato, serve uno sforzo in più, vivacità, gioia, nuovi linguaggi. Ma le</a:t>
            </a:r>
            <a:r>
              <a:rPr dirty="0" sz="1300" spc="240" i="1">
                <a:solidFill>
                  <a:srgbClr val="444444"/>
                </a:solidFill>
                <a:latin typeface="Times New Roman"/>
                <a:cs typeface="Times New Roman"/>
              </a:rPr>
              <a:t>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soddisfazioni</a:t>
            </a:r>
            <a:endParaRPr sz="1300">
              <a:latin typeface="Times New Roman"/>
              <a:cs typeface="Times New Roman"/>
            </a:endParaRPr>
          </a:p>
          <a:p>
            <a:pPr marL="12700" marR="62230">
              <a:lnSpc>
                <a:spcPts val="1490"/>
              </a:lnSpc>
              <a:spcBef>
                <a:spcPts val="10"/>
              </a:spcBef>
            </a:pPr>
            <a:r>
              <a:rPr dirty="0" sz="1300" spc="-10" i="1">
                <a:solidFill>
                  <a:srgbClr val="444444"/>
                </a:solidFill>
                <a:latin typeface="Times New Roman"/>
                <a:cs typeface="Times New Roman"/>
              </a:rPr>
              <a:t>sono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enormi. A questo </a:t>
            </a:r>
            <a:r>
              <a:rPr dirty="0" sz="1300" spc="-10" i="1">
                <a:solidFill>
                  <a:srgbClr val="444444"/>
                </a:solidFill>
                <a:latin typeface="Times New Roman"/>
                <a:cs typeface="Times New Roman"/>
              </a:rPr>
              <a:t>aggiungo </a:t>
            </a:r>
            <a:r>
              <a:rPr dirty="0" sz="1300" i="1">
                <a:solidFill>
                  <a:srgbClr val="444444"/>
                </a:solidFill>
                <a:latin typeface="Times New Roman"/>
                <a:cs typeface="Times New Roman"/>
              </a:rPr>
              <a:t>lo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strumento del Festival diffuso, garantito dalla </a:t>
            </a:r>
            <a:r>
              <a:rPr dirty="0" sz="1300" i="1">
                <a:solidFill>
                  <a:srgbClr val="444444"/>
                </a:solidFill>
                <a:latin typeface="Times New Roman"/>
                <a:cs typeface="Times New Roman"/>
              </a:rPr>
              <a:t>presenza 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delle banche, un </a:t>
            </a:r>
            <a:r>
              <a:rPr dirty="0" sz="1300" i="1">
                <a:solidFill>
                  <a:srgbClr val="444444"/>
                </a:solidFill>
                <a:latin typeface="Times New Roman"/>
                <a:cs typeface="Times New Roman"/>
              </a:rPr>
              <a:t>soggetto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plurale per </a:t>
            </a:r>
            <a:r>
              <a:rPr dirty="0" sz="1300" i="1">
                <a:solidFill>
                  <a:srgbClr val="444444"/>
                </a:solidFill>
                <a:latin typeface="Times New Roman"/>
                <a:cs typeface="Times New Roman"/>
              </a:rPr>
              <a:t>definizione,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capace </a:t>
            </a:r>
            <a:r>
              <a:rPr dirty="0" sz="1300" i="1">
                <a:solidFill>
                  <a:srgbClr val="444444"/>
                </a:solidFill>
                <a:latin typeface="Times New Roman"/>
                <a:cs typeface="Times New Roman"/>
              </a:rPr>
              <a:t>di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sentire e interpretare al</a:t>
            </a:r>
            <a:r>
              <a:rPr dirty="0" sz="1300" spc="145" i="1">
                <a:solidFill>
                  <a:srgbClr val="444444"/>
                </a:solidFill>
                <a:latin typeface="Times New Roman"/>
                <a:cs typeface="Times New Roman"/>
              </a:rPr>
              <a:t>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meglio</a:t>
            </a:r>
            <a:endParaRPr sz="1300">
              <a:latin typeface="Times New Roman"/>
              <a:cs typeface="Times New Roman"/>
            </a:endParaRPr>
          </a:p>
          <a:p>
            <a:pPr marL="12700" marR="554990">
              <a:lnSpc>
                <a:spcPts val="1490"/>
              </a:lnSpc>
              <a:spcBef>
                <a:spcPts val="10"/>
              </a:spcBef>
            </a:pP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i </a:t>
            </a:r>
            <a:r>
              <a:rPr dirty="0" sz="1300" spc="-10" i="1">
                <a:solidFill>
                  <a:srgbClr val="444444"/>
                </a:solidFill>
                <a:latin typeface="Times New Roman"/>
                <a:cs typeface="Times New Roman"/>
              </a:rPr>
              <a:t>territori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e </a:t>
            </a:r>
            <a:r>
              <a:rPr dirty="0" sz="1300" spc="-10" i="1">
                <a:solidFill>
                  <a:srgbClr val="444444"/>
                </a:solidFill>
                <a:latin typeface="Times New Roman"/>
                <a:cs typeface="Times New Roman"/>
              </a:rPr>
              <a:t>crea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una sorta di mappa inedita fatta di musei, biblioteche, </a:t>
            </a:r>
            <a:r>
              <a:rPr dirty="0" sz="1300" spc="-10" i="1">
                <a:solidFill>
                  <a:srgbClr val="444444"/>
                </a:solidFill>
                <a:latin typeface="Times New Roman"/>
                <a:cs typeface="Times New Roman"/>
              </a:rPr>
              <a:t>associazioni 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culturali che mettono </a:t>
            </a:r>
            <a:r>
              <a:rPr dirty="0" sz="1300" i="1">
                <a:solidFill>
                  <a:srgbClr val="444444"/>
                </a:solidFill>
                <a:latin typeface="Times New Roman"/>
                <a:cs typeface="Times New Roman"/>
              </a:rPr>
              <a:t>in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campo, progetti, idee, ricerche, </a:t>
            </a:r>
            <a:r>
              <a:rPr dirty="0" sz="1300" i="1">
                <a:solidFill>
                  <a:srgbClr val="444444"/>
                </a:solidFill>
                <a:latin typeface="Times New Roman"/>
                <a:cs typeface="Times New Roman"/>
              </a:rPr>
              <a:t>competenze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e strumenti</a:t>
            </a:r>
            <a:r>
              <a:rPr dirty="0" sz="1300" spc="175" i="1">
                <a:solidFill>
                  <a:srgbClr val="444444"/>
                </a:solidFill>
                <a:latin typeface="Times New Roman"/>
                <a:cs typeface="Times New Roman"/>
              </a:rPr>
              <a:t>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che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ts val="1430"/>
              </a:lnSpc>
            </a:pP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consentono di poter lavorare al</a:t>
            </a:r>
            <a:r>
              <a:rPr dirty="0" sz="1300" spc="15" i="1">
                <a:solidFill>
                  <a:srgbClr val="444444"/>
                </a:solidFill>
                <a:latin typeface="Times New Roman"/>
                <a:cs typeface="Times New Roman"/>
              </a:rPr>
              <a:t> </a:t>
            </a:r>
            <a:r>
              <a:rPr dirty="0" sz="1300" i="1">
                <a:solidFill>
                  <a:srgbClr val="444444"/>
                </a:solidFill>
                <a:latin typeface="Times New Roman"/>
                <a:cs typeface="Times New Roman"/>
              </a:rPr>
              <a:t>meglio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”.</a:t>
            </a:r>
            <a:endParaRPr sz="1300">
              <a:latin typeface="Times New Roman"/>
              <a:cs typeface="Times New Roman"/>
            </a:endParaRPr>
          </a:p>
          <a:p>
            <a:pPr marL="12700" marR="52705">
              <a:lnSpc>
                <a:spcPct val="95700"/>
              </a:lnSpc>
              <a:spcBef>
                <a:spcPts val="35"/>
              </a:spcBef>
            </a:pP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Il tema dell’abitare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scelto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quest’anno (l’anno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scorso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era il museo immaginario) è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un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ottimo  strumento per guardare al </a:t>
            </a:r>
            <a:r>
              <a:rPr dirty="0" sz="1300" spc="-10">
                <a:solidFill>
                  <a:srgbClr val="444444"/>
                </a:solidFill>
                <a:latin typeface="Times New Roman"/>
                <a:cs typeface="Times New Roman"/>
              </a:rPr>
              <a:t>mondo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con occhi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diversi e più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consapevoli: “</a:t>
            </a:r>
            <a:r>
              <a:rPr dirty="0" sz="1300" i="1">
                <a:solidFill>
                  <a:srgbClr val="444444"/>
                </a:solidFill>
                <a:latin typeface="Times New Roman"/>
                <a:cs typeface="Times New Roman"/>
              </a:rPr>
              <a:t>Capire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i tanti  </a:t>
            </a:r>
            <a:r>
              <a:rPr dirty="0" sz="1300" spc="-10" i="1">
                <a:solidFill>
                  <a:srgbClr val="444444"/>
                </a:solidFill>
                <a:latin typeface="Times New Roman"/>
                <a:cs typeface="Times New Roman"/>
              </a:rPr>
              <a:t>significati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dell’essere abitanti e dell’abitare </a:t>
            </a:r>
            <a:r>
              <a:rPr dirty="0" sz="1300" i="1">
                <a:solidFill>
                  <a:srgbClr val="444444"/>
                </a:solidFill>
                <a:latin typeface="Times New Roman"/>
                <a:cs typeface="Times New Roman"/>
              </a:rPr>
              <a:t>uno </a:t>
            </a:r>
            <a:r>
              <a:rPr dirty="0" sz="1300" spc="-10" i="1">
                <a:solidFill>
                  <a:srgbClr val="444444"/>
                </a:solidFill>
                <a:latin typeface="Times New Roman"/>
                <a:cs typeface="Times New Roman"/>
              </a:rPr>
              <a:t>spazio,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un’idea, </a:t>
            </a:r>
            <a:r>
              <a:rPr dirty="0" sz="1300" i="1">
                <a:solidFill>
                  <a:srgbClr val="444444"/>
                </a:solidFill>
                <a:latin typeface="Times New Roman"/>
                <a:cs typeface="Times New Roman"/>
              </a:rPr>
              <a:t>l’arte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e il pensiero  </a:t>
            </a:r>
            <a:r>
              <a:rPr dirty="0" sz="1300" spc="-10" i="1">
                <a:solidFill>
                  <a:srgbClr val="444444"/>
                </a:solidFill>
                <a:latin typeface="Times New Roman"/>
                <a:cs typeface="Times New Roman"/>
              </a:rPr>
              <a:t>significa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alfabetizzare </a:t>
            </a:r>
            <a:r>
              <a:rPr dirty="0" sz="1300" i="1">
                <a:solidFill>
                  <a:srgbClr val="444444"/>
                </a:solidFill>
                <a:latin typeface="Times New Roman"/>
                <a:cs typeface="Times New Roman"/>
              </a:rPr>
              <a:t>il </a:t>
            </a:r>
            <a:r>
              <a:rPr dirty="0" sz="1300" spc="-10" i="1">
                <a:solidFill>
                  <a:srgbClr val="444444"/>
                </a:solidFill>
                <a:latin typeface="Times New Roman"/>
                <a:cs typeface="Times New Roman"/>
              </a:rPr>
              <a:t>nostro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approccio nei confronti </a:t>
            </a:r>
            <a:r>
              <a:rPr dirty="0" sz="1300" i="1">
                <a:solidFill>
                  <a:srgbClr val="444444"/>
                </a:solidFill>
                <a:latin typeface="Times New Roman"/>
                <a:cs typeface="Times New Roman"/>
              </a:rPr>
              <a:t>della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cultura e </a:t>
            </a:r>
            <a:r>
              <a:rPr dirty="0" sz="1300" spc="-10" i="1">
                <a:solidFill>
                  <a:srgbClr val="444444"/>
                </a:solidFill>
                <a:latin typeface="Times New Roman"/>
                <a:cs typeface="Times New Roman"/>
              </a:rPr>
              <a:t>della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creatività. Non  </a:t>
            </a:r>
            <a:r>
              <a:rPr dirty="0" sz="1300" spc="-10" i="1">
                <a:solidFill>
                  <a:srgbClr val="444444"/>
                </a:solidFill>
                <a:latin typeface="Times New Roman"/>
                <a:cs typeface="Times New Roman"/>
              </a:rPr>
              <a:t>siamo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solo essere viventi, </a:t>
            </a:r>
            <a:r>
              <a:rPr dirty="0" sz="1300" spc="-10" i="1">
                <a:solidFill>
                  <a:srgbClr val="444444"/>
                </a:solidFill>
                <a:latin typeface="Times New Roman"/>
                <a:cs typeface="Times New Roman"/>
              </a:rPr>
              <a:t>siano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anche essere culturali. Per vivere il tempo presente  dobbiamo imparare i linguaggi </a:t>
            </a:r>
            <a:r>
              <a:rPr dirty="0" sz="1300" i="1">
                <a:solidFill>
                  <a:srgbClr val="444444"/>
                </a:solidFill>
                <a:latin typeface="Times New Roman"/>
                <a:cs typeface="Times New Roman"/>
              </a:rPr>
              <a:t>della</a:t>
            </a:r>
            <a:r>
              <a:rPr dirty="0" sz="1300" spc="5" i="1">
                <a:solidFill>
                  <a:srgbClr val="444444"/>
                </a:solidFill>
                <a:latin typeface="Times New Roman"/>
                <a:cs typeface="Times New Roman"/>
              </a:rPr>
              <a:t> </a:t>
            </a:r>
            <a:r>
              <a:rPr dirty="0" sz="1300" i="1">
                <a:solidFill>
                  <a:srgbClr val="444444"/>
                </a:solidFill>
                <a:latin typeface="Times New Roman"/>
                <a:cs typeface="Times New Roman"/>
              </a:rPr>
              <a:t>creatività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”.</a:t>
            </a:r>
            <a:endParaRPr sz="1300">
              <a:latin typeface="Times New Roman"/>
              <a:cs typeface="Times New Roman"/>
            </a:endParaRPr>
          </a:p>
          <a:p>
            <a:pPr marL="12700" marR="5080">
              <a:lnSpc>
                <a:spcPct val="95800"/>
              </a:lnSpc>
              <a:spcBef>
                <a:spcPts val="905"/>
              </a:spcBef>
            </a:pP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La creatività per molti di questi ragazzi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potrebbe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diventare il loro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lavoro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di domani: </a:t>
            </a:r>
            <a:r>
              <a:rPr dirty="0" sz="1300" spc="5">
                <a:solidFill>
                  <a:srgbClr val="444444"/>
                </a:solidFill>
                <a:latin typeface="Times New Roman"/>
                <a:cs typeface="Times New Roman"/>
              </a:rPr>
              <a:t>“</a:t>
            </a:r>
            <a:r>
              <a:rPr dirty="0" sz="1300" spc="5" i="1">
                <a:solidFill>
                  <a:srgbClr val="444444"/>
                </a:solidFill>
                <a:latin typeface="Times New Roman"/>
                <a:cs typeface="Times New Roman"/>
              </a:rPr>
              <a:t>È 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evidente che le professioni creative rappresentano gran parte degli sbocchi occupazionali  del futuro. Nell’alternanza scuola lavoro abbiamo accolto 400 </a:t>
            </a:r>
            <a:r>
              <a:rPr dirty="0" sz="1300" i="1">
                <a:solidFill>
                  <a:srgbClr val="444444"/>
                </a:solidFill>
                <a:latin typeface="Times New Roman"/>
                <a:cs typeface="Times New Roman"/>
              </a:rPr>
              <a:t>studenti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delle superiori che  interagendo </a:t>
            </a:r>
            <a:r>
              <a:rPr dirty="0" sz="1300" spc="-10" i="1">
                <a:solidFill>
                  <a:srgbClr val="444444"/>
                </a:solidFill>
                <a:latin typeface="Times New Roman"/>
                <a:cs typeface="Times New Roman"/>
              </a:rPr>
              <a:t>con </a:t>
            </a:r>
            <a:r>
              <a:rPr dirty="0" sz="1300" i="1">
                <a:solidFill>
                  <a:srgbClr val="444444"/>
                </a:solidFill>
                <a:latin typeface="Times New Roman"/>
                <a:cs typeface="Times New Roman"/>
              </a:rPr>
              <a:t>noi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hanno scoperto </a:t>
            </a:r>
            <a:r>
              <a:rPr dirty="0" sz="1300" spc="-10" i="1">
                <a:solidFill>
                  <a:srgbClr val="444444"/>
                </a:solidFill>
                <a:latin typeface="Times New Roman"/>
                <a:cs typeface="Times New Roman"/>
              </a:rPr>
              <a:t>che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le professionalità dentro un </a:t>
            </a:r>
            <a:r>
              <a:rPr dirty="0" sz="1300" spc="-10" i="1">
                <a:solidFill>
                  <a:srgbClr val="444444"/>
                </a:solidFill>
                <a:latin typeface="Times New Roman"/>
                <a:cs typeface="Times New Roman"/>
              </a:rPr>
              <a:t>museo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sono </a:t>
            </a:r>
            <a:r>
              <a:rPr dirty="0" sz="1300" spc="-10" i="1">
                <a:solidFill>
                  <a:srgbClr val="444444"/>
                </a:solidFill>
                <a:latin typeface="Times New Roman"/>
                <a:cs typeface="Times New Roman"/>
              </a:rPr>
              <a:t>tante. Ci  sono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i bigliettai, i custodi, i baristi che si vedono </a:t>
            </a:r>
            <a:r>
              <a:rPr dirty="0" sz="1300" spc="-10" i="1">
                <a:solidFill>
                  <a:srgbClr val="444444"/>
                </a:solidFill>
                <a:latin typeface="Times New Roman"/>
                <a:cs typeface="Times New Roman"/>
              </a:rPr>
              <a:t>ma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anche i curatori, i formatori, </a:t>
            </a:r>
            <a:r>
              <a:rPr dirty="0" sz="1300" spc="-10" i="1">
                <a:solidFill>
                  <a:srgbClr val="444444"/>
                </a:solidFill>
                <a:latin typeface="Times New Roman"/>
                <a:cs typeface="Times New Roman"/>
              </a:rPr>
              <a:t>gli 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esperti in </a:t>
            </a:r>
            <a:r>
              <a:rPr dirty="0" sz="1300" i="1">
                <a:solidFill>
                  <a:srgbClr val="444444"/>
                </a:solidFill>
                <a:latin typeface="Times New Roman"/>
                <a:cs typeface="Times New Roman"/>
              </a:rPr>
              <a:t>comunicazione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che non si vedono </a:t>
            </a:r>
            <a:r>
              <a:rPr dirty="0" sz="1300" i="1">
                <a:solidFill>
                  <a:srgbClr val="444444"/>
                </a:solidFill>
                <a:latin typeface="Times New Roman"/>
                <a:cs typeface="Times New Roman"/>
              </a:rPr>
              <a:t>ma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che sono fondamentali. Dobbiamo offrire ai  nostri ragazzi </a:t>
            </a:r>
            <a:r>
              <a:rPr dirty="0" sz="1300" i="1">
                <a:solidFill>
                  <a:srgbClr val="444444"/>
                </a:solidFill>
                <a:latin typeface="Times New Roman"/>
                <a:cs typeface="Times New Roman"/>
              </a:rPr>
              <a:t>gli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strumenti per affrontare le </a:t>
            </a:r>
            <a:r>
              <a:rPr dirty="0" sz="1300" i="1">
                <a:solidFill>
                  <a:srgbClr val="444444"/>
                </a:solidFill>
                <a:latin typeface="Times New Roman"/>
                <a:cs typeface="Times New Roman"/>
              </a:rPr>
              <a:t>sfide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del domani </a:t>
            </a:r>
            <a:r>
              <a:rPr dirty="0" sz="1300" i="1">
                <a:solidFill>
                  <a:srgbClr val="444444"/>
                </a:solidFill>
                <a:latin typeface="Times New Roman"/>
                <a:cs typeface="Times New Roman"/>
              </a:rPr>
              <a:t>senza avere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la testa sempre  girata</a:t>
            </a:r>
            <a:r>
              <a:rPr dirty="0" sz="1300" spc="-10" i="1">
                <a:solidFill>
                  <a:srgbClr val="444444"/>
                </a:solidFill>
                <a:latin typeface="Times New Roman"/>
                <a:cs typeface="Times New Roman"/>
              </a:rPr>
              <a:t> </a:t>
            </a:r>
            <a:r>
              <a:rPr dirty="0" sz="1300" spc="-5" i="1">
                <a:solidFill>
                  <a:srgbClr val="444444"/>
                </a:solidFill>
                <a:latin typeface="Times New Roman"/>
                <a:cs typeface="Times New Roman"/>
              </a:rPr>
              <a:t>all’indietro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”.</a:t>
            </a: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ts val="1500"/>
              </a:lnSpc>
            </a:pPr>
            <a:r>
              <a:rPr dirty="0" sz="1300" spc="-10">
                <a:solidFill>
                  <a:srgbClr val="444444"/>
                </a:solidFill>
                <a:latin typeface="Times New Roman"/>
                <a:cs typeface="Times New Roman"/>
              </a:rPr>
              <a:t>Serve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quindi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una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nuova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visione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del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mondo.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Ci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dobbiamo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“abitare”.</a:t>
            </a:r>
            <a:endParaRPr sz="13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82800" y="660387"/>
            <a:ext cx="3413315" cy="7735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215899" y="1511050"/>
            <a:ext cx="3118606" cy="13177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215897" y="2870452"/>
            <a:ext cx="3157979" cy="18315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121780" y="8805214"/>
            <a:ext cx="903292" cy="12190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121780" y="8793860"/>
            <a:ext cx="952500" cy="1347470"/>
          </a:xfrm>
          <a:custGeom>
            <a:avLst/>
            <a:gdLst/>
            <a:ahLst/>
            <a:cxnLst/>
            <a:rect l="l" t="t" r="r" b="b"/>
            <a:pathLst>
              <a:path w="952500" h="1347470">
                <a:moveTo>
                  <a:pt x="0" y="1347088"/>
                </a:moveTo>
                <a:lnTo>
                  <a:pt x="952500" y="1347088"/>
                </a:lnTo>
                <a:lnTo>
                  <a:pt x="952500" y="0"/>
                </a:lnTo>
                <a:lnTo>
                  <a:pt x="0" y="0"/>
                </a:lnTo>
                <a:lnTo>
                  <a:pt x="0" y="13470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02418" y="37460"/>
            <a:ext cx="6699250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520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905">
              <a:lnSpc>
                <a:spcPts val="1050"/>
              </a:lnSpc>
              <a:tabLst>
                <a:tab pos="549275" algn="l"/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	02/2016: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144.818	</a:t>
            </a:r>
            <a:r>
              <a:rPr dirty="0" baseline="17543" sz="1425" spc="15" b="1">
                <a:latin typeface="Times New Roman"/>
                <a:cs typeface="Times New Roman"/>
              </a:rPr>
              <a:t>30-APR-2016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885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02/2016: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112.526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277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6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  Ed. </a:t>
            </a:r>
            <a:r>
              <a:rPr dirty="0" sz="800" spc="5" b="1">
                <a:latin typeface="Times New Roman"/>
                <a:cs typeface="Times New Roman"/>
              </a:rPr>
              <a:t>III </a:t>
            </a:r>
            <a:r>
              <a:rPr dirty="0" sz="800" spc="10" b="1">
                <a:latin typeface="Times New Roman"/>
                <a:cs typeface="Times New Roman"/>
              </a:rPr>
              <a:t>2015:   358.000	foglio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Quotidiano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-2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nazionale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Marco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Tarquinio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6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505200" y="22859"/>
            <a:ext cx="813815" cy="2133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0" y="0"/>
            <a:ext cx="7556500" cy="10693400"/>
          </a:xfrm>
          <a:custGeom>
            <a:avLst/>
            <a:gdLst/>
            <a:ahLst/>
            <a:cxnLst/>
            <a:rect l="l" t="t" r="r" b="b"/>
            <a:pathLst>
              <a:path w="7556500" h="10693400">
                <a:moveTo>
                  <a:pt x="0" y="10693400"/>
                </a:moveTo>
                <a:lnTo>
                  <a:pt x="7556500" y="10693400"/>
                </a:lnTo>
                <a:lnTo>
                  <a:pt x="75565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806952" y="2862072"/>
            <a:ext cx="344805" cy="101600"/>
          </a:xfrm>
          <a:custGeom>
            <a:avLst/>
            <a:gdLst/>
            <a:ahLst/>
            <a:cxnLst/>
            <a:rect l="l" t="t" r="r" b="b"/>
            <a:pathLst>
              <a:path w="344804" h="101600">
                <a:moveTo>
                  <a:pt x="0" y="101092"/>
                </a:moveTo>
                <a:lnTo>
                  <a:pt x="344424" y="101092"/>
                </a:lnTo>
                <a:lnTo>
                  <a:pt x="344424" y="0"/>
                </a:lnTo>
                <a:lnTo>
                  <a:pt x="0" y="0"/>
                </a:lnTo>
                <a:lnTo>
                  <a:pt x="0" y="101092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187952" y="2862072"/>
            <a:ext cx="311150" cy="101600"/>
          </a:xfrm>
          <a:custGeom>
            <a:avLst/>
            <a:gdLst/>
            <a:ahLst/>
            <a:cxnLst/>
            <a:rect l="l" t="t" r="r" b="b"/>
            <a:pathLst>
              <a:path w="311150" h="101600">
                <a:moveTo>
                  <a:pt x="0" y="101092"/>
                </a:moveTo>
                <a:lnTo>
                  <a:pt x="310896" y="101092"/>
                </a:lnTo>
                <a:lnTo>
                  <a:pt x="310896" y="0"/>
                </a:lnTo>
                <a:lnTo>
                  <a:pt x="0" y="0"/>
                </a:lnTo>
                <a:lnTo>
                  <a:pt x="0" y="101092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187952" y="2956560"/>
            <a:ext cx="311150" cy="12700"/>
          </a:xfrm>
          <a:custGeom>
            <a:avLst/>
            <a:gdLst/>
            <a:ahLst/>
            <a:cxnLst/>
            <a:rect l="l" t="t" r="r" b="b"/>
            <a:pathLst>
              <a:path w="311150" h="12700">
                <a:moveTo>
                  <a:pt x="0" y="12700"/>
                </a:moveTo>
                <a:lnTo>
                  <a:pt x="310896" y="12700"/>
                </a:lnTo>
                <a:lnTo>
                  <a:pt x="310896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806952" y="2956560"/>
            <a:ext cx="344805" cy="12700"/>
          </a:xfrm>
          <a:custGeom>
            <a:avLst/>
            <a:gdLst/>
            <a:ahLst/>
            <a:cxnLst/>
            <a:rect l="l" t="t" r="r" b="b"/>
            <a:pathLst>
              <a:path w="344804" h="12700">
                <a:moveTo>
                  <a:pt x="0" y="12700"/>
                </a:moveTo>
                <a:lnTo>
                  <a:pt x="344424" y="12700"/>
                </a:lnTo>
                <a:lnTo>
                  <a:pt x="344424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187952" y="2956560"/>
            <a:ext cx="311150" cy="12700"/>
          </a:xfrm>
          <a:custGeom>
            <a:avLst/>
            <a:gdLst/>
            <a:ahLst/>
            <a:cxnLst/>
            <a:rect l="l" t="t" r="r" b="b"/>
            <a:pathLst>
              <a:path w="311150" h="12700">
                <a:moveTo>
                  <a:pt x="0" y="12700"/>
                </a:moveTo>
                <a:lnTo>
                  <a:pt x="310896" y="12700"/>
                </a:lnTo>
                <a:lnTo>
                  <a:pt x="310896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075680" cy="226885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459479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Grandimagazziniculturali.it  6 maggio</a:t>
            </a:r>
            <a:r>
              <a:rPr dirty="0" sz="160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3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3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ct val="95800"/>
              </a:lnSpc>
              <a:spcBef>
                <a:spcPts val="940"/>
              </a:spcBef>
            </a:pP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E per questo la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creatività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e i suoi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linguaggi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sono le chiavi di accesso. Dovremmo insegnarle  a scuola (modesta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proposta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di MEMO per la prossima edizione </a:t>
            </a:r>
            <a:r>
              <a:rPr dirty="0" sz="1300">
                <a:solidFill>
                  <a:srgbClr val="444444"/>
                </a:solidFill>
                <a:latin typeface="Times New Roman"/>
                <a:cs typeface="Times New Roman"/>
              </a:rPr>
              <a:t>del </a:t>
            </a:r>
            <a:r>
              <a:rPr dirty="0" sz="1300" spc="-5">
                <a:solidFill>
                  <a:srgbClr val="444444"/>
                </a:solidFill>
                <a:latin typeface="Times New Roman"/>
                <a:cs typeface="Times New Roman"/>
              </a:rPr>
              <a:t>Festival della Cultura  Creativa).</a:t>
            </a:r>
            <a:endParaRPr sz="13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6002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lsole2</a:t>
            </a:r>
            <a:r>
              <a:rPr dirty="0" sz="1600" b="1">
                <a:latin typeface="Arial"/>
                <a:cs typeface="Arial"/>
              </a:rPr>
              <a:t>4</a:t>
            </a:r>
            <a:r>
              <a:rPr dirty="0" sz="1600" spc="-5" b="1">
                <a:latin typeface="Arial"/>
                <a:cs typeface="Arial"/>
              </a:rPr>
              <a:t>ore.c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m  </a:t>
            </a:r>
            <a:r>
              <a:rPr dirty="0" sz="1600" spc="-5" b="1">
                <a:latin typeface="Arial"/>
                <a:cs typeface="Arial"/>
              </a:rPr>
              <a:t>6 maggio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521481"/>
            <a:ext cx="6104255" cy="8020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>
              <a:lnSpc>
                <a:spcPct val="112500"/>
              </a:lnSpc>
              <a:spcBef>
                <a:spcPts val="105"/>
              </a:spcBef>
            </a:pPr>
            <a:r>
              <a:rPr dirty="0" sz="1000" spc="-5">
                <a:latin typeface="Arial"/>
                <a:cs typeface="Arial"/>
              </a:rPr>
              <a:t>A Milano grande omaggio </a:t>
            </a:r>
            <a:r>
              <a:rPr dirty="0" sz="1000">
                <a:latin typeface="Arial"/>
                <a:cs typeface="Arial"/>
              </a:rPr>
              <a:t>ai </a:t>
            </a:r>
            <a:r>
              <a:rPr dirty="0" sz="1000" spc="-5">
                <a:latin typeface="Arial"/>
                <a:cs typeface="Arial"/>
              </a:rPr>
              <a:t>fiori e al giardinaggio con Orticola; in Sicilia </a:t>
            </a:r>
            <a:r>
              <a:rPr dirty="0" sz="1000">
                <a:latin typeface="Arial"/>
                <a:cs typeface="Arial"/>
              </a:rPr>
              <a:t>rotta </a:t>
            </a:r>
            <a:r>
              <a:rPr dirty="0" sz="1000" spc="-5">
                <a:latin typeface="Arial"/>
                <a:cs typeface="Arial"/>
              </a:rPr>
              <a:t>a Palermo per </a:t>
            </a:r>
            <a:r>
              <a:rPr dirty="0" sz="1000">
                <a:latin typeface="Arial"/>
                <a:cs typeface="Arial"/>
              </a:rPr>
              <a:t>il </a:t>
            </a:r>
            <a:r>
              <a:rPr dirty="0" sz="1000" spc="-5">
                <a:latin typeface="Arial"/>
                <a:cs typeface="Arial"/>
              </a:rPr>
              <a:t>gran finale del  Festival della Cultura Creativa; </a:t>
            </a:r>
            <a:r>
              <a:rPr dirty="0" sz="1000">
                <a:latin typeface="Arial"/>
                <a:cs typeface="Arial"/>
              </a:rPr>
              <a:t>grandi </a:t>
            </a:r>
            <a:r>
              <a:rPr dirty="0" sz="1000" spc="-5">
                <a:latin typeface="Arial"/>
                <a:cs typeface="Arial"/>
              </a:rPr>
              <a:t>e piccini appassionati </a:t>
            </a:r>
            <a:r>
              <a:rPr dirty="0" sz="1000">
                <a:latin typeface="Arial"/>
                <a:cs typeface="Arial"/>
              </a:rPr>
              <a:t>di </a:t>
            </a:r>
            <a:r>
              <a:rPr dirty="0" sz="1000" spc="-5">
                <a:latin typeface="Arial"/>
                <a:cs typeface="Arial"/>
              </a:rPr>
              <a:t>Boulder si ritrovano </a:t>
            </a:r>
            <a:r>
              <a:rPr dirty="0" sz="1000" spc="-10">
                <a:latin typeface="Arial"/>
                <a:cs typeface="Arial"/>
              </a:rPr>
              <a:t>in </a:t>
            </a:r>
            <a:r>
              <a:rPr dirty="0" sz="1000" spc="-5">
                <a:latin typeface="Arial"/>
                <a:cs typeface="Arial"/>
              </a:rPr>
              <a:t>Val </a:t>
            </a:r>
            <a:r>
              <a:rPr dirty="0" sz="1000">
                <a:latin typeface="Arial"/>
                <a:cs typeface="Arial"/>
              </a:rPr>
              <a:t>di </a:t>
            </a:r>
            <a:r>
              <a:rPr dirty="0" sz="1000" spc="-5">
                <a:latin typeface="Arial"/>
                <a:cs typeface="Arial"/>
              </a:rPr>
              <a:t>Mello e a Cervia  </a:t>
            </a:r>
            <a:r>
              <a:rPr dirty="0" sz="1000">
                <a:latin typeface="Arial"/>
                <a:cs typeface="Arial"/>
              </a:rPr>
              <a:t>si </a:t>
            </a:r>
            <a:r>
              <a:rPr dirty="0" sz="1000" spc="-5">
                <a:latin typeface="Arial"/>
                <a:cs typeface="Arial"/>
              </a:rPr>
              <a:t>può partecipare allo Sposalizio del</a:t>
            </a:r>
            <a:r>
              <a:rPr dirty="0" sz="1000" spc="20">
                <a:latin typeface="Arial"/>
                <a:cs typeface="Arial"/>
              </a:rPr>
              <a:t> </a:t>
            </a:r>
            <a:r>
              <a:rPr dirty="0" sz="1000" spc="-5">
                <a:latin typeface="Arial"/>
                <a:cs typeface="Arial"/>
              </a:rPr>
              <a:t>Mare</a:t>
            </a:r>
            <a:endParaRPr sz="10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975"/>
              </a:spcBef>
            </a:pPr>
            <a:r>
              <a:rPr dirty="0" sz="900" b="1">
                <a:solidFill>
                  <a:srgbClr val="999999"/>
                </a:solidFill>
                <a:latin typeface="Georgia"/>
                <a:cs typeface="Georgia"/>
              </a:rPr>
              <a:t>di </a:t>
            </a:r>
            <a:r>
              <a:rPr dirty="0" u="sng" sz="900" spc="-5" b="1">
                <a:solidFill>
                  <a:srgbClr val="415F77"/>
                </a:solidFill>
                <a:uFill>
                  <a:solidFill>
                    <a:srgbClr val="415F77"/>
                  </a:solidFill>
                </a:uFill>
                <a:latin typeface="Georgia"/>
                <a:cs typeface="Georgia"/>
                <a:hlinkClick r:id="rId3"/>
              </a:rPr>
              <a:t>Lucilla</a:t>
            </a:r>
            <a:r>
              <a:rPr dirty="0" u="sng" sz="900" spc="5" b="1">
                <a:solidFill>
                  <a:srgbClr val="415F77"/>
                </a:solidFill>
                <a:uFill>
                  <a:solidFill>
                    <a:srgbClr val="415F77"/>
                  </a:solidFill>
                </a:uFill>
                <a:latin typeface="Georgia"/>
                <a:cs typeface="Georgia"/>
                <a:hlinkClick r:id="rId3"/>
              </a:rPr>
              <a:t> </a:t>
            </a:r>
            <a:r>
              <a:rPr dirty="0" u="sng" sz="900" spc="-5" b="1">
                <a:solidFill>
                  <a:srgbClr val="415F77"/>
                </a:solidFill>
                <a:uFill>
                  <a:solidFill>
                    <a:srgbClr val="415F77"/>
                  </a:solidFill>
                </a:uFill>
                <a:latin typeface="Georgia"/>
                <a:cs typeface="Georgia"/>
                <a:hlinkClick r:id="rId3"/>
              </a:rPr>
              <a:t>Incorvati</a:t>
            </a:r>
            <a:endParaRPr sz="9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4500498"/>
            <a:ext cx="5643245" cy="473709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1730"/>
              </a:lnSpc>
              <a:spcBef>
                <a:spcPts val="215"/>
              </a:spcBef>
            </a:pPr>
            <a:r>
              <a:rPr dirty="0" sz="1500" b="1">
                <a:solidFill>
                  <a:srgbClr val="DB391F"/>
                </a:solidFill>
                <a:latin typeface="Times New Roman"/>
                <a:cs typeface="Times New Roman"/>
              </a:rPr>
              <a:t>1. </a:t>
            </a:r>
            <a:r>
              <a:rPr dirty="0" sz="1500" spc="-5" b="1">
                <a:latin typeface="Times New Roman"/>
                <a:cs typeface="Times New Roman"/>
              </a:rPr>
              <a:t>Week end culturale </a:t>
            </a:r>
            <a:r>
              <a:rPr dirty="0" sz="1500" b="1">
                <a:latin typeface="Times New Roman"/>
                <a:cs typeface="Times New Roman"/>
              </a:rPr>
              <a:t>/ </a:t>
            </a:r>
            <a:r>
              <a:rPr dirty="0" sz="1500" spc="-5" b="1">
                <a:latin typeface="Times New Roman"/>
                <a:cs typeface="Times New Roman"/>
              </a:rPr>
              <a:t>A Palermo </a:t>
            </a:r>
            <a:r>
              <a:rPr dirty="0" sz="1500" b="1">
                <a:latin typeface="Times New Roman"/>
                <a:cs typeface="Times New Roman"/>
              </a:rPr>
              <a:t>per il </a:t>
            </a:r>
            <a:r>
              <a:rPr dirty="0" sz="1500" spc="-5" b="1">
                <a:latin typeface="Times New Roman"/>
                <a:cs typeface="Times New Roman"/>
              </a:rPr>
              <a:t>gran </a:t>
            </a:r>
            <a:r>
              <a:rPr dirty="0" sz="1500" b="1">
                <a:latin typeface="Times New Roman"/>
                <a:cs typeface="Times New Roman"/>
              </a:rPr>
              <a:t>finale </a:t>
            </a:r>
            <a:r>
              <a:rPr dirty="0" sz="1500" spc="-5" b="1">
                <a:latin typeface="Times New Roman"/>
                <a:cs typeface="Times New Roman"/>
              </a:rPr>
              <a:t>del Festival della  Cultura Creativa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6627" y="8262365"/>
            <a:ext cx="6120130" cy="1305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100"/>
              </a:spcBef>
            </a:pP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Mille studenti sono </a:t>
            </a:r>
            <a:r>
              <a:rPr dirty="0" sz="1200" spc="-10">
                <a:solidFill>
                  <a:srgbClr val="666666"/>
                </a:solidFill>
                <a:latin typeface="Georgia"/>
                <a:cs typeface="Georgia"/>
              </a:rPr>
              <a:t>attesi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per il gran finale della terza edizione del Festival della Cultura in  programma al Museo Civico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di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Castelbuono (PA), domenica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8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maggio, con l’evento  Tappeto Volante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–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il mondo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e l’arte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soprasotto/sottosopra. La manifestazione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è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promossa 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organizzata dall’Associazione Bancaria Italiana in collaborazione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con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Dipartimento  educazione Castello di Rivoli Museo d’arte Contemporanea, Museo Civico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di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Castelbuono,  Ecomuseo Urbano del Mare Memoria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Viva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di Palermo, Accademia di Belle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Arti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di</a:t>
            </a:r>
            <a:r>
              <a:rPr dirty="0" sz="1200" spc="30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Palermo.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75154" y="2119883"/>
            <a:ext cx="2808986" cy="7322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20090" y="5264530"/>
            <a:ext cx="5419725" cy="28289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22035" cy="46913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5662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lsole2</a:t>
            </a:r>
            <a:r>
              <a:rPr dirty="0" sz="1600" b="1">
                <a:latin typeface="Arial"/>
                <a:cs typeface="Arial"/>
              </a:rPr>
              <a:t>4</a:t>
            </a:r>
            <a:r>
              <a:rPr dirty="0" sz="1600" spc="-5" b="1">
                <a:latin typeface="Arial"/>
                <a:cs typeface="Arial"/>
              </a:rPr>
              <a:t>ore.c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m  </a:t>
            </a:r>
            <a:r>
              <a:rPr dirty="0" sz="1600" spc="-5" b="1">
                <a:latin typeface="Arial"/>
                <a:cs typeface="Arial"/>
              </a:rPr>
              <a:t>6 maggio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125730">
              <a:lnSpc>
                <a:spcPct val="116700"/>
              </a:lnSpc>
              <a:spcBef>
                <a:spcPts val="969"/>
              </a:spcBef>
            </a:pP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La giornata coinvolgerà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i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tantissimi giovani della scuola, dall’Infanzia alle Superiori, oltre  agli studenti dell’Accademia di Belle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Arti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di Palermo che, accompagnati dal maestro  Mimmo Cuticchio, intrecceranno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un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grande Tappeto, metafora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di un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nuovo tessuto  connettivo, comune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condiviso,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che sarà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poi esposto davanti al Castello dei Ventimiglia,  </a:t>
            </a:r>
            <a:r>
              <a:rPr dirty="0" sz="1200" spc="-10">
                <a:solidFill>
                  <a:srgbClr val="666666"/>
                </a:solidFill>
                <a:latin typeface="Georgia"/>
                <a:cs typeface="Georgia"/>
              </a:rPr>
              <a:t>sede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del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museo.</a:t>
            </a:r>
            <a:endParaRPr sz="1200">
              <a:latin typeface="Georgia"/>
              <a:cs typeface="Georgia"/>
            </a:endParaRPr>
          </a:p>
          <a:p>
            <a:pPr marL="12700" marR="287655">
              <a:lnSpc>
                <a:spcPct val="116700"/>
              </a:lnSpc>
            </a:pP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L’iniziativa, dedicata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a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bambini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ragazzi dai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6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ai 13, propone oltre 80 eventi in 50 città  italiane,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tutti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legati dallo stesso fil rouge: “Abitare sottosopra. Scoprire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e</a:t>
            </a:r>
            <a:r>
              <a:rPr dirty="0" sz="1200" spc="40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sperimentare</a:t>
            </a:r>
            <a:endParaRPr sz="1200">
              <a:latin typeface="Georgia"/>
              <a:cs typeface="Georgia"/>
            </a:endParaRPr>
          </a:p>
          <a:p>
            <a:pPr marL="12700" marR="5080">
              <a:lnSpc>
                <a:spcPct val="116700"/>
              </a:lnSpc>
              <a:spcBef>
                <a:spcPts val="5"/>
              </a:spcBef>
            </a:pP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come si sta dentro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i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luoghi,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l’arte e le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emozioni” col quale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i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ragazzi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sono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stimolati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a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mettersi  in gioco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per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riflettere sulle relazioni con le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persone,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gli oggetti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e i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luoghi che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li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circondano. 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Il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grande Tappeto sarà esposto davanti al Museo di Castelbuono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e potrà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essere ammirato  dal pubblico.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Parte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dell’installazione percorrerà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le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strade del borgo antico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a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dorso </a:t>
            </a:r>
            <a:r>
              <a:rPr dirty="0" sz="1200" spc="-10">
                <a:solidFill>
                  <a:srgbClr val="666666"/>
                </a:solidFill>
                <a:latin typeface="Georgia"/>
                <a:cs typeface="Georgia"/>
              </a:rPr>
              <a:t>degli 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asinelli, gli stessi che quotidianamente svolgono funzioni ecologiche per la</a:t>
            </a:r>
            <a:r>
              <a:rPr dirty="0" sz="1200" spc="50">
                <a:solidFill>
                  <a:srgbClr val="666666"/>
                </a:solidFill>
                <a:latin typeface="Georgia"/>
                <a:cs typeface="Georgia"/>
              </a:rPr>
              <a:t>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cittadinanza.</a:t>
            </a:r>
            <a:endParaRPr sz="1200">
              <a:latin typeface="Georgia"/>
              <a:cs typeface="Georgia"/>
            </a:endParaRPr>
          </a:p>
          <a:p>
            <a:pPr marL="12700" marR="570865">
              <a:lnSpc>
                <a:spcPct val="116700"/>
              </a:lnSpc>
            </a:pP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Sono poi previsti seminari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e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altri laboratori.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Una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bella occasione anche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per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visitare  Palermo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e i 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suoi dintorni.Per </a:t>
            </a:r>
            <a:r>
              <a:rPr dirty="0" sz="1200">
                <a:solidFill>
                  <a:srgbClr val="666666"/>
                </a:solidFill>
                <a:latin typeface="Georgia"/>
                <a:cs typeface="Georgia"/>
              </a:rPr>
              <a:t>tutte le</a:t>
            </a:r>
            <a:r>
              <a:rPr dirty="0" sz="1200" spc="-5">
                <a:solidFill>
                  <a:srgbClr val="666666"/>
                </a:solidFill>
                <a:latin typeface="Georgia"/>
                <a:cs typeface="Georgia"/>
              </a:rPr>
              <a:t> info</a:t>
            </a:r>
            <a:r>
              <a:rPr dirty="0" u="sng" sz="1200" spc="-5">
                <a:solidFill>
                  <a:srgbClr val="415F77"/>
                </a:solidFill>
                <a:uFill>
                  <a:solidFill>
                    <a:srgbClr val="415F77"/>
                  </a:solidFill>
                </a:uFill>
                <a:latin typeface="Georgia"/>
                <a:cs typeface="Georgia"/>
                <a:hlinkClick r:id="rId3"/>
              </a:rPr>
              <a:t>www.festivalculturacreativa.it</a:t>
            </a:r>
            <a:endParaRPr sz="12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38315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L</a:t>
            </a:r>
            <a:r>
              <a:rPr dirty="0" sz="1600" spc="-5" b="1">
                <a:latin typeface="Arial"/>
                <a:cs typeface="Arial"/>
              </a:rPr>
              <a:t>apr</a:t>
            </a:r>
            <a:r>
              <a:rPr dirty="0" sz="1600" spc="10" b="1">
                <a:latin typeface="Arial"/>
                <a:cs typeface="Arial"/>
              </a:rPr>
              <a:t>o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nci</a:t>
            </a:r>
            <a:r>
              <a:rPr dirty="0" sz="1600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di</a:t>
            </a:r>
            <a:r>
              <a:rPr dirty="0" sz="1600" spc="-15" b="1">
                <a:latin typeface="Arial"/>
                <a:cs typeface="Arial"/>
              </a:rPr>
              <a:t>f</a:t>
            </a:r>
            <a:r>
              <a:rPr dirty="0" sz="1600" spc="5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rmo.</a:t>
            </a:r>
            <a:r>
              <a:rPr dirty="0" sz="1600" b="1">
                <a:latin typeface="Arial"/>
                <a:cs typeface="Arial"/>
              </a:rPr>
              <a:t>c</a:t>
            </a:r>
            <a:r>
              <a:rPr dirty="0" sz="1600" spc="-5" b="1">
                <a:latin typeface="Arial"/>
                <a:cs typeface="Arial"/>
              </a:rPr>
              <a:t>om  </a:t>
            </a:r>
            <a:r>
              <a:rPr dirty="0" sz="1600" spc="-5" b="1">
                <a:latin typeface="Arial"/>
                <a:cs typeface="Arial"/>
              </a:rPr>
              <a:t>6 maggio</a:t>
            </a:r>
            <a:r>
              <a:rPr dirty="0" sz="160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762882"/>
            <a:ext cx="5934075" cy="557530"/>
          </a:xfrm>
          <a:prstGeom prst="rect">
            <a:avLst/>
          </a:prstGeom>
        </p:spPr>
        <p:txBody>
          <a:bodyPr wrap="square" lIns="0" tIns="34925" rIns="0" bIns="0" rtlCol="0" vert="horz">
            <a:spAutoFit/>
          </a:bodyPr>
          <a:lstStyle/>
          <a:p>
            <a:pPr marL="12700" marR="5080">
              <a:lnSpc>
                <a:spcPts val="2030"/>
              </a:lnSpc>
              <a:spcBef>
                <a:spcPts val="275"/>
              </a:spcBef>
            </a:pPr>
            <a:r>
              <a:rPr dirty="0" sz="1800" b="1">
                <a:solidFill>
                  <a:srgbClr val="006699"/>
                </a:solidFill>
                <a:latin typeface="Georgia"/>
                <a:cs typeface="Georgia"/>
                <a:hlinkClick r:id="rId3"/>
              </a:rPr>
              <a:t>La </a:t>
            </a:r>
            <a:r>
              <a:rPr dirty="0" sz="1800" spc="-5" b="1">
                <a:solidFill>
                  <a:srgbClr val="006699"/>
                </a:solidFill>
                <a:latin typeface="Georgia"/>
                <a:cs typeface="Georgia"/>
                <a:hlinkClick r:id="rId3"/>
              </a:rPr>
              <a:t>Carifermo </a:t>
            </a:r>
            <a:r>
              <a:rPr dirty="0" sz="1800" b="1">
                <a:solidFill>
                  <a:srgbClr val="006699"/>
                </a:solidFill>
                <a:latin typeface="Georgia"/>
                <a:cs typeface="Georgia"/>
                <a:hlinkClick r:id="rId3"/>
              </a:rPr>
              <a:t>apre </a:t>
            </a:r>
            <a:r>
              <a:rPr dirty="0" sz="1800" spc="-5" b="1">
                <a:solidFill>
                  <a:srgbClr val="006699"/>
                </a:solidFill>
                <a:latin typeface="Georgia"/>
                <a:cs typeface="Georgia"/>
                <a:hlinkClick r:id="rId3"/>
              </a:rPr>
              <a:t>le </a:t>
            </a:r>
            <a:r>
              <a:rPr dirty="0" sz="1800" b="1">
                <a:solidFill>
                  <a:srgbClr val="006699"/>
                </a:solidFill>
                <a:latin typeface="Georgia"/>
                <a:cs typeface="Georgia"/>
                <a:hlinkClick r:id="rId3"/>
              </a:rPr>
              <a:t>porte </a:t>
            </a:r>
            <a:r>
              <a:rPr dirty="0" sz="1800" spc="-5" b="1">
                <a:solidFill>
                  <a:srgbClr val="006699"/>
                </a:solidFill>
                <a:latin typeface="Georgia"/>
                <a:cs typeface="Georgia"/>
                <a:hlinkClick r:id="rId3"/>
              </a:rPr>
              <a:t>ai bambini: mattina tra </a:t>
            </a:r>
            <a:r>
              <a:rPr dirty="0" sz="1800" spc="-5" b="1">
                <a:solidFill>
                  <a:srgbClr val="006699"/>
                </a:solidFill>
                <a:latin typeface="Georgia"/>
                <a:cs typeface="Georgia"/>
              </a:rPr>
              <a:t> </a:t>
            </a:r>
            <a:r>
              <a:rPr dirty="0" sz="1800" b="1">
                <a:solidFill>
                  <a:srgbClr val="006699"/>
                </a:solidFill>
                <a:latin typeface="Georgia"/>
                <a:cs typeface="Georgia"/>
                <a:hlinkClick r:id="rId3"/>
              </a:rPr>
              <a:t>scavi e </a:t>
            </a:r>
            <a:r>
              <a:rPr dirty="0" sz="1800" spc="-5" b="1">
                <a:solidFill>
                  <a:srgbClr val="006699"/>
                </a:solidFill>
                <a:latin typeface="Georgia"/>
                <a:cs typeface="Georgia"/>
                <a:hlinkClick r:id="rId3"/>
              </a:rPr>
              <a:t>lezioni di</a:t>
            </a:r>
            <a:r>
              <a:rPr dirty="0" sz="1800" b="1">
                <a:solidFill>
                  <a:srgbClr val="006699"/>
                </a:solidFill>
                <a:latin typeface="Georgia"/>
                <a:cs typeface="Georgia"/>
                <a:hlinkClick r:id="rId3"/>
              </a:rPr>
              <a:t> </a:t>
            </a:r>
            <a:r>
              <a:rPr dirty="0" sz="1800" spc="-10" b="1">
                <a:solidFill>
                  <a:srgbClr val="006699"/>
                </a:solidFill>
                <a:latin typeface="Georgia"/>
                <a:cs typeface="Georgia"/>
                <a:hlinkClick r:id="rId3"/>
              </a:rPr>
              <a:t>finanza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7120508"/>
            <a:ext cx="6138545" cy="18961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Times New Roman"/>
                <a:cs typeface="Times New Roman"/>
              </a:rPr>
              <a:t>Il </a:t>
            </a:r>
            <a:r>
              <a:rPr dirty="0" sz="1200" spc="-5">
                <a:latin typeface="Times New Roman"/>
                <a:cs typeface="Times New Roman"/>
              </a:rPr>
              <a:t>tema </a:t>
            </a:r>
            <a:r>
              <a:rPr dirty="0" sz="1200">
                <a:latin typeface="Times New Roman"/>
                <a:cs typeface="Times New Roman"/>
              </a:rPr>
              <a:t>è per </a:t>
            </a:r>
            <a:r>
              <a:rPr dirty="0" sz="1200" spc="-5">
                <a:latin typeface="Times New Roman"/>
                <a:cs typeface="Times New Roman"/>
              </a:rPr>
              <a:t>Fermo “Abitare sottosopra: </a:t>
            </a:r>
            <a:r>
              <a:rPr dirty="0" sz="1200">
                <a:latin typeface="Times New Roman"/>
                <a:cs typeface="Times New Roman"/>
              </a:rPr>
              <a:t>dal teatro </a:t>
            </a:r>
            <a:r>
              <a:rPr dirty="0" sz="1200" spc="-5">
                <a:latin typeface="Times New Roman"/>
                <a:cs typeface="Times New Roman"/>
              </a:rPr>
              <a:t>romano alla</a:t>
            </a:r>
            <a:r>
              <a:rPr dirty="0" sz="1200" spc="50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Banca”.</a:t>
            </a:r>
            <a:endParaRPr sz="1200">
              <a:latin typeface="Times New Roman"/>
              <a:cs typeface="Times New Roman"/>
            </a:endParaRPr>
          </a:p>
          <a:p>
            <a:pPr marL="12700" marR="5080">
              <a:lnSpc>
                <a:spcPts val="1380"/>
              </a:lnSpc>
              <a:spcBef>
                <a:spcPts val="1150"/>
              </a:spcBef>
            </a:pPr>
            <a:r>
              <a:rPr dirty="0" sz="1200" spc="-5">
                <a:latin typeface="Times New Roman"/>
                <a:cs typeface="Times New Roman"/>
              </a:rPr>
              <a:t>FERMO </a:t>
            </a:r>
            <a:r>
              <a:rPr dirty="0" sz="1200">
                <a:latin typeface="Times New Roman"/>
                <a:cs typeface="Times New Roman"/>
              </a:rPr>
              <a:t>– </a:t>
            </a:r>
            <a:r>
              <a:rPr dirty="0" sz="1200" spc="-5">
                <a:latin typeface="Times New Roman"/>
                <a:cs typeface="Times New Roman"/>
              </a:rPr>
              <a:t>Una </a:t>
            </a:r>
            <a:r>
              <a:rPr dirty="0" sz="1200">
                <a:latin typeface="Times New Roman"/>
                <a:cs typeface="Times New Roman"/>
              </a:rPr>
              <a:t>mattina </a:t>
            </a:r>
            <a:r>
              <a:rPr dirty="0" sz="1200" spc="5">
                <a:latin typeface="Times New Roman"/>
                <a:cs typeface="Times New Roman"/>
              </a:rPr>
              <a:t>in </a:t>
            </a:r>
            <a:r>
              <a:rPr dirty="0" sz="1200" spc="-5">
                <a:latin typeface="Times New Roman"/>
                <a:cs typeface="Times New Roman"/>
              </a:rPr>
              <a:t>banca. Ma </a:t>
            </a:r>
            <a:r>
              <a:rPr dirty="0" sz="1200">
                <a:latin typeface="Times New Roman"/>
                <a:cs typeface="Times New Roman"/>
              </a:rPr>
              <a:t>non </a:t>
            </a:r>
            <a:r>
              <a:rPr dirty="0" sz="1200" spc="-5">
                <a:latin typeface="Times New Roman"/>
                <a:cs typeface="Times New Roman"/>
              </a:rPr>
              <a:t>per fare </a:t>
            </a:r>
            <a:r>
              <a:rPr dirty="0" sz="1200">
                <a:latin typeface="Times New Roman"/>
                <a:cs typeface="Times New Roman"/>
              </a:rPr>
              <a:t>u </a:t>
            </a:r>
            <a:r>
              <a:rPr dirty="0" sz="1200" spc="-5">
                <a:latin typeface="Times New Roman"/>
                <a:cs typeface="Times New Roman"/>
              </a:rPr>
              <a:t>versamento, bensì </a:t>
            </a:r>
            <a:r>
              <a:rPr dirty="0" sz="1200">
                <a:latin typeface="Times New Roman"/>
                <a:cs typeface="Times New Roman"/>
              </a:rPr>
              <a:t>per </a:t>
            </a:r>
            <a:r>
              <a:rPr dirty="0" sz="1200" spc="-5">
                <a:latin typeface="Times New Roman"/>
                <a:cs typeface="Times New Roman"/>
              </a:rPr>
              <a:t>ammirare gli scavi  romani </a:t>
            </a:r>
            <a:r>
              <a:rPr dirty="0" sz="1200">
                <a:latin typeface="Times New Roman"/>
                <a:cs typeface="Times New Roman"/>
              </a:rPr>
              <a:t>e </a:t>
            </a:r>
            <a:r>
              <a:rPr dirty="0" sz="1200" spc="-5">
                <a:latin typeface="Times New Roman"/>
                <a:cs typeface="Times New Roman"/>
              </a:rPr>
              <a:t>apprendere </a:t>
            </a:r>
            <a:r>
              <a:rPr dirty="0" sz="1200">
                <a:latin typeface="Times New Roman"/>
                <a:cs typeface="Times New Roman"/>
              </a:rPr>
              <a:t>qualche nozione di </a:t>
            </a:r>
            <a:r>
              <a:rPr dirty="0" sz="1200" spc="-5">
                <a:latin typeface="Times New Roman"/>
                <a:cs typeface="Times New Roman"/>
              </a:rPr>
              <a:t>finanza. </a:t>
            </a:r>
            <a:r>
              <a:rPr dirty="0" sz="1200">
                <a:latin typeface="Times New Roman"/>
                <a:cs typeface="Times New Roman"/>
              </a:rPr>
              <a:t>È </a:t>
            </a:r>
            <a:r>
              <a:rPr dirty="0" sz="1200" spc="-5">
                <a:latin typeface="Times New Roman"/>
                <a:cs typeface="Times New Roman"/>
              </a:rPr>
              <a:t>l’occasione che oggi </a:t>
            </a:r>
            <a:r>
              <a:rPr dirty="0" sz="1200">
                <a:latin typeface="Times New Roman"/>
                <a:cs typeface="Times New Roman"/>
              </a:rPr>
              <a:t>vivranno alcune </a:t>
            </a:r>
            <a:r>
              <a:rPr dirty="0" sz="1200" spc="-5">
                <a:latin typeface="Times New Roman"/>
                <a:cs typeface="Times New Roman"/>
              </a:rPr>
              <a:t>classi </a:t>
            </a:r>
            <a:r>
              <a:rPr dirty="0" sz="1200">
                <a:latin typeface="Times New Roman"/>
                <a:cs typeface="Times New Roman"/>
              </a:rPr>
              <a:t>delle  </a:t>
            </a:r>
            <a:r>
              <a:rPr dirty="0" sz="1200" spc="-5">
                <a:latin typeface="Times New Roman"/>
                <a:cs typeface="Times New Roman"/>
              </a:rPr>
              <a:t>scuole primarie </a:t>
            </a:r>
            <a:r>
              <a:rPr dirty="0" sz="1200">
                <a:latin typeface="Times New Roman"/>
                <a:cs typeface="Times New Roman"/>
              </a:rPr>
              <a:t>di </a:t>
            </a:r>
            <a:r>
              <a:rPr dirty="0" sz="1200" spc="-5">
                <a:latin typeface="Times New Roman"/>
                <a:cs typeface="Times New Roman"/>
              </a:rPr>
              <a:t>Fermo grazie alla Carifermo </a:t>
            </a:r>
            <a:r>
              <a:rPr dirty="0" sz="1200">
                <a:latin typeface="Times New Roman"/>
                <a:cs typeface="Times New Roman"/>
              </a:rPr>
              <a:t>che ha aderito </a:t>
            </a:r>
            <a:r>
              <a:rPr dirty="0" sz="1200" spc="-5">
                <a:latin typeface="Times New Roman"/>
                <a:cs typeface="Times New Roman"/>
              </a:rPr>
              <a:t>alla terza </a:t>
            </a:r>
            <a:r>
              <a:rPr dirty="0" sz="1200">
                <a:latin typeface="Times New Roman"/>
                <a:cs typeface="Times New Roman"/>
              </a:rPr>
              <a:t>edizione </a:t>
            </a:r>
            <a:r>
              <a:rPr dirty="0" sz="1200" spc="-5">
                <a:latin typeface="Times New Roman"/>
                <a:cs typeface="Times New Roman"/>
              </a:rPr>
              <a:t>del “Festival </a:t>
            </a:r>
            <a:r>
              <a:rPr dirty="0" sz="1200">
                <a:latin typeface="Times New Roman"/>
                <a:cs typeface="Times New Roman"/>
              </a:rPr>
              <a:t>della  </a:t>
            </a:r>
            <a:r>
              <a:rPr dirty="0" sz="1200" spc="-5">
                <a:latin typeface="Times New Roman"/>
                <a:cs typeface="Times New Roman"/>
              </a:rPr>
              <a:t>Cultura Creativa”, </a:t>
            </a:r>
            <a:r>
              <a:rPr dirty="0" sz="1200">
                <a:latin typeface="Times New Roman"/>
                <a:cs typeface="Times New Roman"/>
              </a:rPr>
              <a:t>iniziativa </a:t>
            </a:r>
            <a:r>
              <a:rPr dirty="0" sz="1200" spc="-5">
                <a:latin typeface="Times New Roman"/>
                <a:cs typeface="Times New Roman"/>
              </a:rPr>
              <a:t>nazionale </a:t>
            </a:r>
            <a:r>
              <a:rPr dirty="0" sz="1200">
                <a:latin typeface="Times New Roman"/>
                <a:cs typeface="Times New Roman"/>
              </a:rPr>
              <a:t>promossa </a:t>
            </a:r>
            <a:r>
              <a:rPr dirty="0" sz="1200" spc="-5">
                <a:latin typeface="Times New Roman"/>
                <a:cs typeface="Times New Roman"/>
              </a:rPr>
              <a:t>dall’ABI.</a:t>
            </a:r>
            <a:endParaRPr sz="1200">
              <a:latin typeface="Times New Roman"/>
              <a:cs typeface="Times New Roman"/>
            </a:endParaRPr>
          </a:p>
          <a:p>
            <a:pPr marL="12700" marR="142875">
              <a:lnSpc>
                <a:spcPts val="1380"/>
              </a:lnSpc>
              <a:spcBef>
                <a:spcPts val="1130"/>
              </a:spcBef>
            </a:pPr>
            <a:r>
              <a:rPr dirty="0" sz="1200" spc="-10">
                <a:latin typeface="Times New Roman"/>
                <a:cs typeface="Times New Roman"/>
              </a:rPr>
              <a:t>Il </a:t>
            </a:r>
            <a:r>
              <a:rPr dirty="0" sz="1200" spc="-5">
                <a:latin typeface="Times New Roman"/>
                <a:cs typeface="Times New Roman"/>
              </a:rPr>
              <a:t>tema </a:t>
            </a:r>
            <a:r>
              <a:rPr dirty="0" sz="1200">
                <a:latin typeface="Times New Roman"/>
                <a:cs typeface="Times New Roman"/>
              </a:rPr>
              <a:t>è per </a:t>
            </a:r>
            <a:r>
              <a:rPr dirty="0" sz="1200" spc="-5">
                <a:latin typeface="Times New Roman"/>
                <a:cs typeface="Times New Roman"/>
              </a:rPr>
              <a:t>Fermo “Abitare sottosopra: </a:t>
            </a:r>
            <a:r>
              <a:rPr dirty="0" sz="1200">
                <a:latin typeface="Times New Roman"/>
                <a:cs typeface="Times New Roman"/>
              </a:rPr>
              <a:t>dal teatro </a:t>
            </a:r>
            <a:r>
              <a:rPr dirty="0" sz="1200" spc="-5">
                <a:latin typeface="Times New Roman"/>
                <a:cs typeface="Times New Roman"/>
              </a:rPr>
              <a:t>romano alla Banca”. Nell’occasione </a:t>
            </a:r>
            <a:r>
              <a:rPr dirty="0" sz="1200">
                <a:latin typeface="Times New Roman"/>
                <a:cs typeface="Times New Roman"/>
              </a:rPr>
              <a:t>le banche  </a:t>
            </a:r>
            <a:r>
              <a:rPr dirty="0" sz="1200" spc="-5">
                <a:latin typeface="Times New Roman"/>
                <a:cs typeface="Times New Roman"/>
              </a:rPr>
              <a:t>italiane aderenti organizzano laboratori, incontri, </a:t>
            </a:r>
            <a:r>
              <a:rPr dirty="0" sz="1200">
                <a:latin typeface="Times New Roman"/>
                <a:cs typeface="Times New Roman"/>
              </a:rPr>
              <a:t>mostre </a:t>
            </a:r>
            <a:r>
              <a:rPr dirty="0" sz="1200" spc="-5">
                <a:latin typeface="Times New Roman"/>
                <a:cs typeface="Times New Roman"/>
              </a:rPr>
              <a:t>ed </a:t>
            </a:r>
            <a:r>
              <a:rPr dirty="0" sz="1200">
                <a:latin typeface="Times New Roman"/>
                <a:cs typeface="Times New Roman"/>
              </a:rPr>
              <a:t>altre iniziative </a:t>
            </a:r>
            <a:r>
              <a:rPr dirty="0" sz="1200" spc="-5">
                <a:latin typeface="Times New Roman"/>
                <a:cs typeface="Times New Roman"/>
              </a:rPr>
              <a:t>con </a:t>
            </a:r>
            <a:r>
              <a:rPr dirty="0" sz="1200">
                <a:latin typeface="Times New Roman"/>
                <a:cs typeface="Times New Roman"/>
              </a:rPr>
              <a:t>l’obiettivo di  </a:t>
            </a:r>
            <a:r>
              <a:rPr dirty="0" sz="1200" spc="-5">
                <a:latin typeface="Times New Roman"/>
                <a:cs typeface="Times New Roman"/>
              </a:rPr>
              <a:t>contribuire ad accrescere </a:t>
            </a:r>
            <a:r>
              <a:rPr dirty="0" sz="1200">
                <a:latin typeface="Times New Roman"/>
                <a:cs typeface="Times New Roman"/>
              </a:rPr>
              <a:t>le </a:t>
            </a:r>
            <a:r>
              <a:rPr dirty="0" sz="1200" spc="-5">
                <a:latin typeface="Times New Roman"/>
                <a:cs typeface="Times New Roman"/>
              </a:rPr>
              <a:t>capacità espressive </a:t>
            </a:r>
            <a:r>
              <a:rPr dirty="0" sz="1200">
                <a:latin typeface="Times New Roman"/>
                <a:cs typeface="Times New Roman"/>
              </a:rPr>
              <a:t>dei </a:t>
            </a:r>
            <a:r>
              <a:rPr dirty="0" sz="1200" spc="-5">
                <a:latin typeface="Times New Roman"/>
                <a:cs typeface="Times New Roman"/>
              </a:rPr>
              <a:t>giovani partecipanti </a:t>
            </a:r>
            <a:r>
              <a:rPr dirty="0" sz="1200">
                <a:latin typeface="Times New Roman"/>
                <a:cs typeface="Times New Roman"/>
              </a:rPr>
              <a:t>all’interno </a:t>
            </a:r>
            <a:r>
              <a:rPr dirty="0" sz="1200" spc="-5">
                <a:latin typeface="Times New Roman"/>
                <a:cs typeface="Times New Roman"/>
              </a:rPr>
              <a:t>di spazi  abitualmente adibiti ad </a:t>
            </a:r>
            <a:r>
              <a:rPr dirty="0" sz="1200">
                <a:latin typeface="Times New Roman"/>
                <a:cs typeface="Times New Roman"/>
              </a:rPr>
              <a:t>altre funzioni.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06460" y="2188281"/>
            <a:ext cx="2797319" cy="7523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4861559"/>
            <a:ext cx="1905000" cy="19043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999614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Milano</a:t>
            </a:r>
            <a:r>
              <a:rPr dirty="0" sz="1600" spc="-5" b="1">
                <a:latin typeface="Arial"/>
                <a:cs typeface="Arial"/>
              </a:rPr>
              <a:t>perib</a:t>
            </a:r>
            <a:r>
              <a:rPr dirty="0" sz="1600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mb</a:t>
            </a:r>
            <a:r>
              <a:rPr dirty="0" sz="1600" spc="-5" b="1">
                <a:latin typeface="Arial"/>
                <a:cs typeface="Arial"/>
              </a:rPr>
              <a:t>ini.it  </a:t>
            </a:r>
            <a:r>
              <a:rPr dirty="0" sz="1600" spc="-5" b="1">
                <a:latin typeface="Arial"/>
                <a:cs typeface="Arial"/>
              </a:rPr>
              <a:t>6 maggio 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979929" y="2119883"/>
            <a:ext cx="3590925" cy="7995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3414499"/>
            <a:ext cx="3448050" cy="1997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851767" y="3880992"/>
            <a:ext cx="4896760" cy="22796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010919" y="6281229"/>
            <a:ext cx="5753100" cy="3200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08915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20" b="1">
                <a:latin typeface="Arial"/>
                <a:cs typeface="Arial"/>
              </a:rPr>
              <a:t>e</a:t>
            </a:r>
            <a:r>
              <a:rPr dirty="0" sz="1600" spc="20" b="1">
                <a:latin typeface="Arial"/>
                <a:cs typeface="Arial"/>
              </a:rPr>
              <a:t>w</a:t>
            </a:r>
            <a:r>
              <a:rPr dirty="0" sz="1600" spc="-5" b="1">
                <a:latin typeface="Arial"/>
                <a:cs typeface="Arial"/>
              </a:rPr>
              <a:t>s.romao</a:t>
            </a:r>
            <a:r>
              <a:rPr dirty="0" sz="1600" spc="-15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l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ne.</a:t>
            </a:r>
            <a:r>
              <a:rPr dirty="0" sz="1600" spc="-1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rg  </a:t>
            </a:r>
            <a:r>
              <a:rPr dirty="0" sz="1600" spc="-5" b="1">
                <a:latin typeface="Arial"/>
                <a:cs typeface="Arial"/>
              </a:rPr>
              <a:t>6 maggio 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168141"/>
            <a:ext cx="6142355" cy="46767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latin typeface="Georgia"/>
                <a:cs typeface="Georgia"/>
              </a:rPr>
              <a:t>Abitare </a:t>
            </a:r>
            <a:r>
              <a:rPr dirty="0" sz="2400" spc="-5">
                <a:latin typeface="Georgia"/>
                <a:cs typeface="Georgia"/>
              </a:rPr>
              <a:t>la fantasia, la </a:t>
            </a:r>
            <a:r>
              <a:rPr dirty="0" sz="2400">
                <a:latin typeface="Georgia"/>
                <a:cs typeface="Georgia"/>
              </a:rPr>
              <a:t>creatività e</a:t>
            </a:r>
            <a:r>
              <a:rPr dirty="0" sz="2400" spc="-35">
                <a:latin typeface="Georgia"/>
                <a:cs typeface="Georgia"/>
              </a:rPr>
              <a:t> </a:t>
            </a:r>
            <a:r>
              <a:rPr dirty="0" sz="2400" spc="-5">
                <a:latin typeface="Georgia"/>
                <a:cs typeface="Georgia"/>
              </a:rPr>
              <a:t>l’arte</a:t>
            </a:r>
            <a:endParaRPr sz="24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580"/>
              </a:spcBef>
            </a:pPr>
            <a:r>
              <a:rPr dirty="0" sz="1050" b="1">
                <a:latin typeface="Arial"/>
                <a:cs typeface="Arial"/>
              </a:rPr>
              <a:t>Roma </a:t>
            </a:r>
            <a:r>
              <a:rPr dirty="0" sz="1050">
                <a:latin typeface="Arial"/>
                <a:cs typeface="Arial"/>
              </a:rPr>
              <a:t>-</a:t>
            </a:r>
            <a:r>
              <a:rPr dirty="0" sz="1050" spc="-20">
                <a:latin typeface="Arial"/>
                <a:cs typeface="Arial"/>
              </a:rPr>
              <a:t> </a:t>
            </a:r>
            <a:r>
              <a:rPr dirty="0" sz="1050">
                <a:latin typeface="Arial"/>
                <a:cs typeface="Arial"/>
              </a:rPr>
              <a:t>06/05/16.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050">
                <a:latin typeface="Arial"/>
                <a:cs typeface="Arial"/>
              </a:rPr>
              <a:t>Teatro </a:t>
            </a:r>
            <a:r>
              <a:rPr dirty="0" sz="1050" spc="-5">
                <a:latin typeface="Arial"/>
                <a:cs typeface="Arial"/>
              </a:rPr>
              <a:t>India </a:t>
            </a:r>
            <a:r>
              <a:rPr dirty="0" sz="1050">
                <a:latin typeface="Arial"/>
                <a:cs typeface="Arial"/>
              </a:rPr>
              <a:t>- Teatro </a:t>
            </a:r>
            <a:r>
              <a:rPr dirty="0" sz="1050" spc="-10">
                <a:latin typeface="Arial"/>
                <a:cs typeface="Arial"/>
              </a:rPr>
              <a:t>di</a:t>
            </a:r>
            <a:r>
              <a:rPr dirty="0" sz="1050" spc="-20">
                <a:latin typeface="Arial"/>
                <a:cs typeface="Arial"/>
              </a:rPr>
              <a:t> </a:t>
            </a:r>
            <a:r>
              <a:rPr dirty="0" sz="1050">
                <a:latin typeface="Arial"/>
                <a:cs typeface="Arial"/>
              </a:rPr>
              <a:t>Roma.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050" spc="-5">
                <a:latin typeface="Arial"/>
                <a:cs typeface="Arial"/>
              </a:rPr>
              <a:t>In </a:t>
            </a:r>
            <a:r>
              <a:rPr dirty="0" sz="1050">
                <a:latin typeface="Arial"/>
                <a:cs typeface="Arial"/>
              </a:rPr>
              <a:t>collaborazione </a:t>
            </a:r>
            <a:r>
              <a:rPr dirty="0" sz="1050" spc="-5">
                <a:latin typeface="Arial"/>
                <a:cs typeface="Arial"/>
              </a:rPr>
              <a:t>con Associazione </a:t>
            </a:r>
            <a:r>
              <a:rPr dirty="0" sz="1050">
                <a:latin typeface="Arial"/>
                <a:cs typeface="Arial"/>
              </a:rPr>
              <a:t>Aperta </a:t>
            </a:r>
            <a:r>
              <a:rPr dirty="0" sz="1050" spc="-5">
                <a:latin typeface="Arial"/>
                <a:cs typeface="Arial"/>
              </a:rPr>
              <a:t>Parentesi, Artivazione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con </a:t>
            </a:r>
            <a:r>
              <a:rPr dirty="0" sz="1050">
                <a:latin typeface="Arial"/>
                <a:cs typeface="Arial"/>
              </a:rPr>
              <a:t>RAM</a:t>
            </a:r>
            <a:r>
              <a:rPr dirty="0" sz="1050" spc="5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Radioartemobile.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376555">
              <a:lnSpc>
                <a:spcPct val="106200"/>
              </a:lnSpc>
            </a:pPr>
            <a:r>
              <a:rPr dirty="0" sz="1050" spc="-5">
                <a:latin typeface="Arial"/>
                <a:cs typeface="Arial"/>
              </a:rPr>
              <a:t>Il </a:t>
            </a:r>
            <a:r>
              <a:rPr dirty="0" sz="1050">
                <a:latin typeface="Arial"/>
                <a:cs typeface="Arial"/>
              </a:rPr>
              <a:t>tema </a:t>
            </a:r>
            <a:r>
              <a:rPr dirty="0" sz="1050" spc="-5">
                <a:latin typeface="Arial"/>
                <a:cs typeface="Arial"/>
              </a:rPr>
              <a:t>della terza edizione del Festival, Abitare Sottosopra, sarà declinato nell’evento Abitare la  fantasia, </a:t>
            </a:r>
            <a:r>
              <a:rPr dirty="0" sz="1050">
                <a:latin typeface="Arial"/>
                <a:cs typeface="Arial"/>
              </a:rPr>
              <a:t>la </a:t>
            </a:r>
            <a:r>
              <a:rPr dirty="0" sz="1050" spc="-5">
                <a:latin typeface="Arial"/>
                <a:cs typeface="Arial"/>
              </a:rPr>
              <a:t>creatività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l’arte. </a:t>
            </a:r>
            <a:r>
              <a:rPr dirty="0" sz="1050">
                <a:latin typeface="Arial"/>
                <a:cs typeface="Arial"/>
              </a:rPr>
              <a:t>Un </a:t>
            </a:r>
            <a:r>
              <a:rPr dirty="0" sz="1050" spc="-5">
                <a:latin typeface="Arial"/>
                <a:cs typeface="Arial"/>
              </a:rPr>
              <a:t>evento realizzata </a:t>
            </a:r>
            <a:r>
              <a:rPr dirty="0" sz="1050">
                <a:latin typeface="Arial"/>
                <a:cs typeface="Arial"/>
              </a:rPr>
              <a:t>dal </a:t>
            </a:r>
            <a:r>
              <a:rPr dirty="0" sz="1050" spc="-5">
                <a:latin typeface="Arial"/>
                <a:cs typeface="Arial"/>
              </a:rPr>
              <a:t>Dipartimento Educazione Castello </a:t>
            </a:r>
            <a:r>
              <a:rPr dirty="0" sz="105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Rivoli,  l’Associazione Aperta Parentesi, Artivazione </a:t>
            </a:r>
            <a:r>
              <a:rPr dirty="0" sz="1050">
                <a:latin typeface="Arial"/>
                <a:cs typeface="Arial"/>
              </a:rPr>
              <a:t>e RAM</a:t>
            </a:r>
            <a:r>
              <a:rPr dirty="0" sz="1050" spc="-55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radioartemobile.</a:t>
            </a:r>
            <a:endParaRPr sz="1050">
              <a:latin typeface="Arial"/>
              <a:cs typeface="Arial"/>
            </a:endParaRPr>
          </a:p>
          <a:p>
            <a:pPr marL="12700" marR="127000">
              <a:lnSpc>
                <a:spcPct val="105700"/>
              </a:lnSpc>
            </a:pPr>
            <a:r>
              <a:rPr dirty="0" sz="1050" spc="-5">
                <a:latin typeface="Arial"/>
                <a:cs typeface="Arial"/>
              </a:rPr>
              <a:t>Il Festival sarà l’occasione per proiettare per </a:t>
            </a:r>
            <a:r>
              <a:rPr dirty="0" sz="1050">
                <a:latin typeface="Arial"/>
                <a:cs typeface="Arial"/>
              </a:rPr>
              <a:t>la </a:t>
            </a:r>
            <a:r>
              <a:rPr dirty="0" sz="1050" spc="-5">
                <a:latin typeface="Arial"/>
                <a:cs typeface="Arial"/>
              </a:rPr>
              <a:t>prima volta </a:t>
            </a:r>
            <a:r>
              <a:rPr dirty="0" sz="1050">
                <a:latin typeface="Arial"/>
                <a:cs typeface="Arial"/>
              </a:rPr>
              <a:t>in </a:t>
            </a:r>
            <a:r>
              <a:rPr dirty="0" sz="1050" spc="-5">
                <a:latin typeface="Arial"/>
                <a:cs typeface="Arial"/>
              </a:rPr>
              <a:t>pubblico </a:t>
            </a:r>
            <a:r>
              <a:rPr dirty="0" sz="1050">
                <a:latin typeface="Arial"/>
                <a:cs typeface="Arial"/>
              </a:rPr>
              <a:t>il </a:t>
            </a:r>
            <a:r>
              <a:rPr dirty="0" sz="1050" spc="-5">
                <a:latin typeface="Arial"/>
                <a:cs typeface="Arial"/>
              </a:rPr>
              <a:t>video “3domande3” video  intervista realizzata dall’Associazione Aperta Parentesi in collaborazione con Artivazione. Nel video,</a:t>
            </a:r>
            <a:r>
              <a:rPr dirty="0" sz="1050" spc="95">
                <a:latin typeface="Arial"/>
                <a:cs typeface="Arial"/>
              </a:rPr>
              <a:t> </a:t>
            </a:r>
            <a:r>
              <a:rPr dirty="0" sz="1050">
                <a:latin typeface="Arial"/>
                <a:cs typeface="Arial"/>
              </a:rPr>
              <a:t>a</a:t>
            </a:r>
            <a:endParaRPr sz="1050">
              <a:latin typeface="Arial"/>
              <a:cs typeface="Arial"/>
            </a:endParaRPr>
          </a:p>
          <a:p>
            <a:pPr marL="12700" marR="21590">
              <a:lnSpc>
                <a:spcPct val="105900"/>
              </a:lnSpc>
              <a:spcBef>
                <a:spcPts val="10"/>
              </a:spcBef>
            </a:pPr>
            <a:r>
              <a:rPr dirty="0" sz="1050">
                <a:latin typeface="Arial"/>
                <a:cs typeface="Arial"/>
              </a:rPr>
              <a:t>26 persone </a:t>
            </a:r>
            <a:r>
              <a:rPr dirty="0" sz="1050" spc="-5">
                <a:latin typeface="Arial"/>
                <a:cs typeface="Arial"/>
              </a:rPr>
              <a:t>che del </a:t>
            </a:r>
            <a:r>
              <a:rPr dirty="0" sz="1050">
                <a:latin typeface="Arial"/>
                <a:cs typeface="Arial"/>
              </a:rPr>
              <a:t>mondo dell'arte, </a:t>
            </a:r>
            <a:r>
              <a:rPr dirty="0" sz="1050" spc="-5">
                <a:latin typeface="Arial"/>
                <a:cs typeface="Arial"/>
              </a:rPr>
              <a:t>della creatività </a:t>
            </a:r>
            <a:r>
              <a:rPr dirty="0" sz="1050">
                <a:latin typeface="Arial"/>
                <a:cs typeface="Arial"/>
              </a:rPr>
              <a:t>e della fantasia </a:t>
            </a:r>
            <a:r>
              <a:rPr dirty="0" sz="1050" spc="-5">
                <a:latin typeface="Arial"/>
                <a:cs typeface="Arial"/>
              </a:rPr>
              <a:t>hanno fatto </a:t>
            </a:r>
            <a:r>
              <a:rPr dirty="0" sz="1050">
                <a:latin typeface="Arial"/>
                <a:cs typeface="Arial"/>
              </a:rPr>
              <a:t>la </a:t>
            </a:r>
            <a:r>
              <a:rPr dirty="0" sz="1050" spc="-5">
                <a:latin typeface="Arial"/>
                <a:cs typeface="Arial"/>
              </a:rPr>
              <a:t>loro propria casa </a:t>
            </a:r>
            <a:r>
              <a:rPr dirty="0" sz="1050">
                <a:latin typeface="Arial"/>
                <a:cs typeface="Arial"/>
              </a:rPr>
              <a:t>è  </a:t>
            </a:r>
            <a:r>
              <a:rPr dirty="0" sz="1050" spc="-5">
                <a:latin typeface="Arial"/>
                <a:cs typeface="Arial"/>
              </a:rPr>
              <a:t>stato chiesto: </a:t>
            </a:r>
            <a:r>
              <a:rPr dirty="0" sz="1050">
                <a:latin typeface="Arial"/>
                <a:cs typeface="Arial"/>
              </a:rPr>
              <a:t>“che </a:t>
            </a:r>
            <a:r>
              <a:rPr dirty="0" sz="1050" spc="-5">
                <a:latin typeface="Arial"/>
                <a:cs typeface="Arial"/>
              </a:rPr>
              <a:t>cosa sono: </a:t>
            </a:r>
            <a:r>
              <a:rPr dirty="0" sz="1050">
                <a:latin typeface="Arial"/>
                <a:cs typeface="Arial"/>
              </a:rPr>
              <a:t>la </a:t>
            </a:r>
            <a:r>
              <a:rPr dirty="0" sz="1050" spc="-5">
                <a:latin typeface="Arial"/>
                <a:cs typeface="Arial"/>
              </a:rPr>
              <a:t>fantasia, la creatività </a:t>
            </a:r>
            <a:r>
              <a:rPr dirty="0" sz="1050">
                <a:latin typeface="Arial"/>
                <a:cs typeface="Arial"/>
              </a:rPr>
              <a:t>e l’arte?” </a:t>
            </a:r>
            <a:r>
              <a:rPr dirty="0" sz="1050" spc="-5">
                <a:latin typeface="Arial"/>
                <a:cs typeface="Arial"/>
              </a:rPr>
              <a:t>Artisti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fama </a:t>
            </a:r>
            <a:r>
              <a:rPr dirty="0" sz="1050">
                <a:latin typeface="Arial"/>
                <a:cs typeface="Arial"/>
              </a:rPr>
              <a:t>ed </a:t>
            </a:r>
            <a:r>
              <a:rPr dirty="0" sz="1050" spc="-5">
                <a:latin typeface="Arial"/>
                <a:cs typeface="Arial"/>
              </a:rPr>
              <a:t>esordienti,  compositori, musicisti, </a:t>
            </a:r>
            <a:r>
              <a:rPr dirty="0" sz="1050">
                <a:latin typeface="Arial"/>
                <a:cs typeface="Arial"/>
              </a:rPr>
              <a:t>pittori, street </a:t>
            </a:r>
            <a:r>
              <a:rPr dirty="0" sz="1050" spc="-5">
                <a:latin typeface="Arial"/>
                <a:cs typeface="Arial"/>
              </a:rPr>
              <a:t>artist, illustratori, </a:t>
            </a:r>
            <a:r>
              <a:rPr dirty="0" sz="1050">
                <a:latin typeface="Arial"/>
                <a:cs typeface="Arial"/>
              </a:rPr>
              <a:t>fotografi, </a:t>
            </a:r>
            <a:r>
              <a:rPr dirty="0" sz="1050" spc="-5">
                <a:latin typeface="Arial"/>
                <a:cs typeface="Arial"/>
              </a:rPr>
              <a:t>abitanti variegati </a:t>
            </a:r>
            <a:r>
              <a:rPr dirty="0" sz="1050">
                <a:latin typeface="Arial"/>
                <a:cs typeface="Arial"/>
              </a:rPr>
              <a:t>di un mondo </a:t>
            </a:r>
            <a:r>
              <a:rPr dirty="0" sz="1050" spc="-5">
                <a:latin typeface="Arial"/>
                <a:cs typeface="Arial"/>
              </a:rPr>
              <a:t>che </a:t>
            </a:r>
            <a:r>
              <a:rPr dirty="0" sz="1050">
                <a:latin typeface="Arial"/>
                <a:cs typeface="Arial"/>
              </a:rPr>
              <a:t>a </a:t>
            </a:r>
            <a:r>
              <a:rPr dirty="0" sz="1050" spc="-5">
                <a:latin typeface="Arial"/>
                <a:cs typeface="Arial"/>
              </a:rPr>
              <a:t>volte  </a:t>
            </a:r>
            <a:r>
              <a:rPr dirty="0" sz="1050">
                <a:latin typeface="Arial"/>
                <a:cs typeface="Arial"/>
              </a:rPr>
              <a:t>vedono </a:t>
            </a:r>
            <a:r>
              <a:rPr dirty="0" sz="1050" spc="-5">
                <a:latin typeface="Arial"/>
                <a:cs typeface="Arial"/>
              </a:rPr>
              <a:t>alla rovescia, </a:t>
            </a:r>
            <a:r>
              <a:rPr dirty="0" sz="1050">
                <a:latin typeface="Arial"/>
                <a:cs typeface="Arial"/>
              </a:rPr>
              <a:t>per </a:t>
            </a:r>
            <a:r>
              <a:rPr dirty="0" sz="1050" spc="-5">
                <a:latin typeface="Arial"/>
                <a:cs typeface="Arial"/>
              </a:rPr>
              <a:t>trarne </a:t>
            </a:r>
            <a:r>
              <a:rPr dirty="0" sz="1050">
                <a:latin typeface="Arial"/>
                <a:cs typeface="Arial"/>
              </a:rPr>
              <a:t>forza, </a:t>
            </a:r>
            <a:r>
              <a:rPr dirty="0" sz="1050" spc="-5">
                <a:latin typeface="Arial"/>
                <a:cs typeface="Arial"/>
              </a:rPr>
              <a:t>ispirazione </a:t>
            </a:r>
            <a:r>
              <a:rPr dirty="0" sz="1050">
                <a:latin typeface="Arial"/>
                <a:cs typeface="Arial"/>
              </a:rPr>
              <a:t>o </a:t>
            </a:r>
            <a:r>
              <a:rPr dirty="0" sz="1050" spc="-5">
                <a:latin typeface="Arial"/>
                <a:cs typeface="Arial"/>
              </a:rPr>
              <a:t>semplice divertimento, </a:t>
            </a:r>
            <a:r>
              <a:rPr dirty="0" sz="1050">
                <a:latin typeface="Arial"/>
                <a:cs typeface="Arial"/>
              </a:rPr>
              <a:t>hanno </a:t>
            </a:r>
            <a:r>
              <a:rPr dirty="0" sz="1050" spc="-5">
                <a:latin typeface="Arial"/>
                <a:cs typeface="Arial"/>
              </a:rPr>
              <a:t>provate </a:t>
            </a:r>
            <a:r>
              <a:rPr dirty="0" sz="1050">
                <a:latin typeface="Arial"/>
                <a:cs typeface="Arial"/>
              </a:rPr>
              <a:t>a dare </a:t>
            </a:r>
            <a:r>
              <a:rPr dirty="0" sz="1050" spc="-5">
                <a:latin typeface="Arial"/>
                <a:cs typeface="Arial"/>
              </a:rPr>
              <a:t>una  risposta. </a:t>
            </a:r>
            <a:r>
              <a:rPr dirty="0" sz="1050">
                <a:latin typeface="Arial"/>
                <a:cs typeface="Arial"/>
              </a:rPr>
              <a:t>Un </a:t>
            </a:r>
            <a:r>
              <a:rPr dirty="0" sz="1050" spc="-5">
                <a:latin typeface="Arial"/>
                <a:cs typeface="Arial"/>
              </a:rPr>
              <a:t>viaggio che parte </a:t>
            </a:r>
            <a:r>
              <a:rPr dirty="0" sz="1050">
                <a:latin typeface="Arial"/>
                <a:cs typeface="Arial"/>
              </a:rPr>
              <a:t>dall'abitare </a:t>
            </a:r>
            <a:r>
              <a:rPr dirty="0" sz="1050" spc="-5">
                <a:latin typeface="Arial"/>
                <a:cs typeface="Arial"/>
              </a:rPr>
              <a:t>nello spazio della fantasia </a:t>
            </a:r>
            <a:r>
              <a:rPr dirty="0" sz="1050">
                <a:latin typeface="Arial"/>
                <a:cs typeface="Arial"/>
              </a:rPr>
              <a:t>per </a:t>
            </a:r>
            <a:r>
              <a:rPr dirty="0" sz="1050" spc="-5">
                <a:latin typeface="Arial"/>
                <a:cs typeface="Arial"/>
              </a:rPr>
              <a:t>stimolare idee innovative </a:t>
            </a:r>
            <a:r>
              <a:rPr dirty="0" sz="1050">
                <a:latin typeface="Arial"/>
                <a:cs typeface="Arial"/>
              </a:rPr>
              <a:t>che  si </a:t>
            </a:r>
            <a:r>
              <a:rPr dirty="0" sz="1050" spc="-5">
                <a:latin typeface="Arial"/>
                <a:cs typeface="Arial"/>
              </a:rPr>
              <a:t>concretizzano </a:t>
            </a:r>
            <a:r>
              <a:rPr dirty="0" sz="1050">
                <a:latin typeface="Arial"/>
                <a:cs typeface="Arial"/>
              </a:rPr>
              <a:t>nel gesto artistico. </a:t>
            </a:r>
            <a:r>
              <a:rPr dirty="0" sz="1050" spc="-5">
                <a:latin typeface="Arial"/>
                <a:cs typeface="Arial"/>
              </a:rPr>
              <a:t>Attraverso </a:t>
            </a:r>
            <a:r>
              <a:rPr dirty="0" sz="1050">
                <a:latin typeface="Arial"/>
                <a:cs typeface="Arial"/>
              </a:rPr>
              <a:t>le </a:t>
            </a:r>
            <a:r>
              <a:rPr dirty="0" sz="1050" spc="-5">
                <a:latin typeface="Arial"/>
                <a:cs typeface="Arial"/>
              </a:rPr>
              <a:t>parole </a:t>
            </a:r>
            <a:r>
              <a:rPr dirty="0" sz="1050" spc="-1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Achille Bonito Oliva, </a:t>
            </a:r>
            <a:r>
              <a:rPr dirty="0" sz="1050">
                <a:latin typeface="Arial"/>
                <a:cs typeface="Arial"/>
              </a:rPr>
              <a:t>Hou Hanru, Tanino  Liberatore, Pedro Cano, Max </a:t>
            </a:r>
            <a:r>
              <a:rPr dirty="0" sz="1050" spc="-5">
                <a:latin typeface="Arial"/>
                <a:cs typeface="Arial"/>
              </a:rPr>
              <a:t>Casacci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molti altri, il </a:t>
            </a:r>
            <a:r>
              <a:rPr dirty="0" sz="1050">
                <a:latin typeface="Arial"/>
                <a:cs typeface="Arial"/>
              </a:rPr>
              <a:t>Teatro </a:t>
            </a:r>
            <a:r>
              <a:rPr dirty="0" sz="1050" spc="-5">
                <a:latin typeface="Arial"/>
                <a:cs typeface="Arial"/>
              </a:rPr>
              <a:t>diventa spazio </a:t>
            </a:r>
            <a:r>
              <a:rPr dirty="0" sz="1050">
                <a:latin typeface="Arial"/>
                <a:cs typeface="Arial"/>
              </a:rPr>
              <a:t>da abitare e i </a:t>
            </a:r>
            <a:r>
              <a:rPr dirty="0" sz="1050" spc="-5">
                <a:latin typeface="Arial"/>
                <a:cs typeface="Arial"/>
              </a:rPr>
              <a:t>bambini  </a:t>
            </a:r>
            <a:r>
              <a:rPr dirty="0" sz="1050">
                <a:latin typeface="Arial"/>
                <a:cs typeface="Arial"/>
              </a:rPr>
              <a:t>esploratori </a:t>
            </a:r>
            <a:r>
              <a:rPr dirty="0" sz="1050" spc="-5">
                <a:latin typeface="Arial"/>
                <a:cs typeface="Arial"/>
              </a:rPr>
              <a:t>dell'immaginario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tutti attori </a:t>
            </a:r>
            <a:r>
              <a:rPr dirty="0" sz="1050">
                <a:latin typeface="Arial"/>
                <a:cs typeface="Arial"/>
              </a:rPr>
              <a:t>della </a:t>
            </a:r>
            <a:r>
              <a:rPr dirty="0" sz="1050" spc="-5">
                <a:latin typeface="Arial"/>
                <a:cs typeface="Arial"/>
              </a:rPr>
              <a:t>creatività </a:t>
            </a:r>
            <a:r>
              <a:rPr dirty="0" sz="1050">
                <a:latin typeface="Arial"/>
                <a:cs typeface="Arial"/>
              </a:rPr>
              <a:t>e</a:t>
            </a:r>
            <a:r>
              <a:rPr dirty="0" sz="1050" spc="-5">
                <a:latin typeface="Arial"/>
                <a:cs typeface="Arial"/>
              </a:rPr>
              <a:t> </a:t>
            </a:r>
            <a:r>
              <a:rPr dirty="0" sz="1050">
                <a:latin typeface="Arial"/>
                <a:cs typeface="Arial"/>
              </a:rPr>
              <a:t>dell'arte.</a:t>
            </a:r>
            <a:endParaRPr sz="1050">
              <a:latin typeface="Arial"/>
              <a:cs typeface="Arial"/>
            </a:endParaRPr>
          </a:p>
          <a:p>
            <a:pPr marL="12700" marR="5080">
              <a:lnSpc>
                <a:spcPct val="105700"/>
              </a:lnSpc>
              <a:spcBef>
                <a:spcPts val="10"/>
              </a:spcBef>
            </a:pPr>
            <a:r>
              <a:rPr dirty="0" sz="1050" spc="-5">
                <a:latin typeface="Arial"/>
                <a:cs typeface="Arial"/>
              </a:rPr>
              <a:t>All’evento parteciperanno </a:t>
            </a:r>
            <a:r>
              <a:rPr dirty="0" sz="1050">
                <a:latin typeface="Arial"/>
                <a:cs typeface="Arial"/>
              </a:rPr>
              <a:t>le </a:t>
            </a:r>
            <a:r>
              <a:rPr dirty="0" sz="1050" spc="-5">
                <a:latin typeface="Arial"/>
                <a:cs typeface="Arial"/>
              </a:rPr>
              <a:t>scuole del territorio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gli adulti per un'esperienza laboratoriale </a:t>
            </a:r>
            <a:r>
              <a:rPr dirty="0" sz="1050">
                <a:latin typeface="Arial"/>
                <a:cs typeface="Arial"/>
              </a:rPr>
              <a:t>che </a:t>
            </a:r>
            <a:r>
              <a:rPr dirty="0" sz="1050" spc="-5">
                <a:latin typeface="Arial"/>
                <a:cs typeface="Arial"/>
              </a:rPr>
              <a:t>parte  </a:t>
            </a:r>
            <a:r>
              <a:rPr dirty="0" sz="1050">
                <a:latin typeface="Arial"/>
                <a:cs typeface="Arial"/>
              </a:rPr>
              <a:t>dalla </a:t>
            </a:r>
            <a:r>
              <a:rPr dirty="0" sz="1050" spc="-5">
                <a:latin typeface="Arial"/>
                <a:cs typeface="Arial"/>
              </a:rPr>
              <a:t>visione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prosegue con </a:t>
            </a:r>
            <a:r>
              <a:rPr dirty="0" sz="1050">
                <a:latin typeface="Arial"/>
                <a:cs typeface="Arial"/>
              </a:rPr>
              <a:t>un </a:t>
            </a:r>
            <a:r>
              <a:rPr dirty="0" sz="1050" spc="-5">
                <a:latin typeface="Arial"/>
                <a:cs typeface="Arial"/>
              </a:rPr>
              <a:t>dibattito aperto sul tema dell’abitare la fantasia. </a:t>
            </a:r>
            <a:r>
              <a:rPr dirty="0" sz="1050">
                <a:latin typeface="Arial"/>
                <a:cs typeface="Arial"/>
              </a:rPr>
              <a:t>Un </a:t>
            </a:r>
            <a:r>
              <a:rPr dirty="0" sz="1050" spc="-5">
                <a:latin typeface="Arial"/>
                <a:cs typeface="Arial"/>
              </a:rPr>
              <a:t>momento utile per  </a:t>
            </a:r>
            <a:r>
              <a:rPr dirty="0" sz="1050">
                <a:latin typeface="Arial"/>
                <a:cs typeface="Arial"/>
              </a:rPr>
              <a:t>le </a:t>
            </a:r>
            <a:r>
              <a:rPr dirty="0" sz="1050" spc="-5">
                <a:latin typeface="Arial"/>
                <a:cs typeface="Arial"/>
              </a:rPr>
              <a:t>riflessioni sul tema della creatività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dell’abitare sottosopra, </a:t>
            </a:r>
            <a:r>
              <a:rPr dirty="0" sz="1050">
                <a:latin typeface="Arial"/>
                <a:cs typeface="Arial"/>
              </a:rPr>
              <a:t>sarà </a:t>
            </a:r>
            <a:r>
              <a:rPr dirty="0" sz="1050" spc="-5">
                <a:latin typeface="Arial"/>
                <a:cs typeface="Arial"/>
              </a:rPr>
              <a:t>la presentazione dell’Associazione  Bancaria Italiana, dei libri illustrati del Festival della Cultura Creativa, insieme </a:t>
            </a:r>
            <a:r>
              <a:rPr dirty="0" sz="1050">
                <a:latin typeface="Arial"/>
                <a:cs typeface="Arial"/>
              </a:rPr>
              <a:t>a </a:t>
            </a:r>
            <a:r>
              <a:rPr dirty="0" sz="1050" spc="-5">
                <a:latin typeface="Arial"/>
                <a:cs typeface="Arial"/>
              </a:rPr>
              <a:t>Patrizia Zerbi </a:t>
            </a:r>
            <a:r>
              <a:rPr dirty="0" sz="1050">
                <a:latin typeface="Arial"/>
                <a:cs typeface="Arial"/>
              </a:rPr>
              <a:t>della </a:t>
            </a:r>
            <a:r>
              <a:rPr dirty="0" sz="1050" spc="-5">
                <a:latin typeface="Arial"/>
                <a:cs typeface="Arial"/>
              </a:rPr>
              <a:t>casa  editrice Carthusia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agli autori Eva </a:t>
            </a:r>
            <a:r>
              <a:rPr dirty="0" sz="1050">
                <a:latin typeface="Arial"/>
                <a:cs typeface="Arial"/>
              </a:rPr>
              <a:t>Montanari, Sabina </a:t>
            </a:r>
            <a:r>
              <a:rPr dirty="0" sz="1050" spc="-5">
                <a:latin typeface="Arial"/>
                <a:cs typeface="Arial"/>
              </a:rPr>
              <a:t>Colloredo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Valeria </a:t>
            </a:r>
            <a:r>
              <a:rPr dirty="0" sz="1050">
                <a:latin typeface="Arial"/>
                <a:cs typeface="Arial"/>
              </a:rPr>
              <a:t>Petrone.</a:t>
            </a:r>
            <a:endParaRPr sz="10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84729" y="2119883"/>
            <a:ext cx="2990342" cy="5100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9832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1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P</a:t>
            </a:r>
            <a:r>
              <a:rPr dirty="0" sz="1600" spc="-5" b="1">
                <a:latin typeface="Arial"/>
                <a:cs typeface="Arial"/>
              </a:rPr>
              <a:t>aeseitali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pre</a:t>
            </a:r>
            <a:r>
              <a:rPr dirty="0" sz="1600" spc="5" b="1">
                <a:latin typeface="Arial"/>
                <a:cs typeface="Arial"/>
              </a:rPr>
              <a:t>s</a:t>
            </a:r>
            <a:r>
              <a:rPr dirty="0" sz="1600" spc="-5" b="1">
                <a:latin typeface="Arial"/>
                <a:cs typeface="Arial"/>
              </a:rPr>
              <a:t>s.it  </a:t>
            </a:r>
            <a:r>
              <a:rPr dirty="0" sz="1600" spc="-5" b="1">
                <a:latin typeface="Arial"/>
                <a:cs typeface="Arial"/>
              </a:rPr>
              <a:t>6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740022"/>
            <a:ext cx="5868035" cy="113982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274320">
              <a:lnSpc>
                <a:spcPct val="101099"/>
              </a:lnSpc>
              <a:spcBef>
                <a:spcPts val="75"/>
              </a:spcBef>
            </a:pPr>
            <a:r>
              <a:rPr dirty="0" sz="1800" b="1">
                <a:solidFill>
                  <a:srgbClr val="055A97"/>
                </a:solidFill>
                <a:latin typeface="Calibri"/>
                <a:cs typeface="Calibri"/>
              </a:rPr>
              <a:t>Festival della </a:t>
            </a:r>
            <a:r>
              <a:rPr dirty="0" sz="1800" spc="-5" b="1">
                <a:solidFill>
                  <a:srgbClr val="055A97"/>
                </a:solidFill>
                <a:latin typeface="Calibri"/>
                <a:cs typeface="Calibri"/>
              </a:rPr>
              <a:t>Cultura Creativa </a:t>
            </a:r>
            <a:r>
              <a:rPr dirty="0" sz="1800" b="1">
                <a:solidFill>
                  <a:srgbClr val="055A97"/>
                </a:solidFill>
                <a:latin typeface="Calibri"/>
                <a:cs typeface="Calibri"/>
              </a:rPr>
              <a:t>3° </a:t>
            </a:r>
            <a:r>
              <a:rPr dirty="0" sz="1800" spc="-5" b="1">
                <a:solidFill>
                  <a:srgbClr val="055A97"/>
                </a:solidFill>
                <a:latin typeface="Calibri"/>
                <a:cs typeface="Calibri"/>
              </a:rPr>
              <a:t>edizione </a:t>
            </a:r>
            <a:r>
              <a:rPr dirty="0" sz="1800" b="1">
                <a:solidFill>
                  <a:srgbClr val="055A97"/>
                </a:solidFill>
                <a:latin typeface="Calibri"/>
                <a:cs typeface="Calibri"/>
              </a:rPr>
              <a:t>al </a:t>
            </a:r>
            <a:r>
              <a:rPr dirty="0" sz="1800" spc="-10" b="1">
                <a:solidFill>
                  <a:srgbClr val="055A97"/>
                </a:solidFill>
                <a:latin typeface="Calibri"/>
                <a:cs typeface="Calibri"/>
              </a:rPr>
              <a:t>Teatro </a:t>
            </a:r>
            <a:r>
              <a:rPr dirty="0" sz="1800" b="1">
                <a:solidFill>
                  <a:srgbClr val="055A97"/>
                </a:solidFill>
                <a:latin typeface="Calibri"/>
                <a:cs typeface="Calibri"/>
              </a:rPr>
              <a:t>India di  </a:t>
            </a:r>
            <a:r>
              <a:rPr dirty="0" sz="1800" spc="-5" b="1">
                <a:solidFill>
                  <a:srgbClr val="055A97"/>
                </a:solidFill>
                <a:latin typeface="Calibri"/>
                <a:cs typeface="Calibri"/>
              </a:rPr>
              <a:t>Roma </a:t>
            </a:r>
            <a:r>
              <a:rPr dirty="0" sz="1800" b="1">
                <a:solidFill>
                  <a:srgbClr val="055A97"/>
                </a:solidFill>
                <a:latin typeface="Calibri"/>
                <a:cs typeface="Calibri"/>
              </a:rPr>
              <a:t>il 6</a:t>
            </a:r>
            <a:r>
              <a:rPr dirty="0" sz="1800" spc="5" b="1">
                <a:solidFill>
                  <a:srgbClr val="055A97"/>
                </a:solidFill>
                <a:latin typeface="Calibri"/>
                <a:cs typeface="Calibri"/>
              </a:rPr>
              <a:t> </a:t>
            </a:r>
            <a:r>
              <a:rPr dirty="0" sz="1800" spc="-5" b="1">
                <a:solidFill>
                  <a:srgbClr val="055A97"/>
                </a:solidFill>
                <a:latin typeface="Calibri"/>
                <a:cs typeface="Calibri"/>
              </a:rPr>
              <a:t>maggio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1299"/>
              </a:lnSpc>
              <a:spcBef>
                <a:spcPts val="780"/>
              </a:spcBef>
            </a:pPr>
            <a:r>
              <a:rPr dirty="0" sz="1500" spc="-5" i="1">
                <a:solidFill>
                  <a:srgbClr val="414242"/>
                </a:solidFill>
                <a:latin typeface="Calibri"/>
                <a:cs typeface="Calibri"/>
              </a:rPr>
              <a:t>Abitare </a:t>
            </a:r>
            <a:r>
              <a:rPr dirty="0" sz="1500" i="1">
                <a:solidFill>
                  <a:srgbClr val="414242"/>
                </a:solidFill>
                <a:latin typeface="Calibri"/>
                <a:cs typeface="Calibri"/>
              </a:rPr>
              <a:t>la </a:t>
            </a:r>
            <a:r>
              <a:rPr dirty="0" sz="1500" spc="-5" i="1">
                <a:solidFill>
                  <a:srgbClr val="414242"/>
                </a:solidFill>
                <a:latin typeface="Calibri"/>
                <a:cs typeface="Calibri"/>
              </a:rPr>
              <a:t>fantasia, </a:t>
            </a:r>
            <a:r>
              <a:rPr dirty="0" sz="1500" i="1">
                <a:solidFill>
                  <a:srgbClr val="414242"/>
                </a:solidFill>
                <a:latin typeface="Calibri"/>
                <a:cs typeface="Calibri"/>
              </a:rPr>
              <a:t>la </a:t>
            </a:r>
            <a:r>
              <a:rPr dirty="0" sz="1500" spc="-5" i="1">
                <a:solidFill>
                  <a:srgbClr val="414242"/>
                </a:solidFill>
                <a:latin typeface="Calibri"/>
                <a:cs typeface="Calibri"/>
              </a:rPr>
              <a:t>creatività </a:t>
            </a:r>
            <a:r>
              <a:rPr dirty="0" sz="1500" i="1">
                <a:solidFill>
                  <a:srgbClr val="414242"/>
                </a:solidFill>
                <a:latin typeface="Calibri"/>
                <a:cs typeface="Calibri"/>
              </a:rPr>
              <a:t>e l’arte - </a:t>
            </a:r>
            <a:r>
              <a:rPr dirty="0" sz="1500" spc="-5" i="1">
                <a:solidFill>
                  <a:srgbClr val="414242"/>
                </a:solidFill>
                <a:latin typeface="Calibri"/>
                <a:cs typeface="Calibri"/>
              </a:rPr>
              <a:t>Bambini </a:t>
            </a:r>
            <a:r>
              <a:rPr dirty="0" sz="1500" i="1">
                <a:solidFill>
                  <a:srgbClr val="414242"/>
                </a:solidFill>
                <a:latin typeface="Calibri"/>
                <a:cs typeface="Calibri"/>
              </a:rPr>
              <a:t>e </a:t>
            </a:r>
            <a:r>
              <a:rPr dirty="0" sz="1500" spc="-5" i="1">
                <a:solidFill>
                  <a:srgbClr val="414242"/>
                </a:solidFill>
                <a:latin typeface="Calibri"/>
                <a:cs typeface="Calibri"/>
              </a:rPr>
              <a:t>ragazzi dai </a:t>
            </a:r>
            <a:r>
              <a:rPr dirty="0" sz="1500" i="1">
                <a:solidFill>
                  <a:srgbClr val="414242"/>
                </a:solidFill>
                <a:latin typeface="Calibri"/>
                <a:cs typeface="Calibri"/>
              </a:rPr>
              <a:t>6 </a:t>
            </a:r>
            <a:r>
              <a:rPr dirty="0" sz="1500" spc="-5" i="1">
                <a:solidFill>
                  <a:srgbClr val="414242"/>
                </a:solidFill>
                <a:latin typeface="Calibri"/>
                <a:cs typeface="Calibri"/>
              </a:rPr>
              <a:t>ai 13 anni </a:t>
            </a:r>
            <a:r>
              <a:rPr dirty="0" sz="1500" i="1">
                <a:solidFill>
                  <a:srgbClr val="414242"/>
                </a:solidFill>
                <a:latin typeface="Calibri"/>
                <a:cs typeface="Calibri"/>
              </a:rPr>
              <a:t>i  </a:t>
            </a:r>
            <a:r>
              <a:rPr dirty="0" sz="1500" spc="-5" i="1">
                <a:solidFill>
                  <a:srgbClr val="414242"/>
                </a:solidFill>
                <a:latin typeface="Calibri"/>
                <a:cs typeface="Calibri"/>
              </a:rPr>
              <a:t>protagonisti fino all'8 maggio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7958708"/>
            <a:ext cx="6106795" cy="1882139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1699"/>
              </a:lnSpc>
              <a:spcBef>
                <a:spcPts val="70"/>
              </a:spcBef>
            </a:pP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Nuovo appuntamento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con il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Festival della Cultura Creativa  (</a:t>
            </a:r>
            <a:r>
              <a:rPr dirty="0" u="sng" sz="1500" spc="-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3"/>
              </a:rPr>
              <a:t>www.festivalculturacreativa.it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) promosso dall’Abi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e dalle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banche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che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fino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all’8  maggio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avvicinerà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i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giovani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alla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cultura.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Bambini e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ragazzi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dai 6 ai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13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anni 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diventano protagonisti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di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laboratori, iniziative ed eventi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che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spaziano dall’arte 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alla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musica,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dal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teatro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alle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tecnologie digitali,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per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mettere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a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frutto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tutta la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loro 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creatività.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Quest’anno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la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manifestazione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ha come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filo conduttore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il tema  </a:t>
            </a:r>
            <a:r>
              <a:rPr dirty="0" sz="1500" spc="-5" b="1">
                <a:solidFill>
                  <a:srgbClr val="414242"/>
                </a:solidFill>
                <a:latin typeface="Calibri"/>
                <a:cs typeface="Calibri"/>
              </a:rPr>
              <a:t>“Abitare sottosopra. Scoprire </a:t>
            </a:r>
            <a:r>
              <a:rPr dirty="0" sz="1500" b="1">
                <a:solidFill>
                  <a:srgbClr val="414242"/>
                </a:solidFill>
                <a:latin typeface="Calibri"/>
                <a:cs typeface="Calibri"/>
              </a:rPr>
              <a:t>e </a:t>
            </a:r>
            <a:r>
              <a:rPr dirty="0" sz="1500" spc="-5" b="1">
                <a:solidFill>
                  <a:srgbClr val="414242"/>
                </a:solidFill>
                <a:latin typeface="Calibri"/>
                <a:cs typeface="Calibri"/>
              </a:rPr>
              <a:t>sperimentare come </a:t>
            </a:r>
            <a:r>
              <a:rPr dirty="0" sz="1500" b="1">
                <a:solidFill>
                  <a:srgbClr val="414242"/>
                </a:solidFill>
                <a:latin typeface="Calibri"/>
                <a:cs typeface="Calibri"/>
              </a:rPr>
              <a:t>si sta </a:t>
            </a:r>
            <a:r>
              <a:rPr dirty="0" sz="1500" spc="-5" b="1">
                <a:solidFill>
                  <a:srgbClr val="414242"/>
                </a:solidFill>
                <a:latin typeface="Calibri"/>
                <a:cs typeface="Calibri"/>
              </a:rPr>
              <a:t>dentro </a:t>
            </a:r>
            <a:r>
              <a:rPr dirty="0" sz="1500" b="1">
                <a:solidFill>
                  <a:srgbClr val="414242"/>
                </a:solidFill>
                <a:latin typeface="Calibri"/>
                <a:cs typeface="Calibri"/>
              </a:rPr>
              <a:t>i</a:t>
            </a:r>
            <a:r>
              <a:rPr dirty="0" sz="1500" spc="35" b="1">
                <a:solidFill>
                  <a:srgbClr val="414242"/>
                </a:solidFill>
                <a:latin typeface="Calibri"/>
                <a:cs typeface="Calibri"/>
              </a:rPr>
              <a:t> </a:t>
            </a:r>
            <a:r>
              <a:rPr dirty="0" sz="1500" spc="-5" b="1">
                <a:solidFill>
                  <a:srgbClr val="414242"/>
                </a:solidFill>
                <a:latin typeface="Calibri"/>
                <a:cs typeface="Calibri"/>
              </a:rPr>
              <a:t>luoghi,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dirty="0" sz="1500" spc="-5" b="1">
                <a:solidFill>
                  <a:srgbClr val="414242"/>
                </a:solidFill>
                <a:latin typeface="Calibri"/>
                <a:cs typeface="Calibri"/>
              </a:rPr>
              <a:t>l’arte </a:t>
            </a:r>
            <a:r>
              <a:rPr dirty="0" sz="1500" b="1">
                <a:solidFill>
                  <a:srgbClr val="414242"/>
                </a:solidFill>
                <a:latin typeface="Calibri"/>
                <a:cs typeface="Calibri"/>
              </a:rPr>
              <a:t>e le </a:t>
            </a:r>
            <a:r>
              <a:rPr dirty="0" sz="1500" spc="-5" b="1">
                <a:solidFill>
                  <a:srgbClr val="414242"/>
                </a:solidFill>
                <a:latin typeface="Calibri"/>
                <a:cs typeface="Calibri"/>
              </a:rPr>
              <a:t>emozioni”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,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che collega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idealmente </a:t>
            </a:r>
            <a:r>
              <a:rPr dirty="0" sz="1500" spc="-5" b="1">
                <a:solidFill>
                  <a:srgbClr val="414242"/>
                </a:solidFill>
                <a:latin typeface="Calibri"/>
                <a:cs typeface="Calibri"/>
              </a:rPr>
              <a:t>oltre </a:t>
            </a:r>
            <a:r>
              <a:rPr dirty="0" sz="1500" b="1">
                <a:solidFill>
                  <a:srgbClr val="414242"/>
                </a:solidFill>
                <a:latin typeface="Calibri"/>
                <a:cs typeface="Calibri"/>
              </a:rPr>
              <a:t>80 </a:t>
            </a:r>
            <a:r>
              <a:rPr dirty="0" sz="1500" spc="-5" b="1">
                <a:solidFill>
                  <a:srgbClr val="414242"/>
                </a:solidFill>
                <a:latin typeface="Calibri"/>
                <a:cs typeface="Calibri"/>
              </a:rPr>
              <a:t>eventi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in</a:t>
            </a:r>
            <a:r>
              <a:rPr dirty="0" sz="1500" spc="-15">
                <a:solidFill>
                  <a:srgbClr val="414242"/>
                </a:solidFill>
                <a:latin typeface="Calibri"/>
                <a:cs typeface="Calibri"/>
              </a:rPr>
              <a:t> </a:t>
            </a:r>
            <a:r>
              <a:rPr dirty="0" sz="1500" spc="-5" b="1">
                <a:solidFill>
                  <a:srgbClr val="414242"/>
                </a:solidFill>
                <a:latin typeface="Calibri"/>
                <a:cs typeface="Calibri"/>
              </a:rPr>
              <a:t>50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32460" y="2442971"/>
            <a:ext cx="4622721" cy="11672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5056631"/>
            <a:ext cx="4057523" cy="27011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30290" cy="92824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337050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P</a:t>
            </a:r>
            <a:r>
              <a:rPr dirty="0" sz="1600" spc="-5" b="1">
                <a:latin typeface="Arial"/>
                <a:cs typeface="Arial"/>
              </a:rPr>
              <a:t>aeseitali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pre</a:t>
            </a:r>
            <a:r>
              <a:rPr dirty="0" sz="1600" spc="5" b="1">
                <a:latin typeface="Arial"/>
                <a:cs typeface="Arial"/>
              </a:rPr>
              <a:t>s</a:t>
            </a:r>
            <a:r>
              <a:rPr dirty="0" sz="1600" spc="-5" b="1">
                <a:latin typeface="Arial"/>
                <a:cs typeface="Arial"/>
              </a:rPr>
              <a:t>s.it  </a:t>
            </a:r>
            <a:r>
              <a:rPr dirty="0" sz="1600" spc="-5" b="1">
                <a:latin typeface="Arial"/>
                <a:cs typeface="Arial"/>
              </a:rPr>
              <a:t>6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3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104775">
              <a:lnSpc>
                <a:spcPct val="101699"/>
              </a:lnSpc>
              <a:spcBef>
                <a:spcPts val="880"/>
              </a:spcBef>
            </a:pPr>
            <a:r>
              <a:rPr dirty="0" sz="1500" spc="-5" b="1">
                <a:solidFill>
                  <a:srgbClr val="414242"/>
                </a:solidFill>
                <a:latin typeface="Calibri"/>
                <a:cs typeface="Calibri"/>
              </a:rPr>
              <a:t>città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italiane. I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giovani sono chiamati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a riflettere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sul concetto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di casa, per 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scoprire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e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sperimentare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come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ogni persona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e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ogni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cosa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vive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e si relaziona con  tutto ciò che lo</a:t>
            </a:r>
            <a:r>
              <a:rPr dirty="0" sz="1500" spc="-20">
                <a:solidFill>
                  <a:srgbClr val="414242"/>
                </a:solidFill>
                <a:latin typeface="Calibri"/>
                <a:cs typeface="Calibri"/>
              </a:rPr>
              <a:t>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circonda.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3025775">
              <a:lnSpc>
                <a:spcPct val="101800"/>
              </a:lnSpc>
              <a:spcBef>
                <a:spcPts val="960"/>
              </a:spcBef>
            </a:pP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Per questa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terza edizione l’Associazione  Bancaria,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in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collaborazione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con 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Dipartimento educazione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Castello di  Rivoli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Museo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d’arte</a:t>
            </a:r>
            <a:r>
              <a:rPr dirty="0" sz="1500" spc="-30">
                <a:solidFill>
                  <a:srgbClr val="414242"/>
                </a:solidFill>
                <a:latin typeface="Calibri"/>
                <a:cs typeface="Calibri"/>
              </a:rPr>
              <a:t>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Contemporanea,</a:t>
            </a:r>
            <a:endParaRPr sz="1500">
              <a:latin typeface="Calibri"/>
              <a:cs typeface="Calibri"/>
            </a:endParaRPr>
          </a:p>
          <a:p>
            <a:pPr marL="12700" marR="106045">
              <a:lnSpc>
                <a:spcPts val="1839"/>
              </a:lnSpc>
              <a:spcBef>
                <a:spcPts val="50"/>
              </a:spcBef>
            </a:pP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Associazione Aperta Parentesi,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Artivazione,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RAM 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Radioartemobileorganizza</a:t>
            </a:r>
            <a:r>
              <a:rPr dirty="0" sz="1500" spc="-5" b="1">
                <a:solidFill>
                  <a:srgbClr val="414242"/>
                </a:solidFill>
                <a:latin typeface="Calibri"/>
                <a:cs typeface="Calibri"/>
              </a:rPr>
              <a:t>venerdì6 maggio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,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a </a:t>
            </a:r>
            <a:r>
              <a:rPr dirty="0" sz="1500" spc="-5" b="1">
                <a:solidFill>
                  <a:srgbClr val="414242"/>
                </a:solidFill>
                <a:latin typeface="Calibri"/>
                <a:cs typeface="Calibri"/>
              </a:rPr>
              <a:t>Roma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,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l’appuntamento </a:t>
            </a:r>
            <a:r>
              <a:rPr dirty="0" sz="1500" spc="-5" b="1" i="1">
                <a:solidFill>
                  <a:srgbClr val="414242"/>
                </a:solidFill>
                <a:latin typeface="Calibri"/>
                <a:cs typeface="Calibri"/>
              </a:rPr>
              <a:t>Abitare  </a:t>
            </a:r>
            <a:r>
              <a:rPr dirty="0" sz="1500" b="1" i="1">
                <a:solidFill>
                  <a:srgbClr val="414242"/>
                </a:solidFill>
                <a:latin typeface="Calibri"/>
                <a:cs typeface="Calibri"/>
              </a:rPr>
              <a:t>la </a:t>
            </a:r>
            <a:r>
              <a:rPr dirty="0" sz="1500" spc="-5" b="1" i="1">
                <a:solidFill>
                  <a:srgbClr val="414242"/>
                </a:solidFill>
                <a:latin typeface="Calibri"/>
                <a:cs typeface="Calibri"/>
              </a:rPr>
              <a:t>fantasia, </a:t>
            </a:r>
            <a:r>
              <a:rPr dirty="0" sz="1500" b="1" i="1">
                <a:solidFill>
                  <a:srgbClr val="414242"/>
                </a:solidFill>
                <a:latin typeface="Calibri"/>
                <a:cs typeface="Calibri"/>
              </a:rPr>
              <a:t>la </a:t>
            </a:r>
            <a:r>
              <a:rPr dirty="0" sz="1500" spc="-5" b="1" i="1">
                <a:solidFill>
                  <a:srgbClr val="414242"/>
                </a:solidFill>
                <a:latin typeface="Calibri"/>
                <a:cs typeface="Calibri"/>
              </a:rPr>
              <a:t>creatività </a:t>
            </a:r>
            <a:r>
              <a:rPr dirty="0" sz="1500" b="1" i="1">
                <a:solidFill>
                  <a:srgbClr val="414242"/>
                </a:solidFill>
                <a:latin typeface="Calibri"/>
                <a:cs typeface="Calibri"/>
              </a:rPr>
              <a:t>e</a:t>
            </a:r>
            <a:r>
              <a:rPr dirty="0" sz="1500" spc="-25" b="1" i="1">
                <a:solidFill>
                  <a:srgbClr val="414242"/>
                </a:solidFill>
                <a:latin typeface="Calibri"/>
                <a:cs typeface="Calibri"/>
              </a:rPr>
              <a:t> </a:t>
            </a:r>
            <a:r>
              <a:rPr dirty="0" sz="1500" spc="-5" b="1" i="1">
                <a:solidFill>
                  <a:srgbClr val="414242"/>
                </a:solidFill>
                <a:latin typeface="Calibri"/>
                <a:cs typeface="Calibri"/>
              </a:rPr>
              <a:t>l’arte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.</a:t>
            </a:r>
            <a:endParaRPr sz="1500">
              <a:latin typeface="Calibri"/>
              <a:cs typeface="Calibri"/>
            </a:endParaRPr>
          </a:p>
          <a:p>
            <a:pPr marL="12700" marR="5080">
              <a:lnSpc>
                <a:spcPct val="101699"/>
              </a:lnSpc>
              <a:spcBef>
                <a:spcPts val="290"/>
              </a:spcBef>
            </a:pP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All’evento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parteciperanno le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scuole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del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territorio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e gli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adulti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per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un’esperienza  laboratoriale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che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parte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dalla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visione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e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prosegue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con un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dibattito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aperto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sul 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tema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dell’abitare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la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fantasia. Saranno presentati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anche i tre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libri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editi da 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Carthusia in collaborazione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con Abi per il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Festival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della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Cultura Creativa: ogni  anno,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per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lasciare una traccia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più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duratura oltre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la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manifestazione,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esce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infatti 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un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volume illustrato,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ispirato </a:t>
            </a:r>
            <a:r>
              <a:rPr dirty="0" sz="1500" spc="-10">
                <a:solidFill>
                  <a:srgbClr val="414242"/>
                </a:solidFill>
                <a:latin typeface="Calibri"/>
                <a:cs typeface="Calibri"/>
              </a:rPr>
              <a:t>al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tema dell’edizione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(quest’anno “Abitare  sottosopra”,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con i testi di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Sabina Colloredo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e le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illustrazioni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di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Valeria  Petrone).Sarà l’occasione inoltre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per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assistere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alla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proiezione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di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“3domande3”, 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una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video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intervista a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26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personalità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del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mondo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dell’arte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e della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musica,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tra cui 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l’artista Michelangelo Pistoletto,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il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critico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d’arte Achille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Bonito Oliva,  HouHonru, direttore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del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MAXXI.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95"/>
              </a:spcBef>
            </a:pPr>
            <a:r>
              <a:rPr dirty="0" sz="1500" spc="-5" b="1">
                <a:solidFill>
                  <a:srgbClr val="414242"/>
                </a:solidFill>
                <a:latin typeface="Calibri"/>
                <a:cs typeface="Calibri"/>
              </a:rPr>
              <a:t>Luogo </a:t>
            </a:r>
            <a:r>
              <a:rPr dirty="0" sz="1500" b="1">
                <a:solidFill>
                  <a:srgbClr val="414242"/>
                </a:solidFill>
                <a:latin typeface="Calibri"/>
                <a:cs typeface="Calibri"/>
              </a:rPr>
              <a:t>e </a:t>
            </a:r>
            <a:r>
              <a:rPr dirty="0" sz="1500" spc="-5" b="1">
                <a:solidFill>
                  <a:srgbClr val="414242"/>
                </a:solidFill>
                <a:latin typeface="Calibri"/>
                <a:cs typeface="Calibri"/>
              </a:rPr>
              <a:t>orario di svolgimento: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Teatro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India,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Lungotevere Vittorio Gassman</a:t>
            </a:r>
            <a:r>
              <a:rPr dirty="0" sz="1500" spc="75">
                <a:solidFill>
                  <a:srgbClr val="414242"/>
                </a:solidFill>
                <a:latin typeface="Calibri"/>
                <a:cs typeface="Calibri"/>
              </a:rPr>
              <a:t>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1.</a:t>
            </a:r>
            <a:endParaRPr sz="1500">
              <a:latin typeface="Calibri"/>
              <a:cs typeface="Calibri"/>
            </a:endParaRPr>
          </a:p>
          <a:p>
            <a:pPr marL="12700" marR="173355">
              <a:lnSpc>
                <a:spcPct val="101299"/>
              </a:lnSpc>
              <a:spcBef>
                <a:spcPts val="385"/>
              </a:spcBef>
            </a:pP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Dalle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9 alle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13: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laboratori di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teatro-musica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e arte a cura di Aperta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Parentesi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e 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Artivazione</a:t>
            </a:r>
            <a:endParaRPr sz="1500">
              <a:latin typeface="Calibri"/>
              <a:cs typeface="Calibri"/>
            </a:endParaRPr>
          </a:p>
          <a:p>
            <a:pPr marL="12700" marR="190500">
              <a:lnSpc>
                <a:spcPct val="102000"/>
              </a:lnSpc>
              <a:spcBef>
                <a:spcPts val="370"/>
              </a:spcBef>
            </a:pP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Ore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17.15:letture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animate a cura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di Carthusia Edizioni,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con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Sabina Colloredo,  Valeria Petrone, Eva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Montanari e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Patrizia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 Zerbi</a:t>
            </a:r>
            <a:endParaRPr sz="1500">
              <a:latin typeface="Calibri"/>
              <a:cs typeface="Calibri"/>
            </a:endParaRPr>
          </a:p>
          <a:p>
            <a:pPr marL="12700" marR="222250">
              <a:lnSpc>
                <a:spcPct val="101299"/>
              </a:lnSpc>
              <a:spcBef>
                <a:spcPts val="385"/>
              </a:spcBef>
            </a:pP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Ore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18: “Sottosopra: intermezzo!”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a cura di Aperta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Parentesi. Proiezione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del 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video</a:t>
            </a:r>
            <a:r>
              <a:rPr dirty="0" sz="1500" spc="-10">
                <a:solidFill>
                  <a:srgbClr val="414242"/>
                </a:solidFill>
                <a:latin typeface="Calibri"/>
                <a:cs typeface="Calibri"/>
              </a:rPr>
              <a:t>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“3domande3”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90975" y="3143249"/>
            <a:ext cx="2609850" cy="1038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25210" cy="36963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331970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P</a:t>
            </a:r>
            <a:r>
              <a:rPr dirty="0" sz="1600" spc="-5" b="1">
                <a:latin typeface="Arial"/>
                <a:cs typeface="Arial"/>
              </a:rPr>
              <a:t>aeseitali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pre</a:t>
            </a:r>
            <a:r>
              <a:rPr dirty="0" sz="1600" spc="5" b="1">
                <a:latin typeface="Arial"/>
                <a:cs typeface="Arial"/>
              </a:rPr>
              <a:t>s</a:t>
            </a:r>
            <a:r>
              <a:rPr dirty="0" sz="1600" spc="-5" b="1">
                <a:latin typeface="Arial"/>
                <a:cs typeface="Arial"/>
              </a:rPr>
              <a:t>s.it  </a:t>
            </a:r>
            <a:r>
              <a:rPr dirty="0" sz="1600" spc="-5" b="1">
                <a:latin typeface="Arial"/>
                <a:cs typeface="Arial"/>
              </a:rPr>
              <a:t>6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3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3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ct val="101600"/>
              </a:lnSpc>
              <a:spcBef>
                <a:spcPts val="885"/>
              </a:spcBef>
            </a:pP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A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seguire: “Il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paesaggio di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sottosopra: frammenti in forma d'albero”, workshop 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a cura del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Dipartimento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Educazione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Castello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di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Rivoli Museo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d'Arte 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Contemporanea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in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collaborazione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con Aperta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Parentesi, Artivazione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e gli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artisti 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del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territorio. “Abitare sottosopra”: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talk a cura di</a:t>
            </a:r>
            <a:r>
              <a:rPr dirty="0" sz="1500" spc="5">
                <a:solidFill>
                  <a:srgbClr val="414242"/>
                </a:solidFill>
                <a:latin typeface="Calibri"/>
                <a:cs typeface="Calibri"/>
              </a:rPr>
              <a:t>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Artivazione</a:t>
            </a:r>
            <a:endParaRPr sz="1500">
              <a:latin typeface="Calibri"/>
              <a:cs typeface="Calibri"/>
            </a:endParaRPr>
          </a:p>
          <a:p>
            <a:pPr marL="12700" marR="70485">
              <a:lnSpc>
                <a:spcPct val="102000"/>
              </a:lnSpc>
              <a:spcBef>
                <a:spcPts val="370"/>
              </a:spcBef>
            </a:pP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In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chiusura: “Allestiamo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tutti insieme!”. Bambini,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genitori, artisti compongono 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la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scenografia 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da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abitare tutti</a:t>
            </a:r>
            <a:r>
              <a:rPr dirty="0" sz="1500">
                <a:solidFill>
                  <a:srgbClr val="414242"/>
                </a:solidFill>
                <a:latin typeface="Calibri"/>
                <a:cs typeface="Calibri"/>
              </a:rPr>
              <a:t> </a:t>
            </a:r>
            <a:r>
              <a:rPr dirty="0" sz="1500" spc="-5">
                <a:solidFill>
                  <a:srgbClr val="414242"/>
                </a:solidFill>
                <a:latin typeface="Calibri"/>
                <a:cs typeface="Calibri"/>
              </a:rPr>
              <a:t>insieme.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94"/>
              </a:spcBef>
            </a:pPr>
            <a:r>
              <a:rPr dirty="0" sz="1500" spc="-5" b="1">
                <a:solidFill>
                  <a:srgbClr val="414242"/>
                </a:solidFill>
                <a:latin typeface="Calibri"/>
                <a:cs typeface="Calibri"/>
              </a:rPr>
              <a:t>Per informazioni/prenotaz</a:t>
            </a:r>
            <a:r>
              <a:rPr dirty="0" sz="1500" spc="-5" b="1">
                <a:solidFill>
                  <a:srgbClr val="414242"/>
                </a:solidFill>
                <a:latin typeface="Calibri"/>
                <a:cs typeface="Calibri"/>
                <a:hlinkClick r:id="rId3"/>
              </a:rPr>
              <a:t>ioni: festival@abi.it </a:t>
            </a:r>
            <a:r>
              <a:rPr dirty="0" sz="1500" b="1">
                <a:solidFill>
                  <a:srgbClr val="414242"/>
                </a:solidFill>
                <a:latin typeface="Calibri"/>
                <a:cs typeface="Calibri"/>
              </a:rPr>
              <a:t>-</a:t>
            </a:r>
            <a:r>
              <a:rPr dirty="0" sz="1500" spc="20" b="1">
                <a:solidFill>
                  <a:srgbClr val="414242"/>
                </a:solidFill>
                <a:latin typeface="Calibri"/>
                <a:cs typeface="Calibri"/>
              </a:rPr>
              <a:t> </a:t>
            </a:r>
            <a:r>
              <a:rPr dirty="0" u="sng" sz="1500" spc="-5" b="1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4"/>
              </a:rPr>
              <a:t>artivazione@gmail.com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Piunotizie.it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6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760979" y="2119883"/>
            <a:ext cx="1981199" cy="11425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01425" y="3989261"/>
            <a:ext cx="6091098" cy="51304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64892" y="660463"/>
            <a:ext cx="2449156" cy="13643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26240" y="2107946"/>
            <a:ext cx="2569965" cy="50970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891030" y="2126185"/>
            <a:ext cx="2569965" cy="34069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121780" y="8805214"/>
            <a:ext cx="878879" cy="1292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121780" y="8793860"/>
            <a:ext cx="952500" cy="1347470"/>
          </a:xfrm>
          <a:custGeom>
            <a:avLst/>
            <a:gdLst/>
            <a:ahLst/>
            <a:cxnLst/>
            <a:rect l="l" t="t" r="r" b="b"/>
            <a:pathLst>
              <a:path w="952500" h="1347470">
                <a:moveTo>
                  <a:pt x="0" y="1347088"/>
                </a:moveTo>
                <a:lnTo>
                  <a:pt x="952500" y="1347088"/>
                </a:lnTo>
                <a:lnTo>
                  <a:pt x="952500" y="0"/>
                </a:lnTo>
                <a:lnTo>
                  <a:pt x="0" y="0"/>
                </a:lnTo>
                <a:lnTo>
                  <a:pt x="0" y="13470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02418" y="37460"/>
            <a:ext cx="6699250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520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905">
              <a:lnSpc>
                <a:spcPts val="1050"/>
              </a:lnSpc>
              <a:tabLst>
                <a:tab pos="549275" algn="l"/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	02/2016: 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91.390	</a:t>
            </a:r>
            <a:r>
              <a:rPr dirty="0" baseline="17543" sz="1425" spc="15" b="1">
                <a:latin typeface="Times New Roman"/>
                <a:cs typeface="Times New Roman"/>
              </a:rPr>
              <a:t>30-APR-2016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885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02/2016:    45.501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270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24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  Ed. </a:t>
            </a:r>
            <a:r>
              <a:rPr dirty="0" sz="800" spc="5" b="1">
                <a:latin typeface="Times New Roman"/>
                <a:cs typeface="Times New Roman"/>
              </a:rPr>
              <a:t>III </a:t>
            </a:r>
            <a:r>
              <a:rPr dirty="0" sz="800" spc="10" b="1">
                <a:latin typeface="Times New Roman"/>
                <a:cs typeface="Times New Roman"/>
              </a:rPr>
              <a:t>2015:   252.000	foglio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Quotidiano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-2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nazionale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Maurizio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Belpietro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6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479800" y="22859"/>
            <a:ext cx="850391" cy="2133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0" y="0"/>
            <a:ext cx="7556500" cy="10693400"/>
          </a:xfrm>
          <a:custGeom>
            <a:avLst/>
            <a:gdLst/>
            <a:ahLst/>
            <a:cxnLst/>
            <a:rect l="l" t="t" r="r" b="b"/>
            <a:pathLst>
              <a:path w="7556500" h="10693400">
                <a:moveTo>
                  <a:pt x="0" y="10693400"/>
                </a:moveTo>
                <a:lnTo>
                  <a:pt x="7556500" y="10693400"/>
                </a:lnTo>
                <a:lnTo>
                  <a:pt x="75565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014472" y="4593335"/>
            <a:ext cx="381000" cy="116839"/>
          </a:xfrm>
          <a:custGeom>
            <a:avLst/>
            <a:gdLst/>
            <a:ahLst/>
            <a:cxnLst/>
            <a:rect l="l" t="t" r="r" b="b"/>
            <a:pathLst>
              <a:path w="381000" h="116839">
                <a:moveTo>
                  <a:pt x="0" y="116332"/>
                </a:moveTo>
                <a:lnTo>
                  <a:pt x="381000" y="116332"/>
                </a:lnTo>
                <a:lnTo>
                  <a:pt x="381000" y="0"/>
                </a:lnTo>
                <a:lnTo>
                  <a:pt x="0" y="0"/>
                </a:lnTo>
                <a:lnTo>
                  <a:pt x="0" y="116332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039111" y="6797040"/>
            <a:ext cx="384175" cy="116839"/>
          </a:xfrm>
          <a:custGeom>
            <a:avLst/>
            <a:gdLst/>
            <a:ahLst/>
            <a:cxnLst/>
            <a:rect l="l" t="t" r="r" b="b"/>
            <a:pathLst>
              <a:path w="384175" h="116840">
                <a:moveTo>
                  <a:pt x="0" y="116331"/>
                </a:moveTo>
                <a:lnTo>
                  <a:pt x="384048" y="116331"/>
                </a:lnTo>
                <a:lnTo>
                  <a:pt x="384048" y="0"/>
                </a:lnTo>
                <a:lnTo>
                  <a:pt x="0" y="0"/>
                </a:lnTo>
                <a:lnTo>
                  <a:pt x="0" y="116331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014472" y="4703064"/>
            <a:ext cx="381000" cy="12700"/>
          </a:xfrm>
          <a:custGeom>
            <a:avLst/>
            <a:gdLst/>
            <a:ahLst/>
            <a:cxnLst/>
            <a:rect l="l" t="t" r="r" b="b"/>
            <a:pathLst>
              <a:path w="381000" h="12700">
                <a:moveTo>
                  <a:pt x="0" y="12700"/>
                </a:moveTo>
                <a:lnTo>
                  <a:pt x="381000" y="12700"/>
                </a:lnTo>
                <a:lnTo>
                  <a:pt x="38100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039111" y="6906768"/>
            <a:ext cx="384175" cy="12700"/>
          </a:xfrm>
          <a:custGeom>
            <a:avLst/>
            <a:gdLst/>
            <a:ahLst/>
            <a:cxnLst/>
            <a:rect l="l" t="t" r="r" b="b"/>
            <a:pathLst>
              <a:path w="384175" h="12700">
                <a:moveTo>
                  <a:pt x="0" y="12700"/>
                </a:moveTo>
                <a:lnTo>
                  <a:pt x="384048" y="12700"/>
                </a:lnTo>
                <a:lnTo>
                  <a:pt x="384048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476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spc="15" b="1">
                <a:latin typeface="Arial"/>
                <a:cs typeface="Arial"/>
              </a:rPr>
              <a:t>a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e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nano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izie</a:t>
            </a:r>
            <a:r>
              <a:rPr dirty="0" sz="1600" spc="5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it  </a:t>
            </a:r>
            <a:r>
              <a:rPr dirty="0" sz="1600" spc="-5" b="1">
                <a:latin typeface="Arial"/>
                <a:cs typeface="Arial"/>
              </a:rPr>
              <a:t>6 maggio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983737"/>
            <a:ext cx="5444490" cy="60579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85"/>
              </a:spcBef>
            </a:pPr>
            <a:r>
              <a:rPr dirty="0" sz="1900" spc="-10" b="1">
                <a:solidFill>
                  <a:srgbClr val="111111"/>
                </a:solidFill>
                <a:latin typeface="Tahoma"/>
                <a:cs typeface="Tahoma"/>
              </a:rPr>
              <a:t>Festival </a:t>
            </a:r>
            <a:r>
              <a:rPr dirty="0" sz="1900" spc="-5" b="1">
                <a:solidFill>
                  <a:srgbClr val="111111"/>
                </a:solidFill>
                <a:latin typeface="Tahoma"/>
                <a:cs typeface="Tahoma"/>
              </a:rPr>
              <a:t>della </a:t>
            </a:r>
            <a:r>
              <a:rPr dirty="0" sz="1900" spc="-10" b="1">
                <a:solidFill>
                  <a:srgbClr val="111111"/>
                </a:solidFill>
                <a:latin typeface="Tahoma"/>
                <a:cs typeface="Tahoma"/>
              </a:rPr>
              <a:t>cultura </a:t>
            </a:r>
            <a:r>
              <a:rPr dirty="0" sz="1900" spc="-5" b="1">
                <a:solidFill>
                  <a:srgbClr val="111111"/>
                </a:solidFill>
                <a:latin typeface="Tahoma"/>
                <a:cs typeface="Tahoma"/>
              </a:rPr>
              <a:t>creativa, successo </a:t>
            </a:r>
            <a:r>
              <a:rPr dirty="0" sz="1900" spc="-10" b="1">
                <a:solidFill>
                  <a:srgbClr val="111111"/>
                </a:solidFill>
                <a:latin typeface="Tahoma"/>
                <a:cs typeface="Tahoma"/>
              </a:rPr>
              <a:t>per  </a:t>
            </a:r>
            <a:r>
              <a:rPr dirty="0" sz="1900" spc="-5" b="1">
                <a:solidFill>
                  <a:srgbClr val="111111"/>
                </a:solidFill>
                <a:latin typeface="Tahoma"/>
                <a:cs typeface="Tahoma"/>
              </a:rPr>
              <a:t>l'iniziativa della </a:t>
            </a:r>
            <a:r>
              <a:rPr dirty="0" sz="1900" spc="-10" b="1">
                <a:solidFill>
                  <a:srgbClr val="111111"/>
                </a:solidFill>
                <a:latin typeface="Tahoma"/>
                <a:cs typeface="Tahoma"/>
              </a:rPr>
              <a:t>Cassa </a:t>
            </a:r>
            <a:r>
              <a:rPr dirty="0" sz="1900" spc="-5" b="1">
                <a:solidFill>
                  <a:srgbClr val="111111"/>
                </a:solidFill>
                <a:latin typeface="Tahoma"/>
                <a:cs typeface="Tahoma"/>
              </a:rPr>
              <a:t>ai Chiostri</a:t>
            </a:r>
            <a:r>
              <a:rPr dirty="0" sz="1900" spc="75" b="1">
                <a:solidFill>
                  <a:srgbClr val="111111"/>
                </a:solidFill>
                <a:latin typeface="Tahoma"/>
                <a:cs typeface="Tahoma"/>
              </a:rPr>
              <a:t> </a:t>
            </a:r>
            <a:r>
              <a:rPr dirty="0" sz="1900" spc="-10" b="1">
                <a:solidFill>
                  <a:srgbClr val="111111"/>
                </a:solidFill>
                <a:latin typeface="Tahoma"/>
                <a:cs typeface="Tahoma"/>
              </a:rPr>
              <a:t>francescani</a:t>
            </a:r>
            <a:endParaRPr sz="19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6708419"/>
            <a:ext cx="6133465" cy="3113405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5"/>
              </a:spcBef>
            </a:pPr>
            <a:r>
              <a:rPr dirty="0" sz="1050">
                <a:latin typeface="Times New Roman"/>
                <a:cs typeface="Times New Roman"/>
              </a:rPr>
              <a:t>Successo </a:t>
            </a:r>
            <a:r>
              <a:rPr dirty="0" sz="1050" spc="-5">
                <a:latin typeface="Times New Roman"/>
                <a:cs typeface="Times New Roman"/>
              </a:rPr>
              <a:t>della </a:t>
            </a:r>
            <a:r>
              <a:rPr dirty="0" sz="1050" b="1">
                <a:latin typeface="Times New Roman"/>
                <a:cs typeface="Times New Roman"/>
              </a:rPr>
              <a:t>Terza </a:t>
            </a:r>
            <a:r>
              <a:rPr dirty="0" sz="1050" spc="-5" b="1">
                <a:latin typeface="Times New Roman"/>
                <a:cs typeface="Times New Roman"/>
              </a:rPr>
              <a:t>Edizione </a:t>
            </a:r>
            <a:r>
              <a:rPr dirty="0" sz="1050" b="1">
                <a:latin typeface="Times New Roman"/>
                <a:cs typeface="Times New Roman"/>
              </a:rPr>
              <a:t>del </a:t>
            </a:r>
            <a:r>
              <a:rPr dirty="0" sz="1050" spc="-5" b="1">
                <a:latin typeface="Times New Roman"/>
                <a:cs typeface="Times New Roman"/>
              </a:rPr>
              <a:t>“Festival della cultura </a:t>
            </a:r>
            <a:r>
              <a:rPr dirty="0" sz="1050" b="1">
                <a:latin typeface="Times New Roman"/>
                <a:cs typeface="Times New Roman"/>
              </a:rPr>
              <a:t>creativa, </a:t>
            </a:r>
            <a:r>
              <a:rPr dirty="0" sz="1050" spc="-5" b="1">
                <a:latin typeface="Times New Roman"/>
                <a:cs typeface="Times New Roman"/>
              </a:rPr>
              <a:t>le </a:t>
            </a:r>
            <a:r>
              <a:rPr dirty="0" sz="1050" b="1">
                <a:latin typeface="Times New Roman"/>
                <a:cs typeface="Times New Roman"/>
              </a:rPr>
              <a:t>banche </a:t>
            </a:r>
            <a:r>
              <a:rPr dirty="0" sz="1050" spc="-5" b="1">
                <a:latin typeface="Times New Roman"/>
                <a:cs typeface="Times New Roman"/>
              </a:rPr>
              <a:t>italiane </a:t>
            </a:r>
            <a:r>
              <a:rPr dirty="0" sz="1050" b="1">
                <a:latin typeface="Times New Roman"/>
                <a:cs typeface="Times New Roman"/>
              </a:rPr>
              <a:t>per i </a:t>
            </a:r>
            <a:r>
              <a:rPr dirty="0" sz="1050" spc="-5" b="1">
                <a:latin typeface="Times New Roman"/>
                <a:cs typeface="Times New Roman"/>
              </a:rPr>
              <a:t>giovani </a:t>
            </a:r>
            <a:r>
              <a:rPr dirty="0" sz="1050" b="1">
                <a:latin typeface="Times New Roman"/>
                <a:cs typeface="Times New Roman"/>
              </a:rPr>
              <a:t>e</a:t>
            </a:r>
            <a:r>
              <a:rPr dirty="0" sz="1050" spc="40" b="1">
                <a:latin typeface="Times New Roman"/>
                <a:cs typeface="Times New Roman"/>
              </a:rPr>
              <a:t> </a:t>
            </a:r>
            <a:r>
              <a:rPr dirty="0" sz="1050" spc="-10" b="1">
                <a:latin typeface="Times New Roman"/>
                <a:cs typeface="Times New Roman"/>
              </a:rPr>
              <a:t>il</a:t>
            </a: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50" spc="-5" b="1">
                <a:latin typeface="Times New Roman"/>
                <a:cs typeface="Times New Roman"/>
              </a:rPr>
              <a:t>territorio”</a:t>
            </a:r>
            <a:r>
              <a:rPr dirty="0" sz="1050" spc="-5">
                <a:latin typeface="Times New Roman"/>
                <a:cs typeface="Times New Roman"/>
              </a:rPr>
              <a:t>, promosso dall'Associazione Bancaria Italiana. </a:t>
            </a:r>
            <a:r>
              <a:rPr dirty="0" sz="1050" spc="-10">
                <a:latin typeface="Times New Roman"/>
                <a:cs typeface="Times New Roman"/>
              </a:rPr>
              <a:t>La </a:t>
            </a:r>
            <a:r>
              <a:rPr dirty="0" sz="1050" b="1">
                <a:latin typeface="Times New Roman"/>
                <a:cs typeface="Times New Roman"/>
              </a:rPr>
              <a:t>Cassa di </a:t>
            </a:r>
            <a:r>
              <a:rPr dirty="0" sz="1050" spc="-5" b="1">
                <a:latin typeface="Times New Roman"/>
                <a:cs typeface="Times New Roman"/>
              </a:rPr>
              <a:t>Risparmio </a:t>
            </a:r>
            <a:r>
              <a:rPr dirty="0" sz="1050" b="1">
                <a:latin typeface="Times New Roman"/>
                <a:cs typeface="Times New Roman"/>
              </a:rPr>
              <a:t>di Ravenna Spa </a:t>
            </a:r>
            <a:r>
              <a:rPr dirty="0" sz="1050">
                <a:latin typeface="Times New Roman"/>
                <a:cs typeface="Times New Roman"/>
              </a:rPr>
              <a:t>ha</a:t>
            </a:r>
            <a:r>
              <a:rPr dirty="0" sz="1050" spc="125">
                <a:latin typeface="Times New Roman"/>
                <a:cs typeface="Times New Roman"/>
              </a:rPr>
              <a:t> </a:t>
            </a:r>
            <a:r>
              <a:rPr dirty="0" sz="1050" spc="-5">
                <a:latin typeface="Times New Roman"/>
                <a:cs typeface="Times New Roman"/>
              </a:rPr>
              <a:t>aderito</a:t>
            </a: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dirty="0" sz="1050" spc="-5">
                <a:latin typeface="Times New Roman"/>
                <a:cs typeface="Times New Roman"/>
              </a:rPr>
              <a:t>all’iniziativa promossa dall'Associazione Bancaria Italiana </a:t>
            </a:r>
            <a:r>
              <a:rPr dirty="0" sz="1050">
                <a:latin typeface="Times New Roman"/>
                <a:cs typeface="Times New Roman"/>
              </a:rPr>
              <a:t>con </a:t>
            </a:r>
            <a:r>
              <a:rPr dirty="0" sz="1050" spc="-5">
                <a:latin typeface="Times New Roman"/>
                <a:cs typeface="Times New Roman"/>
              </a:rPr>
              <a:t>il </a:t>
            </a:r>
            <a:r>
              <a:rPr dirty="0" sz="1050">
                <a:latin typeface="Times New Roman"/>
                <a:cs typeface="Times New Roman"/>
              </a:rPr>
              <a:t>Patrocinio </a:t>
            </a:r>
            <a:r>
              <a:rPr dirty="0" sz="1050" spc="-5">
                <a:latin typeface="Times New Roman"/>
                <a:cs typeface="Times New Roman"/>
              </a:rPr>
              <a:t>della Commissione </a:t>
            </a:r>
            <a:r>
              <a:rPr dirty="0" sz="1050">
                <a:latin typeface="Times New Roman"/>
                <a:cs typeface="Times New Roman"/>
              </a:rPr>
              <a:t>Nazionale</a:t>
            </a:r>
            <a:r>
              <a:rPr dirty="0" sz="1050" spc="120">
                <a:latin typeface="Times New Roman"/>
                <a:cs typeface="Times New Roman"/>
              </a:rPr>
              <a:t> </a:t>
            </a:r>
            <a:r>
              <a:rPr dirty="0" sz="1050" spc="-5">
                <a:latin typeface="Times New Roman"/>
                <a:cs typeface="Times New Roman"/>
              </a:rPr>
              <a:t>Italiana</a:t>
            </a:r>
            <a:endParaRPr sz="1050">
              <a:latin typeface="Times New Roman"/>
              <a:cs typeface="Times New Roman"/>
            </a:endParaRPr>
          </a:p>
          <a:p>
            <a:pPr marL="12700" marR="239395">
              <a:lnSpc>
                <a:spcPct val="106700"/>
              </a:lnSpc>
              <a:spcBef>
                <a:spcPts val="10"/>
              </a:spcBef>
            </a:pPr>
            <a:r>
              <a:rPr dirty="0" sz="1050">
                <a:latin typeface="Times New Roman"/>
                <a:cs typeface="Times New Roman"/>
              </a:rPr>
              <a:t>per </a:t>
            </a:r>
            <a:r>
              <a:rPr dirty="0" sz="1050" spc="-5">
                <a:latin typeface="Times New Roman"/>
                <a:cs typeface="Times New Roman"/>
              </a:rPr>
              <a:t>l’UNESCO, del Ministero </a:t>
            </a:r>
            <a:r>
              <a:rPr dirty="0" sz="1050">
                <a:latin typeface="Times New Roman"/>
                <a:cs typeface="Times New Roman"/>
              </a:rPr>
              <a:t>dei </a:t>
            </a:r>
            <a:r>
              <a:rPr dirty="0" sz="1050" spc="-5">
                <a:latin typeface="Times New Roman"/>
                <a:cs typeface="Times New Roman"/>
              </a:rPr>
              <a:t>Beni </a:t>
            </a:r>
            <a:r>
              <a:rPr dirty="0" sz="1050">
                <a:latin typeface="Times New Roman"/>
                <a:cs typeface="Times New Roman"/>
              </a:rPr>
              <a:t>e </a:t>
            </a:r>
            <a:r>
              <a:rPr dirty="0" sz="1050" spc="-5">
                <a:latin typeface="Times New Roman"/>
                <a:cs typeface="Times New Roman"/>
              </a:rPr>
              <a:t>delle Attività Culturali </a:t>
            </a:r>
            <a:r>
              <a:rPr dirty="0" sz="1050">
                <a:latin typeface="Times New Roman"/>
                <a:cs typeface="Times New Roman"/>
              </a:rPr>
              <a:t>e del </a:t>
            </a:r>
            <a:r>
              <a:rPr dirty="0" sz="1050" spc="-5">
                <a:latin typeface="Times New Roman"/>
                <a:cs typeface="Times New Roman"/>
              </a:rPr>
              <a:t>Turismo </a:t>
            </a:r>
            <a:r>
              <a:rPr dirty="0" sz="1050">
                <a:latin typeface="Times New Roman"/>
                <a:cs typeface="Times New Roman"/>
              </a:rPr>
              <a:t>e del </a:t>
            </a:r>
            <a:r>
              <a:rPr dirty="0" sz="1050" spc="-5">
                <a:latin typeface="Times New Roman"/>
                <a:cs typeface="Times New Roman"/>
              </a:rPr>
              <a:t>Ministero dell’Istruzione,  dell’Università </a:t>
            </a:r>
            <a:r>
              <a:rPr dirty="0" sz="1050">
                <a:latin typeface="Times New Roman"/>
                <a:cs typeface="Times New Roman"/>
              </a:rPr>
              <a:t>e </a:t>
            </a:r>
            <a:r>
              <a:rPr dirty="0" sz="1050" spc="-5">
                <a:latin typeface="Times New Roman"/>
                <a:cs typeface="Times New Roman"/>
              </a:rPr>
              <a:t>della </a:t>
            </a:r>
            <a:r>
              <a:rPr dirty="0" sz="1050">
                <a:latin typeface="Times New Roman"/>
                <a:cs typeface="Times New Roman"/>
              </a:rPr>
              <a:t>Ricerca, </a:t>
            </a:r>
            <a:r>
              <a:rPr dirty="0" sz="1050" spc="-5">
                <a:latin typeface="Times New Roman"/>
                <a:cs typeface="Times New Roman"/>
              </a:rPr>
              <a:t>RAI Media</a:t>
            </a:r>
            <a:r>
              <a:rPr dirty="0" sz="1050" spc="-15">
                <a:latin typeface="Times New Roman"/>
                <a:cs typeface="Times New Roman"/>
              </a:rPr>
              <a:t> </a:t>
            </a:r>
            <a:r>
              <a:rPr dirty="0" sz="1050">
                <a:latin typeface="Times New Roman"/>
                <a:cs typeface="Times New Roman"/>
              </a:rPr>
              <a:t>Partner.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 marR="77470">
              <a:lnSpc>
                <a:spcPct val="107100"/>
              </a:lnSpc>
              <a:spcBef>
                <a:spcPts val="5"/>
              </a:spcBef>
            </a:pPr>
            <a:r>
              <a:rPr dirty="0" sz="1050" spc="-10">
                <a:latin typeface="Times New Roman"/>
                <a:cs typeface="Times New Roman"/>
              </a:rPr>
              <a:t>La </a:t>
            </a:r>
            <a:r>
              <a:rPr dirty="0" sz="1050">
                <a:latin typeface="Times New Roman"/>
                <a:cs typeface="Times New Roman"/>
              </a:rPr>
              <a:t>Cassa ha </a:t>
            </a:r>
            <a:r>
              <a:rPr dirty="0" sz="1050" spc="-5">
                <a:latin typeface="Times New Roman"/>
                <a:cs typeface="Times New Roman"/>
              </a:rPr>
              <a:t>organizzato </a:t>
            </a:r>
            <a:r>
              <a:rPr dirty="0" sz="1050">
                <a:latin typeface="Times New Roman"/>
                <a:cs typeface="Times New Roman"/>
              </a:rPr>
              <a:t>a </a:t>
            </a:r>
            <a:r>
              <a:rPr dirty="0" sz="1050" spc="-5">
                <a:latin typeface="Times New Roman"/>
                <a:cs typeface="Times New Roman"/>
              </a:rPr>
              <a:t>Ravenna, </a:t>
            </a:r>
            <a:r>
              <a:rPr dirty="0" sz="1050">
                <a:latin typeface="Times New Roman"/>
                <a:cs typeface="Times New Roman"/>
              </a:rPr>
              <a:t>presso </a:t>
            </a:r>
            <a:r>
              <a:rPr dirty="0" sz="1050" spc="-5">
                <a:latin typeface="Times New Roman"/>
                <a:cs typeface="Times New Roman"/>
              </a:rPr>
              <a:t>gli Antichi Chiostri Francescani della Fondazione </a:t>
            </a:r>
            <a:r>
              <a:rPr dirty="0" sz="1050">
                <a:latin typeface="Times New Roman"/>
                <a:cs typeface="Times New Roman"/>
              </a:rPr>
              <a:t>Cassa Ravenna, </a:t>
            </a:r>
            <a:r>
              <a:rPr dirty="0" sz="1050" spc="-5">
                <a:latin typeface="Times New Roman"/>
                <a:cs typeface="Times New Roman"/>
              </a:rPr>
              <a:t>un  </a:t>
            </a:r>
            <a:r>
              <a:rPr dirty="0" sz="1050">
                <a:latin typeface="Times New Roman"/>
                <a:cs typeface="Times New Roman"/>
              </a:rPr>
              <a:t>percorso </a:t>
            </a:r>
            <a:r>
              <a:rPr dirty="0" sz="1050" spc="-5">
                <a:latin typeface="Times New Roman"/>
                <a:cs typeface="Times New Roman"/>
              </a:rPr>
              <a:t>narrativo </a:t>
            </a:r>
            <a:r>
              <a:rPr dirty="0" sz="1050">
                <a:latin typeface="Times New Roman"/>
                <a:cs typeface="Times New Roman"/>
              </a:rPr>
              <a:t>dedicato </a:t>
            </a:r>
            <a:r>
              <a:rPr dirty="0" sz="1050" spc="-10">
                <a:latin typeface="Times New Roman"/>
                <a:cs typeface="Times New Roman"/>
              </a:rPr>
              <a:t>alle </a:t>
            </a:r>
            <a:r>
              <a:rPr dirty="0" sz="1050" spc="-5">
                <a:latin typeface="Times New Roman"/>
                <a:cs typeface="Times New Roman"/>
              </a:rPr>
              <a:t>classi delle </a:t>
            </a:r>
            <a:r>
              <a:rPr dirty="0" sz="1050">
                <a:latin typeface="Times New Roman"/>
                <a:cs typeface="Times New Roman"/>
              </a:rPr>
              <a:t>Scuole </a:t>
            </a:r>
            <a:r>
              <a:rPr dirty="0" sz="1050" spc="-5">
                <a:latin typeface="Times New Roman"/>
                <a:cs typeface="Times New Roman"/>
              </a:rPr>
              <a:t>Superiori </a:t>
            </a:r>
            <a:r>
              <a:rPr dirty="0" sz="1050">
                <a:latin typeface="Times New Roman"/>
                <a:cs typeface="Times New Roman"/>
              </a:rPr>
              <a:t>di </a:t>
            </a:r>
            <a:r>
              <a:rPr dirty="0" sz="1050" spc="-5">
                <a:latin typeface="Times New Roman"/>
                <a:cs typeface="Times New Roman"/>
              </a:rPr>
              <a:t>II </a:t>
            </a:r>
            <a:r>
              <a:rPr dirty="0" sz="1050">
                <a:latin typeface="Times New Roman"/>
                <a:cs typeface="Times New Roman"/>
              </a:rPr>
              <a:t>grado che </a:t>
            </a:r>
            <a:r>
              <a:rPr dirty="0" sz="1050" spc="-5">
                <a:latin typeface="Times New Roman"/>
                <a:cs typeface="Times New Roman"/>
              </a:rPr>
              <a:t>si </a:t>
            </a:r>
            <a:r>
              <a:rPr dirty="0" sz="1050">
                <a:latin typeface="Times New Roman"/>
                <a:cs typeface="Times New Roman"/>
              </a:rPr>
              <a:t>è </a:t>
            </a:r>
            <a:r>
              <a:rPr dirty="0" sz="1050" spc="-5">
                <a:latin typeface="Times New Roman"/>
                <a:cs typeface="Times New Roman"/>
              </a:rPr>
              <a:t>snodato all'interno della </a:t>
            </a:r>
            <a:r>
              <a:rPr dirty="0" sz="1050">
                <a:latin typeface="Times New Roman"/>
                <a:cs typeface="Times New Roman"/>
              </a:rPr>
              <a:t>zona  Dantesca.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 marR="77470">
              <a:lnSpc>
                <a:spcPct val="107600"/>
              </a:lnSpc>
              <a:spcBef>
                <a:spcPts val="5"/>
              </a:spcBef>
            </a:pPr>
            <a:r>
              <a:rPr dirty="0" sz="1050" spc="-10">
                <a:latin typeface="Times New Roman"/>
                <a:cs typeface="Times New Roman"/>
              </a:rPr>
              <a:t>La </a:t>
            </a:r>
            <a:r>
              <a:rPr dirty="0" sz="1050" spc="-5">
                <a:latin typeface="Times New Roman"/>
                <a:cs typeface="Times New Roman"/>
              </a:rPr>
              <a:t>manifestazione si </a:t>
            </a:r>
            <a:r>
              <a:rPr dirty="0" sz="1050">
                <a:latin typeface="Times New Roman"/>
                <a:cs typeface="Times New Roman"/>
              </a:rPr>
              <a:t>è </a:t>
            </a:r>
            <a:r>
              <a:rPr dirty="0" sz="1050" spc="-5">
                <a:latin typeface="Times New Roman"/>
                <a:cs typeface="Times New Roman"/>
              </a:rPr>
              <a:t>caratterizzata </a:t>
            </a:r>
            <a:r>
              <a:rPr dirty="0" sz="1050">
                <a:latin typeface="Times New Roman"/>
                <a:cs typeface="Times New Roman"/>
              </a:rPr>
              <a:t>per </a:t>
            </a:r>
            <a:r>
              <a:rPr dirty="0" sz="1050" spc="-5">
                <a:latin typeface="Times New Roman"/>
                <a:cs typeface="Times New Roman"/>
              </a:rPr>
              <a:t>l’alta affluenza </a:t>
            </a:r>
            <a:r>
              <a:rPr dirty="0" sz="1050" spc="-10">
                <a:latin typeface="Times New Roman"/>
                <a:cs typeface="Times New Roman"/>
              </a:rPr>
              <a:t>di </a:t>
            </a:r>
            <a:r>
              <a:rPr dirty="0" sz="1050" spc="-5">
                <a:latin typeface="Times New Roman"/>
                <a:cs typeface="Times New Roman"/>
              </a:rPr>
              <a:t>studenti delle Scuole </a:t>
            </a:r>
            <a:r>
              <a:rPr dirty="0" sz="1050">
                <a:latin typeface="Times New Roman"/>
                <a:cs typeface="Times New Roman"/>
              </a:rPr>
              <a:t>Medie e </a:t>
            </a:r>
            <a:r>
              <a:rPr dirty="0" sz="1050" spc="-5">
                <a:latin typeface="Times New Roman"/>
                <a:cs typeface="Times New Roman"/>
              </a:rPr>
              <a:t>Superiori, in particolare  </a:t>
            </a:r>
            <a:r>
              <a:rPr dirty="0" sz="1050">
                <a:latin typeface="Times New Roman"/>
                <a:cs typeface="Times New Roman"/>
              </a:rPr>
              <a:t>del </a:t>
            </a:r>
            <a:r>
              <a:rPr dirty="0" sz="1050" spc="-5">
                <a:latin typeface="Times New Roman"/>
                <a:cs typeface="Times New Roman"/>
              </a:rPr>
              <a:t>Liceo </a:t>
            </a:r>
            <a:r>
              <a:rPr dirty="0" sz="1050">
                <a:latin typeface="Times New Roman"/>
                <a:cs typeface="Times New Roman"/>
              </a:rPr>
              <a:t>Classico, </a:t>
            </a:r>
            <a:r>
              <a:rPr dirty="0" sz="1050" spc="-5">
                <a:latin typeface="Times New Roman"/>
                <a:cs typeface="Times New Roman"/>
              </a:rPr>
              <a:t>Liceo Artistico </a:t>
            </a:r>
            <a:r>
              <a:rPr dirty="0" sz="1050">
                <a:latin typeface="Times New Roman"/>
                <a:cs typeface="Times New Roman"/>
              </a:rPr>
              <a:t>e </a:t>
            </a:r>
            <a:r>
              <a:rPr dirty="0" sz="1050" spc="-5">
                <a:latin typeface="Times New Roman"/>
                <a:cs typeface="Times New Roman"/>
              </a:rPr>
              <a:t>Liceo Scientifico </a:t>
            </a:r>
            <a:r>
              <a:rPr dirty="0" sz="1050">
                <a:latin typeface="Times New Roman"/>
                <a:cs typeface="Times New Roman"/>
              </a:rPr>
              <a:t>di Ravenna, </a:t>
            </a:r>
            <a:r>
              <a:rPr dirty="0" sz="1050" spc="-5">
                <a:latin typeface="Times New Roman"/>
                <a:cs typeface="Times New Roman"/>
              </a:rPr>
              <a:t>accompagnati dagli</a:t>
            </a:r>
            <a:r>
              <a:rPr dirty="0" sz="1050" spc="55">
                <a:latin typeface="Times New Roman"/>
                <a:cs typeface="Times New Roman"/>
              </a:rPr>
              <a:t> </a:t>
            </a:r>
            <a:r>
              <a:rPr dirty="0" sz="1050" spc="-5">
                <a:latin typeface="Times New Roman"/>
                <a:cs typeface="Times New Roman"/>
              </a:rPr>
              <a:t>insegnanti.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 marR="136525">
              <a:lnSpc>
                <a:spcPct val="107100"/>
              </a:lnSpc>
            </a:pPr>
            <a:r>
              <a:rPr dirty="0" sz="1050">
                <a:latin typeface="Times New Roman"/>
                <a:cs typeface="Times New Roman"/>
              </a:rPr>
              <a:t>I </a:t>
            </a:r>
            <a:r>
              <a:rPr dirty="0" sz="1050" spc="-5">
                <a:latin typeface="Times New Roman"/>
                <a:cs typeface="Times New Roman"/>
              </a:rPr>
              <a:t>visitatori </a:t>
            </a:r>
            <a:r>
              <a:rPr dirty="0" sz="1050">
                <a:latin typeface="Times New Roman"/>
                <a:cs typeface="Times New Roman"/>
              </a:rPr>
              <a:t>sono </a:t>
            </a:r>
            <a:r>
              <a:rPr dirty="0" sz="1050" spc="-5">
                <a:latin typeface="Times New Roman"/>
                <a:cs typeface="Times New Roman"/>
              </a:rPr>
              <a:t>stati accolti </a:t>
            </a:r>
            <a:r>
              <a:rPr dirty="0" sz="1050">
                <a:latin typeface="Times New Roman"/>
                <a:cs typeface="Times New Roman"/>
              </a:rPr>
              <a:t>dal </a:t>
            </a:r>
            <a:r>
              <a:rPr dirty="0" sz="1050" spc="-5">
                <a:latin typeface="Times New Roman"/>
                <a:cs typeface="Times New Roman"/>
              </a:rPr>
              <a:t>Direttore Generale della </a:t>
            </a:r>
            <a:r>
              <a:rPr dirty="0" sz="1050">
                <a:latin typeface="Times New Roman"/>
                <a:cs typeface="Times New Roman"/>
              </a:rPr>
              <a:t>Cassa di </a:t>
            </a:r>
            <a:r>
              <a:rPr dirty="0" sz="1050" spc="-5">
                <a:latin typeface="Times New Roman"/>
                <a:cs typeface="Times New Roman"/>
              </a:rPr>
              <a:t>Risparmio </a:t>
            </a:r>
            <a:r>
              <a:rPr dirty="0" sz="1050">
                <a:latin typeface="Times New Roman"/>
                <a:cs typeface="Times New Roman"/>
              </a:rPr>
              <a:t>di Ravenna S.p.A., </a:t>
            </a:r>
            <a:r>
              <a:rPr dirty="0" sz="1050" spc="-5" b="1">
                <a:latin typeface="Times New Roman"/>
                <a:cs typeface="Times New Roman"/>
              </a:rPr>
              <a:t>Nicola </a:t>
            </a:r>
            <a:r>
              <a:rPr dirty="0" sz="1050" b="1">
                <a:latin typeface="Times New Roman"/>
                <a:cs typeface="Times New Roman"/>
              </a:rPr>
              <a:t>Sbrizzi</a:t>
            </a:r>
            <a:r>
              <a:rPr dirty="0" sz="1050">
                <a:latin typeface="Times New Roman"/>
                <a:cs typeface="Times New Roman"/>
              </a:rPr>
              <a:t>,  dal Vice </a:t>
            </a:r>
            <a:r>
              <a:rPr dirty="0" sz="1050" spc="-5">
                <a:latin typeface="Times New Roman"/>
                <a:cs typeface="Times New Roman"/>
              </a:rPr>
              <a:t>Presidente Vicario della </a:t>
            </a:r>
            <a:r>
              <a:rPr dirty="0" sz="1050">
                <a:latin typeface="Times New Roman"/>
                <a:cs typeface="Times New Roman"/>
              </a:rPr>
              <a:t>Cassa </a:t>
            </a:r>
            <a:r>
              <a:rPr dirty="0" sz="1050" spc="-5">
                <a:latin typeface="Times New Roman"/>
                <a:cs typeface="Times New Roman"/>
              </a:rPr>
              <a:t>Spa </a:t>
            </a:r>
            <a:r>
              <a:rPr dirty="0" sz="1050" spc="-5" b="1">
                <a:latin typeface="Times New Roman"/>
                <a:cs typeface="Times New Roman"/>
              </a:rPr>
              <a:t>Giorgio Sarti</a:t>
            </a:r>
            <a:r>
              <a:rPr dirty="0" sz="1050" spc="-5">
                <a:latin typeface="Times New Roman"/>
                <a:cs typeface="Times New Roman"/>
              </a:rPr>
              <a:t>, </a:t>
            </a:r>
            <a:r>
              <a:rPr dirty="0" sz="1050">
                <a:latin typeface="Times New Roman"/>
                <a:cs typeface="Times New Roman"/>
              </a:rPr>
              <a:t>dal Vice </a:t>
            </a:r>
            <a:r>
              <a:rPr dirty="0" sz="1050" spc="-5">
                <a:latin typeface="Times New Roman"/>
                <a:cs typeface="Times New Roman"/>
              </a:rPr>
              <a:t>Presidente della Fondazione </a:t>
            </a:r>
            <a:r>
              <a:rPr dirty="0" sz="1050">
                <a:latin typeface="Times New Roman"/>
                <a:cs typeface="Times New Roman"/>
              </a:rPr>
              <a:t>Cassa di  </a:t>
            </a:r>
            <a:r>
              <a:rPr dirty="0" sz="1050" spc="-5">
                <a:latin typeface="Times New Roman"/>
                <a:cs typeface="Times New Roman"/>
              </a:rPr>
              <a:t>Risparmio </a:t>
            </a:r>
            <a:r>
              <a:rPr dirty="0" sz="1050">
                <a:latin typeface="Times New Roman"/>
                <a:cs typeface="Times New Roman"/>
              </a:rPr>
              <a:t>di Ravenna, </a:t>
            </a:r>
            <a:r>
              <a:rPr dirty="0" sz="1050" spc="-5" b="1">
                <a:latin typeface="Times New Roman"/>
                <a:cs typeface="Times New Roman"/>
              </a:rPr>
              <a:t>Romano </a:t>
            </a:r>
            <a:r>
              <a:rPr dirty="0" sz="1050" b="1">
                <a:latin typeface="Times New Roman"/>
                <a:cs typeface="Times New Roman"/>
              </a:rPr>
              <a:t>Argnani</a:t>
            </a:r>
            <a:r>
              <a:rPr dirty="0" sz="1050">
                <a:latin typeface="Times New Roman"/>
                <a:cs typeface="Times New Roman"/>
              </a:rPr>
              <a:t>, dal </a:t>
            </a:r>
            <a:r>
              <a:rPr dirty="0" sz="1050" spc="-5">
                <a:latin typeface="Times New Roman"/>
                <a:cs typeface="Times New Roman"/>
              </a:rPr>
              <a:t>Consigliere della Fondazione Ernesto </a:t>
            </a:r>
            <a:r>
              <a:rPr dirty="0" sz="1050" b="1">
                <a:latin typeface="Times New Roman"/>
                <a:cs typeface="Times New Roman"/>
              </a:rPr>
              <a:t>Giuseppe </a:t>
            </a:r>
            <a:r>
              <a:rPr dirty="0" sz="1050" spc="-5" b="1">
                <a:latin typeface="Times New Roman"/>
                <a:cs typeface="Times New Roman"/>
              </a:rPr>
              <a:t>Alfieri</a:t>
            </a:r>
            <a:r>
              <a:rPr dirty="0" sz="1050" spc="-5">
                <a:latin typeface="Times New Roman"/>
                <a:cs typeface="Times New Roman"/>
              </a:rPr>
              <a:t>, </a:t>
            </a:r>
            <a:r>
              <a:rPr dirty="0" sz="1050">
                <a:latin typeface="Times New Roman"/>
                <a:cs typeface="Times New Roman"/>
              </a:rPr>
              <a:t>dal  </a:t>
            </a:r>
            <a:r>
              <a:rPr dirty="0" sz="1050" spc="-5">
                <a:latin typeface="Times New Roman"/>
                <a:cs typeface="Times New Roman"/>
              </a:rPr>
              <a:t>Segretario Generale della Fondazione </a:t>
            </a:r>
            <a:r>
              <a:rPr dirty="0" sz="1050">
                <a:latin typeface="Times New Roman"/>
                <a:cs typeface="Times New Roman"/>
              </a:rPr>
              <a:t>Cassa, </a:t>
            </a:r>
            <a:r>
              <a:rPr dirty="0" sz="1050" spc="-5" b="1">
                <a:latin typeface="Times New Roman"/>
                <a:cs typeface="Times New Roman"/>
              </a:rPr>
              <a:t>Giancarlo </a:t>
            </a:r>
            <a:r>
              <a:rPr dirty="0" sz="1050" b="1">
                <a:latin typeface="Times New Roman"/>
                <a:cs typeface="Times New Roman"/>
              </a:rPr>
              <a:t>Bagnariol </a:t>
            </a:r>
            <a:r>
              <a:rPr dirty="0" sz="1050">
                <a:latin typeface="Times New Roman"/>
                <a:cs typeface="Times New Roman"/>
              </a:rPr>
              <a:t>e da </a:t>
            </a:r>
            <a:r>
              <a:rPr dirty="0" sz="1050" spc="-5">
                <a:latin typeface="Times New Roman"/>
                <a:cs typeface="Times New Roman"/>
              </a:rPr>
              <a:t>diversi altri </a:t>
            </a:r>
            <a:r>
              <a:rPr dirty="0" sz="1050">
                <a:latin typeface="Times New Roman"/>
                <a:cs typeface="Times New Roman"/>
              </a:rPr>
              <a:t>esponenti </a:t>
            </a:r>
            <a:r>
              <a:rPr dirty="0" sz="1050" spc="-5">
                <a:latin typeface="Times New Roman"/>
                <a:cs typeface="Times New Roman"/>
              </a:rPr>
              <a:t>della Cassa </a:t>
            </a:r>
            <a:r>
              <a:rPr dirty="0" sz="1050">
                <a:latin typeface="Times New Roman"/>
                <a:cs typeface="Times New Roman"/>
              </a:rPr>
              <a:t>di  </a:t>
            </a:r>
            <a:r>
              <a:rPr dirty="0" sz="1050" spc="-5">
                <a:latin typeface="Times New Roman"/>
                <a:cs typeface="Times New Roman"/>
              </a:rPr>
              <a:t>Risparmio </a:t>
            </a:r>
            <a:r>
              <a:rPr dirty="0" sz="1050">
                <a:latin typeface="Times New Roman"/>
                <a:cs typeface="Times New Roman"/>
              </a:rPr>
              <a:t>di Ravenna </a:t>
            </a:r>
            <a:r>
              <a:rPr dirty="0" sz="1050" spc="-5">
                <a:latin typeface="Times New Roman"/>
                <a:cs typeface="Times New Roman"/>
              </a:rPr>
              <a:t>S.p.A. </a:t>
            </a:r>
            <a:r>
              <a:rPr dirty="0" sz="1050">
                <a:latin typeface="Times New Roman"/>
                <a:cs typeface="Times New Roman"/>
              </a:rPr>
              <a:t>e </a:t>
            </a:r>
            <a:r>
              <a:rPr dirty="0" sz="1050" spc="-5">
                <a:latin typeface="Times New Roman"/>
                <a:cs typeface="Times New Roman"/>
              </a:rPr>
              <a:t>della Fondazione</a:t>
            </a:r>
            <a:r>
              <a:rPr dirty="0" sz="1050" spc="10">
                <a:latin typeface="Times New Roman"/>
                <a:cs typeface="Times New Roman"/>
              </a:rPr>
              <a:t> </a:t>
            </a:r>
            <a:r>
              <a:rPr dirty="0" sz="1050">
                <a:latin typeface="Times New Roman"/>
                <a:cs typeface="Times New Roman"/>
              </a:rPr>
              <a:t>Cassa.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98828" y="2119883"/>
            <a:ext cx="4960493" cy="5856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3965447"/>
            <a:ext cx="5933440" cy="25806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476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spc="15" b="1">
                <a:latin typeface="Arial"/>
                <a:cs typeface="Arial"/>
              </a:rPr>
              <a:t>a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e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nano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izie</a:t>
            </a:r>
            <a:r>
              <a:rPr dirty="0" sz="1600" spc="5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it  </a:t>
            </a:r>
            <a:r>
              <a:rPr dirty="0" sz="1600" spc="-5" b="1">
                <a:latin typeface="Arial"/>
                <a:cs typeface="Arial"/>
              </a:rPr>
              <a:t>6 maggio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271420"/>
            <a:ext cx="6145530" cy="3456304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28575">
              <a:lnSpc>
                <a:spcPct val="107100"/>
              </a:lnSpc>
              <a:spcBef>
                <a:spcPts val="105"/>
              </a:spcBef>
            </a:pPr>
            <a:r>
              <a:rPr dirty="0" sz="1050" spc="-5">
                <a:latin typeface="Times New Roman"/>
                <a:cs typeface="Times New Roman"/>
              </a:rPr>
              <a:t>L'Edizione </a:t>
            </a:r>
            <a:r>
              <a:rPr dirty="0" sz="1050">
                <a:latin typeface="Times New Roman"/>
                <a:cs typeface="Times New Roman"/>
              </a:rPr>
              <a:t>del 2016 </a:t>
            </a:r>
            <a:r>
              <a:rPr dirty="0" sz="1050" spc="-5">
                <a:latin typeface="Times New Roman"/>
                <a:cs typeface="Times New Roman"/>
              </a:rPr>
              <a:t>ha avuto come tema </a:t>
            </a:r>
            <a:r>
              <a:rPr dirty="0" sz="1050">
                <a:latin typeface="Times New Roman"/>
                <a:cs typeface="Times New Roman"/>
              </a:rPr>
              <a:t>"</a:t>
            </a:r>
            <a:r>
              <a:rPr dirty="0" sz="1050" b="1">
                <a:latin typeface="Times New Roman"/>
                <a:cs typeface="Times New Roman"/>
              </a:rPr>
              <a:t>Abitare </a:t>
            </a:r>
            <a:r>
              <a:rPr dirty="0" sz="1050" spc="-5" b="1">
                <a:latin typeface="Times New Roman"/>
                <a:cs typeface="Times New Roman"/>
              </a:rPr>
              <a:t>sottosopra. </a:t>
            </a:r>
            <a:r>
              <a:rPr dirty="0" sz="1050" b="1">
                <a:latin typeface="Times New Roman"/>
                <a:cs typeface="Times New Roman"/>
              </a:rPr>
              <a:t>Scoprire e </a:t>
            </a:r>
            <a:r>
              <a:rPr dirty="0" sz="1050" spc="-5" b="1">
                <a:latin typeface="Times New Roman"/>
                <a:cs typeface="Times New Roman"/>
              </a:rPr>
              <a:t>sperimentare come si sta </a:t>
            </a:r>
            <a:r>
              <a:rPr dirty="0" sz="1050" b="1">
                <a:latin typeface="Times New Roman"/>
                <a:cs typeface="Times New Roman"/>
              </a:rPr>
              <a:t>dentro i  luoghi, </a:t>
            </a:r>
            <a:r>
              <a:rPr dirty="0" sz="1050" spc="-5" b="1">
                <a:latin typeface="Times New Roman"/>
                <a:cs typeface="Times New Roman"/>
              </a:rPr>
              <a:t>l’arte </a:t>
            </a:r>
            <a:r>
              <a:rPr dirty="0" sz="1050" b="1">
                <a:latin typeface="Times New Roman"/>
                <a:cs typeface="Times New Roman"/>
              </a:rPr>
              <a:t>e </a:t>
            </a:r>
            <a:r>
              <a:rPr dirty="0" sz="1050" spc="-5" b="1">
                <a:latin typeface="Times New Roman"/>
                <a:cs typeface="Times New Roman"/>
              </a:rPr>
              <a:t>le emozioni</a:t>
            </a:r>
            <a:r>
              <a:rPr dirty="0" sz="1050" spc="-5">
                <a:latin typeface="Times New Roman"/>
                <a:cs typeface="Times New Roman"/>
              </a:rPr>
              <a:t>". </a:t>
            </a:r>
            <a:r>
              <a:rPr dirty="0" sz="1050" spc="-10">
                <a:latin typeface="Times New Roman"/>
                <a:cs typeface="Times New Roman"/>
              </a:rPr>
              <a:t>La </a:t>
            </a:r>
            <a:r>
              <a:rPr dirty="0" sz="1050">
                <a:latin typeface="Times New Roman"/>
                <a:cs typeface="Times New Roman"/>
              </a:rPr>
              <a:t>Cassa ha </a:t>
            </a:r>
            <a:r>
              <a:rPr dirty="0" sz="1050" spc="-5">
                <a:latin typeface="Times New Roman"/>
                <a:cs typeface="Times New Roman"/>
              </a:rPr>
              <a:t>approfondito, in particolare, </a:t>
            </a:r>
            <a:r>
              <a:rPr dirty="0" sz="1050">
                <a:latin typeface="Times New Roman"/>
                <a:cs typeface="Times New Roman"/>
              </a:rPr>
              <a:t>nel </a:t>
            </a:r>
            <a:r>
              <a:rPr dirty="0" sz="1050" spc="-5">
                <a:latin typeface="Times New Roman"/>
                <a:cs typeface="Times New Roman"/>
              </a:rPr>
              <a:t>suo percorso </a:t>
            </a:r>
            <a:r>
              <a:rPr dirty="0" sz="1050">
                <a:latin typeface="Times New Roman"/>
                <a:cs typeface="Times New Roman"/>
              </a:rPr>
              <a:t>una </a:t>
            </a:r>
            <a:r>
              <a:rPr dirty="0" sz="1050" spc="-5">
                <a:latin typeface="Times New Roman"/>
                <a:cs typeface="Times New Roman"/>
              </a:rPr>
              <a:t>“contaminazione” </a:t>
            </a:r>
            <a:r>
              <a:rPr dirty="0" sz="1050">
                <a:latin typeface="Times New Roman"/>
                <a:cs typeface="Times New Roman"/>
              </a:rPr>
              <a:t>di  generi </a:t>
            </a:r>
            <a:r>
              <a:rPr dirty="0" sz="1050" spc="-5">
                <a:latin typeface="Times New Roman"/>
                <a:cs typeface="Times New Roman"/>
              </a:rPr>
              <a:t>musicali, </a:t>
            </a:r>
            <a:r>
              <a:rPr dirty="0" sz="1050">
                <a:latin typeface="Times New Roman"/>
                <a:cs typeface="Times New Roman"/>
              </a:rPr>
              <a:t>presentando </a:t>
            </a:r>
            <a:r>
              <a:rPr dirty="0" sz="1050" spc="-5">
                <a:latin typeface="Times New Roman"/>
                <a:cs typeface="Times New Roman"/>
              </a:rPr>
              <a:t>l’evento “Abitare </a:t>
            </a:r>
            <a:r>
              <a:rPr dirty="0" sz="1050">
                <a:latin typeface="Times New Roman"/>
                <a:cs typeface="Times New Roman"/>
              </a:rPr>
              <a:t>e </a:t>
            </a:r>
            <a:r>
              <a:rPr dirty="0" sz="1050" spc="-5">
                <a:latin typeface="Times New Roman"/>
                <a:cs typeface="Times New Roman"/>
              </a:rPr>
              <a:t>Musicare Sottosopra; il suono delle</a:t>
            </a:r>
            <a:r>
              <a:rPr dirty="0" sz="1050" spc="35">
                <a:latin typeface="Times New Roman"/>
                <a:cs typeface="Times New Roman"/>
              </a:rPr>
              <a:t> </a:t>
            </a:r>
            <a:r>
              <a:rPr dirty="0" sz="1050" spc="-5">
                <a:latin typeface="Times New Roman"/>
                <a:cs typeface="Times New Roman"/>
              </a:rPr>
              <a:t>emozioni”.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050">
                <a:latin typeface="Times New Roman"/>
                <a:cs typeface="Times New Roman"/>
              </a:rPr>
              <a:t>Si è </a:t>
            </a:r>
            <a:r>
              <a:rPr dirty="0" sz="1050" spc="-5">
                <a:latin typeface="Times New Roman"/>
                <a:cs typeface="Times New Roman"/>
              </a:rPr>
              <a:t>esibito, </a:t>
            </a:r>
            <a:r>
              <a:rPr dirty="0" sz="1050">
                <a:latin typeface="Times New Roman"/>
                <a:cs typeface="Times New Roman"/>
              </a:rPr>
              <a:t>con </a:t>
            </a:r>
            <a:r>
              <a:rPr dirty="0" sz="1050" spc="-5">
                <a:latin typeface="Times New Roman"/>
                <a:cs typeface="Times New Roman"/>
              </a:rPr>
              <a:t>la partecipazione </a:t>
            </a:r>
            <a:r>
              <a:rPr dirty="0" sz="1050" spc="-10">
                <a:latin typeface="Times New Roman"/>
                <a:cs typeface="Times New Roman"/>
              </a:rPr>
              <a:t>attiva </a:t>
            </a:r>
            <a:r>
              <a:rPr dirty="0" sz="1050">
                <a:latin typeface="Times New Roman"/>
                <a:cs typeface="Times New Roman"/>
              </a:rPr>
              <a:t>degli </a:t>
            </a:r>
            <a:r>
              <a:rPr dirty="0" sz="1050" spc="-5">
                <a:latin typeface="Times New Roman"/>
                <a:cs typeface="Times New Roman"/>
              </a:rPr>
              <a:t>Istituti Scolastici </a:t>
            </a:r>
            <a:r>
              <a:rPr dirty="0" sz="1050">
                <a:latin typeface="Times New Roman"/>
                <a:cs typeface="Times New Roman"/>
              </a:rPr>
              <a:t>Superiori di Ravenna un </a:t>
            </a:r>
            <a:r>
              <a:rPr dirty="0" sz="1050" spc="-5">
                <a:latin typeface="Times New Roman"/>
                <a:cs typeface="Times New Roman"/>
              </a:rPr>
              <a:t>Quartetto, Quattro</a:t>
            </a:r>
            <a:r>
              <a:rPr dirty="0" sz="1050" spc="140">
                <a:latin typeface="Times New Roman"/>
                <a:cs typeface="Times New Roman"/>
              </a:rPr>
              <a:t> </a:t>
            </a:r>
            <a:r>
              <a:rPr dirty="0" sz="1050" spc="-5">
                <a:latin typeface="Times New Roman"/>
                <a:cs typeface="Times New Roman"/>
              </a:rPr>
              <a:t>Unetti</a:t>
            </a:r>
            <a:endParaRPr sz="1050">
              <a:latin typeface="Times New Roman"/>
              <a:cs typeface="Times New Roman"/>
            </a:endParaRPr>
          </a:p>
          <a:p>
            <a:pPr marL="12700" marR="5715">
              <a:lnSpc>
                <a:spcPct val="107100"/>
              </a:lnSpc>
              <a:spcBef>
                <a:spcPts val="10"/>
              </a:spcBef>
            </a:pPr>
            <a:r>
              <a:rPr dirty="0" sz="1050">
                <a:latin typeface="Times New Roman"/>
                <a:cs typeface="Times New Roman"/>
              </a:rPr>
              <a:t>- Misticanza </a:t>
            </a:r>
            <a:r>
              <a:rPr dirty="0" sz="1050" spc="-5">
                <a:latin typeface="Times New Roman"/>
                <a:cs typeface="Times New Roman"/>
              </a:rPr>
              <a:t>musicale </a:t>
            </a:r>
            <a:r>
              <a:rPr dirty="0" sz="1050">
                <a:latin typeface="Times New Roman"/>
                <a:cs typeface="Times New Roman"/>
              </a:rPr>
              <a:t>per ottoni, che </a:t>
            </a:r>
            <a:r>
              <a:rPr dirty="0" sz="1050" spc="-5">
                <a:latin typeface="Times New Roman"/>
                <a:cs typeface="Times New Roman"/>
              </a:rPr>
              <a:t>grazie </a:t>
            </a:r>
            <a:r>
              <a:rPr dirty="0" sz="1050">
                <a:latin typeface="Times New Roman"/>
                <a:cs typeface="Times New Roman"/>
              </a:rPr>
              <a:t>ad </a:t>
            </a:r>
            <a:r>
              <a:rPr dirty="0" sz="1050" spc="-5">
                <a:latin typeface="Times New Roman"/>
                <a:cs typeface="Times New Roman"/>
              </a:rPr>
              <a:t>un escamotage narrativo </a:t>
            </a:r>
            <a:r>
              <a:rPr dirty="0" sz="1050">
                <a:latin typeface="Times New Roman"/>
                <a:cs typeface="Times New Roman"/>
              </a:rPr>
              <a:t>basato su un </a:t>
            </a:r>
            <a:r>
              <a:rPr dirty="0" sz="1050" spc="-5">
                <a:latin typeface="Times New Roman"/>
                <a:cs typeface="Times New Roman"/>
              </a:rPr>
              <a:t>sapiente equivoco (i quattro  artisti, </a:t>
            </a:r>
            <a:r>
              <a:rPr dirty="0" sz="1050">
                <a:latin typeface="Times New Roman"/>
                <a:cs typeface="Times New Roman"/>
              </a:rPr>
              <a:t>a causa di un </a:t>
            </a:r>
            <a:r>
              <a:rPr dirty="0" sz="1050" spc="-5">
                <a:latin typeface="Times New Roman"/>
                <a:cs typeface="Times New Roman"/>
              </a:rPr>
              <a:t>incomprensione, si </a:t>
            </a:r>
            <a:r>
              <a:rPr dirty="0" sz="1050">
                <a:latin typeface="Times New Roman"/>
                <a:cs typeface="Times New Roman"/>
              </a:rPr>
              <a:t>sono </a:t>
            </a:r>
            <a:r>
              <a:rPr dirty="0" sz="1050" spc="-5">
                <a:latin typeface="Times New Roman"/>
                <a:cs typeface="Times New Roman"/>
              </a:rPr>
              <a:t>presentati in </a:t>
            </a:r>
            <a:r>
              <a:rPr dirty="0" sz="1050">
                <a:latin typeface="Times New Roman"/>
                <a:cs typeface="Times New Roman"/>
              </a:rPr>
              <a:t>concerto </a:t>
            </a:r>
            <a:r>
              <a:rPr dirty="0" sz="1050" spc="-5">
                <a:latin typeface="Times New Roman"/>
                <a:cs typeface="Times New Roman"/>
              </a:rPr>
              <a:t>con quattro programmi completamente diversi  tra loro) </a:t>
            </a:r>
            <a:r>
              <a:rPr dirty="0" sz="1050">
                <a:latin typeface="Times New Roman"/>
                <a:cs typeface="Times New Roman"/>
              </a:rPr>
              <a:t>ha </a:t>
            </a:r>
            <a:r>
              <a:rPr dirty="0" sz="1050" spc="-5">
                <a:latin typeface="Times New Roman"/>
                <a:cs typeface="Times New Roman"/>
              </a:rPr>
              <a:t>sviluppato </a:t>
            </a:r>
            <a:r>
              <a:rPr dirty="0" sz="1050">
                <a:latin typeface="Times New Roman"/>
                <a:cs typeface="Times New Roman"/>
              </a:rPr>
              <a:t>uno </a:t>
            </a:r>
            <a:r>
              <a:rPr dirty="0" sz="1050" spc="-5">
                <a:latin typeface="Times New Roman"/>
                <a:cs typeface="Times New Roman"/>
              </a:rPr>
              <a:t>spettacolo </a:t>
            </a:r>
            <a:r>
              <a:rPr dirty="0" sz="1050">
                <a:latin typeface="Times New Roman"/>
                <a:cs typeface="Times New Roman"/>
              </a:rPr>
              <a:t>che </a:t>
            </a:r>
            <a:r>
              <a:rPr dirty="0" sz="1050" spc="-5">
                <a:latin typeface="Times New Roman"/>
                <a:cs typeface="Times New Roman"/>
              </a:rPr>
              <a:t>ha </a:t>
            </a:r>
            <a:r>
              <a:rPr dirty="0" sz="1050">
                <a:latin typeface="Times New Roman"/>
                <a:cs typeface="Times New Roman"/>
              </a:rPr>
              <a:t>preso </a:t>
            </a:r>
            <a:r>
              <a:rPr dirty="0" sz="1050" spc="-5">
                <a:latin typeface="Times New Roman"/>
                <a:cs typeface="Times New Roman"/>
              </a:rPr>
              <a:t>da subito </a:t>
            </a:r>
            <a:r>
              <a:rPr dirty="0" sz="1050">
                <a:latin typeface="Times New Roman"/>
                <a:cs typeface="Times New Roman"/>
              </a:rPr>
              <a:t>una piega </a:t>
            </a:r>
            <a:r>
              <a:rPr dirty="0" sz="1050" spc="-5">
                <a:latin typeface="Times New Roman"/>
                <a:cs typeface="Times New Roman"/>
              </a:rPr>
              <a:t>inattesa, </a:t>
            </a:r>
            <a:r>
              <a:rPr dirty="0" sz="1050">
                <a:latin typeface="Times New Roman"/>
                <a:cs typeface="Times New Roman"/>
              </a:rPr>
              <a:t>con </a:t>
            </a:r>
            <a:r>
              <a:rPr dirty="0" sz="1050" spc="-5">
                <a:latin typeface="Times New Roman"/>
                <a:cs typeface="Times New Roman"/>
              </a:rPr>
              <a:t>risvolti </a:t>
            </a:r>
            <a:r>
              <a:rPr dirty="0" sz="1050">
                <a:latin typeface="Times New Roman"/>
                <a:cs typeface="Times New Roman"/>
              </a:rPr>
              <a:t>di </a:t>
            </a:r>
            <a:r>
              <a:rPr dirty="0" sz="1050" spc="-5">
                <a:latin typeface="Times New Roman"/>
                <a:cs typeface="Times New Roman"/>
              </a:rPr>
              <a:t>assoluta comicità,  </a:t>
            </a:r>
            <a:r>
              <a:rPr dirty="0" sz="1050">
                <a:latin typeface="Times New Roman"/>
                <a:cs typeface="Times New Roman"/>
              </a:rPr>
              <a:t>realizzando così </a:t>
            </a:r>
            <a:r>
              <a:rPr dirty="0" sz="1050" spc="-5">
                <a:latin typeface="Times New Roman"/>
                <a:cs typeface="Times New Roman"/>
              </a:rPr>
              <a:t>una mattinata </a:t>
            </a:r>
            <a:r>
              <a:rPr dirty="0" sz="1050">
                <a:latin typeface="Times New Roman"/>
                <a:cs typeface="Times New Roman"/>
              </a:rPr>
              <a:t>piena di </a:t>
            </a:r>
            <a:r>
              <a:rPr dirty="0" sz="1050" spc="-5">
                <a:latin typeface="Times New Roman"/>
                <a:cs typeface="Times New Roman"/>
              </a:rPr>
              <a:t>musica </a:t>
            </a:r>
            <a:r>
              <a:rPr dirty="0" sz="1050" spc="-10">
                <a:latin typeface="Times New Roman"/>
                <a:cs typeface="Times New Roman"/>
              </a:rPr>
              <a:t>ma </a:t>
            </a:r>
            <a:r>
              <a:rPr dirty="0" sz="1050">
                <a:latin typeface="Times New Roman"/>
                <a:cs typeface="Times New Roman"/>
              </a:rPr>
              <a:t>anche di sonore </a:t>
            </a:r>
            <a:r>
              <a:rPr dirty="0" sz="1050" spc="-5">
                <a:latin typeface="Times New Roman"/>
                <a:cs typeface="Times New Roman"/>
              </a:rPr>
              <a:t>risate. Niente </a:t>
            </a:r>
            <a:r>
              <a:rPr dirty="0" sz="1050">
                <a:latin typeface="Times New Roman"/>
                <a:cs typeface="Times New Roman"/>
              </a:rPr>
              <a:t>di </a:t>
            </a:r>
            <a:r>
              <a:rPr dirty="0" sz="1050" spc="-5">
                <a:latin typeface="Times New Roman"/>
                <a:cs typeface="Times New Roman"/>
              </a:rPr>
              <a:t>più adatto </a:t>
            </a:r>
            <a:r>
              <a:rPr dirty="0" sz="1050">
                <a:latin typeface="Times New Roman"/>
                <a:cs typeface="Times New Roman"/>
              </a:rPr>
              <a:t>ad </a:t>
            </a:r>
            <a:r>
              <a:rPr dirty="0" sz="1050" spc="-5">
                <a:latin typeface="Times New Roman"/>
                <a:cs typeface="Times New Roman"/>
              </a:rPr>
              <a:t>un ensemble </a:t>
            </a:r>
            <a:r>
              <a:rPr dirty="0" sz="1050">
                <a:latin typeface="Times New Roman"/>
                <a:cs typeface="Times New Roman"/>
              </a:rPr>
              <a:t>che  ha </a:t>
            </a:r>
            <a:r>
              <a:rPr dirty="0" sz="1050" spc="-5">
                <a:latin typeface="Times New Roman"/>
                <a:cs typeface="Times New Roman"/>
              </a:rPr>
              <a:t>dimostrato </a:t>
            </a:r>
            <a:r>
              <a:rPr dirty="0" sz="1050">
                <a:latin typeface="Times New Roman"/>
                <a:cs typeface="Times New Roman"/>
              </a:rPr>
              <a:t>nel corso </a:t>
            </a:r>
            <a:r>
              <a:rPr dirty="0" sz="1050" spc="-5">
                <a:latin typeface="Times New Roman"/>
                <a:cs typeface="Times New Roman"/>
              </a:rPr>
              <a:t>degli </a:t>
            </a:r>
            <a:r>
              <a:rPr dirty="0" sz="1050">
                <a:latin typeface="Times New Roman"/>
                <a:cs typeface="Times New Roman"/>
              </a:rPr>
              <a:t>anni </a:t>
            </a:r>
            <a:r>
              <a:rPr dirty="0" sz="1050" spc="-5">
                <a:latin typeface="Times New Roman"/>
                <a:cs typeface="Times New Roman"/>
              </a:rPr>
              <a:t>doti </a:t>
            </a:r>
            <a:r>
              <a:rPr dirty="0" sz="1050">
                <a:latin typeface="Times New Roman"/>
                <a:cs typeface="Times New Roman"/>
              </a:rPr>
              <a:t>di </a:t>
            </a:r>
            <a:r>
              <a:rPr dirty="0" sz="1050" spc="-5">
                <a:latin typeface="Times New Roman"/>
                <a:cs typeface="Times New Roman"/>
              </a:rPr>
              <a:t>grande duttilità </a:t>
            </a:r>
            <a:r>
              <a:rPr dirty="0" sz="1050">
                <a:latin typeface="Times New Roman"/>
                <a:cs typeface="Times New Roman"/>
              </a:rPr>
              <a:t>e </a:t>
            </a:r>
            <a:r>
              <a:rPr dirty="0" sz="1050" spc="-5">
                <a:latin typeface="Times New Roman"/>
                <a:cs typeface="Times New Roman"/>
              </a:rPr>
              <a:t>versatilità: </a:t>
            </a:r>
            <a:r>
              <a:rPr dirty="0" sz="1050">
                <a:latin typeface="Times New Roman"/>
                <a:cs typeface="Times New Roman"/>
              </a:rPr>
              <a:t>i </a:t>
            </a:r>
            <a:r>
              <a:rPr dirty="0" sz="1050" spc="-5">
                <a:latin typeface="Times New Roman"/>
                <a:cs typeface="Times New Roman"/>
              </a:rPr>
              <a:t>musicisti dell’Ensemble YouBrass (Jacopo  Rivani </a:t>
            </a:r>
            <a:r>
              <a:rPr dirty="0" sz="1050">
                <a:latin typeface="Times New Roman"/>
                <a:cs typeface="Times New Roman"/>
              </a:rPr>
              <a:t>e </a:t>
            </a:r>
            <a:r>
              <a:rPr dirty="0" sz="1050" spc="-5">
                <a:latin typeface="Times New Roman"/>
                <a:cs typeface="Times New Roman"/>
              </a:rPr>
              <a:t>Simone </a:t>
            </a:r>
            <a:r>
              <a:rPr dirty="0" sz="1050">
                <a:latin typeface="Times New Roman"/>
                <a:cs typeface="Times New Roman"/>
              </a:rPr>
              <a:t>Marzocchi </a:t>
            </a:r>
            <a:r>
              <a:rPr dirty="0" sz="1050" spc="-5">
                <a:latin typeface="Times New Roman"/>
                <a:cs typeface="Times New Roman"/>
              </a:rPr>
              <a:t>alle trombe, Matteo </a:t>
            </a:r>
            <a:r>
              <a:rPr dirty="0" sz="1050">
                <a:latin typeface="Times New Roman"/>
                <a:cs typeface="Times New Roman"/>
              </a:rPr>
              <a:t>Ricci al </a:t>
            </a:r>
            <a:r>
              <a:rPr dirty="0" sz="1050" spc="-5">
                <a:latin typeface="Times New Roman"/>
                <a:cs typeface="Times New Roman"/>
              </a:rPr>
              <a:t>trombone </a:t>
            </a:r>
            <a:r>
              <a:rPr dirty="0" sz="1050">
                <a:latin typeface="Times New Roman"/>
                <a:cs typeface="Times New Roman"/>
              </a:rPr>
              <a:t>e </a:t>
            </a:r>
            <a:r>
              <a:rPr dirty="0" sz="1050" spc="-5">
                <a:latin typeface="Times New Roman"/>
                <a:cs typeface="Times New Roman"/>
              </a:rPr>
              <a:t>Luca Gatti </a:t>
            </a:r>
            <a:r>
              <a:rPr dirty="0" sz="1050">
                <a:latin typeface="Times New Roman"/>
                <a:cs typeface="Times New Roman"/>
              </a:rPr>
              <a:t>al corno) sono dei </a:t>
            </a:r>
            <a:r>
              <a:rPr dirty="0" sz="1050" spc="-5">
                <a:latin typeface="Times New Roman"/>
                <a:cs typeface="Times New Roman"/>
              </a:rPr>
              <a:t>veri eclettici,  con </a:t>
            </a:r>
            <a:r>
              <a:rPr dirty="0" sz="1050">
                <a:latin typeface="Times New Roman"/>
                <a:cs typeface="Times New Roman"/>
              </a:rPr>
              <a:t>un </a:t>
            </a:r>
            <a:r>
              <a:rPr dirty="0" sz="1050" spc="-5">
                <a:latin typeface="Times New Roman"/>
                <a:cs typeface="Times New Roman"/>
              </a:rPr>
              <a:t>repertorio che spazia dalla musica corale della </a:t>
            </a:r>
            <a:r>
              <a:rPr dirty="0" sz="1050">
                <a:latin typeface="Times New Roman"/>
                <a:cs typeface="Times New Roman"/>
              </a:rPr>
              <a:t>seconda </a:t>
            </a:r>
            <a:r>
              <a:rPr dirty="0" sz="1050" spc="-5">
                <a:latin typeface="Times New Roman"/>
                <a:cs typeface="Times New Roman"/>
              </a:rPr>
              <a:t>metà </a:t>
            </a:r>
            <a:r>
              <a:rPr dirty="0" sz="1050">
                <a:latin typeface="Times New Roman"/>
                <a:cs typeface="Times New Roman"/>
              </a:rPr>
              <a:t>del 1500 </a:t>
            </a:r>
            <a:r>
              <a:rPr dirty="0" sz="1050" spc="-5">
                <a:latin typeface="Times New Roman"/>
                <a:cs typeface="Times New Roman"/>
              </a:rPr>
              <a:t>fino </a:t>
            </a:r>
            <a:r>
              <a:rPr dirty="0" sz="1050">
                <a:latin typeface="Times New Roman"/>
                <a:cs typeface="Times New Roman"/>
              </a:rPr>
              <a:t>al </a:t>
            </a:r>
            <a:r>
              <a:rPr dirty="0" sz="1050" spc="-5">
                <a:latin typeface="Times New Roman"/>
                <a:cs typeface="Times New Roman"/>
              </a:rPr>
              <a:t>jazz </a:t>
            </a:r>
            <a:r>
              <a:rPr dirty="0" sz="1050">
                <a:latin typeface="Times New Roman"/>
                <a:cs typeface="Times New Roman"/>
              </a:rPr>
              <a:t>e al </a:t>
            </a:r>
            <a:r>
              <a:rPr dirty="0" sz="1050" spc="-5">
                <a:latin typeface="Times New Roman"/>
                <a:cs typeface="Times New Roman"/>
              </a:rPr>
              <a:t>genere </a:t>
            </a:r>
            <a:r>
              <a:rPr dirty="0" sz="1050" spc="-10">
                <a:latin typeface="Times New Roman"/>
                <a:cs typeface="Times New Roman"/>
              </a:rPr>
              <a:t>ritmico  </a:t>
            </a:r>
            <a:r>
              <a:rPr dirty="0" sz="1050" spc="-5">
                <a:latin typeface="Times New Roman"/>
                <a:cs typeface="Times New Roman"/>
              </a:rPr>
              <a:t>sinfonico della seconda metà </a:t>
            </a:r>
            <a:r>
              <a:rPr dirty="0" sz="1050">
                <a:latin typeface="Times New Roman"/>
                <a:cs typeface="Times New Roman"/>
              </a:rPr>
              <a:t>del ‘900, </a:t>
            </a:r>
            <a:r>
              <a:rPr dirty="0" sz="1050" spc="-5">
                <a:latin typeface="Times New Roman"/>
                <a:cs typeface="Times New Roman"/>
              </a:rPr>
              <a:t>attraversando il periodo classico </a:t>
            </a:r>
            <a:r>
              <a:rPr dirty="0" sz="1050">
                <a:latin typeface="Times New Roman"/>
                <a:cs typeface="Times New Roman"/>
              </a:rPr>
              <a:t>e </a:t>
            </a:r>
            <a:r>
              <a:rPr dirty="0" sz="1050" spc="-5">
                <a:latin typeface="Times New Roman"/>
                <a:cs typeface="Times New Roman"/>
              </a:rPr>
              <a:t>romantico. La formazione vanta </a:t>
            </a:r>
            <a:r>
              <a:rPr dirty="0" sz="1050">
                <a:latin typeface="Times New Roman"/>
                <a:cs typeface="Times New Roman"/>
              </a:rPr>
              <a:t>una  </a:t>
            </a:r>
            <a:r>
              <a:rPr dirty="0" sz="1050" spc="-5">
                <a:latin typeface="Times New Roman"/>
                <a:cs typeface="Times New Roman"/>
              </a:rPr>
              <a:t>serie </a:t>
            </a:r>
            <a:r>
              <a:rPr dirty="0" sz="1050">
                <a:latin typeface="Times New Roman"/>
                <a:cs typeface="Times New Roman"/>
              </a:rPr>
              <a:t>di </a:t>
            </a:r>
            <a:r>
              <a:rPr dirty="0" sz="1050" spc="-5">
                <a:latin typeface="Times New Roman"/>
                <a:cs typeface="Times New Roman"/>
              </a:rPr>
              <a:t>concerti in territorio </a:t>
            </a:r>
            <a:r>
              <a:rPr dirty="0" sz="1050">
                <a:latin typeface="Times New Roman"/>
                <a:cs typeface="Times New Roman"/>
              </a:rPr>
              <a:t>nazionale ed </a:t>
            </a:r>
            <a:r>
              <a:rPr dirty="0" sz="1050" spc="-5">
                <a:latin typeface="Times New Roman"/>
                <a:cs typeface="Times New Roman"/>
              </a:rPr>
              <a:t>estero </a:t>
            </a:r>
            <a:r>
              <a:rPr dirty="0" sz="1050">
                <a:latin typeface="Times New Roman"/>
                <a:cs typeface="Times New Roman"/>
              </a:rPr>
              <a:t>e </a:t>
            </a:r>
            <a:r>
              <a:rPr dirty="0" sz="1050" spc="-5">
                <a:latin typeface="Times New Roman"/>
                <a:cs typeface="Times New Roman"/>
              </a:rPr>
              <a:t>si caratterizza </a:t>
            </a:r>
            <a:r>
              <a:rPr dirty="0" sz="1050">
                <a:latin typeface="Times New Roman"/>
                <a:cs typeface="Times New Roman"/>
              </a:rPr>
              <a:t>per </a:t>
            </a:r>
            <a:r>
              <a:rPr dirty="0" sz="1050" spc="-5">
                <a:latin typeface="Times New Roman"/>
                <a:cs typeface="Times New Roman"/>
              </a:rPr>
              <a:t>varietà </a:t>
            </a:r>
            <a:r>
              <a:rPr dirty="0" sz="1050">
                <a:latin typeface="Times New Roman"/>
                <a:cs typeface="Times New Roman"/>
              </a:rPr>
              <a:t>di </a:t>
            </a:r>
            <a:r>
              <a:rPr dirty="0" sz="1050" spc="-5">
                <a:latin typeface="Times New Roman"/>
                <a:cs typeface="Times New Roman"/>
              </a:rPr>
              <a:t>repertorio, curiosità </a:t>
            </a:r>
            <a:r>
              <a:rPr dirty="0" sz="1050">
                <a:latin typeface="Times New Roman"/>
                <a:cs typeface="Times New Roman"/>
              </a:rPr>
              <a:t>per </a:t>
            </a:r>
            <a:r>
              <a:rPr dirty="0" sz="1050" spc="-5">
                <a:latin typeface="Times New Roman"/>
                <a:cs typeface="Times New Roman"/>
              </a:rPr>
              <a:t>la  sperimentazione </a:t>
            </a:r>
            <a:r>
              <a:rPr dirty="0" sz="1050">
                <a:latin typeface="Times New Roman"/>
                <a:cs typeface="Times New Roman"/>
              </a:rPr>
              <a:t>e non </a:t>
            </a:r>
            <a:r>
              <a:rPr dirty="0" sz="1050" spc="-5">
                <a:latin typeface="Times New Roman"/>
                <a:cs typeface="Times New Roman"/>
              </a:rPr>
              <a:t>ultima, </a:t>
            </a:r>
            <a:r>
              <a:rPr dirty="0" sz="1050">
                <a:latin typeface="Times New Roman"/>
                <a:cs typeface="Times New Roman"/>
              </a:rPr>
              <a:t>un </a:t>
            </a:r>
            <a:r>
              <a:rPr dirty="0" sz="1050" spc="-5">
                <a:latin typeface="Times New Roman"/>
                <a:cs typeface="Times New Roman"/>
              </a:rPr>
              <a:t>innata verve</a:t>
            </a:r>
            <a:r>
              <a:rPr dirty="0" sz="1050" spc="15">
                <a:latin typeface="Times New Roman"/>
                <a:cs typeface="Times New Roman"/>
              </a:rPr>
              <a:t> </a:t>
            </a:r>
            <a:r>
              <a:rPr dirty="0" sz="1050" spc="-5">
                <a:latin typeface="Times New Roman"/>
                <a:cs typeface="Times New Roman"/>
              </a:rPr>
              <a:t>comica.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 marR="5080">
              <a:lnSpc>
                <a:spcPct val="107300"/>
              </a:lnSpc>
            </a:pPr>
            <a:r>
              <a:rPr dirty="0" sz="1050">
                <a:latin typeface="Times New Roman"/>
                <a:cs typeface="Times New Roman"/>
              </a:rPr>
              <a:t>Nei due </a:t>
            </a:r>
            <a:r>
              <a:rPr dirty="0" sz="1050" spc="-5">
                <a:latin typeface="Times New Roman"/>
                <a:cs typeface="Times New Roman"/>
              </a:rPr>
              <a:t>Chiostri </a:t>
            </a:r>
            <a:r>
              <a:rPr dirty="0" sz="1050">
                <a:latin typeface="Times New Roman"/>
                <a:cs typeface="Times New Roman"/>
              </a:rPr>
              <a:t>adiacenti </a:t>
            </a:r>
            <a:r>
              <a:rPr dirty="0" sz="1050" spc="-5">
                <a:latin typeface="Times New Roman"/>
                <a:cs typeface="Times New Roman"/>
              </a:rPr>
              <a:t>la tomba </a:t>
            </a:r>
            <a:r>
              <a:rPr dirty="0" sz="1050">
                <a:latin typeface="Times New Roman"/>
                <a:cs typeface="Times New Roman"/>
              </a:rPr>
              <a:t>di Dante, è </a:t>
            </a:r>
            <a:r>
              <a:rPr dirty="0" sz="1050" spc="-5">
                <a:latin typeface="Times New Roman"/>
                <a:cs typeface="Times New Roman"/>
              </a:rPr>
              <a:t>stato </a:t>
            </a:r>
            <a:r>
              <a:rPr dirty="0" sz="1050">
                <a:latin typeface="Times New Roman"/>
                <a:cs typeface="Times New Roman"/>
              </a:rPr>
              <a:t>poi </a:t>
            </a:r>
            <a:r>
              <a:rPr dirty="0" sz="1050" spc="-5">
                <a:latin typeface="Times New Roman"/>
                <a:cs typeface="Times New Roman"/>
              </a:rPr>
              <a:t>sviluppato </a:t>
            </a:r>
            <a:r>
              <a:rPr dirty="0" sz="1050">
                <a:latin typeface="Times New Roman"/>
                <a:cs typeface="Times New Roman"/>
              </a:rPr>
              <a:t>un </a:t>
            </a:r>
            <a:r>
              <a:rPr dirty="0" sz="1050" spc="-5">
                <a:latin typeface="Times New Roman"/>
                <a:cs typeface="Times New Roman"/>
              </a:rPr>
              <a:t>innovativo </a:t>
            </a:r>
            <a:r>
              <a:rPr dirty="0" sz="1050">
                <a:latin typeface="Times New Roman"/>
                <a:cs typeface="Times New Roman"/>
              </a:rPr>
              <a:t>e </a:t>
            </a:r>
            <a:r>
              <a:rPr dirty="0" sz="1050" spc="-5">
                <a:latin typeface="Times New Roman"/>
                <a:cs typeface="Times New Roman"/>
              </a:rPr>
              <a:t>apposito </a:t>
            </a:r>
            <a:r>
              <a:rPr dirty="0" sz="1050" b="1">
                <a:latin typeface="Times New Roman"/>
                <a:cs typeface="Times New Roman"/>
              </a:rPr>
              <a:t>percorso </a:t>
            </a:r>
            <a:r>
              <a:rPr dirty="0" sz="1050" spc="-5" b="1">
                <a:latin typeface="Times New Roman"/>
                <a:cs typeface="Times New Roman"/>
              </a:rPr>
              <a:t>narrativo</a:t>
            </a:r>
            <a:r>
              <a:rPr dirty="0" sz="1050" spc="-5">
                <a:latin typeface="Times New Roman"/>
                <a:cs typeface="Times New Roman"/>
              </a:rPr>
              <a:t>,  anche attraverso l'utilizzo della moderna Sala Multimediale della </a:t>
            </a:r>
            <a:r>
              <a:rPr dirty="0" sz="1050">
                <a:latin typeface="Times New Roman"/>
                <a:cs typeface="Times New Roman"/>
              </a:rPr>
              <a:t>Cassa </a:t>
            </a:r>
            <a:r>
              <a:rPr dirty="0" sz="1050" spc="-5">
                <a:latin typeface="Times New Roman"/>
                <a:cs typeface="Times New Roman"/>
              </a:rPr>
              <a:t>Spa, con filmati </a:t>
            </a:r>
            <a:r>
              <a:rPr dirty="0" sz="1050">
                <a:latin typeface="Times New Roman"/>
                <a:cs typeface="Times New Roman"/>
              </a:rPr>
              <a:t>e </a:t>
            </a:r>
            <a:r>
              <a:rPr dirty="0" sz="1050" spc="-5">
                <a:latin typeface="Times New Roman"/>
                <a:cs typeface="Times New Roman"/>
              </a:rPr>
              <a:t>approfondimenti storici  </a:t>
            </a:r>
            <a:r>
              <a:rPr dirty="0" sz="1050">
                <a:latin typeface="Times New Roman"/>
                <a:cs typeface="Times New Roman"/>
              </a:rPr>
              <a:t>ed </a:t>
            </a:r>
            <a:r>
              <a:rPr dirty="0" sz="1050" spc="-5">
                <a:latin typeface="Times New Roman"/>
                <a:cs typeface="Times New Roman"/>
              </a:rPr>
              <a:t>artistici, </a:t>
            </a:r>
            <a:r>
              <a:rPr dirty="0" sz="1050">
                <a:latin typeface="Times New Roman"/>
                <a:cs typeface="Times New Roman"/>
              </a:rPr>
              <a:t>che </a:t>
            </a:r>
            <a:r>
              <a:rPr dirty="0" sz="1050" spc="-5">
                <a:latin typeface="Times New Roman"/>
                <a:cs typeface="Times New Roman"/>
              </a:rPr>
              <a:t>si </a:t>
            </a:r>
            <a:r>
              <a:rPr dirty="0" sz="1050">
                <a:latin typeface="Times New Roman"/>
                <a:cs typeface="Times New Roman"/>
              </a:rPr>
              <a:t>è snodato nel </a:t>
            </a:r>
            <a:r>
              <a:rPr dirty="0" sz="1050" spc="-5">
                <a:latin typeface="Times New Roman"/>
                <a:cs typeface="Times New Roman"/>
              </a:rPr>
              <a:t>Complesso Monumentale </a:t>
            </a:r>
            <a:r>
              <a:rPr dirty="0" sz="1050">
                <a:latin typeface="Times New Roman"/>
                <a:cs typeface="Times New Roman"/>
              </a:rPr>
              <a:t>prevedendo </a:t>
            </a:r>
            <a:r>
              <a:rPr dirty="0" sz="1050" spc="-5">
                <a:latin typeface="Times New Roman"/>
                <a:cs typeface="Times New Roman"/>
              </a:rPr>
              <a:t>"</a:t>
            </a:r>
            <a:r>
              <a:rPr dirty="0" sz="1050" spc="-5" b="1">
                <a:latin typeface="Times New Roman"/>
                <a:cs typeface="Times New Roman"/>
              </a:rPr>
              <a:t>Il </a:t>
            </a:r>
            <a:r>
              <a:rPr dirty="0" sz="1050" b="1">
                <a:latin typeface="Times New Roman"/>
                <a:cs typeface="Times New Roman"/>
              </a:rPr>
              <a:t>racconto </a:t>
            </a:r>
            <a:r>
              <a:rPr dirty="0" sz="1050" spc="-5" b="1">
                <a:latin typeface="Times New Roman"/>
                <a:cs typeface="Times New Roman"/>
              </a:rPr>
              <a:t>dei </a:t>
            </a:r>
            <a:r>
              <a:rPr dirty="0" sz="1050" b="1">
                <a:latin typeface="Times New Roman"/>
                <a:cs typeface="Times New Roman"/>
              </a:rPr>
              <a:t>luoghi Danteschi </a:t>
            </a:r>
            <a:r>
              <a:rPr dirty="0" sz="1050" spc="-5" b="1">
                <a:latin typeface="Times New Roman"/>
                <a:cs typeface="Times New Roman"/>
              </a:rPr>
              <a:t>tra mito  </a:t>
            </a:r>
            <a:r>
              <a:rPr dirty="0" sz="1050" b="1">
                <a:latin typeface="Times New Roman"/>
                <a:cs typeface="Times New Roman"/>
              </a:rPr>
              <a:t>e </a:t>
            </a:r>
            <a:r>
              <a:rPr dirty="0" sz="1050" spc="-5" b="1">
                <a:latin typeface="Times New Roman"/>
                <a:cs typeface="Times New Roman"/>
              </a:rPr>
              <a:t>realtà</a:t>
            </a:r>
            <a:r>
              <a:rPr dirty="0" sz="1050" spc="-5">
                <a:latin typeface="Times New Roman"/>
                <a:cs typeface="Times New Roman"/>
              </a:rPr>
              <a:t>", tenuto </a:t>
            </a:r>
            <a:r>
              <a:rPr dirty="0" sz="1050">
                <a:latin typeface="Times New Roman"/>
                <a:cs typeface="Times New Roman"/>
              </a:rPr>
              <a:t>da </a:t>
            </a:r>
            <a:r>
              <a:rPr dirty="0" sz="1050" b="1">
                <a:latin typeface="Times New Roman"/>
                <a:cs typeface="Times New Roman"/>
              </a:rPr>
              <a:t>Franco </a:t>
            </a:r>
            <a:r>
              <a:rPr dirty="0" sz="1050" spc="-5" b="1">
                <a:latin typeface="Times New Roman"/>
                <a:cs typeface="Times New Roman"/>
              </a:rPr>
              <a:t>Gabici</a:t>
            </a:r>
            <a:r>
              <a:rPr dirty="0" sz="1050" spc="-5">
                <a:latin typeface="Times New Roman"/>
                <a:cs typeface="Times New Roman"/>
              </a:rPr>
              <a:t>, </a:t>
            </a:r>
            <a:r>
              <a:rPr dirty="0" sz="1050">
                <a:latin typeface="Times New Roman"/>
                <a:cs typeface="Times New Roman"/>
              </a:rPr>
              <a:t>Presidente del </a:t>
            </a:r>
            <a:r>
              <a:rPr dirty="0" sz="1050" spc="-5">
                <a:latin typeface="Times New Roman"/>
                <a:cs typeface="Times New Roman"/>
              </a:rPr>
              <a:t>Comitato </a:t>
            </a:r>
            <a:r>
              <a:rPr dirty="0" sz="1050">
                <a:latin typeface="Times New Roman"/>
                <a:cs typeface="Times New Roman"/>
              </a:rPr>
              <a:t>Ravennate </a:t>
            </a:r>
            <a:r>
              <a:rPr dirty="0" sz="1050" spc="-5">
                <a:latin typeface="Times New Roman"/>
                <a:cs typeface="Times New Roman"/>
              </a:rPr>
              <a:t>della Società </a:t>
            </a:r>
            <a:r>
              <a:rPr dirty="0" sz="1050">
                <a:latin typeface="Times New Roman"/>
                <a:cs typeface="Times New Roman"/>
              </a:rPr>
              <a:t>Dante</a:t>
            </a:r>
            <a:r>
              <a:rPr dirty="0" sz="1050" spc="-15">
                <a:latin typeface="Times New Roman"/>
                <a:cs typeface="Times New Roman"/>
              </a:rPr>
              <a:t> </a:t>
            </a:r>
            <a:r>
              <a:rPr dirty="0" sz="1050" spc="-5">
                <a:latin typeface="Times New Roman"/>
                <a:cs typeface="Times New Roman"/>
              </a:rPr>
              <a:t>Alighieri.</a:t>
            </a:r>
            <a:endParaRPr sz="10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9144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spc="15" b="1">
                <a:latin typeface="Arial"/>
                <a:cs typeface="Arial"/>
              </a:rPr>
              <a:t>a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e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20" b="1">
                <a:latin typeface="Arial"/>
                <a:cs typeface="Arial"/>
              </a:rPr>
              <a:t>a</a:t>
            </a:r>
            <a:r>
              <a:rPr dirty="0" sz="1600" spc="35" b="1">
                <a:latin typeface="Arial"/>
                <a:cs typeface="Arial"/>
              </a:rPr>
              <a:t>w</a:t>
            </a:r>
            <a:r>
              <a:rPr dirty="0" sz="1600" spc="-5" b="1">
                <a:latin typeface="Arial"/>
                <a:cs typeface="Arial"/>
              </a:rPr>
              <a:t>ebt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.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t  </a:t>
            </a:r>
            <a:r>
              <a:rPr dirty="0" sz="1600" spc="-5" b="1">
                <a:latin typeface="Arial"/>
                <a:cs typeface="Arial"/>
              </a:rPr>
              <a:t>6 maggio</a:t>
            </a:r>
            <a:r>
              <a:rPr dirty="0" sz="1600" spc="-2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7124471"/>
            <a:ext cx="6115685" cy="276923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 marR="5080">
              <a:lnSpc>
                <a:spcPct val="148700"/>
              </a:lnSpc>
              <a:spcBef>
                <a:spcPts val="114"/>
              </a:spcBef>
            </a:pP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La 3. edizione del Festival della Cultura Creativa a Ravenna, promosso </a:t>
            </a:r>
            <a:r>
              <a:rPr dirty="0" sz="1000" spc="-10">
                <a:solidFill>
                  <a:srgbClr val="666666"/>
                </a:solidFill>
                <a:latin typeface="Arial"/>
                <a:cs typeface="Arial"/>
              </a:rPr>
              <a:t>dall’Abi, </a:t>
            </a: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con l’adesione </a:t>
            </a:r>
            <a:r>
              <a:rPr dirty="0" sz="1000" spc="5">
                <a:solidFill>
                  <a:srgbClr val="666666"/>
                </a:solidFill>
                <a:latin typeface="Arial"/>
                <a:cs typeface="Arial"/>
              </a:rPr>
              <a:t>della </a:t>
            </a: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Cassa  di Risparmio di Ravenna, </a:t>
            </a:r>
            <a:r>
              <a:rPr dirty="0" sz="1000">
                <a:solidFill>
                  <a:srgbClr val="666666"/>
                </a:solidFill>
                <a:latin typeface="Arial"/>
                <a:cs typeface="Arial"/>
              </a:rPr>
              <a:t>ha </a:t>
            </a: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richiamato ai Chiostri Francescani l’attenzione degli studenti </a:t>
            </a:r>
            <a:r>
              <a:rPr dirty="0" sz="1000">
                <a:solidFill>
                  <a:srgbClr val="666666"/>
                </a:solidFill>
                <a:latin typeface="Arial"/>
                <a:cs typeface="Arial"/>
              </a:rPr>
              <a:t>di </a:t>
            </a: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alcune scuole e  classi Secondarie di I e </a:t>
            </a:r>
            <a:r>
              <a:rPr dirty="0" sz="1000">
                <a:solidFill>
                  <a:srgbClr val="666666"/>
                </a:solidFill>
                <a:latin typeface="Arial"/>
                <a:cs typeface="Arial"/>
              </a:rPr>
              <a:t>II </a:t>
            </a: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grado. </a:t>
            </a:r>
            <a:r>
              <a:rPr dirty="0" sz="1000">
                <a:solidFill>
                  <a:srgbClr val="666666"/>
                </a:solidFill>
                <a:latin typeface="Arial"/>
                <a:cs typeface="Arial"/>
              </a:rPr>
              <a:t>Un </a:t>
            </a: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percorso narrativo e musicale in linea con il </a:t>
            </a:r>
            <a:r>
              <a:rPr dirty="0" sz="1000">
                <a:solidFill>
                  <a:srgbClr val="666666"/>
                </a:solidFill>
                <a:latin typeface="Arial"/>
                <a:cs typeface="Arial"/>
              </a:rPr>
              <a:t>tema </a:t>
            </a: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“Abitare e Musicare  Sottosopra; il suono delle emozioni”. L’evento è culminato nell’esibizione musicale, con sottesa comicità, </a:t>
            </a:r>
            <a:r>
              <a:rPr dirty="0" sz="1000">
                <a:solidFill>
                  <a:srgbClr val="666666"/>
                </a:solidFill>
                <a:latin typeface="Arial"/>
                <a:cs typeface="Arial"/>
              </a:rPr>
              <a:t>di  </a:t>
            </a: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un Quartetto, Quattro Unetti – Misticanza musicale per ottoni (L’Ensemble YouBrass, con Jacopo Rivani e  Simone Marzocchi alle </a:t>
            </a:r>
            <a:r>
              <a:rPr dirty="0" sz="1000">
                <a:solidFill>
                  <a:srgbClr val="666666"/>
                </a:solidFill>
                <a:latin typeface="Arial"/>
                <a:cs typeface="Arial"/>
              </a:rPr>
              <a:t>trombe, </a:t>
            </a: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Matteo Ricci </a:t>
            </a:r>
            <a:r>
              <a:rPr dirty="0" sz="1000">
                <a:solidFill>
                  <a:srgbClr val="666666"/>
                </a:solidFill>
                <a:latin typeface="Arial"/>
                <a:cs typeface="Arial"/>
              </a:rPr>
              <a:t>al </a:t>
            </a: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trombone e Luca Gatti </a:t>
            </a:r>
            <a:r>
              <a:rPr dirty="0" sz="1000" spc="15">
                <a:solidFill>
                  <a:srgbClr val="666666"/>
                </a:solidFill>
                <a:latin typeface="Arial"/>
                <a:cs typeface="Arial"/>
              </a:rPr>
              <a:t>al </a:t>
            </a:r>
            <a:r>
              <a:rPr dirty="0" sz="1000" spc="-10">
                <a:solidFill>
                  <a:srgbClr val="666666"/>
                </a:solidFill>
                <a:latin typeface="Arial"/>
                <a:cs typeface="Arial"/>
              </a:rPr>
              <a:t>corno) </a:t>
            </a: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. L’Edizione del 2016 del  Festival </a:t>
            </a:r>
            <a:r>
              <a:rPr dirty="0" sz="1000" spc="-10">
                <a:solidFill>
                  <a:srgbClr val="666666"/>
                </a:solidFill>
                <a:latin typeface="Arial"/>
                <a:cs typeface="Arial"/>
              </a:rPr>
              <a:t>della </a:t>
            </a: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Cultura Creativa, </a:t>
            </a:r>
            <a:r>
              <a:rPr dirty="0" sz="1000">
                <a:solidFill>
                  <a:srgbClr val="666666"/>
                </a:solidFill>
                <a:latin typeface="Arial"/>
                <a:cs typeface="Arial"/>
              </a:rPr>
              <a:t>ha come </a:t>
            </a: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tema “Abitare sottosopra. Scoprire e sperimentare come si sta  </a:t>
            </a:r>
            <a:r>
              <a:rPr dirty="0" sz="1000" spc="-10">
                <a:solidFill>
                  <a:srgbClr val="666666"/>
                </a:solidFill>
                <a:latin typeface="Arial"/>
                <a:cs typeface="Arial"/>
              </a:rPr>
              <a:t>dentro </a:t>
            </a: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i luoghi, l’arte e </a:t>
            </a:r>
            <a:r>
              <a:rPr dirty="0" sz="1000" spc="-10">
                <a:solidFill>
                  <a:srgbClr val="666666"/>
                </a:solidFill>
                <a:latin typeface="Arial"/>
                <a:cs typeface="Arial"/>
              </a:rPr>
              <a:t>le </a:t>
            </a: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emozioni”. </a:t>
            </a:r>
            <a:r>
              <a:rPr dirty="0" sz="1100" spc="-5">
                <a:solidFill>
                  <a:srgbClr val="666666"/>
                </a:solidFill>
                <a:latin typeface="Arial"/>
                <a:cs typeface="Arial"/>
              </a:rPr>
              <a:t>Gli </a:t>
            </a:r>
            <a:r>
              <a:rPr dirty="0" sz="1100">
                <a:solidFill>
                  <a:srgbClr val="666666"/>
                </a:solidFill>
                <a:latin typeface="Arial"/>
                <a:cs typeface="Arial"/>
              </a:rPr>
              <a:t>studenti </a:t>
            </a:r>
            <a:r>
              <a:rPr dirty="0" sz="1100" spc="-5">
                <a:solidFill>
                  <a:srgbClr val="666666"/>
                </a:solidFill>
                <a:latin typeface="Arial"/>
                <a:cs typeface="Arial"/>
              </a:rPr>
              <a:t>sono stati coinvolti in </a:t>
            </a: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un percorso narrativo, con </a:t>
            </a:r>
            <a:r>
              <a:rPr dirty="0" sz="1000">
                <a:solidFill>
                  <a:srgbClr val="666666"/>
                </a:solidFill>
                <a:latin typeface="Arial"/>
                <a:cs typeface="Arial"/>
              </a:rPr>
              <a:t>filmati </a:t>
            </a: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e  approfondimenti storici e artistici, anche attraverso “Il racconto dei luoghi Danteschi tra </a:t>
            </a:r>
            <a:r>
              <a:rPr dirty="0" sz="1000">
                <a:solidFill>
                  <a:srgbClr val="666666"/>
                </a:solidFill>
                <a:latin typeface="Arial"/>
                <a:cs typeface="Arial"/>
              </a:rPr>
              <a:t>mito </a:t>
            </a: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e realtà”, tenuto  da Franco Gabici, Presidente del Comitato Ravennate della Società Dante Alighieri. La terza Edizione del  Festival della Cultura Creativa, </a:t>
            </a:r>
            <a:r>
              <a:rPr dirty="0" sz="1000">
                <a:solidFill>
                  <a:srgbClr val="666666"/>
                </a:solidFill>
                <a:latin typeface="Arial"/>
                <a:cs typeface="Arial"/>
              </a:rPr>
              <a:t>le </a:t>
            </a: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banche italiane </a:t>
            </a:r>
            <a:r>
              <a:rPr dirty="0" sz="1000" spc="-10">
                <a:solidFill>
                  <a:srgbClr val="666666"/>
                </a:solidFill>
                <a:latin typeface="Arial"/>
                <a:cs typeface="Arial"/>
              </a:rPr>
              <a:t>per </a:t>
            </a: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i giovani e il territorio, è promosso dall’Associazione  Bancaria Italiana con </a:t>
            </a:r>
            <a:r>
              <a:rPr dirty="0" sz="1000">
                <a:solidFill>
                  <a:srgbClr val="666666"/>
                </a:solidFill>
                <a:latin typeface="Arial"/>
                <a:cs typeface="Arial"/>
              </a:rPr>
              <a:t>il </a:t>
            </a: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Patrocinio della Commissione Nazionale Italiana </a:t>
            </a:r>
            <a:r>
              <a:rPr dirty="0" sz="1000" spc="-10">
                <a:solidFill>
                  <a:srgbClr val="666666"/>
                </a:solidFill>
                <a:latin typeface="Arial"/>
                <a:cs typeface="Arial"/>
              </a:rPr>
              <a:t>per </a:t>
            </a: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l’UNESCO, del Ministero</a:t>
            </a:r>
            <a:r>
              <a:rPr dirty="0" sz="1000" spc="65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dei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41829" y="2442971"/>
            <a:ext cx="3674999" cy="773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9615" y="3680967"/>
            <a:ext cx="4772025" cy="5143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4307009"/>
            <a:ext cx="3858260" cy="24123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9144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R</a:t>
            </a:r>
            <a:r>
              <a:rPr dirty="0" sz="1600" spc="15" b="1">
                <a:latin typeface="Arial"/>
                <a:cs typeface="Arial"/>
              </a:rPr>
              <a:t>a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e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20" b="1">
                <a:latin typeface="Arial"/>
                <a:cs typeface="Arial"/>
              </a:rPr>
              <a:t>a</a:t>
            </a:r>
            <a:r>
              <a:rPr dirty="0" sz="1600" spc="35" b="1">
                <a:latin typeface="Arial"/>
                <a:cs typeface="Arial"/>
              </a:rPr>
              <a:t>w</a:t>
            </a:r>
            <a:r>
              <a:rPr dirty="0" sz="1600" spc="-5" b="1">
                <a:latin typeface="Arial"/>
                <a:cs typeface="Arial"/>
              </a:rPr>
              <a:t>ebt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.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t  </a:t>
            </a:r>
            <a:r>
              <a:rPr dirty="0" sz="1600" spc="-5" b="1">
                <a:latin typeface="Arial"/>
                <a:cs typeface="Arial"/>
              </a:rPr>
              <a:t>6 maggio</a:t>
            </a:r>
            <a:r>
              <a:rPr dirty="0" sz="1600" spc="-2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106827"/>
            <a:ext cx="6099810" cy="1717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49000"/>
              </a:lnSpc>
              <a:spcBef>
                <a:spcPts val="100"/>
              </a:spcBef>
            </a:pP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Beni e delle Attività Culturali e </a:t>
            </a:r>
            <a:r>
              <a:rPr dirty="0" sz="1000" spc="-10">
                <a:solidFill>
                  <a:srgbClr val="666666"/>
                </a:solidFill>
                <a:latin typeface="Arial"/>
                <a:cs typeface="Arial"/>
              </a:rPr>
              <a:t>del </a:t>
            </a: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Turismo e </a:t>
            </a:r>
            <a:r>
              <a:rPr dirty="0" sz="1000" spc="-10">
                <a:solidFill>
                  <a:srgbClr val="666666"/>
                </a:solidFill>
                <a:latin typeface="Arial"/>
                <a:cs typeface="Arial"/>
              </a:rPr>
              <a:t>del </a:t>
            </a: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Ministero dell’Istruzione, dell’Università e della Ricerca, </a:t>
            </a:r>
            <a:r>
              <a:rPr dirty="0" sz="1000" spc="-10">
                <a:solidFill>
                  <a:srgbClr val="666666"/>
                </a:solidFill>
                <a:latin typeface="Arial"/>
                <a:cs typeface="Arial"/>
              </a:rPr>
              <a:t>RAI  </a:t>
            </a: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Media</a:t>
            </a:r>
            <a:r>
              <a:rPr dirty="0" sz="1000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Partner.</a:t>
            </a:r>
            <a:endParaRPr sz="1000">
              <a:latin typeface="Arial"/>
              <a:cs typeface="Arial"/>
            </a:endParaRPr>
          </a:p>
          <a:p>
            <a:pPr marL="12700" marR="127000">
              <a:lnSpc>
                <a:spcPct val="149800"/>
              </a:lnSpc>
              <a:spcBef>
                <a:spcPts val="760"/>
              </a:spcBef>
            </a:pP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Il Presidente dell’ABI e del Gruppo Cassa di Risparmio di Ravenna Spa, Antonio </a:t>
            </a:r>
            <a:r>
              <a:rPr dirty="0" sz="1000" spc="-10">
                <a:solidFill>
                  <a:srgbClr val="666666"/>
                </a:solidFill>
                <a:latin typeface="Arial"/>
                <a:cs typeface="Arial"/>
              </a:rPr>
              <a:t>Patuelli, </a:t>
            </a: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ha sottolineato  </a:t>
            </a:r>
            <a:r>
              <a:rPr dirty="0" sz="1000">
                <a:solidFill>
                  <a:srgbClr val="666666"/>
                </a:solidFill>
                <a:latin typeface="Arial"/>
                <a:cs typeface="Arial"/>
              </a:rPr>
              <a:t>come </a:t>
            </a: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“il rafforzato impegno delle banche a investire </a:t>
            </a:r>
            <a:r>
              <a:rPr dirty="0" sz="1000">
                <a:solidFill>
                  <a:srgbClr val="666666"/>
                </a:solidFill>
                <a:latin typeface="Arial"/>
                <a:cs typeface="Arial"/>
              </a:rPr>
              <a:t>nei </a:t>
            </a: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giovani e nella cultura rappresenti </a:t>
            </a:r>
            <a:r>
              <a:rPr dirty="0" sz="1000">
                <a:solidFill>
                  <a:srgbClr val="666666"/>
                </a:solidFill>
                <a:latin typeface="Arial"/>
                <a:cs typeface="Arial"/>
              </a:rPr>
              <a:t>un’occasione  </a:t>
            </a: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importante data ai ragazzi per </a:t>
            </a:r>
            <a:r>
              <a:rPr dirty="0" sz="1000">
                <a:solidFill>
                  <a:srgbClr val="666666"/>
                </a:solidFill>
                <a:latin typeface="Arial"/>
                <a:cs typeface="Arial"/>
              </a:rPr>
              <a:t>misurarsi </a:t>
            </a: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con se stessi, nella consapevolezza che attraverso la promozione  della conoscenza anche presso i più giovani </a:t>
            </a:r>
            <a:r>
              <a:rPr dirty="0" sz="1000" spc="5">
                <a:solidFill>
                  <a:srgbClr val="666666"/>
                </a:solidFill>
                <a:latin typeface="Arial"/>
                <a:cs typeface="Arial"/>
              </a:rPr>
              <a:t>si </a:t>
            </a: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possa realizzare un più </a:t>
            </a:r>
            <a:r>
              <a:rPr dirty="0" sz="1000">
                <a:solidFill>
                  <a:srgbClr val="666666"/>
                </a:solidFill>
                <a:latin typeface="Arial"/>
                <a:cs typeface="Arial"/>
              </a:rPr>
              <a:t>diffuso </a:t>
            </a: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senso di responsabilità, per  una </a:t>
            </a:r>
            <a:r>
              <a:rPr dirty="0" sz="1000" spc="-10">
                <a:solidFill>
                  <a:srgbClr val="666666"/>
                </a:solidFill>
                <a:latin typeface="Arial"/>
                <a:cs typeface="Arial"/>
              </a:rPr>
              <a:t>più </a:t>
            </a: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ampia e duratura </a:t>
            </a:r>
            <a:r>
              <a:rPr dirty="0" sz="1000">
                <a:solidFill>
                  <a:srgbClr val="666666"/>
                </a:solidFill>
                <a:latin typeface="Arial"/>
                <a:cs typeface="Arial"/>
              </a:rPr>
              <a:t>crescita </a:t>
            </a: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dei nostri</a:t>
            </a:r>
            <a:r>
              <a:rPr dirty="0" sz="1000" spc="25">
                <a:solidFill>
                  <a:srgbClr val="666666"/>
                </a:solidFill>
                <a:latin typeface="Arial"/>
                <a:cs typeface="Arial"/>
              </a:rPr>
              <a:t> </a:t>
            </a:r>
            <a:r>
              <a:rPr dirty="0" sz="1000" spc="-5">
                <a:solidFill>
                  <a:srgbClr val="666666"/>
                </a:solidFill>
                <a:latin typeface="Arial"/>
                <a:cs typeface="Arial"/>
              </a:rPr>
              <a:t>territori”.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80848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1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S</a:t>
            </a:r>
            <a:r>
              <a:rPr dirty="0" sz="1600" spc="-5" b="1">
                <a:latin typeface="Arial"/>
                <a:cs typeface="Arial"/>
              </a:rPr>
              <a:t>pe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acoli</a:t>
            </a:r>
            <a:r>
              <a:rPr dirty="0" sz="1600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tisca</a:t>
            </a:r>
            <a:r>
              <a:rPr dirty="0" sz="1600" b="1">
                <a:latin typeface="Arial"/>
                <a:cs typeface="Arial"/>
              </a:rPr>
              <a:t>l</a:t>
            </a:r>
            <a:r>
              <a:rPr dirty="0" sz="1600" spc="-5" b="1">
                <a:latin typeface="Arial"/>
                <a:cs typeface="Arial"/>
              </a:rPr>
              <a:t>i.it  </a:t>
            </a:r>
            <a:r>
              <a:rPr dirty="0" sz="1600" spc="-5" b="1">
                <a:latin typeface="Arial"/>
                <a:cs typeface="Arial"/>
              </a:rPr>
              <a:t>6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111753"/>
            <a:ext cx="5748020" cy="1092835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12700" marR="5080">
              <a:lnSpc>
                <a:spcPts val="2760"/>
              </a:lnSpc>
              <a:spcBef>
                <a:spcPts val="290"/>
              </a:spcBef>
            </a:pPr>
            <a:r>
              <a:rPr dirty="0" sz="2400">
                <a:solidFill>
                  <a:srgbClr val="333333"/>
                </a:solidFill>
                <a:latin typeface="Arial"/>
                <a:cs typeface="Arial"/>
              </a:rPr>
              <a:t>Il 7 </a:t>
            </a:r>
            <a:r>
              <a:rPr dirty="0" sz="2400" spc="-5">
                <a:solidFill>
                  <a:srgbClr val="333333"/>
                </a:solidFill>
                <a:latin typeface="Arial"/>
                <a:cs typeface="Arial"/>
              </a:rPr>
              <a:t>maggio </a:t>
            </a:r>
            <a:r>
              <a:rPr dirty="0" sz="2400">
                <a:solidFill>
                  <a:srgbClr val="333333"/>
                </a:solidFill>
                <a:latin typeface="Arial"/>
                <a:cs typeface="Arial"/>
              </a:rPr>
              <a:t>a Modena </a:t>
            </a:r>
            <a:r>
              <a:rPr dirty="0" sz="2400" spc="-5">
                <a:solidFill>
                  <a:srgbClr val="333333"/>
                </a:solidFill>
                <a:latin typeface="Arial"/>
                <a:cs typeface="Arial"/>
              </a:rPr>
              <a:t>le </a:t>
            </a:r>
            <a:r>
              <a:rPr dirty="0" sz="2400">
                <a:solidFill>
                  <a:srgbClr val="333333"/>
                </a:solidFill>
                <a:latin typeface="Arial"/>
                <a:cs typeface="Arial"/>
              </a:rPr>
              <a:t>'Città </a:t>
            </a:r>
            <a:r>
              <a:rPr dirty="0" sz="2400" spc="-5">
                <a:solidFill>
                  <a:srgbClr val="333333"/>
                </a:solidFill>
                <a:latin typeface="Arial"/>
                <a:cs typeface="Arial"/>
              </a:rPr>
              <a:t>Invisibili' nel  'Festival della </a:t>
            </a:r>
            <a:r>
              <a:rPr dirty="0" sz="2400">
                <a:solidFill>
                  <a:srgbClr val="333333"/>
                </a:solidFill>
                <a:latin typeface="Arial"/>
                <a:cs typeface="Arial"/>
              </a:rPr>
              <a:t>cultura creativa' con</a:t>
            </a:r>
            <a:r>
              <a:rPr dirty="0" sz="2400" spc="-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333333"/>
                </a:solidFill>
                <a:latin typeface="Arial"/>
                <a:cs typeface="Arial"/>
              </a:rPr>
              <a:t>Bper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690"/>
              </a:lnSpc>
            </a:pPr>
            <a:r>
              <a:rPr dirty="0" sz="2400" spc="-5">
                <a:solidFill>
                  <a:srgbClr val="333333"/>
                </a:solidFill>
                <a:latin typeface="Arial"/>
                <a:cs typeface="Arial"/>
              </a:rPr>
              <a:t>Banca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6451472"/>
            <a:ext cx="6127115" cy="34918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42545">
              <a:lnSpc>
                <a:spcPct val="135400"/>
              </a:lnSpc>
              <a:spcBef>
                <a:spcPts val="95"/>
              </a:spcBef>
            </a:pP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(AdnKronos)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-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Sabato 7 maggio alle 16 il Giardino Ducale Estense in Corso Canalgrande  a Modena ospiterà 'Città Invisibili', secondo dei quattro appuntamenti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del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'Festival della  cultura creativa' sostenuti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da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Bper Banca.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tema del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2016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è "Abitare Sottosopra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-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scoprire  e sperimentare come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si sta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dentro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luoghi, l'arte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le emozioni". L’appuntamento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di 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Modena impegnerà bambini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tra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i 5 e i 12 anni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che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potranno inventare, insieme ai genitori,  un nuovo spazio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da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abitare ispirandosi appunto alle 'Città Invisibili' del romanzo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Italo  Calvino.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pomeriggio di intrattenimento comincerà con una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fase di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accoglienza in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cui 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verranno consegnate delle cartoline che invitano ad entrare nella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nuova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città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immaginaria:  ogni bambino potrà completare la stampa con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testi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e disegni, e dovrà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poi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indossarla come 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una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collana, come segno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appartenenza all’attività.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Bper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Banca, che aderisce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al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Festival  della Cultura Creativa fin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dal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suo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inizio, si </a:t>
            </a:r>
            <a:r>
              <a:rPr dirty="0" sz="1200" spc="5">
                <a:solidFill>
                  <a:srgbClr val="333333"/>
                </a:solidFill>
                <a:latin typeface="Arial"/>
                <a:cs typeface="Arial"/>
              </a:rPr>
              <a:t>fa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così promotrice di una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nuova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primavera della  fantasia e della creatività dei bambini con il supporto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alcune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associazioni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che operano 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nel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mondo dell’infanzia.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Il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programma nazionale delle </a:t>
            </a:r>
            <a:r>
              <a:rPr dirty="0" sz="1200" spc="-10">
                <a:solidFill>
                  <a:srgbClr val="333333"/>
                </a:solidFill>
                <a:latin typeface="Arial"/>
                <a:cs typeface="Arial"/>
              </a:rPr>
              <a:t>iniziative </a:t>
            </a:r>
            <a:r>
              <a:rPr dirty="0" sz="1200">
                <a:solidFill>
                  <a:srgbClr val="333333"/>
                </a:solidFill>
                <a:latin typeface="Arial"/>
                <a:cs typeface="Arial"/>
              </a:rPr>
              <a:t>è sul sito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</a:rPr>
              <a:t>internet  </a:t>
            </a:r>
            <a:r>
              <a:rPr dirty="0" sz="1200" spc="-5">
                <a:solidFill>
                  <a:srgbClr val="333333"/>
                </a:solidFill>
                <a:latin typeface="Arial"/>
                <a:cs typeface="Arial"/>
                <a:hlinkClick r:id="rId3"/>
              </a:rPr>
              <a:t>www.festivalculturacreativa.it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84605" y="2186496"/>
            <a:ext cx="5076825" cy="4758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4456048"/>
            <a:ext cx="2842895" cy="19142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15265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icenza</a:t>
            </a:r>
            <a:r>
              <a:rPr dirty="0" sz="1600" spc="-5" b="1">
                <a:latin typeface="Arial"/>
                <a:cs typeface="Arial"/>
              </a:rPr>
              <a:t>to</a:t>
            </a:r>
            <a:r>
              <a:rPr dirty="0" sz="1600" spc="-5" b="1">
                <a:latin typeface="Arial"/>
                <a:cs typeface="Arial"/>
              </a:rPr>
              <a:t>d</a:t>
            </a:r>
            <a:r>
              <a:rPr dirty="0" sz="1600" spc="10" b="1">
                <a:latin typeface="Arial"/>
                <a:cs typeface="Arial"/>
              </a:rPr>
              <a:t>a</a:t>
            </a:r>
            <a:r>
              <a:rPr dirty="0" sz="1600" spc="-30" b="1">
                <a:latin typeface="Arial"/>
                <a:cs typeface="Arial"/>
              </a:rPr>
              <a:t>y</a:t>
            </a:r>
            <a:r>
              <a:rPr dirty="0" sz="1600" spc="-5" b="1">
                <a:latin typeface="Arial"/>
                <a:cs typeface="Arial"/>
              </a:rPr>
              <a:t>.</a:t>
            </a:r>
            <a:r>
              <a:rPr dirty="0" sz="1600" spc="10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t  </a:t>
            </a:r>
            <a:r>
              <a:rPr dirty="0" sz="1600" spc="-5" b="1">
                <a:latin typeface="Arial"/>
                <a:cs typeface="Arial"/>
              </a:rPr>
              <a:t>6 maggio</a:t>
            </a:r>
            <a:r>
              <a:rPr dirty="0" sz="1600" spc="-3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5628258"/>
            <a:ext cx="6116955" cy="422783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5" b="1">
                <a:latin typeface="Arial"/>
                <a:cs typeface="Arial"/>
              </a:rPr>
              <a:t>"Festival della </a:t>
            </a:r>
            <a:r>
              <a:rPr dirty="0" sz="1050" b="1">
                <a:latin typeface="Arial"/>
                <a:cs typeface="Arial"/>
              </a:rPr>
              <a:t>Cultura </a:t>
            </a:r>
            <a:r>
              <a:rPr dirty="0" sz="1050" spc="-5" b="1">
                <a:latin typeface="Arial"/>
                <a:cs typeface="Arial"/>
              </a:rPr>
              <a:t>Creativa" </a:t>
            </a:r>
            <a:r>
              <a:rPr dirty="0" sz="1050" b="1">
                <a:latin typeface="Arial"/>
                <a:cs typeface="Arial"/>
              </a:rPr>
              <a:t>a Palazzo </a:t>
            </a:r>
            <a:r>
              <a:rPr dirty="0" sz="1050" spc="-5" b="1">
                <a:latin typeface="Arial"/>
                <a:cs typeface="Arial"/>
              </a:rPr>
              <a:t>Leoni </a:t>
            </a:r>
            <a:r>
              <a:rPr dirty="0" sz="1050" b="1">
                <a:latin typeface="Arial"/>
                <a:cs typeface="Arial"/>
              </a:rPr>
              <a:t>Montanari </a:t>
            </a:r>
            <a:r>
              <a:rPr dirty="0" sz="1050" spc="-5" b="1">
                <a:latin typeface="Arial"/>
                <a:cs typeface="Arial"/>
              </a:rPr>
              <a:t>Eventi </a:t>
            </a:r>
            <a:r>
              <a:rPr dirty="0" sz="1050" b="1">
                <a:latin typeface="Arial"/>
                <a:cs typeface="Arial"/>
              </a:rPr>
              <a:t>a</a:t>
            </a:r>
            <a:r>
              <a:rPr dirty="0" sz="1050" spc="-50" b="1">
                <a:latin typeface="Arial"/>
                <a:cs typeface="Arial"/>
              </a:rPr>
              <a:t> </a:t>
            </a:r>
            <a:r>
              <a:rPr dirty="0" sz="1050" b="1">
                <a:latin typeface="Arial"/>
                <a:cs typeface="Arial"/>
              </a:rPr>
              <a:t>Vicenza”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157480">
              <a:lnSpc>
                <a:spcPct val="95600"/>
              </a:lnSpc>
            </a:pPr>
            <a:r>
              <a:rPr dirty="0" sz="1200" spc="-5">
                <a:latin typeface="Arial"/>
                <a:cs typeface="Arial"/>
              </a:rPr>
              <a:t>Sabato 7 e domenica 8 maggio dalle 10 alle 18 si svolgerà </a:t>
            </a:r>
            <a:r>
              <a:rPr dirty="0" sz="1200" b="1">
                <a:latin typeface="Arial"/>
                <a:cs typeface="Arial"/>
              </a:rPr>
              <a:t>il </a:t>
            </a:r>
            <a:r>
              <a:rPr dirty="0" sz="1200" spc="-5" b="1">
                <a:latin typeface="Arial"/>
                <a:cs typeface="Arial"/>
              </a:rPr>
              <a:t>"Festival della </a:t>
            </a:r>
            <a:r>
              <a:rPr dirty="0" sz="1200" b="1">
                <a:latin typeface="Arial"/>
                <a:cs typeface="Arial"/>
              </a:rPr>
              <a:t>Cultura  </a:t>
            </a:r>
            <a:r>
              <a:rPr dirty="0" sz="1200" spc="-5" b="1">
                <a:latin typeface="Arial"/>
                <a:cs typeface="Arial"/>
              </a:rPr>
              <a:t>Creativa </a:t>
            </a:r>
            <a:r>
              <a:rPr dirty="0" sz="1200" b="1">
                <a:latin typeface="Arial"/>
                <a:cs typeface="Arial"/>
              </a:rPr>
              <a:t>2016" </a:t>
            </a:r>
            <a:r>
              <a:rPr dirty="0" sz="1200" spc="-5" b="1">
                <a:latin typeface="Arial"/>
                <a:cs typeface="Arial"/>
              </a:rPr>
              <a:t>presso le Gallerie d'Italia </a:t>
            </a:r>
            <a:r>
              <a:rPr dirty="0" sz="1200" b="1">
                <a:latin typeface="Arial"/>
                <a:cs typeface="Arial"/>
              </a:rPr>
              <a:t>di </a:t>
            </a:r>
            <a:r>
              <a:rPr dirty="0" sz="1200" spc="-5" b="1">
                <a:latin typeface="Arial"/>
                <a:cs typeface="Arial"/>
              </a:rPr>
              <a:t>Palazzo </a:t>
            </a:r>
            <a:r>
              <a:rPr dirty="0" sz="1200" b="1">
                <a:latin typeface="Arial"/>
                <a:cs typeface="Arial"/>
              </a:rPr>
              <a:t>Leoni </a:t>
            </a:r>
            <a:r>
              <a:rPr dirty="0" sz="1200" spc="-5" b="1">
                <a:latin typeface="Arial"/>
                <a:cs typeface="Arial"/>
              </a:rPr>
              <a:t>Montanari a Vicenza </a:t>
            </a:r>
            <a:r>
              <a:rPr dirty="0" sz="1200" spc="-5">
                <a:latin typeface="Arial"/>
                <a:cs typeface="Arial"/>
              </a:rPr>
              <a:t>in  contrà Santa Corona 25. L</a:t>
            </a:r>
            <a:r>
              <a:rPr dirty="0" sz="1200" spc="-5">
                <a:latin typeface="Arial"/>
                <a:cs typeface="Arial"/>
                <a:hlinkClick r:id="rId3"/>
              </a:rPr>
              <a:t>'</a:t>
            </a:r>
            <a:r>
              <a:rPr dirty="0" sz="1200" spc="-5">
                <a:solidFill>
                  <a:srgbClr val="2D6C9D"/>
                </a:solidFill>
                <a:latin typeface="Arial"/>
                <a:cs typeface="Arial"/>
                <a:hlinkClick r:id="rId3"/>
              </a:rPr>
              <a:t>iniziativa</a:t>
            </a:r>
            <a:r>
              <a:rPr dirty="0" sz="1200" spc="-5">
                <a:latin typeface="Arial"/>
                <a:cs typeface="Arial"/>
              </a:rPr>
              <a:t>, promossa dall'Associazione Bancaria Italiana, è  dedicata al </a:t>
            </a:r>
            <a:r>
              <a:rPr dirty="0" sz="1200">
                <a:latin typeface="Arial"/>
                <a:cs typeface="Arial"/>
              </a:rPr>
              <a:t>tema </a:t>
            </a:r>
            <a:r>
              <a:rPr dirty="0" sz="1200" spc="-5" b="1">
                <a:latin typeface="Arial"/>
                <a:cs typeface="Arial"/>
              </a:rPr>
              <a:t>"Abitare sotto sopra: Scoprire e sperimentare come si sta dentro </a:t>
            </a:r>
            <a:r>
              <a:rPr dirty="0" sz="1200" b="1">
                <a:latin typeface="Arial"/>
                <a:cs typeface="Arial"/>
              </a:rPr>
              <a:t>i  luoghi, </a:t>
            </a:r>
            <a:r>
              <a:rPr dirty="0" sz="1200" spc="-5" b="1">
                <a:latin typeface="Arial"/>
                <a:cs typeface="Arial"/>
              </a:rPr>
              <a:t>l’arte </a:t>
            </a:r>
            <a:r>
              <a:rPr dirty="0" sz="1200" b="1">
                <a:latin typeface="Arial"/>
                <a:cs typeface="Arial"/>
              </a:rPr>
              <a:t>e </a:t>
            </a:r>
            <a:r>
              <a:rPr dirty="0" sz="1200" spc="-5" b="1">
                <a:latin typeface="Arial"/>
                <a:cs typeface="Arial"/>
              </a:rPr>
              <a:t>le emozioni"</a:t>
            </a:r>
            <a:r>
              <a:rPr dirty="0" sz="1200" spc="-5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 marR="471805">
              <a:lnSpc>
                <a:spcPts val="1380"/>
              </a:lnSpc>
            </a:pPr>
            <a:r>
              <a:rPr dirty="0" sz="1200" spc="-5" b="1">
                <a:latin typeface="Arial"/>
                <a:cs typeface="Arial"/>
              </a:rPr>
              <a:t>A disposizione delle famiglie </a:t>
            </a:r>
            <a:r>
              <a:rPr dirty="0" sz="1200" b="1">
                <a:latin typeface="Arial"/>
                <a:cs typeface="Arial"/>
              </a:rPr>
              <a:t>un </a:t>
            </a:r>
            <a:r>
              <a:rPr dirty="0" sz="1200" spc="-5" b="1">
                <a:latin typeface="Arial"/>
                <a:cs typeface="Arial"/>
              </a:rPr>
              <a:t>particolare programma </a:t>
            </a:r>
            <a:r>
              <a:rPr dirty="0" sz="1200" b="1">
                <a:latin typeface="Arial"/>
                <a:cs typeface="Arial"/>
              </a:rPr>
              <a:t>sul </a:t>
            </a:r>
            <a:r>
              <a:rPr dirty="0" sz="1200" spc="-10" b="1">
                <a:latin typeface="Arial"/>
                <a:cs typeface="Arial"/>
              </a:rPr>
              <a:t>tema </a:t>
            </a:r>
            <a:r>
              <a:rPr dirty="0" sz="1200" spc="-5" b="1">
                <a:latin typeface="Arial"/>
                <a:cs typeface="Arial"/>
              </a:rPr>
              <a:t>"Abitare </a:t>
            </a:r>
            <a:r>
              <a:rPr dirty="0" sz="1200" b="1">
                <a:latin typeface="Arial"/>
                <a:cs typeface="Arial"/>
              </a:rPr>
              <a:t>una  dimora": </a:t>
            </a:r>
            <a:r>
              <a:rPr dirty="0" sz="1200" spc="-5" b="1">
                <a:latin typeface="Arial"/>
                <a:cs typeface="Arial"/>
              </a:rPr>
              <a:t>l’itinerario con caccia </a:t>
            </a:r>
            <a:r>
              <a:rPr dirty="0" sz="1200" b="1">
                <a:latin typeface="Arial"/>
                <a:cs typeface="Arial"/>
              </a:rPr>
              <a:t>al </a:t>
            </a:r>
            <a:r>
              <a:rPr dirty="0" sz="1200" spc="-5" b="1">
                <a:latin typeface="Arial"/>
                <a:cs typeface="Arial"/>
              </a:rPr>
              <a:t>dettaglio "Un </a:t>
            </a:r>
            <a:r>
              <a:rPr dirty="0" sz="1200" b="1">
                <a:latin typeface="Arial"/>
                <a:cs typeface="Arial"/>
              </a:rPr>
              <a:t>palazzo nel </a:t>
            </a:r>
            <a:r>
              <a:rPr dirty="0" sz="1200" spc="-5" b="1">
                <a:latin typeface="Arial"/>
                <a:cs typeface="Arial"/>
              </a:rPr>
              <a:t>cuore</a:t>
            </a:r>
            <a:r>
              <a:rPr dirty="0" sz="1200" spc="15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del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380"/>
              </a:lnSpc>
            </a:pPr>
            <a:r>
              <a:rPr dirty="0" sz="1200" spc="-5" b="1">
                <a:latin typeface="Arial"/>
                <a:cs typeface="Arial"/>
              </a:rPr>
              <a:t>mondo". </a:t>
            </a:r>
            <a:r>
              <a:rPr dirty="0" sz="1200" spc="-5">
                <a:latin typeface="Arial"/>
                <a:cs typeface="Arial"/>
              </a:rPr>
              <a:t>Nell’antica </a:t>
            </a:r>
            <a:r>
              <a:rPr dirty="0" sz="1200">
                <a:latin typeface="Arial"/>
                <a:cs typeface="Arial"/>
              </a:rPr>
              <a:t>“Casa </a:t>
            </a:r>
            <a:r>
              <a:rPr dirty="0" sz="1200" spc="-5">
                <a:latin typeface="Arial"/>
                <a:cs typeface="Arial"/>
              </a:rPr>
              <a:t>Montanara”, affreschi, stucchi </a:t>
            </a:r>
            <a:r>
              <a:rPr dirty="0" sz="1200">
                <a:latin typeface="Arial"/>
                <a:cs typeface="Arial"/>
              </a:rPr>
              <a:t>e </a:t>
            </a:r>
            <a:r>
              <a:rPr dirty="0" sz="1200" spc="-5">
                <a:latin typeface="Arial"/>
                <a:cs typeface="Arial"/>
              </a:rPr>
              <a:t>statue ricordano </a:t>
            </a:r>
            <a:r>
              <a:rPr dirty="0" sz="1200" spc="-10">
                <a:latin typeface="Arial"/>
                <a:cs typeface="Arial"/>
              </a:rPr>
              <a:t>la </a:t>
            </a:r>
            <a:r>
              <a:rPr dirty="0" sz="1200" spc="-5">
                <a:latin typeface="Arial"/>
                <a:cs typeface="Arial"/>
              </a:rPr>
              <a:t>storia della  nobile </a:t>
            </a:r>
            <a:r>
              <a:rPr dirty="0" sz="1200" spc="-5">
                <a:solidFill>
                  <a:srgbClr val="2D6C9D"/>
                </a:solidFill>
                <a:latin typeface="Arial"/>
                <a:cs typeface="Arial"/>
                <a:hlinkClick r:id="rId4"/>
              </a:rPr>
              <a:t>casata</a:t>
            </a:r>
            <a:r>
              <a:rPr dirty="0" sz="1200" spc="-5">
                <a:latin typeface="Arial"/>
                <a:cs typeface="Arial"/>
              </a:rPr>
              <a:t>, </a:t>
            </a:r>
            <a:r>
              <a:rPr dirty="0" sz="1200" spc="-10">
                <a:latin typeface="Arial"/>
                <a:cs typeface="Arial"/>
              </a:rPr>
              <a:t>che </a:t>
            </a:r>
            <a:r>
              <a:rPr dirty="0" sz="1200" spc="-5">
                <a:latin typeface="Arial"/>
                <a:cs typeface="Arial"/>
              </a:rPr>
              <a:t>ha vissuto nel </a:t>
            </a:r>
            <a:r>
              <a:rPr dirty="0" sz="1200" spc="-10">
                <a:solidFill>
                  <a:srgbClr val="2D6C9D"/>
                </a:solidFill>
                <a:latin typeface="Arial"/>
                <a:cs typeface="Arial"/>
                <a:hlinkClick r:id="rId5"/>
              </a:rPr>
              <a:t>palazzo </a:t>
            </a:r>
            <a:r>
              <a:rPr dirty="0" sz="1200">
                <a:latin typeface="Arial"/>
                <a:cs typeface="Arial"/>
              </a:rPr>
              <a:t>per </a:t>
            </a:r>
            <a:r>
              <a:rPr dirty="0" sz="1200" spc="-5">
                <a:latin typeface="Arial"/>
                <a:cs typeface="Arial"/>
              </a:rPr>
              <a:t>quasi </a:t>
            </a:r>
            <a:r>
              <a:rPr dirty="0" sz="1200">
                <a:latin typeface="Arial"/>
                <a:cs typeface="Arial"/>
              </a:rPr>
              <a:t>due </a:t>
            </a:r>
            <a:r>
              <a:rPr dirty="0" sz="1200" spc="-5">
                <a:latin typeface="Arial"/>
                <a:cs typeface="Arial"/>
              </a:rPr>
              <a:t>secoli, </a:t>
            </a:r>
            <a:r>
              <a:rPr dirty="0" sz="1200">
                <a:latin typeface="Arial"/>
                <a:cs typeface="Arial"/>
              </a:rPr>
              <a:t>dal </a:t>
            </a:r>
            <a:r>
              <a:rPr dirty="0" sz="1200" spc="-5">
                <a:latin typeface="Arial"/>
                <a:cs typeface="Arial"/>
              </a:rPr>
              <a:t>Seicento all’Ottocento.  Un’intrigante </a:t>
            </a:r>
            <a:r>
              <a:rPr dirty="0" sz="1200">
                <a:latin typeface="Arial"/>
                <a:cs typeface="Arial"/>
              </a:rPr>
              <a:t>caccia al </a:t>
            </a:r>
            <a:r>
              <a:rPr dirty="0" sz="1200" spc="-5">
                <a:latin typeface="Arial"/>
                <a:cs typeface="Arial"/>
              </a:rPr>
              <a:t>dettaglio, in </a:t>
            </a:r>
            <a:r>
              <a:rPr dirty="0" sz="1200">
                <a:latin typeface="Arial"/>
                <a:cs typeface="Arial"/>
              </a:rPr>
              <a:t>cui i </a:t>
            </a:r>
            <a:r>
              <a:rPr dirty="0" sz="1200" spc="-5">
                <a:latin typeface="Arial"/>
                <a:cs typeface="Arial"/>
              </a:rPr>
              <a:t>partecipanti sono invitati </a:t>
            </a:r>
            <a:r>
              <a:rPr dirty="0" sz="1200">
                <a:latin typeface="Arial"/>
                <a:cs typeface="Arial"/>
              </a:rPr>
              <a:t>ad </a:t>
            </a:r>
            <a:r>
              <a:rPr dirty="0" sz="1200" spc="-5">
                <a:latin typeface="Arial"/>
                <a:cs typeface="Arial"/>
              </a:rPr>
              <a:t>attraversare diversi  ambienti del </a:t>
            </a:r>
            <a:r>
              <a:rPr dirty="0" sz="1200" spc="-10">
                <a:latin typeface="Arial"/>
                <a:cs typeface="Arial"/>
              </a:rPr>
              <a:t>palazzo </a:t>
            </a:r>
            <a:r>
              <a:rPr dirty="0" sz="1200">
                <a:latin typeface="Arial"/>
                <a:cs typeface="Arial"/>
              </a:rPr>
              <a:t>barocco, </a:t>
            </a:r>
            <a:r>
              <a:rPr dirty="0" sz="1200" spc="-5">
                <a:latin typeface="Arial"/>
                <a:cs typeface="Arial"/>
              </a:rPr>
              <a:t>per scoprire la loro originaria </a:t>
            </a:r>
            <a:r>
              <a:rPr dirty="0" sz="1200" spc="-5">
                <a:solidFill>
                  <a:srgbClr val="2D6C9D"/>
                </a:solidFill>
                <a:latin typeface="Arial"/>
                <a:cs typeface="Arial"/>
                <a:hlinkClick r:id="rId6"/>
              </a:rPr>
              <a:t>vocazione </a:t>
            </a:r>
            <a:r>
              <a:rPr dirty="0" sz="1200" spc="-5">
                <a:latin typeface="Arial"/>
                <a:cs typeface="Arial"/>
              </a:rPr>
              <a:t>pratica e simbolica,  incontrando aneddoti, figure e segni del passato. La facciata, il cortile, la </a:t>
            </a:r>
            <a:r>
              <a:rPr dirty="0" sz="1200" spc="-5">
                <a:solidFill>
                  <a:srgbClr val="2D6C9D"/>
                </a:solidFill>
                <a:latin typeface="Arial"/>
                <a:cs typeface="Arial"/>
                <a:hlinkClick r:id="rId7"/>
              </a:rPr>
              <a:t>loggia</a:t>
            </a:r>
            <a:r>
              <a:rPr dirty="0" sz="1200" spc="-5">
                <a:latin typeface="Arial"/>
                <a:cs typeface="Arial"/>
              </a:rPr>
              <a:t>, il salone</a:t>
            </a:r>
            <a:r>
              <a:rPr dirty="0" sz="1200" spc="24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e</a:t>
            </a:r>
            <a:endParaRPr sz="1200">
              <a:latin typeface="Arial"/>
              <a:cs typeface="Arial"/>
            </a:endParaRPr>
          </a:p>
          <a:p>
            <a:pPr marL="12700" marR="74930">
              <a:lnSpc>
                <a:spcPts val="1380"/>
              </a:lnSpc>
              <a:spcBef>
                <a:spcPts val="5"/>
              </a:spcBef>
            </a:pPr>
            <a:r>
              <a:rPr dirty="0" sz="1200" spc="-5">
                <a:latin typeface="Arial"/>
                <a:cs typeface="Arial"/>
              </a:rPr>
              <a:t>l’anti-cappella svelano </a:t>
            </a:r>
            <a:r>
              <a:rPr dirty="0" sz="1200">
                <a:latin typeface="Arial"/>
                <a:cs typeface="Arial"/>
              </a:rPr>
              <a:t>alcuni </a:t>
            </a:r>
            <a:r>
              <a:rPr dirty="0" sz="1200" spc="-5">
                <a:latin typeface="Arial"/>
                <a:cs typeface="Arial"/>
              </a:rPr>
              <a:t>importanti momenti, storici e quotidiani, vissuti dalla famiglia  Leoni Montanari. </a:t>
            </a:r>
            <a:r>
              <a:rPr dirty="0" sz="1200" spc="-10" b="1">
                <a:latin typeface="Arial"/>
                <a:cs typeface="Arial"/>
              </a:rPr>
              <a:t>Alla </a:t>
            </a:r>
            <a:r>
              <a:rPr dirty="0" sz="1200" b="1">
                <a:latin typeface="Arial"/>
                <a:cs typeface="Arial"/>
              </a:rPr>
              <a:t>fine del </a:t>
            </a:r>
            <a:r>
              <a:rPr dirty="0" sz="1200" spc="-5" b="1">
                <a:latin typeface="Arial"/>
                <a:cs typeface="Arial"/>
              </a:rPr>
              <a:t>percorso </a:t>
            </a:r>
            <a:r>
              <a:rPr dirty="0" sz="1200" b="1">
                <a:latin typeface="Arial"/>
                <a:cs typeface="Arial"/>
              </a:rPr>
              <a:t>è </a:t>
            </a:r>
            <a:r>
              <a:rPr dirty="0" sz="1200" spc="-5" b="1">
                <a:latin typeface="Arial"/>
                <a:cs typeface="Arial"/>
              </a:rPr>
              <a:t>prevista un’attività </a:t>
            </a:r>
            <a:r>
              <a:rPr dirty="0" sz="1200" b="1">
                <a:latin typeface="Arial"/>
                <a:cs typeface="Arial"/>
              </a:rPr>
              <a:t>di </a:t>
            </a:r>
            <a:r>
              <a:rPr dirty="0" sz="1200" spc="-5" b="1">
                <a:latin typeface="Arial"/>
                <a:cs typeface="Arial"/>
              </a:rPr>
              <a:t>laboratorio </a:t>
            </a:r>
            <a:r>
              <a:rPr dirty="0" sz="1200" b="1">
                <a:latin typeface="Arial"/>
                <a:cs typeface="Arial"/>
              </a:rPr>
              <a:t>che  </a:t>
            </a:r>
            <a:r>
              <a:rPr dirty="0" sz="1200" spc="-5" b="1">
                <a:latin typeface="Arial"/>
                <a:cs typeface="Arial"/>
              </a:rPr>
              <a:t>prevede la costruzione </a:t>
            </a:r>
            <a:r>
              <a:rPr dirty="0" sz="1200" b="1">
                <a:latin typeface="Arial"/>
                <a:cs typeface="Arial"/>
              </a:rPr>
              <a:t>di </a:t>
            </a:r>
            <a:r>
              <a:rPr dirty="0" sz="1200" spc="-5" b="1">
                <a:latin typeface="Arial"/>
                <a:cs typeface="Arial"/>
              </a:rPr>
              <a:t>un modello </a:t>
            </a:r>
            <a:r>
              <a:rPr dirty="0" sz="1200" b="1">
                <a:latin typeface="Arial"/>
                <a:cs typeface="Arial"/>
              </a:rPr>
              <a:t>in </a:t>
            </a:r>
            <a:r>
              <a:rPr dirty="0" sz="1200" spc="-5" b="1">
                <a:latin typeface="Arial"/>
                <a:cs typeface="Arial"/>
              </a:rPr>
              <a:t>miniatura del palazzo</a:t>
            </a:r>
            <a:r>
              <a:rPr dirty="0" sz="1200" spc="40" b="1">
                <a:latin typeface="Arial"/>
                <a:cs typeface="Arial"/>
              </a:rPr>
              <a:t> </a:t>
            </a:r>
            <a:r>
              <a:rPr dirty="0" sz="1200" b="1">
                <a:latin typeface="Arial"/>
                <a:cs typeface="Arial"/>
              </a:rPr>
              <a:t>barocco</a:t>
            </a:r>
            <a:r>
              <a:rPr dirty="0" sz="1200">
                <a:latin typeface="Arial"/>
                <a:cs typeface="Arial"/>
              </a:rPr>
              <a:t>,</a:t>
            </a:r>
            <a:endParaRPr sz="1200">
              <a:latin typeface="Arial"/>
              <a:cs typeface="Arial"/>
            </a:endParaRPr>
          </a:p>
          <a:p>
            <a:pPr marL="12700" marR="820419">
              <a:lnSpc>
                <a:spcPts val="1370"/>
              </a:lnSpc>
              <a:spcBef>
                <a:spcPts val="5"/>
              </a:spcBef>
            </a:pPr>
            <a:r>
              <a:rPr dirty="0" sz="1200" spc="-5">
                <a:latin typeface="Arial"/>
                <a:cs typeface="Arial"/>
              </a:rPr>
              <a:t>personalizzato </a:t>
            </a:r>
            <a:r>
              <a:rPr dirty="0" sz="1200">
                <a:latin typeface="Arial"/>
                <a:cs typeface="Arial"/>
              </a:rPr>
              <a:t>con </a:t>
            </a:r>
            <a:r>
              <a:rPr dirty="0" sz="1200" spc="-5">
                <a:latin typeface="Arial"/>
                <a:cs typeface="Arial"/>
              </a:rPr>
              <a:t>i </a:t>
            </a:r>
            <a:r>
              <a:rPr dirty="0" sz="1200" spc="-5">
                <a:solidFill>
                  <a:srgbClr val="2D6C9D"/>
                </a:solidFill>
                <a:latin typeface="Arial"/>
                <a:cs typeface="Arial"/>
                <a:hlinkClick r:id="rId8"/>
              </a:rPr>
              <a:t>dettagli </a:t>
            </a:r>
            <a:r>
              <a:rPr dirty="0" sz="1200" spc="-5">
                <a:latin typeface="Arial"/>
                <a:cs typeface="Arial"/>
              </a:rPr>
              <a:t>raccolti strada facendo, durante il breve viaggio di  conoscenza.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514350">
              <a:lnSpc>
                <a:spcPts val="1380"/>
              </a:lnSpc>
            </a:pPr>
            <a:r>
              <a:rPr dirty="0" sz="1200" b="1">
                <a:latin typeface="Arial"/>
                <a:cs typeface="Arial"/>
              </a:rPr>
              <a:t>Sul </a:t>
            </a:r>
            <a:r>
              <a:rPr dirty="0" sz="1200" spc="-5" b="1">
                <a:latin typeface="Arial"/>
                <a:cs typeface="Arial"/>
              </a:rPr>
              <a:t>tema "Abitare La Storia", sabato alle </a:t>
            </a:r>
            <a:r>
              <a:rPr dirty="0" sz="1200" spc="-10" b="1">
                <a:latin typeface="Arial"/>
                <a:cs typeface="Arial"/>
              </a:rPr>
              <a:t>ore </a:t>
            </a:r>
            <a:r>
              <a:rPr dirty="0" sz="1200" spc="-5" b="1">
                <a:latin typeface="Arial"/>
                <a:cs typeface="Arial"/>
              </a:rPr>
              <a:t>17, sarà possibile assistere alla  performance "All’ombra </a:t>
            </a:r>
            <a:r>
              <a:rPr dirty="0" sz="1200" b="1">
                <a:latin typeface="Arial"/>
                <a:cs typeface="Arial"/>
              </a:rPr>
              <a:t>di </a:t>
            </a:r>
            <a:r>
              <a:rPr dirty="0" sz="1200" spc="-5" b="1">
                <a:latin typeface="Arial"/>
                <a:cs typeface="Arial"/>
              </a:rPr>
              <a:t>Dioniso: la vita, l’amore, </a:t>
            </a:r>
            <a:r>
              <a:rPr dirty="0" sz="1200" b="1">
                <a:latin typeface="Arial"/>
                <a:cs typeface="Arial"/>
              </a:rPr>
              <a:t>il buon vino"</a:t>
            </a:r>
            <a:r>
              <a:rPr dirty="0" sz="1200">
                <a:latin typeface="Arial"/>
                <a:cs typeface="Arial"/>
              </a:rPr>
              <a:t>, </a:t>
            </a:r>
            <a:r>
              <a:rPr dirty="0" sz="1200" spc="-5">
                <a:latin typeface="Arial"/>
                <a:cs typeface="Arial"/>
              </a:rPr>
              <a:t>realizzata</a:t>
            </a:r>
            <a:r>
              <a:rPr dirty="0" sz="1200" spc="8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in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45"/>
              </a:lnSpc>
            </a:pPr>
            <a:r>
              <a:rPr dirty="0" sz="1200" spc="-5">
                <a:latin typeface="Arial"/>
                <a:cs typeface="Arial"/>
              </a:rPr>
              <a:t>collaborazione con </a:t>
            </a:r>
            <a:r>
              <a:rPr dirty="0" sz="1200" spc="-5">
                <a:solidFill>
                  <a:srgbClr val="2D6C9D"/>
                </a:solidFill>
                <a:latin typeface="Arial"/>
                <a:cs typeface="Arial"/>
                <a:hlinkClick r:id="rId9"/>
              </a:rPr>
              <a:t>studenti </a:t>
            </a:r>
            <a:r>
              <a:rPr dirty="0" sz="1200" spc="-5">
                <a:latin typeface="Arial"/>
                <a:cs typeface="Arial"/>
              </a:rPr>
              <a:t>e docenti del liceo classico linguistico musicale</a:t>
            </a:r>
            <a:r>
              <a:rPr dirty="0" sz="1200" spc="135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“Antonio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82085" y="2229535"/>
            <a:ext cx="1604583" cy="21930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3043427"/>
            <a:ext cx="6245225" cy="218998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005195" cy="328167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505325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icenza</a:t>
            </a:r>
            <a:r>
              <a:rPr dirty="0" sz="1600" spc="-5" b="1">
                <a:latin typeface="Arial"/>
                <a:cs typeface="Arial"/>
              </a:rPr>
              <a:t>to</a:t>
            </a:r>
            <a:r>
              <a:rPr dirty="0" sz="1600" spc="-5" b="1">
                <a:latin typeface="Arial"/>
                <a:cs typeface="Arial"/>
              </a:rPr>
              <a:t>d</a:t>
            </a:r>
            <a:r>
              <a:rPr dirty="0" sz="1600" spc="10" b="1">
                <a:latin typeface="Arial"/>
                <a:cs typeface="Arial"/>
              </a:rPr>
              <a:t>a</a:t>
            </a:r>
            <a:r>
              <a:rPr dirty="0" sz="1600" spc="-30" b="1">
                <a:latin typeface="Arial"/>
                <a:cs typeface="Arial"/>
              </a:rPr>
              <a:t>y</a:t>
            </a:r>
            <a:r>
              <a:rPr dirty="0" sz="1600" spc="-5" b="1">
                <a:latin typeface="Arial"/>
                <a:cs typeface="Arial"/>
              </a:rPr>
              <a:t>.</a:t>
            </a:r>
            <a:r>
              <a:rPr dirty="0" sz="1600" spc="10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t  </a:t>
            </a:r>
            <a:r>
              <a:rPr dirty="0" sz="1600" spc="-5" b="1">
                <a:latin typeface="Arial"/>
                <a:cs typeface="Arial"/>
              </a:rPr>
              <a:t>6 maggio</a:t>
            </a:r>
            <a:r>
              <a:rPr dirty="0" sz="1600" spc="-3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ct val="95600"/>
              </a:lnSpc>
              <a:spcBef>
                <a:spcPts val="975"/>
              </a:spcBef>
            </a:pPr>
            <a:r>
              <a:rPr dirty="0" sz="1200" spc="-5" b="1">
                <a:latin typeface="Arial"/>
                <a:cs typeface="Arial"/>
              </a:rPr>
              <a:t>Pigafetta” </a:t>
            </a:r>
            <a:r>
              <a:rPr dirty="0" sz="1200">
                <a:latin typeface="Arial"/>
                <a:cs typeface="Arial"/>
              </a:rPr>
              <a:t>di </a:t>
            </a:r>
            <a:r>
              <a:rPr dirty="0" sz="1200" spc="-5">
                <a:latin typeface="Arial"/>
                <a:cs typeface="Arial"/>
              </a:rPr>
              <a:t>Vicenza, </a:t>
            </a:r>
            <a:r>
              <a:rPr dirty="0" sz="1200">
                <a:latin typeface="Arial"/>
                <a:cs typeface="Arial"/>
              </a:rPr>
              <a:t>che </a:t>
            </a:r>
            <a:r>
              <a:rPr dirty="0" sz="1200" spc="-5">
                <a:latin typeface="Arial"/>
                <a:cs typeface="Arial"/>
              </a:rPr>
              <a:t>ne hanno fatto il loro cantiere </a:t>
            </a:r>
            <a:r>
              <a:rPr dirty="0" sz="1200">
                <a:latin typeface="Arial"/>
                <a:cs typeface="Arial"/>
              </a:rPr>
              <a:t>di </a:t>
            </a:r>
            <a:r>
              <a:rPr dirty="0" sz="1200" spc="-5">
                <a:latin typeface="Arial"/>
                <a:cs typeface="Arial"/>
              </a:rPr>
              <a:t>lavoro nel </a:t>
            </a:r>
            <a:r>
              <a:rPr dirty="0" sz="1200">
                <a:latin typeface="Arial"/>
                <a:cs typeface="Arial"/>
              </a:rPr>
              <a:t>corso </a:t>
            </a:r>
            <a:r>
              <a:rPr dirty="0" sz="1200" spc="-5">
                <a:latin typeface="Arial"/>
                <a:cs typeface="Arial"/>
              </a:rPr>
              <a:t>dell’anno  </a:t>
            </a:r>
            <a:r>
              <a:rPr dirty="0" sz="1200">
                <a:latin typeface="Arial"/>
                <a:cs typeface="Arial"/>
              </a:rPr>
              <a:t>scolastico. </a:t>
            </a:r>
            <a:r>
              <a:rPr dirty="0" sz="1200" spc="-5">
                <a:latin typeface="Arial"/>
                <a:cs typeface="Arial"/>
              </a:rPr>
              <a:t>Si tratta </a:t>
            </a:r>
            <a:r>
              <a:rPr dirty="0" sz="1200">
                <a:latin typeface="Arial"/>
                <a:cs typeface="Arial"/>
              </a:rPr>
              <a:t>di </a:t>
            </a:r>
            <a:r>
              <a:rPr dirty="0" sz="1200" spc="-5">
                <a:latin typeface="Arial"/>
                <a:cs typeface="Arial"/>
              </a:rPr>
              <a:t>una </a:t>
            </a:r>
            <a:r>
              <a:rPr dirty="0" sz="1200" spc="-5">
                <a:solidFill>
                  <a:srgbClr val="2D6C9D"/>
                </a:solidFill>
                <a:latin typeface="Arial"/>
                <a:cs typeface="Arial"/>
                <a:hlinkClick r:id="rId3"/>
              </a:rPr>
              <a:t>suggestione </a:t>
            </a:r>
            <a:r>
              <a:rPr dirty="0" sz="1200" spc="-5">
                <a:latin typeface="Arial"/>
                <a:cs typeface="Arial"/>
              </a:rPr>
              <a:t>di Dioniso ispirata </a:t>
            </a:r>
            <a:r>
              <a:rPr dirty="0" sz="1200">
                <a:latin typeface="Arial"/>
                <a:cs typeface="Arial"/>
              </a:rPr>
              <a:t>al </a:t>
            </a:r>
            <a:r>
              <a:rPr dirty="0" sz="1200" spc="-10">
                <a:solidFill>
                  <a:srgbClr val="2D6C9D"/>
                </a:solidFill>
                <a:latin typeface="Arial"/>
                <a:cs typeface="Arial"/>
                <a:hlinkClick r:id="rId4"/>
              </a:rPr>
              <a:t>terzo </a:t>
            </a:r>
            <a:r>
              <a:rPr dirty="0" sz="1200" spc="-5">
                <a:solidFill>
                  <a:srgbClr val="2D6C9D"/>
                </a:solidFill>
                <a:latin typeface="Arial"/>
                <a:cs typeface="Arial"/>
                <a:hlinkClick r:id="rId4"/>
              </a:rPr>
              <a:t>allestimento </a:t>
            </a:r>
            <a:r>
              <a:rPr dirty="0" sz="1200">
                <a:solidFill>
                  <a:srgbClr val="2D6C9D"/>
                </a:solidFill>
                <a:latin typeface="Arial"/>
                <a:cs typeface="Arial"/>
                <a:hlinkClick r:id="rId4"/>
              </a:rPr>
              <a:t>di </a:t>
            </a:r>
            <a:r>
              <a:rPr dirty="0" sz="1200">
                <a:solidFill>
                  <a:srgbClr val="2D6C9D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2D6C9D"/>
                </a:solidFill>
                <a:latin typeface="Arial"/>
                <a:cs typeface="Arial"/>
                <a:hlinkClick r:id="rId4"/>
              </a:rPr>
              <a:t>ceramiche attiche e magnogreche dalle collezioni </a:t>
            </a:r>
            <a:r>
              <a:rPr dirty="0" sz="1200">
                <a:solidFill>
                  <a:srgbClr val="2D6C9D"/>
                </a:solidFill>
                <a:latin typeface="Arial"/>
                <a:cs typeface="Arial"/>
                <a:hlinkClick r:id="rId4"/>
              </a:rPr>
              <a:t>Intesa </a:t>
            </a:r>
            <a:r>
              <a:rPr dirty="0" sz="1200" spc="-5">
                <a:solidFill>
                  <a:srgbClr val="2D6C9D"/>
                </a:solidFill>
                <a:latin typeface="Arial"/>
                <a:cs typeface="Arial"/>
                <a:hlinkClick r:id="rId4"/>
              </a:rPr>
              <a:t>Sanpaolo, realizzato nell’ambito </a:t>
            </a:r>
            <a:r>
              <a:rPr dirty="0" sz="1200" spc="-5">
                <a:solidFill>
                  <a:srgbClr val="2D6C9D"/>
                </a:solidFill>
                <a:latin typeface="Arial"/>
                <a:cs typeface="Arial"/>
              </a:rPr>
              <a:t> </a:t>
            </a:r>
            <a:r>
              <a:rPr dirty="0" sz="1200" spc="-5">
                <a:solidFill>
                  <a:srgbClr val="2D6C9D"/>
                </a:solidFill>
                <a:latin typeface="Arial"/>
                <a:cs typeface="Arial"/>
                <a:hlinkClick r:id="rId4"/>
              </a:rPr>
              <a:t>della rassegna "Il tempo dell’antico" </a:t>
            </a:r>
            <a:r>
              <a:rPr dirty="0" sz="1200">
                <a:solidFill>
                  <a:srgbClr val="2D6C9D"/>
                </a:solidFill>
                <a:latin typeface="Arial"/>
                <a:cs typeface="Arial"/>
                <a:hlinkClick r:id="rId4"/>
              </a:rPr>
              <a:t>e </a:t>
            </a:r>
            <a:r>
              <a:rPr dirty="0" sz="1200" spc="-5">
                <a:solidFill>
                  <a:srgbClr val="2D6C9D"/>
                </a:solidFill>
                <a:latin typeface="Arial"/>
                <a:cs typeface="Arial"/>
                <a:hlinkClick r:id="rId4"/>
              </a:rPr>
              <a:t>dedicato </a:t>
            </a:r>
            <a:r>
              <a:rPr dirty="0" sz="1200">
                <a:solidFill>
                  <a:srgbClr val="2D6C9D"/>
                </a:solidFill>
                <a:latin typeface="Arial"/>
                <a:cs typeface="Arial"/>
                <a:hlinkClick r:id="rId4"/>
              </a:rPr>
              <a:t>a </a:t>
            </a:r>
            <a:r>
              <a:rPr dirty="0" sz="1200" spc="-5">
                <a:solidFill>
                  <a:srgbClr val="2D6C9D"/>
                </a:solidFill>
                <a:latin typeface="Arial"/>
                <a:cs typeface="Arial"/>
                <a:hlinkClick r:id="rId4"/>
              </a:rPr>
              <a:t>"Dioniso. </a:t>
            </a:r>
            <a:r>
              <a:rPr dirty="0" sz="1200">
                <a:solidFill>
                  <a:srgbClr val="2D6C9D"/>
                </a:solidFill>
                <a:latin typeface="Arial"/>
                <a:cs typeface="Arial"/>
                <a:hlinkClick r:id="rId4"/>
              </a:rPr>
              <a:t>Mito, </a:t>
            </a:r>
            <a:r>
              <a:rPr dirty="0" sz="1200" spc="-5">
                <a:solidFill>
                  <a:srgbClr val="2D6C9D"/>
                </a:solidFill>
                <a:latin typeface="Arial"/>
                <a:cs typeface="Arial"/>
                <a:hlinkClick r:id="rId4"/>
              </a:rPr>
              <a:t>rito </a:t>
            </a:r>
            <a:r>
              <a:rPr dirty="0" sz="1200">
                <a:solidFill>
                  <a:srgbClr val="2D6C9D"/>
                </a:solidFill>
                <a:latin typeface="Arial"/>
                <a:cs typeface="Arial"/>
                <a:hlinkClick r:id="rId4"/>
              </a:rPr>
              <a:t>e</a:t>
            </a:r>
            <a:r>
              <a:rPr dirty="0" sz="1200" spc="30">
                <a:solidFill>
                  <a:srgbClr val="2D6C9D"/>
                </a:solidFill>
                <a:latin typeface="Arial"/>
                <a:cs typeface="Arial"/>
                <a:hlinkClick r:id="rId4"/>
              </a:rPr>
              <a:t> </a:t>
            </a:r>
            <a:r>
              <a:rPr dirty="0" sz="1200" spc="-5">
                <a:solidFill>
                  <a:srgbClr val="2D6C9D"/>
                </a:solidFill>
                <a:latin typeface="Arial"/>
                <a:cs typeface="Arial"/>
                <a:hlinkClick r:id="rId4"/>
              </a:rPr>
              <a:t>teatro".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 marR="834390">
              <a:lnSpc>
                <a:spcPts val="1380"/>
              </a:lnSpc>
            </a:pPr>
            <a:r>
              <a:rPr dirty="0" sz="1200" spc="-5" b="1">
                <a:latin typeface="Arial"/>
                <a:cs typeface="Arial"/>
              </a:rPr>
              <a:t>Ingresso libero </a:t>
            </a:r>
            <a:r>
              <a:rPr dirty="0" sz="1200" b="1">
                <a:latin typeface="Arial"/>
                <a:cs typeface="Arial"/>
              </a:rPr>
              <a:t>fino </a:t>
            </a:r>
            <a:r>
              <a:rPr dirty="0" sz="1200" spc="-5" b="1">
                <a:latin typeface="Arial"/>
                <a:cs typeface="Arial"/>
              </a:rPr>
              <a:t>a esaurimento dei posti </a:t>
            </a:r>
            <a:r>
              <a:rPr dirty="0" sz="1200" b="1">
                <a:latin typeface="Arial"/>
                <a:cs typeface="Arial"/>
              </a:rPr>
              <a:t>disponibili. </a:t>
            </a:r>
            <a:r>
              <a:rPr dirty="0" sz="1200" spc="-5">
                <a:latin typeface="Arial"/>
                <a:cs typeface="Arial"/>
              </a:rPr>
              <a:t>Per informazioni  e </a:t>
            </a:r>
            <a:r>
              <a:rPr dirty="0" sz="1200" spc="-5">
                <a:solidFill>
                  <a:srgbClr val="2D6C9D"/>
                </a:solidFill>
                <a:latin typeface="Arial"/>
                <a:cs typeface="Arial"/>
                <a:hlinkClick r:id="rId5"/>
              </a:rPr>
              <a:t>prenotazioni </a:t>
            </a:r>
            <a:r>
              <a:rPr dirty="0" sz="1200" spc="-5">
                <a:latin typeface="Arial"/>
                <a:cs typeface="Arial"/>
              </a:rPr>
              <a:t>contattare il numero verde 800.578875 o consultare</a:t>
            </a:r>
            <a:r>
              <a:rPr dirty="0" sz="1200" spc="7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il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35"/>
              </a:lnSpc>
            </a:pPr>
            <a:r>
              <a:rPr dirty="0" sz="1200">
                <a:latin typeface="Arial"/>
                <a:cs typeface="Arial"/>
              </a:rPr>
              <a:t>sito </a:t>
            </a:r>
            <a:r>
              <a:rPr dirty="0" sz="1200" spc="-5">
                <a:solidFill>
                  <a:srgbClr val="2D6C9D"/>
                </a:solidFill>
                <a:latin typeface="Arial"/>
                <a:cs typeface="Arial"/>
                <a:hlinkClick r:id="rId6"/>
              </a:rPr>
              <a:t>www.gallerieditalia.com </a:t>
            </a:r>
            <a:r>
              <a:rPr dirty="0" sz="1200" spc="-5">
                <a:latin typeface="Arial"/>
                <a:cs typeface="Arial"/>
              </a:rPr>
              <a:t>o scrivere </a:t>
            </a:r>
            <a:r>
              <a:rPr dirty="0" sz="1200">
                <a:latin typeface="Arial"/>
                <a:cs typeface="Arial"/>
              </a:rPr>
              <a:t>una </a:t>
            </a:r>
            <a:r>
              <a:rPr dirty="0" sz="1200" spc="-5">
                <a:latin typeface="Arial"/>
                <a:cs typeface="Arial"/>
              </a:rPr>
              <a:t>e-mail a</a:t>
            </a:r>
            <a:r>
              <a:rPr dirty="0" sz="1200" spc="5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  <a:hlinkClick r:id="rId7"/>
              </a:rPr>
              <a:t>info@palazzomontanari.com.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20090" y="3877055"/>
            <a:ext cx="4676394" cy="297116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39140" y="6886955"/>
            <a:ext cx="2571750" cy="1143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9527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Zerottonove.it  6 maggio</a:t>
            </a:r>
            <a:r>
              <a:rPr dirty="0" sz="1600" spc="-6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6244643"/>
            <a:ext cx="6146165" cy="2349500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90"/>
              </a:spcBef>
            </a:pPr>
            <a:r>
              <a:rPr dirty="0" sz="850" spc="-5">
                <a:latin typeface="Arial"/>
                <a:cs typeface="Arial"/>
                <a:hlinkClick r:id="rId3"/>
              </a:rPr>
              <a:t>Chiara Rubino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700">
              <a:latin typeface="Times New Roman"/>
              <a:cs typeface="Times New Roman"/>
            </a:endParaRPr>
          </a:p>
          <a:p>
            <a:pPr marL="12700" marR="194945">
              <a:lnSpc>
                <a:spcPts val="3100"/>
              </a:lnSpc>
            </a:pPr>
            <a:r>
              <a:rPr dirty="0" sz="2700">
                <a:solidFill>
                  <a:srgbClr val="AB0707"/>
                </a:solidFill>
                <a:latin typeface="Arial"/>
                <a:cs typeface="Arial"/>
              </a:rPr>
              <a:t>“Stamm street </a:t>
            </a:r>
            <a:r>
              <a:rPr dirty="0" sz="2700" spc="-10">
                <a:solidFill>
                  <a:srgbClr val="AB0707"/>
                </a:solidFill>
                <a:latin typeface="Arial"/>
                <a:cs typeface="Arial"/>
              </a:rPr>
              <a:t>at </a:t>
            </a:r>
            <a:r>
              <a:rPr dirty="0" sz="2700" spc="-5">
                <a:solidFill>
                  <a:srgbClr val="AB0707"/>
                </a:solidFill>
                <a:latin typeface="Arial"/>
                <a:cs typeface="Arial"/>
              </a:rPr>
              <a:t>school”: l’Istituto </a:t>
            </a:r>
            <a:r>
              <a:rPr dirty="0" sz="2700">
                <a:solidFill>
                  <a:srgbClr val="AB0707"/>
                </a:solidFill>
                <a:latin typeface="Arial"/>
                <a:cs typeface="Arial"/>
              </a:rPr>
              <a:t>“Don  Alfonso </a:t>
            </a:r>
            <a:r>
              <a:rPr dirty="0" sz="2700" spc="-5">
                <a:solidFill>
                  <a:srgbClr val="AB0707"/>
                </a:solidFill>
                <a:latin typeface="Arial"/>
                <a:cs typeface="Arial"/>
              </a:rPr>
              <a:t>De Caro” incontra </a:t>
            </a:r>
            <a:r>
              <a:rPr dirty="0" sz="2700">
                <a:solidFill>
                  <a:srgbClr val="AB0707"/>
                </a:solidFill>
                <a:latin typeface="Arial"/>
                <a:cs typeface="Arial"/>
              </a:rPr>
              <a:t>la</a:t>
            </a:r>
            <a:r>
              <a:rPr dirty="0" sz="2700" spc="-20">
                <a:solidFill>
                  <a:srgbClr val="AB0707"/>
                </a:solidFill>
                <a:latin typeface="Arial"/>
                <a:cs typeface="Arial"/>
              </a:rPr>
              <a:t> </a:t>
            </a:r>
            <a:r>
              <a:rPr dirty="0" sz="2700">
                <a:solidFill>
                  <a:srgbClr val="AB0707"/>
                </a:solidFill>
                <a:latin typeface="Arial"/>
                <a:cs typeface="Arial"/>
              </a:rPr>
              <a:t>Strada</a:t>
            </a:r>
            <a:endParaRPr sz="2700">
              <a:latin typeface="Arial"/>
              <a:cs typeface="Arial"/>
            </a:endParaRPr>
          </a:p>
          <a:p>
            <a:pPr algn="just" marL="12700" marR="5080">
              <a:lnSpc>
                <a:spcPct val="95800"/>
              </a:lnSpc>
              <a:spcBef>
                <a:spcPts val="1795"/>
              </a:spcBef>
            </a:pPr>
            <a:r>
              <a:rPr dirty="0" sz="1800" spc="-5" b="1">
                <a:solidFill>
                  <a:srgbClr val="333333"/>
                </a:solidFill>
                <a:latin typeface="Arial"/>
                <a:cs typeface="Arial"/>
              </a:rPr>
              <a:t>Grande successo per la manifestazione “Stamm street  at school”, il progetto itinerante sull’arte </a:t>
            </a:r>
            <a:r>
              <a:rPr dirty="0" sz="1800" b="1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800" spc="-5" b="1">
                <a:solidFill>
                  <a:srgbClr val="333333"/>
                </a:solidFill>
                <a:latin typeface="Arial"/>
                <a:cs typeface="Arial"/>
              </a:rPr>
              <a:t>strada </a:t>
            </a:r>
            <a:r>
              <a:rPr dirty="0" sz="1800" b="1">
                <a:solidFill>
                  <a:srgbClr val="333333"/>
                </a:solidFill>
                <a:latin typeface="Arial"/>
                <a:cs typeface="Arial"/>
              </a:rPr>
              <a:t>che  </a:t>
            </a:r>
            <a:r>
              <a:rPr dirty="0" sz="1800" spc="-5" b="1">
                <a:solidFill>
                  <a:srgbClr val="333333"/>
                </a:solidFill>
                <a:latin typeface="Arial"/>
                <a:cs typeface="Arial"/>
              </a:rPr>
              <a:t>questa mattina </a:t>
            </a:r>
            <a:r>
              <a:rPr dirty="0" sz="1800" b="1">
                <a:solidFill>
                  <a:srgbClr val="333333"/>
                </a:solidFill>
                <a:latin typeface="Arial"/>
                <a:cs typeface="Arial"/>
              </a:rPr>
              <a:t>ha fatto tappa </a:t>
            </a:r>
            <a:r>
              <a:rPr dirty="0" sz="1800" spc="-5" b="1">
                <a:solidFill>
                  <a:srgbClr val="333333"/>
                </a:solidFill>
                <a:latin typeface="Arial"/>
                <a:cs typeface="Arial"/>
              </a:rPr>
              <a:t>presso l’istituto “Don  Alfonso De Caro” </a:t>
            </a:r>
            <a:r>
              <a:rPr dirty="0" sz="1800" b="1">
                <a:solidFill>
                  <a:srgbClr val="333333"/>
                </a:solidFill>
                <a:latin typeface="Arial"/>
                <a:cs typeface="Arial"/>
              </a:rPr>
              <a:t>di </a:t>
            </a:r>
            <a:r>
              <a:rPr dirty="0" sz="1800" spc="-5" b="1">
                <a:solidFill>
                  <a:srgbClr val="333333"/>
                </a:solidFill>
                <a:latin typeface="Arial"/>
                <a:cs typeface="Arial"/>
              </a:rPr>
              <a:t>Lancusi</a:t>
            </a:r>
            <a:r>
              <a:rPr dirty="0" sz="1800" spc="2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800" spc="-5" b="1">
                <a:solidFill>
                  <a:srgbClr val="333333"/>
                </a:solidFill>
                <a:latin typeface="Arial"/>
                <a:cs typeface="Arial"/>
              </a:rPr>
              <a:t>(Fisciano)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9168586"/>
            <a:ext cx="6143625" cy="558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9600"/>
              </a:lnSpc>
              <a:spcBef>
                <a:spcPts val="95"/>
              </a:spcBef>
            </a:pP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Questa mattina, l’Istituto “Don Alfonso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De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Caro”,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all’interno del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Festival della  Cultura Creativa promosso dall’ABI (Associazione Bancaria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Italiana), ha</a:t>
            </a:r>
            <a:r>
              <a:rPr dirty="0" sz="1350" spc="295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deciso</a:t>
            </a:r>
            <a:endParaRPr sz="1350">
              <a:latin typeface="Georgia"/>
              <a:cs typeface="Georgi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098932" y="2216832"/>
            <a:ext cx="1340364" cy="7755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3804792"/>
            <a:ext cx="4572000" cy="2285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9340" cy="86385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72884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Zerottonove.it  6 maggio</a:t>
            </a:r>
            <a:r>
              <a:rPr dirty="0" sz="1600" spc="-6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5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2700" marR="5715">
              <a:lnSpc>
                <a:spcPct val="129600"/>
              </a:lnSpc>
              <a:spcBef>
                <a:spcPts val="965"/>
              </a:spcBef>
            </a:pP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di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dedicare una giornata allo “Stamm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street at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school” la Scuola incontra la  Strada,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un’iniziativa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proposta dall’Associazione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PK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Events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di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Fisciano, che si  pone l’obiettivo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di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strutturare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il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dialogo interculturale, l’inclusione sociale </a:t>
            </a:r>
            <a:r>
              <a:rPr dirty="0" sz="1350" spc="-10">
                <a:solidFill>
                  <a:srgbClr val="333333"/>
                </a:solidFill>
                <a:latin typeface="Georgia"/>
                <a:cs typeface="Georgia"/>
              </a:rPr>
              <a:t>dei 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giovani e lo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scambio interculturale,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accrescendo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la partecipazione dei giovani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e 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degli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adulti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alla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vita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culturale della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città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con l’organizzazione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di eventi</a:t>
            </a:r>
            <a:r>
              <a:rPr dirty="0" sz="1350" spc="5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artistici.</a:t>
            </a:r>
            <a:endParaRPr sz="1350">
              <a:latin typeface="Georgia"/>
              <a:cs typeface="Georgia"/>
            </a:endParaRPr>
          </a:p>
          <a:p>
            <a:pPr algn="just" marL="12700" marR="5080">
              <a:lnSpc>
                <a:spcPct val="129600"/>
              </a:lnSpc>
              <a:spcBef>
                <a:spcPts val="5"/>
              </a:spcBef>
            </a:pP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La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manifestazione,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giunta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già alla sua </a:t>
            </a:r>
            <a:r>
              <a:rPr dirty="0" sz="1350" spc="-5" b="1">
                <a:solidFill>
                  <a:srgbClr val="333333"/>
                </a:solidFill>
                <a:latin typeface="Georgia"/>
                <a:cs typeface="Georgia"/>
              </a:rPr>
              <a:t>seconda edizione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,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ha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coinvolto gli 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alunni di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quinta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di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scuola Primaria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di Penta,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Lancusi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e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Gaiano,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gli alunni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di  prima classe della Secondaria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e i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loro</a:t>
            </a:r>
            <a:r>
              <a:rPr dirty="0" sz="1350" spc="-25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genitori.</a:t>
            </a:r>
            <a:endParaRPr sz="1350">
              <a:latin typeface="Georgia"/>
              <a:cs typeface="Georgia"/>
            </a:endParaRPr>
          </a:p>
          <a:p>
            <a:pPr algn="just" marL="12700" marR="6350">
              <a:lnSpc>
                <a:spcPct val="129600"/>
              </a:lnSpc>
            </a:pP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La giornata è iniziata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alle ore 9,00 </a:t>
            </a:r>
            <a:r>
              <a:rPr dirty="0" sz="1350" spc="-10">
                <a:solidFill>
                  <a:srgbClr val="333333"/>
                </a:solidFill>
                <a:latin typeface="Georgia"/>
                <a:cs typeface="Georgia"/>
              </a:rPr>
              <a:t>con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un </a:t>
            </a:r>
            <a:r>
              <a:rPr dirty="0" sz="1350" b="1">
                <a:solidFill>
                  <a:srgbClr val="333333"/>
                </a:solidFill>
                <a:latin typeface="Georgia"/>
                <a:cs typeface="Georgia"/>
              </a:rPr>
              <a:t>workshop </a:t>
            </a:r>
            <a:r>
              <a:rPr dirty="0" sz="1350" spc="-10" b="1">
                <a:solidFill>
                  <a:srgbClr val="333333"/>
                </a:solidFill>
                <a:latin typeface="Georgia"/>
                <a:cs typeface="Georgia"/>
              </a:rPr>
              <a:t>sui </a:t>
            </a:r>
            <a:r>
              <a:rPr dirty="0" sz="1350" b="1">
                <a:solidFill>
                  <a:srgbClr val="333333"/>
                </a:solidFill>
                <a:latin typeface="Georgia"/>
                <a:cs typeface="Georgia"/>
              </a:rPr>
              <a:t>giovani e </a:t>
            </a:r>
            <a:r>
              <a:rPr dirty="0" sz="1350" spc="-5" b="1">
                <a:solidFill>
                  <a:srgbClr val="333333"/>
                </a:solidFill>
                <a:latin typeface="Georgia"/>
                <a:cs typeface="Georgia"/>
              </a:rPr>
              <a:t>sulle  nuove forme </a:t>
            </a:r>
            <a:r>
              <a:rPr dirty="0" sz="1350" b="1">
                <a:solidFill>
                  <a:srgbClr val="333333"/>
                </a:solidFill>
                <a:latin typeface="Georgia"/>
                <a:cs typeface="Georgia"/>
              </a:rPr>
              <a:t>di </a:t>
            </a:r>
            <a:r>
              <a:rPr dirty="0" sz="1350" spc="-5" b="1">
                <a:solidFill>
                  <a:srgbClr val="333333"/>
                </a:solidFill>
                <a:latin typeface="Georgia"/>
                <a:cs typeface="Georgia"/>
              </a:rPr>
              <a:t>comunicazione artistica,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durante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il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quale, gli  organizzatori della manifestazione, hanno illustrato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i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concetti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e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le fondamenta di  un’espressione artistica in continuo slancio ed evoluzione, nonostante le  diffidenze che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da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sempre la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circondano.</a:t>
            </a:r>
            <a:endParaRPr sz="13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29600"/>
              </a:lnSpc>
            </a:pP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Dopo la discussione costruttiva sull’Arte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di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Strada si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è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passati alla fase pratica,  con la lezione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di </a:t>
            </a:r>
            <a:r>
              <a:rPr dirty="0" sz="1350" spc="-5" b="1">
                <a:solidFill>
                  <a:srgbClr val="333333"/>
                </a:solidFill>
                <a:latin typeface="Georgia"/>
                <a:cs typeface="Georgia"/>
              </a:rPr>
              <a:t>writing </a:t>
            </a:r>
            <a:r>
              <a:rPr dirty="0" sz="1350" b="1">
                <a:solidFill>
                  <a:srgbClr val="333333"/>
                </a:solidFill>
                <a:latin typeface="Georgia"/>
                <a:cs typeface="Georgia"/>
              </a:rPr>
              <a:t>da </a:t>
            </a:r>
            <a:r>
              <a:rPr dirty="0" sz="1350" spc="-5" b="1">
                <a:solidFill>
                  <a:srgbClr val="333333"/>
                </a:solidFill>
                <a:latin typeface="Georgia"/>
                <a:cs typeface="Georgia"/>
              </a:rPr>
              <a:t>parte dei professionisti della crew ”Terza  Classe” </a:t>
            </a:r>
            <a:r>
              <a:rPr dirty="0" sz="1350" b="1">
                <a:solidFill>
                  <a:srgbClr val="333333"/>
                </a:solidFill>
                <a:latin typeface="Georgia"/>
                <a:cs typeface="Georgia"/>
              </a:rPr>
              <a:t>e la </a:t>
            </a:r>
            <a:r>
              <a:rPr dirty="0" sz="1350" spc="-5" b="1">
                <a:solidFill>
                  <a:srgbClr val="333333"/>
                </a:solidFill>
                <a:latin typeface="Georgia"/>
                <a:cs typeface="Georgia"/>
              </a:rPr>
              <a:t>creazione </a:t>
            </a:r>
            <a:r>
              <a:rPr dirty="0" sz="1350" b="1">
                <a:solidFill>
                  <a:srgbClr val="333333"/>
                </a:solidFill>
                <a:latin typeface="Georgia"/>
                <a:cs typeface="Georgia"/>
              </a:rPr>
              <a:t>di </a:t>
            </a:r>
            <a:r>
              <a:rPr dirty="0" sz="1350" spc="-5" b="1">
                <a:solidFill>
                  <a:srgbClr val="333333"/>
                </a:solidFill>
                <a:latin typeface="Georgia"/>
                <a:cs typeface="Georgia"/>
              </a:rPr>
              <a:t>un’opera </a:t>
            </a:r>
            <a:r>
              <a:rPr dirty="0" sz="1350" b="1">
                <a:solidFill>
                  <a:srgbClr val="333333"/>
                </a:solidFill>
                <a:latin typeface="Georgia"/>
                <a:cs typeface="Georgia"/>
              </a:rPr>
              <a:t>sul tema </a:t>
            </a:r>
            <a:r>
              <a:rPr dirty="0" sz="1350" spc="-5" b="1">
                <a:solidFill>
                  <a:srgbClr val="333333"/>
                </a:solidFill>
                <a:latin typeface="Georgia"/>
                <a:cs typeface="Georgia"/>
              </a:rPr>
              <a:t>del </a:t>
            </a:r>
            <a:r>
              <a:rPr dirty="0" sz="1350" b="1">
                <a:solidFill>
                  <a:srgbClr val="333333"/>
                </a:solidFill>
                <a:latin typeface="Georgia"/>
                <a:cs typeface="Georgia"/>
              </a:rPr>
              <a:t>“sogno” su una </a:t>
            </a:r>
            <a:r>
              <a:rPr dirty="0" sz="1350" spc="-5" b="1">
                <a:solidFill>
                  <a:srgbClr val="333333"/>
                </a:solidFill>
                <a:latin typeface="Georgia"/>
                <a:cs typeface="Georgia"/>
              </a:rPr>
              <a:t>parete  della scuola.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Una lezione piena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di vita, di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armonia tra colori, tecniche  artistiche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ed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entusiasmo, grazie alla quale tutti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gli alunni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hanno interagito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per </a:t>
            </a:r>
            <a:r>
              <a:rPr dirty="0" sz="1350" spc="-10">
                <a:solidFill>
                  <a:srgbClr val="333333"/>
                </a:solidFill>
                <a:latin typeface="Georgia"/>
                <a:cs typeface="Georgia"/>
              </a:rPr>
              <a:t>la 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prima volta </a:t>
            </a:r>
            <a:r>
              <a:rPr dirty="0" sz="1350" spc="-10">
                <a:solidFill>
                  <a:srgbClr val="333333"/>
                </a:solidFill>
                <a:latin typeface="Georgia"/>
                <a:cs typeface="Georgia"/>
              </a:rPr>
              <a:t>col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mondo dell’arte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di</a:t>
            </a:r>
            <a:r>
              <a:rPr dirty="0" sz="1350" spc="15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strada.</a:t>
            </a:r>
            <a:endParaRPr sz="135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00">
              <a:latin typeface="Times New Roman"/>
              <a:cs typeface="Times New Roman"/>
            </a:endParaRPr>
          </a:p>
          <a:p>
            <a:pPr algn="just" marL="12700" marR="7620">
              <a:lnSpc>
                <a:spcPct val="129700"/>
              </a:lnSpc>
              <a:spcBef>
                <a:spcPts val="5"/>
              </a:spcBef>
            </a:pP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Già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lo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scorso anno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i writers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dell’associazione furono impegnati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a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trattare  l’esperienza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della </a:t>
            </a:r>
            <a:r>
              <a:rPr dirty="0" sz="1350" b="1">
                <a:solidFill>
                  <a:srgbClr val="333333"/>
                </a:solidFill>
                <a:latin typeface="Georgia"/>
                <a:cs typeface="Georgia"/>
              </a:rPr>
              <a:t>“pittura </a:t>
            </a:r>
            <a:r>
              <a:rPr dirty="0" sz="1350" spc="-5" b="1">
                <a:solidFill>
                  <a:srgbClr val="333333"/>
                </a:solidFill>
                <a:latin typeface="Georgia"/>
                <a:cs typeface="Georgia"/>
              </a:rPr>
              <a:t>con </a:t>
            </a:r>
            <a:r>
              <a:rPr dirty="0" sz="1350" b="1">
                <a:solidFill>
                  <a:srgbClr val="333333"/>
                </a:solidFill>
                <a:latin typeface="Georgia"/>
                <a:cs typeface="Georgia"/>
              </a:rPr>
              <a:t>gli </a:t>
            </a:r>
            <a:r>
              <a:rPr dirty="0" sz="1350" spc="-5" b="1">
                <a:solidFill>
                  <a:srgbClr val="333333"/>
                </a:solidFill>
                <a:latin typeface="Georgia"/>
                <a:cs typeface="Georgia"/>
              </a:rPr>
              <a:t>spray”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con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gli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studenti dell’Istituto </a:t>
            </a:r>
            <a:r>
              <a:rPr dirty="0" sz="1350" spc="-10">
                <a:solidFill>
                  <a:srgbClr val="333333"/>
                </a:solidFill>
                <a:latin typeface="Georgia"/>
                <a:cs typeface="Georgia"/>
              </a:rPr>
              <a:t>“Don 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Alfonso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De Caro”,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realizzando il murales di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benvenuto che si trova all’ingresso  dell’edificio.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La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realizzazione dell’opera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di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oggi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è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stata accompagnata da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un </a:t>
            </a:r>
            <a:r>
              <a:rPr dirty="0" sz="1350" spc="-15" b="1">
                <a:solidFill>
                  <a:srgbClr val="333333"/>
                </a:solidFill>
                <a:latin typeface="Georgia"/>
                <a:cs typeface="Georgia"/>
              </a:rPr>
              <a:t>dj  </a:t>
            </a:r>
            <a:r>
              <a:rPr dirty="0" sz="1350" b="1">
                <a:solidFill>
                  <a:srgbClr val="333333"/>
                </a:solidFill>
                <a:latin typeface="Georgia"/>
                <a:cs typeface="Georgia"/>
              </a:rPr>
              <a:t>set e </a:t>
            </a:r>
            <a:r>
              <a:rPr dirty="0" sz="1350" spc="-5" b="1">
                <a:solidFill>
                  <a:srgbClr val="333333"/>
                </a:solidFill>
                <a:latin typeface="Georgia"/>
                <a:cs typeface="Georgia"/>
              </a:rPr>
              <a:t>uno step live </a:t>
            </a:r>
            <a:r>
              <a:rPr dirty="0" sz="1350" b="1">
                <a:solidFill>
                  <a:srgbClr val="333333"/>
                </a:solidFill>
                <a:latin typeface="Georgia"/>
                <a:cs typeface="Georgia"/>
              </a:rPr>
              <a:t>rap,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che ha fatto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danzare e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divertire tutti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i</a:t>
            </a:r>
            <a:r>
              <a:rPr dirty="0" sz="1350" spc="-30">
                <a:solidFill>
                  <a:srgbClr val="333333"/>
                </a:solidFill>
                <a:latin typeface="Georgia"/>
                <a:cs typeface="Georgia"/>
              </a:rPr>
              <a:t>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presenti.</a:t>
            </a:r>
            <a:endParaRPr sz="135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7435" cy="25031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72694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Zerottonove.it  6 maggio</a:t>
            </a:r>
            <a:r>
              <a:rPr dirty="0" sz="1600" spc="-6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3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5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29600"/>
              </a:lnSpc>
              <a:spcBef>
                <a:spcPts val="965"/>
              </a:spcBef>
            </a:pP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Una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giornata intensa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ed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istruttiva, che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attraverso </a:t>
            </a:r>
            <a:r>
              <a:rPr dirty="0" sz="1350" spc="5">
                <a:solidFill>
                  <a:srgbClr val="333333"/>
                </a:solidFill>
                <a:latin typeface="Georgia"/>
                <a:cs typeface="Georgia"/>
              </a:rPr>
              <a:t>il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connubio tra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arte,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musica 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e </a:t>
            </a:r>
            <a:r>
              <a:rPr dirty="0" sz="1350" spc="-5" b="1">
                <a:solidFill>
                  <a:srgbClr val="333333"/>
                </a:solidFill>
                <a:latin typeface="Georgia"/>
                <a:cs typeface="Georgia"/>
              </a:rPr>
              <a:t>libertà </a:t>
            </a:r>
            <a:r>
              <a:rPr dirty="0" sz="1350" b="1">
                <a:solidFill>
                  <a:srgbClr val="333333"/>
                </a:solidFill>
                <a:latin typeface="Georgia"/>
                <a:cs typeface="Georgia"/>
              </a:rPr>
              <a:t>di “sognare”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, ha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permesso agli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alunni di sentirsi artisti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per un  giorno, facendo tesoro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di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un’esperienza unica </a:t>
            </a:r>
            <a:r>
              <a:rPr dirty="0" sz="1350">
                <a:solidFill>
                  <a:srgbClr val="333333"/>
                </a:solidFill>
                <a:latin typeface="Georgia"/>
                <a:cs typeface="Georgia"/>
              </a:rPr>
              <a:t>e </a:t>
            </a:r>
            <a:r>
              <a:rPr dirty="0" sz="1350" spc="-5">
                <a:solidFill>
                  <a:srgbClr val="333333"/>
                </a:solidFill>
                <a:latin typeface="Georgia"/>
                <a:cs typeface="Georgia"/>
              </a:rPr>
              <a:t>speciale.</a:t>
            </a:r>
            <a:endParaRPr sz="1350">
              <a:latin typeface="Georgia"/>
              <a:cs typeface="Georg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20090" y="3409060"/>
            <a:ext cx="4143375" cy="24860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5990843"/>
            <a:ext cx="4142359" cy="24848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47954" y="750140"/>
          <a:ext cx="5262245" cy="5618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5090"/>
                <a:gridCol w="772795"/>
                <a:gridCol w="1222375"/>
                <a:gridCol w="640714"/>
              </a:tblGrid>
              <a:tr h="202662">
                <a:tc>
                  <a:txBody>
                    <a:bodyPr/>
                    <a:lstStyle/>
                    <a:p>
                      <a:pPr marL="31750">
                        <a:lnSpc>
                          <a:spcPts val="1125"/>
                        </a:lnSpc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Discoradio -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 Notiziario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404495">
                        <a:lnSpc>
                          <a:spcPts val="1125"/>
                        </a:lnSpc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ts val="1125"/>
                        </a:lnSpc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ts val="1125"/>
                        </a:lnSpc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Radio Lombardia - Lombardia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News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404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Radio Marconi -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Agenda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404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Rai 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Tre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- 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TGR</a:t>
                      </a:r>
                      <a:r>
                        <a:rPr dirty="0" sz="10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Sicilia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404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Radio Città Futura - Le strade di</a:t>
                      </a:r>
                      <a:r>
                        <a:rPr dirty="0" sz="100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Roma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404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9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Radio Jeans -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 Notiziario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404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9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Radio Mania -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 Notiziario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404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Radio Onda Libera -</a:t>
                      </a:r>
                      <a:r>
                        <a:rPr dirty="0" sz="100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Notiziario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404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Siciliainaltadefinizione.it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404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Videolina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404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Cilento Channel -</a:t>
                      </a:r>
                      <a:r>
                        <a:rPr dirty="0" sz="100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Telegiornale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404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Radio 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Bocconi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-</a:t>
                      </a:r>
                      <a:r>
                        <a:rPr dirty="0" sz="100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Notiziario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404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Ravennawebtv.it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404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6073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TV2000 - 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Terza</a:t>
                      </a:r>
                      <a:r>
                        <a:rPr dirty="0" sz="100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Pagina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404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1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Askanews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404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Radio Inblu - Mattino InBlu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weekend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404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Rai 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Tre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- 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TGR</a:t>
                      </a:r>
                      <a:r>
                        <a:rPr dirty="0" sz="10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Lazio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404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Radio Popolare -</a:t>
                      </a:r>
                      <a:r>
                        <a:rPr dirty="0" sz="10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Crapapelata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404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Rai 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Tre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- 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TGR</a:t>
                      </a:r>
                      <a:r>
                        <a:rPr dirty="0" sz="10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Liguria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404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Rai 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Tre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- 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TGR</a:t>
                      </a:r>
                      <a:r>
                        <a:rPr dirty="0" sz="10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Sicilia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4044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Radio </a:t>
                      </a:r>
                      <a:r>
                        <a:rPr dirty="0" sz="1000" spc="10">
                          <a:latin typeface="Arial"/>
                          <a:cs typeface="Arial"/>
                        </a:rPr>
                        <a:t>Classica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- Radio</a:t>
                      </a:r>
                      <a:r>
                        <a:rPr dirty="0" sz="10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Cultura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36957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10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02662">
                <a:tc>
                  <a:txBody>
                    <a:bodyPr/>
                    <a:lstStyle/>
                    <a:p>
                      <a:pPr marL="31750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Rai Gulp - Gulp</a:t>
                      </a:r>
                      <a:r>
                        <a:rPr dirty="0" sz="10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000" spc="5">
                          <a:latin typeface="Arial"/>
                          <a:cs typeface="Arial"/>
                        </a:rPr>
                        <a:t>Odeon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369570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875" y="660374"/>
            <a:ext cx="6531305" cy="3688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76199" y="1108441"/>
            <a:ext cx="2429506" cy="25966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756022" y="1101216"/>
            <a:ext cx="1775205" cy="13619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121780" y="8805214"/>
            <a:ext cx="878879" cy="1292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121780" y="8793860"/>
            <a:ext cx="952500" cy="1347470"/>
          </a:xfrm>
          <a:custGeom>
            <a:avLst/>
            <a:gdLst/>
            <a:ahLst/>
            <a:cxnLst/>
            <a:rect l="l" t="t" r="r" b="b"/>
            <a:pathLst>
              <a:path w="952500" h="1347470">
                <a:moveTo>
                  <a:pt x="0" y="1347088"/>
                </a:moveTo>
                <a:lnTo>
                  <a:pt x="952500" y="1347088"/>
                </a:lnTo>
                <a:lnTo>
                  <a:pt x="952500" y="0"/>
                </a:lnTo>
                <a:lnTo>
                  <a:pt x="0" y="0"/>
                </a:lnTo>
                <a:lnTo>
                  <a:pt x="0" y="13470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02418" y="37460"/>
            <a:ext cx="6699250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520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905">
              <a:lnSpc>
                <a:spcPts val="1050"/>
              </a:lnSpc>
              <a:tabLst>
                <a:tab pos="549275" algn="l"/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	07/2015: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100.000	</a:t>
            </a:r>
            <a:r>
              <a:rPr dirty="0" baseline="17543" sz="1425" spc="15" b="1">
                <a:latin typeface="Times New Roman"/>
                <a:cs typeface="Times New Roman"/>
              </a:rPr>
              <a:t>30-APR-2016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885"/>
              </a:lnSpc>
              <a:tabLst>
                <a:tab pos="628015" algn="l"/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Diffusione:	n.d.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270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21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Lettori:  </a:t>
            </a:r>
            <a:r>
              <a:rPr dirty="0" sz="800" spc="204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n.d.	foglio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Quotidiano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-2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nazionale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Erasmo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D'Angelis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6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403600" y="26669"/>
            <a:ext cx="1024127" cy="3048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0" y="0"/>
            <a:ext cx="7556500" cy="10693400"/>
          </a:xfrm>
          <a:custGeom>
            <a:avLst/>
            <a:gdLst/>
            <a:ahLst/>
            <a:cxnLst/>
            <a:rect l="l" t="t" r="r" b="b"/>
            <a:pathLst>
              <a:path w="7556500" h="10693400">
                <a:moveTo>
                  <a:pt x="0" y="10693400"/>
                </a:moveTo>
                <a:lnTo>
                  <a:pt x="7556500" y="10693400"/>
                </a:lnTo>
                <a:lnTo>
                  <a:pt x="75565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72896" y="1353311"/>
            <a:ext cx="399415" cy="101600"/>
          </a:xfrm>
          <a:custGeom>
            <a:avLst/>
            <a:gdLst/>
            <a:ahLst/>
            <a:cxnLst/>
            <a:rect l="l" t="t" r="r" b="b"/>
            <a:pathLst>
              <a:path w="399415" h="101600">
                <a:moveTo>
                  <a:pt x="0" y="101092"/>
                </a:moveTo>
                <a:lnTo>
                  <a:pt x="399288" y="101092"/>
                </a:lnTo>
                <a:lnTo>
                  <a:pt x="399288" y="0"/>
                </a:lnTo>
                <a:lnTo>
                  <a:pt x="0" y="0"/>
                </a:lnTo>
                <a:lnTo>
                  <a:pt x="0" y="101092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072896" y="1447800"/>
            <a:ext cx="399415" cy="12700"/>
          </a:xfrm>
          <a:custGeom>
            <a:avLst/>
            <a:gdLst/>
            <a:ahLst/>
            <a:cxnLst/>
            <a:rect l="l" t="t" r="r" b="b"/>
            <a:pathLst>
              <a:path w="399415" h="12700">
                <a:moveTo>
                  <a:pt x="0" y="12700"/>
                </a:moveTo>
                <a:lnTo>
                  <a:pt x="399288" y="12700"/>
                </a:lnTo>
                <a:lnTo>
                  <a:pt x="399288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9527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Zerottonove.it  6 maggio</a:t>
            </a:r>
            <a:r>
              <a:rPr dirty="0" sz="1600" spc="-6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4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2119883"/>
            <a:ext cx="3999484" cy="23991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4614925"/>
            <a:ext cx="3999484" cy="23996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7110983"/>
            <a:ext cx="3952875" cy="23712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9527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Zerottonove.it  6 maggio</a:t>
            </a:r>
            <a:r>
              <a:rPr dirty="0" sz="1600" spc="-6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5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2119883"/>
            <a:ext cx="4114800" cy="27426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4957825"/>
            <a:ext cx="4114038" cy="36741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247.libero.it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7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122421"/>
            <a:ext cx="5784850" cy="1189355"/>
          </a:xfrm>
          <a:prstGeom prst="rect">
            <a:avLst/>
          </a:prstGeom>
        </p:spPr>
        <p:txBody>
          <a:bodyPr wrap="square" lIns="0" tIns="25400" rIns="0" bIns="0" rtlCol="0" vert="horz">
            <a:spAutoFit/>
          </a:bodyPr>
          <a:lstStyle/>
          <a:p>
            <a:pPr marL="12700" marR="5080">
              <a:lnSpc>
                <a:spcPct val="96800"/>
              </a:lnSpc>
              <a:spcBef>
                <a:spcPts val="200"/>
              </a:spcBef>
            </a:pPr>
            <a:r>
              <a:rPr dirty="0" sz="2600" spc="-5" b="1">
                <a:solidFill>
                  <a:srgbClr val="113B52"/>
                </a:solidFill>
                <a:latin typeface="Trebuchet MS"/>
                <a:cs typeface="Trebuchet MS"/>
              </a:rPr>
              <a:t>Grande successo del "Festival </a:t>
            </a:r>
            <a:r>
              <a:rPr dirty="0" sz="2600" b="1">
                <a:solidFill>
                  <a:srgbClr val="113B52"/>
                </a:solidFill>
                <a:latin typeface="Trebuchet MS"/>
                <a:cs typeface="Trebuchet MS"/>
              </a:rPr>
              <a:t>della  cultura </a:t>
            </a:r>
            <a:r>
              <a:rPr dirty="0" sz="2600" spc="-5" b="1">
                <a:solidFill>
                  <a:srgbClr val="113B52"/>
                </a:solidFill>
                <a:latin typeface="Trebuchet MS"/>
                <a:cs typeface="Trebuchet MS"/>
              </a:rPr>
              <a:t>creativa" promosso </a:t>
            </a:r>
            <a:r>
              <a:rPr dirty="0" sz="2600" b="1">
                <a:solidFill>
                  <a:srgbClr val="113B52"/>
                </a:solidFill>
                <a:latin typeface="Trebuchet MS"/>
                <a:cs typeface="Trebuchet MS"/>
              </a:rPr>
              <a:t>dall'Abi.  Volumi e CD </a:t>
            </a:r>
            <a:r>
              <a:rPr dirty="0" sz="2600" spc="-5" b="1">
                <a:solidFill>
                  <a:srgbClr val="113B52"/>
                </a:solidFill>
                <a:latin typeface="Trebuchet MS"/>
                <a:cs typeface="Trebuchet MS"/>
              </a:rPr>
              <a:t>in </a:t>
            </a:r>
            <a:r>
              <a:rPr dirty="0" sz="2600" b="1">
                <a:solidFill>
                  <a:srgbClr val="113B52"/>
                </a:solidFill>
                <a:latin typeface="Trebuchet MS"/>
                <a:cs typeface="Trebuchet MS"/>
              </a:rPr>
              <a:t>omaggio agli</a:t>
            </a:r>
            <a:r>
              <a:rPr dirty="0" sz="2600" spc="-95" b="1">
                <a:solidFill>
                  <a:srgbClr val="113B52"/>
                </a:solidFill>
                <a:latin typeface="Trebuchet MS"/>
                <a:cs typeface="Trebuchet MS"/>
              </a:rPr>
              <a:t> </a:t>
            </a:r>
            <a:r>
              <a:rPr dirty="0" sz="2600" spc="-5" b="1">
                <a:solidFill>
                  <a:srgbClr val="113B52"/>
                </a:solidFill>
                <a:latin typeface="Trebuchet MS"/>
                <a:cs typeface="Trebuchet MS"/>
              </a:rPr>
              <a:t>studenti.</a:t>
            </a:r>
            <a:endParaRPr sz="26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7425308"/>
            <a:ext cx="6085840" cy="2508885"/>
          </a:xfrm>
          <a:prstGeom prst="rect">
            <a:avLst/>
          </a:prstGeom>
        </p:spPr>
        <p:txBody>
          <a:bodyPr wrap="square" lIns="0" tIns="23495" rIns="0" bIns="0" rtlCol="0" vert="horz">
            <a:spAutoFit/>
          </a:bodyPr>
          <a:lstStyle/>
          <a:p>
            <a:pPr marL="12700" marR="5080">
              <a:lnSpc>
                <a:spcPts val="1390"/>
              </a:lnSpc>
              <a:spcBef>
                <a:spcPts val="185"/>
              </a:spcBef>
            </a:pP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Successo della Terza Edizione del “Festival della cultura creativa, </a:t>
            </a:r>
            <a:r>
              <a:rPr dirty="0" sz="1200" spc="-10">
                <a:solidFill>
                  <a:srgbClr val="1B423C"/>
                </a:solidFill>
                <a:latin typeface="Trebuchet MS"/>
                <a:cs typeface="Trebuchet MS"/>
              </a:rPr>
              <a:t>le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banche italiane per 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i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giovani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e il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territorio”, promosso dall'Associazione Bancaria</a:t>
            </a:r>
            <a:r>
              <a:rPr dirty="0" sz="1200" spc="-10">
                <a:solidFill>
                  <a:srgbClr val="1B423C"/>
                </a:solidFill>
                <a:latin typeface="Trebuchet MS"/>
                <a:cs typeface="Trebuchet MS"/>
              </a:rPr>
              <a:t>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Italiana.</a:t>
            </a:r>
            <a:endParaRPr sz="1200">
              <a:latin typeface="Trebuchet MS"/>
              <a:cs typeface="Trebuchet MS"/>
            </a:endParaRPr>
          </a:p>
          <a:p>
            <a:pPr marL="12700" marR="12700">
              <a:lnSpc>
                <a:spcPts val="1390"/>
              </a:lnSpc>
              <a:spcBef>
                <a:spcPts val="5"/>
              </a:spcBef>
            </a:pP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La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Cassa di Risparmio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di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Ravenna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Spa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ha aderito all’iniziativa </a:t>
            </a:r>
            <a:r>
              <a:rPr dirty="0" sz="1200" spc="-10">
                <a:solidFill>
                  <a:srgbClr val="1B423C"/>
                </a:solidFill>
                <a:latin typeface="Trebuchet MS"/>
                <a:cs typeface="Trebuchet MS"/>
              </a:rPr>
              <a:t>promossa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dall'Associazione  Bancaria Italiana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con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il Patrocinio </a:t>
            </a:r>
            <a:r>
              <a:rPr dirty="0" sz="1200" spc="-10">
                <a:solidFill>
                  <a:srgbClr val="1B423C"/>
                </a:solidFill>
                <a:latin typeface="Trebuchet MS"/>
                <a:cs typeface="Trebuchet MS"/>
              </a:rPr>
              <a:t>della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Commissione Nazionale Italiana per l’UNESCO, 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del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Ministero dei Beni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e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delle Attività </a:t>
            </a:r>
            <a:r>
              <a:rPr dirty="0" sz="1200" spc="-10">
                <a:solidFill>
                  <a:srgbClr val="1B423C"/>
                </a:solidFill>
                <a:latin typeface="Trebuchet MS"/>
                <a:cs typeface="Trebuchet MS"/>
              </a:rPr>
              <a:t>Culturali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e del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Turismo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e del</a:t>
            </a:r>
            <a:r>
              <a:rPr dirty="0" sz="1200" spc="-10">
                <a:solidFill>
                  <a:srgbClr val="1B423C"/>
                </a:solidFill>
                <a:latin typeface="Trebuchet MS"/>
                <a:cs typeface="Trebuchet MS"/>
              </a:rPr>
              <a:t>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Ministero</a:t>
            </a:r>
            <a:endParaRPr sz="1200">
              <a:latin typeface="Trebuchet MS"/>
              <a:cs typeface="Trebuchet MS"/>
            </a:endParaRPr>
          </a:p>
          <a:p>
            <a:pPr marL="12700">
              <a:lnSpc>
                <a:spcPts val="1335"/>
              </a:lnSpc>
            </a:pP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dell’Istruzione, dell’Università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e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della Ricerca, RAI Media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Partner.</a:t>
            </a:r>
            <a:endParaRPr sz="1200">
              <a:latin typeface="Trebuchet MS"/>
              <a:cs typeface="Trebuchet MS"/>
            </a:endParaRPr>
          </a:p>
          <a:p>
            <a:pPr marL="12700" marR="459740">
              <a:lnSpc>
                <a:spcPct val="97100"/>
              </a:lnSpc>
              <a:spcBef>
                <a:spcPts val="20"/>
              </a:spcBef>
            </a:pP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La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Cassa ha organizzato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a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Ravenna, presso gli Antichi Chiostri Francescani </a:t>
            </a:r>
            <a:r>
              <a:rPr dirty="0" sz="1200" spc="-10">
                <a:solidFill>
                  <a:srgbClr val="1B423C"/>
                </a:solidFill>
                <a:latin typeface="Trebuchet MS"/>
                <a:cs typeface="Trebuchet MS"/>
              </a:rPr>
              <a:t>della 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Fondazione </a:t>
            </a:r>
            <a:r>
              <a:rPr dirty="0" sz="1200" spc="-10">
                <a:solidFill>
                  <a:srgbClr val="1B423C"/>
                </a:solidFill>
                <a:latin typeface="Trebuchet MS"/>
                <a:cs typeface="Trebuchet MS"/>
              </a:rPr>
              <a:t>Cassa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Ravenna,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un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percorso narrativo dedicato alle </a:t>
            </a:r>
            <a:r>
              <a:rPr dirty="0" sz="1200" spc="-10">
                <a:solidFill>
                  <a:srgbClr val="1B423C"/>
                </a:solidFill>
                <a:latin typeface="Trebuchet MS"/>
                <a:cs typeface="Trebuchet MS"/>
              </a:rPr>
              <a:t>classi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delle Scuole  Superiori di II grado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che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si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è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snodato all'interno della zona</a:t>
            </a:r>
            <a:r>
              <a:rPr dirty="0" sz="1200" spc="20">
                <a:solidFill>
                  <a:srgbClr val="1B423C"/>
                </a:solidFill>
                <a:latin typeface="Trebuchet MS"/>
                <a:cs typeface="Trebuchet MS"/>
              </a:rPr>
              <a:t>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Dantesca.</a:t>
            </a:r>
            <a:endParaRPr sz="1200">
              <a:latin typeface="Trebuchet MS"/>
              <a:cs typeface="Trebuchet MS"/>
            </a:endParaRPr>
          </a:p>
          <a:p>
            <a:pPr marL="12700" marR="59055">
              <a:lnSpc>
                <a:spcPts val="1390"/>
              </a:lnSpc>
              <a:spcBef>
                <a:spcPts val="40"/>
              </a:spcBef>
            </a:pP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La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manifestazione si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è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caratterizzata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per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l’alta affluenza di studenti delle Scuole Medie 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e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Superiori,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in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particolare del Liceo Classico, Liceo Artistico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e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Liceo Scientifico di  Ravenna, accompagnati dagli</a:t>
            </a:r>
            <a:r>
              <a:rPr dirty="0" sz="1200" spc="-15">
                <a:solidFill>
                  <a:srgbClr val="1B423C"/>
                </a:solidFill>
                <a:latin typeface="Trebuchet MS"/>
                <a:cs typeface="Trebuchet MS"/>
              </a:rPr>
              <a:t>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insegnanti.</a:t>
            </a:r>
            <a:endParaRPr sz="1200">
              <a:latin typeface="Trebuchet MS"/>
              <a:cs typeface="Trebuchet MS"/>
            </a:endParaRPr>
          </a:p>
          <a:p>
            <a:pPr marL="12700" marR="55244">
              <a:lnSpc>
                <a:spcPts val="1390"/>
              </a:lnSpc>
              <a:spcBef>
                <a:spcPts val="5"/>
              </a:spcBef>
            </a:pP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I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visitatori sono stati accolti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dal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Direttore Generale della Cassa di Risparmio di Ravenna  S.p.A., Nicola Sbrizzi,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dal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Vice Presidente Vicario della Cassa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Spa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Giorgio Sarti,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dal</a:t>
            </a:r>
            <a:r>
              <a:rPr dirty="0" sz="1200" spc="25">
                <a:solidFill>
                  <a:srgbClr val="1B423C"/>
                </a:solidFill>
                <a:latin typeface="Trebuchet MS"/>
                <a:cs typeface="Trebuchet MS"/>
              </a:rPr>
              <a:t>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Vice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699004" y="2119883"/>
            <a:ext cx="2160143" cy="5767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928114" y="4706111"/>
            <a:ext cx="3703574" cy="25314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30925" cy="753808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247.libero.it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7 maggio</a:t>
            </a:r>
            <a:r>
              <a:rPr dirty="0" sz="1600" spc="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354965">
              <a:lnSpc>
                <a:spcPct val="96400"/>
              </a:lnSpc>
              <a:spcBef>
                <a:spcPts val="915"/>
              </a:spcBef>
            </a:pP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Presidente della Fondazione Cassa di Risparmio di Ravenna,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Romano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Argnani,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dal 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Consigliere della Fondazione Ernesto Giuseppe Alfieri, dal Segretario Generale </a:t>
            </a:r>
            <a:r>
              <a:rPr dirty="0" sz="1200" spc="-10">
                <a:solidFill>
                  <a:srgbClr val="1B423C"/>
                </a:solidFill>
                <a:latin typeface="Trebuchet MS"/>
                <a:cs typeface="Trebuchet MS"/>
              </a:rPr>
              <a:t>della 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Fondazione </a:t>
            </a:r>
            <a:r>
              <a:rPr dirty="0" sz="1200" spc="-10">
                <a:solidFill>
                  <a:srgbClr val="1B423C"/>
                </a:solidFill>
                <a:latin typeface="Trebuchet MS"/>
                <a:cs typeface="Trebuchet MS"/>
              </a:rPr>
              <a:t>Cassa,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Giancarlo Bagnariol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e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da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diversi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altri esponenti della Cassa di  Risparmio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di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Ravenna S.p.A.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e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della Fondazione</a:t>
            </a:r>
            <a:r>
              <a:rPr dirty="0" sz="1200" spc="-15">
                <a:solidFill>
                  <a:srgbClr val="1B423C"/>
                </a:solidFill>
                <a:latin typeface="Trebuchet MS"/>
                <a:cs typeface="Trebuchet MS"/>
              </a:rPr>
              <a:t> </a:t>
            </a:r>
            <a:r>
              <a:rPr dirty="0" sz="1200" spc="-10">
                <a:solidFill>
                  <a:srgbClr val="1B423C"/>
                </a:solidFill>
                <a:latin typeface="Trebuchet MS"/>
                <a:cs typeface="Trebuchet MS"/>
              </a:rPr>
              <a:t>Cassa.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 marR="267335">
              <a:lnSpc>
                <a:spcPts val="1380"/>
              </a:lnSpc>
              <a:spcBef>
                <a:spcPts val="5"/>
              </a:spcBef>
            </a:pP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L'Edizione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del </a:t>
            </a:r>
            <a:r>
              <a:rPr dirty="0" sz="1200" spc="-10">
                <a:solidFill>
                  <a:srgbClr val="1B423C"/>
                </a:solidFill>
                <a:latin typeface="Trebuchet MS"/>
                <a:cs typeface="Trebuchet MS"/>
              </a:rPr>
              <a:t>2016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ha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avuto come tema "Abitare sottosopra. Scoprire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e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sperimentare  come si sta dentro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i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luoghi, l’arte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e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le</a:t>
            </a:r>
            <a:r>
              <a:rPr dirty="0" sz="1200" spc="10">
                <a:solidFill>
                  <a:srgbClr val="1B423C"/>
                </a:solidFill>
                <a:latin typeface="Trebuchet MS"/>
                <a:cs typeface="Trebuchet MS"/>
              </a:rPr>
              <a:t>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emozioni".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73025">
              <a:lnSpc>
                <a:spcPct val="96200"/>
              </a:lnSpc>
              <a:spcBef>
                <a:spcPts val="5"/>
              </a:spcBef>
            </a:pPr>
            <a:r>
              <a:rPr dirty="0" sz="1200" b="1">
                <a:solidFill>
                  <a:srgbClr val="1B423C"/>
                </a:solidFill>
                <a:latin typeface="Trebuchet MS"/>
                <a:cs typeface="Trebuchet MS"/>
              </a:rPr>
              <a:t>La Cassa </a:t>
            </a:r>
            <a:r>
              <a:rPr dirty="0" sz="1200" spc="-5" b="1">
                <a:solidFill>
                  <a:srgbClr val="1B423C"/>
                </a:solidFill>
                <a:latin typeface="Trebuchet MS"/>
                <a:cs typeface="Trebuchet MS"/>
              </a:rPr>
              <a:t>ha approfondito, </a:t>
            </a:r>
            <a:r>
              <a:rPr dirty="0" sz="1200" b="1">
                <a:solidFill>
                  <a:srgbClr val="1B423C"/>
                </a:solidFill>
                <a:latin typeface="Trebuchet MS"/>
                <a:cs typeface="Trebuchet MS"/>
              </a:rPr>
              <a:t>in </a:t>
            </a:r>
            <a:r>
              <a:rPr dirty="0" sz="1200" spc="-5" b="1">
                <a:solidFill>
                  <a:srgbClr val="1B423C"/>
                </a:solidFill>
                <a:latin typeface="Trebuchet MS"/>
                <a:cs typeface="Trebuchet MS"/>
              </a:rPr>
              <a:t>particolare, </a:t>
            </a:r>
            <a:r>
              <a:rPr dirty="0" sz="1200" spc="-10" b="1">
                <a:solidFill>
                  <a:srgbClr val="1B423C"/>
                </a:solidFill>
                <a:latin typeface="Trebuchet MS"/>
                <a:cs typeface="Trebuchet MS"/>
              </a:rPr>
              <a:t>nel </a:t>
            </a:r>
            <a:r>
              <a:rPr dirty="0" sz="1200" spc="-5" b="1">
                <a:solidFill>
                  <a:srgbClr val="1B423C"/>
                </a:solidFill>
                <a:latin typeface="Trebuchet MS"/>
                <a:cs typeface="Trebuchet MS"/>
              </a:rPr>
              <a:t>suo percorso </a:t>
            </a:r>
            <a:r>
              <a:rPr dirty="0" sz="1200" b="1">
                <a:solidFill>
                  <a:srgbClr val="1B423C"/>
                </a:solidFill>
                <a:latin typeface="Trebuchet MS"/>
                <a:cs typeface="Trebuchet MS"/>
              </a:rPr>
              <a:t>una </a:t>
            </a:r>
            <a:r>
              <a:rPr dirty="0" sz="1200" spc="-5" b="1">
                <a:solidFill>
                  <a:srgbClr val="1B423C"/>
                </a:solidFill>
                <a:latin typeface="Trebuchet MS"/>
                <a:cs typeface="Trebuchet MS"/>
              </a:rPr>
              <a:t>“contaminazione” </a:t>
            </a:r>
            <a:r>
              <a:rPr dirty="0" sz="1200" b="1">
                <a:solidFill>
                  <a:srgbClr val="1B423C"/>
                </a:solidFill>
                <a:latin typeface="Trebuchet MS"/>
                <a:cs typeface="Trebuchet MS"/>
              </a:rPr>
              <a:t>di  </a:t>
            </a:r>
            <a:r>
              <a:rPr dirty="0" sz="1200" spc="-5" b="1">
                <a:solidFill>
                  <a:srgbClr val="1B423C"/>
                </a:solidFill>
                <a:latin typeface="Trebuchet MS"/>
                <a:cs typeface="Trebuchet MS"/>
              </a:rPr>
              <a:t>generi musicali, presentando l’evento </a:t>
            </a:r>
            <a:r>
              <a:rPr dirty="0" sz="1200" b="1">
                <a:solidFill>
                  <a:srgbClr val="1B423C"/>
                </a:solidFill>
                <a:latin typeface="Trebuchet MS"/>
                <a:cs typeface="Trebuchet MS"/>
              </a:rPr>
              <a:t>“Abitare e Musicare </a:t>
            </a:r>
            <a:r>
              <a:rPr dirty="0" sz="1200" spc="-5" b="1">
                <a:solidFill>
                  <a:srgbClr val="1B423C"/>
                </a:solidFill>
                <a:latin typeface="Trebuchet MS"/>
                <a:cs typeface="Trebuchet MS"/>
              </a:rPr>
              <a:t>Sottosopra; </a:t>
            </a:r>
            <a:r>
              <a:rPr dirty="0" sz="1200" b="1">
                <a:solidFill>
                  <a:srgbClr val="1B423C"/>
                </a:solidFill>
                <a:latin typeface="Trebuchet MS"/>
                <a:cs typeface="Trebuchet MS"/>
              </a:rPr>
              <a:t>il </a:t>
            </a:r>
            <a:r>
              <a:rPr dirty="0" sz="1200" spc="-5" b="1">
                <a:solidFill>
                  <a:srgbClr val="1B423C"/>
                </a:solidFill>
                <a:latin typeface="Trebuchet MS"/>
                <a:cs typeface="Trebuchet MS"/>
              </a:rPr>
              <a:t>suono </a:t>
            </a:r>
            <a:r>
              <a:rPr dirty="0" sz="1200" spc="-10" b="1">
                <a:solidFill>
                  <a:srgbClr val="1B423C"/>
                </a:solidFill>
                <a:latin typeface="Trebuchet MS"/>
                <a:cs typeface="Trebuchet MS"/>
              </a:rPr>
              <a:t>delle  </a:t>
            </a:r>
            <a:r>
              <a:rPr dirty="0" sz="1200" spc="-5" b="1">
                <a:solidFill>
                  <a:srgbClr val="1B423C"/>
                </a:solidFill>
                <a:latin typeface="Trebuchet MS"/>
                <a:cs typeface="Trebuchet MS"/>
              </a:rPr>
              <a:t>emozioni”.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5080">
              <a:lnSpc>
                <a:spcPct val="96700"/>
              </a:lnSpc>
              <a:spcBef>
                <a:spcPts val="5"/>
              </a:spcBef>
            </a:pP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Si è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esibito, con la partecipazione attiva degli Istituti Scolastici Superiori di Ravenna un  Quartetto, Quattro Unetti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-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Misticanza </a:t>
            </a:r>
            <a:r>
              <a:rPr dirty="0" sz="1200" spc="-10">
                <a:solidFill>
                  <a:srgbClr val="1B423C"/>
                </a:solidFill>
                <a:latin typeface="Trebuchet MS"/>
                <a:cs typeface="Trebuchet MS"/>
              </a:rPr>
              <a:t>musicale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per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ottoni, che grazie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ad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un escamotage  narrativo basato su un sapiente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equivoco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(i quattro artisti,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a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causa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di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un  incomprensione,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si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sono presentati in concerto con quattro programmi completamente 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diversi tra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loro)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ha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sviluppato uno spettacolo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che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ha preso da subito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una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piega inattesa, 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con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risvolti di assoluta comicità, realizzando così una mattinata piena di musica ma  anche di sonore risate. Niente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di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più adatto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ad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un ensemble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che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ha dimostrato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nel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corso  degli anni doti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di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grande duttilità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e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versatilità: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i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musicisti dell’Ensemble YouBrass  (Jacopo Rivani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e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Simone Marzocchi alle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trombe,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Matteo Ricci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al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trombone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e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Luca Gatti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al 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corno)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sono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dei veri eclettici, con un repertorio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che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spazia </a:t>
            </a:r>
            <a:r>
              <a:rPr dirty="0" sz="1200" spc="-10">
                <a:solidFill>
                  <a:srgbClr val="1B423C"/>
                </a:solidFill>
                <a:latin typeface="Trebuchet MS"/>
                <a:cs typeface="Trebuchet MS"/>
              </a:rPr>
              <a:t>dalla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musica corale della  seconda metà del 1500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fino al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jazz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e al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genere ritmico sinfonico </a:t>
            </a:r>
            <a:r>
              <a:rPr dirty="0" sz="1200" spc="-10">
                <a:solidFill>
                  <a:srgbClr val="1B423C"/>
                </a:solidFill>
                <a:latin typeface="Trebuchet MS"/>
                <a:cs typeface="Trebuchet MS"/>
              </a:rPr>
              <a:t>della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seconda metà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del  </a:t>
            </a:r>
            <a:r>
              <a:rPr dirty="0" sz="1200" spc="-10">
                <a:solidFill>
                  <a:srgbClr val="1B423C"/>
                </a:solidFill>
                <a:latin typeface="Trebuchet MS"/>
                <a:cs typeface="Trebuchet MS"/>
              </a:rPr>
              <a:t>‘900,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attraversando il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periodo classico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e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romantico.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La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formazione vanta una serie di  concerti in territorio nazionale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ed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estero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e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si caratterizza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per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varietà di repertorio,  curiosità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per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la sperimentazione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e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non </a:t>
            </a:r>
            <a:r>
              <a:rPr dirty="0" sz="1200" spc="-10">
                <a:solidFill>
                  <a:srgbClr val="1B423C"/>
                </a:solidFill>
                <a:latin typeface="Trebuchet MS"/>
                <a:cs typeface="Trebuchet MS"/>
              </a:rPr>
              <a:t>ultima,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un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innata verve</a:t>
            </a:r>
            <a:r>
              <a:rPr dirty="0" sz="1200" spc="10">
                <a:solidFill>
                  <a:srgbClr val="1B423C"/>
                </a:solidFill>
                <a:latin typeface="Trebuchet MS"/>
                <a:cs typeface="Trebuchet MS"/>
              </a:rPr>
              <a:t>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comica.</a:t>
            </a:r>
            <a:endParaRPr sz="12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 marR="36830">
              <a:lnSpc>
                <a:spcPts val="1390"/>
              </a:lnSpc>
            </a:pP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Nei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due Chiostri adiacenti la tomba di Dante,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è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stato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poi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sviluppato un innovativo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e 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apposito percorso narrativo, anche attraverso l'utilizzo della moderna Sala Multimediale  della Cassa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Spa,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con filmati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e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approfondimenti storici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ed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artistici,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che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si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è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snodato nel  Complesso Monumentale prevedendo "Il racconto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dei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luoghi Danteschi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tra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mito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e </a:t>
            </a:r>
            <a:r>
              <a:rPr dirty="0" sz="1200" spc="-10">
                <a:solidFill>
                  <a:srgbClr val="1B423C"/>
                </a:solidFill>
                <a:latin typeface="Trebuchet MS"/>
                <a:cs typeface="Trebuchet MS"/>
              </a:rPr>
              <a:t>realtà", 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tenuto da Franco Gabici, Presidente </a:t>
            </a:r>
            <a:r>
              <a:rPr dirty="0" sz="1200">
                <a:solidFill>
                  <a:srgbClr val="1B423C"/>
                </a:solidFill>
                <a:latin typeface="Trebuchet MS"/>
                <a:cs typeface="Trebuchet MS"/>
              </a:rPr>
              <a:t>del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Comitato Ravennate della Società </a:t>
            </a:r>
            <a:r>
              <a:rPr dirty="0" sz="1200" spc="-10">
                <a:solidFill>
                  <a:srgbClr val="1B423C"/>
                </a:solidFill>
                <a:latin typeface="Trebuchet MS"/>
                <a:cs typeface="Trebuchet MS"/>
              </a:rPr>
              <a:t>Dante  </a:t>
            </a:r>
            <a:r>
              <a:rPr dirty="0" sz="1200" spc="-5">
                <a:solidFill>
                  <a:srgbClr val="1B423C"/>
                </a:solidFill>
                <a:latin typeface="Trebuchet MS"/>
                <a:cs typeface="Trebuchet MS"/>
              </a:rPr>
              <a:t>Alighieri.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9527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Aetnanet.org  7 maggio</a:t>
            </a:r>
            <a:r>
              <a:rPr dirty="0" sz="1600" spc="-6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971670"/>
            <a:ext cx="6123940" cy="484695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2484755" marR="229235">
              <a:lnSpc>
                <a:spcPct val="152800"/>
              </a:lnSpc>
              <a:spcBef>
                <a:spcPts val="105"/>
              </a:spcBef>
            </a:pPr>
            <a:r>
              <a:rPr dirty="0" sz="900" spc="-5">
                <a:latin typeface="Verdana"/>
                <a:cs typeface="Verdana"/>
              </a:rPr>
              <a:t>Ultimo appuntamento della terza edizione del </a:t>
            </a:r>
            <a:r>
              <a:rPr dirty="0" sz="900">
                <a:latin typeface="Verdana"/>
                <a:cs typeface="Verdana"/>
              </a:rPr>
              <a:t>Festival della  </a:t>
            </a:r>
            <a:r>
              <a:rPr dirty="0" sz="900" spc="-5">
                <a:latin typeface="Verdana"/>
                <a:cs typeface="Verdana"/>
              </a:rPr>
              <a:t>Cultura Creativa (</a:t>
            </a:r>
            <a:r>
              <a:rPr dirty="0" sz="900" spc="-5">
                <a:solidFill>
                  <a:srgbClr val="445487"/>
                </a:solidFill>
                <a:latin typeface="Verdana"/>
                <a:cs typeface="Verdana"/>
                <a:hlinkClick r:id="rId3"/>
              </a:rPr>
              <a:t>www.festivalculturacreativa.it</a:t>
            </a:r>
            <a:r>
              <a:rPr dirty="0" sz="900" spc="-5">
                <a:latin typeface="Verdana"/>
                <a:cs typeface="Verdana"/>
              </a:rPr>
              <a:t>) promosso  dall'Abi </a:t>
            </a:r>
            <a:r>
              <a:rPr dirty="0" sz="900">
                <a:latin typeface="Verdana"/>
                <a:cs typeface="Verdana"/>
              </a:rPr>
              <a:t>e </a:t>
            </a:r>
            <a:r>
              <a:rPr dirty="0" sz="900" spc="-5">
                <a:latin typeface="Verdana"/>
                <a:cs typeface="Verdana"/>
              </a:rPr>
              <a:t>dalle banche </a:t>
            </a:r>
            <a:r>
              <a:rPr dirty="0" sz="900">
                <a:latin typeface="Verdana"/>
                <a:cs typeface="Verdana"/>
              </a:rPr>
              <a:t>per </a:t>
            </a:r>
            <a:r>
              <a:rPr dirty="0" sz="900" spc="-5">
                <a:latin typeface="Verdana"/>
                <a:cs typeface="Verdana"/>
              </a:rPr>
              <a:t>avvicinare </a:t>
            </a:r>
            <a:r>
              <a:rPr dirty="0" sz="900">
                <a:latin typeface="Verdana"/>
                <a:cs typeface="Verdana"/>
              </a:rPr>
              <a:t>i </a:t>
            </a:r>
            <a:r>
              <a:rPr dirty="0" sz="900" spc="-5">
                <a:latin typeface="Verdana"/>
                <a:cs typeface="Verdana"/>
              </a:rPr>
              <a:t>giovani </a:t>
            </a:r>
            <a:r>
              <a:rPr dirty="0" sz="900">
                <a:latin typeface="Verdana"/>
                <a:cs typeface="Verdana"/>
              </a:rPr>
              <a:t>alla</a:t>
            </a:r>
            <a:endParaRPr sz="900">
              <a:latin typeface="Verdana"/>
              <a:cs typeface="Verdana"/>
            </a:endParaRPr>
          </a:p>
          <a:p>
            <a:pPr marL="2484755" marR="271145">
              <a:lnSpc>
                <a:spcPct val="152800"/>
              </a:lnSpc>
              <a:spcBef>
                <a:spcPts val="5"/>
              </a:spcBef>
            </a:pPr>
            <a:r>
              <a:rPr dirty="0" sz="900" spc="-5">
                <a:latin typeface="Verdana"/>
                <a:cs typeface="Verdana"/>
              </a:rPr>
              <a:t>cultura. Bambini </a:t>
            </a:r>
            <a:r>
              <a:rPr dirty="0" sz="900">
                <a:latin typeface="Verdana"/>
                <a:cs typeface="Verdana"/>
              </a:rPr>
              <a:t>e </a:t>
            </a:r>
            <a:r>
              <a:rPr dirty="0" sz="900" spc="-5">
                <a:latin typeface="Verdana"/>
                <a:cs typeface="Verdana"/>
              </a:rPr>
              <a:t>ragazzi </a:t>
            </a:r>
            <a:r>
              <a:rPr dirty="0" sz="900">
                <a:latin typeface="Verdana"/>
                <a:cs typeface="Verdana"/>
              </a:rPr>
              <a:t>dai 6 ai 13 </a:t>
            </a:r>
            <a:r>
              <a:rPr dirty="0" sz="900" spc="-5">
                <a:latin typeface="Verdana"/>
                <a:cs typeface="Verdana"/>
              </a:rPr>
              <a:t>anni diventano  protagonisti </a:t>
            </a:r>
            <a:r>
              <a:rPr dirty="0" sz="900">
                <a:latin typeface="Verdana"/>
                <a:cs typeface="Verdana"/>
              </a:rPr>
              <a:t>di </a:t>
            </a:r>
            <a:r>
              <a:rPr dirty="0" sz="900" spc="-5">
                <a:latin typeface="Verdana"/>
                <a:cs typeface="Verdana"/>
              </a:rPr>
              <a:t>laboratori, iniziative </a:t>
            </a:r>
            <a:r>
              <a:rPr dirty="0" sz="900">
                <a:latin typeface="Verdana"/>
                <a:cs typeface="Verdana"/>
              </a:rPr>
              <a:t>ed </a:t>
            </a:r>
            <a:r>
              <a:rPr dirty="0" sz="900" spc="-5">
                <a:latin typeface="Verdana"/>
                <a:cs typeface="Verdana"/>
              </a:rPr>
              <a:t>eventi che spaziano  dall'arte </a:t>
            </a:r>
            <a:r>
              <a:rPr dirty="0" sz="900">
                <a:latin typeface="Verdana"/>
                <a:cs typeface="Verdana"/>
              </a:rPr>
              <a:t>alla </a:t>
            </a:r>
            <a:r>
              <a:rPr dirty="0" sz="900" spc="-5">
                <a:latin typeface="Verdana"/>
                <a:cs typeface="Verdana"/>
              </a:rPr>
              <a:t>musica, </a:t>
            </a:r>
            <a:r>
              <a:rPr dirty="0" sz="900">
                <a:latin typeface="Verdana"/>
                <a:cs typeface="Verdana"/>
              </a:rPr>
              <a:t>dal </a:t>
            </a:r>
            <a:r>
              <a:rPr dirty="0" sz="900" spc="-5">
                <a:latin typeface="Verdana"/>
                <a:cs typeface="Verdana"/>
              </a:rPr>
              <a:t>teatro alle tecnologie digitali, </a:t>
            </a:r>
            <a:r>
              <a:rPr dirty="0" sz="900">
                <a:latin typeface="Verdana"/>
                <a:cs typeface="Verdana"/>
              </a:rPr>
              <a:t>per</a:t>
            </a:r>
            <a:endParaRPr sz="9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dirty="0" sz="900" spc="-5">
                <a:latin typeface="Verdana"/>
                <a:cs typeface="Verdana"/>
              </a:rPr>
              <a:t>mettere </a:t>
            </a:r>
            <a:r>
              <a:rPr dirty="0" sz="900">
                <a:latin typeface="Verdana"/>
                <a:cs typeface="Verdana"/>
              </a:rPr>
              <a:t>a </a:t>
            </a:r>
            <a:r>
              <a:rPr dirty="0" sz="900" spc="-5">
                <a:latin typeface="Verdana"/>
                <a:cs typeface="Verdana"/>
              </a:rPr>
              <a:t>frutto tutta </a:t>
            </a:r>
            <a:r>
              <a:rPr dirty="0" sz="900">
                <a:latin typeface="Verdana"/>
                <a:cs typeface="Verdana"/>
              </a:rPr>
              <a:t>la </a:t>
            </a:r>
            <a:r>
              <a:rPr dirty="0" sz="900" spc="-5">
                <a:latin typeface="Verdana"/>
                <a:cs typeface="Verdana"/>
              </a:rPr>
              <a:t>loro creatività. Quest'anno </a:t>
            </a:r>
            <a:r>
              <a:rPr dirty="0" sz="900">
                <a:latin typeface="Verdana"/>
                <a:cs typeface="Verdana"/>
              </a:rPr>
              <a:t>la </a:t>
            </a:r>
            <a:r>
              <a:rPr dirty="0" sz="900" spc="-5">
                <a:latin typeface="Verdana"/>
                <a:cs typeface="Verdana"/>
              </a:rPr>
              <a:t>manifestazione ha </a:t>
            </a:r>
            <a:r>
              <a:rPr dirty="0" sz="900">
                <a:latin typeface="Verdana"/>
                <a:cs typeface="Verdana"/>
              </a:rPr>
              <a:t>come </a:t>
            </a:r>
            <a:r>
              <a:rPr dirty="0" sz="900" spc="-5">
                <a:latin typeface="Verdana"/>
                <a:cs typeface="Verdana"/>
              </a:rPr>
              <a:t>filo </a:t>
            </a:r>
            <a:r>
              <a:rPr dirty="0" sz="900">
                <a:latin typeface="Verdana"/>
                <a:cs typeface="Verdana"/>
              </a:rPr>
              <a:t>conduttore il</a:t>
            </a:r>
            <a:r>
              <a:rPr dirty="0" sz="900" spc="50">
                <a:latin typeface="Verdana"/>
                <a:cs typeface="Verdana"/>
              </a:rPr>
              <a:t> </a:t>
            </a:r>
            <a:r>
              <a:rPr dirty="0" sz="900">
                <a:latin typeface="Verdana"/>
                <a:cs typeface="Verdana"/>
              </a:rPr>
              <a:t>tema</a:t>
            </a:r>
            <a:endParaRPr sz="900">
              <a:latin typeface="Verdana"/>
              <a:cs typeface="Verdana"/>
            </a:endParaRPr>
          </a:p>
          <a:p>
            <a:pPr algn="just" marL="12700" marR="5080">
              <a:lnSpc>
                <a:spcPct val="152900"/>
              </a:lnSpc>
              <a:spcBef>
                <a:spcPts val="5"/>
              </a:spcBef>
            </a:pPr>
            <a:r>
              <a:rPr dirty="0" sz="900" spc="-5">
                <a:latin typeface="Verdana"/>
                <a:cs typeface="Verdana"/>
              </a:rPr>
              <a:t>"Abitare sottosopra. Scoprire </a:t>
            </a:r>
            <a:r>
              <a:rPr dirty="0" sz="900">
                <a:latin typeface="Verdana"/>
                <a:cs typeface="Verdana"/>
              </a:rPr>
              <a:t>e </a:t>
            </a:r>
            <a:r>
              <a:rPr dirty="0" sz="900" spc="-5">
                <a:latin typeface="Verdana"/>
                <a:cs typeface="Verdana"/>
              </a:rPr>
              <a:t>sperimentare come </a:t>
            </a:r>
            <a:r>
              <a:rPr dirty="0" sz="900">
                <a:latin typeface="Verdana"/>
                <a:cs typeface="Verdana"/>
              </a:rPr>
              <a:t>si sta </a:t>
            </a:r>
            <a:r>
              <a:rPr dirty="0" sz="900" spc="-5">
                <a:latin typeface="Verdana"/>
                <a:cs typeface="Verdana"/>
              </a:rPr>
              <a:t>dentro </a:t>
            </a:r>
            <a:r>
              <a:rPr dirty="0" sz="900">
                <a:latin typeface="Verdana"/>
                <a:cs typeface="Verdana"/>
              </a:rPr>
              <a:t>i </a:t>
            </a:r>
            <a:r>
              <a:rPr dirty="0" sz="900" spc="-5">
                <a:latin typeface="Verdana"/>
                <a:cs typeface="Verdana"/>
              </a:rPr>
              <a:t>luoghi, l'arte </a:t>
            </a:r>
            <a:r>
              <a:rPr dirty="0" sz="900">
                <a:latin typeface="Verdana"/>
                <a:cs typeface="Verdana"/>
              </a:rPr>
              <a:t>e le </a:t>
            </a:r>
            <a:r>
              <a:rPr dirty="0" sz="900" spc="-5">
                <a:latin typeface="Verdana"/>
                <a:cs typeface="Verdana"/>
              </a:rPr>
              <a:t>emozioni", che </a:t>
            </a:r>
            <a:r>
              <a:rPr dirty="0" sz="900">
                <a:latin typeface="Verdana"/>
                <a:cs typeface="Verdana"/>
              </a:rPr>
              <a:t>collega  </a:t>
            </a:r>
            <a:r>
              <a:rPr dirty="0" sz="900" spc="-5">
                <a:latin typeface="Verdana"/>
                <a:cs typeface="Verdana"/>
              </a:rPr>
              <a:t>idealmente oltre 80 eventi </a:t>
            </a:r>
            <a:r>
              <a:rPr dirty="0" sz="900">
                <a:latin typeface="Verdana"/>
                <a:cs typeface="Verdana"/>
              </a:rPr>
              <a:t>in 50 città </a:t>
            </a:r>
            <a:r>
              <a:rPr dirty="0" sz="900" spc="-5">
                <a:latin typeface="Verdana"/>
                <a:cs typeface="Verdana"/>
              </a:rPr>
              <a:t>italiane. </a:t>
            </a:r>
            <a:r>
              <a:rPr dirty="0" sz="900">
                <a:latin typeface="Verdana"/>
                <a:cs typeface="Verdana"/>
              </a:rPr>
              <a:t>I </a:t>
            </a:r>
            <a:r>
              <a:rPr dirty="0" sz="900" spc="-5">
                <a:latin typeface="Verdana"/>
                <a:cs typeface="Verdana"/>
              </a:rPr>
              <a:t>giovani sono chiamati </a:t>
            </a:r>
            <a:r>
              <a:rPr dirty="0" sz="900">
                <a:latin typeface="Verdana"/>
                <a:cs typeface="Verdana"/>
              </a:rPr>
              <a:t>a </a:t>
            </a:r>
            <a:r>
              <a:rPr dirty="0" sz="900" spc="-5">
                <a:latin typeface="Verdana"/>
                <a:cs typeface="Verdana"/>
              </a:rPr>
              <a:t>riflettere sul concetto </a:t>
            </a:r>
            <a:r>
              <a:rPr dirty="0" sz="900">
                <a:latin typeface="Verdana"/>
                <a:cs typeface="Verdana"/>
              </a:rPr>
              <a:t>di </a:t>
            </a:r>
            <a:r>
              <a:rPr dirty="0" sz="900" spc="-5">
                <a:latin typeface="Verdana"/>
                <a:cs typeface="Verdana"/>
              </a:rPr>
              <a:t>casa, </a:t>
            </a:r>
            <a:r>
              <a:rPr dirty="0" sz="900">
                <a:latin typeface="Verdana"/>
                <a:cs typeface="Verdana"/>
              </a:rPr>
              <a:t>per  scoprire e </a:t>
            </a:r>
            <a:r>
              <a:rPr dirty="0" sz="900" spc="-5">
                <a:latin typeface="Verdana"/>
                <a:cs typeface="Verdana"/>
              </a:rPr>
              <a:t>sperimentare come ogni persona </a:t>
            </a:r>
            <a:r>
              <a:rPr dirty="0" sz="900">
                <a:latin typeface="Verdana"/>
                <a:cs typeface="Verdana"/>
              </a:rPr>
              <a:t>e </a:t>
            </a:r>
            <a:r>
              <a:rPr dirty="0" sz="900" spc="-5">
                <a:latin typeface="Verdana"/>
                <a:cs typeface="Verdana"/>
              </a:rPr>
              <a:t>ogni cosa vive </a:t>
            </a:r>
            <a:r>
              <a:rPr dirty="0" sz="900">
                <a:latin typeface="Verdana"/>
                <a:cs typeface="Verdana"/>
              </a:rPr>
              <a:t>e si </a:t>
            </a:r>
            <a:r>
              <a:rPr dirty="0" sz="900" spc="-5">
                <a:latin typeface="Verdana"/>
                <a:cs typeface="Verdana"/>
              </a:rPr>
              <a:t>relaziona </a:t>
            </a:r>
            <a:r>
              <a:rPr dirty="0" sz="900">
                <a:latin typeface="Verdana"/>
                <a:cs typeface="Verdana"/>
              </a:rPr>
              <a:t>con tutto ciò </a:t>
            </a:r>
            <a:r>
              <a:rPr dirty="0" sz="900" spc="-5">
                <a:latin typeface="Verdana"/>
                <a:cs typeface="Verdana"/>
              </a:rPr>
              <a:t>che </a:t>
            </a:r>
            <a:r>
              <a:rPr dirty="0" sz="900">
                <a:latin typeface="Verdana"/>
                <a:cs typeface="Verdana"/>
              </a:rPr>
              <a:t>lo</a:t>
            </a:r>
            <a:r>
              <a:rPr dirty="0" sz="900" spc="40">
                <a:latin typeface="Verdana"/>
                <a:cs typeface="Verdana"/>
              </a:rPr>
              <a:t> </a:t>
            </a:r>
            <a:r>
              <a:rPr dirty="0" sz="900" spc="-5">
                <a:latin typeface="Verdana"/>
                <a:cs typeface="Verdana"/>
              </a:rPr>
              <a:t>circonda.</a:t>
            </a: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 marR="10795">
              <a:lnSpc>
                <a:spcPct val="152800"/>
              </a:lnSpc>
            </a:pPr>
            <a:r>
              <a:rPr dirty="0" sz="900" spc="-5">
                <a:latin typeface="Verdana"/>
                <a:cs typeface="Verdana"/>
              </a:rPr>
              <a:t>Il </a:t>
            </a:r>
            <a:r>
              <a:rPr dirty="0" sz="900">
                <a:latin typeface="Verdana"/>
                <a:cs typeface="Verdana"/>
              </a:rPr>
              <a:t>gran </a:t>
            </a:r>
            <a:r>
              <a:rPr dirty="0" sz="900" spc="-5">
                <a:latin typeface="Verdana"/>
                <a:cs typeface="Verdana"/>
              </a:rPr>
              <a:t>finale </a:t>
            </a:r>
            <a:r>
              <a:rPr dirty="0" sz="900">
                <a:latin typeface="Verdana"/>
                <a:cs typeface="Verdana"/>
              </a:rPr>
              <a:t>del </a:t>
            </a:r>
            <a:r>
              <a:rPr dirty="0" sz="900" spc="-5">
                <a:latin typeface="Verdana"/>
                <a:cs typeface="Verdana"/>
              </a:rPr>
              <a:t>festival </a:t>
            </a:r>
            <a:r>
              <a:rPr dirty="0" sz="900">
                <a:latin typeface="Verdana"/>
                <a:cs typeface="Verdana"/>
              </a:rPr>
              <a:t>si </a:t>
            </a:r>
            <a:r>
              <a:rPr dirty="0" sz="900" spc="-5">
                <a:latin typeface="Verdana"/>
                <a:cs typeface="Verdana"/>
              </a:rPr>
              <a:t>svolgerà </a:t>
            </a:r>
            <a:r>
              <a:rPr dirty="0" sz="900">
                <a:latin typeface="Verdana"/>
                <a:cs typeface="Verdana"/>
              </a:rPr>
              <a:t>al </a:t>
            </a:r>
            <a:r>
              <a:rPr dirty="0" sz="900" spc="-5">
                <a:latin typeface="Verdana"/>
                <a:cs typeface="Verdana"/>
              </a:rPr>
              <a:t>Castelbuono </a:t>
            </a:r>
            <a:r>
              <a:rPr dirty="0" sz="900" spc="-10">
                <a:latin typeface="Verdana"/>
                <a:cs typeface="Verdana"/>
              </a:rPr>
              <a:t>(PA), </a:t>
            </a:r>
            <a:r>
              <a:rPr dirty="0" sz="900" spc="-5">
                <a:latin typeface="Verdana"/>
                <a:cs typeface="Verdana"/>
              </a:rPr>
              <a:t>domenica </a:t>
            </a:r>
            <a:r>
              <a:rPr dirty="0" sz="900">
                <a:latin typeface="Verdana"/>
                <a:cs typeface="Verdana"/>
              </a:rPr>
              <a:t>8 maggio, con </a:t>
            </a:r>
            <a:r>
              <a:rPr dirty="0" sz="900" spc="-5">
                <a:latin typeface="Verdana"/>
                <a:cs typeface="Verdana"/>
              </a:rPr>
              <a:t>l'evento Tappeto  Volante </a:t>
            </a:r>
            <a:r>
              <a:rPr dirty="0" sz="900">
                <a:latin typeface="Verdana"/>
                <a:cs typeface="Verdana"/>
              </a:rPr>
              <a:t>- il </a:t>
            </a:r>
            <a:r>
              <a:rPr dirty="0" sz="900" spc="-5">
                <a:latin typeface="Verdana"/>
                <a:cs typeface="Verdana"/>
              </a:rPr>
              <a:t>mondo </a:t>
            </a:r>
            <a:r>
              <a:rPr dirty="0" sz="900">
                <a:latin typeface="Verdana"/>
                <a:cs typeface="Verdana"/>
              </a:rPr>
              <a:t>e </a:t>
            </a:r>
            <a:r>
              <a:rPr dirty="0" sz="900" spc="-5">
                <a:latin typeface="Verdana"/>
                <a:cs typeface="Verdana"/>
              </a:rPr>
              <a:t>l'arte soprasotto/sottosopra, organizzato </a:t>
            </a:r>
            <a:r>
              <a:rPr dirty="0" sz="900">
                <a:latin typeface="Verdana"/>
                <a:cs typeface="Verdana"/>
              </a:rPr>
              <a:t>dall'Associazione </a:t>
            </a:r>
            <a:r>
              <a:rPr dirty="0" sz="900" spc="-5">
                <a:latin typeface="Verdana"/>
                <a:cs typeface="Verdana"/>
              </a:rPr>
              <a:t>Bancaria Italiana </a:t>
            </a:r>
            <a:r>
              <a:rPr dirty="0" sz="900">
                <a:latin typeface="Verdana"/>
                <a:cs typeface="Verdana"/>
              </a:rPr>
              <a:t>in  </a:t>
            </a:r>
            <a:r>
              <a:rPr dirty="0" sz="900" spc="-5">
                <a:latin typeface="Verdana"/>
                <a:cs typeface="Verdana"/>
              </a:rPr>
              <a:t>collaborazione </a:t>
            </a:r>
            <a:r>
              <a:rPr dirty="0" sz="900">
                <a:latin typeface="Verdana"/>
                <a:cs typeface="Verdana"/>
              </a:rPr>
              <a:t>con </a:t>
            </a:r>
            <a:r>
              <a:rPr dirty="0" sz="900" spc="-5">
                <a:latin typeface="Verdana"/>
                <a:cs typeface="Verdana"/>
              </a:rPr>
              <a:t>Dipartimento educazione Castello </a:t>
            </a:r>
            <a:r>
              <a:rPr dirty="0" sz="900">
                <a:latin typeface="Verdana"/>
                <a:cs typeface="Verdana"/>
              </a:rPr>
              <a:t>di </a:t>
            </a:r>
            <a:r>
              <a:rPr dirty="0" sz="900" spc="-5">
                <a:latin typeface="Verdana"/>
                <a:cs typeface="Verdana"/>
              </a:rPr>
              <a:t>Rivoli Museo d'arte Contemporanea, Museo Civico  </a:t>
            </a:r>
            <a:r>
              <a:rPr dirty="0" sz="900">
                <a:latin typeface="Verdana"/>
                <a:cs typeface="Verdana"/>
              </a:rPr>
              <a:t>di </a:t>
            </a:r>
            <a:r>
              <a:rPr dirty="0" sz="900" spc="-5">
                <a:latin typeface="Verdana"/>
                <a:cs typeface="Verdana"/>
              </a:rPr>
              <a:t>Castelbuono, Ecomuseo Urbano </a:t>
            </a:r>
            <a:r>
              <a:rPr dirty="0" sz="900">
                <a:latin typeface="Verdana"/>
                <a:cs typeface="Verdana"/>
              </a:rPr>
              <a:t>del </a:t>
            </a:r>
            <a:r>
              <a:rPr dirty="0" sz="900" spc="-5">
                <a:latin typeface="Verdana"/>
                <a:cs typeface="Verdana"/>
              </a:rPr>
              <a:t>Mare Memoria Viva </a:t>
            </a:r>
            <a:r>
              <a:rPr dirty="0" sz="900">
                <a:latin typeface="Verdana"/>
                <a:cs typeface="Verdana"/>
              </a:rPr>
              <a:t>di </a:t>
            </a:r>
            <a:r>
              <a:rPr dirty="0" sz="900" spc="-5">
                <a:latin typeface="Verdana"/>
                <a:cs typeface="Verdana"/>
              </a:rPr>
              <a:t>Palermo, Accademia </a:t>
            </a:r>
            <a:r>
              <a:rPr dirty="0" sz="900">
                <a:latin typeface="Verdana"/>
                <a:cs typeface="Verdana"/>
              </a:rPr>
              <a:t>di </a:t>
            </a:r>
            <a:r>
              <a:rPr dirty="0" sz="900" spc="-5">
                <a:latin typeface="Verdana"/>
                <a:cs typeface="Verdana"/>
              </a:rPr>
              <a:t>Belle Arti </a:t>
            </a:r>
            <a:r>
              <a:rPr dirty="0" sz="900">
                <a:latin typeface="Verdana"/>
                <a:cs typeface="Verdana"/>
              </a:rPr>
              <a:t>di </a:t>
            </a:r>
            <a:r>
              <a:rPr dirty="0" sz="900" spc="-5">
                <a:latin typeface="Verdana"/>
                <a:cs typeface="Verdana"/>
              </a:rPr>
              <a:t>Palermo.  Il tappeto volante diventa occasione </a:t>
            </a:r>
            <a:r>
              <a:rPr dirty="0" sz="900">
                <a:latin typeface="Verdana"/>
                <a:cs typeface="Verdana"/>
              </a:rPr>
              <a:t>per creare </a:t>
            </a:r>
            <a:r>
              <a:rPr dirty="0" sz="900" spc="-10">
                <a:latin typeface="Verdana"/>
                <a:cs typeface="Verdana"/>
              </a:rPr>
              <a:t>una </a:t>
            </a:r>
            <a:r>
              <a:rPr dirty="0" sz="900" spc="-5">
                <a:latin typeface="Verdana"/>
                <a:cs typeface="Verdana"/>
              </a:rPr>
              <a:t>prospettiva inedita </a:t>
            </a:r>
            <a:r>
              <a:rPr dirty="0" sz="900">
                <a:latin typeface="Verdana"/>
                <a:cs typeface="Verdana"/>
              </a:rPr>
              <a:t>da </a:t>
            </a:r>
            <a:r>
              <a:rPr dirty="0" sz="900" spc="-5">
                <a:latin typeface="Verdana"/>
                <a:cs typeface="Verdana"/>
              </a:rPr>
              <a:t>cui osservare </a:t>
            </a:r>
            <a:r>
              <a:rPr dirty="0" sz="900">
                <a:latin typeface="Verdana"/>
                <a:cs typeface="Verdana"/>
              </a:rPr>
              <a:t>il </a:t>
            </a:r>
            <a:r>
              <a:rPr dirty="0" sz="900" spc="-5">
                <a:latin typeface="Verdana"/>
                <a:cs typeface="Verdana"/>
              </a:rPr>
              <a:t>mondo </a:t>
            </a:r>
            <a:r>
              <a:rPr dirty="0" sz="900">
                <a:latin typeface="Verdana"/>
                <a:cs typeface="Verdana"/>
              </a:rPr>
              <a:t>e </a:t>
            </a:r>
            <a:r>
              <a:rPr dirty="0" sz="900" spc="-5">
                <a:latin typeface="Verdana"/>
                <a:cs typeface="Verdana"/>
              </a:rPr>
              <a:t>l'arte:  </a:t>
            </a:r>
            <a:r>
              <a:rPr dirty="0" sz="900">
                <a:latin typeface="Verdana"/>
                <a:cs typeface="Verdana"/>
              </a:rPr>
              <a:t>come </a:t>
            </a:r>
            <a:r>
              <a:rPr dirty="0" sz="900" spc="-5">
                <a:latin typeface="Verdana"/>
                <a:cs typeface="Verdana"/>
              </a:rPr>
              <a:t>nella visione fiabesca, l'oggetto abbandona </a:t>
            </a:r>
            <a:r>
              <a:rPr dirty="0" sz="900">
                <a:latin typeface="Verdana"/>
                <a:cs typeface="Verdana"/>
              </a:rPr>
              <a:t>la </a:t>
            </a:r>
            <a:r>
              <a:rPr dirty="0" sz="900" spc="-5">
                <a:latin typeface="Verdana"/>
                <a:cs typeface="Verdana"/>
              </a:rPr>
              <a:t>sua funzione tradizionale </a:t>
            </a:r>
            <a:r>
              <a:rPr dirty="0" sz="900">
                <a:latin typeface="Verdana"/>
                <a:cs typeface="Verdana"/>
              </a:rPr>
              <a:t>e si libra </a:t>
            </a:r>
            <a:r>
              <a:rPr dirty="0" sz="900" spc="-5">
                <a:latin typeface="Verdana"/>
                <a:cs typeface="Verdana"/>
              </a:rPr>
              <a:t>nell'aria,  permettendo un nuovo punto </a:t>
            </a:r>
            <a:r>
              <a:rPr dirty="0" sz="900">
                <a:latin typeface="Verdana"/>
                <a:cs typeface="Verdana"/>
              </a:rPr>
              <a:t>di </a:t>
            </a:r>
            <a:r>
              <a:rPr dirty="0" sz="900" spc="-5">
                <a:latin typeface="Verdana"/>
                <a:cs typeface="Verdana"/>
              </a:rPr>
              <a:t>vista sulle </a:t>
            </a:r>
            <a:r>
              <a:rPr dirty="0" sz="900">
                <a:latin typeface="Verdana"/>
                <a:cs typeface="Verdana"/>
              </a:rPr>
              <a:t>cose. </a:t>
            </a:r>
            <a:r>
              <a:rPr dirty="0" sz="900" spc="-5">
                <a:latin typeface="Verdana"/>
                <a:cs typeface="Verdana"/>
              </a:rPr>
              <a:t>Il tappeto non </a:t>
            </a:r>
            <a:r>
              <a:rPr dirty="0" sz="900">
                <a:latin typeface="Verdana"/>
                <a:cs typeface="Verdana"/>
              </a:rPr>
              <a:t>è solo </a:t>
            </a:r>
            <a:r>
              <a:rPr dirty="0" sz="900" spc="-5">
                <a:latin typeface="Verdana"/>
                <a:cs typeface="Verdana"/>
              </a:rPr>
              <a:t>un intreccio </a:t>
            </a:r>
            <a:r>
              <a:rPr dirty="0" sz="900">
                <a:latin typeface="Verdana"/>
                <a:cs typeface="Verdana"/>
              </a:rPr>
              <a:t>di </a:t>
            </a:r>
            <a:r>
              <a:rPr dirty="0" sz="900" spc="-5">
                <a:latin typeface="Verdana"/>
                <a:cs typeface="Verdana"/>
              </a:rPr>
              <a:t>fili, un tessuto, </a:t>
            </a:r>
            <a:r>
              <a:rPr dirty="0" sz="900">
                <a:latin typeface="Verdana"/>
                <a:cs typeface="Verdana"/>
              </a:rPr>
              <a:t>ma  </a:t>
            </a:r>
            <a:r>
              <a:rPr dirty="0" sz="900" spc="-5">
                <a:latin typeface="Verdana"/>
                <a:cs typeface="Verdana"/>
              </a:rPr>
              <a:t>anche un textum </a:t>
            </a:r>
            <a:r>
              <a:rPr dirty="0" sz="900">
                <a:latin typeface="Verdana"/>
                <a:cs typeface="Verdana"/>
              </a:rPr>
              <a:t>ovvero un testo </a:t>
            </a:r>
            <a:r>
              <a:rPr dirty="0" sz="900" spc="-5">
                <a:latin typeface="Verdana"/>
                <a:cs typeface="Verdana"/>
              </a:rPr>
              <a:t>narrativo. Intrecciare fili colorati equivale quindi </a:t>
            </a:r>
            <a:r>
              <a:rPr dirty="0" sz="900">
                <a:latin typeface="Verdana"/>
                <a:cs typeface="Verdana"/>
              </a:rPr>
              <a:t>a </a:t>
            </a:r>
            <a:r>
              <a:rPr dirty="0" sz="900" spc="-5">
                <a:latin typeface="Verdana"/>
                <a:cs typeface="Verdana"/>
              </a:rPr>
              <a:t>intrecciare testi,  narrazioni diverse che diventeranno </a:t>
            </a:r>
            <a:r>
              <a:rPr dirty="0" sz="900">
                <a:latin typeface="Verdana"/>
                <a:cs typeface="Verdana"/>
              </a:rPr>
              <a:t>un </a:t>
            </a:r>
            <a:r>
              <a:rPr dirty="0" sz="900" spc="-5">
                <a:latin typeface="Verdana"/>
                <a:cs typeface="Verdana"/>
              </a:rPr>
              <a:t>nuovo </a:t>
            </a:r>
            <a:r>
              <a:rPr dirty="0" sz="900">
                <a:latin typeface="Verdana"/>
                <a:cs typeface="Verdana"/>
              </a:rPr>
              <a:t>testo </a:t>
            </a:r>
            <a:r>
              <a:rPr dirty="0" sz="900" spc="-10">
                <a:latin typeface="Verdana"/>
                <a:cs typeface="Verdana"/>
              </a:rPr>
              <a:t>comune </a:t>
            </a:r>
            <a:r>
              <a:rPr dirty="0" sz="900">
                <a:latin typeface="Verdana"/>
                <a:cs typeface="Verdana"/>
              </a:rPr>
              <a:t>e </a:t>
            </a:r>
            <a:r>
              <a:rPr dirty="0" sz="900" spc="-5">
                <a:latin typeface="Verdana"/>
                <a:cs typeface="Verdana"/>
              </a:rPr>
              <a:t>condiviso, un nuovo tessuto</a:t>
            </a:r>
            <a:r>
              <a:rPr dirty="0" sz="900" spc="90">
                <a:latin typeface="Verdana"/>
                <a:cs typeface="Verdana"/>
              </a:rPr>
              <a:t> </a:t>
            </a:r>
            <a:r>
              <a:rPr dirty="0" sz="900" spc="-5">
                <a:latin typeface="Verdana"/>
                <a:cs typeface="Verdana"/>
              </a:rPr>
              <a:t>connettivo.</a:t>
            </a:r>
            <a:endParaRPr sz="9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dirty="0" sz="900" spc="-5">
                <a:latin typeface="Verdana"/>
                <a:cs typeface="Verdana"/>
              </a:rPr>
              <a:t>L'attività coinvolgerà mille studenti della scuola, dall'Infanzia </a:t>
            </a:r>
            <a:r>
              <a:rPr dirty="0" sz="900">
                <a:latin typeface="Verdana"/>
                <a:cs typeface="Verdana"/>
              </a:rPr>
              <a:t>alle </a:t>
            </a:r>
            <a:r>
              <a:rPr dirty="0" sz="900" spc="-5">
                <a:latin typeface="Verdana"/>
                <a:cs typeface="Verdana"/>
              </a:rPr>
              <a:t>Superiori, oltre </a:t>
            </a:r>
            <a:r>
              <a:rPr dirty="0" sz="900">
                <a:latin typeface="Verdana"/>
                <a:cs typeface="Verdana"/>
              </a:rPr>
              <a:t>agli</a:t>
            </a:r>
            <a:r>
              <a:rPr dirty="0" sz="900" spc="15">
                <a:latin typeface="Verdana"/>
                <a:cs typeface="Verdana"/>
              </a:rPr>
              <a:t> </a:t>
            </a:r>
            <a:r>
              <a:rPr dirty="0" sz="900" spc="-5">
                <a:latin typeface="Verdana"/>
                <a:cs typeface="Verdana"/>
              </a:rPr>
              <a:t>studenti</a:t>
            </a:r>
            <a:endParaRPr sz="900">
              <a:latin typeface="Verdana"/>
              <a:cs typeface="Verdana"/>
            </a:endParaRPr>
          </a:p>
          <a:p>
            <a:pPr marL="12700" marR="313055">
              <a:lnSpc>
                <a:spcPct val="152200"/>
              </a:lnSpc>
              <a:spcBef>
                <a:spcPts val="15"/>
              </a:spcBef>
            </a:pPr>
            <a:r>
              <a:rPr dirty="0" sz="900" spc="-5">
                <a:latin typeface="Verdana"/>
                <a:cs typeface="Verdana"/>
              </a:rPr>
              <a:t>dell'Accademia </a:t>
            </a:r>
            <a:r>
              <a:rPr dirty="0" sz="900">
                <a:latin typeface="Verdana"/>
                <a:cs typeface="Verdana"/>
              </a:rPr>
              <a:t>di </a:t>
            </a:r>
            <a:r>
              <a:rPr dirty="0" sz="900" spc="-5">
                <a:latin typeface="Verdana"/>
                <a:cs typeface="Verdana"/>
              </a:rPr>
              <a:t>Belle Arti </a:t>
            </a:r>
            <a:r>
              <a:rPr dirty="0" sz="900">
                <a:latin typeface="Verdana"/>
                <a:cs typeface="Verdana"/>
              </a:rPr>
              <a:t>di </a:t>
            </a:r>
            <a:r>
              <a:rPr dirty="0" sz="900" spc="-5">
                <a:latin typeface="Verdana"/>
                <a:cs typeface="Verdana"/>
              </a:rPr>
              <a:t>Palermo. Ospite d'eccezione </a:t>
            </a:r>
            <a:r>
              <a:rPr dirty="0" sz="900">
                <a:latin typeface="Verdana"/>
                <a:cs typeface="Verdana"/>
              </a:rPr>
              <a:t>e </a:t>
            </a:r>
            <a:r>
              <a:rPr dirty="0" sz="900" spc="-5">
                <a:latin typeface="Verdana"/>
                <a:cs typeface="Verdana"/>
              </a:rPr>
              <a:t>testimone della giornata </a:t>
            </a:r>
            <a:r>
              <a:rPr dirty="0" sz="900">
                <a:latin typeface="Verdana"/>
                <a:cs typeface="Verdana"/>
              </a:rPr>
              <a:t>sarà il maestro  </a:t>
            </a:r>
            <a:r>
              <a:rPr dirty="0" sz="900" spc="-5">
                <a:latin typeface="Verdana"/>
                <a:cs typeface="Verdana"/>
              </a:rPr>
              <a:t>Mimmo Cuticchio che accompagnerà l'azione collettiva </a:t>
            </a:r>
            <a:r>
              <a:rPr dirty="0" sz="900">
                <a:latin typeface="Verdana"/>
                <a:cs typeface="Verdana"/>
              </a:rPr>
              <a:t>dei</a:t>
            </a:r>
            <a:r>
              <a:rPr dirty="0" sz="900" spc="30">
                <a:latin typeface="Verdana"/>
                <a:cs typeface="Verdana"/>
              </a:rPr>
              <a:t> </a:t>
            </a:r>
            <a:r>
              <a:rPr dirty="0" sz="900" spc="-5">
                <a:latin typeface="Verdana"/>
                <a:cs typeface="Verdana"/>
              </a:rPr>
              <a:t>bambini.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68169" y="2119883"/>
            <a:ext cx="2805685" cy="9710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61975" y="4104639"/>
            <a:ext cx="2514600" cy="9429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9527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Aetnanet.org  7 maggio</a:t>
            </a:r>
            <a:r>
              <a:rPr dirty="0" sz="1600" spc="-6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314701"/>
            <a:ext cx="6075680" cy="1703705"/>
          </a:xfrm>
          <a:prstGeom prst="rect">
            <a:avLst/>
          </a:prstGeom>
        </p:spPr>
        <p:txBody>
          <a:bodyPr wrap="square" lIns="0" tIns="8572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dirty="0" sz="900" spc="-5">
                <a:latin typeface="Verdana"/>
                <a:cs typeface="Verdana"/>
              </a:rPr>
              <a:t>Luogo </a:t>
            </a:r>
            <a:r>
              <a:rPr dirty="0" sz="900">
                <a:latin typeface="Verdana"/>
                <a:cs typeface="Verdana"/>
              </a:rPr>
              <a:t>e </a:t>
            </a:r>
            <a:r>
              <a:rPr dirty="0" sz="900" spc="-5">
                <a:latin typeface="Verdana"/>
                <a:cs typeface="Verdana"/>
              </a:rPr>
              <a:t>orario </a:t>
            </a:r>
            <a:r>
              <a:rPr dirty="0" sz="900">
                <a:latin typeface="Verdana"/>
                <a:cs typeface="Verdana"/>
              </a:rPr>
              <a:t>di </a:t>
            </a:r>
            <a:r>
              <a:rPr dirty="0" sz="900" spc="-5">
                <a:latin typeface="Verdana"/>
                <a:cs typeface="Verdana"/>
              </a:rPr>
              <a:t>svolgimento: Museo Civico </a:t>
            </a:r>
            <a:r>
              <a:rPr dirty="0" sz="900">
                <a:latin typeface="Verdana"/>
                <a:cs typeface="Verdana"/>
              </a:rPr>
              <a:t>di </a:t>
            </a:r>
            <a:r>
              <a:rPr dirty="0" sz="900" spc="-5">
                <a:latin typeface="Verdana"/>
                <a:cs typeface="Verdana"/>
              </a:rPr>
              <a:t>Castelbuono, Piazza</a:t>
            </a:r>
            <a:r>
              <a:rPr dirty="0" sz="900" spc="15">
                <a:latin typeface="Verdana"/>
                <a:cs typeface="Verdana"/>
              </a:rPr>
              <a:t> </a:t>
            </a:r>
            <a:r>
              <a:rPr dirty="0" sz="900" spc="-5">
                <a:latin typeface="Verdana"/>
                <a:cs typeface="Verdana"/>
              </a:rPr>
              <a:t>Castello.</a:t>
            </a:r>
            <a:endParaRPr sz="900">
              <a:latin typeface="Verdana"/>
              <a:cs typeface="Verdana"/>
            </a:endParaRPr>
          </a:p>
          <a:p>
            <a:pPr marL="12700" marR="78105">
              <a:lnSpc>
                <a:spcPct val="152200"/>
              </a:lnSpc>
              <a:spcBef>
                <a:spcPts val="10"/>
              </a:spcBef>
            </a:pPr>
            <a:r>
              <a:rPr dirty="0" sz="900" spc="-5">
                <a:latin typeface="Verdana"/>
                <a:cs typeface="Verdana"/>
              </a:rPr>
              <a:t>Mattina, </a:t>
            </a:r>
            <a:r>
              <a:rPr dirty="0" sz="900">
                <a:latin typeface="Verdana"/>
                <a:cs typeface="Verdana"/>
              </a:rPr>
              <a:t>dalle </a:t>
            </a:r>
            <a:r>
              <a:rPr dirty="0" sz="900" spc="-5">
                <a:latin typeface="Verdana"/>
                <a:cs typeface="Verdana"/>
              </a:rPr>
              <a:t>10: Svolgimento dell'attività, grande azione collettiva </a:t>
            </a:r>
            <a:r>
              <a:rPr dirty="0" sz="900">
                <a:latin typeface="Verdana"/>
                <a:cs typeface="Verdana"/>
              </a:rPr>
              <a:t>con i mille </a:t>
            </a:r>
            <a:r>
              <a:rPr dirty="0" sz="900" spc="-5">
                <a:latin typeface="Verdana"/>
                <a:cs typeface="Verdana"/>
              </a:rPr>
              <a:t>studenti </a:t>
            </a:r>
            <a:r>
              <a:rPr dirty="0" sz="900">
                <a:latin typeface="Verdana"/>
                <a:cs typeface="Verdana"/>
              </a:rPr>
              <a:t>e </a:t>
            </a:r>
            <a:r>
              <a:rPr dirty="0" sz="900" spc="-5">
                <a:latin typeface="Verdana"/>
                <a:cs typeface="Verdana"/>
              </a:rPr>
              <a:t>presentazione  </a:t>
            </a:r>
            <a:r>
              <a:rPr dirty="0" sz="900">
                <a:latin typeface="Verdana"/>
                <a:cs typeface="Verdana"/>
              </a:rPr>
              <a:t>dei </a:t>
            </a:r>
            <a:r>
              <a:rPr dirty="0" sz="900" spc="-5">
                <a:latin typeface="Verdana"/>
                <a:cs typeface="Verdana"/>
              </a:rPr>
              <a:t>manufatti negli spazi antistanti il Castello </a:t>
            </a:r>
            <a:r>
              <a:rPr dirty="0" sz="900">
                <a:latin typeface="Verdana"/>
                <a:cs typeface="Verdana"/>
              </a:rPr>
              <a:t>dei</a:t>
            </a:r>
            <a:r>
              <a:rPr dirty="0" sz="900" spc="35">
                <a:latin typeface="Verdana"/>
                <a:cs typeface="Verdana"/>
              </a:rPr>
              <a:t> </a:t>
            </a:r>
            <a:r>
              <a:rPr dirty="0" sz="900" spc="-5">
                <a:latin typeface="Verdana"/>
                <a:cs typeface="Verdana"/>
              </a:rPr>
              <a:t>Ventimiglia.</a:t>
            </a:r>
            <a:endParaRPr sz="900">
              <a:latin typeface="Verdana"/>
              <a:cs typeface="Verdana"/>
            </a:endParaRPr>
          </a:p>
          <a:p>
            <a:pPr marL="12700" marR="5080">
              <a:lnSpc>
                <a:spcPct val="152800"/>
              </a:lnSpc>
              <a:spcBef>
                <a:spcPts val="5"/>
              </a:spcBef>
            </a:pPr>
            <a:r>
              <a:rPr dirty="0" sz="900">
                <a:latin typeface="Verdana"/>
                <a:cs typeface="Verdana"/>
              </a:rPr>
              <a:t>Nel resto </a:t>
            </a:r>
            <a:r>
              <a:rPr dirty="0" sz="900" spc="-5">
                <a:latin typeface="Verdana"/>
                <a:cs typeface="Verdana"/>
              </a:rPr>
              <a:t>della giornata il grande Tappeto </a:t>
            </a:r>
            <a:r>
              <a:rPr dirty="0" sz="900">
                <a:latin typeface="Verdana"/>
                <a:cs typeface="Verdana"/>
              </a:rPr>
              <a:t>sarà </a:t>
            </a:r>
            <a:r>
              <a:rPr dirty="0" sz="900" spc="-5">
                <a:latin typeface="Verdana"/>
                <a:cs typeface="Verdana"/>
              </a:rPr>
              <a:t>esposto davanti </a:t>
            </a:r>
            <a:r>
              <a:rPr dirty="0" sz="900">
                <a:latin typeface="Verdana"/>
                <a:cs typeface="Verdana"/>
              </a:rPr>
              <a:t>al </a:t>
            </a:r>
            <a:r>
              <a:rPr dirty="0" sz="900" spc="-5">
                <a:latin typeface="Verdana"/>
                <a:cs typeface="Verdana"/>
              </a:rPr>
              <a:t>Museo </a:t>
            </a:r>
            <a:r>
              <a:rPr dirty="0" sz="900">
                <a:latin typeface="Verdana"/>
                <a:cs typeface="Verdana"/>
              </a:rPr>
              <a:t>di </a:t>
            </a:r>
            <a:r>
              <a:rPr dirty="0" sz="900" spc="-5">
                <a:latin typeface="Verdana"/>
                <a:cs typeface="Verdana"/>
              </a:rPr>
              <a:t>Castelbuono </a:t>
            </a:r>
            <a:r>
              <a:rPr dirty="0" sz="900">
                <a:latin typeface="Verdana"/>
                <a:cs typeface="Verdana"/>
              </a:rPr>
              <a:t>e </a:t>
            </a:r>
            <a:r>
              <a:rPr dirty="0" sz="900" spc="-5">
                <a:latin typeface="Verdana"/>
                <a:cs typeface="Verdana"/>
              </a:rPr>
              <a:t>potrà </a:t>
            </a:r>
            <a:r>
              <a:rPr dirty="0" sz="900">
                <a:latin typeface="Verdana"/>
                <a:cs typeface="Verdana"/>
              </a:rPr>
              <a:t>essere  ammirato </a:t>
            </a:r>
            <a:r>
              <a:rPr dirty="0" sz="900" spc="-5">
                <a:latin typeface="Verdana"/>
                <a:cs typeface="Verdana"/>
              </a:rPr>
              <a:t>dal pubblico. Parte dell'installazione percorrerà </a:t>
            </a:r>
            <a:r>
              <a:rPr dirty="0" sz="900">
                <a:latin typeface="Verdana"/>
                <a:cs typeface="Verdana"/>
              </a:rPr>
              <a:t>le strade </a:t>
            </a:r>
            <a:r>
              <a:rPr dirty="0" sz="900" spc="-5">
                <a:latin typeface="Verdana"/>
                <a:cs typeface="Verdana"/>
              </a:rPr>
              <a:t>del borgo antico </a:t>
            </a:r>
            <a:r>
              <a:rPr dirty="0" sz="900">
                <a:latin typeface="Verdana"/>
                <a:cs typeface="Verdana"/>
              </a:rPr>
              <a:t>a dorso </a:t>
            </a:r>
            <a:r>
              <a:rPr dirty="0" sz="900" spc="-5">
                <a:latin typeface="Verdana"/>
                <a:cs typeface="Verdana"/>
              </a:rPr>
              <a:t>degli asinelli,  </a:t>
            </a:r>
            <a:r>
              <a:rPr dirty="0" sz="900">
                <a:latin typeface="Verdana"/>
                <a:cs typeface="Verdana"/>
              </a:rPr>
              <a:t>gli </a:t>
            </a:r>
            <a:r>
              <a:rPr dirty="0" sz="900" spc="-5">
                <a:latin typeface="Verdana"/>
                <a:cs typeface="Verdana"/>
              </a:rPr>
              <a:t>stessi che quotidianamente </a:t>
            </a:r>
            <a:r>
              <a:rPr dirty="0" sz="900">
                <a:latin typeface="Verdana"/>
                <a:cs typeface="Verdana"/>
              </a:rPr>
              <a:t>svolgono </a:t>
            </a:r>
            <a:r>
              <a:rPr dirty="0" sz="900" spc="-5">
                <a:latin typeface="Verdana"/>
                <a:cs typeface="Verdana"/>
              </a:rPr>
              <a:t>funzioni ecologiche </a:t>
            </a:r>
            <a:r>
              <a:rPr dirty="0" sz="900">
                <a:latin typeface="Verdana"/>
                <a:cs typeface="Verdana"/>
              </a:rPr>
              <a:t>per la </a:t>
            </a:r>
            <a:r>
              <a:rPr dirty="0" sz="900" spc="-5">
                <a:latin typeface="Verdana"/>
                <a:cs typeface="Verdana"/>
              </a:rPr>
              <a:t>cittadinanza.</a:t>
            </a:r>
            <a:endParaRPr sz="9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dirty="0" sz="900">
                <a:latin typeface="Verdana"/>
                <a:cs typeface="Verdana"/>
              </a:rPr>
              <a:t>Per </a:t>
            </a:r>
            <a:r>
              <a:rPr dirty="0" sz="900" spc="-5">
                <a:latin typeface="Verdana"/>
                <a:cs typeface="Verdana"/>
              </a:rPr>
              <a:t>informazioni/prenotazioni:</a:t>
            </a:r>
            <a:r>
              <a:rPr dirty="0" sz="900" spc="-15">
                <a:latin typeface="Verdana"/>
                <a:cs typeface="Verdana"/>
              </a:rPr>
              <a:t> </a:t>
            </a:r>
            <a:r>
              <a:rPr dirty="0" sz="900" spc="-5">
                <a:latin typeface="Verdana"/>
                <a:cs typeface="Verdana"/>
                <a:hlinkClick r:id="rId3"/>
              </a:rPr>
              <a:t>festival@abi.it</a:t>
            </a:r>
            <a:endParaRPr sz="9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9527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Affaritaliani.it  7 maggio</a:t>
            </a:r>
            <a:r>
              <a:rPr dirty="0" sz="1600" spc="-6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1040" y="3211321"/>
            <a:ext cx="6158230" cy="599440"/>
          </a:xfrm>
          <a:prstGeom prst="rect">
            <a:avLst/>
          </a:prstGeom>
          <a:solidFill>
            <a:srgbClr val="F8F8F8"/>
          </a:solidFill>
        </p:spPr>
        <p:txBody>
          <a:bodyPr wrap="square" lIns="0" tIns="3175" rIns="0" bIns="0" rtlCol="0" vert="horz">
            <a:spAutoFit/>
          </a:bodyPr>
          <a:lstStyle/>
          <a:p>
            <a:pPr marL="17780" marR="134620">
              <a:lnSpc>
                <a:spcPts val="2350"/>
              </a:lnSpc>
              <a:spcBef>
                <a:spcPts val="25"/>
              </a:spcBef>
            </a:pPr>
            <a:r>
              <a:rPr dirty="0" sz="2050" spc="-40" b="1">
                <a:solidFill>
                  <a:srgbClr val="333333"/>
                </a:solidFill>
                <a:latin typeface="Times New Roman"/>
                <a:cs typeface="Times New Roman"/>
              </a:rPr>
              <a:t>Torna </a:t>
            </a:r>
            <a:r>
              <a:rPr dirty="0" sz="2050" b="1">
                <a:solidFill>
                  <a:srgbClr val="333333"/>
                </a:solidFill>
                <a:latin typeface="Times New Roman"/>
                <a:cs typeface="Times New Roman"/>
              </a:rPr>
              <a:t>il </a:t>
            </a:r>
            <a:r>
              <a:rPr dirty="0" sz="2050" spc="-5" b="1">
                <a:solidFill>
                  <a:srgbClr val="333333"/>
                </a:solidFill>
                <a:latin typeface="Times New Roman"/>
                <a:cs typeface="Times New Roman"/>
              </a:rPr>
              <a:t>Festival della Cultura </a:t>
            </a:r>
            <a:r>
              <a:rPr dirty="0" sz="2050" spc="-10" b="1">
                <a:solidFill>
                  <a:srgbClr val="333333"/>
                </a:solidFill>
                <a:latin typeface="Times New Roman"/>
                <a:cs typeface="Times New Roman"/>
              </a:rPr>
              <a:t>Creativa </a:t>
            </a:r>
            <a:r>
              <a:rPr dirty="0" sz="2050" spc="-5" b="1">
                <a:solidFill>
                  <a:srgbClr val="333333"/>
                </a:solidFill>
                <a:latin typeface="Times New Roman"/>
                <a:cs typeface="Times New Roman"/>
              </a:rPr>
              <a:t>per bambini </a:t>
            </a:r>
            <a:r>
              <a:rPr dirty="0" sz="2050" b="1">
                <a:solidFill>
                  <a:srgbClr val="333333"/>
                </a:solidFill>
                <a:latin typeface="Times New Roman"/>
                <a:cs typeface="Times New Roman"/>
              </a:rPr>
              <a:t>e  </a:t>
            </a:r>
            <a:r>
              <a:rPr dirty="0" sz="2050" spc="-5" b="1">
                <a:solidFill>
                  <a:srgbClr val="333333"/>
                </a:solidFill>
                <a:latin typeface="Times New Roman"/>
                <a:cs typeface="Times New Roman"/>
              </a:rPr>
              <a:t>ragazzi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1040" y="7238365"/>
            <a:ext cx="6158230" cy="2615565"/>
          </a:xfrm>
          <a:prstGeom prst="rect">
            <a:avLst/>
          </a:prstGeom>
          <a:solidFill>
            <a:srgbClr val="F8F8F8"/>
          </a:solidFill>
        </p:spPr>
        <p:txBody>
          <a:bodyPr wrap="square" lIns="0" tIns="80010" rIns="0" bIns="0" rtlCol="0" vert="horz">
            <a:spAutoFit/>
          </a:bodyPr>
          <a:lstStyle/>
          <a:p>
            <a:pPr marL="17780" marR="101600">
              <a:lnSpc>
                <a:spcPct val="113599"/>
              </a:lnSpc>
              <a:spcBef>
                <a:spcPts val="630"/>
              </a:spcBef>
            </a:pP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Milano (askanews)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- Una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sfida che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si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ripete, per spiegare la creatività ai più piccoli.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Bambini e 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ragazzi dai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6 ai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13 anni diventano protagonisti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di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laboratori, iniziative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ed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eventi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che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spaziano  dall'arte alla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musica,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dal teatro alle tecnologie digitali, </a:t>
            </a:r>
            <a:r>
              <a:rPr dirty="0" sz="1150" spc="5">
                <a:solidFill>
                  <a:srgbClr val="767676"/>
                </a:solidFill>
                <a:latin typeface="Arial"/>
                <a:cs typeface="Arial"/>
              </a:rPr>
              <a:t>per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mettere a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frutto tutta la loro  creatività.</a:t>
            </a: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Times New Roman"/>
              <a:cs typeface="Times New Roman"/>
            </a:endParaRPr>
          </a:p>
          <a:p>
            <a:pPr marL="17780" marR="243204">
              <a:lnSpc>
                <a:spcPct val="113900"/>
              </a:lnSpc>
              <a:spcBef>
                <a:spcPts val="5"/>
              </a:spcBef>
            </a:pP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E'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questo l'obiettivo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della III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edizione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del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Festival della Cultura Creativa che prosegue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fino a 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domenica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8</a:t>
            </a:r>
            <a:r>
              <a:rPr dirty="0" sz="1150" spc="-2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maggio.</a:t>
            </a: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200">
              <a:latin typeface="Times New Roman"/>
              <a:cs typeface="Times New Roman"/>
            </a:endParaRPr>
          </a:p>
          <a:p>
            <a:pPr marL="17780" marR="570865">
              <a:lnSpc>
                <a:spcPct val="112999"/>
              </a:lnSpc>
            </a:pP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L'iniziativa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è promossa e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realizzata dalle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banche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italiane con il coordinamento dell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ABI 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(Associazione Bancaria</a:t>
            </a:r>
            <a:r>
              <a:rPr dirty="0" sz="1150" spc="1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Italiana).</a:t>
            </a: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Times New Roman"/>
              <a:cs typeface="Times New Roman"/>
            </a:endParaRPr>
          </a:p>
          <a:p>
            <a:pPr marL="17780" marR="38100">
              <a:lnSpc>
                <a:spcPct val="113900"/>
              </a:lnSpc>
              <a:spcBef>
                <a:spcPts val="5"/>
              </a:spcBef>
            </a:pP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Dopo aver coinvolto lo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scorso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anno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più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di 15.000 giovani, quest'anno la manifestazione  propone oltre 80 eventi in 50 città italiane, tutti </a:t>
            </a:r>
            <a:r>
              <a:rPr dirty="0" sz="1150" spc="-10">
                <a:solidFill>
                  <a:srgbClr val="767676"/>
                </a:solidFill>
                <a:latin typeface="Arial"/>
                <a:cs typeface="Arial"/>
              </a:rPr>
              <a:t>legati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dallo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stesso fil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rouge: "Abitare</a:t>
            </a:r>
            <a:r>
              <a:rPr dirty="0" sz="1150" spc="21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sottosopra.</a:t>
            </a:r>
            <a:endParaRPr sz="11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48624" y="2156626"/>
            <a:ext cx="3897928" cy="4960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4180458"/>
            <a:ext cx="5228209" cy="29610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9527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Affaritaliani.it  7 maggio</a:t>
            </a:r>
            <a:r>
              <a:rPr dirty="0" sz="1600" spc="-6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1040" y="2120137"/>
            <a:ext cx="6158230" cy="1555115"/>
          </a:xfrm>
          <a:prstGeom prst="rect">
            <a:avLst/>
          </a:prstGeom>
          <a:solidFill>
            <a:srgbClr val="F8F8F8"/>
          </a:solidFill>
        </p:spPr>
        <p:txBody>
          <a:bodyPr wrap="square" lIns="0" tIns="215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170"/>
              </a:spcBef>
            </a:pP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Scoprire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e sperimentare come si sta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dentro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i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luoghi, l'arte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e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le emozioni", col quale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i</a:t>
            </a:r>
            <a:r>
              <a:rPr dirty="0" sz="1150" spc="5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ragazzi</a:t>
            </a:r>
            <a:endParaRPr sz="1150">
              <a:latin typeface="Arial"/>
              <a:cs typeface="Arial"/>
            </a:endParaRPr>
          </a:p>
          <a:p>
            <a:pPr marL="17780" marR="161925">
              <a:lnSpc>
                <a:spcPct val="112999"/>
              </a:lnSpc>
              <a:spcBef>
                <a:spcPts val="10"/>
              </a:spcBef>
            </a:pP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saranno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stimolati a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mettersi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in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gioco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per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riflettere sulle relazioni con le persone, gli oggetti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e i 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luoghi che li</a:t>
            </a:r>
            <a:r>
              <a:rPr dirty="0" sz="1150" spc="-1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circondano.</a:t>
            </a: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Times New Roman"/>
              <a:cs typeface="Times New Roman"/>
            </a:endParaRPr>
          </a:p>
          <a:p>
            <a:pPr marL="17780" marR="67945">
              <a:lnSpc>
                <a:spcPct val="113900"/>
              </a:lnSpc>
            </a:pP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Tra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le iniziative anche il video 3domande3, in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cui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artisti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come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Michelangelo Pistoletto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e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Achille  Bonito Oliva, racconteranno il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loro modo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di intendere quel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momento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di genio, che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è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la  creatività.</a:t>
            </a:r>
            <a:endParaRPr sz="11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Askanews.it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7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1040" y="3081781"/>
            <a:ext cx="6158230" cy="1036955"/>
          </a:xfrm>
          <a:prstGeom prst="rect">
            <a:avLst/>
          </a:prstGeom>
          <a:solidFill>
            <a:srgbClr val="F8F8F8"/>
          </a:solidFill>
        </p:spPr>
        <p:txBody>
          <a:bodyPr wrap="square" lIns="0" tIns="3175" rIns="0" bIns="0" rtlCol="0" vert="horz">
            <a:spAutoFit/>
          </a:bodyPr>
          <a:lstStyle/>
          <a:p>
            <a:pPr marL="17780" marR="134620">
              <a:lnSpc>
                <a:spcPts val="2350"/>
              </a:lnSpc>
              <a:spcBef>
                <a:spcPts val="25"/>
              </a:spcBef>
            </a:pPr>
            <a:r>
              <a:rPr dirty="0" sz="2050" spc="-40" b="1">
                <a:solidFill>
                  <a:srgbClr val="333333"/>
                </a:solidFill>
                <a:latin typeface="Times New Roman"/>
                <a:cs typeface="Times New Roman"/>
              </a:rPr>
              <a:t>Torna </a:t>
            </a:r>
            <a:r>
              <a:rPr dirty="0" sz="2050" b="1">
                <a:solidFill>
                  <a:srgbClr val="333333"/>
                </a:solidFill>
                <a:latin typeface="Times New Roman"/>
                <a:cs typeface="Times New Roman"/>
              </a:rPr>
              <a:t>il </a:t>
            </a:r>
            <a:r>
              <a:rPr dirty="0" sz="2050" spc="-5" b="1">
                <a:solidFill>
                  <a:srgbClr val="333333"/>
                </a:solidFill>
                <a:latin typeface="Times New Roman"/>
                <a:cs typeface="Times New Roman"/>
              </a:rPr>
              <a:t>Festival della Cultura </a:t>
            </a:r>
            <a:r>
              <a:rPr dirty="0" sz="2050" spc="-10" b="1">
                <a:solidFill>
                  <a:srgbClr val="333333"/>
                </a:solidFill>
                <a:latin typeface="Times New Roman"/>
                <a:cs typeface="Times New Roman"/>
              </a:rPr>
              <a:t>Creativa </a:t>
            </a:r>
            <a:r>
              <a:rPr dirty="0" sz="2050" spc="-5" b="1">
                <a:solidFill>
                  <a:srgbClr val="333333"/>
                </a:solidFill>
                <a:latin typeface="Times New Roman"/>
                <a:cs typeface="Times New Roman"/>
              </a:rPr>
              <a:t>per bambini </a:t>
            </a:r>
            <a:r>
              <a:rPr dirty="0" sz="2050" b="1">
                <a:solidFill>
                  <a:srgbClr val="333333"/>
                </a:solidFill>
                <a:latin typeface="Times New Roman"/>
                <a:cs typeface="Times New Roman"/>
              </a:rPr>
              <a:t>e  </a:t>
            </a:r>
            <a:r>
              <a:rPr dirty="0" sz="2050" spc="-5" b="1">
                <a:solidFill>
                  <a:srgbClr val="333333"/>
                </a:solidFill>
                <a:latin typeface="Times New Roman"/>
                <a:cs typeface="Times New Roman"/>
              </a:rPr>
              <a:t>ragazzi</a:t>
            </a:r>
            <a:endParaRPr sz="2050">
              <a:latin typeface="Times New Roman"/>
              <a:cs typeface="Times New Roman"/>
            </a:endParaRPr>
          </a:p>
          <a:p>
            <a:pPr marL="17780">
              <a:lnSpc>
                <a:spcPct val="100000"/>
              </a:lnSpc>
              <a:spcBef>
                <a:spcPts val="234"/>
              </a:spcBef>
            </a:pPr>
            <a:r>
              <a:rPr dirty="0" sz="1800" spc="-5" b="1">
                <a:solidFill>
                  <a:srgbClr val="767676"/>
                </a:solidFill>
                <a:latin typeface="Times New Roman"/>
                <a:cs typeface="Times New Roman"/>
              </a:rPr>
              <a:t>Iniziativa promossa </a:t>
            </a:r>
            <a:r>
              <a:rPr dirty="0" sz="1800" b="1">
                <a:solidFill>
                  <a:srgbClr val="767676"/>
                </a:solidFill>
                <a:latin typeface="Times New Roman"/>
                <a:cs typeface="Times New Roman"/>
              </a:rPr>
              <a:t>dalle </a:t>
            </a:r>
            <a:r>
              <a:rPr dirty="0" sz="1800" spc="-5" b="1">
                <a:solidFill>
                  <a:srgbClr val="767676"/>
                </a:solidFill>
                <a:latin typeface="Times New Roman"/>
                <a:cs typeface="Times New Roman"/>
              </a:rPr>
              <a:t>banche </a:t>
            </a:r>
            <a:r>
              <a:rPr dirty="0" sz="1800" b="1">
                <a:solidFill>
                  <a:srgbClr val="767676"/>
                </a:solidFill>
                <a:latin typeface="Times New Roman"/>
                <a:cs typeface="Times New Roman"/>
              </a:rPr>
              <a:t>italiane </a:t>
            </a:r>
            <a:r>
              <a:rPr dirty="0" sz="1800" spc="-5" b="1">
                <a:solidFill>
                  <a:srgbClr val="767676"/>
                </a:solidFill>
                <a:latin typeface="Times New Roman"/>
                <a:cs typeface="Times New Roman"/>
              </a:rPr>
              <a:t>con</a:t>
            </a:r>
            <a:r>
              <a:rPr dirty="0" sz="1800" spc="5" b="1">
                <a:solidFill>
                  <a:srgbClr val="767676"/>
                </a:solidFill>
                <a:latin typeface="Times New Roman"/>
                <a:cs typeface="Times New Roman"/>
              </a:rPr>
              <a:t> </a:t>
            </a:r>
            <a:r>
              <a:rPr dirty="0" sz="1800" spc="-5" b="1">
                <a:solidFill>
                  <a:srgbClr val="767676"/>
                </a:solidFill>
                <a:latin typeface="Times New Roman"/>
                <a:cs typeface="Times New Roman"/>
              </a:rPr>
              <a:t>l'ABI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1040" y="7252080"/>
            <a:ext cx="6158230" cy="2615565"/>
          </a:xfrm>
          <a:prstGeom prst="rect">
            <a:avLst/>
          </a:prstGeom>
          <a:solidFill>
            <a:srgbClr val="F8F8F8"/>
          </a:solidFill>
        </p:spPr>
        <p:txBody>
          <a:bodyPr wrap="square" lIns="0" tIns="79375" rIns="0" bIns="0" rtlCol="0" vert="horz">
            <a:spAutoFit/>
          </a:bodyPr>
          <a:lstStyle/>
          <a:p>
            <a:pPr marL="17780" marR="101600">
              <a:lnSpc>
                <a:spcPct val="113900"/>
              </a:lnSpc>
              <a:spcBef>
                <a:spcPts val="625"/>
              </a:spcBef>
            </a:pP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Milano (askanews)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- Una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sfida che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si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ripete, per spiegare la creatività ai più piccoli.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Bambini e 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ragazzi dai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6 ai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13 anni diventano protagonisti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di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laboratori, iniziative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ed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eventi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che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spaziano  dall'arte alla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musica,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dal teatro alle tecnologie digitali, per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mettere a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frutto tutta la loro  creatività.</a:t>
            </a: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00">
              <a:latin typeface="Times New Roman"/>
              <a:cs typeface="Times New Roman"/>
            </a:endParaRPr>
          </a:p>
          <a:p>
            <a:pPr marL="17780" marR="237490">
              <a:lnSpc>
                <a:spcPct val="112999"/>
              </a:lnSpc>
            </a:pP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E'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questo l'obiettivo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della III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edizione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del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Festival della Cultura Creativa che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prosegue fino a 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domenica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8</a:t>
            </a:r>
            <a:r>
              <a:rPr dirty="0" sz="1150" spc="-2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maggio.</a:t>
            </a: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00">
              <a:latin typeface="Times New Roman"/>
              <a:cs typeface="Times New Roman"/>
            </a:endParaRPr>
          </a:p>
          <a:p>
            <a:pPr marL="17780" marR="570865">
              <a:lnSpc>
                <a:spcPct val="112999"/>
              </a:lnSpc>
            </a:pP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L'iniziativa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è promossa e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realizzata dalle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banche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italiane con il coordinamento dell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ABI 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(Associazione Bancaria</a:t>
            </a:r>
            <a:r>
              <a:rPr dirty="0" sz="1150" spc="1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Italiana).</a:t>
            </a: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Times New Roman"/>
              <a:cs typeface="Times New Roman"/>
            </a:endParaRPr>
          </a:p>
          <a:p>
            <a:pPr marL="17780" marR="36830">
              <a:lnSpc>
                <a:spcPct val="113900"/>
              </a:lnSpc>
            </a:pP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Dopo aver coinvolto lo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scorso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anno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più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di 15.000 giovani, quest'anno la manifestazione  propone oltre 80 eventi in 50 città italiane, tutti </a:t>
            </a:r>
            <a:r>
              <a:rPr dirty="0" sz="1150" spc="-10">
                <a:solidFill>
                  <a:srgbClr val="767676"/>
                </a:solidFill>
                <a:latin typeface="Arial"/>
                <a:cs typeface="Arial"/>
              </a:rPr>
              <a:t>legati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dallo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stesso fil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rouge: "Abitare</a:t>
            </a:r>
            <a:r>
              <a:rPr dirty="0" sz="1150" spc="22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sottosopra.</a:t>
            </a:r>
            <a:endParaRPr sz="11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70329" y="2119883"/>
            <a:ext cx="3818128" cy="8084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436369" y="4345812"/>
            <a:ext cx="4687570" cy="28096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Askanews.it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7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1040" y="2120137"/>
            <a:ext cx="6158230" cy="1555115"/>
          </a:xfrm>
          <a:prstGeom prst="rect">
            <a:avLst/>
          </a:prstGeom>
          <a:solidFill>
            <a:srgbClr val="F8F8F8"/>
          </a:solidFill>
        </p:spPr>
        <p:txBody>
          <a:bodyPr wrap="square" lIns="0" tIns="215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170"/>
              </a:spcBef>
            </a:pP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Scoprire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e sperimentare come si sta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dentro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i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luoghi, l'arte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e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le emozioni", col quale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i</a:t>
            </a:r>
            <a:r>
              <a:rPr dirty="0" sz="1150" spc="3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ragazzi</a:t>
            </a:r>
            <a:endParaRPr sz="1150">
              <a:latin typeface="Arial"/>
              <a:cs typeface="Arial"/>
            </a:endParaRPr>
          </a:p>
          <a:p>
            <a:pPr marL="17780" marR="158115">
              <a:lnSpc>
                <a:spcPct val="112999"/>
              </a:lnSpc>
              <a:spcBef>
                <a:spcPts val="10"/>
              </a:spcBef>
            </a:pP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saranno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stimolati a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mettersi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in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gioco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per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riflettere sulle relazioni con le persone, gli oggetti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e i 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luoghi che li</a:t>
            </a:r>
            <a:r>
              <a:rPr dirty="0" sz="1150" spc="-1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circondano.</a:t>
            </a: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Times New Roman"/>
              <a:cs typeface="Times New Roman"/>
            </a:endParaRPr>
          </a:p>
          <a:p>
            <a:pPr marL="17780" marR="72390">
              <a:lnSpc>
                <a:spcPct val="113900"/>
              </a:lnSpc>
            </a:pP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Tra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le iniziative anche il video 3domande3, in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cui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artisti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come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Michelangelo Pistoletto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e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Achille  Bonito Oliva, racconteranno il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loro modo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di intendere quel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momento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di genio, che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è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la  creatività.</a:t>
            </a:r>
            <a:endParaRPr sz="11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0933" y="660400"/>
            <a:ext cx="1529333" cy="6008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909313" y="1327657"/>
            <a:ext cx="1785879" cy="1602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121780" y="8805214"/>
            <a:ext cx="927705" cy="13165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121780" y="8793860"/>
            <a:ext cx="952500" cy="1347470"/>
          </a:xfrm>
          <a:custGeom>
            <a:avLst/>
            <a:gdLst/>
            <a:ahLst/>
            <a:cxnLst/>
            <a:rect l="l" t="t" r="r" b="b"/>
            <a:pathLst>
              <a:path w="952500" h="1347470">
                <a:moveTo>
                  <a:pt x="0" y="1347088"/>
                </a:moveTo>
                <a:lnTo>
                  <a:pt x="952500" y="1347088"/>
                </a:lnTo>
                <a:lnTo>
                  <a:pt x="952500" y="0"/>
                </a:lnTo>
                <a:lnTo>
                  <a:pt x="0" y="0"/>
                </a:lnTo>
                <a:lnTo>
                  <a:pt x="0" y="13470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02418" y="29844"/>
            <a:ext cx="6699250" cy="5638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335"/>
              </a:lnSpc>
              <a:tabLst>
                <a:tab pos="1811655" algn="l"/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Tiratura: </a:t>
            </a:r>
            <a:r>
              <a:rPr dirty="0" sz="800" spc="204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n.d.	</a:t>
            </a:r>
            <a:r>
              <a:rPr dirty="0" baseline="3584" sz="2325" spc="15" b="1">
                <a:latin typeface="Times New Roman"/>
                <a:cs typeface="Times New Roman"/>
              </a:rPr>
              <a:t>Giornale di </a:t>
            </a:r>
            <a:r>
              <a:rPr dirty="0" baseline="3584" sz="2325" spc="7" b="1">
                <a:latin typeface="Times New Roman"/>
                <a:cs typeface="Times New Roman"/>
              </a:rPr>
              <a:t>Sicilia </a:t>
            </a:r>
            <a:r>
              <a:rPr dirty="0" baseline="3584" sz="2325" spc="15" b="1">
                <a:latin typeface="Times New Roman"/>
                <a:cs typeface="Times New Roman"/>
              </a:rPr>
              <a:t>Palermo</a:t>
            </a:r>
            <a:r>
              <a:rPr dirty="0" baseline="3584" sz="2325" spc="60" b="1">
                <a:latin typeface="Times New Roman"/>
                <a:cs typeface="Times New Roman"/>
              </a:rPr>
              <a:t> </a:t>
            </a:r>
            <a:r>
              <a:rPr dirty="0" baseline="3584" sz="2325" spc="15" b="1">
                <a:latin typeface="Times New Roman"/>
                <a:cs typeface="Times New Roman"/>
              </a:rPr>
              <a:t>e</a:t>
            </a:r>
            <a:r>
              <a:rPr dirty="0" baseline="3584" sz="2325" spc="22" b="1">
                <a:latin typeface="Times New Roman"/>
                <a:cs typeface="Times New Roman"/>
              </a:rPr>
              <a:t> </a:t>
            </a:r>
            <a:r>
              <a:rPr dirty="0" baseline="3584" sz="2325" spc="15" b="1">
                <a:latin typeface="Times New Roman"/>
                <a:cs typeface="Times New Roman"/>
              </a:rPr>
              <a:t>Provincia	</a:t>
            </a:r>
            <a:r>
              <a:rPr dirty="0" baseline="17543" sz="1425" spc="15" b="1">
                <a:latin typeface="Times New Roman"/>
                <a:cs typeface="Times New Roman"/>
              </a:rPr>
              <a:t>01-MAG-2016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295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8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12/2013:    20.823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270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31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    Ed. </a:t>
            </a:r>
            <a:r>
              <a:rPr dirty="0" sz="800" spc="5" b="1">
                <a:latin typeface="Times New Roman"/>
                <a:cs typeface="Times New Roman"/>
              </a:rPr>
              <a:t>I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2015: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147.000	foglio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Quotidiano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-2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Palermo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Antonio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Ardizzone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5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7556500" cy="10693400"/>
          </a:xfrm>
          <a:custGeom>
            <a:avLst/>
            <a:gdLst/>
            <a:ahLst/>
            <a:cxnLst/>
            <a:rect l="l" t="t" r="r" b="b"/>
            <a:pathLst>
              <a:path w="7556500" h="10693400">
                <a:moveTo>
                  <a:pt x="0" y="10693400"/>
                </a:moveTo>
                <a:lnTo>
                  <a:pt x="7556500" y="10693400"/>
                </a:lnTo>
                <a:lnTo>
                  <a:pt x="75565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255008" y="1725167"/>
            <a:ext cx="152400" cy="104139"/>
          </a:xfrm>
          <a:custGeom>
            <a:avLst/>
            <a:gdLst/>
            <a:ahLst/>
            <a:cxnLst/>
            <a:rect l="l" t="t" r="r" b="b"/>
            <a:pathLst>
              <a:path w="152400" h="104139">
                <a:moveTo>
                  <a:pt x="0" y="104140"/>
                </a:moveTo>
                <a:lnTo>
                  <a:pt x="152400" y="104140"/>
                </a:lnTo>
                <a:lnTo>
                  <a:pt x="152400" y="0"/>
                </a:lnTo>
                <a:lnTo>
                  <a:pt x="0" y="0"/>
                </a:lnTo>
                <a:lnTo>
                  <a:pt x="0" y="104140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4255008" y="1822704"/>
            <a:ext cx="152400" cy="12700"/>
          </a:xfrm>
          <a:custGeom>
            <a:avLst/>
            <a:gdLst/>
            <a:ahLst/>
            <a:cxnLst/>
            <a:rect l="l" t="t" r="r" b="b"/>
            <a:pathLst>
              <a:path w="152400" h="12700">
                <a:moveTo>
                  <a:pt x="0" y="12700"/>
                </a:moveTo>
                <a:lnTo>
                  <a:pt x="152400" y="12700"/>
                </a:lnTo>
                <a:lnTo>
                  <a:pt x="15240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120381" y="10401300"/>
            <a:ext cx="1949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10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Balarm.it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7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84915" y="2442971"/>
            <a:ext cx="1820180" cy="9323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66450" y="4060197"/>
            <a:ext cx="5915654" cy="22067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7028688"/>
            <a:ext cx="5972175" cy="28955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Balarm.it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7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67715" y="2310351"/>
            <a:ext cx="5705475" cy="2333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12280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lcilen</a:t>
            </a:r>
            <a:r>
              <a:rPr dirty="0" sz="1600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o.alt</a:t>
            </a:r>
            <a:r>
              <a:rPr dirty="0" sz="1600" spc="-5" b="1">
                <a:latin typeface="Arial"/>
                <a:cs typeface="Arial"/>
              </a:rPr>
              <a:t>e</a:t>
            </a:r>
            <a:r>
              <a:rPr dirty="0" sz="1600" spc="20" b="1">
                <a:latin typeface="Arial"/>
                <a:cs typeface="Arial"/>
              </a:rPr>
              <a:t>r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i</a:t>
            </a:r>
            <a:r>
              <a:rPr dirty="0" sz="1600" spc="5" b="1">
                <a:latin typeface="Arial"/>
                <a:cs typeface="Arial"/>
              </a:rPr>
              <a:t>s</a:t>
            </a:r>
            <a:r>
              <a:rPr dirty="0" sz="1600" spc="-5" b="1">
                <a:latin typeface="Arial"/>
                <a:cs typeface="Arial"/>
              </a:rPr>
              <a:t>ta.</a:t>
            </a:r>
            <a:r>
              <a:rPr dirty="0" sz="1600" spc="-15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rg  </a:t>
            </a:r>
            <a:r>
              <a:rPr dirty="0" sz="1600" spc="-5" b="1">
                <a:latin typeface="Arial"/>
                <a:cs typeface="Arial"/>
              </a:rPr>
              <a:t>7 maggio</a:t>
            </a:r>
            <a:r>
              <a:rPr dirty="0" sz="160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703829" y="2119883"/>
            <a:ext cx="2219324" cy="4757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57228" y="3668078"/>
            <a:ext cx="6072182" cy="8727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4759360"/>
            <a:ext cx="4007495" cy="22839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55850" y="7203039"/>
            <a:ext cx="6025648" cy="6527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57138" y="8032469"/>
            <a:ext cx="6029658" cy="4908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38628" y="8655681"/>
            <a:ext cx="6099178" cy="67666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9527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Italiarinasce.it  7 maggio</a:t>
            </a:r>
            <a:r>
              <a:rPr dirty="0" sz="1600" spc="-6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600533"/>
            <a:ext cx="6123305" cy="3469640"/>
          </a:xfrm>
          <a:prstGeom prst="rect">
            <a:avLst/>
          </a:prstGeom>
        </p:spPr>
        <p:txBody>
          <a:bodyPr wrap="square" lIns="0" tIns="2425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910"/>
              </a:spcBef>
            </a:pPr>
            <a:r>
              <a:rPr dirty="0" sz="3450" b="1">
                <a:solidFill>
                  <a:srgbClr val="3C3C3C"/>
                </a:solidFill>
                <a:latin typeface="Arial"/>
                <a:cs typeface="Arial"/>
              </a:rPr>
              <a:t>Cultura Creativa a</a:t>
            </a:r>
            <a:r>
              <a:rPr dirty="0" sz="3450" spc="-35" b="1">
                <a:solidFill>
                  <a:srgbClr val="3C3C3C"/>
                </a:solidFill>
                <a:latin typeface="Arial"/>
                <a:cs typeface="Arial"/>
              </a:rPr>
              <a:t> </a:t>
            </a:r>
            <a:r>
              <a:rPr dirty="0" sz="3450" spc="-5" b="1">
                <a:solidFill>
                  <a:srgbClr val="3C3C3C"/>
                </a:solidFill>
                <a:latin typeface="Arial"/>
                <a:cs typeface="Arial"/>
              </a:rPr>
              <a:t>Milano</a:t>
            </a:r>
            <a:endParaRPr sz="3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45"/>
              </a:spcBef>
            </a:pPr>
            <a:r>
              <a:rPr dirty="0" sz="1800" b="1">
                <a:solidFill>
                  <a:srgbClr val="3C3C3C"/>
                </a:solidFill>
                <a:latin typeface="Arial"/>
                <a:cs typeface="Arial"/>
              </a:rPr>
              <a:t>III </a:t>
            </a:r>
            <a:r>
              <a:rPr dirty="0" sz="1800" spc="-5" b="1">
                <a:solidFill>
                  <a:srgbClr val="3C3C3C"/>
                </a:solidFill>
                <a:latin typeface="Arial"/>
                <a:cs typeface="Arial"/>
              </a:rPr>
              <a:t>edizione del</a:t>
            </a:r>
            <a:r>
              <a:rPr dirty="0" sz="1800" b="1">
                <a:solidFill>
                  <a:srgbClr val="3C3C3C"/>
                </a:solidFill>
                <a:latin typeface="Arial"/>
                <a:cs typeface="Arial"/>
              </a:rPr>
              <a:t> </a:t>
            </a:r>
            <a:r>
              <a:rPr dirty="0" sz="1800" spc="-5" b="1">
                <a:solidFill>
                  <a:srgbClr val="3C3C3C"/>
                </a:solidFill>
                <a:latin typeface="Arial"/>
                <a:cs typeface="Arial"/>
              </a:rPr>
              <a:t>festival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dirty="0" sz="1350">
                <a:solidFill>
                  <a:srgbClr val="01234B"/>
                </a:solidFill>
                <a:latin typeface="Arial"/>
                <a:cs typeface="Arial"/>
                <a:hlinkClick r:id="rId3"/>
              </a:rPr>
              <a:t>di </a:t>
            </a:r>
            <a:r>
              <a:rPr dirty="0" sz="1350" spc="-5">
                <a:solidFill>
                  <a:srgbClr val="01234B"/>
                </a:solidFill>
                <a:latin typeface="Arial"/>
                <a:cs typeface="Arial"/>
                <a:hlinkClick r:id="rId3"/>
              </a:rPr>
              <a:t>Nicola Ghisalberti</a:t>
            </a:r>
            <a:endParaRPr sz="1350">
              <a:latin typeface="Arial"/>
              <a:cs typeface="Arial"/>
            </a:endParaRPr>
          </a:p>
          <a:p>
            <a:pPr marL="1675130" marR="160655">
              <a:lnSpc>
                <a:spcPts val="1380"/>
              </a:lnSpc>
              <a:spcBef>
                <a:spcPts val="1075"/>
              </a:spcBef>
            </a:pPr>
            <a:r>
              <a:rPr dirty="0" sz="1200" spc="-5">
                <a:latin typeface="Times New Roman"/>
                <a:cs typeface="Times New Roman"/>
              </a:rPr>
              <a:t>Continuerà </a:t>
            </a:r>
            <a:r>
              <a:rPr dirty="0" sz="1200">
                <a:latin typeface="Times New Roman"/>
                <a:cs typeface="Times New Roman"/>
              </a:rPr>
              <a:t>fino a domenica 8 </a:t>
            </a:r>
            <a:r>
              <a:rPr dirty="0" sz="1200" spc="-5">
                <a:latin typeface="Times New Roman"/>
                <a:cs typeface="Times New Roman"/>
              </a:rPr>
              <a:t>maggio </a:t>
            </a:r>
            <a:r>
              <a:rPr dirty="0" sz="1200">
                <a:latin typeface="Times New Roman"/>
                <a:cs typeface="Times New Roman"/>
              </a:rPr>
              <a:t>la </a:t>
            </a:r>
            <a:r>
              <a:rPr dirty="0" sz="1200" spc="-5">
                <a:latin typeface="Times New Roman"/>
                <a:cs typeface="Times New Roman"/>
              </a:rPr>
              <a:t>III </a:t>
            </a:r>
            <a:r>
              <a:rPr dirty="0" sz="1200">
                <a:latin typeface="Times New Roman"/>
                <a:cs typeface="Times New Roman"/>
              </a:rPr>
              <a:t>edizione </a:t>
            </a:r>
            <a:r>
              <a:rPr dirty="0" sz="1200" spc="-5">
                <a:latin typeface="Times New Roman"/>
                <a:cs typeface="Times New Roman"/>
              </a:rPr>
              <a:t>del Festival </a:t>
            </a:r>
            <a:r>
              <a:rPr dirty="0" sz="1200">
                <a:latin typeface="Times New Roman"/>
                <a:cs typeface="Times New Roman"/>
              </a:rPr>
              <a:t>della  </a:t>
            </a:r>
            <a:r>
              <a:rPr dirty="0" sz="1200" spc="-5">
                <a:latin typeface="Times New Roman"/>
                <a:cs typeface="Times New Roman"/>
              </a:rPr>
              <a:t>Cultura Creativa. L’iniziativa </a:t>
            </a:r>
            <a:r>
              <a:rPr dirty="0" sz="1200">
                <a:latin typeface="Times New Roman"/>
                <a:cs typeface="Times New Roman"/>
              </a:rPr>
              <a:t>è promossa e realizzata </a:t>
            </a:r>
            <a:r>
              <a:rPr dirty="0" sz="1200" spc="-5">
                <a:latin typeface="Times New Roman"/>
                <a:cs typeface="Times New Roman"/>
              </a:rPr>
              <a:t>dalle</a:t>
            </a:r>
            <a:r>
              <a:rPr dirty="0" sz="1200" spc="3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banche</a:t>
            </a:r>
            <a:endParaRPr sz="1200">
              <a:latin typeface="Times New Roman"/>
              <a:cs typeface="Times New Roman"/>
            </a:endParaRPr>
          </a:p>
          <a:p>
            <a:pPr marL="1675130" marR="51435">
              <a:lnSpc>
                <a:spcPts val="1380"/>
              </a:lnSpc>
            </a:pPr>
            <a:r>
              <a:rPr dirty="0" sz="1200" spc="-5">
                <a:latin typeface="Times New Roman"/>
                <a:cs typeface="Times New Roman"/>
              </a:rPr>
              <a:t>italiane con </a:t>
            </a:r>
            <a:r>
              <a:rPr dirty="0" sz="1200">
                <a:latin typeface="Times New Roman"/>
                <a:cs typeface="Times New Roman"/>
              </a:rPr>
              <a:t>il </a:t>
            </a:r>
            <a:r>
              <a:rPr dirty="0" sz="1200" spc="-5">
                <a:latin typeface="Times New Roman"/>
                <a:cs typeface="Times New Roman"/>
              </a:rPr>
              <a:t>coordinamento </a:t>
            </a:r>
            <a:r>
              <a:rPr dirty="0" sz="1200">
                <a:latin typeface="Times New Roman"/>
                <a:cs typeface="Times New Roman"/>
              </a:rPr>
              <a:t>dell’ABI (Associazione </a:t>
            </a:r>
            <a:r>
              <a:rPr dirty="0" sz="1200" spc="-5">
                <a:latin typeface="Times New Roman"/>
                <a:cs typeface="Times New Roman"/>
              </a:rPr>
              <a:t>Bancaria Italiana)  </a:t>
            </a:r>
            <a:r>
              <a:rPr dirty="0" sz="1200">
                <a:latin typeface="Times New Roman"/>
                <a:cs typeface="Times New Roman"/>
              </a:rPr>
              <a:t>e </a:t>
            </a:r>
            <a:r>
              <a:rPr dirty="0" sz="1200" spc="-5">
                <a:latin typeface="Times New Roman"/>
                <a:cs typeface="Times New Roman"/>
              </a:rPr>
              <a:t>dedicata </a:t>
            </a:r>
            <a:r>
              <a:rPr dirty="0" sz="1200">
                <a:latin typeface="Times New Roman"/>
                <a:cs typeface="Times New Roman"/>
              </a:rPr>
              <a:t>a </a:t>
            </a:r>
            <a:r>
              <a:rPr dirty="0" sz="1200" spc="-5">
                <a:latin typeface="Times New Roman"/>
                <a:cs typeface="Times New Roman"/>
              </a:rPr>
              <a:t>bambini </a:t>
            </a:r>
            <a:r>
              <a:rPr dirty="0" sz="1200">
                <a:latin typeface="Times New Roman"/>
                <a:cs typeface="Times New Roman"/>
              </a:rPr>
              <a:t>e </a:t>
            </a:r>
            <a:r>
              <a:rPr dirty="0" sz="1200" spc="-5">
                <a:latin typeface="Times New Roman"/>
                <a:cs typeface="Times New Roman"/>
              </a:rPr>
              <a:t>ragazzi </a:t>
            </a:r>
            <a:r>
              <a:rPr dirty="0" sz="1200">
                <a:latin typeface="Times New Roman"/>
                <a:cs typeface="Times New Roman"/>
              </a:rPr>
              <a:t>dai 6 </a:t>
            </a:r>
            <a:r>
              <a:rPr dirty="0" sz="1200" spc="-5">
                <a:latin typeface="Times New Roman"/>
                <a:cs typeface="Times New Roman"/>
              </a:rPr>
              <a:t>ai </a:t>
            </a:r>
            <a:r>
              <a:rPr dirty="0" sz="1200">
                <a:latin typeface="Times New Roman"/>
                <a:cs typeface="Times New Roman"/>
              </a:rPr>
              <a:t>13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anni.</a:t>
            </a:r>
            <a:endParaRPr sz="1200">
              <a:latin typeface="Times New Roman"/>
              <a:cs typeface="Times New Roman"/>
            </a:endParaRPr>
          </a:p>
          <a:p>
            <a:pPr marL="1675130" marR="34290">
              <a:lnSpc>
                <a:spcPts val="1380"/>
              </a:lnSpc>
              <a:spcBef>
                <a:spcPts val="600"/>
              </a:spcBef>
            </a:pPr>
            <a:r>
              <a:rPr dirty="0" sz="1200" spc="-5">
                <a:latin typeface="Times New Roman"/>
                <a:cs typeface="Times New Roman"/>
              </a:rPr>
              <a:t>Dopo aver coinvolto </a:t>
            </a:r>
            <a:r>
              <a:rPr dirty="0" sz="1200">
                <a:latin typeface="Times New Roman"/>
                <a:cs typeface="Times New Roman"/>
              </a:rPr>
              <a:t>lo </a:t>
            </a:r>
            <a:r>
              <a:rPr dirty="0" sz="1200" spc="-5">
                <a:latin typeface="Times New Roman"/>
                <a:cs typeface="Times New Roman"/>
              </a:rPr>
              <a:t>scorso anno </a:t>
            </a:r>
            <a:r>
              <a:rPr dirty="0" sz="1200">
                <a:latin typeface="Times New Roman"/>
                <a:cs typeface="Times New Roman"/>
              </a:rPr>
              <a:t>più di 15.000 </a:t>
            </a:r>
            <a:r>
              <a:rPr dirty="0" sz="1200" spc="-5">
                <a:latin typeface="Times New Roman"/>
                <a:cs typeface="Times New Roman"/>
              </a:rPr>
              <a:t>giovani, quest’anno </a:t>
            </a:r>
            <a:r>
              <a:rPr dirty="0" sz="1200">
                <a:latin typeface="Times New Roman"/>
                <a:cs typeface="Times New Roman"/>
              </a:rPr>
              <a:t>la  </a:t>
            </a:r>
            <a:r>
              <a:rPr dirty="0" sz="1200" spc="-5">
                <a:latin typeface="Times New Roman"/>
                <a:cs typeface="Times New Roman"/>
              </a:rPr>
              <a:t>manifestazione propone </a:t>
            </a:r>
            <a:r>
              <a:rPr dirty="0" sz="1200">
                <a:latin typeface="Times New Roman"/>
                <a:cs typeface="Times New Roman"/>
              </a:rPr>
              <a:t>oltre 80 </a:t>
            </a:r>
            <a:r>
              <a:rPr dirty="0" sz="1200" spc="-5">
                <a:latin typeface="Times New Roman"/>
                <a:cs typeface="Times New Roman"/>
              </a:rPr>
              <a:t>eventi </a:t>
            </a:r>
            <a:r>
              <a:rPr dirty="0" sz="1200">
                <a:latin typeface="Times New Roman"/>
                <a:cs typeface="Times New Roman"/>
              </a:rPr>
              <a:t>in 50 città </a:t>
            </a:r>
            <a:r>
              <a:rPr dirty="0" sz="1200" spc="-5">
                <a:latin typeface="Times New Roman"/>
                <a:cs typeface="Times New Roman"/>
              </a:rPr>
              <a:t>italiane,</a:t>
            </a:r>
            <a:r>
              <a:rPr dirty="0" sz="1200" spc="3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tutti</a:t>
            </a:r>
            <a:endParaRPr sz="1200">
              <a:latin typeface="Times New Roman"/>
              <a:cs typeface="Times New Roman"/>
            </a:endParaRPr>
          </a:p>
          <a:p>
            <a:pPr marL="1675130" marR="5080">
              <a:lnSpc>
                <a:spcPts val="1380"/>
              </a:lnSpc>
            </a:pPr>
            <a:r>
              <a:rPr dirty="0" sz="1200" spc="-5">
                <a:latin typeface="Times New Roman"/>
                <a:cs typeface="Times New Roman"/>
              </a:rPr>
              <a:t>legati dallo stesso </a:t>
            </a:r>
            <a:r>
              <a:rPr dirty="0" sz="1200">
                <a:latin typeface="Times New Roman"/>
                <a:cs typeface="Times New Roman"/>
              </a:rPr>
              <a:t>fil </a:t>
            </a:r>
            <a:r>
              <a:rPr dirty="0" sz="1200" spc="-5">
                <a:latin typeface="Times New Roman"/>
                <a:cs typeface="Times New Roman"/>
              </a:rPr>
              <a:t>rouge: “Abitare sottosopra. Scoprire </a:t>
            </a:r>
            <a:r>
              <a:rPr dirty="0" sz="1200">
                <a:latin typeface="Times New Roman"/>
                <a:cs typeface="Times New Roman"/>
              </a:rPr>
              <a:t>e </a:t>
            </a:r>
            <a:r>
              <a:rPr dirty="0" sz="1200" spc="-5">
                <a:latin typeface="Times New Roman"/>
                <a:cs typeface="Times New Roman"/>
              </a:rPr>
              <a:t>sperimentare  come si sta dentro </a:t>
            </a:r>
            <a:r>
              <a:rPr dirty="0" sz="1200">
                <a:latin typeface="Times New Roman"/>
                <a:cs typeface="Times New Roman"/>
              </a:rPr>
              <a:t>i luoghi, </a:t>
            </a:r>
            <a:r>
              <a:rPr dirty="0" sz="1200" spc="-5">
                <a:latin typeface="Times New Roman"/>
                <a:cs typeface="Times New Roman"/>
              </a:rPr>
              <a:t>l’arte </a:t>
            </a:r>
            <a:r>
              <a:rPr dirty="0" sz="1200">
                <a:latin typeface="Times New Roman"/>
                <a:cs typeface="Times New Roman"/>
              </a:rPr>
              <a:t>e le </a:t>
            </a:r>
            <a:r>
              <a:rPr dirty="0" sz="1200" spc="-5">
                <a:latin typeface="Times New Roman"/>
                <a:cs typeface="Times New Roman"/>
              </a:rPr>
              <a:t>emozioni”, col </a:t>
            </a:r>
            <a:r>
              <a:rPr dirty="0" sz="1200">
                <a:latin typeface="Times New Roman"/>
                <a:cs typeface="Times New Roman"/>
              </a:rPr>
              <a:t>quale i ragazzi  </a:t>
            </a:r>
            <a:r>
              <a:rPr dirty="0" sz="1200" spc="-5">
                <a:latin typeface="Times New Roman"/>
                <a:cs typeface="Times New Roman"/>
              </a:rPr>
              <a:t>saranno </a:t>
            </a:r>
            <a:r>
              <a:rPr dirty="0" sz="1200">
                <a:latin typeface="Times New Roman"/>
                <a:cs typeface="Times New Roman"/>
              </a:rPr>
              <a:t>stimolati a mettersi in </a:t>
            </a:r>
            <a:r>
              <a:rPr dirty="0" sz="1200" spc="-5">
                <a:latin typeface="Times New Roman"/>
                <a:cs typeface="Times New Roman"/>
              </a:rPr>
              <a:t>gioco </a:t>
            </a:r>
            <a:r>
              <a:rPr dirty="0" sz="1200">
                <a:latin typeface="Times New Roman"/>
                <a:cs typeface="Times New Roman"/>
              </a:rPr>
              <a:t>per </a:t>
            </a:r>
            <a:r>
              <a:rPr dirty="0" sz="1200" spc="-5">
                <a:latin typeface="Times New Roman"/>
                <a:cs typeface="Times New Roman"/>
              </a:rPr>
              <a:t>riflettere </a:t>
            </a:r>
            <a:r>
              <a:rPr dirty="0" sz="1200">
                <a:latin typeface="Times New Roman"/>
                <a:cs typeface="Times New Roman"/>
              </a:rPr>
              <a:t>sulle relazioni con le  </a:t>
            </a:r>
            <a:r>
              <a:rPr dirty="0" sz="1200" spc="-5">
                <a:latin typeface="Times New Roman"/>
                <a:cs typeface="Times New Roman"/>
              </a:rPr>
              <a:t>persone, gli oggetti </a:t>
            </a:r>
            <a:r>
              <a:rPr dirty="0" sz="1200">
                <a:latin typeface="Times New Roman"/>
                <a:cs typeface="Times New Roman"/>
              </a:rPr>
              <a:t>e i </a:t>
            </a:r>
            <a:r>
              <a:rPr dirty="0" sz="1200" spc="-5">
                <a:latin typeface="Times New Roman"/>
                <a:cs typeface="Times New Roman"/>
              </a:rPr>
              <a:t>luoghi </a:t>
            </a:r>
            <a:r>
              <a:rPr dirty="0" sz="1200">
                <a:latin typeface="Times New Roman"/>
                <a:cs typeface="Times New Roman"/>
              </a:rPr>
              <a:t>che li</a:t>
            </a:r>
            <a:r>
              <a:rPr dirty="0" sz="1200" spc="2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circondano.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7547228"/>
            <a:ext cx="6089650" cy="1755775"/>
          </a:xfrm>
          <a:prstGeom prst="rect">
            <a:avLst/>
          </a:prstGeom>
        </p:spPr>
        <p:txBody>
          <a:bodyPr wrap="square" lIns="0" tIns="812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dirty="0" sz="1200" spc="-5">
                <a:latin typeface="Times New Roman"/>
                <a:cs typeface="Times New Roman"/>
              </a:rPr>
              <a:t>Eccone </a:t>
            </a:r>
            <a:r>
              <a:rPr dirty="0" sz="1200">
                <a:latin typeface="Times New Roman"/>
                <a:cs typeface="Times New Roman"/>
              </a:rPr>
              <a:t>il </a:t>
            </a:r>
            <a:r>
              <a:rPr dirty="0" sz="1200" spc="-5">
                <a:latin typeface="Times New Roman"/>
                <a:cs typeface="Times New Roman"/>
              </a:rPr>
              <a:t>comunicato stampa:</a:t>
            </a:r>
            <a:endParaRPr sz="1200">
              <a:latin typeface="Times New Roman"/>
              <a:cs typeface="Times New Roman"/>
            </a:endParaRPr>
          </a:p>
          <a:p>
            <a:pPr marL="12700" marR="5080">
              <a:lnSpc>
                <a:spcPct val="95900"/>
              </a:lnSpc>
              <a:spcBef>
                <a:spcPts val="600"/>
              </a:spcBef>
            </a:pPr>
            <a:r>
              <a:rPr dirty="0" sz="1200" spc="-5" i="1">
                <a:latin typeface="Times New Roman"/>
                <a:cs typeface="Times New Roman"/>
              </a:rPr>
              <a:t>“Nuovo appuntamento </a:t>
            </a:r>
            <a:r>
              <a:rPr dirty="0" sz="1200" i="1">
                <a:latin typeface="Times New Roman"/>
                <a:cs typeface="Times New Roman"/>
              </a:rPr>
              <a:t>con il </a:t>
            </a:r>
            <a:r>
              <a:rPr dirty="0" sz="1200" spc="-5" i="1">
                <a:latin typeface="Times New Roman"/>
                <a:cs typeface="Times New Roman"/>
              </a:rPr>
              <a:t>Festival </a:t>
            </a:r>
            <a:r>
              <a:rPr dirty="0" sz="1200" i="1">
                <a:latin typeface="Times New Roman"/>
                <a:cs typeface="Times New Roman"/>
              </a:rPr>
              <a:t>della </a:t>
            </a:r>
            <a:r>
              <a:rPr dirty="0" sz="1200" spc="-5" i="1">
                <a:latin typeface="Times New Roman"/>
                <a:cs typeface="Times New Roman"/>
              </a:rPr>
              <a:t>Cultura Creativa (</a:t>
            </a:r>
            <a:r>
              <a:rPr dirty="0" sz="1200" spc="-5" i="1">
                <a:solidFill>
                  <a:srgbClr val="044796"/>
                </a:solidFill>
                <a:latin typeface="Times New Roman"/>
                <a:cs typeface="Times New Roman"/>
                <a:hlinkClick r:id="rId4"/>
              </a:rPr>
              <a:t>www.festivalculturacreativa.it</a:t>
            </a:r>
            <a:r>
              <a:rPr dirty="0" sz="1200" spc="-5" i="1">
                <a:latin typeface="Times New Roman"/>
                <a:cs typeface="Times New Roman"/>
              </a:rPr>
              <a:t>)  </a:t>
            </a:r>
            <a:r>
              <a:rPr dirty="0" sz="1200" i="1">
                <a:latin typeface="Times New Roman"/>
                <a:cs typeface="Times New Roman"/>
              </a:rPr>
              <a:t>promosso dall’Abi e dalle </a:t>
            </a:r>
            <a:r>
              <a:rPr dirty="0" sz="1200" spc="-5" i="1">
                <a:latin typeface="Times New Roman"/>
                <a:cs typeface="Times New Roman"/>
              </a:rPr>
              <a:t>banche che </a:t>
            </a:r>
            <a:r>
              <a:rPr dirty="0" sz="1200" i="1">
                <a:latin typeface="Times New Roman"/>
                <a:cs typeface="Times New Roman"/>
              </a:rPr>
              <a:t>fino all’8 maggio </a:t>
            </a:r>
            <a:r>
              <a:rPr dirty="0" sz="1200" spc="-5" i="1">
                <a:latin typeface="Times New Roman"/>
                <a:cs typeface="Times New Roman"/>
              </a:rPr>
              <a:t>avvicinerà </a:t>
            </a:r>
            <a:r>
              <a:rPr dirty="0" sz="1200" i="1">
                <a:latin typeface="Times New Roman"/>
                <a:cs typeface="Times New Roman"/>
              </a:rPr>
              <a:t>i giovani alla cultura. </a:t>
            </a:r>
            <a:r>
              <a:rPr dirty="0" sz="1200" spc="-5" i="1">
                <a:latin typeface="Times New Roman"/>
                <a:cs typeface="Times New Roman"/>
              </a:rPr>
              <a:t>Bambini  </a:t>
            </a:r>
            <a:r>
              <a:rPr dirty="0" sz="1200" i="1">
                <a:latin typeface="Times New Roman"/>
                <a:cs typeface="Times New Roman"/>
              </a:rPr>
              <a:t>e </a:t>
            </a:r>
            <a:r>
              <a:rPr dirty="0" sz="1200" spc="-5" i="1">
                <a:latin typeface="Times New Roman"/>
                <a:cs typeface="Times New Roman"/>
              </a:rPr>
              <a:t>ragazzi </a:t>
            </a:r>
            <a:r>
              <a:rPr dirty="0" sz="1200" i="1">
                <a:latin typeface="Times New Roman"/>
                <a:cs typeface="Times New Roman"/>
              </a:rPr>
              <a:t>dai 6 ai 13 anni </a:t>
            </a:r>
            <a:r>
              <a:rPr dirty="0" sz="1200" spc="-5" i="1">
                <a:latin typeface="Times New Roman"/>
                <a:cs typeface="Times New Roman"/>
              </a:rPr>
              <a:t>diventano </a:t>
            </a:r>
            <a:r>
              <a:rPr dirty="0" sz="1200" i="1">
                <a:latin typeface="Times New Roman"/>
                <a:cs typeface="Times New Roman"/>
              </a:rPr>
              <a:t>protagonisti </a:t>
            </a:r>
            <a:r>
              <a:rPr dirty="0" sz="1200" spc="-10" i="1">
                <a:latin typeface="Times New Roman"/>
                <a:cs typeface="Times New Roman"/>
              </a:rPr>
              <a:t>di </a:t>
            </a:r>
            <a:r>
              <a:rPr dirty="0" sz="1200" i="1">
                <a:latin typeface="Times New Roman"/>
                <a:cs typeface="Times New Roman"/>
              </a:rPr>
              <a:t>laboratori, </a:t>
            </a:r>
            <a:r>
              <a:rPr dirty="0" sz="1200" spc="-5" i="1">
                <a:latin typeface="Times New Roman"/>
                <a:cs typeface="Times New Roman"/>
              </a:rPr>
              <a:t>iniziative ed eventi </a:t>
            </a:r>
            <a:r>
              <a:rPr dirty="0" sz="1200" i="1">
                <a:latin typeface="Times New Roman"/>
                <a:cs typeface="Times New Roman"/>
              </a:rPr>
              <a:t>che spaziano  dall’arte alla </a:t>
            </a:r>
            <a:r>
              <a:rPr dirty="0" sz="1200" spc="-5" i="1">
                <a:latin typeface="Times New Roman"/>
                <a:cs typeface="Times New Roman"/>
              </a:rPr>
              <a:t>musica, </a:t>
            </a:r>
            <a:r>
              <a:rPr dirty="0" sz="1200" i="1">
                <a:latin typeface="Times New Roman"/>
                <a:cs typeface="Times New Roman"/>
              </a:rPr>
              <a:t>dal </a:t>
            </a:r>
            <a:r>
              <a:rPr dirty="0" sz="1200" spc="-5" i="1">
                <a:latin typeface="Times New Roman"/>
                <a:cs typeface="Times New Roman"/>
              </a:rPr>
              <a:t>teatro </a:t>
            </a:r>
            <a:r>
              <a:rPr dirty="0" sz="1200" i="1">
                <a:latin typeface="Times New Roman"/>
                <a:cs typeface="Times New Roman"/>
              </a:rPr>
              <a:t>alle </a:t>
            </a:r>
            <a:r>
              <a:rPr dirty="0" sz="1200" spc="-5" i="1">
                <a:latin typeface="Times New Roman"/>
                <a:cs typeface="Times New Roman"/>
              </a:rPr>
              <a:t>tecnologie </a:t>
            </a:r>
            <a:r>
              <a:rPr dirty="0" sz="1200" i="1">
                <a:latin typeface="Times New Roman"/>
                <a:cs typeface="Times New Roman"/>
              </a:rPr>
              <a:t>digitali, per </a:t>
            </a:r>
            <a:r>
              <a:rPr dirty="0" sz="1200" spc="-5" i="1">
                <a:latin typeface="Times New Roman"/>
                <a:cs typeface="Times New Roman"/>
              </a:rPr>
              <a:t>mettere </a:t>
            </a:r>
            <a:r>
              <a:rPr dirty="0" sz="1200" i="1">
                <a:latin typeface="Times New Roman"/>
                <a:cs typeface="Times New Roman"/>
              </a:rPr>
              <a:t>a frutto tutta la loro </a:t>
            </a:r>
            <a:r>
              <a:rPr dirty="0" sz="1200" spc="-5" i="1">
                <a:latin typeface="Times New Roman"/>
                <a:cs typeface="Times New Roman"/>
              </a:rPr>
              <a:t>creatività.  Quest’anno </a:t>
            </a:r>
            <a:r>
              <a:rPr dirty="0" sz="1200" i="1">
                <a:latin typeface="Times New Roman"/>
                <a:cs typeface="Times New Roman"/>
              </a:rPr>
              <a:t>la </a:t>
            </a:r>
            <a:r>
              <a:rPr dirty="0" sz="1200" spc="-5" i="1">
                <a:latin typeface="Times New Roman"/>
                <a:cs typeface="Times New Roman"/>
              </a:rPr>
              <a:t>manifestazione </a:t>
            </a:r>
            <a:r>
              <a:rPr dirty="0" sz="1200" i="1">
                <a:latin typeface="Times New Roman"/>
                <a:cs typeface="Times New Roman"/>
              </a:rPr>
              <a:t>ha </a:t>
            </a:r>
            <a:r>
              <a:rPr dirty="0" sz="1200" spc="-5" i="1">
                <a:latin typeface="Times New Roman"/>
                <a:cs typeface="Times New Roman"/>
              </a:rPr>
              <a:t>come </a:t>
            </a:r>
            <a:r>
              <a:rPr dirty="0" sz="1200" i="1">
                <a:latin typeface="Times New Roman"/>
                <a:cs typeface="Times New Roman"/>
              </a:rPr>
              <a:t>filo conduttore il </a:t>
            </a:r>
            <a:r>
              <a:rPr dirty="0" sz="1200" spc="-5" i="1">
                <a:latin typeface="Times New Roman"/>
                <a:cs typeface="Times New Roman"/>
              </a:rPr>
              <a:t>tema “Abitare sottosopra. </a:t>
            </a:r>
            <a:r>
              <a:rPr dirty="0" sz="1200" i="1">
                <a:latin typeface="Times New Roman"/>
                <a:cs typeface="Times New Roman"/>
              </a:rPr>
              <a:t>Scoprire e  </a:t>
            </a:r>
            <a:r>
              <a:rPr dirty="0" sz="1200" spc="-5" i="1">
                <a:latin typeface="Times New Roman"/>
                <a:cs typeface="Times New Roman"/>
              </a:rPr>
              <a:t>sperimentare come si </a:t>
            </a:r>
            <a:r>
              <a:rPr dirty="0" sz="1200" i="1">
                <a:latin typeface="Times New Roman"/>
                <a:cs typeface="Times New Roman"/>
              </a:rPr>
              <a:t>sta dentro i luoghi, l’arte e le </a:t>
            </a:r>
            <a:r>
              <a:rPr dirty="0" sz="1200" spc="-5" i="1">
                <a:latin typeface="Times New Roman"/>
                <a:cs typeface="Times New Roman"/>
              </a:rPr>
              <a:t>emozioni”, che collega idealmente </a:t>
            </a:r>
            <a:r>
              <a:rPr dirty="0" sz="1200" i="1">
                <a:latin typeface="Times New Roman"/>
                <a:cs typeface="Times New Roman"/>
              </a:rPr>
              <a:t>oltre 80  </a:t>
            </a:r>
            <a:r>
              <a:rPr dirty="0" sz="1200" spc="-5" i="1">
                <a:latin typeface="Times New Roman"/>
                <a:cs typeface="Times New Roman"/>
              </a:rPr>
              <a:t>eventi </a:t>
            </a:r>
            <a:r>
              <a:rPr dirty="0" sz="1200" i="1">
                <a:latin typeface="Times New Roman"/>
                <a:cs typeface="Times New Roman"/>
              </a:rPr>
              <a:t>in 50 città </a:t>
            </a:r>
            <a:r>
              <a:rPr dirty="0" sz="1200" spc="-5" i="1">
                <a:latin typeface="Times New Roman"/>
                <a:cs typeface="Times New Roman"/>
              </a:rPr>
              <a:t>italiane. </a:t>
            </a:r>
            <a:r>
              <a:rPr dirty="0" sz="1200" i="1">
                <a:latin typeface="Times New Roman"/>
                <a:cs typeface="Times New Roman"/>
              </a:rPr>
              <a:t>I giovani </a:t>
            </a:r>
            <a:r>
              <a:rPr dirty="0" sz="1200" spc="-5" i="1">
                <a:latin typeface="Times New Roman"/>
                <a:cs typeface="Times New Roman"/>
              </a:rPr>
              <a:t>sono chiamati </a:t>
            </a:r>
            <a:r>
              <a:rPr dirty="0" sz="1200" i="1">
                <a:latin typeface="Times New Roman"/>
                <a:cs typeface="Times New Roman"/>
              </a:rPr>
              <a:t>a </a:t>
            </a:r>
            <a:r>
              <a:rPr dirty="0" sz="1200" spc="-5" i="1">
                <a:latin typeface="Times New Roman"/>
                <a:cs typeface="Times New Roman"/>
              </a:rPr>
              <a:t>riflettere sul concetto </a:t>
            </a:r>
            <a:r>
              <a:rPr dirty="0" sz="1200" i="1">
                <a:latin typeface="Times New Roman"/>
                <a:cs typeface="Times New Roman"/>
              </a:rPr>
              <a:t>di casa, </a:t>
            </a:r>
            <a:r>
              <a:rPr dirty="0" sz="1200" spc="-5" i="1">
                <a:latin typeface="Times New Roman"/>
                <a:cs typeface="Times New Roman"/>
              </a:rPr>
              <a:t>per scoprire </a:t>
            </a:r>
            <a:r>
              <a:rPr dirty="0" sz="1200" i="1">
                <a:latin typeface="Times New Roman"/>
                <a:cs typeface="Times New Roman"/>
              </a:rPr>
              <a:t>e  </a:t>
            </a:r>
            <a:r>
              <a:rPr dirty="0" sz="1200" spc="-5" i="1">
                <a:latin typeface="Times New Roman"/>
                <a:cs typeface="Times New Roman"/>
              </a:rPr>
              <a:t>sperimentare come </a:t>
            </a:r>
            <a:r>
              <a:rPr dirty="0" sz="1200" i="1">
                <a:latin typeface="Times New Roman"/>
                <a:cs typeface="Times New Roman"/>
              </a:rPr>
              <a:t>ogni </a:t>
            </a:r>
            <a:r>
              <a:rPr dirty="0" sz="1200" spc="-5" i="1">
                <a:latin typeface="Times New Roman"/>
                <a:cs typeface="Times New Roman"/>
              </a:rPr>
              <a:t>persona </a:t>
            </a:r>
            <a:r>
              <a:rPr dirty="0" sz="1200" i="1">
                <a:latin typeface="Times New Roman"/>
                <a:cs typeface="Times New Roman"/>
              </a:rPr>
              <a:t>e ogni </a:t>
            </a:r>
            <a:r>
              <a:rPr dirty="0" sz="1200" spc="-5" i="1">
                <a:latin typeface="Times New Roman"/>
                <a:cs typeface="Times New Roman"/>
              </a:rPr>
              <a:t>cosa </a:t>
            </a:r>
            <a:r>
              <a:rPr dirty="0" sz="1200" i="1">
                <a:latin typeface="Times New Roman"/>
                <a:cs typeface="Times New Roman"/>
              </a:rPr>
              <a:t>vive e </a:t>
            </a:r>
            <a:r>
              <a:rPr dirty="0" sz="1200" spc="-5" i="1">
                <a:latin typeface="Times New Roman"/>
                <a:cs typeface="Times New Roman"/>
              </a:rPr>
              <a:t>si relaziona con </a:t>
            </a:r>
            <a:r>
              <a:rPr dirty="0" sz="1200" i="1">
                <a:latin typeface="Times New Roman"/>
                <a:cs typeface="Times New Roman"/>
              </a:rPr>
              <a:t>tutto ciò </a:t>
            </a:r>
            <a:r>
              <a:rPr dirty="0" sz="1200" spc="-5" i="1">
                <a:latin typeface="Times New Roman"/>
                <a:cs typeface="Times New Roman"/>
              </a:rPr>
              <a:t>che </a:t>
            </a:r>
            <a:r>
              <a:rPr dirty="0" sz="1200" i="1">
                <a:latin typeface="Times New Roman"/>
                <a:cs typeface="Times New Roman"/>
              </a:rPr>
              <a:t>lo</a:t>
            </a:r>
            <a:r>
              <a:rPr dirty="0" sz="1200" spc="110" i="1">
                <a:latin typeface="Times New Roman"/>
                <a:cs typeface="Times New Roman"/>
              </a:rPr>
              <a:t> </a:t>
            </a:r>
            <a:r>
              <a:rPr dirty="0" sz="1200" spc="-5" i="1">
                <a:latin typeface="Times New Roman"/>
                <a:cs typeface="Times New Roman"/>
              </a:rPr>
              <a:t>circonda.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37341" y="2203007"/>
            <a:ext cx="2568658" cy="11822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3900" y="5236844"/>
            <a:ext cx="1533525" cy="21431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38545" cy="40544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71805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Italiarinasce.it  7 maggio</a:t>
            </a:r>
            <a:r>
              <a:rPr dirty="0" sz="1600" spc="-6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6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53975">
              <a:lnSpc>
                <a:spcPts val="1380"/>
              </a:lnSpc>
              <a:spcBef>
                <a:spcPts val="975"/>
              </a:spcBef>
            </a:pPr>
            <a:r>
              <a:rPr dirty="0" sz="1200" spc="-5" i="1">
                <a:latin typeface="Times New Roman"/>
                <a:cs typeface="Times New Roman"/>
              </a:rPr>
              <a:t>Per questa terza </a:t>
            </a:r>
            <a:r>
              <a:rPr dirty="0" sz="1200" i="1">
                <a:latin typeface="Times New Roman"/>
                <a:cs typeface="Times New Roman"/>
              </a:rPr>
              <a:t>edizione l’Associazione </a:t>
            </a:r>
            <a:r>
              <a:rPr dirty="0" sz="1200" spc="-5" i="1">
                <a:latin typeface="Times New Roman"/>
                <a:cs typeface="Times New Roman"/>
              </a:rPr>
              <a:t>Bancaria, </a:t>
            </a:r>
            <a:r>
              <a:rPr dirty="0" sz="1200" i="1">
                <a:latin typeface="Times New Roman"/>
                <a:cs typeface="Times New Roman"/>
              </a:rPr>
              <a:t>in collaborazione </a:t>
            </a:r>
            <a:r>
              <a:rPr dirty="0" sz="1200" spc="-5" i="1">
                <a:latin typeface="Times New Roman"/>
                <a:cs typeface="Times New Roman"/>
              </a:rPr>
              <a:t>con Dipartimento educazione  </a:t>
            </a:r>
            <a:r>
              <a:rPr dirty="0" sz="1200" i="1">
                <a:latin typeface="Times New Roman"/>
                <a:cs typeface="Times New Roman"/>
              </a:rPr>
              <a:t>Castello di </a:t>
            </a:r>
            <a:r>
              <a:rPr dirty="0" sz="1200" spc="-5" i="1">
                <a:latin typeface="Times New Roman"/>
                <a:cs typeface="Times New Roman"/>
              </a:rPr>
              <a:t>Rivoli Museo d’arte Contemporanea, </a:t>
            </a:r>
            <a:r>
              <a:rPr dirty="0" sz="1200" i="1">
                <a:latin typeface="Times New Roman"/>
                <a:cs typeface="Times New Roman"/>
              </a:rPr>
              <a:t>Associazione </a:t>
            </a:r>
            <a:r>
              <a:rPr dirty="0" sz="1200" spc="-5" i="1">
                <a:latin typeface="Times New Roman"/>
                <a:cs typeface="Times New Roman"/>
              </a:rPr>
              <a:t>Aperta Parentesi, Artivazione, </a:t>
            </a:r>
            <a:r>
              <a:rPr dirty="0" sz="1200" i="1">
                <a:latin typeface="Times New Roman"/>
                <a:cs typeface="Times New Roman"/>
              </a:rPr>
              <a:t>RAM  </a:t>
            </a:r>
            <a:r>
              <a:rPr dirty="0" sz="1200" spc="-5" i="1">
                <a:latin typeface="Times New Roman"/>
                <a:cs typeface="Times New Roman"/>
              </a:rPr>
              <a:t>Radioartemobile </a:t>
            </a:r>
            <a:r>
              <a:rPr dirty="0" sz="1200" i="1">
                <a:latin typeface="Times New Roman"/>
                <a:cs typeface="Times New Roman"/>
              </a:rPr>
              <a:t>organizza </a:t>
            </a:r>
            <a:r>
              <a:rPr dirty="0" sz="1200" spc="-5" i="1">
                <a:latin typeface="Times New Roman"/>
                <a:cs typeface="Times New Roman"/>
              </a:rPr>
              <a:t>venerdì </a:t>
            </a:r>
            <a:r>
              <a:rPr dirty="0" sz="1200" i="1">
                <a:latin typeface="Times New Roman"/>
                <a:cs typeface="Times New Roman"/>
              </a:rPr>
              <a:t>6 </a:t>
            </a:r>
            <a:r>
              <a:rPr dirty="0" sz="1200" spc="-5" i="1">
                <a:latin typeface="Times New Roman"/>
                <a:cs typeface="Times New Roman"/>
              </a:rPr>
              <a:t>maggio, </a:t>
            </a:r>
            <a:r>
              <a:rPr dirty="0" sz="1200" i="1">
                <a:latin typeface="Times New Roman"/>
                <a:cs typeface="Times New Roman"/>
              </a:rPr>
              <a:t>a Roma, l’appuntamento Abitare la fantasia, la  </a:t>
            </a:r>
            <a:r>
              <a:rPr dirty="0" sz="1200" spc="-5" i="1">
                <a:latin typeface="Times New Roman"/>
                <a:cs typeface="Times New Roman"/>
              </a:rPr>
              <a:t>creatività </a:t>
            </a:r>
            <a:r>
              <a:rPr dirty="0" sz="1200" i="1">
                <a:latin typeface="Times New Roman"/>
                <a:cs typeface="Times New Roman"/>
              </a:rPr>
              <a:t>e</a:t>
            </a:r>
            <a:r>
              <a:rPr dirty="0" sz="1200" spc="-5" i="1">
                <a:latin typeface="Times New Roman"/>
                <a:cs typeface="Times New Roman"/>
              </a:rPr>
              <a:t> </a:t>
            </a:r>
            <a:r>
              <a:rPr dirty="0" sz="1200" i="1">
                <a:latin typeface="Times New Roman"/>
                <a:cs typeface="Times New Roman"/>
              </a:rPr>
              <a:t>l’arte.</a:t>
            </a:r>
            <a:endParaRPr sz="1200">
              <a:latin typeface="Times New Roman"/>
              <a:cs typeface="Times New Roman"/>
            </a:endParaRPr>
          </a:p>
          <a:p>
            <a:pPr marL="12700" marR="5080">
              <a:lnSpc>
                <a:spcPct val="95900"/>
              </a:lnSpc>
              <a:spcBef>
                <a:spcPts val="560"/>
              </a:spcBef>
            </a:pPr>
            <a:r>
              <a:rPr dirty="0" sz="1200" spc="-5" i="1">
                <a:latin typeface="Times New Roman"/>
                <a:cs typeface="Times New Roman"/>
              </a:rPr>
              <a:t>All’evento parteciperanno </a:t>
            </a:r>
            <a:r>
              <a:rPr dirty="0" sz="1200" i="1">
                <a:latin typeface="Times New Roman"/>
                <a:cs typeface="Times New Roman"/>
              </a:rPr>
              <a:t>le </a:t>
            </a:r>
            <a:r>
              <a:rPr dirty="0" sz="1200" spc="-5" i="1">
                <a:latin typeface="Times New Roman"/>
                <a:cs typeface="Times New Roman"/>
              </a:rPr>
              <a:t>scuole del territorio </a:t>
            </a:r>
            <a:r>
              <a:rPr dirty="0" sz="1200" i="1">
                <a:latin typeface="Times New Roman"/>
                <a:cs typeface="Times New Roman"/>
              </a:rPr>
              <a:t>e gli adulti per </a:t>
            </a:r>
            <a:r>
              <a:rPr dirty="0" sz="1200" spc="-5" i="1">
                <a:latin typeface="Times New Roman"/>
                <a:cs typeface="Times New Roman"/>
              </a:rPr>
              <a:t>un’esperienza </a:t>
            </a:r>
            <a:r>
              <a:rPr dirty="0" sz="1200" i="1">
                <a:latin typeface="Times New Roman"/>
                <a:cs typeface="Times New Roman"/>
              </a:rPr>
              <a:t>laboratoriale </a:t>
            </a:r>
            <a:r>
              <a:rPr dirty="0" sz="1200" spc="-5" i="1">
                <a:latin typeface="Times New Roman"/>
                <a:cs typeface="Times New Roman"/>
              </a:rPr>
              <a:t>che  </a:t>
            </a:r>
            <a:r>
              <a:rPr dirty="0" sz="1200" i="1">
                <a:latin typeface="Times New Roman"/>
                <a:cs typeface="Times New Roman"/>
              </a:rPr>
              <a:t>parte dalla visione e prosegue </a:t>
            </a:r>
            <a:r>
              <a:rPr dirty="0" sz="1200" spc="-5" i="1">
                <a:latin typeface="Times New Roman"/>
                <a:cs typeface="Times New Roman"/>
              </a:rPr>
              <a:t>con </a:t>
            </a:r>
            <a:r>
              <a:rPr dirty="0" sz="1200" i="1">
                <a:latin typeface="Times New Roman"/>
                <a:cs typeface="Times New Roman"/>
              </a:rPr>
              <a:t>un dibattito </a:t>
            </a:r>
            <a:r>
              <a:rPr dirty="0" sz="1200" spc="-5" i="1">
                <a:latin typeface="Times New Roman"/>
                <a:cs typeface="Times New Roman"/>
              </a:rPr>
              <a:t>aperto </a:t>
            </a:r>
            <a:r>
              <a:rPr dirty="0" sz="1200" i="1">
                <a:latin typeface="Times New Roman"/>
                <a:cs typeface="Times New Roman"/>
              </a:rPr>
              <a:t>sul </a:t>
            </a:r>
            <a:r>
              <a:rPr dirty="0" sz="1200" spc="-5" i="1">
                <a:latin typeface="Times New Roman"/>
                <a:cs typeface="Times New Roman"/>
              </a:rPr>
              <a:t>tema dell’abitare </a:t>
            </a:r>
            <a:r>
              <a:rPr dirty="0" sz="1200" i="1">
                <a:latin typeface="Times New Roman"/>
                <a:cs typeface="Times New Roman"/>
              </a:rPr>
              <a:t>la fantasia. Saranno  </a:t>
            </a:r>
            <a:r>
              <a:rPr dirty="0" sz="1200" spc="-5" i="1">
                <a:latin typeface="Times New Roman"/>
                <a:cs typeface="Times New Roman"/>
              </a:rPr>
              <a:t>presentati anche </a:t>
            </a:r>
            <a:r>
              <a:rPr dirty="0" sz="1200" i="1">
                <a:latin typeface="Times New Roman"/>
                <a:cs typeface="Times New Roman"/>
              </a:rPr>
              <a:t>i </a:t>
            </a:r>
            <a:r>
              <a:rPr dirty="0" sz="1200" spc="-5" i="1">
                <a:latin typeface="Times New Roman"/>
                <a:cs typeface="Times New Roman"/>
              </a:rPr>
              <a:t>tre </a:t>
            </a:r>
            <a:r>
              <a:rPr dirty="0" sz="1200" i="1">
                <a:latin typeface="Times New Roman"/>
                <a:cs typeface="Times New Roman"/>
              </a:rPr>
              <a:t>libri editi da Carthusia in collaborazione </a:t>
            </a:r>
            <a:r>
              <a:rPr dirty="0" sz="1200" spc="-5" i="1">
                <a:latin typeface="Times New Roman"/>
                <a:cs typeface="Times New Roman"/>
              </a:rPr>
              <a:t>con </a:t>
            </a:r>
            <a:r>
              <a:rPr dirty="0" sz="1200" i="1">
                <a:latin typeface="Times New Roman"/>
                <a:cs typeface="Times New Roman"/>
              </a:rPr>
              <a:t>Abi </a:t>
            </a:r>
            <a:r>
              <a:rPr dirty="0" sz="1200" spc="-5" i="1">
                <a:latin typeface="Times New Roman"/>
                <a:cs typeface="Times New Roman"/>
              </a:rPr>
              <a:t>per </a:t>
            </a:r>
            <a:r>
              <a:rPr dirty="0" sz="1200" i="1">
                <a:latin typeface="Times New Roman"/>
                <a:cs typeface="Times New Roman"/>
              </a:rPr>
              <a:t>il Festival </a:t>
            </a:r>
            <a:r>
              <a:rPr dirty="0" sz="1200" spc="-5" i="1">
                <a:latin typeface="Times New Roman"/>
                <a:cs typeface="Times New Roman"/>
              </a:rPr>
              <a:t>della </a:t>
            </a:r>
            <a:r>
              <a:rPr dirty="0" sz="1200" i="1">
                <a:latin typeface="Times New Roman"/>
                <a:cs typeface="Times New Roman"/>
              </a:rPr>
              <a:t>Cultura  </a:t>
            </a:r>
            <a:r>
              <a:rPr dirty="0" sz="1200" spc="-5" i="1">
                <a:latin typeface="Times New Roman"/>
                <a:cs typeface="Times New Roman"/>
              </a:rPr>
              <a:t>Creativa: </a:t>
            </a:r>
            <a:r>
              <a:rPr dirty="0" sz="1200" i="1">
                <a:latin typeface="Times New Roman"/>
                <a:cs typeface="Times New Roman"/>
              </a:rPr>
              <a:t>ogni anno, </a:t>
            </a:r>
            <a:r>
              <a:rPr dirty="0" sz="1200" spc="-5" i="1">
                <a:latin typeface="Times New Roman"/>
                <a:cs typeface="Times New Roman"/>
              </a:rPr>
              <a:t>per </a:t>
            </a:r>
            <a:r>
              <a:rPr dirty="0" sz="1200" i="1">
                <a:latin typeface="Times New Roman"/>
                <a:cs typeface="Times New Roman"/>
              </a:rPr>
              <a:t>lasciare una </a:t>
            </a:r>
            <a:r>
              <a:rPr dirty="0" sz="1200" spc="-5" i="1">
                <a:latin typeface="Times New Roman"/>
                <a:cs typeface="Times New Roman"/>
              </a:rPr>
              <a:t>traccia </a:t>
            </a:r>
            <a:r>
              <a:rPr dirty="0" sz="1200" i="1">
                <a:latin typeface="Times New Roman"/>
                <a:cs typeface="Times New Roman"/>
              </a:rPr>
              <a:t>più duratura oltre la </a:t>
            </a:r>
            <a:r>
              <a:rPr dirty="0" sz="1200" spc="-5" i="1">
                <a:latin typeface="Times New Roman"/>
                <a:cs typeface="Times New Roman"/>
              </a:rPr>
              <a:t>manifestazione, esce </a:t>
            </a:r>
            <a:r>
              <a:rPr dirty="0" sz="1200" i="1">
                <a:latin typeface="Times New Roman"/>
                <a:cs typeface="Times New Roman"/>
              </a:rPr>
              <a:t>infatti un  </a:t>
            </a:r>
            <a:r>
              <a:rPr dirty="0" sz="1200" spc="-5" i="1">
                <a:latin typeface="Times New Roman"/>
                <a:cs typeface="Times New Roman"/>
              </a:rPr>
              <a:t>volume illustrato, ispirato </a:t>
            </a:r>
            <a:r>
              <a:rPr dirty="0" sz="1200" i="1">
                <a:latin typeface="Times New Roman"/>
                <a:cs typeface="Times New Roman"/>
              </a:rPr>
              <a:t>al </a:t>
            </a:r>
            <a:r>
              <a:rPr dirty="0" sz="1200" spc="-5" i="1">
                <a:latin typeface="Times New Roman"/>
                <a:cs typeface="Times New Roman"/>
              </a:rPr>
              <a:t>tema dell’edizione (quest’anno “Abitare sottosopra”, con </a:t>
            </a:r>
            <a:r>
              <a:rPr dirty="0" sz="1200" i="1">
                <a:latin typeface="Times New Roman"/>
                <a:cs typeface="Times New Roman"/>
              </a:rPr>
              <a:t>i </a:t>
            </a:r>
            <a:r>
              <a:rPr dirty="0" sz="1200" spc="-5" i="1">
                <a:latin typeface="Times New Roman"/>
                <a:cs typeface="Times New Roman"/>
              </a:rPr>
              <a:t>testi </a:t>
            </a:r>
            <a:r>
              <a:rPr dirty="0" sz="1200" i="1">
                <a:latin typeface="Times New Roman"/>
                <a:cs typeface="Times New Roman"/>
              </a:rPr>
              <a:t>di  Sabina Colloredo e le </a:t>
            </a:r>
            <a:r>
              <a:rPr dirty="0" sz="1200" spc="-5" i="1">
                <a:latin typeface="Times New Roman"/>
                <a:cs typeface="Times New Roman"/>
              </a:rPr>
              <a:t>illustrazioni </a:t>
            </a:r>
            <a:r>
              <a:rPr dirty="0" sz="1200" i="1">
                <a:latin typeface="Times New Roman"/>
                <a:cs typeface="Times New Roman"/>
              </a:rPr>
              <a:t>di </a:t>
            </a:r>
            <a:r>
              <a:rPr dirty="0" sz="1200" spc="-5" i="1">
                <a:latin typeface="Times New Roman"/>
                <a:cs typeface="Times New Roman"/>
              </a:rPr>
              <a:t>Valeria Petrone). </a:t>
            </a:r>
            <a:r>
              <a:rPr dirty="0" sz="1200" i="1">
                <a:latin typeface="Times New Roman"/>
                <a:cs typeface="Times New Roman"/>
              </a:rPr>
              <a:t>Sarà </a:t>
            </a:r>
            <a:r>
              <a:rPr dirty="0" sz="1200" spc="-5" i="1">
                <a:latin typeface="Times New Roman"/>
                <a:cs typeface="Times New Roman"/>
              </a:rPr>
              <a:t>l’occasione </a:t>
            </a:r>
            <a:r>
              <a:rPr dirty="0" sz="1200" i="1">
                <a:latin typeface="Times New Roman"/>
                <a:cs typeface="Times New Roman"/>
              </a:rPr>
              <a:t>inoltre </a:t>
            </a:r>
            <a:r>
              <a:rPr dirty="0" sz="1200" spc="-5" i="1">
                <a:latin typeface="Times New Roman"/>
                <a:cs typeface="Times New Roman"/>
              </a:rPr>
              <a:t>per assistere </a:t>
            </a:r>
            <a:r>
              <a:rPr dirty="0" sz="1200" i="1">
                <a:latin typeface="Times New Roman"/>
                <a:cs typeface="Times New Roman"/>
              </a:rPr>
              <a:t>alla  </a:t>
            </a:r>
            <a:r>
              <a:rPr dirty="0" sz="1200" spc="-5" i="1">
                <a:latin typeface="Times New Roman"/>
                <a:cs typeface="Times New Roman"/>
              </a:rPr>
              <a:t>proiezione </a:t>
            </a:r>
            <a:r>
              <a:rPr dirty="0" sz="1200" i="1">
                <a:latin typeface="Times New Roman"/>
                <a:cs typeface="Times New Roman"/>
              </a:rPr>
              <a:t>di </a:t>
            </a:r>
            <a:r>
              <a:rPr dirty="0" sz="1200" spc="-5" i="1">
                <a:latin typeface="Times New Roman"/>
                <a:cs typeface="Times New Roman"/>
              </a:rPr>
              <a:t>“3domande3”, </a:t>
            </a:r>
            <a:r>
              <a:rPr dirty="0" sz="1200" i="1">
                <a:latin typeface="Times New Roman"/>
                <a:cs typeface="Times New Roman"/>
              </a:rPr>
              <a:t>una </a:t>
            </a:r>
            <a:r>
              <a:rPr dirty="0" sz="1200" spc="-5" i="1">
                <a:latin typeface="Times New Roman"/>
                <a:cs typeface="Times New Roman"/>
              </a:rPr>
              <a:t>video intervista </a:t>
            </a:r>
            <a:r>
              <a:rPr dirty="0" sz="1200" i="1">
                <a:latin typeface="Times New Roman"/>
                <a:cs typeface="Times New Roman"/>
              </a:rPr>
              <a:t>a 26 </a:t>
            </a:r>
            <a:r>
              <a:rPr dirty="0" sz="1200" spc="-5" i="1">
                <a:latin typeface="Times New Roman"/>
                <a:cs typeface="Times New Roman"/>
              </a:rPr>
              <a:t>personalità del mondo dell’arte </a:t>
            </a:r>
            <a:r>
              <a:rPr dirty="0" sz="1200" i="1">
                <a:latin typeface="Times New Roman"/>
                <a:cs typeface="Times New Roman"/>
              </a:rPr>
              <a:t>e </a:t>
            </a:r>
            <a:r>
              <a:rPr dirty="0" sz="1200" spc="-5" i="1">
                <a:latin typeface="Times New Roman"/>
                <a:cs typeface="Times New Roman"/>
              </a:rPr>
              <a:t>della  musica, </a:t>
            </a:r>
            <a:r>
              <a:rPr dirty="0" sz="1200" i="1">
                <a:latin typeface="Times New Roman"/>
                <a:cs typeface="Times New Roman"/>
              </a:rPr>
              <a:t>tra </a:t>
            </a:r>
            <a:r>
              <a:rPr dirty="0" sz="1200" spc="-5" i="1">
                <a:latin typeface="Times New Roman"/>
                <a:cs typeface="Times New Roman"/>
              </a:rPr>
              <a:t>cui </a:t>
            </a:r>
            <a:r>
              <a:rPr dirty="0" sz="1200" i="1">
                <a:latin typeface="Times New Roman"/>
                <a:cs typeface="Times New Roman"/>
              </a:rPr>
              <a:t>l’artista </a:t>
            </a:r>
            <a:r>
              <a:rPr dirty="0" sz="1200" spc="-5" i="1">
                <a:latin typeface="Times New Roman"/>
                <a:cs typeface="Times New Roman"/>
              </a:rPr>
              <a:t>Michelangelo </a:t>
            </a:r>
            <a:r>
              <a:rPr dirty="0" sz="1200" i="1">
                <a:latin typeface="Times New Roman"/>
                <a:cs typeface="Times New Roman"/>
              </a:rPr>
              <a:t>Pistoletto, il critico </a:t>
            </a:r>
            <a:r>
              <a:rPr dirty="0" sz="1200" spc="-5" i="1">
                <a:latin typeface="Times New Roman"/>
                <a:cs typeface="Times New Roman"/>
              </a:rPr>
              <a:t>d’arte Achille Bonito Oliva, Hou Honru,  </a:t>
            </a:r>
            <a:r>
              <a:rPr dirty="0" sz="1200" i="1">
                <a:latin typeface="Times New Roman"/>
                <a:cs typeface="Times New Roman"/>
              </a:rPr>
              <a:t>direttore </a:t>
            </a:r>
            <a:r>
              <a:rPr dirty="0" sz="1200" spc="-5" i="1">
                <a:latin typeface="Times New Roman"/>
                <a:cs typeface="Times New Roman"/>
              </a:rPr>
              <a:t>del MAXXI.”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Lettera43.it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7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256915"/>
            <a:ext cx="6035040" cy="1191895"/>
          </a:xfrm>
          <a:prstGeom prst="rect">
            <a:avLst/>
          </a:prstGeom>
        </p:spPr>
        <p:txBody>
          <a:bodyPr wrap="square" lIns="0" tIns="39370" rIns="0" bIns="0" rtlCol="0" vert="horz">
            <a:spAutoFit/>
          </a:bodyPr>
          <a:lstStyle/>
          <a:p>
            <a:pPr marL="12700" marR="5080">
              <a:lnSpc>
                <a:spcPts val="2930"/>
              </a:lnSpc>
              <a:spcBef>
                <a:spcPts val="310"/>
              </a:spcBef>
            </a:pPr>
            <a:r>
              <a:rPr dirty="0" sz="2550" spc="-50" b="1">
                <a:latin typeface="Times New Roman"/>
                <a:cs typeface="Times New Roman"/>
              </a:rPr>
              <a:t>Torna </a:t>
            </a:r>
            <a:r>
              <a:rPr dirty="0" sz="2550" b="1">
                <a:latin typeface="Times New Roman"/>
                <a:cs typeface="Times New Roman"/>
              </a:rPr>
              <a:t>il </a:t>
            </a:r>
            <a:r>
              <a:rPr dirty="0" sz="2550" spc="-5" b="1">
                <a:latin typeface="Times New Roman"/>
                <a:cs typeface="Times New Roman"/>
              </a:rPr>
              <a:t>Festival della Cultura </a:t>
            </a:r>
            <a:r>
              <a:rPr dirty="0" sz="2550" spc="-10" b="1">
                <a:latin typeface="Times New Roman"/>
                <a:cs typeface="Times New Roman"/>
              </a:rPr>
              <a:t>Creativa </a:t>
            </a:r>
            <a:r>
              <a:rPr dirty="0" sz="2550" spc="-5" b="1">
                <a:latin typeface="Times New Roman"/>
                <a:cs typeface="Times New Roman"/>
              </a:rPr>
              <a:t>per  bambini </a:t>
            </a:r>
            <a:r>
              <a:rPr dirty="0" sz="2550" b="1">
                <a:latin typeface="Times New Roman"/>
                <a:cs typeface="Times New Roman"/>
              </a:rPr>
              <a:t>e </a:t>
            </a:r>
            <a:r>
              <a:rPr dirty="0" sz="2550" spc="-5" b="1">
                <a:latin typeface="Times New Roman"/>
                <a:cs typeface="Times New Roman"/>
              </a:rPr>
              <a:t>ragazzi </a:t>
            </a:r>
            <a:r>
              <a:rPr dirty="0" sz="2550" b="1">
                <a:latin typeface="Times New Roman"/>
                <a:cs typeface="Times New Roman"/>
              </a:rPr>
              <a:t>- La</a:t>
            </a:r>
            <a:r>
              <a:rPr dirty="0" sz="2550" spc="5" b="1">
                <a:latin typeface="Times New Roman"/>
                <a:cs typeface="Times New Roman"/>
              </a:rPr>
              <a:t> </a:t>
            </a:r>
            <a:r>
              <a:rPr dirty="0" sz="2550" spc="-5" b="1">
                <a:latin typeface="Times New Roman"/>
                <a:cs typeface="Times New Roman"/>
              </a:rPr>
              <a:t>notizia</a:t>
            </a:r>
            <a:endParaRPr sz="2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70"/>
              </a:spcBef>
            </a:pPr>
            <a:r>
              <a:rPr dirty="0" sz="1450" spc="-5" b="1">
                <a:latin typeface="Times New Roman"/>
                <a:cs typeface="Times New Roman"/>
              </a:rPr>
              <a:t>Iniziativa promossa dalle banche italiane </a:t>
            </a:r>
            <a:r>
              <a:rPr dirty="0" sz="1450" b="1">
                <a:latin typeface="Times New Roman"/>
                <a:cs typeface="Times New Roman"/>
              </a:rPr>
              <a:t>con</a:t>
            </a:r>
            <a:r>
              <a:rPr dirty="0" sz="1450" spc="10" b="1">
                <a:latin typeface="Times New Roman"/>
                <a:cs typeface="Times New Roman"/>
              </a:rPr>
              <a:t> </a:t>
            </a:r>
            <a:r>
              <a:rPr dirty="0" sz="1450" b="1">
                <a:latin typeface="Times New Roman"/>
                <a:cs typeface="Times New Roman"/>
              </a:rPr>
              <a:t>l'ABI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4608702"/>
            <a:ext cx="6102985" cy="225552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75"/>
              </a:spcBef>
            </a:pPr>
            <a:r>
              <a:rPr dirty="0" sz="1200">
                <a:latin typeface="Calibri"/>
                <a:cs typeface="Calibri"/>
              </a:rPr>
              <a:t>Una </a:t>
            </a:r>
            <a:r>
              <a:rPr dirty="0" sz="1200" spc="-5">
                <a:latin typeface="Calibri"/>
                <a:cs typeface="Calibri"/>
              </a:rPr>
              <a:t>sfida che si ripete, per spiegare </a:t>
            </a:r>
            <a:r>
              <a:rPr dirty="0" sz="1200">
                <a:latin typeface="Calibri"/>
                <a:cs typeface="Calibri"/>
              </a:rPr>
              <a:t>la </a:t>
            </a:r>
            <a:r>
              <a:rPr dirty="0" sz="1200" spc="-5">
                <a:latin typeface="Calibri"/>
                <a:cs typeface="Calibri"/>
              </a:rPr>
              <a:t>creatività </a:t>
            </a:r>
            <a:r>
              <a:rPr dirty="0" sz="1200" spc="-10">
                <a:latin typeface="Calibri"/>
                <a:cs typeface="Calibri"/>
              </a:rPr>
              <a:t>ai </a:t>
            </a:r>
            <a:r>
              <a:rPr dirty="0" sz="1200">
                <a:latin typeface="Calibri"/>
                <a:cs typeface="Calibri"/>
              </a:rPr>
              <a:t>più </a:t>
            </a:r>
            <a:r>
              <a:rPr dirty="0" sz="1200" spc="-5">
                <a:latin typeface="Calibri"/>
                <a:cs typeface="Calibri"/>
              </a:rPr>
              <a:t>piccoli. Bambini </a:t>
            </a:r>
            <a:r>
              <a:rPr dirty="0" sz="1200">
                <a:latin typeface="Calibri"/>
                <a:cs typeface="Calibri"/>
              </a:rPr>
              <a:t>e </a:t>
            </a:r>
            <a:r>
              <a:rPr dirty="0" sz="1200" spc="-5">
                <a:latin typeface="Calibri"/>
                <a:cs typeface="Calibri"/>
              </a:rPr>
              <a:t>ragazzi </a:t>
            </a:r>
            <a:r>
              <a:rPr dirty="0" sz="1200">
                <a:latin typeface="Calibri"/>
                <a:cs typeface="Calibri"/>
              </a:rPr>
              <a:t>dai 6 ai </a:t>
            </a:r>
            <a:r>
              <a:rPr dirty="0" sz="1200" spc="15">
                <a:latin typeface="Calibri"/>
                <a:cs typeface="Calibri"/>
              </a:rPr>
              <a:t>13 </a:t>
            </a:r>
            <a:r>
              <a:rPr dirty="0" sz="1200" spc="-5">
                <a:latin typeface="Calibri"/>
                <a:cs typeface="Calibri"/>
              </a:rPr>
              <a:t>anni  diventano protagonisti </a:t>
            </a:r>
            <a:r>
              <a:rPr dirty="0" sz="1200">
                <a:latin typeface="Calibri"/>
                <a:cs typeface="Calibri"/>
              </a:rPr>
              <a:t>di </a:t>
            </a:r>
            <a:r>
              <a:rPr dirty="0" sz="1200" spc="-5">
                <a:latin typeface="Calibri"/>
                <a:cs typeface="Calibri"/>
              </a:rPr>
              <a:t>laboratori, iniziative ed </a:t>
            </a:r>
            <a:r>
              <a:rPr dirty="0" sz="1200">
                <a:latin typeface="Calibri"/>
                <a:cs typeface="Calibri"/>
              </a:rPr>
              <a:t>eventi </a:t>
            </a:r>
            <a:r>
              <a:rPr dirty="0" sz="1200" spc="-5">
                <a:latin typeface="Calibri"/>
                <a:cs typeface="Calibri"/>
              </a:rPr>
              <a:t>che spaziano dall'arte alla musica, </a:t>
            </a:r>
            <a:r>
              <a:rPr dirty="0" sz="1200">
                <a:latin typeface="Calibri"/>
                <a:cs typeface="Calibri"/>
              </a:rPr>
              <a:t>dal  </a:t>
            </a:r>
            <a:r>
              <a:rPr dirty="0" sz="1200" spc="-5">
                <a:latin typeface="Calibri"/>
                <a:cs typeface="Calibri"/>
              </a:rPr>
              <a:t>teatro alle tecnologie digitali, </a:t>
            </a:r>
            <a:r>
              <a:rPr dirty="0" sz="1200">
                <a:latin typeface="Calibri"/>
                <a:cs typeface="Calibri"/>
              </a:rPr>
              <a:t>per mettere a </a:t>
            </a:r>
            <a:r>
              <a:rPr dirty="0" sz="1200" spc="-5">
                <a:latin typeface="Calibri"/>
                <a:cs typeface="Calibri"/>
              </a:rPr>
              <a:t>frutto tutta </a:t>
            </a:r>
            <a:r>
              <a:rPr dirty="0" sz="1200">
                <a:latin typeface="Calibri"/>
                <a:cs typeface="Calibri"/>
              </a:rPr>
              <a:t>la </a:t>
            </a:r>
            <a:r>
              <a:rPr dirty="0" sz="1200" spc="-5">
                <a:latin typeface="Calibri"/>
                <a:cs typeface="Calibri"/>
              </a:rPr>
              <a:t>loro creatività.E' questo l'obiettivo </a:t>
            </a:r>
            <a:r>
              <a:rPr dirty="0" sz="1200">
                <a:latin typeface="Calibri"/>
                <a:cs typeface="Calibri"/>
              </a:rPr>
              <a:t>della  </a:t>
            </a:r>
            <a:r>
              <a:rPr dirty="0" sz="1200" spc="-5">
                <a:latin typeface="Calibri"/>
                <a:cs typeface="Calibri"/>
              </a:rPr>
              <a:t>III edizione </a:t>
            </a:r>
            <a:r>
              <a:rPr dirty="0" sz="1200">
                <a:latin typeface="Calibri"/>
                <a:cs typeface="Calibri"/>
              </a:rPr>
              <a:t>del </a:t>
            </a:r>
            <a:r>
              <a:rPr dirty="0" sz="1200" spc="-5">
                <a:latin typeface="Calibri"/>
                <a:cs typeface="Calibri"/>
              </a:rPr>
              <a:t>Festival della Cultura </a:t>
            </a:r>
            <a:r>
              <a:rPr dirty="0" sz="1200">
                <a:latin typeface="Calibri"/>
                <a:cs typeface="Calibri"/>
              </a:rPr>
              <a:t>Creativa </a:t>
            </a:r>
            <a:r>
              <a:rPr dirty="0" sz="1200" spc="-5">
                <a:latin typeface="Calibri"/>
                <a:cs typeface="Calibri"/>
              </a:rPr>
              <a:t>che prosegue fino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5">
                <a:latin typeface="Calibri"/>
                <a:cs typeface="Calibri"/>
              </a:rPr>
              <a:t>domenica </a:t>
            </a:r>
            <a:r>
              <a:rPr dirty="0" sz="1200">
                <a:latin typeface="Calibri"/>
                <a:cs typeface="Calibri"/>
              </a:rPr>
              <a:t>8 </a:t>
            </a:r>
            <a:r>
              <a:rPr dirty="0" sz="1200" spc="-5">
                <a:latin typeface="Calibri"/>
                <a:cs typeface="Calibri"/>
              </a:rPr>
              <a:t>maggio.L'iniziativa </a:t>
            </a:r>
            <a:r>
              <a:rPr dirty="0" sz="1200">
                <a:latin typeface="Calibri"/>
                <a:cs typeface="Calibri"/>
              </a:rPr>
              <a:t>è  </a:t>
            </a:r>
            <a:r>
              <a:rPr dirty="0" sz="1200" spc="-5">
                <a:latin typeface="Calibri"/>
                <a:cs typeface="Calibri"/>
              </a:rPr>
              <a:t>promossa </a:t>
            </a:r>
            <a:r>
              <a:rPr dirty="0" sz="1200">
                <a:latin typeface="Calibri"/>
                <a:cs typeface="Calibri"/>
              </a:rPr>
              <a:t>e </a:t>
            </a:r>
            <a:r>
              <a:rPr dirty="0" sz="1200" spc="-5">
                <a:latin typeface="Calibri"/>
                <a:cs typeface="Calibri"/>
              </a:rPr>
              <a:t>realizzata dalle banche italiane con </a:t>
            </a:r>
            <a:r>
              <a:rPr dirty="0" sz="1200">
                <a:latin typeface="Calibri"/>
                <a:cs typeface="Calibri"/>
              </a:rPr>
              <a:t>il </a:t>
            </a:r>
            <a:r>
              <a:rPr dirty="0" sz="1200" spc="-5">
                <a:latin typeface="Calibri"/>
                <a:cs typeface="Calibri"/>
              </a:rPr>
              <a:t>coordinamento </a:t>
            </a:r>
            <a:r>
              <a:rPr dirty="0" sz="1200">
                <a:latin typeface="Calibri"/>
                <a:cs typeface="Calibri"/>
              </a:rPr>
              <a:t>dell </a:t>
            </a:r>
            <a:r>
              <a:rPr dirty="0" sz="1200" spc="-5">
                <a:latin typeface="Calibri"/>
                <a:cs typeface="Calibri"/>
              </a:rPr>
              <a:t>ABI (Associazione Bancaria  Italiana).Dopo </a:t>
            </a:r>
            <a:r>
              <a:rPr dirty="0" sz="1200">
                <a:latin typeface="Calibri"/>
                <a:cs typeface="Calibri"/>
              </a:rPr>
              <a:t>aver </a:t>
            </a:r>
            <a:r>
              <a:rPr dirty="0" sz="1200" spc="-5">
                <a:latin typeface="Calibri"/>
                <a:cs typeface="Calibri"/>
              </a:rPr>
              <a:t>coinvolto </a:t>
            </a:r>
            <a:r>
              <a:rPr dirty="0" sz="1200">
                <a:latin typeface="Calibri"/>
                <a:cs typeface="Calibri"/>
              </a:rPr>
              <a:t>lo </a:t>
            </a:r>
            <a:r>
              <a:rPr dirty="0" sz="1200" spc="-5">
                <a:latin typeface="Calibri"/>
                <a:cs typeface="Calibri"/>
              </a:rPr>
              <a:t>scorso anno </a:t>
            </a:r>
            <a:r>
              <a:rPr dirty="0" sz="1200">
                <a:latin typeface="Calibri"/>
                <a:cs typeface="Calibri"/>
              </a:rPr>
              <a:t>più di </a:t>
            </a:r>
            <a:r>
              <a:rPr dirty="0" sz="1200" spc="-5">
                <a:latin typeface="Calibri"/>
                <a:cs typeface="Calibri"/>
              </a:rPr>
              <a:t>15.000 giovani, quest'anno </a:t>
            </a:r>
            <a:r>
              <a:rPr dirty="0" sz="1200">
                <a:latin typeface="Calibri"/>
                <a:cs typeface="Calibri"/>
              </a:rPr>
              <a:t>la </a:t>
            </a:r>
            <a:r>
              <a:rPr dirty="0" sz="1200" spc="-5">
                <a:latin typeface="Calibri"/>
                <a:cs typeface="Calibri"/>
              </a:rPr>
              <a:t>manifestazione  propone oltre </a:t>
            </a:r>
            <a:r>
              <a:rPr dirty="0" sz="1200">
                <a:latin typeface="Calibri"/>
                <a:cs typeface="Calibri"/>
              </a:rPr>
              <a:t>80 </a:t>
            </a:r>
            <a:r>
              <a:rPr dirty="0" sz="1200" spc="-5">
                <a:latin typeface="Calibri"/>
                <a:cs typeface="Calibri"/>
              </a:rPr>
              <a:t>eventi </a:t>
            </a:r>
            <a:r>
              <a:rPr dirty="0" sz="1200" spc="-10">
                <a:latin typeface="Calibri"/>
                <a:cs typeface="Calibri"/>
              </a:rPr>
              <a:t>in </a:t>
            </a:r>
            <a:r>
              <a:rPr dirty="0" sz="1200">
                <a:latin typeface="Calibri"/>
                <a:cs typeface="Calibri"/>
              </a:rPr>
              <a:t>50 </a:t>
            </a:r>
            <a:r>
              <a:rPr dirty="0" sz="1200" spc="-5">
                <a:latin typeface="Calibri"/>
                <a:cs typeface="Calibri"/>
              </a:rPr>
              <a:t>città italiane, tutti legati dallo stesso </a:t>
            </a:r>
            <a:r>
              <a:rPr dirty="0" sz="1200">
                <a:latin typeface="Calibri"/>
                <a:cs typeface="Calibri"/>
              </a:rPr>
              <a:t>fil </a:t>
            </a:r>
            <a:r>
              <a:rPr dirty="0" sz="1200" spc="-5">
                <a:latin typeface="Calibri"/>
                <a:cs typeface="Calibri"/>
              </a:rPr>
              <a:t>rouge: 'Abitare</a:t>
            </a:r>
            <a:r>
              <a:rPr dirty="0" sz="1200" spc="120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sottosopra.</a:t>
            </a:r>
            <a:endParaRPr sz="1200">
              <a:latin typeface="Calibri"/>
              <a:cs typeface="Calibri"/>
            </a:endParaRPr>
          </a:p>
          <a:p>
            <a:pPr marL="12700" marR="302895">
              <a:lnSpc>
                <a:spcPct val="101699"/>
              </a:lnSpc>
            </a:pPr>
            <a:r>
              <a:rPr dirty="0" sz="1200" spc="-5">
                <a:latin typeface="Calibri"/>
                <a:cs typeface="Calibri"/>
              </a:rPr>
              <a:t>Scoprire </a:t>
            </a:r>
            <a:r>
              <a:rPr dirty="0" sz="1200">
                <a:latin typeface="Calibri"/>
                <a:cs typeface="Calibri"/>
              </a:rPr>
              <a:t>e </a:t>
            </a:r>
            <a:r>
              <a:rPr dirty="0" sz="1200" spc="-5">
                <a:latin typeface="Calibri"/>
                <a:cs typeface="Calibri"/>
              </a:rPr>
              <a:t>sperimentare come si sta dentro </a:t>
            </a:r>
            <a:r>
              <a:rPr dirty="0" sz="1200">
                <a:latin typeface="Calibri"/>
                <a:cs typeface="Calibri"/>
              </a:rPr>
              <a:t>i </a:t>
            </a:r>
            <a:r>
              <a:rPr dirty="0" sz="1200" spc="-5">
                <a:latin typeface="Calibri"/>
                <a:cs typeface="Calibri"/>
              </a:rPr>
              <a:t>luoghi, l'arte </a:t>
            </a:r>
            <a:r>
              <a:rPr dirty="0" sz="1200">
                <a:latin typeface="Calibri"/>
                <a:cs typeface="Calibri"/>
              </a:rPr>
              <a:t>e le </a:t>
            </a:r>
            <a:r>
              <a:rPr dirty="0" sz="1200" spc="-5">
                <a:latin typeface="Calibri"/>
                <a:cs typeface="Calibri"/>
              </a:rPr>
              <a:t>emozioni', </a:t>
            </a:r>
            <a:r>
              <a:rPr dirty="0" sz="1200" spc="-10">
                <a:latin typeface="Calibri"/>
                <a:cs typeface="Calibri"/>
              </a:rPr>
              <a:t>col </a:t>
            </a:r>
            <a:r>
              <a:rPr dirty="0" sz="1200" spc="-5">
                <a:latin typeface="Calibri"/>
                <a:cs typeface="Calibri"/>
              </a:rPr>
              <a:t>quale </a:t>
            </a:r>
            <a:r>
              <a:rPr dirty="0" sz="1200">
                <a:latin typeface="Calibri"/>
                <a:cs typeface="Calibri"/>
              </a:rPr>
              <a:t>i </a:t>
            </a:r>
            <a:r>
              <a:rPr dirty="0" sz="1200" spc="-5">
                <a:latin typeface="Calibri"/>
                <a:cs typeface="Calibri"/>
              </a:rPr>
              <a:t>ragazzi  saranno stimolati </a:t>
            </a:r>
            <a:r>
              <a:rPr dirty="0" sz="1200">
                <a:latin typeface="Calibri"/>
                <a:cs typeface="Calibri"/>
              </a:rPr>
              <a:t>a </a:t>
            </a:r>
            <a:r>
              <a:rPr dirty="0" sz="1200" spc="-5">
                <a:latin typeface="Calibri"/>
                <a:cs typeface="Calibri"/>
              </a:rPr>
              <a:t>mettersi </a:t>
            </a:r>
            <a:r>
              <a:rPr dirty="0" sz="1200">
                <a:latin typeface="Calibri"/>
                <a:cs typeface="Calibri"/>
              </a:rPr>
              <a:t>in gioco per </a:t>
            </a:r>
            <a:r>
              <a:rPr dirty="0" sz="1200" spc="-5">
                <a:latin typeface="Calibri"/>
                <a:cs typeface="Calibri"/>
              </a:rPr>
              <a:t>riflettere sulle relazioni </a:t>
            </a:r>
            <a:r>
              <a:rPr dirty="0" sz="1200">
                <a:latin typeface="Calibri"/>
                <a:cs typeface="Calibri"/>
              </a:rPr>
              <a:t>con le </a:t>
            </a:r>
            <a:r>
              <a:rPr dirty="0" sz="1200" spc="-5">
                <a:latin typeface="Calibri"/>
                <a:cs typeface="Calibri"/>
              </a:rPr>
              <a:t>persone, </a:t>
            </a:r>
            <a:r>
              <a:rPr dirty="0" sz="1200">
                <a:latin typeface="Calibri"/>
                <a:cs typeface="Calibri"/>
              </a:rPr>
              <a:t>gli </a:t>
            </a:r>
            <a:r>
              <a:rPr dirty="0" sz="1200" spc="-5">
                <a:latin typeface="Calibri"/>
                <a:cs typeface="Calibri"/>
              </a:rPr>
              <a:t>oggetti </a:t>
            </a:r>
            <a:r>
              <a:rPr dirty="0" sz="1200">
                <a:latin typeface="Calibri"/>
                <a:cs typeface="Calibri"/>
              </a:rPr>
              <a:t>e i  luoghi </a:t>
            </a:r>
            <a:r>
              <a:rPr dirty="0" sz="1200" spc="-5">
                <a:latin typeface="Calibri"/>
                <a:cs typeface="Calibri"/>
              </a:rPr>
              <a:t>che </a:t>
            </a:r>
            <a:r>
              <a:rPr dirty="0" sz="1200">
                <a:latin typeface="Calibri"/>
                <a:cs typeface="Calibri"/>
              </a:rPr>
              <a:t>li </a:t>
            </a:r>
            <a:r>
              <a:rPr dirty="0" sz="1200" spc="-5">
                <a:latin typeface="Calibri"/>
                <a:cs typeface="Calibri"/>
              </a:rPr>
              <a:t>circondano.Tra </a:t>
            </a:r>
            <a:r>
              <a:rPr dirty="0" sz="1200">
                <a:latin typeface="Calibri"/>
                <a:cs typeface="Calibri"/>
              </a:rPr>
              <a:t>le </a:t>
            </a:r>
            <a:r>
              <a:rPr dirty="0" sz="1200" spc="-5">
                <a:latin typeface="Calibri"/>
                <a:cs typeface="Calibri"/>
              </a:rPr>
              <a:t>iniziative anche </a:t>
            </a:r>
            <a:r>
              <a:rPr dirty="0" sz="1200">
                <a:latin typeface="Calibri"/>
                <a:cs typeface="Calibri"/>
              </a:rPr>
              <a:t>il video </a:t>
            </a:r>
            <a:r>
              <a:rPr dirty="0" sz="1200" spc="-5">
                <a:latin typeface="Calibri"/>
                <a:cs typeface="Calibri"/>
              </a:rPr>
              <a:t>3domande3, </a:t>
            </a:r>
            <a:r>
              <a:rPr dirty="0" sz="1200">
                <a:latin typeface="Calibri"/>
                <a:cs typeface="Calibri"/>
              </a:rPr>
              <a:t>in </a:t>
            </a:r>
            <a:r>
              <a:rPr dirty="0" sz="1200" spc="-10">
                <a:latin typeface="Calibri"/>
                <a:cs typeface="Calibri"/>
              </a:rPr>
              <a:t>cui </a:t>
            </a:r>
            <a:r>
              <a:rPr dirty="0" sz="1200">
                <a:latin typeface="Calibri"/>
                <a:cs typeface="Calibri"/>
              </a:rPr>
              <a:t>artisti </a:t>
            </a:r>
            <a:r>
              <a:rPr dirty="0" sz="1200" spc="-5">
                <a:latin typeface="Calibri"/>
                <a:cs typeface="Calibri"/>
              </a:rPr>
              <a:t>come  Michelangelo Pistoletto </a:t>
            </a:r>
            <a:r>
              <a:rPr dirty="0" sz="1200">
                <a:latin typeface="Calibri"/>
                <a:cs typeface="Calibri"/>
              </a:rPr>
              <a:t>e Achille </a:t>
            </a:r>
            <a:r>
              <a:rPr dirty="0" sz="1200" spc="-5">
                <a:latin typeface="Calibri"/>
                <a:cs typeface="Calibri"/>
              </a:rPr>
              <a:t>Bonito Oliva, racconteranno </a:t>
            </a:r>
            <a:r>
              <a:rPr dirty="0" sz="1200">
                <a:latin typeface="Calibri"/>
                <a:cs typeface="Calibri"/>
              </a:rPr>
              <a:t>il </a:t>
            </a:r>
            <a:r>
              <a:rPr dirty="0" sz="1200" spc="-5">
                <a:latin typeface="Calibri"/>
                <a:cs typeface="Calibri"/>
              </a:rPr>
              <a:t>loro </a:t>
            </a:r>
            <a:r>
              <a:rPr dirty="0" sz="1200" spc="-10">
                <a:latin typeface="Calibri"/>
                <a:cs typeface="Calibri"/>
              </a:rPr>
              <a:t>modo </a:t>
            </a:r>
            <a:r>
              <a:rPr dirty="0" sz="1200">
                <a:latin typeface="Calibri"/>
                <a:cs typeface="Calibri"/>
              </a:rPr>
              <a:t>di </a:t>
            </a:r>
            <a:r>
              <a:rPr dirty="0" sz="1200" spc="-5">
                <a:latin typeface="Calibri"/>
                <a:cs typeface="Calibri"/>
              </a:rPr>
              <a:t>intendere quel  </a:t>
            </a:r>
            <a:r>
              <a:rPr dirty="0" sz="1200">
                <a:latin typeface="Calibri"/>
                <a:cs typeface="Calibri"/>
              </a:rPr>
              <a:t>momento di </a:t>
            </a:r>
            <a:r>
              <a:rPr dirty="0" sz="1200" spc="-5">
                <a:latin typeface="Calibri"/>
                <a:cs typeface="Calibri"/>
              </a:rPr>
              <a:t>genio, che </a:t>
            </a:r>
            <a:r>
              <a:rPr dirty="0" sz="1200">
                <a:latin typeface="Calibri"/>
                <a:cs typeface="Calibri"/>
              </a:rPr>
              <a:t>è la</a:t>
            </a:r>
            <a:r>
              <a:rPr dirty="0" sz="1200" spc="-15">
                <a:latin typeface="Calibri"/>
                <a:cs typeface="Calibri"/>
              </a:rPr>
              <a:t> </a:t>
            </a:r>
            <a:r>
              <a:rPr dirty="0" sz="1200" spc="-5">
                <a:latin typeface="Calibri"/>
                <a:cs typeface="Calibri"/>
              </a:rPr>
              <a:t>creatività.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51379" y="2119883"/>
            <a:ext cx="3305175" cy="7043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Mam-e.it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7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4015866"/>
            <a:ext cx="4818380" cy="23241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350" spc="30" b="1">
                <a:solidFill>
                  <a:srgbClr val="121212"/>
                </a:solidFill>
                <a:latin typeface="Times New Roman"/>
                <a:cs typeface="Times New Roman"/>
              </a:rPr>
              <a:t>CULTURA </a:t>
            </a:r>
            <a:r>
              <a:rPr dirty="0" sz="1350" spc="25" b="1">
                <a:solidFill>
                  <a:srgbClr val="121212"/>
                </a:solidFill>
                <a:latin typeface="Times New Roman"/>
                <a:cs typeface="Times New Roman"/>
              </a:rPr>
              <a:t>CREATIVA </a:t>
            </a:r>
            <a:r>
              <a:rPr dirty="0" sz="1350" b="1">
                <a:solidFill>
                  <a:srgbClr val="121212"/>
                </a:solidFill>
                <a:latin typeface="Times New Roman"/>
                <a:cs typeface="Times New Roman"/>
              </a:rPr>
              <a:t>A </a:t>
            </a:r>
            <a:r>
              <a:rPr dirty="0" sz="1350" spc="35" b="1">
                <a:solidFill>
                  <a:srgbClr val="121212"/>
                </a:solidFill>
                <a:latin typeface="Times New Roman"/>
                <a:cs typeface="Times New Roman"/>
              </a:rPr>
              <a:t>PALAZZO </a:t>
            </a:r>
            <a:r>
              <a:rPr dirty="0" sz="1350" spc="25" b="1">
                <a:solidFill>
                  <a:srgbClr val="121212"/>
                </a:solidFill>
                <a:latin typeface="Times New Roman"/>
                <a:cs typeface="Times New Roman"/>
              </a:rPr>
              <a:t>LEONI</a:t>
            </a:r>
            <a:r>
              <a:rPr dirty="0" sz="1350" spc="250" b="1">
                <a:solidFill>
                  <a:srgbClr val="121212"/>
                </a:solidFill>
                <a:latin typeface="Times New Roman"/>
                <a:cs typeface="Times New Roman"/>
              </a:rPr>
              <a:t> </a:t>
            </a:r>
            <a:r>
              <a:rPr dirty="0" sz="1350" spc="40" b="1">
                <a:solidFill>
                  <a:srgbClr val="121212"/>
                </a:solidFill>
                <a:latin typeface="Times New Roman"/>
                <a:cs typeface="Times New Roman"/>
              </a:rPr>
              <a:t>MONTANARI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7166229"/>
            <a:ext cx="6134735" cy="27971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 marR="307340">
              <a:lnSpc>
                <a:spcPct val="124700"/>
              </a:lnSpc>
              <a:spcBef>
                <a:spcPts val="105"/>
              </a:spcBef>
            </a:pPr>
            <a:r>
              <a:rPr dirty="0" sz="1200" spc="55" b="1">
                <a:solidFill>
                  <a:srgbClr val="464646"/>
                </a:solidFill>
                <a:latin typeface="Times New Roman"/>
                <a:cs typeface="Times New Roman"/>
              </a:rPr>
              <a:t>SABATO </a:t>
            </a:r>
            <a:r>
              <a:rPr dirty="0" sz="1200" b="1">
                <a:solidFill>
                  <a:srgbClr val="464646"/>
                </a:solidFill>
                <a:latin typeface="Times New Roman"/>
                <a:cs typeface="Times New Roman"/>
              </a:rPr>
              <a:t>7 E </a:t>
            </a:r>
            <a:r>
              <a:rPr dirty="0" sz="1200" spc="60" b="1">
                <a:solidFill>
                  <a:srgbClr val="464646"/>
                </a:solidFill>
                <a:latin typeface="Times New Roman"/>
                <a:cs typeface="Times New Roman"/>
              </a:rPr>
              <a:t>DOMENICA </a:t>
            </a:r>
            <a:r>
              <a:rPr dirty="0" sz="1200" b="1">
                <a:solidFill>
                  <a:srgbClr val="464646"/>
                </a:solidFill>
                <a:latin typeface="Times New Roman"/>
                <a:cs typeface="Times New Roman"/>
              </a:rPr>
              <a:t>8 </a:t>
            </a:r>
            <a:r>
              <a:rPr dirty="0" sz="1200" spc="55" b="1">
                <a:solidFill>
                  <a:srgbClr val="464646"/>
                </a:solidFill>
                <a:latin typeface="Times New Roman"/>
                <a:cs typeface="Times New Roman"/>
              </a:rPr>
              <a:t>MAGGIO </a:t>
            </a:r>
            <a:r>
              <a:rPr dirty="0" sz="1200" spc="40" b="1">
                <a:solidFill>
                  <a:srgbClr val="464646"/>
                </a:solidFill>
                <a:latin typeface="Times New Roman"/>
                <a:cs typeface="Times New Roman"/>
              </a:rPr>
              <a:t>LE </a:t>
            </a:r>
            <a:r>
              <a:rPr dirty="0" sz="1200" spc="55" b="1">
                <a:solidFill>
                  <a:srgbClr val="464646"/>
                </a:solidFill>
                <a:latin typeface="Times New Roman"/>
                <a:cs typeface="Times New Roman"/>
              </a:rPr>
              <a:t>GALLERIE </a:t>
            </a:r>
            <a:r>
              <a:rPr dirty="0" sz="1200" spc="60" b="1">
                <a:solidFill>
                  <a:srgbClr val="464646"/>
                </a:solidFill>
                <a:latin typeface="Times New Roman"/>
                <a:cs typeface="Times New Roman"/>
              </a:rPr>
              <a:t>D’ITALIA PALAZZO  </a:t>
            </a:r>
            <a:r>
              <a:rPr dirty="0" sz="1200" spc="50" b="1">
                <a:solidFill>
                  <a:srgbClr val="464646"/>
                </a:solidFill>
                <a:latin typeface="Times New Roman"/>
                <a:cs typeface="Times New Roman"/>
              </a:rPr>
              <a:t>LEONI </a:t>
            </a:r>
            <a:r>
              <a:rPr dirty="0" sz="1200" spc="60" b="1">
                <a:solidFill>
                  <a:srgbClr val="464646"/>
                </a:solidFill>
                <a:latin typeface="Times New Roman"/>
                <a:cs typeface="Times New Roman"/>
              </a:rPr>
              <a:t>MONTANARI </a:t>
            </a:r>
            <a:r>
              <a:rPr dirty="0" sz="1200" spc="35" b="1">
                <a:solidFill>
                  <a:srgbClr val="464646"/>
                </a:solidFill>
                <a:latin typeface="Times New Roman"/>
                <a:cs typeface="Times New Roman"/>
              </a:rPr>
              <a:t>DI </a:t>
            </a:r>
            <a:r>
              <a:rPr dirty="0" sz="1200" spc="65" b="1">
                <a:solidFill>
                  <a:srgbClr val="464646"/>
                </a:solidFill>
                <a:latin typeface="Times New Roman"/>
                <a:cs typeface="Times New Roman"/>
              </a:rPr>
              <a:t>VICENZA </a:t>
            </a:r>
            <a:r>
              <a:rPr dirty="0" sz="1200" spc="60" b="1">
                <a:solidFill>
                  <a:srgbClr val="464646"/>
                </a:solidFill>
                <a:latin typeface="Times New Roman"/>
                <a:cs typeface="Times New Roman"/>
              </a:rPr>
              <a:t>OSPITANO </a:t>
            </a:r>
            <a:r>
              <a:rPr dirty="0" sz="1200" spc="30" b="1">
                <a:solidFill>
                  <a:srgbClr val="464646"/>
                </a:solidFill>
                <a:latin typeface="Times New Roman"/>
                <a:cs typeface="Times New Roman"/>
              </a:rPr>
              <a:t>IL </a:t>
            </a:r>
            <a:r>
              <a:rPr dirty="0" sz="1200" spc="60" b="1">
                <a:solidFill>
                  <a:srgbClr val="464646"/>
                </a:solidFill>
                <a:latin typeface="Times New Roman"/>
                <a:cs typeface="Times New Roman"/>
              </a:rPr>
              <a:t>FESTIVAL </a:t>
            </a:r>
            <a:r>
              <a:rPr dirty="0" sz="1200" spc="50" b="1">
                <a:solidFill>
                  <a:srgbClr val="464646"/>
                </a:solidFill>
                <a:latin typeface="Times New Roman"/>
                <a:cs typeface="Times New Roman"/>
              </a:rPr>
              <a:t>DELLA  </a:t>
            </a:r>
            <a:r>
              <a:rPr dirty="0" sz="1200" spc="55" b="1">
                <a:solidFill>
                  <a:srgbClr val="464646"/>
                </a:solidFill>
                <a:latin typeface="Times New Roman"/>
                <a:cs typeface="Times New Roman"/>
              </a:rPr>
              <a:t>CULTURA </a:t>
            </a:r>
            <a:r>
              <a:rPr dirty="0" sz="1200" spc="60" b="1">
                <a:solidFill>
                  <a:srgbClr val="464646"/>
                </a:solidFill>
                <a:latin typeface="Times New Roman"/>
                <a:cs typeface="Times New Roman"/>
              </a:rPr>
              <a:t>CREATIVA </a:t>
            </a:r>
            <a:r>
              <a:rPr dirty="0" sz="1200" spc="55" b="1">
                <a:solidFill>
                  <a:srgbClr val="464646"/>
                </a:solidFill>
                <a:latin typeface="Times New Roman"/>
                <a:cs typeface="Times New Roman"/>
              </a:rPr>
              <a:t>ALLA </a:t>
            </a:r>
            <a:r>
              <a:rPr dirty="0" sz="1200" spc="60" b="1">
                <a:solidFill>
                  <a:srgbClr val="464646"/>
                </a:solidFill>
                <a:latin typeface="Times New Roman"/>
                <a:cs typeface="Times New Roman"/>
              </a:rPr>
              <a:t>SCOPERTA </a:t>
            </a:r>
            <a:r>
              <a:rPr dirty="0" sz="1200" spc="40" b="1">
                <a:solidFill>
                  <a:srgbClr val="464646"/>
                </a:solidFill>
                <a:latin typeface="Times New Roman"/>
                <a:cs typeface="Times New Roman"/>
              </a:rPr>
              <a:t>DEI </a:t>
            </a:r>
            <a:r>
              <a:rPr dirty="0" sz="1200" spc="60" b="1">
                <a:solidFill>
                  <a:srgbClr val="464646"/>
                </a:solidFill>
                <a:latin typeface="Times New Roman"/>
                <a:cs typeface="Times New Roman"/>
              </a:rPr>
              <a:t>SEGRETI </a:t>
            </a:r>
            <a:r>
              <a:rPr dirty="0" sz="1200" spc="45" b="1">
                <a:solidFill>
                  <a:srgbClr val="464646"/>
                </a:solidFill>
                <a:latin typeface="Times New Roman"/>
                <a:cs typeface="Times New Roman"/>
              </a:rPr>
              <a:t>DEL </a:t>
            </a:r>
            <a:r>
              <a:rPr dirty="0" sz="1200" spc="55" b="1">
                <a:solidFill>
                  <a:srgbClr val="464646"/>
                </a:solidFill>
                <a:latin typeface="Times New Roman"/>
                <a:cs typeface="Times New Roman"/>
              </a:rPr>
              <a:t>LUOGO </a:t>
            </a:r>
            <a:r>
              <a:rPr dirty="0" sz="1200" spc="40" b="1">
                <a:solidFill>
                  <a:srgbClr val="464646"/>
                </a:solidFill>
                <a:latin typeface="Times New Roman"/>
                <a:cs typeface="Times New Roman"/>
              </a:rPr>
              <a:t>CHE  </a:t>
            </a:r>
            <a:r>
              <a:rPr dirty="0" sz="1200" spc="55" b="1">
                <a:solidFill>
                  <a:srgbClr val="464646"/>
                </a:solidFill>
                <a:latin typeface="Times New Roman"/>
                <a:cs typeface="Times New Roman"/>
              </a:rPr>
              <a:t>OSPITÒ </a:t>
            </a:r>
            <a:r>
              <a:rPr dirty="0" sz="1200" spc="30" b="1">
                <a:solidFill>
                  <a:srgbClr val="464646"/>
                </a:solidFill>
                <a:latin typeface="Times New Roman"/>
                <a:cs typeface="Times New Roman"/>
              </a:rPr>
              <a:t>LA </a:t>
            </a:r>
            <a:r>
              <a:rPr dirty="0" sz="1200" spc="60" b="1">
                <a:solidFill>
                  <a:srgbClr val="464646"/>
                </a:solidFill>
                <a:latin typeface="Times New Roman"/>
                <a:cs typeface="Times New Roman"/>
              </a:rPr>
              <a:t>NOBILTÀ</a:t>
            </a:r>
            <a:r>
              <a:rPr dirty="0" sz="1200" spc="20" b="1">
                <a:solidFill>
                  <a:srgbClr val="464646"/>
                </a:solidFill>
                <a:latin typeface="Times New Roman"/>
                <a:cs typeface="Times New Roman"/>
              </a:rPr>
              <a:t> </a:t>
            </a:r>
            <a:r>
              <a:rPr dirty="0" sz="1200" spc="65" b="1">
                <a:solidFill>
                  <a:srgbClr val="464646"/>
                </a:solidFill>
                <a:latin typeface="Times New Roman"/>
                <a:cs typeface="Times New Roman"/>
              </a:rPr>
              <a:t>VICENTINA</a:t>
            </a:r>
            <a:endParaRPr sz="1200">
              <a:latin typeface="Times New Roman"/>
              <a:cs typeface="Times New Roman"/>
            </a:endParaRPr>
          </a:p>
          <a:p>
            <a:pPr marL="12700" marR="100965">
              <a:lnSpc>
                <a:spcPct val="135400"/>
              </a:lnSpc>
              <a:spcBef>
                <a:spcPts val="760"/>
              </a:spcBef>
            </a:pPr>
            <a:r>
              <a:rPr dirty="0" sz="1150" spc="-5" b="1" i="1">
                <a:solidFill>
                  <a:srgbClr val="464646"/>
                </a:solidFill>
                <a:latin typeface="Arial"/>
                <a:cs typeface="Arial"/>
              </a:rPr>
              <a:t>Abitare </a:t>
            </a:r>
            <a:r>
              <a:rPr dirty="0" sz="1150" b="1" i="1">
                <a:solidFill>
                  <a:srgbClr val="464646"/>
                </a:solidFill>
                <a:latin typeface="Arial"/>
                <a:cs typeface="Arial"/>
              </a:rPr>
              <a:t>sotto </a:t>
            </a:r>
            <a:r>
              <a:rPr dirty="0" sz="1150" spc="-5" b="1" i="1">
                <a:solidFill>
                  <a:srgbClr val="464646"/>
                </a:solidFill>
                <a:latin typeface="Arial"/>
                <a:cs typeface="Arial"/>
              </a:rPr>
              <a:t>sopra. Scoprire </a:t>
            </a:r>
            <a:r>
              <a:rPr dirty="0" sz="1150" b="1" i="1">
                <a:solidFill>
                  <a:srgbClr val="464646"/>
                </a:solidFill>
                <a:latin typeface="Arial"/>
                <a:cs typeface="Arial"/>
              </a:rPr>
              <a:t>e </a:t>
            </a:r>
            <a:r>
              <a:rPr dirty="0" sz="1150" spc="-5" b="1" i="1">
                <a:solidFill>
                  <a:srgbClr val="464646"/>
                </a:solidFill>
                <a:latin typeface="Arial"/>
                <a:cs typeface="Arial"/>
              </a:rPr>
              <a:t>sperimentare come si sta dentro </a:t>
            </a:r>
            <a:r>
              <a:rPr dirty="0" sz="1150" b="1" i="1">
                <a:solidFill>
                  <a:srgbClr val="464646"/>
                </a:solidFill>
                <a:latin typeface="Arial"/>
                <a:cs typeface="Arial"/>
              </a:rPr>
              <a:t>i </a:t>
            </a:r>
            <a:r>
              <a:rPr dirty="0" sz="1150" spc="-5" b="1" i="1">
                <a:solidFill>
                  <a:srgbClr val="464646"/>
                </a:solidFill>
                <a:latin typeface="Arial"/>
                <a:cs typeface="Arial"/>
              </a:rPr>
              <a:t>luoghi, l’arte </a:t>
            </a:r>
            <a:r>
              <a:rPr dirty="0" sz="1150" b="1" i="1">
                <a:solidFill>
                  <a:srgbClr val="464646"/>
                </a:solidFill>
                <a:latin typeface="Arial"/>
                <a:cs typeface="Arial"/>
              </a:rPr>
              <a:t>e le  </a:t>
            </a:r>
            <a:r>
              <a:rPr dirty="0" sz="1150" spc="-5" b="1" i="1">
                <a:solidFill>
                  <a:srgbClr val="464646"/>
                </a:solidFill>
                <a:latin typeface="Arial"/>
                <a:cs typeface="Arial"/>
              </a:rPr>
              <a:t>emozioni</a:t>
            </a: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. Questo il tema scelto per il </a:t>
            </a:r>
            <a:r>
              <a:rPr dirty="0" sz="1150" spc="-5" b="1">
                <a:solidFill>
                  <a:srgbClr val="464646"/>
                </a:solidFill>
                <a:latin typeface="Arial"/>
                <a:cs typeface="Arial"/>
              </a:rPr>
              <a:t>Festival della Cultura Creativa </a:t>
            </a: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che </a:t>
            </a:r>
            <a:r>
              <a:rPr dirty="0" sz="1150">
                <a:solidFill>
                  <a:srgbClr val="464646"/>
                </a:solidFill>
                <a:latin typeface="Arial"/>
                <a:cs typeface="Arial"/>
              </a:rPr>
              <a:t>si </a:t>
            </a: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svolgerà anche  alle </a:t>
            </a:r>
            <a:r>
              <a:rPr dirty="0" sz="1150" spc="-5" b="1">
                <a:solidFill>
                  <a:srgbClr val="797979"/>
                </a:solidFill>
                <a:latin typeface="Arial"/>
                <a:cs typeface="Arial"/>
                <a:hlinkClick r:id="rId3"/>
              </a:rPr>
              <a:t>Gallerie d’Italia Palazzo </a:t>
            </a:r>
            <a:r>
              <a:rPr dirty="0" sz="1150" b="1">
                <a:solidFill>
                  <a:srgbClr val="797979"/>
                </a:solidFill>
                <a:latin typeface="Arial"/>
                <a:cs typeface="Arial"/>
                <a:hlinkClick r:id="rId3"/>
              </a:rPr>
              <a:t>Leoni </a:t>
            </a:r>
            <a:r>
              <a:rPr dirty="0" sz="1150" spc="-5" b="1">
                <a:solidFill>
                  <a:srgbClr val="797979"/>
                </a:solidFill>
                <a:latin typeface="Arial"/>
                <a:cs typeface="Arial"/>
                <a:hlinkClick r:id="rId3"/>
              </a:rPr>
              <a:t>Montanari </a:t>
            </a:r>
            <a:r>
              <a:rPr dirty="0" sz="1150" b="1">
                <a:solidFill>
                  <a:srgbClr val="797979"/>
                </a:solidFill>
                <a:latin typeface="Arial"/>
                <a:cs typeface="Arial"/>
                <a:hlinkClick r:id="rId3"/>
              </a:rPr>
              <a:t>di Vicenza</a:t>
            </a:r>
            <a:r>
              <a:rPr dirty="0" sz="1150">
                <a:solidFill>
                  <a:srgbClr val="464646"/>
                </a:solidFill>
                <a:latin typeface="Arial"/>
                <a:cs typeface="Arial"/>
              </a:rPr>
              <a:t>, </a:t>
            </a:r>
            <a:r>
              <a:rPr dirty="0" sz="1150" spc="-5" b="1">
                <a:solidFill>
                  <a:srgbClr val="464646"/>
                </a:solidFill>
                <a:latin typeface="Arial"/>
                <a:cs typeface="Arial"/>
              </a:rPr>
              <a:t>sede museale </a:t>
            </a:r>
            <a:r>
              <a:rPr dirty="0" sz="1150" b="1">
                <a:solidFill>
                  <a:srgbClr val="464646"/>
                </a:solidFill>
                <a:latin typeface="Arial"/>
                <a:cs typeface="Arial"/>
              </a:rPr>
              <a:t>di </a:t>
            </a:r>
            <a:r>
              <a:rPr dirty="0" sz="1150" spc="-5" b="1">
                <a:solidFill>
                  <a:srgbClr val="464646"/>
                </a:solidFill>
                <a:latin typeface="Arial"/>
                <a:cs typeface="Arial"/>
              </a:rPr>
              <a:t>Intesa  Sanpoalo </a:t>
            </a: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il </a:t>
            </a:r>
            <a:r>
              <a:rPr dirty="0" sz="1150">
                <a:solidFill>
                  <a:srgbClr val="464646"/>
                </a:solidFill>
                <a:latin typeface="Arial"/>
                <a:cs typeface="Arial"/>
              </a:rPr>
              <a:t>7 e </a:t>
            </a: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l’8</a:t>
            </a:r>
            <a:r>
              <a:rPr dirty="0" sz="1150" spc="-15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maggio.</a:t>
            </a:r>
            <a:endParaRPr sz="1150">
              <a:latin typeface="Arial"/>
              <a:cs typeface="Arial"/>
            </a:endParaRPr>
          </a:p>
          <a:p>
            <a:pPr marL="12700" marR="5080">
              <a:lnSpc>
                <a:spcPct val="135700"/>
              </a:lnSpc>
              <a:spcBef>
                <a:spcPts val="780"/>
              </a:spcBef>
            </a:pP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L’antica reggia, quella </a:t>
            </a:r>
            <a:r>
              <a:rPr dirty="0" sz="1150">
                <a:solidFill>
                  <a:srgbClr val="464646"/>
                </a:solidFill>
                <a:latin typeface="Arial"/>
                <a:cs typeface="Arial"/>
              </a:rPr>
              <a:t>che </a:t>
            </a: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dal Seicento all’Ottocento ha ospitato la </a:t>
            </a:r>
            <a:r>
              <a:rPr dirty="0" sz="1150">
                <a:solidFill>
                  <a:srgbClr val="464646"/>
                </a:solidFill>
                <a:latin typeface="Arial"/>
                <a:cs typeface="Arial"/>
              </a:rPr>
              <a:t>nobiltà </a:t>
            </a: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vicentina, </a:t>
            </a:r>
            <a:r>
              <a:rPr dirty="0" sz="1150">
                <a:solidFill>
                  <a:srgbClr val="464646"/>
                </a:solidFill>
                <a:latin typeface="Arial"/>
                <a:cs typeface="Arial"/>
              </a:rPr>
              <a:t>famosa  </a:t>
            </a: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per il commercio di tessuti pregiati, diventa per due giorni un luogo </a:t>
            </a:r>
            <a:r>
              <a:rPr dirty="0" sz="1150">
                <a:solidFill>
                  <a:srgbClr val="464646"/>
                </a:solidFill>
                <a:latin typeface="Arial"/>
                <a:cs typeface="Arial"/>
              </a:rPr>
              <a:t>in </a:t>
            </a: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cui perdersi alla </a:t>
            </a:r>
            <a:r>
              <a:rPr dirty="0" sz="1150">
                <a:solidFill>
                  <a:srgbClr val="464646"/>
                </a:solidFill>
                <a:latin typeface="Arial"/>
                <a:cs typeface="Arial"/>
              </a:rPr>
              <a:t>scoperta  </a:t>
            </a: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della </a:t>
            </a:r>
            <a:r>
              <a:rPr dirty="0" sz="1150">
                <a:solidFill>
                  <a:srgbClr val="464646"/>
                </a:solidFill>
                <a:latin typeface="Arial"/>
                <a:cs typeface="Arial"/>
              </a:rPr>
              <a:t>cultura </a:t>
            </a: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del</a:t>
            </a:r>
            <a:r>
              <a:rPr dirty="0" sz="1150" spc="-15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passato.</a:t>
            </a:r>
            <a:endParaRPr sz="11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65054" y="2177392"/>
            <a:ext cx="3279130" cy="12898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4495291"/>
            <a:ext cx="4438523" cy="24942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09970" cy="48456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Mam-e.it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7 maggio</a:t>
            </a:r>
            <a:r>
              <a:rPr dirty="0" sz="1600" spc="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ct val="135700"/>
              </a:lnSpc>
              <a:spcBef>
                <a:spcPts val="960"/>
              </a:spcBef>
            </a:pP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Sarà </a:t>
            </a:r>
            <a:r>
              <a:rPr dirty="0" sz="1150" spc="-5" b="1">
                <a:solidFill>
                  <a:srgbClr val="464646"/>
                </a:solidFill>
                <a:latin typeface="Arial"/>
                <a:cs typeface="Arial"/>
              </a:rPr>
              <a:t>un’interessante caccia al </a:t>
            </a:r>
            <a:r>
              <a:rPr dirty="0" sz="1150" b="1">
                <a:solidFill>
                  <a:srgbClr val="464646"/>
                </a:solidFill>
                <a:latin typeface="Arial"/>
                <a:cs typeface="Arial"/>
              </a:rPr>
              <a:t>dettaglio </a:t>
            </a:r>
            <a:r>
              <a:rPr dirty="0" sz="1150" spc="-5" b="1">
                <a:solidFill>
                  <a:srgbClr val="464646"/>
                </a:solidFill>
                <a:latin typeface="Arial"/>
                <a:cs typeface="Arial"/>
              </a:rPr>
              <a:t>in cui </a:t>
            </a:r>
            <a:r>
              <a:rPr dirty="0" sz="1150" b="1">
                <a:solidFill>
                  <a:srgbClr val="464646"/>
                </a:solidFill>
                <a:latin typeface="Arial"/>
                <a:cs typeface="Arial"/>
              </a:rPr>
              <a:t>i </a:t>
            </a:r>
            <a:r>
              <a:rPr dirty="0" sz="1150" spc="-5" b="1">
                <a:solidFill>
                  <a:srgbClr val="464646"/>
                </a:solidFill>
                <a:latin typeface="Arial"/>
                <a:cs typeface="Arial"/>
              </a:rPr>
              <a:t>partecipanti sono invitati ad attraversare  diversi ambienti del palazzo barocco, </a:t>
            </a: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per scoprire la </a:t>
            </a:r>
            <a:r>
              <a:rPr dirty="0" sz="1150">
                <a:solidFill>
                  <a:srgbClr val="464646"/>
                </a:solidFill>
                <a:latin typeface="Arial"/>
                <a:cs typeface="Arial"/>
              </a:rPr>
              <a:t>loro </a:t>
            </a: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originaria vocazione pratica </a:t>
            </a:r>
            <a:r>
              <a:rPr dirty="0" sz="1150">
                <a:solidFill>
                  <a:srgbClr val="464646"/>
                </a:solidFill>
                <a:latin typeface="Arial"/>
                <a:cs typeface="Arial"/>
              </a:rPr>
              <a:t>e  </a:t>
            </a: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simbolica, incontrando aneddoti, </a:t>
            </a:r>
            <a:r>
              <a:rPr dirty="0" sz="1150">
                <a:solidFill>
                  <a:srgbClr val="464646"/>
                </a:solidFill>
                <a:latin typeface="Arial"/>
                <a:cs typeface="Arial"/>
              </a:rPr>
              <a:t>figure e </a:t>
            </a: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segni del</a:t>
            </a:r>
            <a:r>
              <a:rPr dirty="0" sz="1150" spc="1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passato.</a:t>
            </a:r>
            <a:endParaRPr sz="1150">
              <a:latin typeface="Arial"/>
              <a:cs typeface="Arial"/>
            </a:endParaRPr>
          </a:p>
          <a:p>
            <a:pPr marL="12700" marR="87630">
              <a:lnSpc>
                <a:spcPct val="134800"/>
              </a:lnSpc>
              <a:spcBef>
                <a:spcPts val="780"/>
              </a:spcBef>
            </a:pP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Un percorso che </a:t>
            </a:r>
            <a:r>
              <a:rPr dirty="0" sz="1150">
                <a:solidFill>
                  <a:srgbClr val="464646"/>
                </a:solidFill>
                <a:latin typeface="Arial"/>
                <a:cs typeface="Arial"/>
              </a:rPr>
              <a:t>si </a:t>
            </a: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concluderà con un’attività </a:t>
            </a:r>
            <a:r>
              <a:rPr dirty="0" sz="1150">
                <a:solidFill>
                  <a:srgbClr val="464646"/>
                </a:solidFill>
                <a:latin typeface="Arial"/>
                <a:cs typeface="Arial"/>
              </a:rPr>
              <a:t>di </a:t>
            </a: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laboratorio in cui </a:t>
            </a:r>
            <a:r>
              <a:rPr dirty="0" sz="1150">
                <a:solidFill>
                  <a:srgbClr val="464646"/>
                </a:solidFill>
                <a:latin typeface="Arial"/>
                <a:cs typeface="Arial"/>
              </a:rPr>
              <a:t>si potrà </a:t>
            </a: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ricostruire un  modello in </a:t>
            </a:r>
            <a:r>
              <a:rPr dirty="0" sz="1150">
                <a:solidFill>
                  <a:srgbClr val="464646"/>
                </a:solidFill>
                <a:latin typeface="Arial"/>
                <a:cs typeface="Arial"/>
              </a:rPr>
              <a:t>miniatura </a:t>
            </a: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del palazzo arricchito </a:t>
            </a:r>
            <a:r>
              <a:rPr dirty="0" sz="1150">
                <a:solidFill>
                  <a:srgbClr val="464646"/>
                </a:solidFill>
                <a:latin typeface="Arial"/>
                <a:cs typeface="Arial"/>
              </a:rPr>
              <a:t>con </a:t>
            </a: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dettagli acquisiti durante il viaggio</a:t>
            </a:r>
            <a:r>
              <a:rPr dirty="0" sz="1150" spc="14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esplorativo.</a:t>
            </a:r>
            <a:endParaRPr sz="1150">
              <a:latin typeface="Arial"/>
              <a:cs typeface="Arial"/>
            </a:endParaRPr>
          </a:p>
          <a:p>
            <a:pPr marL="12700" marR="98425">
              <a:lnSpc>
                <a:spcPct val="135700"/>
              </a:lnSpc>
              <a:spcBef>
                <a:spcPts val="760"/>
              </a:spcBef>
            </a:pP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Inoltre alle 17:00 di </a:t>
            </a:r>
            <a:r>
              <a:rPr dirty="0" sz="1150">
                <a:solidFill>
                  <a:srgbClr val="464646"/>
                </a:solidFill>
                <a:latin typeface="Arial"/>
                <a:cs typeface="Arial"/>
              </a:rPr>
              <a:t>sabato si </a:t>
            </a: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potrà assistere alla performance </a:t>
            </a:r>
            <a:r>
              <a:rPr dirty="0" sz="1150" spc="-5" b="1" i="1">
                <a:solidFill>
                  <a:srgbClr val="464646"/>
                </a:solidFill>
                <a:latin typeface="Arial"/>
                <a:cs typeface="Arial"/>
              </a:rPr>
              <a:t>All’ombra </a:t>
            </a:r>
            <a:r>
              <a:rPr dirty="0" sz="1150" b="1" i="1">
                <a:solidFill>
                  <a:srgbClr val="464646"/>
                </a:solidFill>
                <a:latin typeface="Arial"/>
                <a:cs typeface="Arial"/>
              </a:rPr>
              <a:t>di </a:t>
            </a:r>
            <a:r>
              <a:rPr dirty="0" sz="1150" spc="-5" b="1" i="1">
                <a:solidFill>
                  <a:srgbClr val="464646"/>
                </a:solidFill>
                <a:latin typeface="Arial"/>
                <a:cs typeface="Arial"/>
              </a:rPr>
              <a:t>Dioniso: </a:t>
            </a:r>
            <a:r>
              <a:rPr dirty="0" sz="1150" b="1" i="1">
                <a:solidFill>
                  <a:srgbClr val="464646"/>
                </a:solidFill>
                <a:latin typeface="Arial"/>
                <a:cs typeface="Arial"/>
              </a:rPr>
              <a:t>la </a:t>
            </a:r>
            <a:r>
              <a:rPr dirty="0" sz="1150" spc="-5" b="1" i="1">
                <a:solidFill>
                  <a:srgbClr val="464646"/>
                </a:solidFill>
                <a:latin typeface="Arial"/>
                <a:cs typeface="Arial"/>
              </a:rPr>
              <a:t>vita,  </a:t>
            </a:r>
            <a:r>
              <a:rPr dirty="0" sz="1150" spc="-5" b="1" i="1">
                <a:solidFill>
                  <a:srgbClr val="464646"/>
                </a:solidFill>
                <a:latin typeface="Arial"/>
                <a:cs typeface="Arial"/>
              </a:rPr>
              <a:t>l’amore, il </a:t>
            </a:r>
            <a:r>
              <a:rPr dirty="0" sz="1150" b="1" i="1">
                <a:solidFill>
                  <a:srgbClr val="464646"/>
                </a:solidFill>
                <a:latin typeface="Arial"/>
                <a:cs typeface="Arial"/>
              </a:rPr>
              <a:t>buon </a:t>
            </a:r>
            <a:r>
              <a:rPr dirty="0" sz="1150" spc="-5" b="1" i="1">
                <a:solidFill>
                  <a:srgbClr val="464646"/>
                </a:solidFill>
                <a:latin typeface="Arial"/>
                <a:cs typeface="Arial"/>
              </a:rPr>
              <a:t>vino </a:t>
            </a: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realizzata in collaborazione con studenti </a:t>
            </a:r>
            <a:r>
              <a:rPr dirty="0" sz="1150">
                <a:solidFill>
                  <a:srgbClr val="464646"/>
                </a:solidFill>
                <a:latin typeface="Arial"/>
                <a:cs typeface="Arial"/>
              </a:rPr>
              <a:t>e docenti </a:t>
            </a: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del liceo </a:t>
            </a:r>
            <a:r>
              <a:rPr dirty="0" sz="1150">
                <a:solidFill>
                  <a:srgbClr val="464646"/>
                </a:solidFill>
                <a:latin typeface="Arial"/>
                <a:cs typeface="Arial"/>
              </a:rPr>
              <a:t>classico  </a:t>
            </a: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linguistico </a:t>
            </a:r>
            <a:r>
              <a:rPr dirty="0" sz="1150">
                <a:solidFill>
                  <a:srgbClr val="464646"/>
                </a:solidFill>
                <a:latin typeface="Arial"/>
                <a:cs typeface="Arial"/>
              </a:rPr>
              <a:t>musicale </a:t>
            </a: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“Antonio Pigafetta” di</a:t>
            </a:r>
            <a:r>
              <a:rPr dirty="0" sz="1150" spc="-15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Vicenza.</a:t>
            </a: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12700" marR="193675">
              <a:lnSpc>
                <a:spcPct val="136500"/>
              </a:lnSpc>
              <a:spcBef>
                <a:spcPts val="1135"/>
              </a:spcBef>
            </a:pP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Abitare sotto sopra. Scoprire </a:t>
            </a:r>
            <a:r>
              <a:rPr dirty="0" sz="1150">
                <a:solidFill>
                  <a:srgbClr val="464646"/>
                </a:solidFill>
                <a:latin typeface="Arial"/>
                <a:cs typeface="Arial"/>
              </a:rPr>
              <a:t>e sperimentare </a:t>
            </a: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come </a:t>
            </a:r>
            <a:r>
              <a:rPr dirty="0" sz="1150">
                <a:solidFill>
                  <a:srgbClr val="464646"/>
                </a:solidFill>
                <a:latin typeface="Arial"/>
                <a:cs typeface="Arial"/>
              </a:rPr>
              <a:t>si </a:t>
            </a: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sta dentro </a:t>
            </a:r>
            <a:r>
              <a:rPr dirty="0" sz="1150">
                <a:solidFill>
                  <a:srgbClr val="464646"/>
                </a:solidFill>
                <a:latin typeface="Arial"/>
                <a:cs typeface="Arial"/>
              </a:rPr>
              <a:t>i </a:t>
            </a: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luoghi, l’arte </a:t>
            </a:r>
            <a:r>
              <a:rPr dirty="0" sz="1150">
                <a:solidFill>
                  <a:srgbClr val="464646"/>
                </a:solidFill>
                <a:latin typeface="Arial"/>
                <a:cs typeface="Arial"/>
              </a:rPr>
              <a:t>e </a:t>
            </a: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le emozioni  </a:t>
            </a:r>
            <a:r>
              <a:rPr dirty="0" sz="1150">
                <a:solidFill>
                  <a:srgbClr val="464646"/>
                </a:solidFill>
                <a:latin typeface="Arial"/>
                <a:cs typeface="Arial"/>
              </a:rPr>
              <a:t>7 e 8</a:t>
            </a:r>
            <a:r>
              <a:rPr dirty="0" sz="1150" spc="-30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150">
                <a:solidFill>
                  <a:srgbClr val="464646"/>
                </a:solidFill>
                <a:latin typeface="Arial"/>
                <a:cs typeface="Arial"/>
              </a:rPr>
              <a:t>maggio</a:t>
            </a:r>
            <a:endParaRPr sz="1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80"/>
              </a:spcBef>
            </a:pP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Palazzo Leoni Montanari,</a:t>
            </a:r>
            <a:r>
              <a:rPr dirty="0" sz="1150" spc="15">
                <a:solidFill>
                  <a:srgbClr val="464646"/>
                </a:solidFill>
                <a:latin typeface="Arial"/>
                <a:cs typeface="Arial"/>
              </a:rPr>
              <a:t> </a:t>
            </a:r>
            <a:r>
              <a:rPr dirty="0" sz="1150" spc="-5">
                <a:solidFill>
                  <a:srgbClr val="464646"/>
                </a:solidFill>
                <a:latin typeface="Arial"/>
                <a:cs typeface="Arial"/>
              </a:rPr>
              <a:t>Vicenza</a:t>
            </a:r>
            <a:endParaRPr sz="11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Mister-x.it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7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765930"/>
            <a:ext cx="6114415" cy="2721610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marL="12700" marR="388620">
              <a:lnSpc>
                <a:spcPts val="2080"/>
              </a:lnSpc>
              <a:spcBef>
                <a:spcPts val="235"/>
              </a:spcBef>
            </a:pPr>
            <a:r>
              <a:rPr dirty="0" sz="1800" spc="-5">
                <a:latin typeface="Arial"/>
                <a:cs typeface="Arial"/>
              </a:rPr>
              <a:t>ABI-Festival della Cultura Creativa </a:t>
            </a:r>
            <a:r>
              <a:rPr dirty="0" sz="1800">
                <a:latin typeface="Arial"/>
                <a:cs typeface="Arial"/>
              </a:rPr>
              <a:t>- </a:t>
            </a:r>
            <a:r>
              <a:rPr dirty="0" sz="1800" spc="-5">
                <a:latin typeface="Arial"/>
                <a:cs typeface="Arial"/>
              </a:rPr>
              <a:t>evento conclusivo </a:t>
            </a:r>
            <a:r>
              <a:rPr dirty="0" sz="1800">
                <a:latin typeface="Arial"/>
                <a:cs typeface="Arial"/>
              </a:rPr>
              <a:t>a  </a:t>
            </a:r>
            <a:r>
              <a:rPr dirty="0" sz="1800" spc="-5">
                <a:latin typeface="Arial"/>
                <a:cs typeface="Arial"/>
              </a:rPr>
              <a:t>Castelbuono </a:t>
            </a:r>
            <a:r>
              <a:rPr dirty="0" sz="1800" spc="-25">
                <a:latin typeface="Arial"/>
                <a:cs typeface="Arial"/>
              </a:rPr>
              <a:t>(PA), </a:t>
            </a:r>
            <a:r>
              <a:rPr dirty="0" sz="1800">
                <a:latin typeface="Arial"/>
                <a:cs typeface="Arial"/>
              </a:rPr>
              <a:t>8</a:t>
            </a:r>
            <a:r>
              <a:rPr dirty="0" sz="1800" spc="15">
                <a:latin typeface="Arial"/>
                <a:cs typeface="Arial"/>
              </a:rPr>
              <a:t> </a:t>
            </a:r>
            <a:r>
              <a:rPr dirty="0" sz="1800" spc="-10">
                <a:latin typeface="Arial"/>
                <a:cs typeface="Arial"/>
              </a:rPr>
              <a:t>maggio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133500"/>
              </a:lnSpc>
              <a:spcBef>
                <a:spcPts val="1080"/>
              </a:spcBef>
            </a:pPr>
            <a:r>
              <a:rPr dirty="0" sz="900">
                <a:latin typeface="Arial"/>
                <a:cs typeface="Arial"/>
              </a:rPr>
              <a:t>Ultimo </a:t>
            </a:r>
            <a:r>
              <a:rPr dirty="0" sz="900" spc="-5">
                <a:latin typeface="Arial"/>
                <a:cs typeface="Arial"/>
              </a:rPr>
              <a:t>appuntamento della terza edizione del Festival della </a:t>
            </a:r>
            <a:r>
              <a:rPr dirty="0" sz="900">
                <a:latin typeface="Arial"/>
                <a:cs typeface="Arial"/>
              </a:rPr>
              <a:t>Cultura </a:t>
            </a:r>
            <a:r>
              <a:rPr dirty="0" sz="900" spc="-5">
                <a:latin typeface="Arial"/>
                <a:cs typeface="Arial"/>
              </a:rPr>
              <a:t>Creativa (www.festivalculturacreativa.it) promosso  dall'Abi e dalle banche per avvicinare i giovani alla cultura. Bambini e ragazzi dai 6 ai 13 anni diventano protagonisti </a:t>
            </a:r>
            <a:r>
              <a:rPr dirty="0" sz="900" spc="-10">
                <a:latin typeface="Arial"/>
                <a:cs typeface="Arial"/>
              </a:rPr>
              <a:t>di  </a:t>
            </a:r>
            <a:r>
              <a:rPr dirty="0" sz="900" spc="-5">
                <a:latin typeface="Arial"/>
                <a:cs typeface="Arial"/>
              </a:rPr>
              <a:t>laboratori, iniziative </a:t>
            </a:r>
            <a:r>
              <a:rPr dirty="0" sz="900" spc="-10">
                <a:latin typeface="Arial"/>
                <a:cs typeface="Arial"/>
              </a:rPr>
              <a:t>ed </a:t>
            </a:r>
            <a:r>
              <a:rPr dirty="0" sz="900" spc="-5">
                <a:latin typeface="Arial"/>
                <a:cs typeface="Arial"/>
              </a:rPr>
              <a:t>eventi </a:t>
            </a:r>
            <a:r>
              <a:rPr dirty="0" sz="900">
                <a:latin typeface="Arial"/>
                <a:cs typeface="Arial"/>
              </a:rPr>
              <a:t>che </a:t>
            </a:r>
            <a:r>
              <a:rPr dirty="0" sz="900" spc="-5">
                <a:latin typeface="Arial"/>
                <a:cs typeface="Arial"/>
              </a:rPr>
              <a:t>spaziano dall'arte alla musica, dal teatro alle tecnologie digitali, per mettere a </a:t>
            </a:r>
            <a:r>
              <a:rPr dirty="0" sz="900" spc="5">
                <a:latin typeface="Arial"/>
                <a:cs typeface="Arial"/>
              </a:rPr>
              <a:t>frutto  </a:t>
            </a:r>
            <a:r>
              <a:rPr dirty="0" sz="900">
                <a:latin typeface="Arial"/>
                <a:cs typeface="Arial"/>
              </a:rPr>
              <a:t>tutta </a:t>
            </a:r>
            <a:r>
              <a:rPr dirty="0" sz="900" spc="-5">
                <a:latin typeface="Arial"/>
                <a:cs typeface="Arial"/>
              </a:rPr>
              <a:t>la loro creatività. Quest'anno </a:t>
            </a:r>
            <a:r>
              <a:rPr dirty="0" sz="900" spc="-10">
                <a:latin typeface="Arial"/>
                <a:cs typeface="Arial"/>
              </a:rPr>
              <a:t>la </a:t>
            </a:r>
            <a:r>
              <a:rPr dirty="0" sz="900" spc="-5">
                <a:latin typeface="Arial"/>
                <a:cs typeface="Arial"/>
              </a:rPr>
              <a:t>manifestazione ha come filo conduttore il tema "Abitare </a:t>
            </a:r>
            <a:r>
              <a:rPr dirty="0" sz="900">
                <a:latin typeface="Arial"/>
                <a:cs typeface="Arial"/>
              </a:rPr>
              <a:t>sottosopra. </a:t>
            </a:r>
            <a:r>
              <a:rPr dirty="0" sz="900" spc="-5">
                <a:latin typeface="Arial"/>
                <a:cs typeface="Arial"/>
              </a:rPr>
              <a:t>Scoprire e  sperimentare come </a:t>
            </a:r>
            <a:r>
              <a:rPr dirty="0" sz="900">
                <a:latin typeface="Arial"/>
                <a:cs typeface="Arial"/>
              </a:rPr>
              <a:t>si sta </a:t>
            </a:r>
            <a:r>
              <a:rPr dirty="0" sz="900" spc="-5">
                <a:latin typeface="Arial"/>
                <a:cs typeface="Arial"/>
              </a:rPr>
              <a:t>dentro i luoghi, l'arte e le emozioni", </a:t>
            </a:r>
            <a:r>
              <a:rPr dirty="0" sz="900">
                <a:latin typeface="Arial"/>
                <a:cs typeface="Arial"/>
              </a:rPr>
              <a:t>che </a:t>
            </a:r>
            <a:r>
              <a:rPr dirty="0" sz="900" spc="-5">
                <a:latin typeface="Arial"/>
                <a:cs typeface="Arial"/>
              </a:rPr>
              <a:t>collega idealmente oltre 80 eventi </a:t>
            </a:r>
            <a:r>
              <a:rPr dirty="0" sz="900">
                <a:latin typeface="Arial"/>
                <a:cs typeface="Arial"/>
              </a:rPr>
              <a:t>in </a:t>
            </a:r>
            <a:r>
              <a:rPr dirty="0" sz="900" spc="-5">
                <a:latin typeface="Arial"/>
                <a:cs typeface="Arial"/>
              </a:rPr>
              <a:t>50 città italiane. </a:t>
            </a:r>
            <a:r>
              <a:rPr dirty="0" sz="900">
                <a:latin typeface="Arial"/>
                <a:cs typeface="Arial"/>
              </a:rPr>
              <a:t>I  </a:t>
            </a:r>
            <a:r>
              <a:rPr dirty="0" sz="900" spc="-5">
                <a:latin typeface="Arial"/>
                <a:cs typeface="Arial"/>
              </a:rPr>
              <a:t>giovani sono chiamati a riflettere sul concetto di casa, per scoprire e sperimentare come </a:t>
            </a:r>
            <a:r>
              <a:rPr dirty="0" sz="900" spc="-10">
                <a:latin typeface="Arial"/>
                <a:cs typeface="Arial"/>
              </a:rPr>
              <a:t>ogni </a:t>
            </a:r>
            <a:r>
              <a:rPr dirty="0" sz="900" spc="-5">
                <a:latin typeface="Arial"/>
                <a:cs typeface="Arial"/>
              </a:rPr>
              <a:t>persona e ogni cosa vive e  </a:t>
            </a:r>
            <a:r>
              <a:rPr dirty="0" sz="900">
                <a:latin typeface="Arial"/>
                <a:cs typeface="Arial"/>
              </a:rPr>
              <a:t>si </a:t>
            </a:r>
            <a:r>
              <a:rPr dirty="0" sz="900" spc="-5">
                <a:latin typeface="Arial"/>
                <a:cs typeface="Arial"/>
              </a:rPr>
              <a:t>relaziona con tutto </a:t>
            </a:r>
            <a:r>
              <a:rPr dirty="0" sz="900">
                <a:latin typeface="Arial"/>
                <a:cs typeface="Arial"/>
              </a:rPr>
              <a:t>ciò </a:t>
            </a:r>
            <a:r>
              <a:rPr dirty="0" sz="900" spc="-5">
                <a:latin typeface="Arial"/>
                <a:cs typeface="Arial"/>
              </a:rPr>
              <a:t>che </a:t>
            </a:r>
            <a:r>
              <a:rPr dirty="0" sz="900" spc="-10">
                <a:latin typeface="Arial"/>
                <a:cs typeface="Arial"/>
              </a:rPr>
              <a:t>lo </a:t>
            </a:r>
            <a:r>
              <a:rPr dirty="0" sz="900" spc="-5">
                <a:latin typeface="Arial"/>
                <a:cs typeface="Arial"/>
              </a:rPr>
              <a:t>circonda. Il gran finale del festival </a:t>
            </a:r>
            <a:r>
              <a:rPr dirty="0" sz="900">
                <a:latin typeface="Arial"/>
                <a:cs typeface="Arial"/>
              </a:rPr>
              <a:t>si </a:t>
            </a:r>
            <a:r>
              <a:rPr dirty="0" sz="900" spc="-5">
                <a:latin typeface="Arial"/>
                <a:cs typeface="Arial"/>
              </a:rPr>
              <a:t>svolgerà </a:t>
            </a:r>
            <a:r>
              <a:rPr dirty="0" sz="900" spc="-10">
                <a:latin typeface="Arial"/>
                <a:cs typeface="Arial"/>
              </a:rPr>
              <a:t>al </a:t>
            </a:r>
            <a:r>
              <a:rPr dirty="0" sz="900" spc="-5">
                <a:latin typeface="Arial"/>
                <a:cs typeface="Arial"/>
              </a:rPr>
              <a:t>Castelbuono </a:t>
            </a:r>
            <a:r>
              <a:rPr dirty="0" sz="900">
                <a:latin typeface="Arial"/>
                <a:cs typeface="Arial"/>
              </a:rPr>
              <a:t>(PA), </a:t>
            </a:r>
            <a:r>
              <a:rPr dirty="0" sz="900" spc="-5">
                <a:latin typeface="Arial"/>
                <a:cs typeface="Arial"/>
              </a:rPr>
              <a:t>domenica 8 maggio,  </a:t>
            </a:r>
            <a:r>
              <a:rPr dirty="0" sz="900">
                <a:latin typeface="Arial"/>
                <a:cs typeface="Arial"/>
              </a:rPr>
              <a:t>con </a:t>
            </a:r>
            <a:r>
              <a:rPr dirty="0" sz="900" spc="-5">
                <a:latin typeface="Arial"/>
                <a:cs typeface="Arial"/>
              </a:rPr>
              <a:t>l'evento Tappeto Volante </a:t>
            </a:r>
            <a:r>
              <a:rPr dirty="0" sz="900">
                <a:latin typeface="Arial"/>
                <a:cs typeface="Arial"/>
              </a:rPr>
              <a:t>- </a:t>
            </a:r>
            <a:r>
              <a:rPr dirty="0" sz="900" spc="-5">
                <a:latin typeface="Arial"/>
                <a:cs typeface="Arial"/>
              </a:rPr>
              <a:t>il mondo e l'arte soprasotto/sottosopra, organizzato dall'Associazione Bancaria Italiana in  collaborazione con Dipartimento educazione Castello di Rivoli Museo d'arte Contemporanea, Museo Civico di  Castelbuono, Ecomuseo Urbano del </a:t>
            </a:r>
            <a:r>
              <a:rPr dirty="0" sz="900" spc="-10">
                <a:latin typeface="Arial"/>
                <a:cs typeface="Arial"/>
              </a:rPr>
              <a:t>Mare </a:t>
            </a:r>
            <a:r>
              <a:rPr dirty="0" sz="900" spc="-5">
                <a:latin typeface="Arial"/>
                <a:cs typeface="Arial"/>
              </a:rPr>
              <a:t>Memoria Viva di Palermo, Accademia </a:t>
            </a:r>
            <a:r>
              <a:rPr dirty="0" sz="900" spc="-10">
                <a:latin typeface="Arial"/>
                <a:cs typeface="Arial"/>
              </a:rPr>
              <a:t>di </a:t>
            </a:r>
            <a:r>
              <a:rPr dirty="0" sz="900" spc="-5">
                <a:latin typeface="Arial"/>
                <a:cs typeface="Arial"/>
              </a:rPr>
              <a:t>Belle </a:t>
            </a:r>
            <a:r>
              <a:rPr dirty="0" sz="900">
                <a:latin typeface="Arial"/>
                <a:cs typeface="Arial"/>
              </a:rPr>
              <a:t>Arti </a:t>
            </a:r>
            <a:r>
              <a:rPr dirty="0" sz="900" spc="-5">
                <a:latin typeface="Arial"/>
                <a:cs typeface="Arial"/>
              </a:rPr>
              <a:t>di Palermo. Ufficio </a:t>
            </a:r>
            <a:r>
              <a:rPr dirty="0" sz="900">
                <a:latin typeface="Arial"/>
                <a:cs typeface="Arial"/>
              </a:rPr>
              <a:t>stampa  Delos</a:t>
            </a:r>
            <a:r>
              <a:rPr dirty="0" sz="900" spc="-10">
                <a:latin typeface="Arial"/>
                <a:cs typeface="Arial"/>
              </a:rPr>
              <a:t> </a:t>
            </a:r>
            <a:r>
              <a:rPr dirty="0" sz="900" spc="-5">
                <a:latin typeface="Arial"/>
                <a:cs typeface="Arial"/>
                <a:hlinkClick r:id="rId3"/>
              </a:rPr>
              <a:t>delos@delosrp.it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103879" y="2500084"/>
            <a:ext cx="1323974" cy="666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9527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Padovaoggi.it  7 maggio</a:t>
            </a:r>
            <a:r>
              <a:rPr dirty="0" sz="1600" spc="-6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5497194"/>
            <a:ext cx="6131560" cy="4382135"/>
          </a:xfrm>
          <a:prstGeom prst="rect">
            <a:avLst/>
          </a:prstGeom>
        </p:spPr>
        <p:txBody>
          <a:bodyPr wrap="square" lIns="0" tIns="24765" rIns="0" bIns="0" rtlCol="0" vert="horz">
            <a:spAutoFit/>
          </a:bodyPr>
          <a:lstStyle/>
          <a:p>
            <a:pPr marL="12700" marR="364490">
              <a:lnSpc>
                <a:spcPts val="1200"/>
              </a:lnSpc>
              <a:spcBef>
                <a:spcPts val="195"/>
              </a:spcBef>
            </a:pPr>
            <a:r>
              <a:rPr dirty="0" sz="1050" spc="-5" b="1">
                <a:latin typeface="Arial"/>
                <a:cs typeface="Arial"/>
              </a:rPr>
              <a:t>Raccolta generi alimentari </a:t>
            </a:r>
            <a:r>
              <a:rPr dirty="0" sz="1050" b="1">
                <a:latin typeface="Arial"/>
                <a:cs typeface="Arial"/>
              </a:rPr>
              <a:t>al Museo </a:t>
            </a:r>
            <a:r>
              <a:rPr dirty="0" sz="1050" spc="-5" b="1">
                <a:latin typeface="Arial"/>
                <a:cs typeface="Arial"/>
              </a:rPr>
              <a:t>Diocesano </a:t>
            </a:r>
            <a:r>
              <a:rPr dirty="0" sz="1050" b="1">
                <a:latin typeface="Arial"/>
                <a:cs typeface="Arial"/>
              </a:rPr>
              <a:t>poi gratis </a:t>
            </a:r>
            <a:r>
              <a:rPr dirty="0" sz="1050" spc="-5" b="1">
                <a:latin typeface="Arial"/>
                <a:cs typeface="Arial"/>
              </a:rPr>
              <a:t>alla mostra </a:t>
            </a:r>
            <a:r>
              <a:rPr dirty="0" sz="1050" b="1">
                <a:latin typeface="Arial"/>
                <a:cs typeface="Arial"/>
              </a:rPr>
              <a:t>"A </a:t>
            </a:r>
            <a:r>
              <a:rPr dirty="0" sz="1050" spc="-5" b="1">
                <a:latin typeface="Arial"/>
                <a:cs typeface="Arial"/>
              </a:rPr>
              <a:t>tavola" dall'8 </a:t>
            </a:r>
            <a:r>
              <a:rPr dirty="0" sz="1050" b="1">
                <a:latin typeface="Arial"/>
                <a:cs typeface="Arial"/>
              </a:rPr>
              <a:t>al 15  maggio </a:t>
            </a:r>
            <a:r>
              <a:rPr dirty="0" sz="1050" spc="-5" b="1">
                <a:latin typeface="Arial"/>
                <a:cs typeface="Arial"/>
              </a:rPr>
              <a:t>2016 Eventi </a:t>
            </a:r>
            <a:r>
              <a:rPr dirty="0" sz="1050" b="1">
                <a:latin typeface="Arial"/>
                <a:cs typeface="Arial"/>
              </a:rPr>
              <a:t>a</a:t>
            </a:r>
            <a:r>
              <a:rPr dirty="0" sz="1050" spc="-20" b="1">
                <a:latin typeface="Arial"/>
                <a:cs typeface="Arial"/>
              </a:rPr>
              <a:t> </a:t>
            </a:r>
            <a:r>
              <a:rPr dirty="0" sz="1050" spc="-5" b="1">
                <a:latin typeface="Arial"/>
                <a:cs typeface="Arial"/>
              </a:rPr>
              <a:t>Padova</a:t>
            </a:r>
            <a:r>
              <a:rPr dirty="0" sz="1050" spc="-5">
                <a:latin typeface="Arial"/>
                <a:cs typeface="Arial"/>
              </a:rPr>
              <a:t>„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5080">
              <a:lnSpc>
                <a:spcPts val="1380"/>
              </a:lnSpc>
              <a:spcBef>
                <a:spcPts val="5"/>
              </a:spcBef>
            </a:pPr>
            <a:r>
              <a:rPr dirty="0" sz="1200" spc="-5" b="1">
                <a:latin typeface="Arial"/>
                <a:cs typeface="Arial"/>
              </a:rPr>
              <a:t>Dall’8 </a:t>
            </a:r>
            <a:r>
              <a:rPr dirty="0" sz="1200" b="1">
                <a:latin typeface="Arial"/>
                <a:cs typeface="Arial"/>
              </a:rPr>
              <a:t>al 15 </a:t>
            </a:r>
            <a:r>
              <a:rPr dirty="0" sz="1200" spc="-5" b="1">
                <a:latin typeface="Arial"/>
                <a:cs typeface="Arial"/>
              </a:rPr>
              <a:t>maggio </a:t>
            </a:r>
            <a:r>
              <a:rPr dirty="0" sz="1200" spc="-5">
                <a:latin typeface="Arial"/>
                <a:cs typeface="Arial"/>
              </a:rPr>
              <a:t>il Museo Diocesano </a:t>
            </a:r>
            <a:r>
              <a:rPr dirty="0" sz="1200">
                <a:latin typeface="Arial"/>
                <a:cs typeface="Arial"/>
              </a:rPr>
              <a:t>di </a:t>
            </a:r>
            <a:r>
              <a:rPr dirty="0" sz="1200" spc="-5">
                <a:latin typeface="Arial"/>
                <a:cs typeface="Arial"/>
              </a:rPr>
              <a:t>Padova, in collaborazione </a:t>
            </a:r>
            <a:r>
              <a:rPr dirty="0" sz="1200">
                <a:latin typeface="Arial"/>
                <a:cs typeface="Arial"/>
              </a:rPr>
              <a:t>con </a:t>
            </a:r>
            <a:r>
              <a:rPr dirty="0" sz="1200" spc="-5">
                <a:latin typeface="Arial"/>
                <a:cs typeface="Arial"/>
              </a:rPr>
              <a:t>Caritas Padova,  organizza </a:t>
            </a:r>
            <a:r>
              <a:rPr dirty="0" sz="1200">
                <a:latin typeface="Arial"/>
                <a:cs typeface="Arial"/>
              </a:rPr>
              <a:t>una </a:t>
            </a:r>
            <a:r>
              <a:rPr dirty="0" sz="1200" spc="-5">
                <a:latin typeface="Arial"/>
                <a:cs typeface="Arial"/>
              </a:rPr>
              <a:t>raccolta </a:t>
            </a:r>
            <a:r>
              <a:rPr dirty="0" sz="1200">
                <a:latin typeface="Arial"/>
                <a:cs typeface="Arial"/>
              </a:rPr>
              <a:t>di </a:t>
            </a:r>
            <a:r>
              <a:rPr dirty="0" sz="1200" spc="-5">
                <a:latin typeface="Arial"/>
                <a:cs typeface="Arial"/>
              </a:rPr>
              <a:t>cibo </a:t>
            </a:r>
            <a:r>
              <a:rPr dirty="0" sz="1200" spc="-10">
                <a:latin typeface="Arial"/>
                <a:cs typeface="Arial"/>
              </a:rPr>
              <a:t>in </a:t>
            </a:r>
            <a:r>
              <a:rPr dirty="0" sz="1200" spc="-5">
                <a:latin typeface="Arial"/>
                <a:cs typeface="Arial"/>
              </a:rPr>
              <a:t>favore delle distribuzioni alimentari della città. Si potrà  partecipare donando prodotti non deperibili: </a:t>
            </a:r>
            <a:r>
              <a:rPr dirty="0" sz="1200">
                <a:latin typeface="Arial"/>
                <a:cs typeface="Arial"/>
              </a:rPr>
              <a:t>pasta, </a:t>
            </a:r>
            <a:r>
              <a:rPr dirty="0" sz="1200" spc="-5">
                <a:latin typeface="Arial"/>
                <a:cs typeface="Arial"/>
              </a:rPr>
              <a:t>riso, olio, tonno, carne in scatola, pelati  e legumi in scatola, farina, zucchero,</a:t>
            </a:r>
            <a:r>
              <a:rPr dirty="0" sz="1200" spc="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sale...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200" b="1">
                <a:solidFill>
                  <a:srgbClr val="2D6C9D"/>
                </a:solidFill>
                <a:latin typeface="Arial"/>
                <a:cs typeface="Arial"/>
                <a:hlinkClick r:id="rId3"/>
              </a:rPr>
              <a:t>I </a:t>
            </a:r>
            <a:r>
              <a:rPr dirty="0" sz="1200" spc="-5" b="1">
                <a:solidFill>
                  <a:srgbClr val="2D6C9D"/>
                </a:solidFill>
                <a:latin typeface="Arial"/>
                <a:cs typeface="Arial"/>
                <a:hlinkClick r:id="rId3"/>
              </a:rPr>
              <a:t>Colori del Sacro </a:t>
            </a:r>
            <a:r>
              <a:rPr dirty="0" sz="1200" b="1">
                <a:solidFill>
                  <a:srgbClr val="2D6C9D"/>
                </a:solidFill>
                <a:latin typeface="Arial"/>
                <a:cs typeface="Arial"/>
                <a:hlinkClick r:id="rId3"/>
              </a:rPr>
              <a:t>"A </a:t>
            </a:r>
            <a:r>
              <a:rPr dirty="0" sz="1200" spc="-5" b="1">
                <a:solidFill>
                  <a:srgbClr val="2D6C9D"/>
                </a:solidFill>
                <a:latin typeface="Arial"/>
                <a:cs typeface="Arial"/>
                <a:hlinkClick r:id="rId3"/>
              </a:rPr>
              <a:t>tavola" </a:t>
            </a:r>
            <a:r>
              <a:rPr dirty="0" sz="1200" b="1">
                <a:solidFill>
                  <a:srgbClr val="2D6C9D"/>
                </a:solidFill>
                <a:latin typeface="Arial"/>
                <a:cs typeface="Arial"/>
                <a:hlinkClick r:id="rId3"/>
              </a:rPr>
              <a:t>illustrazioni </a:t>
            </a:r>
            <a:r>
              <a:rPr dirty="0" sz="1200" spc="-10" b="1">
                <a:solidFill>
                  <a:srgbClr val="2D6C9D"/>
                </a:solidFill>
                <a:latin typeface="Arial"/>
                <a:cs typeface="Arial"/>
                <a:hlinkClick r:id="rId3"/>
              </a:rPr>
              <a:t>al </a:t>
            </a:r>
            <a:r>
              <a:rPr dirty="0" sz="1200" spc="-5" b="1">
                <a:solidFill>
                  <a:srgbClr val="2D6C9D"/>
                </a:solidFill>
                <a:latin typeface="Arial"/>
                <a:cs typeface="Arial"/>
                <a:hlinkClick r:id="rId3"/>
              </a:rPr>
              <a:t>Museo Diocesano </a:t>
            </a:r>
            <a:r>
              <a:rPr dirty="0" sz="1200" spc="-10" b="1">
                <a:solidFill>
                  <a:srgbClr val="2D6C9D"/>
                </a:solidFill>
                <a:latin typeface="Arial"/>
                <a:cs typeface="Arial"/>
                <a:hlinkClick r:id="rId3"/>
              </a:rPr>
              <a:t>di</a:t>
            </a:r>
            <a:r>
              <a:rPr dirty="0" sz="1200" spc="15" b="1">
                <a:solidFill>
                  <a:srgbClr val="2D6C9D"/>
                </a:solidFill>
                <a:latin typeface="Arial"/>
                <a:cs typeface="Arial"/>
                <a:hlinkClick r:id="rId3"/>
              </a:rPr>
              <a:t> </a:t>
            </a:r>
            <a:r>
              <a:rPr dirty="0" sz="1200" spc="-5" b="1">
                <a:solidFill>
                  <a:srgbClr val="2D6C9D"/>
                </a:solidFill>
                <a:latin typeface="Arial"/>
                <a:cs typeface="Arial"/>
                <a:hlinkClick r:id="rId3"/>
              </a:rPr>
              <a:t>Padova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50">
              <a:latin typeface="Times New Roman"/>
              <a:cs typeface="Times New Roman"/>
            </a:endParaRPr>
          </a:p>
          <a:p>
            <a:pPr marL="12700" marR="113030">
              <a:lnSpc>
                <a:spcPts val="1380"/>
              </a:lnSpc>
            </a:pPr>
            <a:r>
              <a:rPr dirty="0" sz="1200" spc="-5">
                <a:latin typeface="Arial"/>
                <a:cs typeface="Arial"/>
              </a:rPr>
              <a:t>La raccolta si svolgerà </a:t>
            </a:r>
            <a:r>
              <a:rPr dirty="0" sz="1200">
                <a:latin typeface="Arial"/>
                <a:cs typeface="Arial"/>
              </a:rPr>
              <a:t>al </a:t>
            </a:r>
            <a:r>
              <a:rPr dirty="0" sz="1200" spc="-5">
                <a:latin typeface="Arial"/>
                <a:cs typeface="Arial"/>
              </a:rPr>
              <a:t>Museo nei giorni e negli </a:t>
            </a:r>
            <a:r>
              <a:rPr dirty="0" sz="1200">
                <a:latin typeface="Arial"/>
                <a:cs typeface="Arial"/>
              </a:rPr>
              <a:t>orari di apertura </a:t>
            </a:r>
            <a:r>
              <a:rPr dirty="0" sz="1200" spc="-5">
                <a:latin typeface="Arial"/>
                <a:cs typeface="Arial"/>
              </a:rPr>
              <a:t>(</a:t>
            </a:r>
            <a:r>
              <a:rPr dirty="0" sz="1200" spc="-5" b="1">
                <a:latin typeface="Arial"/>
                <a:cs typeface="Arial"/>
              </a:rPr>
              <a:t>da martedì a  domenica, dalle 10 alle </a:t>
            </a:r>
            <a:r>
              <a:rPr dirty="0" sz="1200" b="1">
                <a:latin typeface="Arial"/>
                <a:cs typeface="Arial"/>
              </a:rPr>
              <a:t>19</a:t>
            </a:r>
            <a:r>
              <a:rPr dirty="0" sz="1200">
                <a:latin typeface="Arial"/>
                <a:cs typeface="Arial"/>
              </a:rPr>
              <a:t>). A </a:t>
            </a:r>
            <a:r>
              <a:rPr dirty="0" sz="1200" spc="-5">
                <a:latin typeface="Arial"/>
                <a:cs typeface="Arial"/>
              </a:rPr>
              <a:t>quanti porteranno cibo per la raccolta Caritas </a:t>
            </a:r>
            <a:r>
              <a:rPr dirty="0" sz="1200">
                <a:latin typeface="Arial"/>
                <a:cs typeface="Arial"/>
              </a:rPr>
              <a:t>sarà </a:t>
            </a:r>
            <a:r>
              <a:rPr dirty="0" sz="1200" spc="-5">
                <a:latin typeface="Arial"/>
                <a:cs typeface="Arial"/>
              </a:rPr>
              <a:t>offerto  </a:t>
            </a:r>
            <a:r>
              <a:rPr dirty="0" sz="1200">
                <a:latin typeface="Arial"/>
                <a:cs typeface="Arial"/>
              </a:rPr>
              <a:t>un </a:t>
            </a:r>
            <a:r>
              <a:rPr dirty="0" sz="1200" spc="-5">
                <a:latin typeface="Arial"/>
                <a:cs typeface="Arial"/>
              </a:rPr>
              <a:t>ingresso omaggio all’ottava rassegna internazionale </a:t>
            </a:r>
            <a:r>
              <a:rPr dirty="0" sz="1200">
                <a:latin typeface="Arial"/>
                <a:cs typeface="Arial"/>
              </a:rPr>
              <a:t>di </a:t>
            </a:r>
            <a:r>
              <a:rPr dirty="0" sz="1200" spc="-5">
                <a:latin typeface="Arial"/>
                <a:cs typeface="Arial"/>
              </a:rPr>
              <a:t>illustrazione </a:t>
            </a:r>
            <a:r>
              <a:rPr dirty="0" sz="1200" spc="-5" b="1" i="1">
                <a:latin typeface="Arial"/>
                <a:cs typeface="Arial"/>
              </a:rPr>
              <a:t>A tavola! </a:t>
            </a:r>
            <a:r>
              <a:rPr dirty="0" sz="1200" b="1" i="1">
                <a:latin typeface="Arial"/>
                <a:cs typeface="Arial"/>
              </a:rPr>
              <a:t>I </a:t>
            </a:r>
            <a:r>
              <a:rPr dirty="0" sz="1200" spc="-5" b="1" i="1">
                <a:latin typeface="Arial"/>
                <a:cs typeface="Arial"/>
              </a:rPr>
              <a:t>colori  </a:t>
            </a:r>
            <a:r>
              <a:rPr dirty="0" sz="1200" b="1" i="1">
                <a:latin typeface="Arial"/>
                <a:cs typeface="Arial"/>
              </a:rPr>
              <a:t>del </a:t>
            </a:r>
            <a:r>
              <a:rPr dirty="0" sz="1200" spc="-5" b="1" i="1">
                <a:latin typeface="Arial"/>
                <a:cs typeface="Arial"/>
              </a:rPr>
              <a:t>Sacro.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ts val="1410"/>
              </a:lnSpc>
            </a:pPr>
            <a:r>
              <a:rPr dirty="0" sz="1200" b="1">
                <a:latin typeface="Arial"/>
                <a:cs typeface="Arial"/>
              </a:rPr>
              <a:t>I</a:t>
            </a:r>
            <a:r>
              <a:rPr dirty="0" sz="1200" spc="-5" b="1">
                <a:latin typeface="Arial"/>
                <a:cs typeface="Arial"/>
              </a:rPr>
              <a:t> DETTAGLI</a:t>
            </a:r>
            <a:endParaRPr sz="1200">
              <a:latin typeface="Arial"/>
              <a:cs typeface="Arial"/>
            </a:endParaRPr>
          </a:p>
          <a:p>
            <a:pPr marL="12700" marR="438150">
              <a:lnSpc>
                <a:spcPts val="1380"/>
              </a:lnSpc>
              <a:spcBef>
                <a:spcPts val="65"/>
              </a:spcBef>
            </a:pPr>
            <a:r>
              <a:rPr dirty="0" sz="1200">
                <a:latin typeface="Arial"/>
                <a:cs typeface="Arial"/>
              </a:rPr>
              <a:t>Offri </a:t>
            </a:r>
            <a:r>
              <a:rPr dirty="0" sz="1200" spc="-5">
                <a:latin typeface="Arial"/>
                <a:cs typeface="Arial"/>
              </a:rPr>
              <a:t>del cibo a chi non ce la </a:t>
            </a:r>
            <a:r>
              <a:rPr dirty="0" sz="1200">
                <a:latin typeface="Arial"/>
                <a:cs typeface="Arial"/>
              </a:rPr>
              <a:t>fa </a:t>
            </a:r>
            <a:r>
              <a:rPr dirty="0" sz="1200" spc="-5">
                <a:latin typeface="Arial"/>
                <a:cs typeface="Arial"/>
              </a:rPr>
              <a:t>a mettere qualcosa a tavola per la sua famiglia </a:t>
            </a:r>
            <a:r>
              <a:rPr dirty="0" sz="1200">
                <a:latin typeface="Arial"/>
                <a:cs typeface="Arial"/>
              </a:rPr>
              <a:t>e, </a:t>
            </a:r>
            <a:r>
              <a:rPr dirty="0" sz="1200" spc="-5">
                <a:latin typeface="Arial"/>
                <a:cs typeface="Arial"/>
              </a:rPr>
              <a:t>in  cambio, goditi </a:t>
            </a:r>
            <a:r>
              <a:rPr dirty="0" sz="1200">
                <a:latin typeface="Arial"/>
                <a:cs typeface="Arial"/>
              </a:rPr>
              <a:t>una </a:t>
            </a:r>
            <a:r>
              <a:rPr dirty="0" sz="1200" spc="-5">
                <a:latin typeface="Arial"/>
                <a:cs typeface="Arial"/>
              </a:rPr>
              <a:t>delle </a:t>
            </a:r>
            <a:r>
              <a:rPr dirty="0" sz="1200">
                <a:latin typeface="Arial"/>
                <a:cs typeface="Arial"/>
              </a:rPr>
              <a:t>più </a:t>
            </a:r>
            <a:r>
              <a:rPr dirty="0" sz="1200" spc="-5">
                <a:latin typeface="Arial"/>
                <a:cs typeface="Arial"/>
              </a:rPr>
              <a:t>belle mostre della stagione: </a:t>
            </a:r>
            <a:r>
              <a:rPr dirty="0" sz="1200">
                <a:latin typeface="Arial"/>
                <a:cs typeface="Arial"/>
              </a:rPr>
              <a:t>“A </a:t>
            </a:r>
            <a:r>
              <a:rPr dirty="0" sz="1200" spc="-5">
                <a:latin typeface="Arial"/>
                <a:cs typeface="Arial"/>
              </a:rPr>
              <a:t>tavola”, l’ottava rassegna  internazionale </a:t>
            </a:r>
            <a:r>
              <a:rPr dirty="0" sz="1200">
                <a:latin typeface="Arial"/>
                <a:cs typeface="Arial"/>
              </a:rPr>
              <a:t>di </a:t>
            </a:r>
            <a:r>
              <a:rPr dirty="0" sz="1200" spc="-5">
                <a:latin typeface="Arial"/>
                <a:cs typeface="Arial"/>
              </a:rPr>
              <a:t>illustrazione, al Museo Diocesano </a:t>
            </a:r>
            <a:r>
              <a:rPr dirty="0" sz="1200">
                <a:latin typeface="Arial"/>
                <a:cs typeface="Arial"/>
              </a:rPr>
              <a:t>di</a:t>
            </a:r>
            <a:r>
              <a:rPr dirty="0" sz="1200" spc="25">
                <a:latin typeface="Arial"/>
                <a:cs typeface="Arial"/>
              </a:rPr>
              <a:t> </a:t>
            </a:r>
            <a:r>
              <a:rPr dirty="0" sz="1200" spc="-10">
                <a:latin typeface="Arial"/>
                <a:cs typeface="Arial"/>
              </a:rPr>
              <a:t>Padova.</a:t>
            </a:r>
            <a:endParaRPr sz="1200">
              <a:latin typeface="Arial"/>
              <a:cs typeface="Arial"/>
            </a:endParaRPr>
          </a:p>
          <a:p>
            <a:pPr marL="12700" marR="140970">
              <a:lnSpc>
                <a:spcPts val="1380"/>
              </a:lnSpc>
            </a:pPr>
            <a:r>
              <a:rPr dirty="0" sz="1200">
                <a:latin typeface="Arial"/>
                <a:cs typeface="Arial"/>
              </a:rPr>
              <a:t>Lo </a:t>
            </a:r>
            <a:r>
              <a:rPr dirty="0" sz="1200" spc="-5">
                <a:latin typeface="Arial"/>
                <a:cs typeface="Arial"/>
              </a:rPr>
              <a:t>scambio “cibo </a:t>
            </a:r>
            <a:r>
              <a:rPr dirty="0" sz="1200">
                <a:latin typeface="Arial"/>
                <a:cs typeface="Arial"/>
              </a:rPr>
              <a:t>per </a:t>
            </a:r>
            <a:r>
              <a:rPr dirty="0" sz="1200" spc="-5">
                <a:latin typeface="Arial"/>
                <a:cs typeface="Arial"/>
              </a:rPr>
              <a:t>cultura” </a:t>
            </a:r>
            <a:r>
              <a:rPr dirty="0" sz="1200">
                <a:latin typeface="Arial"/>
                <a:cs typeface="Arial"/>
              </a:rPr>
              <a:t>è una </a:t>
            </a:r>
            <a:r>
              <a:rPr dirty="0" sz="1200" spc="-10">
                <a:latin typeface="Arial"/>
                <a:cs typeface="Arial"/>
              </a:rPr>
              <a:t>iniziativa </a:t>
            </a:r>
            <a:r>
              <a:rPr dirty="0" sz="1200">
                <a:latin typeface="Arial"/>
                <a:cs typeface="Arial"/>
              </a:rPr>
              <a:t>del </a:t>
            </a:r>
            <a:r>
              <a:rPr dirty="0" sz="1200" spc="-5">
                <a:latin typeface="Arial"/>
                <a:cs typeface="Arial"/>
              </a:rPr>
              <a:t>Direttore </a:t>
            </a:r>
            <a:r>
              <a:rPr dirty="0" sz="1200">
                <a:latin typeface="Arial"/>
                <a:cs typeface="Arial"/>
              </a:rPr>
              <a:t>del </a:t>
            </a:r>
            <a:r>
              <a:rPr dirty="0" sz="1200" spc="-5">
                <a:latin typeface="Arial"/>
                <a:cs typeface="Arial"/>
              </a:rPr>
              <a:t>Museo Diocesano, Andrea  </a:t>
            </a:r>
            <a:r>
              <a:rPr dirty="0" sz="1200">
                <a:latin typeface="Arial"/>
                <a:cs typeface="Arial"/>
              </a:rPr>
              <a:t>Nante, </a:t>
            </a:r>
            <a:r>
              <a:rPr dirty="0" sz="1200" spc="-5">
                <a:latin typeface="Arial"/>
                <a:cs typeface="Arial"/>
              </a:rPr>
              <a:t>e della Caritas Diocesana </a:t>
            </a:r>
            <a:r>
              <a:rPr dirty="0" sz="1200">
                <a:latin typeface="Arial"/>
                <a:cs typeface="Arial"/>
              </a:rPr>
              <a:t>di</a:t>
            </a:r>
            <a:r>
              <a:rPr dirty="0" sz="1200" spc="-3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Padova.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12700" marR="100965">
              <a:lnSpc>
                <a:spcPts val="1380"/>
              </a:lnSpc>
            </a:pPr>
            <a:r>
              <a:rPr dirty="0" sz="1200" spc="-5">
                <a:latin typeface="Arial"/>
                <a:cs typeface="Arial"/>
              </a:rPr>
              <a:t>Dall’8 </a:t>
            </a:r>
            <a:r>
              <a:rPr dirty="0" sz="1200">
                <a:latin typeface="Arial"/>
                <a:cs typeface="Arial"/>
              </a:rPr>
              <a:t>al 15 </a:t>
            </a:r>
            <a:r>
              <a:rPr dirty="0" sz="1200" spc="-5">
                <a:latin typeface="Arial"/>
                <a:cs typeface="Arial"/>
              </a:rPr>
              <a:t>maggio il Museo Diocesano, in collaborazione con Caritas Padova, </a:t>
            </a:r>
            <a:r>
              <a:rPr dirty="0" sz="1200" spc="-10">
                <a:latin typeface="Arial"/>
                <a:cs typeface="Arial"/>
              </a:rPr>
              <a:t>organizza  </a:t>
            </a:r>
            <a:r>
              <a:rPr dirty="0" sz="1200" spc="-5">
                <a:latin typeface="Arial"/>
                <a:cs typeface="Arial"/>
              </a:rPr>
              <a:t>una raccolta di cibo in favore delle distribuzioni alimentari della </a:t>
            </a:r>
            <a:r>
              <a:rPr dirty="0" sz="1200">
                <a:latin typeface="Arial"/>
                <a:cs typeface="Arial"/>
              </a:rPr>
              <a:t>città. </a:t>
            </a:r>
            <a:r>
              <a:rPr dirty="0" sz="1200" spc="-5">
                <a:latin typeface="Arial"/>
                <a:cs typeface="Arial"/>
              </a:rPr>
              <a:t>Tutti sono invitati a  parteciparvi donando prodotti non deperibili della propria spesa: pasta, riso, olio, tonno</a:t>
            </a:r>
            <a:r>
              <a:rPr dirty="0" sz="1200" spc="11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e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94753" y="2299659"/>
            <a:ext cx="2206911" cy="3355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3176777"/>
            <a:ext cx="6119749" cy="22491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875" y="660349"/>
            <a:ext cx="6531305" cy="5476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115311" y="1280033"/>
            <a:ext cx="1598294" cy="6465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857625" y="1280033"/>
            <a:ext cx="1606156" cy="6221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002030" y="2005076"/>
            <a:ext cx="1691888" cy="24904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005072" y="4532373"/>
            <a:ext cx="1682246" cy="13863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002033" y="5966204"/>
            <a:ext cx="1679944" cy="12037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890523" y="2023336"/>
            <a:ext cx="1686042" cy="267922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887470" y="4757673"/>
            <a:ext cx="1688592" cy="24747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121780" y="8805214"/>
            <a:ext cx="927705" cy="12190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121780" y="8793860"/>
            <a:ext cx="952500" cy="1347470"/>
          </a:xfrm>
          <a:custGeom>
            <a:avLst/>
            <a:gdLst/>
            <a:ahLst/>
            <a:cxnLst/>
            <a:rect l="l" t="t" r="r" b="b"/>
            <a:pathLst>
              <a:path w="952500" h="1347470">
                <a:moveTo>
                  <a:pt x="0" y="1347088"/>
                </a:moveTo>
                <a:lnTo>
                  <a:pt x="952500" y="1347088"/>
                </a:lnTo>
                <a:lnTo>
                  <a:pt x="952500" y="0"/>
                </a:lnTo>
                <a:lnTo>
                  <a:pt x="0" y="0"/>
                </a:lnTo>
                <a:lnTo>
                  <a:pt x="0" y="13470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02418" y="37460"/>
            <a:ext cx="6699250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520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905">
              <a:lnSpc>
                <a:spcPts val="1050"/>
              </a:lnSpc>
              <a:tabLst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Tiratura: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n.d.	</a:t>
            </a:r>
            <a:r>
              <a:rPr dirty="0" baseline="17543" sz="1425" spc="15" b="1">
                <a:latin typeface="Times New Roman"/>
                <a:cs typeface="Times New Roman"/>
              </a:rPr>
              <a:t>01-MAG-2016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885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12/2013:    35.108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270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17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    Ed. </a:t>
            </a:r>
            <a:r>
              <a:rPr dirty="0" sz="800" spc="5" b="1">
                <a:latin typeface="Times New Roman"/>
                <a:cs typeface="Times New Roman"/>
              </a:rPr>
              <a:t>I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2015: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228.000	foglio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Quotidiano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-2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Firenze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Pier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Francesco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De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Robertis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11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467100" y="30480"/>
            <a:ext cx="893063" cy="2438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0" y="0"/>
            <a:ext cx="7556500" cy="10693400"/>
          </a:xfrm>
          <a:custGeom>
            <a:avLst/>
            <a:gdLst/>
            <a:ahLst/>
            <a:cxnLst/>
            <a:rect l="l" t="t" r="r" b="b"/>
            <a:pathLst>
              <a:path w="7556500" h="10693400">
                <a:moveTo>
                  <a:pt x="0" y="10693400"/>
                </a:moveTo>
                <a:lnTo>
                  <a:pt x="7556500" y="10693400"/>
                </a:lnTo>
                <a:lnTo>
                  <a:pt x="75565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263896" y="4114800"/>
            <a:ext cx="299085" cy="110489"/>
          </a:xfrm>
          <a:custGeom>
            <a:avLst/>
            <a:gdLst/>
            <a:ahLst/>
            <a:cxnLst/>
            <a:rect l="l" t="t" r="r" b="b"/>
            <a:pathLst>
              <a:path w="299085" h="110489">
                <a:moveTo>
                  <a:pt x="0" y="110236"/>
                </a:moveTo>
                <a:lnTo>
                  <a:pt x="298703" y="110236"/>
                </a:lnTo>
                <a:lnTo>
                  <a:pt x="298703" y="0"/>
                </a:lnTo>
                <a:lnTo>
                  <a:pt x="0" y="0"/>
                </a:lnTo>
                <a:lnTo>
                  <a:pt x="0" y="110236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889247" y="4270247"/>
            <a:ext cx="165100" cy="110489"/>
          </a:xfrm>
          <a:custGeom>
            <a:avLst/>
            <a:gdLst/>
            <a:ahLst/>
            <a:cxnLst/>
            <a:rect l="l" t="t" r="r" b="b"/>
            <a:pathLst>
              <a:path w="165100" h="110489">
                <a:moveTo>
                  <a:pt x="0" y="110236"/>
                </a:moveTo>
                <a:lnTo>
                  <a:pt x="164591" y="110236"/>
                </a:lnTo>
                <a:lnTo>
                  <a:pt x="164591" y="0"/>
                </a:lnTo>
                <a:lnTo>
                  <a:pt x="0" y="0"/>
                </a:lnTo>
                <a:lnTo>
                  <a:pt x="0" y="110236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3864864" y="1603247"/>
            <a:ext cx="475615" cy="128905"/>
          </a:xfrm>
          <a:custGeom>
            <a:avLst/>
            <a:gdLst/>
            <a:ahLst/>
            <a:cxnLst/>
            <a:rect l="l" t="t" r="r" b="b"/>
            <a:pathLst>
              <a:path w="475614" h="128905">
                <a:moveTo>
                  <a:pt x="0" y="128524"/>
                </a:moveTo>
                <a:lnTo>
                  <a:pt x="475488" y="128524"/>
                </a:lnTo>
                <a:lnTo>
                  <a:pt x="475488" y="0"/>
                </a:lnTo>
                <a:lnTo>
                  <a:pt x="0" y="0"/>
                </a:lnTo>
                <a:lnTo>
                  <a:pt x="0" y="128524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4130040" y="4267200"/>
            <a:ext cx="402590" cy="113664"/>
          </a:xfrm>
          <a:custGeom>
            <a:avLst/>
            <a:gdLst/>
            <a:ahLst/>
            <a:cxnLst/>
            <a:rect l="l" t="t" r="r" b="b"/>
            <a:pathLst>
              <a:path w="402589" h="113664">
                <a:moveTo>
                  <a:pt x="0" y="113284"/>
                </a:moveTo>
                <a:lnTo>
                  <a:pt x="402336" y="113284"/>
                </a:lnTo>
                <a:lnTo>
                  <a:pt x="402336" y="0"/>
                </a:lnTo>
                <a:lnTo>
                  <a:pt x="0" y="0"/>
                </a:lnTo>
                <a:lnTo>
                  <a:pt x="0" y="113284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5263896" y="4218432"/>
            <a:ext cx="299085" cy="12700"/>
          </a:xfrm>
          <a:custGeom>
            <a:avLst/>
            <a:gdLst/>
            <a:ahLst/>
            <a:cxnLst/>
            <a:rect l="l" t="t" r="r" b="b"/>
            <a:pathLst>
              <a:path w="299085" h="12700">
                <a:moveTo>
                  <a:pt x="0" y="12700"/>
                </a:moveTo>
                <a:lnTo>
                  <a:pt x="298703" y="12700"/>
                </a:lnTo>
                <a:lnTo>
                  <a:pt x="298703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889247" y="4373879"/>
            <a:ext cx="165100" cy="12700"/>
          </a:xfrm>
          <a:custGeom>
            <a:avLst/>
            <a:gdLst/>
            <a:ahLst/>
            <a:cxnLst/>
            <a:rect l="l" t="t" r="r" b="b"/>
            <a:pathLst>
              <a:path w="165100" h="12700">
                <a:moveTo>
                  <a:pt x="0" y="12700"/>
                </a:moveTo>
                <a:lnTo>
                  <a:pt x="164591" y="12700"/>
                </a:lnTo>
                <a:lnTo>
                  <a:pt x="164591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4130040" y="4373879"/>
            <a:ext cx="402590" cy="12700"/>
          </a:xfrm>
          <a:custGeom>
            <a:avLst/>
            <a:gdLst/>
            <a:ahLst/>
            <a:cxnLst/>
            <a:rect l="l" t="t" r="r" b="b"/>
            <a:pathLst>
              <a:path w="402589" h="12700">
                <a:moveTo>
                  <a:pt x="0" y="12700"/>
                </a:moveTo>
                <a:lnTo>
                  <a:pt x="402336" y="12700"/>
                </a:lnTo>
                <a:lnTo>
                  <a:pt x="402336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864864" y="1725167"/>
            <a:ext cx="475615" cy="12700"/>
          </a:xfrm>
          <a:custGeom>
            <a:avLst/>
            <a:gdLst/>
            <a:ahLst/>
            <a:cxnLst/>
            <a:rect l="l" t="t" r="r" b="b"/>
            <a:pathLst>
              <a:path w="475614" h="12700">
                <a:moveTo>
                  <a:pt x="0" y="12700"/>
                </a:moveTo>
                <a:lnTo>
                  <a:pt x="475488" y="12700"/>
                </a:lnTo>
                <a:lnTo>
                  <a:pt x="475488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4130040" y="4373879"/>
            <a:ext cx="402590" cy="12700"/>
          </a:xfrm>
          <a:custGeom>
            <a:avLst/>
            <a:gdLst/>
            <a:ahLst/>
            <a:cxnLst/>
            <a:rect l="l" t="t" r="r" b="b"/>
            <a:pathLst>
              <a:path w="402589" h="12700">
                <a:moveTo>
                  <a:pt x="0" y="12700"/>
                </a:moveTo>
                <a:lnTo>
                  <a:pt x="402336" y="12700"/>
                </a:lnTo>
                <a:lnTo>
                  <a:pt x="402336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120381" y="10401300"/>
            <a:ext cx="1949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11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5987415" cy="43313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56755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Padovaoggi.it  7 maggio</a:t>
            </a:r>
            <a:r>
              <a:rPr dirty="0" sz="1600" spc="-6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ts val="1410"/>
              </a:lnSpc>
              <a:spcBef>
                <a:spcPts val="900"/>
              </a:spcBef>
            </a:pPr>
            <a:r>
              <a:rPr dirty="0" sz="1200" spc="-5">
                <a:latin typeface="Arial"/>
                <a:cs typeface="Arial"/>
              </a:rPr>
              <a:t>carne in scatola, pelati e legumi in scatola, farina, zucchero, sale,</a:t>
            </a:r>
            <a:r>
              <a:rPr dirty="0" sz="1200" spc="4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ecc.</a:t>
            </a:r>
            <a:endParaRPr sz="1200">
              <a:latin typeface="Arial"/>
              <a:cs typeface="Arial"/>
            </a:endParaRPr>
          </a:p>
          <a:p>
            <a:pPr marL="12700" marR="62865">
              <a:lnSpc>
                <a:spcPts val="1380"/>
              </a:lnSpc>
              <a:spcBef>
                <a:spcPts val="65"/>
              </a:spcBef>
            </a:pPr>
            <a:r>
              <a:rPr dirty="0" sz="1200" spc="-5">
                <a:latin typeface="Arial"/>
                <a:cs typeface="Arial"/>
              </a:rPr>
              <a:t>La raccolta si svolgerà </a:t>
            </a:r>
            <a:r>
              <a:rPr dirty="0" sz="1200">
                <a:latin typeface="Arial"/>
                <a:cs typeface="Arial"/>
              </a:rPr>
              <a:t>al </a:t>
            </a:r>
            <a:r>
              <a:rPr dirty="0" sz="1200" spc="-5">
                <a:latin typeface="Arial"/>
                <a:cs typeface="Arial"/>
              </a:rPr>
              <a:t>Museo di </a:t>
            </a:r>
            <a:r>
              <a:rPr dirty="0" sz="1200" spc="-10">
                <a:latin typeface="Arial"/>
                <a:cs typeface="Arial"/>
              </a:rPr>
              <a:t>Piazza </a:t>
            </a:r>
            <a:r>
              <a:rPr dirty="0" sz="1200">
                <a:latin typeface="Arial"/>
                <a:cs typeface="Arial"/>
              </a:rPr>
              <a:t>Duomo nei </a:t>
            </a:r>
            <a:r>
              <a:rPr dirty="0" sz="1200" spc="-5">
                <a:latin typeface="Arial"/>
                <a:cs typeface="Arial"/>
              </a:rPr>
              <a:t>giorni e negli orari </a:t>
            </a:r>
            <a:r>
              <a:rPr dirty="0" sz="1200">
                <a:latin typeface="Arial"/>
                <a:cs typeface="Arial"/>
              </a:rPr>
              <a:t>di </a:t>
            </a:r>
            <a:r>
              <a:rPr dirty="0" sz="1200" spc="-5">
                <a:latin typeface="Arial"/>
                <a:cs typeface="Arial"/>
              </a:rPr>
              <a:t>apertura (da  martedì a domenica, dalle </a:t>
            </a:r>
            <a:r>
              <a:rPr dirty="0" sz="1200">
                <a:latin typeface="Arial"/>
                <a:cs typeface="Arial"/>
              </a:rPr>
              <a:t>10 </a:t>
            </a:r>
            <a:r>
              <a:rPr dirty="0" sz="1200" spc="-5">
                <a:latin typeface="Arial"/>
                <a:cs typeface="Arial"/>
              </a:rPr>
              <a:t>alle 19.</a:t>
            </a:r>
            <a:endParaRPr sz="1200">
              <a:latin typeface="Arial"/>
              <a:cs typeface="Arial"/>
            </a:endParaRPr>
          </a:p>
          <a:p>
            <a:pPr marL="12700" marR="199390">
              <a:lnSpc>
                <a:spcPts val="1380"/>
              </a:lnSpc>
            </a:pPr>
            <a:r>
              <a:rPr dirty="0" sz="1200" spc="-5">
                <a:latin typeface="Arial"/>
                <a:cs typeface="Arial"/>
              </a:rPr>
              <a:t>Ad ogni persona che porterà i prodotti </a:t>
            </a:r>
            <a:r>
              <a:rPr dirty="0" sz="1200">
                <a:latin typeface="Arial"/>
                <a:cs typeface="Arial"/>
              </a:rPr>
              <a:t>sarà </a:t>
            </a:r>
            <a:r>
              <a:rPr dirty="0" sz="1200" spc="-5">
                <a:latin typeface="Arial"/>
                <a:cs typeface="Arial"/>
              </a:rPr>
              <a:t>offerto </a:t>
            </a:r>
            <a:r>
              <a:rPr dirty="0" sz="1200" spc="-10">
                <a:latin typeface="Arial"/>
                <a:cs typeface="Arial"/>
              </a:rPr>
              <a:t>un </a:t>
            </a:r>
            <a:r>
              <a:rPr dirty="0" sz="1200" spc="-5">
                <a:latin typeface="Arial"/>
                <a:cs typeface="Arial"/>
              </a:rPr>
              <a:t>ingresso omaggio alla mostra di  illustrazione </a:t>
            </a:r>
            <a:r>
              <a:rPr dirty="0" sz="1200">
                <a:latin typeface="Arial"/>
                <a:cs typeface="Arial"/>
              </a:rPr>
              <a:t>“A </a:t>
            </a:r>
            <a:r>
              <a:rPr dirty="0" sz="1200" spc="-5">
                <a:latin typeface="Arial"/>
                <a:cs typeface="Arial"/>
              </a:rPr>
              <a:t>tavola”.</a:t>
            </a:r>
            <a:endParaRPr sz="1200">
              <a:latin typeface="Arial"/>
              <a:cs typeface="Arial"/>
            </a:endParaRPr>
          </a:p>
          <a:p>
            <a:pPr marL="12700" marR="201930">
              <a:lnSpc>
                <a:spcPts val="1380"/>
              </a:lnSpc>
            </a:pPr>
            <a:r>
              <a:rPr dirty="0" sz="1200" spc="-5">
                <a:latin typeface="Arial"/>
                <a:cs typeface="Arial"/>
              </a:rPr>
              <a:t>Per sottolinea questa bellissima iniziativa, domenica 8 </a:t>
            </a:r>
            <a:r>
              <a:rPr dirty="0" sz="1200">
                <a:latin typeface="Arial"/>
                <a:cs typeface="Arial"/>
              </a:rPr>
              <a:t>maggio, </a:t>
            </a:r>
            <a:r>
              <a:rPr dirty="0" sz="1200" spc="-5">
                <a:latin typeface="Arial"/>
                <a:cs typeface="Arial"/>
              </a:rPr>
              <a:t>dalle 10.30, il Museo  propone </a:t>
            </a:r>
            <a:r>
              <a:rPr dirty="0" sz="1200">
                <a:latin typeface="Arial"/>
                <a:cs typeface="Arial"/>
              </a:rPr>
              <a:t>“Il </a:t>
            </a:r>
            <a:r>
              <a:rPr dirty="0" sz="1200" spc="-5">
                <a:latin typeface="Arial"/>
                <a:cs typeface="Arial"/>
              </a:rPr>
              <a:t>piatto </a:t>
            </a:r>
            <a:r>
              <a:rPr dirty="0" sz="1200">
                <a:latin typeface="Arial"/>
                <a:cs typeface="Arial"/>
              </a:rPr>
              <a:t>è </a:t>
            </a:r>
            <a:r>
              <a:rPr dirty="0" sz="1200" spc="-5">
                <a:latin typeface="Arial"/>
                <a:cs typeface="Arial"/>
              </a:rPr>
              <a:t>in tavola”, laboratori didattici </a:t>
            </a:r>
            <a:r>
              <a:rPr dirty="0" sz="1200">
                <a:latin typeface="Arial"/>
                <a:cs typeface="Arial"/>
              </a:rPr>
              <a:t>offerti </a:t>
            </a:r>
            <a:r>
              <a:rPr dirty="0" sz="1200" spc="-5">
                <a:latin typeface="Arial"/>
                <a:cs typeface="Arial"/>
              </a:rPr>
              <a:t>da ABI (Associazione Bancaria  Italiana).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380"/>
              </a:lnSpc>
              <a:spcBef>
                <a:spcPts val="5"/>
              </a:spcBef>
            </a:pPr>
            <a:r>
              <a:rPr dirty="0" sz="1200" spc="-5">
                <a:latin typeface="Arial"/>
                <a:cs typeface="Arial"/>
              </a:rPr>
              <a:t>L’opportunità </a:t>
            </a:r>
            <a:r>
              <a:rPr dirty="0" sz="1200">
                <a:latin typeface="Arial"/>
                <a:cs typeface="Arial"/>
              </a:rPr>
              <a:t>è </a:t>
            </a:r>
            <a:r>
              <a:rPr dirty="0" sz="1200" spc="-5">
                <a:latin typeface="Arial"/>
                <a:cs typeface="Arial"/>
              </a:rPr>
              <a:t>offerta </a:t>
            </a:r>
            <a:r>
              <a:rPr dirty="0" sz="1200">
                <a:latin typeface="Arial"/>
                <a:cs typeface="Arial"/>
              </a:rPr>
              <a:t>dal </a:t>
            </a:r>
            <a:r>
              <a:rPr dirty="0" sz="1200" spc="-5">
                <a:latin typeface="Arial"/>
                <a:cs typeface="Arial"/>
              </a:rPr>
              <a:t>concomitante Festival della cultura creativa promosso </a:t>
            </a:r>
            <a:r>
              <a:rPr dirty="0" sz="1200">
                <a:latin typeface="Arial"/>
                <a:cs typeface="Arial"/>
              </a:rPr>
              <a:t>da </a:t>
            </a:r>
            <a:r>
              <a:rPr dirty="0" sz="1200" spc="-5">
                <a:latin typeface="Arial"/>
                <a:cs typeface="Arial"/>
              </a:rPr>
              <a:t>ABI.  Per la circostanza il Museo </a:t>
            </a:r>
            <a:r>
              <a:rPr dirty="0" sz="1200">
                <a:latin typeface="Arial"/>
                <a:cs typeface="Arial"/>
              </a:rPr>
              <a:t>propone </a:t>
            </a:r>
            <a:r>
              <a:rPr dirty="0" sz="1200" spc="-5">
                <a:latin typeface="Arial"/>
                <a:cs typeface="Arial"/>
              </a:rPr>
              <a:t>gratuitamente </a:t>
            </a:r>
            <a:r>
              <a:rPr dirty="0" sz="1200">
                <a:latin typeface="Arial"/>
                <a:cs typeface="Arial"/>
              </a:rPr>
              <a:t>per i </a:t>
            </a:r>
            <a:r>
              <a:rPr dirty="0" sz="1200" spc="-10">
                <a:latin typeface="Arial"/>
                <a:cs typeface="Arial"/>
              </a:rPr>
              <a:t>ragazzi </a:t>
            </a:r>
            <a:r>
              <a:rPr dirty="0" sz="1200">
                <a:latin typeface="Arial"/>
                <a:cs typeface="Arial"/>
              </a:rPr>
              <a:t>il percorso </a:t>
            </a:r>
            <a:r>
              <a:rPr dirty="0" sz="1200" spc="-5">
                <a:latin typeface="Arial"/>
                <a:cs typeface="Arial"/>
              </a:rPr>
              <a:t>didattico </a:t>
            </a:r>
            <a:r>
              <a:rPr dirty="0" sz="1200">
                <a:latin typeface="Arial"/>
                <a:cs typeface="Arial"/>
              </a:rPr>
              <a:t>“Il  </a:t>
            </a:r>
            <a:r>
              <a:rPr dirty="0" sz="1200" spc="-5">
                <a:latin typeface="Arial"/>
                <a:cs typeface="Arial"/>
              </a:rPr>
              <a:t>piatto </a:t>
            </a:r>
            <a:r>
              <a:rPr dirty="0" sz="1200">
                <a:latin typeface="Arial"/>
                <a:cs typeface="Arial"/>
              </a:rPr>
              <a:t>è </a:t>
            </a:r>
            <a:r>
              <a:rPr dirty="0" sz="1200" spc="-5">
                <a:latin typeface="Arial"/>
                <a:cs typeface="Arial"/>
              </a:rPr>
              <a:t>in tavola”, </a:t>
            </a:r>
            <a:r>
              <a:rPr dirty="0" sz="1200">
                <a:latin typeface="Arial"/>
                <a:cs typeface="Arial"/>
              </a:rPr>
              <a:t>e </a:t>
            </a:r>
            <a:r>
              <a:rPr dirty="0" sz="1200" spc="-5">
                <a:latin typeface="Arial"/>
                <a:cs typeface="Arial"/>
              </a:rPr>
              <a:t>per gli adulti </a:t>
            </a:r>
            <a:r>
              <a:rPr dirty="0" sz="1200">
                <a:latin typeface="Arial"/>
                <a:cs typeface="Arial"/>
              </a:rPr>
              <a:t>una </a:t>
            </a:r>
            <a:r>
              <a:rPr dirty="0" sz="1200" spc="-5">
                <a:latin typeface="Arial"/>
                <a:cs typeface="Arial"/>
              </a:rPr>
              <a:t>visita guidata alla rassegna </a:t>
            </a:r>
            <a:r>
              <a:rPr dirty="0" sz="1200">
                <a:latin typeface="Arial"/>
                <a:cs typeface="Arial"/>
              </a:rPr>
              <a:t>di </a:t>
            </a:r>
            <a:r>
              <a:rPr dirty="0" sz="1200" spc="-5">
                <a:latin typeface="Arial"/>
                <a:cs typeface="Arial"/>
              </a:rPr>
              <a:t>illustrazione </a:t>
            </a:r>
            <a:r>
              <a:rPr dirty="0" sz="1200">
                <a:latin typeface="Arial"/>
                <a:cs typeface="Arial"/>
              </a:rPr>
              <a:t>e </a:t>
            </a:r>
            <a:r>
              <a:rPr dirty="0" sz="1200" spc="-5">
                <a:latin typeface="Arial"/>
                <a:cs typeface="Arial"/>
              </a:rPr>
              <a:t>alla  </a:t>
            </a:r>
            <a:r>
              <a:rPr dirty="0" sz="1200">
                <a:latin typeface="Arial"/>
                <a:cs typeface="Arial"/>
              </a:rPr>
              <a:t>mostra “A </a:t>
            </a:r>
            <a:r>
              <a:rPr dirty="0" sz="1200" spc="-5">
                <a:latin typeface="Arial"/>
                <a:cs typeface="Arial"/>
              </a:rPr>
              <a:t>tavola con Gesù”, </a:t>
            </a:r>
            <a:r>
              <a:rPr dirty="0" sz="1200">
                <a:latin typeface="Arial"/>
                <a:cs typeface="Arial"/>
              </a:rPr>
              <a:t>mostra dossier di </a:t>
            </a:r>
            <a:r>
              <a:rPr dirty="0" sz="1200" spc="-5">
                <a:latin typeface="Arial"/>
                <a:cs typeface="Arial"/>
              </a:rPr>
              <a:t>importanti opere d’arte antica, allestita </a:t>
            </a:r>
            <a:r>
              <a:rPr dirty="0" sz="1200">
                <a:latin typeface="Arial"/>
                <a:cs typeface="Arial"/>
              </a:rPr>
              <a:t>nel  </a:t>
            </a:r>
            <a:r>
              <a:rPr dirty="0" sz="1200" spc="-5">
                <a:latin typeface="Arial"/>
                <a:cs typeface="Arial"/>
              </a:rPr>
              <a:t>grandioso Salone dei Vescovi dello stesso </a:t>
            </a:r>
            <a:r>
              <a:rPr dirty="0" sz="1200" spc="-10">
                <a:latin typeface="Arial"/>
                <a:cs typeface="Arial"/>
              </a:rPr>
              <a:t>Palazzo </a:t>
            </a:r>
            <a:r>
              <a:rPr dirty="0" sz="1200" spc="-5">
                <a:latin typeface="Arial"/>
                <a:cs typeface="Arial"/>
              </a:rPr>
              <a:t>Vescovile </a:t>
            </a:r>
            <a:r>
              <a:rPr dirty="0" sz="1200">
                <a:latin typeface="Arial"/>
                <a:cs typeface="Arial"/>
              </a:rPr>
              <a:t>sede </a:t>
            </a:r>
            <a:r>
              <a:rPr dirty="0" sz="1200" spc="-5">
                <a:latin typeface="Arial"/>
                <a:cs typeface="Arial"/>
              </a:rPr>
              <a:t>del Museo.Ai  partecipanti sarà </a:t>
            </a:r>
            <a:r>
              <a:rPr dirty="0" sz="1200">
                <a:latin typeface="Arial"/>
                <a:cs typeface="Arial"/>
              </a:rPr>
              <a:t>riservato un </a:t>
            </a:r>
            <a:r>
              <a:rPr dirty="0" sz="1200" spc="-5">
                <a:latin typeface="Arial"/>
                <a:cs typeface="Arial"/>
              </a:rPr>
              <a:t>omaggio. </a:t>
            </a:r>
            <a:r>
              <a:rPr dirty="0" sz="1200">
                <a:latin typeface="Arial"/>
                <a:cs typeface="Arial"/>
              </a:rPr>
              <a:t>Per </a:t>
            </a:r>
            <a:r>
              <a:rPr dirty="0" sz="1200" spc="-5">
                <a:latin typeface="Arial"/>
                <a:cs typeface="Arial"/>
              </a:rPr>
              <a:t>quest’ulima iniziativa, la prenotazione </a:t>
            </a:r>
            <a:r>
              <a:rPr dirty="0" sz="1200">
                <a:latin typeface="Arial"/>
                <a:cs typeface="Arial"/>
              </a:rPr>
              <a:t>è  </a:t>
            </a:r>
            <a:r>
              <a:rPr dirty="0" sz="1200" spc="-5">
                <a:latin typeface="Arial"/>
                <a:cs typeface="Arial"/>
              </a:rPr>
              <a:t>obbligatoria: 049 8761924;</a:t>
            </a:r>
            <a:r>
              <a:rPr dirty="0" sz="1200">
                <a:latin typeface="Arial"/>
                <a:cs typeface="Arial"/>
              </a:rPr>
              <a:t> </a:t>
            </a:r>
            <a:r>
              <a:rPr dirty="0" sz="1200" spc="-5" b="1">
                <a:solidFill>
                  <a:srgbClr val="2D6C9D"/>
                </a:solidFill>
                <a:latin typeface="Arial"/>
                <a:cs typeface="Arial"/>
                <a:hlinkClick r:id="rId3"/>
              </a:rPr>
              <a:t>info@icoloridelsacro.org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Piunotizie.it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7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781171"/>
            <a:ext cx="5950585" cy="1691005"/>
          </a:xfrm>
          <a:prstGeom prst="rect">
            <a:avLst/>
          </a:prstGeom>
        </p:spPr>
        <p:txBody>
          <a:bodyPr wrap="square" lIns="0" tIns="37465" rIns="0" bIns="0" rtlCol="0" vert="horz">
            <a:spAutoFit/>
          </a:bodyPr>
          <a:lstStyle/>
          <a:p>
            <a:pPr marL="12700" marR="5080">
              <a:lnSpc>
                <a:spcPts val="3250"/>
              </a:lnSpc>
              <a:spcBef>
                <a:spcPts val="295"/>
              </a:spcBef>
            </a:pPr>
            <a:r>
              <a:rPr dirty="0" sz="2800" spc="-10" b="1">
                <a:solidFill>
                  <a:srgbClr val="113B52"/>
                </a:solidFill>
                <a:latin typeface="Trebuchet MS"/>
                <a:cs typeface="Trebuchet MS"/>
              </a:rPr>
              <a:t>Grande </a:t>
            </a:r>
            <a:r>
              <a:rPr dirty="0" sz="2800" spc="-5" b="1">
                <a:solidFill>
                  <a:srgbClr val="113B52"/>
                </a:solidFill>
                <a:latin typeface="Trebuchet MS"/>
                <a:cs typeface="Trebuchet MS"/>
              </a:rPr>
              <a:t>successo del "Festival della  cultura creativa" promosso </a:t>
            </a:r>
            <a:r>
              <a:rPr dirty="0" sz="2800" b="1">
                <a:solidFill>
                  <a:srgbClr val="113B52"/>
                </a:solidFill>
                <a:latin typeface="Trebuchet MS"/>
                <a:cs typeface="Trebuchet MS"/>
              </a:rPr>
              <a:t>dall'Abi.  </a:t>
            </a:r>
            <a:r>
              <a:rPr dirty="0" sz="2800" spc="-5" b="1">
                <a:solidFill>
                  <a:srgbClr val="113B52"/>
                </a:solidFill>
                <a:latin typeface="Trebuchet MS"/>
                <a:cs typeface="Trebuchet MS"/>
              </a:rPr>
              <a:t>Volumi e CD in omaggio </a:t>
            </a:r>
            <a:r>
              <a:rPr dirty="0" sz="2800" b="1">
                <a:solidFill>
                  <a:srgbClr val="113B52"/>
                </a:solidFill>
                <a:latin typeface="Trebuchet MS"/>
                <a:cs typeface="Trebuchet MS"/>
              </a:rPr>
              <a:t>agli  </a:t>
            </a:r>
            <a:r>
              <a:rPr dirty="0" sz="2800" spc="-5" b="1">
                <a:solidFill>
                  <a:srgbClr val="113B52"/>
                </a:solidFill>
                <a:latin typeface="Trebuchet MS"/>
                <a:cs typeface="Trebuchet MS"/>
              </a:rPr>
              <a:t>studenti.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8753093"/>
            <a:ext cx="6127115" cy="1209040"/>
          </a:xfrm>
          <a:prstGeom prst="rect">
            <a:avLst/>
          </a:prstGeom>
        </p:spPr>
        <p:txBody>
          <a:bodyPr wrap="square" lIns="0" tIns="20955" rIns="0" bIns="0" rtlCol="0" vert="horz">
            <a:spAutoFit/>
          </a:bodyPr>
          <a:lstStyle/>
          <a:p>
            <a:pPr marL="12700" marR="323215">
              <a:lnSpc>
                <a:spcPts val="1160"/>
              </a:lnSpc>
              <a:spcBef>
                <a:spcPts val="165"/>
              </a:spcBef>
            </a:pP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Successo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della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Terza Edizione del “Festival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della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cultura creativa,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le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banche italiane per i giovani e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il 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territorio”, promosso dall'Associazione Bancaria</a:t>
            </a:r>
            <a:r>
              <a:rPr dirty="0" sz="1000" spc="5">
                <a:solidFill>
                  <a:srgbClr val="1B423C"/>
                </a:solidFill>
                <a:latin typeface="Trebuchet MS"/>
                <a:cs typeface="Trebuchet MS"/>
              </a:rPr>
              <a:t>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Italiana.</a:t>
            </a:r>
            <a:endParaRPr sz="1000">
              <a:latin typeface="Trebuchet MS"/>
              <a:cs typeface="Trebuchet MS"/>
            </a:endParaRPr>
          </a:p>
          <a:p>
            <a:pPr marL="12700" marR="5080">
              <a:lnSpc>
                <a:spcPts val="1150"/>
              </a:lnSpc>
              <a:spcBef>
                <a:spcPts val="20"/>
              </a:spcBef>
            </a:pP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La Cassa di Risparmio di Ravenna Spa ha aderito all’iniziativa promossa dall'Associazione Bancaria Italiana  con il Patrocinio della Commissione Nazionale Italiana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per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l’UNESCO, del Ministero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dei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Beni e delle</a:t>
            </a:r>
            <a:r>
              <a:rPr dirty="0" sz="1000" spc="155">
                <a:solidFill>
                  <a:srgbClr val="1B423C"/>
                </a:solidFill>
                <a:latin typeface="Trebuchet MS"/>
                <a:cs typeface="Trebuchet MS"/>
              </a:rPr>
              <a:t>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Attività</a:t>
            </a:r>
            <a:endParaRPr sz="1000">
              <a:latin typeface="Trebuchet MS"/>
              <a:cs typeface="Trebuchet MS"/>
            </a:endParaRPr>
          </a:p>
          <a:p>
            <a:pPr marL="12700" marR="107950">
              <a:lnSpc>
                <a:spcPts val="1160"/>
              </a:lnSpc>
              <a:spcBef>
                <a:spcPts val="5"/>
              </a:spcBef>
            </a:pP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Culturali e del Turismo e del Ministero dell’Istruzione, dell’Università e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della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Ricerca, RAI Media Partner.  La Cassa ha organizzato a Ravenna,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presso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gli Antichi Chiostri Francescani </a:t>
            </a:r>
            <a:r>
              <a:rPr dirty="0" sz="1000">
                <a:solidFill>
                  <a:srgbClr val="1B423C"/>
                </a:solidFill>
                <a:latin typeface="Trebuchet MS"/>
                <a:cs typeface="Trebuchet MS"/>
              </a:rPr>
              <a:t>della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Fondazione</a:t>
            </a:r>
            <a:r>
              <a:rPr dirty="0" sz="1000" spc="90">
                <a:solidFill>
                  <a:srgbClr val="1B423C"/>
                </a:solidFill>
                <a:latin typeface="Trebuchet MS"/>
                <a:cs typeface="Trebuchet MS"/>
              </a:rPr>
              <a:t>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Cassa</a:t>
            </a:r>
            <a:endParaRPr sz="1000">
              <a:latin typeface="Trebuchet MS"/>
              <a:cs typeface="Trebuchet MS"/>
            </a:endParaRPr>
          </a:p>
          <a:p>
            <a:pPr marL="12700" marR="356235">
              <a:lnSpc>
                <a:spcPts val="1150"/>
              </a:lnSpc>
              <a:spcBef>
                <a:spcPts val="15"/>
              </a:spcBef>
            </a:pP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Ravenna, un percorso narrativo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dedicato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alle classi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delle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Scuole Superiori di II grado che si è snodato  all'interno della zona</a:t>
            </a:r>
            <a:r>
              <a:rPr dirty="0" sz="1000" spc="5">
                <a:solidFill>
                  <a:srgbClr val="1B423C"/>
                </a:solidFill>
                <a:latin typeface="Trebuchet MS"/>
                <a:cs typeface="Trebuchet MS"/>
              </a:rPr>
              <a:t>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Dantesca.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927604" y="2442971"/>
            <a:ext cx="1704594" cy="9107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5693790"/>
            <a:ext cx="4207510" cy="28761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Piunotizie.it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7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092198"/>
            <a:ext cx="6127750" cy="501840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12700" marR="251460">
              <a:lnSpc>
                <a:spcPct val="96500"/>
              </a:lnSpc>
              <a:spcBef>
                <a:spcPts val="135"/>
              </a:spcBef>
            </a:pP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La manifestazione si è caratterizzata per l’alta affluenza di studenti delle </a:t>
            </a:r>
            <a:r>
              <a:rPr dirty="0" sz="1000">
                <a:solidFill>
                  <a:srgbClr val="1B423C"/>
                </a:solidFill>
                <a:latin typeface="Trebuchet MS"/>
                <a:cs typeface="Trebuchet MS"/>
              </a:rPr>
              <a:t>Scuole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Medie e </a:t>
            </a:r>
            <a:r>
              <a:rPr dirty="0" sz="1000">
                <a:solidFill>
                  <a:srgbClr val="1B423C"/>
                </a:solidFill>
                <a:latin typeface="Trebuchet MS"/>
                <a:cs typeface="Trebuchet MS"/>
              </a:rPr>
              <a:t>Superiori,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in  particolare del Liceo Classico, Liceo Artistico e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Liceo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Scientifico di Ravenna, accompagnati dagli  insegnanti.</a:t>
            </a:r>
            <a:endParaRPr sz="1000">
              <a:latin typeface="Trebuchet MS"/>
              <a:cs typeface="Trebuchet MS"/>
            </a:endParaRPr>
          </a:p>
          <a:p>
            <a:pPr marL="12700" marR="5080">
              <a:lnSpc>
                <a:spcPct val="96800"/>
              </a:lnSpc>
              <a:spcBef>
                <a:spcPts val="5"/>
              </a:spcBef>
            </a:pP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I visitatori sono stati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accolti dal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Direttore Generale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della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Cassa di Risparmio di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Ravenna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S.p.A.,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Nicola 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Sbrizzi,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dal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Vice Presidente Vicario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della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Cassa Spa Giorgio Sarti,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dal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Vice Presidente della Fondazione  Cassa di Risparmio di Ravenna, Romano Argnani, dal Consigliere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della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Fondazione Ernesto Giuseppe Alfieri, 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dal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Segretario Generale della Fondazione Cassa, Giancarlo Bagnariol e da </a:t>
            </a:r>
            <a:r>
              <a:rPr dirty="0" sz="1000">
                <a:solidFill>
                  <a:srgbClr val="1B423C"/>
                </a:solidFill>
                <a:latin typeface="Trebuchet MS"/>
                <a:cs typeface="Trebuchet MS"/>
              </a:rPr>
              <a:t>diversi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altri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esponenti della  Cassa di Risparmio di Ravenna S.p.A. e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della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Fondazione</a:t>
            </a:r>
            <a:r>
              <a:rPr dirty="0" sz="1000" spc="35">
                <a:solidFill>
                  <a:srgbClr val="1B423C"/>
                </a:solidFill>
                <a:latin typeface="Trebuchet MS"/>
                <a:cs typeface="Trebuchet MS"/>
              </a:rPr>
              <a:t>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Cassa.</a:t>
            </a:r>
            <a:endParaRPr sz="1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74930">
              <a:lnSpc>
                <a:spcPts val="1170"/>
              </a:lnSpc>
            </a:pP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L'Edizione del 2016 ha avuto come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tema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"Abitare sottosopra. Scoprire e sperimentare come si sta dentro i  luoghi, l’arte e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le</a:t>
            </a:r>
            <a:r>
              <a:rPr dirty="0" sz="1000">
                <a:solidFill>
                  <a:srgbClr val="1B423C"/>
                </a:solidFill>
                <a:latin typeface="Trebuchet MS"/>
                <a:cs typeface="Trebuchet MS"/>
              </a:rPr>
              <a:t>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emozioni".</a:t>
            </a:r>
            <a:endParaRPr sz="1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144145">
              <a:lnSpc>
                <a:spcPts val="1150"/>
              </a:lnSpc>
            </a:pPr>
            <a:r>
              <a:rPr dirty="0" sz="1000" spc="-5" b="1">
                <a:solidFill>
                  <a:srgbClr val="1B423C"/>
                </a:solidFill>
                <a:latin typeface="Trebuchet MS"/>
                <a:cs typeface="Trebuchet MS"/>
              </a:rPr>
              <a:t>La Cassa ha approfondito, in particolare, nel suo percorso una “contaminazione” di generi musicali,  presentando l’evento “Abitare e Musicare Sottosopra; </a:t>
            </a:r>
            <a:r>
              <a:rPr dirty="0" sz="1000" b="1">
                <a:solidFill>
                  <a:srgbClr val="1B423C"/>
                </a:solidFill>
                <a:latin typeface="Trebuchet MS"/>
                <a:cs typeface="Trebuchet MS"/>
              </a:rPr>
              <a:t>il </a:t>
            </a:r>
            <a:r>
              <a:rPr dirty="0" sz="1000" spc="-5" b="1">
                <a:solidFill>
                  <a:srgbClr val="1B423C"/>
                </a:solidFill>
                <a:latin typeface="Trebuchet MS"/>
                <a:cs typeface="Trebuchet MS"/>
              </a:rPr>
              <a:t>suono delle</a:t>
            </a:r>
            <a:r>
              <a:rPr dirty="0" sz="1000" spc="25" b="1">
                <a:solidFill>
                  <a:srgbClr val="1B423C"/>
                </a:solidFill>
                <a:latin typeface="Trebuchet MS"/>
                <a:cs typeface="Trebuchet MS"/>
              </a:rPr>
              <a:t> </a:t>
            </a:r>
            <a:r>
              <a:rPr dirty="0" sz="1000" b="1">
                <a:solidFill>
                  <a:srgbClr val="1B423C"/>
                </a:solidFill>
                <a:latin typeface="Trebuchet MS"/>
                <a:cs typeface="Trebuchet MS"/>
              </a:rPr>
              <a:t>emozioni”.</a:t>
            </a:r>
            <a:endParaRPr sz="1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12700" marR="66040">
              <a:lnSpc>
                <a:spcPct val="96700"/>
              </a:lnSpc>
            </a:pP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Si è esibito, con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la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partecipazione attiva degli Istituti Scolastici Superiori di Ravenna un Quartetto,  Quattro Unetti - Misticanza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musicale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per ottoni, che grazie ad un escamotage narrativo basato su un 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sapiente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equivoco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(i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quattro artisti, a causa di </a:t>
            </a:r>
            <a:r>
              <a:rPr dirty="0" sz="1000">
                <a:solidFill>
                  <a:srgbClr val="1B423C"/>
                </a:solidFill>
                <a:latin typeface="Trebuchet MS"/>
                <a:cs typeface="Trebuchet MS"/>
              </a:rPr>
              <a:t>un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incomprensione, si sono presentati in concerto con 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quattro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programmi completamente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diversi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tra loro) </a:t>
            </a:r>
            <a:r>
              <a:rPr dirty="0" sz="1000">
                <a:solidFill>
                  <a:srgbClr val="1B423C"/>
                </a:solidFill>
                <a:latin typeface="Trebuchet MS"/>
                <a:cs typeface="Trebuchet MS"/>
              </a:rPr>
              <a:t>ha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sviluppato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uno spettacolo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che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ha preso da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subito  una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piega inattesa, con risvolti di assoluta comicità, realizzando così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una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mattinata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piena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di musica </a:t>
            </a:r>
            <a:r>
              <a:rPr dirty="0" sz="1000" spc="20">
                <a:solidFill>
                  <a:srgbClr val="1B423C"/>
                </a:solidFill>
                <a:latin typeface="Trebuchet MS"/>
                <a:cs typeface="Trebuchet MS"/>
              </a:rPr>
              <a:t>ma 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anche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di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sonore risate. Niente di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più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adatto ad un ensemble che ha dimostrato nel corso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degli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anni doti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di 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grande duttilità e versatilità: i musicisti dell’Ensemble YouBrass (Jacopo Rivani e Simone Marzocchi alle  trombe, Matteo Ricci </a:t>
            </a:r>
            <a:r>
              <a:rPr dirty="0" sz="1000">
                <a:solidFill>
                  <a:srgbClr val="1B423C"/>
                </a:solidFill>
                <a:latin typeface="Trebuchet MS"/>
                <a:cs typeface="Trebuchet MS"/>
              </a:rPr>
              <a:t>al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trombone e Luca </a:t>
            </a:r>
            <a:r>
              <a:rPr dirty="0" sz="1000">
                <a:solidFill>
                  <a:srgbClr val="1B423C"/>
                </a:solidFill>
                <a:latin typeface="Trebuchet MS"/>
                <a:cs typeface="Trebuchet MS"/>
              </a:rPr>
              <a:t>Gatti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al corno) sono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dei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veri eclettici, con un repertorio che 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spazia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dalla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musica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corale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della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seconda metà del </a:t>
            </a:r>
            <a:r>
              <a:rPr dirty="0" sz="1000">
                <a:solidFill>
                  <a:srgbClr val="1B423C"/>
                </a:solidFill>
                <a:latin typeface="Trebuchet MS"/>
                <a:cs typeface="Trebuchet MS"/>
              </a:rPr>
              <a:t>1500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fino al jazz e al genere ritmico sinfonico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della 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seconda metà del ‘900, attraversando </a:t>
            </a:r>
            <a:r>
              <a:rPr dirty="0" sz="1000" spc="5">
                <a:solidFill>
                  <a:srgbClr val="1B423C"/>
                </a:solidFill>
                <a:latin typeface="Trebuchet MS"/>
                <a:cs typeface="Trebuchet MS"/>
              </a:rPr>
              <a:t>il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periodo classico e romantico. La formazione vanta una serie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di 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concerti in territorio nazionale ed estero e si caratterizza per varietà di repertorio, curiosità per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la 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sperimentazione e non ultima, </a:t>
            </a:r>
            <a:r>
              <a:rPr dirty="0" sz="1000">
                <a:solidFill>
                  <a:srgbClr val="1B423C"/>
                </a:solidFill>
                <a:latin typeface="Trebuchet MS"/>
                <a:cs typeface="Trebuchet MS"/>
              </a:rPr>
              <a:t>un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innata verve</a:t>
            </a:r>
            <a:r>
              <a:rPr dirty="0" sz="1000" spc="5">
                <a:solidFill>
                  <a:srgbClr val="1B423C"/>
                </a:solidFill>
                <a:latin typeface="Trebuchet MS"/>
                <a:cs typeface="Trebuchet MS"/>
              </a:rPr>
              <a:t>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comica.</a:t>
            </a:r>
            <a:endParaRPr sz="1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54610">
              <a:lnSpc>
                <a:spcPct val="96800"/>
              </a:lnSpc>
            </a:pP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Nei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due Chiostri adiacenti </a:t>
            </a:r>
            <a:r>
              <a:rPr dirty="0" sz="1000">
                <a:solidFill>
                  <a:srgbClr val="1B423C"/>
                </a:solidFill>
                <a:latin typeface="Trebuchet MS"/>
                <a:cs typeface="Trebuchet MS"/>
              </a:rPr>
              <a:t>la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tomba di Dante, è stato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poi sviluppato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un innovativo e apposito percorso  narrativo, anche attraverso l'utilizzo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della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moderna Sala Multimediale della Cassa Spa, con filmati e  approfondimenti storici </a:t>
            </a:r>
            <a:r>
              <a:rPr dirty="0" sz="1000">
                <a:solidFill>
                  <a:srgbClr val="1B423C"/>
                </a:solidFill>
                <a:latin typeface="Trebuchet MS"/>
                <a:cs typeface="Trebuchet MS"/>
              </a:rPr>
              <a:t>ed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artistici, che si è snodato nel Complesso Monumentale prevedendo "Il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racconto  dei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luoghi Danteschi tra mito e realtà", tenuto da Franco Gabici, Presidente del Comitato </a:t>
            </a:r>
            <a:r>
              <a:rPr dirty="0" sz="1000" spc="-10">
                <a:solidFill>
                  <a:srgbClr val="1B423C"/>
                </a:solidFill>
                <a:latin typeface="Trebuchet MS"/>
                <a:cs typeface="Trebuchet MS"/>
              </a:rPr>
              <a:t>Ravennate della  </a:t>
            </a:r>
            <a:r>
              <a:rPr dirty="0" sz="1000" spc="-5">
                <a:solidFill>
                  <a:srgbClr val="1B423C"/>
                </a:solidFill>
                <a:latin typeface="Trebuchet MS"/>
                <a:cs typeface="Trebuchet MS"/>
              </a:rPr>
              <a:t>Società Dante Alighieri.</a:t>
            </a:r>
            <a:endParaRPr sz="1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62255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Q</a:t>
            </a:r>
            <a:r>
              <a:rPr dirty="0" sz="1600" b="1">
                <a:latin typeface="Arial"/>
                <a:cs typeface="Arial"/>
              </a:rPr>
              <a:t>u</a:t>
            </a:r>
            <a:r>
              <a:rPr dirty="0" sz="1600" spc="-5" b="1">
                <a:latin typeface="Arial"/>
                <a:cs typeface="Arial"/>
              </a:rPr>
              <a:t>o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diano.</a:t>
            </a:r>
            <a:r>
              <a:rPr dirty="0" sz="1600" spc="-15" b="1">
                <a:latin typeface="Arial"/>
                <a:cs typeface="Arial"/>
              </a:rPr>
              <a:t>n</a:t>
            </a:r>
            <a:r>
              <a:rPr dirty="0" sz="1600" spc="5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t  </a:t>
            </a:r>
            <a:r>
              <a:rPr dirty="0" sz="1600" spc="-5" b="1">
                <a:latin typeface="Arial"/>
                <a:cs typeface="Arial"/>
              </a:rPr>
              <a:t>7 maggio</a:t>
            </a:r>
            <a:r>
              <a:rPr dirty="0" sz="1600" spc="-4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1040" y="3414090"/>
            <a:ext cx="6158230" cy="26289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0" rIns="0" bIns="0" rtlCol="0" vert="horz">
            <a:spAutoFit/>
          </a:bodyPr>
          <a:lstStyle/>
          <a:p>
            <a:pPr marL="17780">
              <a:lnSpc>
                <a:spcPts val="2020"/>
              </a:lnSpc>
            </a:pPr>
            <a:r>
              <a:rPr dirty="0" sz="1800" spc="-45">
                <a:solidFill>
                  <a:srgbClr val="FFFFFF"/>
                </a:solidFill>
                <a:latin typeface="Arial"/>
                <a:cs typeface="Arial"/>
              </a:rPr>
              <a:t>Torna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il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Festival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della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Cultura </a:t>
            </a:r>
            <a:r>
              <a:rPr dirty="0" sz="1800" spc="-5">
                <a:solidFill>
                  <a:srgbClr val="FFFFFF"/>
                </a:solidFill>
                <a:latin typeface="Arial"/>
                <a:cs typeface="Arial"/>
              </a:rPr>
              <a:t>Creativa per bambini e</a:t>
            </a:r>
            <a:r>
              <a:rPr dirty="0" sz="1800" spc="9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ragazzi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01875" y="2119883"/>
            <a:ext cx="2956560" cy="4947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4094987"/>
            <a:ext cx="5619750" cy="31332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50825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S</a:t>
            </a:r>
            <a:r>
              <a:rPr dirty="0" sz="1600" spc="-5" b="1">
                <a:latin typeface="Arial"/>
                <a:cs typeface="Arial"/>
              </a:rPr>
              <a:t>iciliajo</a:t>
            </a:r>
            <a:r>
              <a:rPr dirty="0" sz="1600" spc="-15" b="1">
                <a:latin typeface="Arial"/>
                <a:cs typeface="Arial"/>
              </a:rPr>
              <a:t>u</a:t>
            </a:r>
            <a:r>
              <a:rPr dirty="0" sz="1600" spc="5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nal.it  </a:t>
            </a:r>
            <a:r>
              <a:rPr dirty="0" sz="1600" spc="-5" b="1">
                <a:latin typeface="Arial"/>
                <a:cs typeface="Arial"/>
              </a:rPr>
              <a:t>7 maggio</a:t>
            </a:r>
            <a:r>
              <a:rPr dirty="0" sz="1600" spc="-4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6765416"/>
            <a:ext cx="6146800" cy="3095625"/>
          </a:xfrm>
          <a:prstGeom prst="rect">
            <a:avLst/>
          </a:prstGeom>
        </p:spPr>
        <p:txBody>
          <a:bodyPr wrap="square" lIns="0" tIns="34290" rIns="0" bIns="0" rtlCol="0" vert="horz">
            <a:spAutoFit/>
          </a:bodyPr>
          <a:lstStyle/>
          <a:p>
            <a:pPr marL="12700" marR="95250">
              <a:lnSpc>
                <a:spcPts val="2410"/>
              </a:lnSpc>
              <a:spcBef>
                <a:spcPts val="270"/>
              </a:spcBef>
            </a:pPr>
            <a:r>
              <a:rPr dirty="0" sz="2100" b="1">
                <a:solidFill>
                  <a:srgbClr val="333333"/>
                </a:solidFill>
                <a:latin typeface="Arial"/>
                <a:cs typeface="Arial"/>
              </a:rPr>
              <a:t>Palermo, </a:t>
            </a:r>
            <a:r>
              <a:rPr dirty="0" sz="2100" spc="-5" b="1">
                <a:solidFill>
                  <a:srgbClr val="333333"/>
                </a:solidFill>
                <a:latin typeface="Arial"/>
                <a:cs typeface="Arial"/>
              </a:rPr>
              <a:t>Festival della Cultura Creativa: evento  conclusivo </a:t>
            </a:r>
            <a:r>
              <a:rPr dirty="0" sz="2100" b="1">
                <a:solidFill>
                  <a:srgbClr val="333333"/>
                </a:solidFill>
                <a:latin typeface="Arial"/>
                <a:cs typeface="Arial"/>
              </a:rPr>
              <a:t>a</a:t>
            </a:r>
            <a:r>
              <a:rPr dirty="0" sz="2100" spc="-10" b="1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2100" spc="-5" b="1">
                <a:solidFill>
                  <a:srgbClr val="333333"/>
                </a:solidFill>
                <a:latin typeface="Arial"/>
                <a:cs typeface="Arial"/>
              </a:rPr>
              <a:t>Castelbuono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ts val="1410"/>
              </a:lnSpc>
              <a:spcBef>
                <a:spcPts val="1355"/>
              </a:spcBef>
            </a:pPr>
            <a:r>
              <a:rPr dirty="0" sz="1200">
                <a:latin typeface="Times New Roman"/>
                <a:cs typeface="Times New Roman"/>
              </a:rPr>
              <a:t>Ultimo </a:t>
            </a:r>
            <a:r>
              <a:rPr dirty="0" sz="1200" spc="-5">
                <a:latin typeface="Times New Roman"/>
                <a:cs typeface="Times New Roman"/>
              </a:rPr>
              <a:t>appuntamento della </a:t>
            </a:r>
            <a:r>
              <a:rPr dirty="0" sz="1200" spc="-5" b="1">
                <a:latin typeface="Times New Roman"/>
                <a:cs typeface="Times New Roman"/>
              </a:rPr>
              <a:t>terza edizione </a:t>
            </a:r>
            <a:r>
              <a:rPr dirty="0" sz="1200" spc="-5">
                <a:latin typeface="Times New Roman"/>
                <a:cs typeface="Times New Roman"/>
              </a:rPr>
              <a:t>del </a:t>
            </a:r>
            <a:r>
              <a:rPr dirty="0" sz="1200" spc="-5" b="1">
                <a:latin typeface="Times New Roman"/>
                <a:cs typeface="Times New Roman"/>
              </a:rPr>
              <a:t>Festival della</a:t>
            </a:r>
            <a:r>
              <a:rPr dirty="0" sz="1200" spc="55" b="1">
                <a:latin typeface="Times New Roman"/>
                <a:cs typeface="Times New Roman"/>
              </a:rPr>
              <a:t> </a:t>
            </a:r>
            <a:r>
              <a:rPr dirty="0" sz="1200" spc="-5" b="1">
                <a:latin typeface="Times New Roman"/>
                <a:cs typeface="Times New Roman"/>
              </a:rPr>
              <a:t>Cultura</a:t>
            </a:r>
            <a:endParaRPr sz="1200">
              <a:latin typeface="Times New Roman"/>
              <a:cs typeface="Times New Roman"/>
            </a:endParaRPr>
          </a:p>
          <a:p>
            <a:pPr marL="12700" marR="493395">
              <a:lnSpc>
                <a:spcPts val="1380"/>
              </a:lnSpc>
              <a:spcBef>
                <a:spcPts val="65"/>
              </a:spcBef>
            </a:pPr>
            <a:r>
              <a:rPr dirty="0" sz="1200" spc="-5" b="1">
                <a:latin typeface="Times New Roman"/>
                <a:cs typeface="Times New Roman"/>
              </a:rPr>
              <a:t>Creativa </a:t>
            </a:r>
            <a:r>
              <a:rPr dirty="0" sz="1200" spc="-5">
                <a:latin typeface="Times New Roman"/>
                <a:cs typeface="Times New Roman"/>
              </a:rPr>
              <a:t>(</a:t>
            </a:r>
            <a:r>
              <a:rPr dirty="0" u="sng" sz="1200" spc="-5">
                <a:solidFill>
                  <a:srgbClr val="FF7C03"/>
                </a:solidFill>
                <a:uFill>
                  <a:solidFill>
                    <a:srgbClr val="FF7C03"/>
                  </a:solidFill>
                </a:uFill>
                <a:latin typeface="Times New Roman"/>
                <a:cs typeface="Times New Roman"/>
                <a:hlinkClick r:id="rId3"/>
              </a:rPr>
              <a:t>www.festivalculturacreativa.it</a:t>
            </a:r>
            <a:r>
              <a:rPr dirty="0" sz="1200" spc="-5">
                <a:latin typeface="Times New Roman"/>
                <a:cs typeface="Times New Roman"/>
              </a:rPr>
              <a:t>) promosso dall’</a:t>
            </a:r>
            <a:r>
              <a:rPr dirty="0" sz="1200" spc="-5" b="1">
                <a:latin typeface="Times New Roman"/>
                <a:cs typeface="Times New Roman"/>
              </a:rPr>
              <a:t>Abi </a:t>
            </a:r>
            <a:r>
              <a:rPr dirty="0" sz="1200">
                <a:latin typeface="Times New Roman"/>
                <a:cs typeface="Times New Roman"/>
              </a:rPr>
              <a:t>e </a:t>
            </a:r>
            <a:r>
              <a:rPr dirty="0" sz="1200" spc="-5">
                <a:latin typeface="Times New Roman"/>
                <a:cs typeface="Times New Roman"/>
              </a:rPr>
              <a:t>dalle </a:t>
            </a:r>
            <a:r>
              <a:rPr dirty="0" sz="1200">
                <a:latin typeface="Times New Roman"/>
                <a:cs typeface="Times New Roman"/>
              </a:rPr>
              <a:t>banche </a:t>
            </a:r>
            <a:r>
              <a:rPr dirty="0" sz="1200" spc="-5">
                <a:latin typeface="Times New Roman"/>
                <a:cs typeface="Times New Roman"/>
              </a:rPr>
              <a:t>per avvicinare </a:t>
            </a:r>
            <a:r>
              <a:rPr dirty="0" sz="1200">
                <a:latin typeface="Times New Roman"/>
                <a:cs typeface="Times New Roman"/>
              </a:rPr>
              <a:t>i  </a:t>
            </a:r>
            <a:r>
              <a:rPr dirty="0" sz="1200" spc="-5">
                <a:latin typeface="Times New Roman"/>
                <a:cs typeface="Times New Roman"/>
              </a:rPr>
              <a:t>giovani alla cultura. Bambini </a:t>
            </a:r>
            <a:r>
              <a:rPr dirty="0" sz="1200">
                <a:latin typeface="Times New Roman"/>
                <a:cs typeface="Times New Roman"/>
              </a:rPr>
              <a:t>e </a:t>
            </a:r>
            <a:r>
              <a:rPr dirty="0" sz="1200" spc="-5">
                <a:latin typeface="Times New Roman"/>
                <a:cs typeface="Times New Roman"/>
              </a:rPr>
              <a:t>ragazzi </a:t>
            </a:r>
            <a:r>
              <a:rPr dirty="0" sz="1200">
                <a:latin typeface="Times New Roman"/>
                <a:cs typeface="Times New Roman"/>
              </a:rPr>
              <a:t>dai 6 </a:t>
            </a:r>
            <a:r>
              <a:rPr dirty="0" sz="1200" spc="-5">
                <a:latin typeface="Times New Roman"/>
                <a:cs typeface="Times New Roman"/>
              </a:rPr>
              <a:t>ai </a:t>
            </a:r>
            <a:r>
              <a:rPr dirty="0" sz="1200">
                <a:latin typeface="Times New Roman"/>
                <a:cs typeface="Times New Roman"/>
              </a:rPr>
              <a:t>13 anni </a:t>
            </a:r>
            <a:r>
              <a:rPr dirty="0" sz="1200" spc="-5">
                <a:latin typeface="Times New Roman"/>
                <a:cs typeface="Times New Roman"/>
              </a:rPr>
              <a:t>diventano protagonisti </a:t>
            </a:r>
            <a:r>
              <a:rPr dirty="0" sz="1200">
                <a:latin typeface="Times New Roman"/>
                <a:cs typeface="Times New Roman"/>
              </a:rPr>
              <a:t>di</a:t>
            </a:r>
            <a:r>
              <a:rPr dirty="0" sz="1200" spc="220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laboratori,</a:t>
            </a:r>
            <a:endParaRPr sz="1200">
              <a:latin typeface="Times New Roman"/>
              <a:cs typeface="Times New Roman"/>
            </a:endParaRPr>
          </a:p>
          <a:p>
            <a:pPr marL="12700" marR="60325">
              <a:lnSpc>
                <a:spcPts val="1380"/>
              </a:lnSpc>
            </a:pPr>
            <a:r>
              <a:rPr dirty="0" sz="1200">
                <a:latin typeface="Times New Roman"/>
                <a:cs typeface="Times New Roman"/>
              </a:rPr>
              <a:t>iniziative </a:t>
            </a:r>
            <a:r>
              <a:rPr dirty="0" sz="1200" spc="-5">
                <a:latin typeface="Times New Roman"/>
                <a:cs typeface="Times New Roman"/>
              </a:rPr>
              <a:t>ed eventi che </a:t>
            </a:r>
            <a:r>
              <a:rPr dirty="0" sz="1200">
                <a:latin typeface="Times New Roman"/>
                <a:cs typeface="Times New Roman"/>
              </a:rPr>
              <a:t>spaziano </a:t>
            </a:r>
            <a:r>
              <a:rPr dirty="0" sz="1200" spc="-5">
                <a:latin typeface="Times New Roman"/>
                <a:cs typeface="Times New Roman"/>
              </a:rPr>
              <a:t>dall’arte alla musica, dal teatro alle tecnologie digitali, per mettere  </a:t>
            </a:r>
            <a:r>
              <a:rPr dirty="0" sz="1200">
                <a:latin typeface="Times New Roman"/>
                <a:cs typeface="Times New Roman"/>
              </a:rPr>
              <a:t>a </a:t>
            </a:r>
            <a:r>
              <a:rPr dirty="0" sz="1200" spc="-5">
                <a:latin typeface="Times New Roman"/>
                <a:cs typeface="Times New Roman"/>
              </a:rPr>
              <a:t>frutto </a:t>
            </a:r>
            <a:r>
              <a:rPr dirty="0" sz="1200">
                <a:latin typeface="Times New Roman"/>
                <a:cs typeface="Times New Roman"/>
              </a:rPr>
              <a:t>tutta la </a:t>
            </a:r>
            <a:r>
              <a:rPr dirty="0" sz="1200" spc="-5">
                <a:latin typeface="Times New Roman"/>
                <a:cs typeface="Times New Roman"/>
              </a:rPr>
              <a:t>loro </a:t>
            </a:r>
            <a:r>
              <a:rPr dirty="0" sz="1200">
                <a:latin typeface="Times New Roman"/>
                <a:cs typeface="Times New Roman"/>
              </a:rPr>
              <a:t>creatività. </a:t>
            </a:r>
            <a:r>
              <a:rPr dirty="0" sz="1200" spc="-5">
                <a:latin typeface="Times New Roman"/>
                <a:cs typeface="Times New Roman"/>
              </a:rPr>
              <a:t>Quest’anno </a:t>
            </a:r>
            <a:r>
              <a:rPr dirty="0" sz="1200">
                <a:latin typeface="Times New Roman"/>
                <a:cs typeface="Times New Roman"/>
              </a:rPr>
              <a:t>la </a:t>
            </a:r>
            <a:r>
              <a:rPr dirty="0" sz="1200" spc="-5">
                <a:latin typeface="Times New Roman"/>
                <a:cs typeface="Times New Roman"/>
              </a:rPr>
              <a:t>manifestazione </a:t>
            </a:r>
            <a:r>
              <a:rPr dirty="0" sz="1200">
                <a:latin typeface="Times New Roman"/>
                <a:cs typeface="Times New Roman"/>
              </a:rPr>
              <a:t>ha </a:t>
            </a:r>
            <a:r>
              <a:rPr dirty="0" sz="1200" spc="-5">
                <a:latin typeface="Times New Roman"/>
                <a:cs typeface="Times New Roman"/>
              </a:rPr>
              <a:t>come </a:t>
            </a:r>
            <a:r>
              <a:rPr dirty="0" sz="1200">
                <a:latin typeface="Times New Roman"/>
                <a:cs typeface="Times New Roman"/>
              </a:rPr>
              <a:t>filo conduttore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il</a:t>
            </a:r>
            <a:endParaRPr sz="1200">
              <a:latin typeface="Times New Roman"/>
              <a:cs typeface="Times New Roman"/>
            </a:endParaRPr>
          </a:p>
          <a:p>
            <a:pPr marL="12700" marR="184785">
              <a:lnSpc>
                <a:spcPts val="1380"/>
              </a:lnSpc>
              <a:spcBef>
                <a:spcPts val="5"/>
              </a:spcBef>
            </a:pPr>
            <a:r>
              <a:rPr dirty="0" sz="1200">
                <a:latin typeface="Times New Roman"/>
                <a:cs typeface="Times New Roman"/>
              </a:rPr>
              <a:t>tema </a:t>
            </a:r>
            <a:r>
              <a:rPr dirty="0" sz="1200" spc="-5" b="1">
                <a:latin typeface="Times New Roman"/>
                <a:cs typeface="Times New Roman"/>
              </a:rPr>
              <a:t>“Abitare </a:t>
            </a:r>
            <a:r>
              <a:rPr dirty="0" sz="1200" b="1">
                <a:latin typeface="Times New Roman"/>
                <a:cs typeface="Times New Roman"/>
              </a:rPr>
              <a:t>sottosopra. Scoprire e </a:t>
            </a:r>
            <a:r>
              <a:rPr dirty="0" sz="1200" spc="-5" b="1">
                <a:latin typeface="Times New Roman"/>
                <a:cs typeface="Times New Roman"/>
              </a:rPr>
              <a:t>sperimentare </a:t>
            </a:r>
            <a:r>
              <a:rPr dirty="0" sz="1200" b="1">
                <a:latin typeface="Times New Roman"/>
                <a:cs typeface="Times New Roman"/>
              </a:rPr>
              <a:t>come </a:t>
            </a:r>
            <a:r>
              <a:rPr dirty="0" sz="1200" spc="-5" b="1">
                <a:latin typeface="Times New Roman"/>
                <a:cs typeface="Times New Roman"/>
              </a:rPr>
              <a:t>si </a:t>
            </a:r>
            <a:r>
              <a:rPr dirty="0" sz="1200" b="1">
                <a:latin typeface="Times New Roman"/>
                <a:cs typeface="Times New Roman"/>
              </a:rPr>
              <a:t>sta </a:t>
            </a:r>
            <a:r>
              <a:rPr dirty="0" sz="1200" spc="-5" b="1">
                <a:latin typeface="Times New Roman"/>
                <a:cs typeface="Times New Roman"/>
              </a:rPr>
              <a:t>dentro </a:t>
            </a:r>
            <a:r>
              <a:rPr dirty="0" sz="1200" b="1">
                <a:latin typeface="Times New Roman"/>
                <a:cs typeface="Times New Roman"/>
              </a:rPr>
              <a:t>i luoghi, </a:t>
            </a:r>
            <a:r>
              <a:rPr dirty="0" sz="1200" spc="-5" b="1">
                <a:latin typeface="Times New Roman"/>
                <a:cs typeface="Times New Roman"/>
              </a:rPr>
              <a:t>l’arte </a:t>
            </a:r>
            <a:r>
              <a:rPr dirty="0" sz="1200" b="1">
                <a:latin typeface="Times New Roman"/>
                <a:cs typeface="Times New Roman"/>
              </a:rPr>
              <a:t>e le  </a:t>
            </a:r>
            <a:r>
              <a:rPr dirty="0" sz="1200" spc="-5" b="1">
                <a:latin typeface="Times New Roman"/>
                <a:cs typeface="Times New Roman"/>
              </a:rPr>
              <a:t>emozioni”</a:t>
            </a:r>
            <a:r>
              <a:rPr dirty="0" sz="1200" spc="-5">
                <a:latin typeface="Times New Roman"/>
                <a:cs typeface="Times New Roman"/>
              </a:rPr>
              <a:t>, che </a:t>
            </a:r>
            <a:r>
              <a:rPr dirty="0" sz="1200">
                <a:latin typeface="Times New Roman"/>
                <a:cs typeface="Times New Roman"/>
              </a:rPr>
              <a:t>collega idealmente</a:t>
            </a:r>
            <a:r>
              <a:rPr dirty="0" sz="1200" b="1">
                <a:latin typeface="Times New Roman"/>
                <a:cs typeface="Times New Roman"/>
              </a:rPr>
              <a:t>oltre 80 eventi </a:t>
            </a:r>
            <a:r>
              <a:rPr dirty="0" sz="1200">
                <a:latin typeface="Times New Roman"/>
                <a:cs typeface="Times New Roman"/>
              </a:rPr>
              <a:t>in </a:t>
            </a:r>
            <a:r>
              <a:rPr dirty="0" sz="1200" b="1">
                <a:latin typeface="Times New Roman"/>
                <a:cs typeface="Times New Roman"/>
              </a:rPr>
              <a:t>50 </a:t>
            </a:r>
            <a:r>
              <a:rPr dirty="0" sz="1200" spc="-5" b="1">
                <a:latin typeface="Times New Roman"/>
                <a:cs typeface="Times New Roman"/>
              </a:rPr>
              <a:t>città </a:t>
            </a:r>
            <a:r>
              <a:rPr dirty="0" sz="1200" spc="-5">
                <a:latin typeface="Times New Roman"/>
                <a:cs typeface="Times New Roman"/>
              </a:rPr>
              <a:t>italiane. </a:t>
            </a:r>
            <a:r>
              <a:rPr dirty="0" sz="1200">
                <a:latin typeface="Times New Roman"/>
                <a:cs typeface="Times New Roman"/>
              </a:rPr>
              <a:t>I </a:t>
            </a:r>
            <a:r>
              <a:rPr dirty="0" sz="1200" spc="-5">
                <a:latin typeface="Times New Roman"/>
                <a:cs typeface="Times New Roman"/>
              </a:rPr>
              <a:t>giovani sono chiamati </a:t>
            </a:r>
            <a:r>
              <a:rPr dirty="0" sz="1200">
                <a:latin typeface="Times New Roman"/>
                <a:cs typeface="Times New Roman"/>
              </a:rPr>
              <a:t>a  </a:t>
            </a:r>
            <a:r>
              <a:rPr dirty="0" sz="1200" spc="-5">
                <a:latin typeface="Times New Roman"/>
                <a:cs typeface="Times New Roman"/>
              </a:rPr>
              <a:t>riflettere sul concetto </a:t>
            </a:r>
            <a:r>
              <a:rPr dirty="0" sz="1200">
                <a:latin typeface="Times New Roman"/>
                <a:cs typeface="Times New Roman"/>
              </a:rPr>
              <a:t>di </a:t>
            </a:r>
            <a:r>
              <a:rPr dirty="0" sz="1200" spc="-5">
                <a:latin typeface="Times New Roman"/>
                <a:cs typeface="Times New Roman"/>
              </a:rPr>
              <a:t>casa, per scoprire </a:t>
            </a:r>
            <a:r>
              <a:rPr dirty="0" sz="1200">
                <a:latin typeface="Times New Roman"/>
                <a:cs typeface="Times New Roman"/>
              </a:rPr>
              <a:t>e </a:t>
            </a:r>
            <a:r>
              <a:rPr dirty="0" sz="1200" spc="-5">
                <a:latin typeface="Times New Roman"/>
                <a:cs typeface="Times New Roman"/>
              </a:rPr>
              <a:t>sperimentare come ogni </a:t>
            </a:r>
            <a:r>
              <a:rPr dirty="0" sz="1200">
                <a:latin typeface="Times New Roman"/>
                <a:cs typeface="Times New Roman"/>
              </a:rPr>
              <a:t>persona e </a:t>
            </a:r>
            <a:r>
              <a:rPr dirty="0" sz="1200" spc="-5">
                <a:latin typeface="Times New Roman"/>
                <a:cs typeface="Times New Roman"/>
              </a:rPr>
              <a:t>ogni </a:t>
            </a:r>
            <a:r>
              <a:rPr dirty="0" sz="1200">
                <a:latin typeface="Times New Roman"/>
                <a:cs typeface="Times New Roman"/>
              </a:rPr>
              <a:t>cosa vive e </a:t>
            </a:r>
            <a:r>
              <a:rPr dirty="0" sz="1200" spc="-5">
                <a:latin typeface="Times New Roman"/>
                <a:cs typeface="Times New Roman"/>
              </a:rPr>
              <a:t>si  relaziona con </a:t>
            </a:r>
            <a:r>
              <a:rPr dirty="0" sz="1200">
                <a:latin typeface="Times New Roman"/>
                <a:cs typeface="Times New Roman"/>
              </a:rPr>
              <a:t>tutto ciò che lo </a:t>
            </a:r>
            <a:r>
              <a:rPr dirty="0" sz="1200" spc="-5">
                <a:latin typeface="Times New Roman"/>
                <a:cs typeface="Times New Roman"/>
              </a:rPr>
              <a:t>circonda.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marL="12700" marR="5080">
              <a:lnSpc>
                <a:spcPts val="1380"/>
              </a:lnSpc>
              <a:spcBef>
                <a:spcPts val="1085"/>
              </a:spcBef>
              <a:tabLst>
                <a:tab pos="243840" algn="l"/>
                <a:tab pos="652145" algn="l"/>
                <a:tab pos="1136650" algn="l"/>
                <a:tab pos="1460500" algn="l"/>
                <a:tab pos="2048510" algn="l"/>
                <a:tab pos="2289175" algn="l"/>
                <a:tab pos="2941320" algn="l"/>
                <a:tab pos="4417695" algn="l"/>
                <a:tab pos="5263515" algn="l"/>
                <a:tab pos="5913120" algn="l"/>
              </a:tabLst>
            </a:pPr>
            <a:r>
              <a:rPr dirty="0" sz="1200" spc="-20">
                <a:latin typeface="Times New Roman"/>
                <a:cs typeface="Times New Roman"/>
              </a:rPr>
              <a:t>I</a:t>
            </a:r>
            <a:r>
              <a:rPr dirty="0" sz="1200">
                <a:latin typeface="Times New Roman"/>
                <a:cs typeface="Times New Roman"/>
              </a:rPr>
              <a:t>l	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 spc="5">
                <a:latin typeface="Times New Roman"/>
                <a:cs typeface="Times New Roman"/>
              </a:rPr>
              <a:t>r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n	fin</a:t>
            </a:r>
            <a:r>
              <a:rPr dirty="0" sz="1200" spc="-10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le	d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l	</a:t>
            </a:r>
            <a:r>
              <a:rPr dirty="0" sz="1200" spc="5">
                <a:latin typeface="Times New Roman"/>
                <a:cs typeface="Times New Roman"/>
              </a:rPr>
              <a:t>f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 spc="-5">
                <a:latin typeface="Times New Roman"/>
                <a:cs typeface="Times New Roman"/>
              </a:rPr>
              <a:t>sti</a:t>
            </a:r>
            <a:r>
              <a:rPr dirty="0" sz="1200">
                <a:latin typeface="Times New Roman"/>
                <a:cs typeface="Times New Roman"/>
              </a:rPr>
              <a:t>v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	</a:t>
            </a:r>
            <a:r>
              <a:rPr dirty="0" sz="1200" spc="-5">
                <a:latin typeface="Times New Roman"/>
                <a:cs typeface="Times New Roman"/>
              </a:rPr>
              <a:t>si</a:t>
            </a:r>
            <a:r>
              <a:rPr dirty="0" sz="1200">
                <a:latin typeface="Times New Roman"/>
                <a:cs typeface="Times New Roman"/>
              </a:rPr>
              <a:t>	svol</a:t>
            </a:r>
            <a:r>
              <a:rPr dirty="0" sz="1200" spc="-15">
                <a:latin typeface="Times New Roman"/>
                <a:cs typeface="Times New Roman"/>
              </a:rPr>
              <a:t>g</a:t>
            </a:r>
            <a:r>
              <a:rPr dirty="0" sz="1200" spc="-5">
                <a:latin typeface="Times New Roman"/>
                <a:cs typeface="Times New Roman"/>
              </a:rPr>
              <a:t>e</a:t>
            </a:r>
            <a:r>
              <a:rPr dirty="0" sz="1200">
                <a:latin typeface="Times New Roman"/>
                <a:cs typeface="Times New Roman"/>
              </a:rPr>
              <a:t>rà	</a:t>
            </a:r>
            <a:r>
              <a:rPr dirty="0" sz="1200" spc="-5">
                <a:latin typeface="Times New Roman"/>
                <a:cs typeface="Times New Roman"/>
              </a:rPr>
              <a:t>a</a:t>
            </a:r>
            <a:r>
              <a:rPr dirty="0" sz="1200">
                <a:latin typeface="Times New Roman"/>
                <a:cs typeface="Times New Roman"/>
              </a:rPr>
              <a:t>l</a:t>
            </a:r>
            <a:r>
              <a:rPr dirty="0" sz="1200" spc="30">
                <a:latin typeface="Times New Roman"/>
                <a:cs typeface="Times New Roman"/>
              </a:rPr>
              <a:t> </a:t>
            </a:r>
            <a:r>
              <a:rPr dirty="0" sz="1200" spc="-5" b="1">
                <a:latin typeface="Times New Roman"/>
                <a:cs typeface="Times New Roman"/>
              </a:rPr>
              <a:t>Cas</a:t>
            </a:r>
            <a:r>
              <a:rPr dirty="0" sz="1200" spc="-10" b="1">
                <a:latin typeface="Times New Roman"/>
                <a:cs typeface="Times New Roman"/>
              </a:rPr>
              <a:t>t</a:t>
            </a:r>
            <a:r>
              <a:rPr dirty="0" sz="1200" spc="-5" b="1">
                <a:latin typeface="Times New Roman"/>
                <a:cs typeface="Times New Roman"/>
              </a:rPr>
              <a:t>e</a:t>
            </a:r>
            <a:r>
              <a:rPr dirty="0" sz="1200" spc="-5" b="1">
                <a:latin typeface="Times New Roman"/>
                <a:cs typeface="Times New Roman"/>
              </a:rPr>
              <a:t>l</a:t>
            </a:r>
            <a:r>
              <a:rPr dirty="0" sz="1200" b="1">
                <a:latin typeface="Times New Roman"/>
                <a:cs typeface="Times New Roman"/>
              </a:rPr>
              <a:t>b</a:t>
            </a:r>
            <a:r>
              <a:rPr dirty="0" sz="1200" spc="-5" b="1">
                <a:latin typeface="Times New Roman"/>
                <a:cs typeface="Times New Roman"/>
              </a:rPr>
              <a:t>uon</a:t>
            </a:r>
            <a:r>
              <a:rPr dirty="0" sz="1200" b="1">
                <a:latin typeface="Times New Roman"/>
                <a:cs typeface="Times New Roman"/>
              </a:rPr>
              <a:t>o</a:t>
            </a:r>
            <a:r>
              <a:rPr dirty="0" sz="1200" spc="5" b="1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(PA</a:t>
            </a:r>
            <a:r>
              <a:rPr dirty="0" sz="1200" spc="-10">
                <a:latin typeface="Times New Roman"/>
                <a:cs typeface="Times New Roman"/>
              </a:rPr>
              <a:t>)</a:t>
            </a:r>
            <a:r>
              <a:rPr dirty="0" sz="1200">
                <a:latin typeface="Times New Roman"/>
                <a:cs typeface="Times New Roman"/>
              </a:rPr>
              <a:t>,	domeni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>
                <a:latin typeface="Times New Roman"/>
                <a:cs typeface="Times New Roman"/>
              </a:rPr>
              <a:t>a</a:t>
            </a:r>
            <a:r>
              <a:rPr dirty="0" sz="1200" spc="-5">
                <a:latin typeface="Times New Roman"/>
                <a:cs typeface="Times New Roman"/>
              </a:rPr>
              <a:t> </a:t>
            </a:r>
            <a:r>
              <a:rPr dirty="0" sz="1200" b="1">
                <a:latin typeface="Times New Roman"/>
                <a:cs typeface="Times New Roman"/>
              </a:rPr>
              <a:t>8	</a:t>
            </a:r>
            <a:r>
              <a:rPr dirty="0" sz="1200" spc="-20" b="1">
                <a:latin typeface="Times New Roman"/>
                <a:cs typeface="Times New Roman"/>
              </a:rPr>
              <a:t>m</a:t>
            </a:r>
            <a:r>
              <a:rPr dirty="0" sz="1200" b="1">
                <a:latin typeface="Times New Roman"/>
                <a:cs typeface="Times New Roman"/>
              </a:rPr>
              <a:t>aggi</a:t>
            </a:r>
            <a:r>
              <a:rPr dirty="0" sz="1200" spc="5" b="1">
                <a:latin typeface="Times New Roman"/>
                <a:cs typeface="Times New Roman"/>
              </a:rPr>
              <a:t>o</a:t>
            </a:r>
            <a:r>
              <a:rPr dirty="0" sz="1200">
                <a:latin typeface="Times New Roman"/>
                <a:cs typeface="Times New Roman"/>
              </a:rPr>
              <a:t>,	</a:t>
            </a:r>
            <a:r>
              <a:rPr dirty="0" sz="1200" spc="-5">
                <a:latin typeface="Times New Roman"/>
                <a:cs typeface="Times New Roman"/>
              </a:rPr>
              <a:t>c</a:t>
            </a:r>
            <a:r>
              <a:rPr dirty="0" sz="1200" spc="10">
                <a:latin typeface="Times New Roman"/>
                <a:cs typeface="Times New Roman"/>
              </a:rPr>
              <a:t>o</a:t>
            </a:r>
            <a:r>
              <a:rPr dirty="0" sz="1200">
                <a:latin typeface="Times New Roman"/>
                <a:cs typeface="Times New Roman"/>
              </a:rPr>
              <a:t>n  </a:t>
            </a:r>
            <a:r>
              <a:rPr dirty="0" sz="1200" spc="-5">
                <a:latin typeface="Times New Roman"/>
                <a:cs typeface="Times New Roman"/>
              </a:rPr>
              <a:t>l’evento </a:t>
            </a:r>
            <a:r>
              <a:rPr dirty="0" sz="1200" spc="-5" b="1" i="1">
                <a:latin typeface="Times New Roman"/>
                <a:cs typeface="Times New Roman"/>
              </a:rPr>
              <a:t>Tappeto Volante </a:t>
            </a:r>
            <a:r>
              <a:rPr dirty="0" sz="1200" b="1" i="1">
                <a:latin typeface="Times New Roman"/>
                <a:cs typeface="Times New Roman"/>
              </a:rPr>
              <a:t>– il mondo e l’arte </a:t>
            </a:r>
            <a:r>
              <a:rPr dirty="0" sz="1200" spc="-5" b="1" i="1">
                <a:latin typeface="Times New Roman"/>
                <a:cs typeface="Times New Roman"/>
              </a:rPr>
              <a:t>soprasotto/sottosopra</a:t>
            </a:r>
            <a:r>
              <a:rPr dirty="0" sz="1200" spc="-5">
                <a:latin typeface="Times New Roman"/>
                <a:cs typeface="Times New Roman"/>
              </a:rPr>
              <a:t>, organizzato</a:t>
            </a:r>
            <a:r>
              <a:rPr dirty="0" sz="1200" spc="110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dall’Associazione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87630" y="2174492"/>
            <a:ext cx="1570755" cy="9761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3918203"/>
            <a:ext cx="4600575" cy="24532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23900" y="2794634"/>
            <a:ext cx="1678305" cy="2238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426211"/>
            <a:ext cx="6148070" cy="59886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683125">
              <a:lnSpc>
                <a:spcPts val="1839"/>
              </a:lnSpc>
            </a:pPr>
            <a:r>
              <a:rPr dirty="0" sz="1600" b="1">
                <a:latin typeface="Arial"/>
                <a:cs typeface="Arial"/>
              </a:rPr>
              <a:t>S</a:t>
            </a:r>
            <a:r>
              <a:rPr dirty="0" sz="1600" spc="-5" b="1">
                <a:latin typeface="Arial"/>
                <a:cs typeface="Arial"/>
              </a:rPr>
              <a:t>iciliajo</a:t>
            </a:r>
            <a:r>
              <a:rPr dirty="0" sz="1600" spc="-15" b="1">
                <a:latin typeface="Arial"/>
                <a:cs typeface="Arial"/>
              </a:rPr>
              <a:t>u</a:t>
            </a:r>
            <a:r>
              <a:rPr dirty="0" sz="1600" spc="5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nal.it  </a:t>
            </a:r>
            <a:r>
              <a:rPr dirty="0" sz="1600" spc="-5" b="1">
                <a:latin typeface="Arial"/>
                <a:cs typeface="Arial"/>
              </a:rPr>
              <a:t>7 maggio</a:t>
            </a:r>
            <a:r>
              <a:rPr dirty="0" sz="1600" spc="-4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2700" marR="6350">
              <a:lnSpc>
                <a:spcPts val="1380"/>
              </a:lnSpc>
              <a:spcBef>
                <a:spcPts val="975"/>
              </a:spcBef>
            </a:pPr>
            <a:r>
              <a:rPr dirty="0" sz="1200" spc="-5">
                <a:latin typeface="Times New Roman"/>
                <a:cs typeface="Times New Roman"/>
              </a:rPr>
              <a:t>Bancaria Italiana </a:t>
            </a:r>
            <a:r>
              <a:rPr dirty="0" sz="1200">
                <a:latin typeface="Times New Roman"/>
                <a:cs typeface="Times New Roman"/>
              </a:rPr>
              <a:t>in collaborazione </a:t>
            </a:r>
            <a:r>
              <a:rPr dirty="0" sz="1200" spc="-5">
                <a:latin typeface="Times New Roman"/>
                <a:cs typeface="Times New Roman"/>
              </a:rPr>
              <a:t>con Dipartimento educazione Castello </a:t>
            </a:r>
            <a:r>
              <a:rPr dirty="0" sz="1200">
                <a:latin typeface="Times New Roman"/>
                <a:cs typeface="Times New Roman"/>
              </a:rPr>
              <a:t>di Rivoli </a:t>
            </a:r>
            <a:r>
              <a:rPr dirty="0" sz="1200" spc="-10">
                <a:latin typeface="Times New Roman"/>
                <a:cs typeface="Times New Roman"/>
              </a:rPr>
              <a:t>Museo </a:t>
            </a:r>
            <a:r>
              <a:rPr dirty="0" sz="1200" spc="-5">
                <a:latin typeface="Times New Roman"/>
                <a:cs typeface="Times New Roman"/>
              </a:rPr>
              <a:t>d’arte  Contemporanea, Museo Civico </a:t>
            </a:r>
            <a:r>
              <a:rPr dirty="0" sz="1200">
                <a:latin typeface="Times New Roman"/>
                <a:cs typeface="Times New Roman"/>
              </a:rPr>
              <a:t>di </a:t>
            </a:r>
            <a:r>
              <a:rPr dirty="0" sz="1200" spc="-5">
                <a:latin typeface="Times New Roman"/>
                <a:cs typeface="Times New Roman"/>
              </a:rPr>
              <a:t>Castelbuono, Ecomuseo Urbano </a:t>
            </a:r>
            <a:r>
              <a:rPr dirty="0" sz="1200">
                <a:latin typeface="Times New Roman"/>
                <a:cs typeface="Times New Roman"/>
              </a:rPr>
              <a:t>del </a:t>
            </a:r>
            <a:r>
              <a:rPr dirty="0" sz="1200" spc="-5">
                <a:latin typeface="Times New Roman"/>
                <a:cs typeface="Times New Roman"/>
              </a:rPr>
              <a:t>Mare </a:t>
            </a:r>
            <a:r>
              <a:rPr dirty="0" sz="1200">
                <a:latin typeface="Times New Roman"/>
                <a:cs typeface="Times New Roman"/>
              </a:rPr>
              <a:t>Memoria Viva</a:t>
            </a:r>
            <a:r>
              <a:rPr dirty="0" sz="1200" spc="170">
                <a:latin typeface="Times New Roman"/>
                <a:cs typeface="Times New Roman"/>
              </a:rPr>
              <a:t> </a:t>
            </a:r>
            <a:r>
              <a:rPr dirty="0" sz="1200" spc="5">
                <a:latin typeface="Times New Roman"/>
                <a:cs typeface="Times New Roman"/>
              </a:rPr>
              <a:t>di  </a:t>
            </a:r>
            <a:r>
              <a:rPr dirty="0" sz="1200" spc="-5">
                <a:latin typeface="Times New Roman"/>
                <a:cs typeface="Times New Roman"/>
              </a:rPr>
              <a:t>Palermo, Accademia </a:t>
            </a:r>
            <a:r>
              <a:rPr dirty="0" sz="1200">
                <a:latin typeface="Times New Roman"/>
                <a:cs typeface="Times New Roman"/>
              </a:rPr>
              <a:t>di </a:t>
            </a:r>
            <a:r>
              <a:rPr dirty="0" sz="1200" spc="-5">
                <a:latin typeface="Times New Roman"/>
                <a:cs typeface="Times New Roman"/>
              </a:rPr>
              <a:t>Belle </a:t>
            </a:r>
            <a:r>
              <a:rPr dirty="0" sz="1200">
                <a:latin typeface="Times New Roman"/>
                <a:cs typeface="Times New Roman"/>
              </a:rPr>
              <a:t>Arti di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Palermo.</a:t>
            </a:r>
            <a:endParaRPr sz="1200">
              <a:latin typeface="Times New Roman"/>
              <a:cs typeface="Times New Roman"/>
            </a:endParaRPr>
          </a:p>
          <a:p>
            <a:pPr algn="just" marL="1788160" marR="5080" indent="39370">
              <a:lnSpc>
                <a:spcPct val="95900"/>
              </a:lnSpc>
              <a:spcBef>
                <a:spcPts val="1160"/>
              </a:spcBef>
            </a:pPr>
            <a:r>
              <a:rPr dirty="0" sz="1200" spc="-15">
                <a:latin typeface="Times New Roman"/>
                <a:cs typeface="Times New Roman"/>
              </a:rPr>
              <a:t>Il </a:t>
            </a:r>
            <a:r>
              <a:rPr dirty="0" sz="1200">
                <a:latin typeface="Times New Roman"/>
                <a:cs typeface="Times New Roman"/>
              </a:rPr>
              <a:t>tappeto volante diventa </a:t>
            </a:r>
            <a:r>
              <a:rPr dirty="0" sz="1200" spc="-5">
                <a:latin typeface="Times New Roman"/>
                <a:cs typeface="Times New Roman"/>
              </a:rPr>
              <a:t>occasione </a:t>
            </a:r>
            <a:r>
              <a:rPr dirty="0" sz="1200">
                <a:latin typeface="Times New Roman"/>
                <a:cs typeface="Times New Roman"/>
              </a:rPr>
              <a:t>per </a:t>
            </a:r>
            <a:r>
              <a:rPr dirty="0" sz="1200" spc="-5">
                <a:latin typeface="Times New Roman"/>
                <a:cs typeface="Times New Roman"/>
              </a:rPr>
              <a:t>creare </a:t>
            </a:r>
            <a:r>
              <a:rPr dirty="0" sz="1200">
                <a:latin typeface="Times New Roman"/>
                <a:cs typeface="Times New Roman"/>
              </a:rPr>
              <a:t>una </a:t>
            </a:r>
            <a:r>
              <a:rPr dirty="0" sz="1200" spc="-5">
                <a:latin typeface="Times New Roman"/>
                <a:cs typeface="Times New Roman"/>
              </a:rPr>
              <a:t>prospettiva </a:t>
            </a:r>
            <a:r>
              <a:rPr dirty="0" sz="1200">
                <a:latin typeface="Times New Roman"/>
                <a:cs typeface="Times New Roman"/>
              </a:rPr>
              <a:t>inedita  da </a:t>
            </a:r>
            <a:r>
              <a:rPr dirty="0" sz="1200" spc="-5">
                <a:latin typeface="Times New Roman"/>
                <a:cs typeface="Times New Roman"/>
              </a:rPr>
              <a:t>cui osservare </a:t>
            </a:r>
            <a:r>
              <a:rPr dirty="0" sz="1200">
                <a:latin typeface="Times New Roman"/>
                <a:cs typeface="Times New Roman"/>
              </a:rPr>
              <a:t>il mondo e </a:t>
            </a:r>
            <a:r>
              <a:rPr dirty="0" sz="1200" spc="-5">
                <a:latin typeface="Times New Roman"/>
                <a:cs typeface="Times New Roman"/>
              </a:rPr>
              <a:t>l’arte: come </a:t>
            </a:r>
            <a:r>
              <a:rPr dirty="0" sz="1200">
                <a:latin typeface="Times New Roman"/>
                <a:cs typeface="Times New Roman"/>
              </a:rPr>
              <a:t>nella visione </a:t>
            </a:r>
            <a:r>
              <a:rPr dirty="0" sz="1200" spc="-5">
                <a:latin typeface="Times New Roman"/>
                <a:cs typeface="Times New Roman"/>
              </a:rPr>
              <a:t>fiabesca,  l’oggetto </a:t>
            </a:r>
            <a:r>
              <a:rPr dirty="0" sz="1200">
                <a:latin typeface="Times New Roman"/>
                <a:cs typeface="Times New Roman"/>
              </a:rPr>
              <a:t>abbandona la </a:t>
            </a:r>
            <a:r>
              <a:rPr dirty="0" sz="1200" spc="-5">
                <a:latin typeface="Times New Roman"/>
                <a:cs typeface="Times New Roman"/>
              </a:rPr>
              <a:t>sua </a:t>
            </a:r>
            <a:r>
              <a:rPr dirty="0" sz="1200">
                <a:latin typeface="Times New Roman"/>
                <a:cs typeface="Times New Roman"/>
              </a:rPr>
              <a:t>funzione </a:t>
            </a:r>
            <a:r>
              <a:rPr dirty="0" sz="1200" spc="-5">
                <a:latin typeface="Times New Roman"/>
                <a:cs typeface="Times New Roman"/>
              </a:rPr>
              <a:t>tradizionale </a:t>
            </a:r>
            <a:r>
              <a:rPr dirty="0" sz="1200">
                <a:latin typeface="Times New Roman"/>
                <a:cs typeface="Times New Roman"/>
              </a:rPr>
              <a:t>e </a:t>
            </a:r>
            <a:r>
              <a:rPr dirty="0" sz="1200" spc="-5">
                <a:latin typeface="Times New Roman"/>
                <a:cs typeface="Times New Roman"/>
              </a:rPr>
              <a:t>si libra nell’aria,  permettendo </a:t>
            </a:r>
            <a:r>
              <a:rPr dirty="0" sz="1200">
                <a:latin typeface="Times New Roman"/>
                <a:cs typeface="Times New Roman"/>
              </a:rPr>
              <a:t>un nuovo punto di vista sulle </a:t>
            </a:r>
            <a:r>
              <a:rPr dirty="0" sz="1200" spc="-5">
                <a:latin typeface="Times New Roman"/>
                <a:cs typeface="Times New Roman"/>
              </a:rPr>
              <a:t>cose. </a:t>
            </a:r>
            <a:r>
              <a:rPr dirty="0" sz="1200" spc="-10">
                <a:latin typeface="Times New Roman"/>
                <a:cs typeface="Times New Roman"/>
              </a:rPr>
              <a:t>Il </a:t>
            </a:r>
            <a:r>
              <a:rPr dirty="0" sz="1200">
                <a:latin typeface="Times New Roman"/>
                <a:cs typeface="Times New Roman"/>
              </a:rPr>
              <a:t>tappeto non è solo  un </a:t>
            </a:r>
            <a:r>
              <a:rPr dirty="0" sz="1200" spc="-5">
                <a:latin typeface="Times New Roman"/>
                <a:cs typeface="Times New Roman"/>
              </a:rPr>
              <a:t>intreccio </a:t>
            </a:r>
            <a:r>
              <a:rPr dirty="0" sz="1200">
                <a:latin typeface="Times New Roman"/>
                <a:cs typeface="Times New Roman"/>
              </a:rPr>
              <a:t>di fili, un tessuto, ma anche un </a:t>
            </a:r>
            <a:r>
              <a:rPr dirty="0" sz="1200" i="1">
                <a:latin typeface="Times New Roman"/>
                <a:cs typeface="Times New Roman"/>
              </a:rPr>
              <a:t>textum </a:t>
            </a:r>
            <a:r>
              <a:rPr dirty="0" sz="1200" spc="-5">
                <a:latin typeface="Times New Roman"/>
                <a:cs typeface="Times New Roman"/>
              </a:rPr>
              <a:t>ovvero </a:t>
            </a:r>
            <a:r>
              <a:rPr dirty="0" sz="1200">
                <a:latin typeface="Times New Roman"/>
                <a:cs typeface="Times New Roman"/>
              </a:rPr>
              <a:t>un testo  </a:t>
            </a:r>
            <a:r>
              <a:rPr dirty="0" sz="1200" spc="-5">
                <a:latin typeface="Times New Roman"/>
                <a:cs typeface="Times New Roman"/>
              </a:rPr>
              <a:t>narrativo. Intrecciare </a:t>
            </a:r>
            <a:r>
              <a:rPr dirty="0" sz="1200">
                <a:latin typeface="Times New Roman"/>
                <a:cs typeface="Times New Roman"/>
              </a:rPr>
              <a:t>fili </a:t>
            </a:r>
            <a:r>
              <a:rPr dirty="0" sz="1200" spc="-5">
                <a:latin typeface="Times New Roman"/>
                <a:cs typeface="Times New Roman"/>
              </a:rPr>
              <a:t>colorati equivale </a:t>
            </a:r>
            <a:r>
              <a:rPr dirty="0" sz="1200">
                <a:latin typeface="Times New Roman"/>
                <a:cs typeface="Times New Roman"/>
              </a:rPr>
              <a:t>quindi a </a:t>
            </a:r>
            <a:r>
              <a:rPr dirty="0" sz="1200" spc="-5">
                <a:latin typeface="Times New Roman"/>
                <a:cs typeface="Times New Roman"/>
              </a:rPr>
              <a:t>intrecciare </a:t>
            </a:r>
            <a:r>
              <a:rPr dirty="0" sz="1200">
                <a:latin typeface="Times New Roman"/>
                <a:cs typeface="Times New Roman"/>
              </a:rPr>
              <a:t>testi,  </a:t>
            </a:r>
            <a:r>
              <a:rPr dirty="0" sz="1200" spc="-5">
                <a:latin typeface="Times New Roman"/>
                <a:cs typeface="Times New Roman"/>
              </a:rPr>
              <a:t>narrazioni diverse che diventeranno </a:t>
            </a:r>
            <a:r>
              <a:rPr dirty="0" sz="1200">
                <a:latin typeface="Times New Roman"/>
                <a:cs typeface="Times New Roman"/>
              </a:rPr>
              <a:t>un nuovo testo </a:t>
            </a:r>
            <a:r>
              <a:rPr dirty="0" sz="1200" spc="-5">
                <a:latin typeface="Times New Roman"/>
                <a:cs typeface="Times New Roman"/>
              </a:rPr>
              <a:t>comune </a:t>
            </a:r>
            <a:r>
              <a:rPr dirty="0" sz="1200">
                <a:latin typeface="Times New Roman"/>
                <a:cs typeface="Times New Roman"/>
              </a:rPr>
              <a:t>e  </a:t>
            </a:r>
            <a:r>
              <a:rPr dirty="0" sz="1200" spc="-5">
                <a:latin typeface="Times New Roman"/>
                <a:cs typeface="Times New Roman"/>
              </a:rPr>
              <a:t>condiviso, </a:t>
            </a:r>
            <a:r>
              <a:rPr dirty="0" sz="1200">
                <a:latin typeface="Times New Roman"/>
                <a:cs typeface="Times New Roman"/>
              </a:rPr>
              <a:t>un nuovo </a:t>
            </a:r>
            <a:r>
              <a:rPr dirty="0" sz="1200" spc="-5">
                <a:latin typeface="Times New Roman"/>
                <a:cs typeface="Times New Roman"/>
              </a:rPr>
              <a:t>tessuto connettivo. L’attività coinvolgerà </a:t>
            </a:r>
            <a:r>
              <a:rPr dirty="0" sz="1200">
                <a:latin typeface="Times New Roman"/>
                <a:cs typeface="Times New Roman"/>
              </a:rPr>
              <a:t>mille  </a:t>
            </a:r>
            <a:r>
              <a:rPr dirty="0" sz="1200" spc="-5">
                <a:latin typeface="Times New Roman"/>
                <a:cs typeface="Times New Roman"/>
              </a:rPr>
              <a:t>studenti della scuola, dall’Infanzia </a:t>
            </a:r>
            <a:r>
              <a:rPr dirty="0" sz="1200">
                <a:latin typeface="Times New Roman"/>
                <a:cs typeface="Times New Roman"/>
              </a:rPr>
              <a:t>alle </a:t>
            </a:r>
            <a:r>
              <a:rPr dirty="0" sz="1200" spc="-5">
                <a:latin typeface="Times New Roman"/>
                <a:cs typeface="Times New Roman"/>
              </a:rPr>
              <a:t>Superiori, </a:t>
            </a:r>
            <a:r>
              <a:rPr dirty="0" sz="1200">
                <a:latin typeface="Times New Roman"/>
                <a:cs typeface="Times New Roman"/>
              </a:rPr>
              <a:t>oltre </a:t>
            </a:r>
            <a:r>
              <a:rPr dirty="0" sz="1200" spc="-5">
                <a:latin typeface="Times New Roman"/>
                <a:cs typeface="Times New Roman"/>
              </a:rPr>
              <a:t>agli </a:t>
            </a:r>
            <a:r>
              <a:rPr dirty="0" sz="1200">
                <a:latin typeface="Times New Roman"/>
                <a:cs typeface="Times New Roman"/>
              </a:rPr>
              <a:t>studenti  </a:t>
            </a:r>
            <a:r>
              <a:rPr dirty="0" sz="1200" spc="-5">
                <a:latin typeface="Times New Roman"/>
                <a:cs typeface="Times New Roman"/>
              </a:rPr>
              <a:t>dell’Accademia </a:t>
            </a:r>
            <a:r>
              <a:rPr dirty="0" sz="1200">
                <a:latin typeface="Times New Roman"/>
                <a:cs typeface="Times New Roman"/>
              </a:rPr>
              <a:t>di Belle </a:t>
            </a:r>
            <a:r>
              <a:rPr dirty="0" sz="1200" spc="-5">
                <a:latin typeface="Times New Roman"/>
                <a:cs typeface="Times New Roman"/>
              </a:rPr>
              <a:t>Arti </a:t>
            </a:r>
            <a:r>
              <a:rPr dirty="0" sz="1200">
                <a:latin typeface="Times New Roman"/>
                <a:cs typeface="Times New Roman"/>
              </a:rPr>
              <a:t>di </a:t>
            </a:r>
            <a:r>
              <a:rPr dirty="0" sz="1200" spc="-5">
                <a:latin typeface="Times New Roman"/>
                <a:cs typeface="Times New Roman"/>
              </a:rPr>
              <a:t>Palermo. Ospite d’eccezione </a:t>
            </a:r>
            <a:r>
              <a:rPr dirty="0" sz="1200">
                <a:latin typeface="Times New Roman"/>
                <a:cs typeface="Times New Roman"/>
              </a:rPr>
              <a:t>e  testimone </a:t>
            </a:r>
            <a:r>
              <a:rPr dirty="0" sz="1200" spc="-5">
                <a:latin typeface="Times New Roman"/>
                <a:cs typeface="Times New Roman"/>
              </a:rPr>
              <a:t>della giornata sarà </a:t>
            </a:r>
            <a:r>
              <a:rPr dirty="0" sz="1200">
                <a:latin typeface="Times New Roman"/>
                <a:cs typeface="Times New Roman"/>
              </a:rPr>
              <a:t>il </a:t>
            </a:r>
            <a:r>
              <a:rPr dirty="0" sz="1200" spc="-5">
                <a:latin typeface="Times New Roman"/>
                <a:cs typeface="Times New Roman"/>
              </a:rPr>
              <a:t>maestro </a:t>
            </a:r>
            <a:r>
              <a:rPr dirty="0" sz="1200" spc="-5" b="1">
                <a:latin typeface="Times New Roman"/>
                <a:cs typeface="Times New Roman"/>
              </a:rPr>
              <a:t>Mimmo Cuticchio </a:t>
            </a:r>
            <a:r>
              <a:rPr dirty="0" sz="1200">
                <a:latin typeface="Times New Roman"/>
                <a:cs typeface="Times New Roman"/>
              </a:rPr>
              <a:t>che  </a:t>
            </a:r>
            <a:r>
              <a:rPr dirty="0" sz="1200" spc="-5">
                <a:latin typeface="Times New Roman"/>
                <a:cs typeface="Times New Roman"/>
              </a:rPr>
              <a:t>accompagnerà </a:t>
            </a:r>
            <a:r>
              <a:rPr dirty="0" sz="1200">
                <a:latin typeface="Times New Roman"/>
                <a:cs typeface="Times New Roman"/>
              </a:rPr>
              <a:t>l’azione </a:t>
            </a:r>
            <a:r>
              <a:rPr dirty="0" sz="1200" spc="-5">
                <a:latin typeface="Times New Roman"/>
                <a:cs typeface="Times New Roman"/>
              </a:rPr>
              <a:t>collettiva dei </a:t>
            </a:r>
            <a:r>
              <a:rPr dirty="0" sz="1200">
                <a:latin typeface="Times New Roman"/>
                <a:cs typeface="Times New Roman"/>
              </a:rPr>
              <a:t>bambini.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140"/>
              </a:spcBef>
            </a:pPr>
            <a:r>
              <a:rPr dirty="0" sz="1200" b="1">
                <a:latin typeface="Times New Roman"/>
                <a:cs typeface="Times New Roman"/>
              </a:rPr>
              <a:t>Luogo e </a:t>
            </a:r>
            <a:r>
              <a:rPr dirty="0" sz="1200" spc="-5" b="1">
                <a:latin typeface="Times New Roman"/>
                <a:cs typeface="Times New Roman"/>
              </a:rPr>
              <a:t>orario </a:t>
            </a:r>
            <a:r>
              <a:rPr dirty="0" sz="1200" b="1">
                <a:latin typeface="Times New Roman"/>
                <a:cs typeface="Times New Roman"/>
              </a:rPr>
              <a:t>di </a:t>
            </a:r>
            <a:r>
              <a:rPr dirty="0" sz="1200" spc="-5" b="1">
                <a:latin typeface="Times New Roman"/>
                <a:cs typeface="Times New Roman"/>
              </a:rPr>
              <a:t>svolgimento: </a:t>
            </a:r>
            <a:r>
              <a:rPr dirty="0" sz="1200" spc="-5">
                <a:latin typeface="Times New Roman"/>
                <a:cs typeface="Times New Roman"/>
              </a:rPr>
              <a:t>Museo </a:t>
            </a:r>
            <a:r>
              <a:rPr dirty="0" sz="1200">
                <a:latin typeface="Times New Roman"/>
                <a:cs typeface="Times New Roman"/>
              </a:rPr>
              <a:t>Civico di Castelbuono, Piazza</a:t>
            </a:r>
            <a:r>
              <a:rPr dirty="0" sz="1200" spc="1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Castello.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 marR="8255">
              <a:lnSpc>
                <a:spcPts val="1370"/>
              </a:lnSpc>
            </a:pPr>
            <a:r>
              <a:rPr dirty="0" sz="1200" spc="-5">
                <a:latin typeface="Times New Roman"/>
                <a:cs typeface="Times New Roman"/>
              </a:rPr>
              <a:t>Mattina, dalle </a:t>
            </a:r>
            <a:r>
              <a:rPr dirty="0" sz="1200">
                <a:latin typeface="Times New Roman"/>
                <a:cs typeface="Times New Roman"/>
              </a:rPr>
              <a:t>10: </a:t>
            </a:r>
            <a:r>
              <a:rPr dirty="0" sz="1200" spc="-5">
                <a:latin typeface="Times New Roman"/>
                <a:cs typeface="Times New Roman"/>
              </a:rPr>
              <a:t>Svolgimento dell’attività, </a:t>
            </a:r>
            <a:r>
              <a:rPr dirty="0" sz="1200">
                <a:latin typeface="Times New Roman"/>
                <a:cs typeface="Times New Roman"/>
              </a:rPr>
              <a:t>grande azione </a:t>
            </a:r>
            <a:r>
              <a:rPr dirty="0" sz="1200" spc="-5">
                <a:latin typeface="Times New Roman"/>
                <a:cs typeface="Times New Roman"/>
              </a:rPr>
              <a:t>collettiva con </a:t>
            </a:r>
            <a:r>
              <a:rPr dirty="0" sz="1200">
                <a:latin typeface="Times New Roman"/>
                <a:cs typeface="Times New Roman"/>
              </a:rPr>
              <a:t>i mille </a:t>
            </a:r>
            <a:r>
              <a:rPr dirty="0" sz="1200" spc="-5">
                <a:latin typeface="Times New Roman"/>
                <a:cs typeface="Times New Roman"/>
              </a:rPr>
              <a:t>studenti </a:t>
            </a:r>
            <a:r>
              <a:rPr dirty="0" sz="1200">
                <a:latin typeface="Times New Roman"/>
                <a:cs typeface="Times New Roman"/>
              </a:rPr>
              <a:t>e  </a:t>
            </a:r>
            <a:r>
              <a:rPr dirty="0" sz="1200" spc="-5">
                <a:latin typeface="Times New Roman"/>
                <a:cs typeface="Times New Roman"/>
              </a:rPr>
              <a:t>presentazione dei </a:t>
            </a:r>
            <a:r>
              <a:rPr dirty="0" sz="1200">
                <a:latin typeface="Times New Roman"/>
                <a:cs typeface="Times New Roman"/>
              </a:rPr>
              <a:t>manufatti </a:t>
            </a:r>
            <a:r>
              <a:rPr dirty="0" sz="1200" spc="-5">
                <a:latin typeface="Times New Roman"/>
                <a:cs typeface="Times New Roman"/>
              </a:rPr>
              <a:t>negli </a:t>
            </a:r>
            <a:r>
              <a:rPr dirty="0" sz="1200">
                <a:latin typeface="Times New Roman"/>
                <a:cs typeface="Times New Roman"/>
              </a:rPr>
              <a:t>spazi antistanti il </a:t>
            </a:r>
            <a:r>
              <a:rPr dirty="0" sz="1200" spc="-5">
                <a:latin typeface="Times New Roman"/>
                <a:cs typeface="Times New Roman"/>
              </a:rPr>
              <a:t>Castello dei</a:t>
            </a:r>
            <a:r>
              <a:rPr dirty="0" sz="1200" spc="20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Ventimiglia.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000">
              <a:latin typeface="Times New Roman"/>
              <a:cs typeface="Times New Roman"/>
            </a:endParaRPr>
          </a:p>
          <a:p>
            <a:pPr algn="just" marL="12700" marR="8255">
              <a:lnSpc>
                <a:spcPts val="1380"/>
              </a:lnSpc>
            </a:pPr>
            <a:r>
              <a:rPr dirty="0" sz="1200" spc="-5">
                <a:latin typeface="Times New Roman"/>
                <a:cs typeface="Times New Roman"/>
              </a:rPr>
              <a:t>Nel resto </a:t>
            </a:r>
            <a:r>
              <a:rPr dirty="0" sz="1200">
                <a:latin typeface="Times New Roman"/>
                <a:cs typeface="Times New Roman"/>
              </a:rPr>
              <a:t>della </a:t>
            </a:r>
            <a:r>
              <a:rPr dirty="0" sz="1200" spc="-5">
                <a:latin typeface="Times New Roman"/>
                <a:cs typeface="Times New Roman"/>
              </a:rPr>
              <a:t>giornata </a:t>
            </a:r>
            <a:r>
              <a:rPr dirty="0" sz="1200">
                <a:latin typeface="Times New Roman"/>
                <a:cs typeface="Times New Roman"/>
              </a:rPr>
              <a:t>il </a:t>
            </a:r>
            <a:r>
              <a:rPr dirty="0" sz="1200" spc="-5">
                <a:latin typeface="Times New Roman"/>
                <a:cs typeface="Times New Roman"/>
              </a:rPr>
              <a:t>grande Tappeto sarà </a:t>
            </a:r>
            <a:r>
              <a:rPr dirty="0" sz="1200">
                <a:latin typeface="Times New Roman"/>
                <a:cs typeface="Times New Roman"/>
              </a:rPr>
              <a:t>esposto davanti </a:t>
            </a:r>
            <a:r>
              <a:rPr dirty="0" sz="1200" spc="-5">
                <a:latin typeface="Times New Roman"/>
                <a:cs typeface="Times New Roman"/>
              </a:rPr>
              <a:t>al Museo </a:t>
            </a:r>
            <a:r>
              <a:rPr dirty="0" sz="1200">
                <a:latin typeface="Times New Roman"/>
                <a:cs typeface="Times New Roman"/>
              </a:rPr>
              <a:t>di </a:t>
            </a:r>
            <a:r>
              <a:rPr dirty="0" sz="1200" spc="-5">
                <a:latin typeface="Times New Roman"/>
                <a:cs typeface="Times New Roman"/>
              </a:rPr>
              <a:t>Castelbuono </a:t>
            </a:r>
            <a:r>
              <a:rPr dirty="0" sz="1200">
                <a:latin typeface="Times New Roman"/>
                <a:cs typeface="Times New Roman"/>
              </a:rPr>
              <a:t>e potrà  </a:t>
            </a:r>
            <a:r>
              <a:rPr dirty="0" sz="1200" spc="-5">
                <a:latin typeface="Times New Roman"/>
                <a:cs typeface="Times New Roman"/>
              </a:rPr>
              <a:t>essere ammirato </a:t>
            </a:r>
            <a:r>
              <a:rPr dirty="0" sz="1200">
                <a:latin typeface="Times New Roman"/>
                <a:cs typeface="Times New Roman"/>
              </a:rPr>
              <a:t>dal pubblico. </a:t>
            </a:r>
            <a:r>
              <a:rPr dirty="0" sz="1200" spc="-5">
                <a:latin typeface="Times New Roman"/>
                <a:cs typeface="Times New Roman"/>
              </a:rPr>
              <a:t>Parte </a:t>
            </a:r>
            <a:r>
              <a:rPr dirty="0" sz="1200">
                <a:latin typeface="Times New Roman"/>
                <a:cs typeface="Times New Roman"/>
              </a:rPr>
              <a:t>dell’installazione </a:t>
            </a:r>
            <a:r>
              <a:rPr dirty="0" sz="1200" spc="-5">
                <a:latin typeface="Times New Roman"/>
                <a:cs typeface="Times New Roman"/>
              </a:rPr>
              <a:t>percorrerà </a:t>
            </a:r>
            <a:r>
              <a:rPr dirty="0" sz="1200">
                <a:latin typeface="Times New Roman"/>
                <a:cs typeface="Times New Roman"/>
              </a:rPr>
              <a:t>le </a:t>
            </a:r>
            <a:r>
              <a:rPr dirty="0" sz="1200" spc="-5">
                <a:latin typeface="Times New Roman"/>
                <a:cs typeface="Times New Roman"/>
              </a:rPr>
              <a:t>strade del borgo antico </a:t>
            </a:r>
            <a:r>
              <a:rPr dirty="0" sz="1200">
                <a:latin typeface="Times New Roman"/>
                <a:cs typeface="Times New Roman"/>
              </a:rPr>
              <a:t>a dorso  </a:t>
            </a:r>
            <a:r>
              <a:rPr dirty="0" sz="1200" spc="-5">
                <a:latin typeface="Times New Roman"/>
                <a:cs typeface="Times New Roman"/>
              </a:rPr>
              <a:t>degli asinelli, gli stessi che quotidianamente svolgono </a:t>
            </a:r>
            <a:r>
              <a:rPr dirty="0" sz="1200">
                <a:latin typeface="Times New Roman"/>
                <a:cs typeface="Times New Roman"/>
              </a:rPr>
              <a:t>funzioni </a:t>
            </a:r>
            <a:r>
              <a:rPr dirty="0" sz="1200" spc="-5">
                <a:latin typeface="Times New Roman"/>
                <a:cs typeface="Times New Roman"/>
              </a:rPr>
              <a:t>ecologiche per </a:t>
            </a:r>
            <a:r>
              <a:rPr dirty="0" sz="1200">
                <a:latin typeface="Times New Roman"/>
                <a:cs typeface="Times New Roman"/>
              </a:rPr>
              <a:t>la</a:t>
            </a:r>
            <a:r>
              <a:rPr dirty="0" sz="1200" spc="12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cittadinanza.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17043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Video.ilsole24ore.com </a:t>
            </a:r>
            <a:r>
              <a:rPr dirty="0" sz="1600" spc="-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7 maggio</a:t>
            </a:r>
            <a:r>
              <a:rPr dirty="0" sz="160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1040" y="3566490"/>
            <a:ext cx="6158230" cy="599440"/>
          </a:xfrm>
          <a:prstGeom prst="rect">
            <a:avLst/>
          </a:prstGeom>
          <a:solidFill>
            <a:srgbClr val="F8F8F8"/>
          </a:solidFill>
        </p:spPr>
        <p:txBody>
          <a:bodyPr wrap="square" lIns="0" tIns="2540" rIns="0" bIns="0" rtlCol="0" vert="horz">
            <a:spAutoFit/>
          </a:bodyPr>
          <a:lstStyle/>
          <a:p>
            <a:pPr marL="17780" marR="134620">
              <a:lnSpc>
                <a:spcPts val="2360"/>
              </a:lnSpc>
              <a:spcBef>
                <a:spcPts val="20"/>
              </a:spcBef>
            </a:pPr>
            <a:r>
              <a:rPr dirty="0" sz="2050" spc="-40" b="1">
                <a:solidFill>
                  <a:srgbClr val="333333"/>
                </a:solidFill>
                <a:latin typeface="Times New Roman"/>
                <a:cs typeface="Times New Roman"/>
              </a:rPr>
              <a:t>Torna </a:t>
            </a:r>
            <a:r>
              <a:rPr dirty="0" sz="2050" b="1">
                <a:solidFill>
                  <a:srgbClr val="333333"/>
                </a:solidFill>
                <a:latin typeface="Times New Roman"/>
                <a:cs typeface="Times New Roman"/>
              </a:rPr>
              <a:t>il </a:t>
            </a:r>
            <a:r>
              <a:rPr dirty="0" sz="2050" spc="-5" b="1">
                <a:solidFill>
                  <a:srgbClr val="333333"/>
                </a:solidFill>
                <a:latin typeface="Times New Roman"/>
                <a:cs typeface="Times New Roman"/>
              </a:rPr>
              <a:t>Festival della Cultura </a:t>
            </a:r>
            <a:r>
              <a:rPr dirty="0" sz="2050" spc="-10" b="1">
                <a:solidFill>
                  <a:srgbClr val="333333"/>
                </a:solidFill>
                <a:latin typeface="Times New Roman"/>
                <a:cs typeface="Times New Roman"/>
              </a:rPr>
              <a:t>Creativa </a:t>
            </a:r>
            <a:r>
              <a:rPr dirty="0" sz="2050" spc="-5" b="1">
                <a:solidFill>
                  <a:srgbClr val="333333"/>
                </a:solidFill>
                <a:latin typeface="Times New Roman"/>
                <a:cs typeface="Times New Roman"/>
              </a:rPr>
              <a:t>per bambini </a:t>
            </a:r>
            <a:r>
              <a:rPr dirty="0" sz="2050" b="1">
                <a:solidFill>
                  <a:srgbClr val="333333"/>
                </a:solidFill>
                <a:latin typeface="Times New Roman"/>
                <a:cs typeface="Times New Roman"/>
              </a:rPr>
              <a:t>e  </a:t>
            </a:r>
            <a:r>
              <a:rPr dirty="0" sz="2050" spc="-5" b="1">
                <a:solidFill>
                  <a:srgbClr val="333333"/>
                </a:solidFill>
                <a:latin typeface="Times New Roman"/>
                <a:cs typeface="Times New Roman"/>
              </a:rPr>
              <a:t>ragazzi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1040" y="8435085"/>
            <a:ext cx="6158230" cy="1377950"/>
          </a:xfrm>
          <a:prstGeom prst="rect">
            <a:avLst/>
          </a:prstGeom>
          <a:solidFill>
            <a:srgbClr val="F8F8F8"/>
          </a:solidFill>
        </p:spPr>
        <p:txBody>
          <a:bodyPr wrap="square" lIns="0" tIns="215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170"/>
              </a:spcBef>
            </a:pP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Milano (askanews)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- Una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sfida che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si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ripete, per spiegare la creatività ai più piccoli.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Bambini</a:t>
            </a:r>
            <a:r>
              <a:rPr dirty="0" sz="1150" spc="155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e</a:t>
            </a:r>
            <a:endParaRPr sz="1150">
              <a:latin typeface="Arial"/>
              <a:cs typeface="Arial"/>
            </a:endParaRPr>
          </a:p>
          <a:p>
            <a:pPr marL="17780" marR="184785">
              <a:lnSpc>
                <a:spcPct val="113500"/>
              </a:lnSpc>
              <a:spcBef>
                <a:spcPts val="15"/>
              </a:spcBef>
            </a:pP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ragazzi dai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6 ai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13 anni diventano protagonisti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di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laboratori, iniziative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ed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eventi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che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spaziano  dall'arte alla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musica,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dal teatro alle tecnologie digitali, </a:t>
            </a:r>
            <a:r>
              <a:rPr dirty="0" sz="1150" spc="5">
                <a:solidFill>
                  <a:srgbClr val="767676"/>
                </a:solidFill>
                <a:latin typeface="Arial"/>
                <a:cs typeface="Arial"/>
              </a:rPr>
              <a:t>per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mettere a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frutto tutta la loro  creatività.</a:t>
            </a: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00">
              <a:latin typeface="Times New Roman"/>
              <a:cs typeface="Times New Roman"/>
            </a:endParaRPr>
          </a:p>
          <a:p>
            <a:pPr marL="17780" marR="243204">
              <a:lnSpc>
                <a:spcPct val="112999"/>
              </a:lnSpc>
            </a:pP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E'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questo l'obiettivo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della III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edizione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del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Festival della Cultura Creativa che prosegue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fino a 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domenica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8</a:t>
            </a:r>
            <a:r>
              <a:rPr dirty="0" sz="1150" spc="-2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maggio.</a:t>
            </a:r>
            <a:endParaRPr sz="11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03829" y="2119883"/>
            <a:ext cx="2150998" cy="8034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2630" y="4535931"/>
            <a:ext cx="6105525" cy="33718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17043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Video.ilsole24ore.com </a:t>
            </a:r>
            <a:r>
              <a:rPr dirty="0" sz="1600" spc="-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7 maggio</a:t>
            </a:r>
            <a:r>
              <a:rPr dirty="0" sz="160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1040" y="2120137"/>
            <a:ext cx="6158230" cy="2355215"/>
          </a:xfrm>
          <a:prstGeom prst="rect">
            <a:avLst/>
          </a:prstGeom>
          <a:solidFill>
            <a:srgbClr val="F8F8F8"/>
          </a:solidFill>
        </p:spPr>
        <p:txBody>
          <a:bodyPr wrap="square" lIns="0" tIns="8890" rIns="0" bIns="0" rtlCol="0" vert="horz">
            <a:spAutoFit/>
          </a:bodyPr>
          <a:lstStyle/>
          <a:p>
            <a:pPr marL="17780" marR="570865">
              <a:lnSpc>
                <a:spcPts val="1560"/>
              </a:lnSpc>
              <a:spcBef>
                <a:spcPts val="70"/>
              </a:spcBef>
            </a:pP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L'iniziativa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è promossa e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realizzata dalle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banche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italiane con il coordinamento dell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ABI 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(Associazione Bancaria</a:t>
            </a:r>
            <a:r>
              <a:rPr dirty="0" sz="1150" spc="1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Italiana).</a:t>
            </a: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150">
              <a:latin typeface="Times New Roman"/>
              <a:cs typeface="Times New Roman"/>
            </a:endParaRPr>
          </a:p>
          <a:p>
            <a:pPr marL="17780" marR="38100">
              <a:lnSpc>
                <a:spcPct val="113999"/>
              </a:lnSpc>
            </a:pP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Dopo aver coinvolto lo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scorso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anno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più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di 15.000 giovani, quest'anno la manifestazione  propone oltre 80 eventi in 50 città italiane, tutti </a:t>
            </a:r>
            <a:r>
              <a:rPr dirty="0" sz="1150" spc="-10">
                <a:solidFill>
                  <a:srgbClr val="767676"/>
                </a:solidFill>
                <a:latin typeface="Arial"/>
                <a:cs typeface="Arial"/>
              </a:rPr>
              <a:t>legati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dallo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stesso fil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rouge: "Abitare sottosopra.  Scoprire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e sperimentare come si sta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dentro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i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luoghi, l'arte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e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le emozioni", col quale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i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ragazzi  saranno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stimolati a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mettersi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in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gioco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per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riflettere sulle relazioni con le persone, gli oggetti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e i 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luoghi che li</a:t>
            </a:r>
            <a:r>
              <a:rPr dirty="0" sz="1150" spc="-1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circondano.</a:t>
            </a: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00">
              <a:latin typeface="Times New Roman"/>
              <a:cs typeface="Times New Roman"/>
            </a:endParaRPr>
          </a:p>
          <a:p>
            <a:pPr marL="17780" marR="67945">
              <a:lnSpc>
                <a:spcPct val="113500"/>
              </a:lnSpc>
              <a:spcBef>
                <a:spcPts val="5"/>
              </a:spcBef>
            </a:pP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Tra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le iniziative anche il video 3domande3, in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cui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artisti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come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Michelangelo Pistoletto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e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Achille  Bonito Oliva, racconteranno il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loro modo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di intendere quel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momento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di genio, che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è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la  creatività.</a:t>
            </a:r>
            <a:endParaRPr sz="11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Vivienna.it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7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264153"/>
            <a:ext cx="5594350" cy="520700"/>
          </a:xfrm>
          <a:prstGeom prst="rect">
            <a:avLst/>
          </a:prstGeom>
        </p:spPr>
        <p:txBody>
          <a:bodyPr wrap="square" lIns="0" tIns="28575" rIns="0" bIns="0" rtlCol="0" vert="horz">
            <a:spAutoFit/>
          </a:bodyPr>
          <a:lstStyle/>
          <a:p>
            <a:pPr marL="12700" marR="5080">
              <a:lnSpc>
                <a:spcPts val="1910"/>
              </a:lnSpc>
              <a:spcBef>
                <a:spcPts val="225"/>
              </a:spcBef>
            </a:pPr>
            <a:r>
              <a:rPr dirty="0" sz="1650" spc="-40">
                <a:solidFill>
                  <a:srgbClr val="000D37"/>
                </a:solidFill>
                <a:latin typeface="Trebuchet MS"/>
                <a:cs typeface="Trebuchet MS"/>
              </a:rPr>
              <a:t>Si</a:t>
            </a:r>
            <a:r>
              <a:rPr dirty="0" sz="1650" spc="-145">
                <a:solidFill>
                  <a:srgbClr val="000D37"/>
                </a:solidFill>
                <a:latin typeface="Trebuchet MS"/>
                <a:cs typeface="Trebuchet MS"/>
              </a:rPr>
              <a:t> </a:t>
            </a:r>
            <a:r>
              <a:rPr dirty="0" sz="1650" spc="-70">
                <a:solidFill>
                  <a:srgbClr val="000D37"/>
                </a:solidFill>
                <a:latin typeface="Trebuchet MS"/>
                <a:cs typeface="Trebuchet MS"/>
              </a:rPr>
              <a:t>conclude</a:t>
            </a:r>
            <a:r>
              <a:rPr dirty="0" sz="1650" spc="-150">
                <a:solidFill>
                  <a:srgbClr val="000D37"/>
                </a:solidFill>
                <a:latin typeface="Trebuchet MS"/>
                <a:cs typeface="Trebuchet MS"/>
              </a:rPr>
              <a:t> </a:t>
            </a:r>
            <a:r>
              <a:rPr dirty="0" sz="1650">
                <a:solidFill>
                  <a:srgbClr val="000D37"/>
                </a:solidFill>
                <a:latin typeface="Trebuchet MS"/>
                <a:cs typeface="Trebuchet MS"/>
              </a:rPr>
              <a:t>a</a:t>
            </a:r>
            <a:r>
              <a:rPr dirty="0" sz="1650" spc="-150">
                <a:solidFill>
                  <a:srgbClr val="000D37"/>
                </a:solidFill>
                <a:latin typeface="Trebuchet MS"/>
                <a:cs typeface="Trebuchet MS"/>
              </a:rPr>
              <a:t> </a:t>
            </a:r>
            <a:r>
              <a:rPr dirty="0" sz="1650" spc="-75">
                <a:solidFill>
                  <a:srgbClr val="000D37"/>
                </a:solidFill>
                <a:latin typeface="Trebuchet MS"/>
                <a:cs typeface="Trebuchet MS"/>
              </a:rPr>
              <a:t>Castelbuono</a:t>
            </a:r>
            <a:r>
              <a:rPr dirty="0" sz="1650" spc="-145">
                <a:solidFill>
                  <a:srgbClr val="000D37"/>
                </a:solidFill>
                <a:latin typeface="Trebuchet MS"/>
                <a:cs typeface="Trebuchet MS"/>
              </a:rPr>
              <a:t> </a:t>
            </a:r>
            <a:r>
              <a:rPr dirty="0" sz="1650" spc="-40">
                <a:solidFill>
                  <a:srgbClr val="000D37"/>
                </a:solidFill>
                <a:latin typeface="Trebuchet MS"/>
                <a:cs typeface="Trebuchet MS"/>
              </a:rPr>
              <a:t>la</a:t>
            </a:r>
            <a:r>
              <a:rPr dirty="0" sz="1650" spc="-140">
                <a:solidFill>
                  <a:srgbClr val="000D37"/>
                </a:solidFill>
                <a:latin typeface="Trebuchet MS"/>
                <a:cs typeface="Trebuchet MS"/>
              </a:rPr>
              <a:t> </a:t>
            </a:r>
            <a:r>
              <a:rPr dirty="0" sz="1650" spc="-55">
                <a:solidFill>
                  <a:srgbClr val="000D37"/>
                </a:solidFill>
                <a:latin typeface="Trebuchet MS"/>
                <a:cs typeface="Trebuchet MS"/>
              </a:rPr>
              <a:t>III</a:t>
            </a:r>
            <a:r>
              <a:rPr dirty="0" sz="1650" spc="-150">
                <a:solidFill>
                  <a:srgbClr val="000D37"/>
                </a:solidFill>
                <a:latin typeface="Trebuchet MS"/>
                <a:cs typeface="Trebuchet MS"/>
              </a:rPr>
              <a:t> </a:t>
            </a:r>
            <a:r>
              <a:rPr dirty="0" sz="1650" spc="-70">
                <a:solidFill>
                  <a:srgbClr val="000D37"/>
                </a:solidFill>
                <a:latin typeface="Trebuchet MS"/>
                <a:cs typeface="Trebuchet MS"/>
              </a:rPr>
              <a:t>edizione</a:t>
            </a:r>
            <a:r>
              <a:rPr dirty="0" sz="1650" spc="-155">
                <a:solidFill>
                  <a:srgbClr val="000D37"/>
                </a:solidFill>
                <a:latin typeface="Trebuchet MS"/>
                <a:cs typeface="Trebuchet MS"/>
              </a:rPr>
              <a:t> </a:t>
            </a:r>
            <a:r>
              <a:rPr dirty="0" sz="1650" spc="-55">
                <a:solidFill>
                  <a:srgbClr val="000D37"/>
                </a:solidFill>
                <a:latin typeface="Trebuchet MS"/>
                <a:cs typeface="Trebuchet MS"/>
              </a:rPr>
              <a:t>del</a:t>
            </a:r>
            <a:r>
              <a:rPr dirty="0" sz="1650" spc="-145">
                <a:solidFill>
                  <a:srgbClr val="000D37"/>
                </a:solidFill>
                <a:latin typeface="Trebuchet MS"/>
                <a:cs typeface="Trebuchet MS"/>
              </a:rPr>
              <a:t> </a:t>
            </a:r>
            <a:r>
              <a:rPr dirty="0" sz="1650" spc="-70">
                <a:solidFill>
                  <a:srgbClr val="000D37"/>
                </a:solidFill>
                <a:latin typeface="Trebuchet MS"/>
                <a:cs typeface="Trebuchet MS"/>
              </a:rPr>
              <a:t>Festival</a:t>
            </a:r>
            <a:r>
              <a:rPr dirty="0" sz="1650" spc="-155">
                <a:solidFill>
                  <a:srgbClr val="000D37"/>
                </a:solidFill>
                <a:latin typeface="Trebuchet MS"/>
                <a:cs typeface="Trebuchet MS"/>
              </a:rPr>
              <a:t> </a:t>
            </a:r>
            <a:r>
              <a:rPr dirty="0" sz="1650" spc="-65">
                <a:solidFill>
                  <a:srgbClr val="000D37"/>
                </a:solidFill>
                <a:latin typeface="Trebuchet MS"/>
                <a:cs typeface="Trebuchet MS"/>
              </a:rPr>
              <a:t>della</a:t>
            </a:r>
            <a:r>
              <a:rPr dirty="0" sz="1650" spc="-140">
                <a:solidFill>
                  <a:srgbClr val="000D37"/>
                </a:solidFill>
                <a:latin typeface="Trebuchet MS"/>
                <a:cs typeface="Trebuchet MS"/>
              </a:rPr>
              <a:t> </a:t>
            </a:r>
            <a:r>
              <a:rPr dirty="0" sz="1650" spc="-70">
                <a:solidFill>
                  <a:srgbClr val="000D37"/>
                </a:solidFill>
                <a:latin typeface="Trebuchet MS"/>
                <a:cs typeface="Trebuchet MS"/>
              </a:rPr>
              <a:t>Cultura  Creativa </a:t>
            </a:r>
            <a:r>
              <a:rPr dirty="0" sz="1650">
                <a:solidFill>
                  <a:srgbClr val="000D37"/>
                </a:solidFill>
                <a:latin typeface="Trebuchet MS"/>
                <a:cs typeface="Trebuchet MS"/>
              </a:rPr>
              <a:t>a </a:t>
            </a:r>
            <a:r>
              <a:rPr dirty="0" sz="1650" spc="-60">
                <a:solidFill>
                  <a:srgbClr val="000D37"/>
                </a:solidFill>
                <a:latin typeface="Trebuchet MS"/>
                <a:cs typeface="Trebuchet MS"/>
              </a:rPr>
              <a:t>cura</a:t>
            </a:r>
            <a:r>
              <a:rPr dirty="0" sz="1650" spc="-390">
                <a:solidFill>
                  <a:srgbClr val="000D37"/>
                </a:solidFill>
                <a:latin typeface="Trebuchet MS"/>
                <a:cs typeface="Trebuchet MS"/>
              </a:rPr>
              <a:t> </a:t>
            </a:r>
            <a:r>
              <a:rPr dirty="0" sz="1650" spc="-70">
                <a:solidFill>
                  <a:srgbClr val="000D37"/>
                </a:solidFill>
                <a:latin typeface="Trebuchet MS"/>
                <a:cs typeface="Trebuchet MS"/>
              </a:rPr>
              <a:t>dell’Abi</a:t>
            </a:r>
            <a:endParaRPr sz="165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4014342"/>
            <a:ext cx="6146165" cy="55587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989580" marR="88265">
              <a:lnSpc>
                <a:spcPct val="100000"/>
              </a:lnSpc>
              <a:spcBef>
                <a:spcPts val="100"/>
              </a:spcBef>
            </a:pP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Castelbuono (Pa). Ultimo appuntamento della  terza edizione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del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Festival della Cultura </a:t>
            </a:r>
            <a:r>
              <a:rPr dirty="0" sz="1100" spc="-10">
                <a:solidFill>
                  <a:srgbClr val="212121"/>
                </a:solidFill>
                <a:latin typeface="Arial"/>
                <a:cs typeface="Arial"/>
              </a:rPr>
              <a:t>Creativa 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promosso dall’Abi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dalle banche per avvicinare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i 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giovani alla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cultura.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Bambini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ragazzi dai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6 ai 13  anni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diventano protagonisti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di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laboratori, iniziative  ed eventi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che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spazianodall’arte alla musica, dal  teatro alle tecnologie digitali,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per mettere a frutto 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tutta la loro creatività. Quest’anno la  manifestazione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ha come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filo conduttore il  tema“Abitare sottosopra. Scoprire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sperimentare 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come si sta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dentro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i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luoghi, l’arte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le emozioni”, 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che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collega idealmente oltre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80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eventi in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50</a:t>
            </a:r>
            <a:r>
              <a:rPr dirty="0" sz="1100" spc="1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città</a:t>
            </a:r>
            <a:endParaRPr sz="1100">
              <a:latin typeface="Arial"/>
              <a:cs typeface="Arial"/>
            </a:endParaRPr>
          </a:p>
          <a:p>
            <a:pPr marL="12700" marR="168910">
              <a:lnSpc>
                <a:spcPct val="100000"/>
              </a:lnSpc>
              <a:spcBef>
                <a:spcPts val="5"/>
              </a:spcBef>
            </a:pP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italiane. Igiovanisono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chiamati a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riflettere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sul concetto di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casa, per scoprire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sperimentare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come  ogni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persona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ogni </a:t>
            </a:r>
            <a:r>
              <a:rPr dirty="0" sz="1100" spc="-10">
                <a:solidFill>
                  <a:srgbClr val="212121"/>
                </a:solidFill>
                <a:latin typeface="Arial"/>
                <a:cs typeface="Arial"/>
              </a:rPr>
              <a:t>cosa vive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si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relaziona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con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tutto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ciò che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lo</a:t>
            </a:r>
            <a:r>
              <a:rPr dirty="0" sz="1100" spc="2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circonda.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Il gran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finale del festival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si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svolgerà al Castelbuono (PA), domenica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8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maggio,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con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l’evento  Tappeto Volante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–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il mondo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l’arte soprasotto/sottosopra, </a:t>
            </a:r>
            <a:r>
              <a:rPr dirty="0" sz="1100" spc="-10">
                <a:solidFill>
                  <a:srgbClr val="212121"/>
                </a:solidFill>
                <a:latin typeface="Arial"/>
                <a:cs typeface="Arial"/>
              </a:rPr>
              <a:t>organizzato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dall’Associazione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Bancaria 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Italiana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in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collaborazione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con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Dipartimento educazione Castello </a:t>
            </a:r>
            <a:r>
              <a:rPr dirty="0" sz="1100" spc="5">
                <a:solidFill>
                  <a:srgbClr val="212121"/>
                </a:solidFill>
                <a:latin typeface="Arial"/>
                <a:cs typeface="Arial"/>
              </a:rPr>
              <a:t>di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Rivoli Museo d’arte  Contemporanea, Museo Civico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di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Castelbuono, Ecomuseo Urbano del Mare Memoria Viva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di  Palermo,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Accademia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di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Belle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Arti di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Palermo.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Il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tappeto volante diventa occasione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per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creare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una 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prospettiva inedita da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cui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osservare il mondo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l’arte: come nella visione fiabesca, l’oggetto  abbandona la sua funzione tradizionale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si libra nell’aria, permettendo un nuovo punto di vista  sulle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cose.Il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tappeto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non è solo un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intreccio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di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fili,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un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tessuto,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ma anche un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textum ovvero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un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testo  narrativo.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Intrecciare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fili colorati equivale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quindi a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intrecciare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testi,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narrazioni diverse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che 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diventeranno un nuovo testo comune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condiviso, un nuovo tessuto connettivo. L’attività  coinvolgerà mille studenti della scuola, dall’Infanzia alle Superiori, oltre agli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studenti 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dell’Accademia di Belle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Arti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di Palermo.Ospite </a:t>
            </a:r>
            <a:r>
              <a:rPr dirty="0" sz="1100" spc="-10">
                <a:solidFill>
                  <a:srgbClr val="212121"/>
                </a:solidFill>
                <a:latin typeface="Arial"/>
                <a:cs typeface="Arial"/>
              </a:rPr>
              <a:t>d’eccezione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testimone </a:t>
            </a:r>
            <a:r>
              <a:rPr dirty="0" sz="1100" spc="-10">
                <a:solidFill>
                  <a:srgbClr val="212121"/>
                </a:solidFill>
                <a:latin typeface="Arial"/>
                <a:cs typeface="Arial"/>
              </a:rPr>
              <a:t>della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giornata sarà il  maestro Mimmo Cuticchio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che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accompagnerà </a:t>
            </a:r>
            <a:r>
              <a:rPr dirty="0" sz="1100" spc="-10">
                <a:solidFill>
                  <a:srgbClr val="212121"/>
                </a:solidFill>
                <a:latin typeface="Arial"/>
                <a:cs typeface="Arial"/>
              </a:rPr>
              <a:t>l’azione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collettiva dei bambini. Luogo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orario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di 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svolgimento:Museo Civico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di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Castelbuono, </a:t>
            </a:r>
            <a:r>
              <a:rPr dirty="0" sz="1100" spc="-10">
                <a:solidFill>
                  <a:srgbClr val="212121"/>
                </a:solidFill>
                <a:latin typeface="Arial"/>
                <a:cs typeface="Arial"/>
              </a:rPr>
              <a:t>Piazza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Castello.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Mattina,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dalle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10: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Svolgimento  dell’attività, grande azione collettiva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con i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mille studenti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presentazione dei manufatti negli spazi  antistanti il Castello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dei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Ventimiglia. Nel resto della giornata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il grande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Tappeto sarà esposto davanti 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al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Museo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di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Castelbuono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potrà essere ammirato dal pubblico. Parte dell’installazione percorrerà  le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strade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del borgo antico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a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dorso degli asinelli, gli 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stessi che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quotidianamente svolgono funzioni  ecologiche per la</a:t>
            </a:r>
            <a:r>
              <a:rPr dirty="0" sz="110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dirty="0" sz="1100" spc="-5">
                <a:solidFill>
                  <a:srgbClr val="212121"/>
                </a:solidFill>
                <a:latin typeface="Arial"/>
                <a:cs typeface="Arial"/>
              </a:rPr>
              <a:t>cittadinanza.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27504" y="2119883"/>
            <a:ext cx="3304159" cy="816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3900" y="4030344"/>
            <a:ext cx="2857500" cy="1952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9527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Cilentiamoci.it  8 maggio</a:t>
            </a:r>
            <a:r>
              <a:rPr dirty="0" sz="1600" spc="-6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627629" y="2652013"/>
            <a:ext cx="2304034" cy="9690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48665" y="4204588"/>
            <a:ext cx="5257800" cy="638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5023738"/>
            <a:ext cx="5572125" cy="34194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91966" y="660400"/>
            <a:ext cx="995172" cy="36187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121780" y="8805214"/>
            <a:ext cx="927705" cy="12921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121780" y="8793860"/>
            <a:ext cx="952500" cy="1347470"/>
          </a:xfrm>
          <a:custGeom>
            <a:avLst/>
            <a:gdLst/>
            <a:ahLst/>
            <a:cxnLst/>
            <a:rect l="l" t="t" r="r" b="b"/>
            <a:pathLst>
              <a:path w="952500" h="1347470">
                <a:moveTo>
                  <a:pt x="0" y="1347088"/>
                </a:moveTo>
                <a:lnTo>
                  <a:pt x="952500" y="1347088"/>
                </a:lnTo>
                <a:lnTo>
                  <a:pt x="952500" y="0"/>
                </a:lnTo>
                <a:lnTo>
                  <a:pt x="0" y="0"/>
                </a:lnTo>
                <a:lnTo>
                  <a:pt x="0" y="13470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02418" y="37460"/>
            <a:ext cx="6699250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520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905">
              <a:lnSpc>
                <a:spcPts val="1050"/>
              </a:lnSpc>
              <a:tabLst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Tiratura: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n.d.	</a:t>
            </a:r>
            <a:r>
              <a:rPr dirty="0" baseline="17543" sz="1425" spc="15" b="1">
                <a:latin typeface="Times New Roman"/>
                <a:cs typeface="Times New Roman"/>
              </a:rPr>
              <a:t>01-MAG-2016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885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12/2013:    11.847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270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15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    Ed. </a:t>
            </a:r>
            <a:r>
              <a:rPr dirty="0" sz="800" spc="5" b="1">
                <a:latin typeface="Times New Roman"/>
                <a:cs typeface="Times New Roman"/>
              </a:rPr>
              <a:t>I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2015: 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90.000	foglio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Quotidiano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-2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Torino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Mario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Calabresi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4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717800" y="30480"/>
            <a:ext cx="2313431" cy="2438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7556500" cy="10693400"/>
          </a:xfrm>
          <a:custGeom>
            <a:avLst/>
            <a:gdLst/>
            <a:ahLst/>
            <a:cxnLst/>
            <a:rect l="l" t="t" r="r" b="b"/>
            <a:pathLst>
              <a:path w="7556500" h="10693400">
                <a:moveTo>
                  <a:pt x="0" y="10693400"/>
                </a:moveTo>
                <a:lnTo>
                  <a:pt x="7556500" y="10693400"/>
                </a:lnTo>
                <a:lnTo>
                  <a:pt x="75565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432047" y="2566416"/>
            <a:ext cx="134620" cy="92075"/>
          </a:xfrm>
          <a:custGeom>
            <a:avLst/>
            <a:gdLst/>
            <a:ahLst/>
            <a:cxnLst/>
            <a:rect l="l" t="t" r="r" b="b"/>
            <a:pathLst>
              <a:path w="134620" h="92075">
                <a:moveTo>
                  <a:pt x="0" y="91948"/>
                </a:moveTo>
                <a:lnTo>
                  <a:pt x="134112" y="91948"/>
                </a:lnTo>
                <a:lnTo>
                  <a:pt x="134112" y="0"/>
                </a:lnTo>
                <a:lnTo>
                  <a:pt x="0" y="0"/>
                </a:lnTo>
                <a:lnTo>
                  <a:pt x="0" y="91948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432047" y="2651760"/>
            <a:ext cx="134620" cy="12700"/>
          </a:xfrm>
          <a:custGeom>
            <a:avLst/>
            <a:gdLst/>
            <a:ahLst/>
            <a:cxnLst/>
            <a:rect l="l" t="t" r="r" b="b"/>
            <a:pathLst>
              <a:path w="134620" h="12700">
                <a:moveTo>
                  <a:pt x="0" y="12700"/>
                </a:moveTo>
                <a:lnTo>
                  <a:pt x="134112" y="12700"/>
                </a:lnTo>
                <a:lnTo>
                  <a:pt x="134112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9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9527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Ilfogliettone.it  8 maggio</a:t>
            </a:r>
            <a:r>
              <a:rPr dirty="0" sz="1600" spc="-6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179954" y="2614322"/>
            <a:ext cx="3305175" cy="6187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75387" y="3819213"/>
            <a:ext cx="6045891" cy="7741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4928742"/>
            <a:ext cx="4743450" cy="26765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06819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Caste</a:t>
            </a:r>
            <a:r>
              <a:rPr dirty="0" sz="1600" b="1">
                <a:latin typeface="Arial"/>
                <a:cs typeface="Arial"/>
              </a:rPr>
              <a:t>l</a:t>
            </a:r>
            <a:r>
              <a:rPr dirty="0" sz="1600" spc="-5" b="1">
                <a:latin typeface="Arial"/>
                <a:cs typeface="Arial"/>
              </a:rPr>
              <a:t>buo</a:t>
            </a:r>
            <a:r>
              <a:rPr dirty="0" sz="1600" spc="-15" b="1">
                <a:latin typeface="Arial"/>
                <a:cs typeface="Arial"/>
              </a:rPr>
              <a:t>n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l</a:t>
            </a:r>
            <a:r>
              <a:rPr dirty="0" sz="1600" spc="15" b="1">
                <a:latin typeface="Arial"/>
                <a:cs typeface="Arial"/>
              </a:rPr>
              <a:t>i</a:t>
            </a:r>
            <a:r>
              <a:rPr dirty="0" sz="1600" spc="-2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e.com  </a:t>
            </a:r>
            <a:r>
              <a:rPr dirty="0" sz="1600" spc="-5" b="1">
                <a:latin typeface="Arial"/>
                <a:cs typeface="Arial"/>
              </a:rPr>
              <a:t>9 maggio 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204717"/>
            <a:ext cx="5436235" cy="1203325"/>
          </a:xfrm>
          <a:prstGeom prst="rect">
            <a:avLst/>
          </a:prstGeom>
        </p:spPr>
        <p:txBody>
          <a:bodyPr wrap="square" lIns="0" tIns="43180" rIns="0" bIns="0" rtlCol="0" vert="horz">
            <a:spAutoFit/>
          </a:bodyPr>
          <a:lstStyle/>
          <a:p>
            <a:pPr marL="12700" marR="5080">
              <a:lnSpc>
                <a:spcPts val="3270"/>
              </a:lnSpc>
              <a:spcBef>
                <a:spcPts val="340"/>
              </a:spcBef>
            </a:pPr>
            <a:r>
              <a:rPr dirty="0" sz="2850" spc="-65">
                <a:solidFill>
                  <a:srgbClr val="444444"/>
                </a:solidFill>
                <a:latin typeface="Arial"/>
                <a:cs typeface="Arial"/>
              </a:rPr>
              <a:t>Grande </a:t>
            </a:r>
            <a:r>
              <a:rPr dirty="0" sz="2850" spc="-70">
                <a:solidFill>
                  <a:srgbClr val="444444"/>
                </a:solidFill>
                <a:latin typeface="Arial"/>
                <a:cs typeface="Arial"/>
              </a:rPr>
              <a:t>successo </a:t>
            </a:r>
            <a:r>
              <a:rPr dirty="0" sz="2850" spc="-55">
                <a:solidFill>
                  <a:srgbClr val="444444"/>
                </a:solidFill>
                <a:latin typeface="Arial"/>
                <a:cs typeface="Arial"/>
              </a:rPr>
              <a:t>del </a:t>
            </a:r>
            <a:r>
              <a:rPr dirty="0" sz="2850" spc="-70">
                <a:solidFill>
                  <a:srgbClr val="444444"/>
                </a:solidFill>
                <a:latin typeface="Arial"/>
                <a:cs typeface="Arial"/>
              </a:rPr>
              <a:t>“Festival</a:t>
            </a:r>
            <a:r>
              <a:rPr dirty="0" sz="2850" spc="-459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2850" spc="-65">
                <a:solidFill>
                  <a:srgbClr val="444444"/>
                </a:solidFill>
                <a:latin typeface="Arial"/>
                <a:cs typeface="Arial"/>
              </a:rPr>
              <a:t>della  Cultura </a:t>
            </a:r>
            <a:r>
              <a:rPr dirty="0" sz="2850" spc="-70">
                <a:solidFill>
                  <a:srgbClr val="444444"/>
                </a:solidFill>
                <a:latin typeface="Arial"/>
                <a:cs typeface="Arial"/>
              </a:rPr>
              <a:t>Creativa</a:t>
            </a:r>
            <a:r>
              <a:rPr dirty="0" sz="2850" spc="-254">
                <a:solidFill>
                  <a:srgbClr val="444444"/>
                </a:solidFill>
                <a:latin typeface="Arial"/>
                <a:cs typeface="Arial"/>
              </a:rPr>
              <a:t> </a:t>
            </a:r>
            <a:r>
              <a:rPr dirty="0" sz="2850" spc="-65">
                <a:solidFill>
                  <a:srgbClr val="444444"/>
                </a:solidFill>
                <a:latin typeface="Arial"/>
                <a:cs typeface="Arial"/>
              </a:rPr>
              <a:t>2016”</a:t>
            </a:r>
            <a:endParaRPr sz="28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30"/>
              </a:spcBef>
            </a:pP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INSERITO DA </a:t>
            </a:r>
            <a:r>
              <a:rPr dirty="0" sz="1050" spc="-5">
                <a:solidFill>
                  <a:srgbClr val="3A8DBC"/>
                </a:solidFill>
                <a:latin typeface="Times New Roman"/>
                <a:cs typeface="Times New Roman"/>
                <a:hlinkClick r:id="rId3"/>
              </a:rPr>
              <a:t>CASTELBUONOLIVE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· 9 </a:t>
            </a:r>
            <a:r>
              <a:rPr dirty="0" sz="1050" spc="-5">
                <a:solidFill>
                  <a:srgbClr val="333333"/>
                </a:solidFill>
                <a:latin typeface="Arial"/>
                <a:cs typeface="Arial"/>
              </a:rPr>
              <a:t>MAGGIO</a:t>
            </a:r>
            <a:r>
              <a:rPr dirty="0" sz="1050" spc="2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333333"/>
                </a:solidFill>
                <a:latin typeface="Arial"/>
                <a:cs typeface="Arial"/>
              </a:rPr>
              <a:t>2016</a:t>
            </a:r>
            <a:endParaRPr sz="10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065654" y="2119883"/>
            <a:ext cx="3419475" cy="5519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4676012"/>
            <a:ext cx="1905000" cy="1905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665729" y="4676012"/>
            <a:ext cx="1904999" cy="1905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611242" y="4676012"/>
            <a:ext cx="1904999" cy="1905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20090" y="7000113"/>
            <a:ext cx="1905000" cy="1905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665729" y="7000113"/>
            <a:ext cx="1904999" cy="19050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611242" y="7000113"/>
            <a:ext cx="1904999" cy="1905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06819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Caste</a:t>
            </a:r>
            <a:r>
              <a:rPr dirty="0" sz="1600" b="1">
                <a:latin typeface="Arial"/>
                <a:cs typeface="Arial"/>
              </a:rPr>
              <a:t>l</a:t>
            </a:r>
            <a:r>
              <a:rPr dirty="0" sz="1600" spc="-5" b="1">
                <a:latin typeface="Arial"/>
                <a:cs typeface="Arial"/>
              </a:rPr>
              <a:t>buo</a:t>
            </a:r>
            <a:r>
              <a:rPr dirty="0" sz="1600" spc="-15" b="1">
                <a:latin typeface="Arial"/>
                <a:cs typeface="Arial"/>
              </a:rPr>
              <a:t>n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l</a:t>
            </a:r>
            <a:r>
              <a:rPr dirty="0" sz="1600" spc="15" b="1">
                <a:latin typeface="Arial"/>
                <a:cs typeface="Arial"/>
              </a:rPr>
              <a:t>i</a:t>
            </a:r>
            <a:r>
              <a:rPr dirty="0" sz="1600" spc="-2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e.com  </a:t>
            </a:r>
            <a:r>
              <a:rPr dirty="0" sz="1600" spc="-5" b="1">
                <a:latin typeface="Arial"/>
                <a:cs typeface="Arial"/>
              </a:rPr>
              <a:t>9 maggio 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2119883"/>
            <a:ext cx="1905000" cy="19044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665729" y="2119883"/>
            <a:ext cx="1904999" cy="19044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611242" y="2119883"/>
            <a:ext cx="1904999" cy="19044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4119625"/>
            <a:ext cx="1905000" cy="1904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665729" y="4119625"/>
            <a:ext cx="1904999" cy="1904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611242" y="4119625"/>
            <a:ext cx="1904999" cy="1904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20090" y="6120383"/>
            <a:ext cx="1905000" cy="19044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665729" y="6120383"/>
            <a:ext cx="1904999" cy="19044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611242" y="6120383"/>
            <a:ext cx="1904999" cy="190449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06819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Caste</a:t>
            </a:r>
            <a:r>
              <a:rPr dirty="0" sz="1600" b="1">
                <a:latin typeface="Arial"/>
                <a:cs typeface="Arial"/>
              </a:rPr>
              <a:t>l</a:t>
            </a:r>
            <a:r>
              <a:rPr dirty="0" sz="1600" spc="-5" b="1">
                <a:latin typeface="Arial"/>
                <a:cs typeface="Arial"/>
              </a:rPr>
              <a:t>buo</a:t>
            </a:r>
            <a:r>
              <a:rPr dirty="0" sz="1600" spc="-15" b="1">
                <a:latin typeface="Arial"/>
                <a:cs typeface="Arial"/>
              </a:rPr>
              <a:t>n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l</a:t>
            </a:r>
            <a:r>
              <a:rPr dirty="0" sz="1600" spc="15" b="1">
                <a:latin typeface="Arial"/>
                <a:cs typeface="Arial"/>
              </a:rPr>
              <a:t>i</a:t>
            </a:r>
            <a:r>
              <a:rPr dirty="0" sz="1600" spc="-2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e.com  </a:t>
            </a:r>
            <a:r>
              <a:rPr dirty="0" sz="1600" spc="-5" b="1">
                <a:latin typeface="Arial"/>
                <a:cs typeface="Arial"/>
              </a:rPr>
              <a:t>9 maggio 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3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2119883"/>
            <a:ext cx="1905000" cy="19044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665729" y="2119883"/>
            <a:ext cx="1904999" cy="19044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611242" y="2119883"/>
            <a:ext cx="1904999" cy="19044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4119625"/>
            <a:ext cx="1905000" cy="1904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665729" y="4119625"/>
            <a:ext cx="1904999" cy="1904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611242" y="4119625"/>
            <a:ext cx="1904999" cy="19049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20090" y="6120383"/>
            <a:ext cx="1905000" cy="19044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665729" y="6120383"/>
            <a:ext cx="1904999" cy="19044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611242" y="6120383"/>
            <a:ext cx="1904999" cy="190449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068195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Caste</a:t>
            </a:r>
            <a:r>
              <a:rPr dirty="0" sz="1600" b="1">
                <a:latin typeface="Arial"/>
                <a:cs typeface="Arial"/>
              </a:rPr>
              <a:t>l</a:t>
            </a:r>
            <a:r>
              <a:rPr dirty="0" sz="1600" spc="-5" b="1">
                <a:latin typeface="Arial"/>
                <a:cs typeface="Arial"/>
              </a:rPr>
              <a:t>buo</a:t>
            </a:r>
            <a:r>
              <a:rPr dirty="0" sz="1600" spc="-15" b="1">
                <a:latin typeface="Arial"/>
                <a:cs typeface="Arial"/>
              </a:rPr>
              <a:t>n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l</a:t>
            </a:r>
            <a:r>
              <a:rPr dirty="0" sz="1600" spc="15" b="1">
                <a:latin typeface="Arial"/>
                <a:cs typeface="Arial"/>
              </a:rPr>
              <a:t>i</a:t>
            </a:r>
            <a:r>
              <a:rPr dirty="0" sz="1600" spc="-2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e.com  </a:t>
            </a:r>
            <a:r>
              <a:rPr dirty="0" sz="1600" spc="-5" b="1">
                <a:latin typeface="Arial"/>
                <a:cs typeface="Arial"/>
              </a:rPr>
              <a:t>9 maggio 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4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6104915"/>
            <a:ext cx="6148705" cy="37445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33400"/>
              </a:lnSpc>
              <a:spcBef>
                <a:spcPts val="95"/>
              </a:spcBef>
            </a:pPr>
            <a:r>
              <a:rPr dirty="0" sz="1350" spc="-5">
                <a:latin typeface="Arial"/>
                <a:cs typeface="Arial"/>
              </a:rPr>
              <a:t>Il </a:t>
            </a:r>
            <a:r>
              <a:rPr dirty="0" sz="1350">
                <a:latin typeface="Arial"/>
                <a:cs typeface="Arial"/>
              </a:rPr>
              <a:t>Museo </a:t>
            </a:r>
            <a:r>
              <a:rPr dirty="0" sz="1350" spc="-5">
                <a:latin typeface="Arial"/>
                <a:cs typeface="Arial"/>
              </a:rPr>
              <a:t>Civico </a:t>
            </a:r>
            <a:r>
              <a:rPr dirty="0" sz="1350">
                <a:latin typeface="Arial"/>
                <a:cs typeface="Arial"/>
              </a:rPr>
              <a:t>di </a:t>
            </a:r>
            <a:r>
              <a:rPr dirty="0" sz="1350" spc="-5">
                <a:latin typeface="Arial"/>
                <a:cs typeface="Arial"/>
              </a:rPr>
              <a:t>Castelbuono </a:t>
            </a:r>
            <a:r>
              <a:rPr dirty="0" sz="1350">
                <a:latin typeface="Arial"/>
                <a:cs typeface="Arial"/>
              </a:rPr>
              <a:t>è </a:t>
            </a:r>
            <a:r>
              <a:rPr dirty="0" sz="1350" spc="-5">
                <a:latin typeface="Arial"/>
                <a:cs typeface="Arial"/>
              </a:rPr>
              <a:t>lieto </a:t>
            </a:r>
            <a:r>
              <a:rPr dirty="0" sz="1350">
                <a:latin typeface="Arial"/>
                <a:cs typeface="Arial"/>
              </a:rPr>
              <a:t>di </a:t>
            </a:r>
            <a:r>
              <a:rPr dirty="0" sz="1350" spc="-5">
                <a:latin typeface="Arial"/>
                <a:cs typeface="Arial"/>
              </a:rPr>
              <a:t>comunicare che </a:t>
            </a:r>
            <a:r>
              <a:rPr dirty="0" sz="1350">
                <a:latin typeface="Arial"/>
                <a:cs typeface="Arial"/>
              </a:rPr>
              <a:t>la giornata nazionale  </a:t>
            </a:r>
            <a:r>
              <a:rPr dirty="0" sz="1350" spc="-5">
                <a:latin typeface="Arial"/>
                <a:cs typeface="Arial"/>
              </a:rPr>
              <a:t>dedicata </a:t>
            </a:r>
            <a:r>
              <a:rPr dirty="0" sz="1350">
                <a:latin typeface="Arial"/>
                <a:cs typeface="Arial"/>
              </a:rPr>
              <a:t>al </a:t>
            </a:r>
            <a:r>
              <a:rPr dirty="0" sz="1350" spc="-5">
                <a:latin typeface="Arial"/>
                <a:cs typeface="Arial"/>
              </a:rPr>
              <a:t>Festival </a:t>
            </a:r>
            <a:r>
              <a:rPr dirty="0" sz="1350">
                <a:latin typeface="Arial"/>
                <a:cs typeface="Arial"/>
              </a:rPr>
              <a:t>della </a:t>
            </a:r>
            <a:r>
              <a:rPr dirty="0" sz="1350" spc="-5">
                <a:latin typeface="Arial"/>
                <a:cs typeface="Arial"/>
              </a:rPr>
              <a:t>Cultura Creativa -promosso dall’ABI (Associazione  Bancaria Italiana)- si </a:t>
            </a:r>
            <a:r>
              <a:rPr dirty="0" sz="1350">
                <a:latin typeface="Arial"/>
                <a:cs typeface="Arial"/>
              </a:rPr>
              <a:t>è </a:t>
            </a:r>
            <a:r>
              <a:rPr dirty="0" sz="1350" spc="-5">
                <a:latin typeface="Arial"/>
                <a:cs typeface="Arial"/>
              </a:rPr>
              <a:t>svolto nella mattina dell’8 maggio con grande successo,  coinvolgendo bambini </a:t>
            </a:r>
            <a:r>
              <a:rPr dirty="0" sz="1350">
                <a:latin typeface="Arial"/>
                <a:cs typeface="Arial"/>
              </a:rPr>
              <a:t>di </a:t>
            </a:r>
            <a:r>
              <a:rPr dirty="0" sz="1350" spc="-5">
                <a:latin typeface="Arial"/>
                <a:cs typeface="Arial"/>
              </a:rPr>
              <a:t>tutte </a:t>
            </a:r>
            <a:r>
              <a:rPr dirty="0" sz="1350">
                <a:latin typeface="Arial"/>
                <a:cs typeface="Arial"/>
              </a:rPr>
              <a:t>le età nella </a:t>
            </a:r>
            <a:r>
              <a:rPr dirty="0" sz="1350" spc="-5">
                <a:latin typeface="Arial"/>
                <a:cs typeface="Arial"/>
              </a:rPr>
              <a:t>realizzazione di </a:t>
            </a:r>
            <a:r>
              <a:rPr dirty="0" sz="1350">
                <a:latin typeface="Arial"/>
                <a:cs typeface="Arial"/>
              </a:rPr>
              <a:t>un </a:t>
            </a:r>
            <a:r>
              <a:rPr dirty="0" sz="1350" spc="-5">
                <a:latin typeface="Arial"/>
                <a:cs typeface="Arial"/>
              </a:rPr>
              <a:t>grande tappeto  volante intrecciato con </a:t>
            </a:r>
            <a:r>
              <a:rPr dirty="0" sz="1350">
                <a:latin typeface="Arial"/>
                <a:cs typeface="Arial"/>
              </a:rPr>
              <a:t>gli </a:t>
            </a:r>
            <a:r>
              <a:rPr dirty="0" sz="1350" spc="-5">
                <a:latin typeface="Arial"/>
                <a:cs typeface="Arial"/>
              </a:rPr>
              <a:t>scampoli </a:t>
            </a:r>
            <a:r>
              <a:rPr dirty="0" sz="1350">
                <a:latin typeface="Arial"/>
                <a:cs typeface="Arial"/>
              </a:rPr>
              <a:t>di </a:t>
            </a:r>
            <a:r>
              <a:rPr dirty="0" sz="1350" spc="-5">
                <a:latin typeface="Arial"/>
                <a:cs typeface="Arial"/>
              </a:rPr>
              <a:t>tessuti -donati dall’azienda toscana Gori  </a:t>
            </a:r>
            <a:r>
              <a:rPr dirty="0" sz="1350">
                <a:latin typeface="Arial"/>
                <a:cs typeface="Arial"/>
              </a:rPr>
              <a:t>Tessuti e </a:t>
            </a:r>
            <a:r>
              <a:rPr dirty="0" sz="1350" spc="-5">
                <a:latin typeface="Arial"/>
                <a:cs typeface="Arial"/>
              </a:rPr>
              <a:t>dalla </a:t>
            </a:r>
            <a:r>
              <a:rPr dirty="0" sz="1350">
                <a:latin typeface="Arial"/>
                <a:cs typeface="Arial"/>
              </a:rPr>
              <a:t>Smac di </a:t>
            </a:r>
            <a:r>
              <a:rPr dirty="0" sz="1350" spc="-5">
                <a:latin typeface="Arial"/>
                <a:cs typeface="Arial"/>
              </a:rPr>
              <a:t>Castelbuono- </a:t>
            </a:r>
            <a:r>
              <a:rPr dirty="0" sz="1350">
                <a:latin typeface="Arial"/>
                <a:cs typeface="Arial"/>
              </a:rPr>
              <a:t>dai </a:t>
            </a:r>
            <a:r>
              <a:rPr dirty="0" sz="1350" spc="-5">
                <a:latin typeface="Arial"/>
                <a:cs typeface="Arial"/>
              </a:rPr>
              <a:t>più piccoli </a:t>
            </a:r>
            <a:r>
              <a:rPr dirty="0" sz="1350">
                <a:latin typeface="Arial"/>
                <a:cs typeface="Arial"/>
              </a:rPr>
              <a:t>sotto la guida </a:t>
            </a:r>
            <a:r>
              <a:rPr dirty="0" sz="1350" spc="-5">
                <a:latin typeface="Arial"/>
                <a:cs typeface="Arial"/>
              </a:rPr>
              <a:t>dei  responsabili </a:t>
            </a:r>
            <a:r>
              <a:rPr dirty="0" sz="1350">
                <a:latin typeface="Arial"/>
                <a:cs typeface="Arial"/>
              </a:rPr>
              <a:t>del </a:t>
            </a:r>
            <a:r>
              <a:rPr dirty="0" sz="1350" spc="-5">
                <a:latin typeface="Arial"/>
                <a:cs typeface="Arial"/>
              </a:rPr>
              <a:t>Dipartimento Educazione </a:t>
            </a:r>
            <a:r>
              <a:rPr dirty="0" sz="1350">
                <a:latin typeface="Arial"/>
                <a:cs typeface="Arial"/>
              </a:rPr>
              <a:t>del </a:t>
            </a:r>
            <a:r>
              <a:rPr dirty="0" sz="1350" spc="-5">
                <a:latin typeface="Arial"/>
                <a:cs typeface="Arial"/>
              </a:rPr>
              <a:t>Castello </a:t>
            </a:r>
            <a:r>
              <a:rPr dirty="0" sz="1350">
                <a:latin typeface="Arial"/>
                <a:cs typeface="Arial"/>
              </a:rPr>
              <a:t>di </a:t>
            </a:r>
            <a:r>
              <a:rPr dirty="0" sz="1350" spc="-5">
                <a:latin typeface="Arial"/>
                <a:cs typeface="Arial"/>
              </a:rPr>
              <a:t>Rivoli </a:t>
            </a:r>
            <a:r>
              <a:rPr dirty="0" sz="1350">
                <a:latin typeface="Arial"/>
                <a:cs typeface="Arial"/>
              </a:rPr>
              <a:t>di Torino, </a:t>
            </a:r>
            <a:r>
              <a:rPr dirty="0" sz="1350" spc="-5">
                <a:latin typeface="Arial"/>
                <a:cs typeface="Arial"/>
              </a:rPr>
              <a:t>degli  allievi dell’Accademia di Belle Arti </a:t>
            </a:r>
            <a:r>
              <a:rPr dirty="0" sz="1350">
                <a:latin typeface="Arial"/>
                <a:cs typeface="Arial"/>
              </a:rPr>
              <a:t>di </a:t>
            </a:r>
            <a:r>
              <a:rPr dirty="0" sz="1350" spc="-5">
                <a:latin typeface="Arial"/>
                <a:cs typeface="Arial"/>
              </a:rPr>
              <a:t>Palermo </a:t>
            </a:r>
            <a:r>
              <a:rPr dirty="0" sz="1350">
                <a:latin typeface="Arial"/>
                <a:cs typeface="Arial"/>
              </a:rPr>
              <a:t>e </a:t>
            </a:r>
            <a:r>
              <a:rPr dirty="0" sz="1350" spc="-5">
                <a:latin typeface="Arial"/>
                <a:cs typeface="Arial"/>
              </a:rPr>
              <a:t>del </a:t>
            </a:r>
            <a:r>
              <a:rPr dirty="0" sz="1350">
                <a:latin typeface="Arial"/>
                <a:cs typeface="Arial"/>
              </a:rPr>
              <a:t>Museo </a:t>
            </a:r>
            <a:r>
              <a:rPr dirty="0" sz="1350" spc="-5">
                <a:latin typeface="Arial"/>
                <a:cs typeface="Arial"/>
              </a:rPr>
              <a:t>Civico </a:t>
            </a:r>
            <a:r>
              <a:rPr dirty="0" sz="1350">
                <a:latin typeface="Arial"/>
                <a:cs typeface="Arial"/>
              </a:rPr>
              <a:t>di  </a:t>
            </a:r>
            <a:r>
              <a:rPr dirty="0" sz="1350" spc="-5">
                <a:latin typeface="Arial"/>
                <a:cs typeface="Arial"/>
              </a:rPr>
              <a:t>Castelbuono.</a:t>
            </a:r>
            <a:endParaRPr sz="1350">
              <a:latin typeface="Arial"/>
              <a:cs typeface="Arial"/>
            </a:endParaRPr>
          </a:p>
          <a:p>
            <a:pPr algn="just" marL="12700" marR="9525">
              <a:lnSpc>
                <a:spcPct val="133300"/>
              </a:lnSpc>
              <a:spcBef>
                <a:spcPts val="1200"/>
              </a:spcBef>
            </a:pPr>
            <a:r>
              <a:rPr dirty="0" sz="1350" spc="-5">
                <a:latin typeface="Arial"/>
                <a:cs typeface="Arial"/>
              </a:rPr>
              <a:t>Il Maestro Mimmo Cuticchio, ospite d’eccezione </a:t>
            </a:r>
            <a:r>
              <a:rPr dirty="0" sz="1350">
                <a:latin typeface="Arial"/>
                <a:cs typeface="Arial"/>
              </a:rPr>
              <a:t>e </a:t>
            </a:r>
            <a:r>
              <a:rPr dirty="0" sz="1350" spc="-5">
                <a:latin typeface="Arial"/>
                <a:cs typeface="Arial"/>
              </a:rPr>
              <a:t>testimonial dell’evento, ha  </a:t>
            </a:r>
            <a:r>
              <a:rPr dirty="0" sz="1350">
                <a:latin typeface="Arial"/>
                <a:cs typeface="Arial"/>
              </a:rPr>
              <a:t>animato il pupo di Giovanni I </a:t>
            </a:r>
            <a:r>
              <a:rPr dirty="0" sz="1350" spc="-5">
                <a:latin typeface="Arial"/>
                <a:cs typeface="Arial"/>
              </a:rPr>
              <a:t>Ventimiglia (in mostra fino al </a:t>
            </a:r>
            <a:r>
              <a:rPr dirty="0" sz="1350">
                <a:latin typeface="Arial"/>
                <a:cs typeface="Arial"/>
              </a:rPr>
              <a:t>17 </a:t>
            </a:r>
            <a:r>
              <a:rPr dirty="0" sz="1350" spc="-5">
                <a:latin typeface="Arial"/>
                <a:cs typeface="Arial"/>
              </a:rPr>
              <a:t>luglio </a:t>
            </a:r>
            <a:r>
              <a:rPr dirty="0" sz="1350">
                <a:latin typeface="Arial"/>
                <a:cs typeface="Arial"/>
              </a:rPr>
              <a:t>al </a:t>
            </a:r>
            <a:r>
              <a:rPr dirty="0" sz="1350" spc="-5">
                <a:latin typeface="Arial"/>
                <a:cs typeface="Arial"/>
              </a:rPr>
              <a:t>Museo  nell’esposizione </a:t>
            </a:r>
            <a:r>
              <a:rPr dirty="0" sz="1350">
                <a:latin typeface="Arial"/>
                <a:cs typeface="Arial"/>
              </a:rPr>
              <a:t>“Tra i </a:t>
            </a:r>
            <a:r>
              <a:rPr dirty="0" sz="1350" spc="-5">
                <a:latin typeface="Arial"/>
                <a:cs typeface="Arial"/>
              </a:rPr>
              <a:t>sentieri dei Ventimiglia”) facendolo interagire </a:t>
            </a:r>
            <a:r>
              <a:rPr dirty="0" sz="1350">
                <a:latin typeface="Arial"/>
                <a:cs typeface="Arial"/>
              </a:rPr>
              <a:t>con i </a:t>
            </a:r>
            <a:r>
              <a:rPr dirty="0" sz="1350" spc="-5">
                <a:latin typeface="Arial"/>
                <a:cs typeface="Arial"/>
              </a:rPr>
              <a:t>piccoli  partecipanti, raccontando storie </a:t>
            </a:r>
            <a:r>
              <a:rPr dirty="0" sz="1350">
                <a:latin typeface="Arial"/>
                <a:cs typeface="Arial"/>
              </a:rPr>
              <a:t>e </a:t>
            </a:r>
            <a:r>
              <a:rPr dirty="0" sz="1350" spc="-5">
                <a:latin typeface="Arial"/>
                <a:cs typeface="Arial"/>
              </a:rPr>
              <a:t>aneddoti </a:t>
            </a:r>
            <a:r>
              <a:rPr dirty="0" sz="1350">
                <a:latin typeface="Arial"/>
                <a:cs typeface="Arial"/>
              </a:rPr>
              <a:t>e </a:t>
            </a:r>
            <a:r>
              <a:rPr dirty="0" sz="1350" spc="-5">
                <a:latin typeface="Arial"/>
                <a:cs typeface="Arial"/>
              </a:rPr>
              <a:t>accompagnando </a:t>
            </a:r>
            <a:r>
              <a:rPr dirty="0" sz="1350">
                <a:latin typeface="Arial"/>
                <a:cs typeface="Arial"/>
              </a:rPr>
              <a:t>il </a:t>
            </a:r>
            <a:r>
              <a:rPr dirty="0" sz="1350" spc="-5">
                <a:latin typeface="Arial"/>
                <a:cs typeface="Arial"/>
              </a:rPr>
              <a:t>tappeto</a:t>
            </a:r>
            <a:r>
              <a:rPr dirty="0" sz="1350">
                <a:latin typeface="Arial"/>
                <a:cs typeface="Arial"/>
              </a:rPr>
              <a:t> </a:t>
            </a:r>
            <a:r>
              <a:rPr dirty="0" sz="1350" spc="-5">
                <a:latin typeface="Arial"/>
                <a:cs typeface="Arial"/>
              </a:rPr>
              <a:t>nella</a:t>
            </a:r>
            <a:endParaRPr sz="13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20090" y="2119883"/>
            <a:ext cx="1905000" cy="19044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665729" y="2119883"/>
            <a:ext cx="1904999" cy="19044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611242" y="2119883"/>
            <a:ext cx="1904999" cy="19044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20090" y="4119625"/>
            <a:ext cx="1905000" cy="1904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665729" y="4119625"/>
            <a:ext cx="1904999" cy="1904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8070" cy="377634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084954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Caste</a:t>
            </a:r>
            <a:r>
              <a:rPr dirty="0" sz="1600" b="1">
                <a:latin typeface="Arial"/>
                <a:cs typeface="Arial"/>
              </a:rPr>
              <a:t>l</a:t>
            </a:r>
            <a:r>
              <a:rPr dirty="0" sz="1600" spc="-5" b="1">
                <a:latin typeface="Arial"/>
                <a:cs typeface="Arial"/>
              </a:rPr>
              <a:t>buo</a:t>
            </a:r>
            <a:r>
              <a:rPr dirty="0" sz="1600" spc="-15" b="1">
                <a:latin typeface="Arial"/>
                <a:cs typeface="Arial"/>
              </a:rPr>
              <a:t>n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l</a:t>
            </a:r>
            <a:r>
              <a:rPr dirty="0" sz="1600" spc="15" b="1">
                <a:latin typeface="Arial"/>
                <a:cs typeface="Arial"/>
              </a:rPr>
              <a:t>i</a:t>
            </a:r>
            <a:r>
              <a:rPr dirty="0" sz="1600" spc="-2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e.com  </a:t>
            </a:r>
            <a:r>
              <a:rPr dirty="0" sz="1600" spc="-5" b="1">
                <a:latin typeface="Arial"/>
                <a:cs typeface="Arial"/>
              </a:rPr>
              <a:t>9 maggio 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5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5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2700" marR="6350">
              <a:lnSpc>
                <a:spcPct val="133300"/>
              </a:lnSpc>
              <a:spcBef>
                <a:spcPts val="965"/>
              </a:spcBef>
            </a:pPr>
            <a:r>
              <a:rPr dirty="0" sz="1350" spc="-5">
                <a:latin typeface="Arial"/>
                <a:cs typeface="Arial"/>
              </a:rPr>
              <a:t>sua sfilata cittadina. Il grande tappeto volante, simbolo </a:t>
            </a:r>
            <a:r>
              <a:rPr dirty="0" sz="1350">
                <a:latin typeface="Arial"/>
                <a:cs typeface="Arial"/>
              </a:rPr>
              <a:t>di </a:t>
            </a:r>
            <a:r>
              <a:rPr dirty="0" sz="1350" spc="-5">
                <a:latin typeface="Arial"/>
                <a:cs typeface="Arial"/>
              </a:rPr>
              <a:t>creatività condivisa, </a:t>
            </a:r>
            <a:r>
              <a:rPr dirty="0" sz="1350">
                <a:latin typeface="Arial"/>
                <a:cs typeface="Arial"/>
              </a:rPr>
              <a:t>è  stato </a:t>
            </a:r>
            <a:r>
              <a:rPr dirty="0" sz="1350" spc="-5">
                <a:latin typeface="Arial"/>
                <a:cs typeface="Arial"/>
              </a:rPr>
              <a:t>poi trasportato </a:t>
            </a:r>
            <a:r>
              <a:rPr dirty="0" sz="1350">
                <a:latin typeface="Arial"/>
                <a:cs typeface="Arial"/>
              </a:rPr>
              <a:t>in Piazza </a:t>
            </a:r>
            <a:r>
              <a:rPr dirty="0" sz="1350" spc="-5">
                <a:latin typeface="Arial"/>
                <a:cs typeface="Arial"/>
              </a:rPr>
              <a:t>Margherita </a:t>
            </a:r>
            <a:r>
              <a:rPr dirty="0" sz="1350">
                <a:latin typeface="Arial"/>
                <a:cs typeface="Arial"/>
              </a:rPr>
              <a:t>in una </a:t>
            </a:r>
            <a:r>
              <a:rPr dirty="0" sz="1350" spc="-5">
                <a:latin typeface="Arial"/>
                <a:cs typeface="Arial"/>
              </a:rPr>
              <a:t>festosa </a:t>
            </a:r>
            <a:r>
              <a:rPr dirty="0" sz="1350">
                <a:latin typeface="Arial"/>
                <a:cs typeface="Arial"/>
              </a:rPr>
              <a:t>e </a:t>
            </a:r>
            <a:r>
              <a:rPr dirty="0" sz="1350" spc="-5">
                <a:latin typeface="Arial"/>
                <a:cs typeface="Arial"/>
              </a:rPr>
              <a:t>coloratissima  carovana </a:t>
            </a:r>
            <a:r>
              <a:rPr dirty="0" sz="1350">
                <a:latin typeface="Arial"/>
                <a:cs typeface="Arial"/>
              </a:rPr>
              <a:t>di </a:t>
            </a:r>
            <a:r>
              <a:rPr dirty="0" sz="1350" spc="-5">
                <a:latin typeface="Arial"/>
                <a:cs typeface="Arial"/>
              </a:rPr>
              <a:t>bambini </a:t>
            </a:r>
            <a:r>
              <a:rPr dirty="0" sz="1350">
                <a:latin typeface="Arial"/>
                <a:cs typeface="Arial"/>
              </a:rPr>
              <a:t>e </a:t>
            </a:r>
            <a:r>
              <a:rPr dirty="0" sz="1350" spc="-5">
                <a:latin typeface="Arial"/>
                <a:cs typeface="Arial"/>
              </a:rPr>
              <a:t>adulti. Il tappeto </a:t>
            </a:r>
            <a:r>
              <a:rPr dirty="0" sz="1350">
                <a:latin typeface="Arial"/>
                <a:cs typeface="Arial"/>
              </a:rPr>
              <a:t>è stato poi </a:t>
            </a:r>
            <a:r>
              <a:rPr dirty="0" sz="1350" spc="-5">
                <a:latin typeface="Arial"/>
                <a:cs typeface="Arial"/>
              </a:rPr>
              <a:t>collocato </a:t>
            </a:r>
            <a:r>
              <a:rPr dirty="0" sz="1350">
                <a:latin typeface="Arial"/>
                <a:cs typeface="Arial"/>
              </a:rPr>
              <a:t>sulla </a:t>
            </a:r>
            <a:r>
              <a:rPr dirty="0" sz="1350" spc="-5">
                <a:latin typeface="Arial"/>
                <a:cs typeface="Arial"/>
              </a:rPr>
              <a:t>facciata del  Castello </a:t>
            </a:r>
            <a:r>
              <a:rPr dirty="0" sz="1350">
                <a:latin typeface="Arial"/>
                <a:cs typeface="Arial"/>
              </a:rPr>
              <a:t>dei </a:t>
            </a:r>
            <a:r>
              <a:rPr dirty="0" sz="1350" spc="-5">
                <a:latin typeface="Arial"/>
                <a:cs typeface="Arial"/>
              </a:rPr>
              <a:t>Ventimiglia, dove </a:t>
            </a:r>
            <a:r>
              <a:rPr dirty="0" sz="1350">
                <a:latin typeface="Arial"/>
                <a:cs typeface="Arial"/>
              </a:rPr>
              <a:t>si </a:t>
            </a:r>
            <a:r>
              <a:rPr dirty="0" sz="1350" spc="-5">
                <a:latin typeface="Arial"/>
                <a:cs typeface="Arial"/>
              </a:rPr>
              <a:t>potrà ammirare ancora per qualche</a:t>
            </a:r>
            <a:r>
              <a:rPr dirty="0" sz="1350" spc="65">
                <a:latin typeface="Arial"/>
                <a:cs typeface="Arial"/>
              </a:rPr>
              <a:t> </a:t>
            </a:r>
            <a:r>
              <a:rPr dirty="0" sz="1350" spc="-5">
                <a:latin typeface="Arial"/>
                <a:cs typeface="Arial"/>
              </a:rPr>
              <a:t>giorno.</a:t>
            </a:r>
            <a:endParaRPr sz="13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350">
                <a:latin typeface="Arial"/>
                <a:cs typeface="Arial"/>
              </a:rPr>
              <a:t>Un</a:t>
            </a:r>
            <a:r>
              <a:rPr dirty="0" sz="1350" spc="290">
                <a:latin typeface="Arial"/>
                <a:cs typeface="Arial"/>
              </a:rPr>
              <a:t> </a:t>
            </a:r>
            <a:r>
              <a:rPr dirty="0" sz="1350" spc="-5">
                <a:latin typeface="Arial"/>
                <a:cs typeface="Arial"/>
              </a:rPr>
              <a:t>lungo</a:t>
            </a:r>
            <a:r>
              <a:rPr dirty="0" sz="1350" spc="275">
                <a:latin typeface="Arial"/>
                <a:cs typeface="Arial"/>
              </a:rPr>
              <a:t> </a:t>
            </a:r>
            <a:r>
              <a:rPr dirty="0" sz="1350" spc="-5">
                <a:latin typeface="Arial"/>
                <a:cs typeface="Arial"/>
              </a:rPr>
              <a:t>servizio</a:t>
            </a:r>
            <a:r>
              <a:rPr dirty="0" sz="1350" spc="290">
                <a:latin typeface="Arial"/>
                <a:cs typeface="Arial"/>
              </a:rPr>
              <a:t> </a:t>
            </a:r>
            <a:r>
              <a:rPr dirty="0" sz="1350" spc="-5">
                <a:latin typeface="Arial"/>
                <a:cs typeface="Arial"/>
              </a:rPr>
              <a:t>realizzato</a:t>
            </a:r>
            <a:r>
              <a:rPr dirty="0" sz="1350" spc="285">
                <a:latin typeface="Arial"/>
                <a:cs typeface="Arial"/>
              </a:rPr>
              <a:t> </a:t>
            </a:r>
            <a:r>
              <a:rPr dirty="0" sz="1350" spc="-5">
                <a:latin typeface="Arial"/>
                <a:cs typeface="Arial"/>
              </a:rPr>
              <a:t>da</a:t>
            </a:r>
            <a:r>
              <a:rPr dirty="0" sz="1350" spc="295">
                <a:latin typeface="Arial"/>
                <a:cs typeface="Arial"/>
              </a:rPr>
              <a:t> </a:t>
            </a:r>
            <a:r>
              <a:rPr dirty="0" sz="1350" spc="-5">
                <a:latin typeface="Arial"/>
                <a:cs typeface="Arial"/>
              </a:rPr>
              <a:t>Vicky</a:t>
            </a:r>
            <a:r>
              <a:rPr dirty="0" sz="1350" spc="270">
                <a:latin typeface="Arial"/>
                <a:cs typeface="Arial"/>
              </a:rPr>
              <a:t> </a:t>
            </a:r>
            <a:r>
              <a:rPr dirty="0" sz="1350" spc="-5">
                <a:latin typeface="Arial"/>
                <a:cs typeface="Arial"/>
              </a:rPr>
              <a:t>Sorci</a:t>
            </a:r>
            <a:r>
              <a:rPr dirty="0" sz="1350" spc="285">
                <a:latin typeface="Arial"/>
                <a:cs typeface="Arial"/>
              </a:rPr>
              <a:t> </a:t>
            </a:r>
            <a:r>
              <a:rPr dirty="0" sz="1350" spc="-5">
                <a:latin typeface="Arial"/>
                <a:cs typeface="Arial"/>
              </a:rPr>
              <a:t>del</a:t>
            </a:r>
            <a:r>
              <a:rPr dirty="0" sz="1350" spc="290">
                <a:latin typeface="Arial"/>
                <a:cs typeface="Arial"/>
              </a:rPr>
              <a:t> </a:t>
            </a:r>
            <a:r>
              <a:rPr dirty="0" sz="1350" spc="-5">
                <a:latin typeface="Arial"/>
                <a:cs typeface="Arial"/>
              </a:rPr>
              <a:t>TGR3</a:t>
            </a:r>
            <a:r>
              <a:rPr dirty="0" sz="1350" spc="29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è</a:t>
            </a:r>
            <a:r>
              <a:rPr dirty="0" sz="1350" spc="280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andato</a:t>
            </a:r>
            <a:r>
              <a:rPr dirty="0" sz="1350" spc="28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in</a:t>
            </a:r>
            <a:r>
              <a:rPr dirty="0" sz="1350" spc="275">
                <a:latin typeface="Arial"/>
                <a:cs typeface="Arial"/>
              </a:rPr>
              <a:t> </a:t>
            </a:r>
            <a:r>
              <a:rPr dirty="0" sz="1350">
                <a:latin typeface="Arial"/>
                <a:cs typeface="Arial"/>
              </a:rPr>
              <a:t>onda</a:t>
            </a:r>
            <a:r>
              <a:rPr dirty="0" sz="1350" spc="280">
                <a:latin typeface="Arial"/>
                <a:cs typeface="Arial"/>
              </a:rPr>
              <a:t> </a:t>
            </a:r>
            <a:r>
              <a:rPr dirty="0" sz="1350" spc="-5">
                <a:latin typeface="Arial"/>
                <a:cs typeface="Arial"/>
              </a:rPr>
              <a:t>alle</a:t>
            </a:r>
            <a:endParaRPr sz="1350">
              <a:latin typeface="Arial"/>
              <a:cs typeface="Arial"/>
            </a:endParaRPr>
          </a:p>
          <a:p>
            <a:pPr marL="12700" marR="5080">
              <a:lnSpc>
                <a:spcPct val="133300"/>
              </a:lnSpc>
            </a:pPr>
            <a:r>
              <a:rPr dirty="0" sz="1350" spc="-5">
                <a:latin typeface="Arial"/>
                <a:cs typeface="Arial"/>
              </a:rPr>
              <a:t>19.30 di domenica </a:t>
            </a:r>
            <a:r>
              <a:rPr dirty="0" sz="1350">
                <a:latin typeface="Arial"/>
                <a:cs typeface="Arial"/>
              </a:rPr>
              <a:t>8 </a:t>
            </a:r>
            <a:r>
              <a:rPr dirty="0" sz="1350" spc="-5">
                <a:latin typeface="Arial"/>
                <a:cs typeface="Arial"/>
              </a:rPr>
              <a:t>maggio </a:t>
            </a:r>
            <a:r>
              <a:rPr dirty="0" sz="1350">
                <a:latin typeface="Arial"/>
                <a:cs typeface="Arial"/>
              </a:rPr>
              <a:t>e </a:t>
            </a:r>
            <a:r>
              <a:rPr dirty="0" sz="1350" spc="-5">
                <a:latin typeface="Arial"/>
                <a:cs typeface="Arial"/>
              </a:rPr>
              <a:t>nell’edizione delle 7.30 di lunedì mattina </a:t>
            </a:r>
            <a:r>
              <a:rPr dirty="0" sz="1350">
                <a:latin typeface="Arial"/>
                <a:cs typeface="Arial"/>
              </a:rPr>
              <a:t>9  maggio.</a:t>
            </a:r>
            <a:endParaRPr sz="1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842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 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Corrie</a:t>
            </a:r>
            <a:r>
              <a:rPr dirty="0" sz="1600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eadr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ati</a:t>
            </a:r>
            <a:r>
              <a:rPr dirty="0" sz="1600" b="1">
                <a:latin typeface="Arial"/>
                <a:cs typeface="Arial"/>
              </a:rPr>
              <a:t>c</a:t>
            </a:r>
            <a:r>
              <a:rPr dirty="0" sz="1600" spc="-5" b="1">
                <a:latin typeface="Arial"/>
                <a:cs typeface="Arial"/>
              </a:rPr>
              <a:t>o.it  </a:t>
            </a:r>
            <a:r>
              <a:rPr dirty="0" sz="1600" spc="-5" b="1">
                <a:latin typeface="Arial"/>
                <a:cs typeface="Arial"/>
              </a:rPr>
              <a:t>9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764407"/>
            <a:ext cx="4920615" cy="727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760"/>
              </a:lnSpc>
              <a:spcBef>
                <a:spcPts val="100"/>
              </a:spcBef>
            </a:pPr>
            <a:r>
              <a:rPr dirty="0" sz="2350" b="1">
                <a:latin typeface="Arial"/>
                <a:cs typeface="Arial"/>
              </a:rPr>
              <a:t>Fermo, gli </a:t>
            </a:r>
            <a:r>
              <a:rPr dirty="0" sz="2350" spc="-5" b="1">
                <a:latin typeface="Arial"/>
                <a:cs typeface="Arial"/>
              </a:rPr>
              <a:t>alunni</a:t>
            </a:r>
            <a:r>
              <a:rPr dirty="0" sz="2350" spc="-50" b="1">
                <a:latin typeface="Arial"/>
                <a:cs typeface="Arial"/>
              </a:rPr>
              <a:t> </a:t>
            </a:r>
            <a:r>
              <a:rPr dirty="0" sz="2350" spc="-5" b="1">
                <a:latin typeface="Arial"/>
                <a:cs typeface="Arial"/>
              </a:rPr>
              <a:t>affascinati</a:t>
            </a:r>
            <a:endParaRPr sz="2350">
              <a:latin typeface="Arial"/>
              <a:cs typeface="Arial"/>
            </a:endParaRPr>
          </a:p>
          <a:p>
            <a:pPr marL="12700">
              <a:lnSpc>
                <a:spcPts val="2760"/>
              </a:lnSpc>
            </a:pPr>
            <a:r>
              <a:rPr dirty="0" sz="2350" spc="-5" b="1">
                <a:latin typeface="Arial"/>
                <a:cs typeface="Arial"/>
              </a:rPr>
              <a:t>dalla bellezza </a:t>
            </a:r>
            <a:r>
              <a:rPr dirty="0" sz="2350" b="1">
                <a:latin typeface="Arial"/>
                <a:cs typeface="Arial"/>
              </a:rPr>
              <a:t>di Palazzo</a:t>
            </a:r>
            <a:r>
              <a:rPr dirty="0" sz="2350" spc="10" b="1">
                <a:latin typeface="Arial"/>
                <a:cs typeface="Arial"/>
              </a:rPr>
              <a:t> </a:t>
            </a:r>
            <a:r>
              <a:rPr dirty="0" sz="2350" spc="-5" b="1">
                <a:latin typeface="Arial"/>
                <a:cs typeface="Arial"/>
              </a:rPr>
              <a:t>Matteucci</a:t>
            </a:r>
            <a:endParaRPr sz="23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6766331"/>
            <a:ext cx="6119495" cy="29400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199390">
              <a:lnSpc>
                <a:spcPct val="107100"/>
              </a:lnSpc>
              <a:spcBef>
                <a:spcPts val="90"/>
              </a:spcBef>
            </a:pPr>
            <a:r>
              <a:rPr dirty="0" sz="1050">
                <a:latin typeface="Arial"/>
                <a:cs typeface="Arial"/>
              </a:rPr>
              <a:t>FERMO - Si è </a:t>
            </a:r>
            <a:r>
              <a:rPr dirty="0" sz="1050" spc="-5">
                <a:latin typeface="Arial"/>
                <a:cs typeface="Arial"/>
              </a:rPr>
              <a:t>svolta nei giorni </a:t>
            </a:r>
            <a:r>
              <a:rPr dirty="0" sz="1050">
                <a:latin typeface="Arial"/>
                <a:cs typeface="Arial"/>
              </a:rPr>
              <a:t>scorsi </a:t>
            </a:r>
            <a:r>
              <a:rPr dirty="0" sz="1050" spc="-5">
                <a:latin typeface="Arial"/>
                <a:cs typeface="Arial"/>
              </a:rPr>
              <a:t>l’iniziativa “Abitare sottosopra: dal teatro romano alla Banca”,  promossa dalla Carifermo nell’ambito del “Festival della Cultura Creativa”, manifestazione nazionale  ideata dall’Abi (Associazione Bancaria Italiana) </a:t>
            </a:r>
            <a:r>
              <a:rPr dirty="0" sz="1050">
                <a:latin typeface="Arial"/>
                <a:cs typeface="Arial"/>
              </a:rPr>
              <a:t>in </a:t>
            </a:r>
            <a:r>
              <a:rPr dirty="0" sz="1050" spc="-5">
                <a:latin typeface="Arial"/>
                <a:cs typeface="Arial"/>
              </a:rPr>
              <a:t>collaborazione con le singole</a:t>
            </a:r>
            <a:r>
              <a:rPr dirty="0" sz="1050" spc="55">
                <a:latin typeface="Arial"/>
                <a:cs typeface="Arial"/>
              </a:rPr>
              <a:t> </a:t>
            </a:r>
            <a:r>
              <a:rPr dirty="0" sz="1050">
                <a:latin typeface="Arial"/>
                <a:cs typeface="Arial"/>
              </a:rPr>
              <a:t>banche.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 marR="5080">
              <a:lnSpc>
                <a:spcPct val="107000"/>
              </a:lnSpc>
            </a:pPr>
            <a:r>
              <a:rPr dirty="0" sz="1050" spc="-5">
                <a:latin typeface="Arial"/>
                <a:cs typeface="Arial"/>
              </a:rPr>
              <a:t>Carifermo </a:t>
            </a:r>
            <a:r>
              <a:rPr dirty="0" sz="1050">
                <a:latin typeface="Arial"/>
                <a:cs typeface="Arial"/>
              </a:rPr>
              <a:t>ha proposto </a:t>
            </a:r>
            <a:r>
              <a:rPr dirty="0" sz="1050" spc="-5">
                <a:latin typeface="Arial"/>
                <a:cs typeface="Arial"/>
              </a:rPr>
              <a:t>agli alunni </a:t>
            </a:r>
            <a:r>
              <a:rPr dirty="0" sz="1050">
                <a:latin typeface="Arial"/>
                <a:cs typeface="Arial"/>
              </a:rPr>
              <a:t>una </a:t>
            </a:r>
            <a:r>
              <a:rPr dirty="0" sz="1050" spc="-5">
                <a:latin typeface="Arial"/>
                <a:cs typeface="Arial"/>
              </a:rPr>
              <a:t>visita didattica </a:t>
            </a:r>
            <a:r>
              <a:rPr dirty="0" sz="1050">
                <a:latin typeface="Arial"/>
                <a:cs typeface="Arial"/>
              </a:rPr>
              <a:t>gratuita di </a:t>
            </a:r>
            <a:r>
              <a:rPr dirty="0" sz="1050" spc="-5">
                <a:latin typeface="Arial"/>
                <a:cs typeface="Arial"/>
              </a:rPr>
              <a:t>Palazzo </a:t>
            </a:r>
            <a:r>
              <a:rPr dirty="0" sz="1050">
                <a:latin typeface="Arial"/>
                <a:cs typeface="Arial"/>
              </a:rPr>
              <a:t>Matteucci </a:t>
            </a:r>
            <a:r>
              <a:rPr dirty="0" sz="1050" spc="-5">
                <a:latin typeface="Arial"/>
                <a:cs typeface="Arial"/>
              </a:rPr>
              <a:t>(Fermo) divisa </a:t>
            </a:r>
            <a:r>
              <a:rPr dirty="0" sz="1050">
                <a:latin typeface="Arial"/>
                <a:cs typeface="Arial"/>
              </a:rPr>
              <a:t>in  due </a:t>
            </a:r>
            <a:r>
              <a:rPr dirty="0" sz="1050" spc="-5">
                <a:latin typeface="Arial"/>
                <a:cs typeface="Arial"/>
              </a:rPr>
              <a:t>parti. </a:t>
            </a:r>
            <a:r>
              <a:rPr dirty="0" sz="1050">
                <a:latin typeface="Arial"/>
                <a:cs typeface="Arial"/>
              </a:rPr>
              <a:t>Una </a:t>
            </a:r>
            <a:r>
              <a:rPr dirty="0" sz="1050" spc="-5">
                <a:latin typeface="Arial"/>
                <a:cs typeface="Arial"/>
              </a:rPr>
              <a:t>prima, </a:t>
            </a:r>
            <a:r>
              <a:rPr dirty="0" sz="1050">
                <a:latin typeface="Arial"/>
                <a:cs typeface="Arial"/>
              </a:rPr>
              <a:t>a </a:t>
            </a:r>
            <a:r>
              <a:rPr dirty="0" sz="1050" spc="-5">
                <a:latin typeface="Arial"/>
                <a:cs typeface="Arial"/>
              </a:rPr>
              <a:t>cura </a:t>
            </a:r>
            <a:r>
              <a:rPr dirty="0" sz="105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Sistema Museo, sulle origini del luogo, ovvero </a:t>
            </a:r>
            <a:r>
              <a:rPr dirty="0" sz="1050">
                <a:latin typeface="Arial"/>
                <a:cs typeface="Arial"/>
              </a:rPr>
              <a:t>il </a:t>
            </a:r>
            <a:r>
              <a:rPr dirty="0" sz="1050" spc="-5">
                <a:latin typeface="Arial"/>
                <a:cs typeface="Arial"/>
              </a:rPr>
              <a:t>“sotto” del Palazzo: </a:t>
            </a:r>
            <a:r>
              <a:rPr dirty="0" sz="1050">
                <a:latin typeface="Arial"/>
                <a:cs typeface="Arial"/>
              </a:rPr>
              <a:t>il  </a:t>
            </a:r>
            <a:r>
              <a:rPr dirty="0" sz="1050" spc="-5">
                <a:latin typeface="Arial"/>
                <a:cs typeface="Arial"/>
              </a:rPr>
              <a:t>teatro </a:t>
            </a:r>
            <a:r>
              <a:rPr dirty="0" sz="1050">
                <a:latin typeface="Arial"/>
                <a:cs typeface="Arial"/>
              </a:rPr>
              <a:t>romano, ed </a:t>
            </a:r>
            <a:r>
              <a:rPr dirty="0" sz="1050" spc="-5">
                <a:latin typeface="Arial"/>
                <a:cs typeface="Arial"/>
              </a:rPr>
              <a:t>una </a:t>
            </a:r>
            <a:r>
              <a:rPr dirty="0" sz="1050">
                <a:latin typeface="Arial"/>
                <a:cs typeface="Arial"/>
              </a:rPr>
              <a:t>seconda, proposta </a:t>
            </a:r>
            <a:r>
              <a:rPr dirty="0" sz="1050" spc="-5">
                <a:latin typeface="Arial"/>
                <a:cs typeface="Arial"/>
              </a:rPr>
              <a:t>da Ermanno Traini responsabile della Divisione Commerciale  di Carifermo su quello </a:t>
            </a:r>
            <a:r>
              <a:rPr dirty="0" sz="1050">
                <a:latin typeface="Arial"/>
                <a:cs typeface="Arial"/>
              </a:rPr>
              <a:t>che </a:t>
            </a:r>
            <a:r>
              <a:rPr dirty="0" sz="1050" spc="-5">
                <a:latin typeface="Arial"/>
                <a:cs typeface="Arial"/>
              </a:rPr>
              <a:t>rappresenta oggi, </a:t>
            </a:r>
            <a:r>
              <a:rPr dirty="0" sz="1050">
                <a:latin typeface="Arial"/>
                <a:cs typeface="Arial"/>
              </a:rPr>
              <a:t>il </a:t>
            </a:r>
            <a:r>
              <a:rPr dirty="0" sz="1050" spc="-5">
                <a:latin typeface="Arial"/>
                <a:cs typeface="Arial"/>
              </a:rPr>
              <a:t>“sopra”, ovvero </a:t>
            </a:r>
            <a:r>
              <a:rPr dirty="0" sz="1050">
                <a:latin typeface="Arial"/>
                <a:cs typeface="Arial"/>
              </a:rPr>
              <a:t>la</a:t>
            </a:r>
            <a:r>
              <a:rPr dirty="0" sz="1050" spc="-25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Banca.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 marR="107950">
              <a:lnSpc>
                <a:spcPct val="107100"/>
              </a:lnSpc>
            </a:pPr>
            <a:r>
              <a:rPr dirty="0" sz="1050" spc="-5">
                <a:latin typeface="Arial"/>
                <a:cs typeface="Arial"/>
              </a:rPr>
              <a:t>In </a:t>
            </a:r>
            <a:r>
              <a:rPr dirty="0" sz="1050">
                <a:latin typeface="Arial"/>
                <a:cs typeface="Arial"/>
              </a:rPr>
              <a:t>apertura </a:t>
            </a:r>
            <a:r>
              <a:rPr dirty="0" sz="1050" spc="-5">
                <a:latin typeface="Arial"/>
                <a:cs typeface="Arial"/>
              </a:rPr>
              <a:t>il </a:t>
            </a:r>
            <a:r>
              <a:rPr dirty="0" sz="1050">
                <a:latin typeface="Arial"/>
                <a:cs typeface="Arial"/>
              </a:rPr>
              <a:t>saluto di </a:t>
            </a:r>
            <a:r>
              <a:rPr dirty="0" sz="1050" spc="-5">
                <a:latin typeface="Arial"/>
                <a:cs typeface="Arial"/>
              </a:rPr>
              <a:t>Alessandra Vitali </a:t>
            </a:r>
            <a:r>
              <a:rPr dirty="0" sz="1050">
                <a:latin typeface="Arial"/>
                <a:cs typeface="Arial"/>
              </a:rPr>
              <a:t>Rosati, </a:t>
            </a:r>
            <a:r>
              <a:rPr dirty="0" sz="1050" spc="-5">
                <a:latin typeface="Arial"/>
                <a:cs typeface="Arial"/>
              </a:rPr>
              <a:t>amministratore delegato </a:t>
            </a:r>
            <a:r>
              <a:rPr dirty="0" sz="1050">
                <a:latin typeface="Arial"/>
                <a:cs typeface="Arial"/>
              </a:rPr>
              <a:t>di Carifermo, che </a:t>
            </a:r>
            <a:r>
              <a:rPr dirty="0" sz="1050" spc="-5">
                <a:latin typeface="Arial"/>
                <a:cs typeface="Arial"/>
              </a:rPr>
              <a:t>ha accolto </a:t>
            </a:r>
            <a:r>
              <a:rPr dirty="0" sz="1050">
                <a:latin typeface="Arial"/>
                <a:cs typeface="Arial"/>
              </a:rPr>
              <a:t>i  </a:t>
            </a:r>
            <a:r>
              <a:rPr dirty="0" sz="1050" spc="-5">
                <a:latin typeface="Arial"/>
                <a:cs typeface="Arial"/>
              </a:rPr>
              <a:t>giovani alunni introducendo </a:t>
            </a:r>
            <a:r>
              <a:rPr dirty="0" sz="1050">
                <a:latin typeface="Arial"/>
                <a:cs typeface="Arial"/>
              </a:rPr>
              <a:t>le </a:t>
            </a:r>
            <a:r>
              <a:rPr dirty="0" sz="1050" spc="-5">
                <a:latin typeface="Arial"/>
                <a:cs typeface="Arial"/>
              </a:rPr>
              <a:t>tematiche della visita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sollecitandoli con domande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riflessioni  sull’educazione</a:t>
            </a:r>
            <a:r>
              <a:rPr dirty="0" sz="1050" spc="-10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finanziaria.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 marR="78105">
              <a:lnSpc>
                <a:spcPct val="107100"/>
              </a:lnSpc>
            </a:pPr>
            <a:r>
              <a:rPr dirty="0" sz="1050" spc="-5">
                <a:latin typeface="Arial"/>
                <a:cs typeface="Arial"/>
              </a:rPr>
              <a:t>Sono state invitate </a:t>
            </a:r>
            <a:r>
              <a:rPr dirty="0" sz="1050">
                <a:latin typeface="Arial"/>
                <a:cs typeface="Arial"/>
              </a:rPr>
              <a:t>a </a:t>
            </a:r>
            <a:r>
              <a:rPr dirty="0" sz="1050" spc="-5">
                <a:latin typeface="Arial"/>
                <a:cs typeface="Arial"/>
              </a:rPr>
              <a:t>partecipare, </a:t>
            </a:r>
            <a:r>
              <a:rPr dirty="0" sz="1050">
                <a:latin typeface="Arial"/>
                <a:cs typeface="Arial"/>
              </a:rPr>
              <a:t>con </a:t>
            </a:r>
            <a:r>
              <a:rPr dirty="0" sz="1050" spc="-5">
                <a:latin typeface="Arial"/>
                <a:cs typeface="Arial"/>
              </a:rPr>
              <a:t>prenotazione obbligatoria </a:t>
            </a:r>
            <a:r>
              <a:rPr dirty="0" sz="1050">
                <a:latin typeface="Arial"/>
                <a:cs typeface="Arial"/>
              </a:rPr>
              <a:t>fino </a:t>
            </a:r>
            <a:r>
              <a:rPr dirty="0" sz="1050" spc="-5">
                <a:latin typeface="Arial"/>
                <a:cs typeface="Arial"/>
              </a:rPr>
              <a:t>ad esaurimento posti, </a:t>
            </a:r>
            <a:r>
              <a:rPr dirty="0" sz="1050">
                <a:latin typeface="Arial"/>
                <a:cs typeface="Arial"/>
              </a:rPr>
              <a:t>le </a:t>
            </a:r>
            <a:r>
              <a:rPr dirty="0" sz="1050" spc="-5">
                <a:latin typeface="Arial"/>
                <a:cs typeface="Arial"/>
              </a:rPr>
              <a:t>scuole  primarie del territorio </a:t>
            </a:r>
            <a:r>
              <a:rPr dirty="0" sz="1050">
                <a:latin typeface="Arial"/>
                <a:cs typeface="Arial"/>
              </a:rPr>
              <a:t>di </a:t>
            </a:r>
            <a:r>
              <a:rPr dirty="0" sz="1050" spc="-5">
                <a:latin typeface="Arial"/>
                <a:cs typeface="Arial"/>
              </a:rPr>
              <a:t>Fermo </a:t>
            </a:r>
            <a:r>
              <a:rPr dirty="0" sz="1050">
                <a:latin typeface="Arial"/>
                <a:cs typeface="Arial"/>
              </a:rPr>
              <a:t>le </a:t>
            </a:r>
            <a:r>
              <a:rPr dirty="0" sz="1050" spc="-5">
                <a:latin typeface="Arial"/>
                <a:cs typeface="Arial"/>
              </a:rPr>
              <a:t>quali </a:t>
            </a:r>
            <a:r>
              <a:rPr dirty="0" sz="1050">
                <a:latin typeface="Arial"/>
                <a:cs typeface="Arial"/>
              </a:rPr>
              <a:t>hanno potuto assistere ad </a:t>
            </a:r>
            <a:r>
              <a:rPr dirty="0" sz="1050" spc="-5">
                <a:latin typeface="Arial"/>
                <a:cs typeface="Arial"/>
              </a:rPr>
              <a:t>un evento ideato espressamente </a:t>
            </a:r>
            <a:r>
              <a:rPr dirty="0" sz="1050">
                <a:latin typeface="Arial"/>
                <a:cs typeface="Arial"/>
              </a:rPr>
              <a:t>per  </a:t>
            </a:r>
            <a:r>
              <a:rPr dirty="0" sz="1050" spc="-5">
                <a:latin typeface="Arial"/>
                <a:cs typeface="Arial"/>
              </a:rPr>
              <a:t>questa fascia</a:t>
            </a:r>
            <a:r>
              <a:rPr dirty="0" sz="1050" spc="-25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d’età.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94154" y="2565509"/>
            <a:ext cx="3571240" cy="65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4825364"/>
            <a:ext cx="5114163" cy="17583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842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 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Corrie</a:t>
            </a:r>
            <a:r>
              <a:rPr dirty="0" sz="1600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eadr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ati</a:t>
            </a:r>
            <a:r>
              <a:rPr dirty="0" sz="1600" b="1">
                <a:latin typeface="Arial"/>
                <a:cs typeface="Arial"/>
              </a:rPr>
              <a:t>c</a:t>
            </a:r>
            <a:r>
              <a:rPr dirty="0" sz="1600" spc="-5" b="1">
                <a:latin typeface="Arial"/>
                <a:cs typeface="Arial"/>
              </a:rPr>
              <a:t>o.it  </a:t>
            </a:r>
            <a:r>
              <a:rPr dirty="0" sz="1600" spc="-5" b="1">
                <a:latin typeface="Arial"/>
                <a:cs typeface="Arial"/>
              </a:rPr>
              <a:t>9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272944"/>
            <a:ext cx="6142355" cy="13989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45415">
              <a:lnSpc>
                <a:spcPct val="107600"/>
              </a:lnSpc>
              <a:spcBef>
                <a:spcPts val="100"/>
              </a:spcBef>
            </a:pPr>
            <a:r>
              <a:rPr dirty="0" sz="1050" spc="-5">
                <a:latin typeface="Arial"/>
                <a:cs typeface="Arial"/>
              </a:rPr>
              <a:t>Hanno aderito, con diverse classi, </a:t>
            </a:r>
            <a:r>
              <a:rPr dirty="0" sz="1050">
                <a:latin typeface="Arial"/>
                <a:cs typeface="Arial"/>
              </a:rPr>
              <a:t>le </a:t>
            </a:r>
            <a:r>
              <a:rPr dirty="0" sz="1050" spc="-5">
                <a:latin typeface="Arial"/>
                <a:cs typeface="Arial"/>
              </a:rPr>
              <a:t>scuole primarie </a:t>
            </a:r>
            <a:r>
              <a:rPr dirty="0" sz="1050">
                <a:latin typeface="Arial"/>
                <a:cs typeface="Arial"/>
              </a:rPr>
              <a:t>San </a:t>
            </a:r>
            <a:r>
              <a:rPr dirty="0" sz="1050" spc="-5">
                <a:latin typeface="Arial"/>
                <a:cs typeface="Arial"/>
              </a:rPr>
              <a:t>Claudio dell’Ic </a:t>
            </a:r>
            <a:r>
              <a:rPr dirty="0" sz="1050">
                <a:latin typeface="Arial"/>
                <a:cs typeface="Arial"/>
              </a:rPr>
              <a:t>Da </a:t>
            </a:r>
            <a:r>
              <a:rPr dirty="0" sz="1050" spc="-5">
                <a:latin typeface="Arial"/>
                <a:cs typeface="Arial"/>
              </a:rPr>
              <a:t>Vinci-Ungaretti, </a:t>
            </a:r>
            <a:r>
              <a:rPr dirty="0" sz="1050">
                <a:latin typeface="Arial"/>
                <a:cs typeface="Arial"/>
              </a:rPr>
              <a:t>Don Dino  </a:t>
            </a:r>
            <a:r>
              <a:rPr dirty="0" sz="1050" spc="-5">
                <a:latin typeface="Arial"/>
                <a:cs typeface="Arial"/>
              </a:rPr>
              <a:t>Mancini dell’Ic Betti </a:t>
            </a:r>
            <a:r>
              <a:rPr dirty="0" sz="1050">
                <a:latin typeface="Arial"/>
                <a:cs typeface="Arial"/>
              </a:rPr>
              <a:t>e </a:t>
            </a:r>
            <a:r>
              <a:rPr dirty="0" sz="1050" spc="-5">
                <a:latin typeface="Arial"/>
                <a:cs typeface="Arial"/>
              </a:rPr>
              <a:t>Tirassegno dell’Ic</a:t>
            </a:r>
            <a:r>
              <a:rPr dirty="0" sz="1050" spc="-10">
                <a:latin typeface="Arial"/>
                <a:cs typeface="Arial"/>
              </a:rPr>
              <a:t> </a:t>
            </a:r>
            <a:r>
              <a:rPr dirty="0" sz="1050" spc="-5">
                <a:latin typeface="Arial"/>
                <a:cs typeface="Arial"/>
              </a:rPr>
              <a:t>Fracassetti-Capodarco.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50">
              <a:latin typeface="Times New Roman"/>
              <a:cs typeface="Times New Roman"/>
            </a:endParaRPr>
          </a:p>
          <a:p>
            <a:pPr marL="12700" marR="5080">
              <a:lnSpc>
                <a:spcPct val="107200"/>
              </a:lnSpc>
            </a:pPr>
            <a:r>
              <a:rPr dirty="0" sz="1050" spc="-5">
                <a:latin typeface="Arial"/>
                <a:cs typeface="Arial"/>
              </a:rPr>
              <a:t>Sono stati più di cento gli alunni che hanno preso parte alla particolare visita </a:t>
            </a:r>
            <a:r>
              <a:rPr dirty="0" sz="1050">
                <a:latin typeface="Arial"/>
                <a:cs typeface="Arial"/>
              </a:rPr>
              <a:t>che, </a:t>
            </a:r>
            <a:r>
              <a:rPr dirty="0" sz="1050" spc="-5">
                <a:latin typeface="Arial"/>
                <a:cs typeface="Arial"/>
              </a:rPr>
              <a:t>dopo un’approfondita  introduzione, li </a:t>
            </a:r>
            <a:r>
              <a:rPr dirty="0" sz="1050">
                <a:latin typeface="Arial"/>
                <a:cs typeface="Arial"/>
              </a:rPr>
              <a:t>ha </a:t>
            </a:r>
            <a:r>
              <a:rPr dirty="0" sz="1050" spc="-5">
                <a:latin typeface="Arial"/>
                <a:cs typeface="Arial"/>
              </a:rPr>
              <a:t>condotti all’interno dei sotterranei della banca per ammirare </a:t>
            </a:r>
            <a:r>
              <a:rPr dirty="0" sz="1050">
                <a:latin typeface="Arial"/>
                <a:cs typeface="Arial"/>
              </a:rPr>
              <a:t>i </a:t>
            </a:r>
            <a:r>
              <a:rPr dirty="0" sz="1050" spc="-5">
                <a:latin typeface="Arial"/>
                <a:cs typeface="Arial"/>
              </a:rPr>
              <a:t>resti della parte esterna  dell’antico teatro romano per poi </a:t>
            </a:r>
            <a:r>
              <a:rPr dirty="0" sz="1050">
                <a:latin typeface="Arial"/>
                <a:cs typeface="Arial"/>
              </a:rPr>
              <a:t>fare </a:t>
            </a:r>
            <a:r>
              <a:rPr dirty="0" sz="1050" spc="-5">
                <a:latin typeface="Arial"/>
                <a:cs typeface="Arial"/>
              </a:rPr>
              <a:t>salto temporale </a:t>
            </a:r>
            <a:r>
              <a:rPr dirty="0" sz="1050">
                <a:latin typeface="Arial"/>
                <a:cs typeface="Arial"/>
              </a:rPr>
              <a:t>ed </a:t>
            </a:r>
            <a:r>
              <a:rPr dirty="0" sz="1050" spc="-5">
                <a:latin typeface="Arial"/>
                <a:cs typeface="Arial"/>
              </a:rPr>
              <a:t>arrivare ai giorni nostri. </a:t>
            </a:r>
            <a:r>
              <a:rPr dirty="0" sz="1050">
                <a:latin typeface="Arial"/>
                <a:cs typeface="Arial"/>
              </a:rPr>
              <a:t>Sopra </a:t>
            </a:r>
            <a:r>
              <a:rPr dirty="0" sz="1050" spc="-10">
                <a:latin typeface="Arial"/>
                <a:cs typeface="Arial"/>
              </a:rPr>
              <a:t>ai </a:t>
            </a:r>
            <a:r>
              <a:rPr dirty="0" sz="1050" spc="-5">
                <a:latin typeface="Arial"/>
                <a:cs typeface="Arial"/>
              </a:rPr>
              <a:t>resti del teatro  romano </a:t>
            </a:r>
            <a:r>
              <a:rPr dirty="0" sz="1050" spc="-10">
                <a:latin typeface="Arial"/>
                <a:cs typeface="Arial"/>
              </a:rPr>
              <a:t>si </a:t>
            </a:r>
            <a:r>
              <a:rPr dirty="0" sz="1050" spc="-5">
                <a:latin typeface="Arial"/>
                <a:cs typeface="Arial"/>
              </a:rPr>
              <a:t>trova </a:t>
            </a:r>
            <a:r>
              <a:rPr dirty="0" sz="1050">
                <a:latin typeface="Arial"/>
                <a:cs typeface="Arial"/>
              </a:rPr>
              <a:t>la </a:t>
            </a:r>
            <a:r>
              <a:rPr dirty="0" sz="1050" spc="-5">
                <a:latin typeface="Arial"/>
                <a:cs typeface="Arial"/>
              </a:rPr>
              <a:t>Banca. </a:t>
            </a:r>
            <a:r>
              <a:rPr dirty="0" sz="1050">
                <a:latin typeface="Arial"/>
                <a:cs typeface="Arial"/>
              </a:rPr>
              <a:t>Sarà </a:t>
            </a:r>
            <a:r>
              <a:rPr dirty="0" sz="1050" spc="-5">
                <a:latin typeface="Arial"/>
                <a:cs typeface="Arial"/>
              </a:rPr>
              <a:t>illustrato il concetto di risparmio </a:t>
            </a:r>
            <a:r>
              <a:rPr dirty="0" sz="1050">
                <a:latin typeface="Arial"/>
                <a:cs typeface="Arial"/>
              </a:rPr>
              <a:t>e la </a:t>
            </a:r>
            <a:r>
              <a:rPr dirty="0" sz="1050" spc="-5">
                <a:latin typeface="Arial"/>
                <a:cs typeface="Arial"/>
              </a:rPr>
              <a:t>sua importanza nell’ottica di  impiegarlo per </a:t>
            </a:r>
            <a:r>
              <a:rPr dirty="0" sz="1050">
                <a:latin typeface="Arial"/>
                <a:cs typeface="Arial"/>
              </a:rPr>
              <a:t>un </a:t>
            </a:r>
            <a:r>
              <a:rPr dirty="0" sz="1050" spc="-5">
                <a:latin typeface="Arial"/>
                <a:cs typeface="Arial"/>
              </a:rPr>
              <a:t>acquisto </a:t>
            </a:r>
            <a:r>
              <a:rPr dirty="0" sz="1050">
                <a:latin typeface="Arial"/>
                <a:cs typeface="Arial"/>
              </a:rPr>
              <a:t>o un </a:t>
            </a:r>
            <a:r>
              <a:rPr dirty="0" sz="1050" spc="-5">
                <a:latin typeface="Arial"/>
                <a:cs typeface="Arial"/>
              </a:rPr>
              <a:t>progetto</a:t>
            </a:r>
            <a:r>
              <a:rPr dirty="0" sz="1050" spc="-25">
                <a:latin typeface="Arial"/>
                <a:cs typeface="Arial"/>
              </a:rPr>
              <a:t> </a:t>
            </a:r>
            <a:r>
              <a:rPr dirty="0" sz="1050">
                <a:latin typeface="Arial"/>
                <a:cs typeface="Arial"/>
              </a:rPr>
              <a:t>futuro.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221488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10" b="1">
                <a:latin typeface="Arial"/>
                <a:cs typeface="Arial"/>
              </a:rPr>
              <a:t>F</a:t>
            </a:r>
            <a:r>
              <a:rPr dirty="0" sz="1600" spc="-5" b="1">
                <a:latin typeface="Arial"/>
                <a:cs typeface="Arial"/>
              </a:rPr>
              <a:t>ot</a:t>
            </a:r>
            <a:r>
              <a:rPr dirty="0" sz="1600" spc="-5" b="1">
                <a:latin typeface="Arial"/>
                <a:cs typeface="Arial"/>
              </a:rPr>
              <a:t>ocr</a:t>
            </a:r>
            <a:r>
              <a:rPr dirty="0" sz="1600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nac</a:t>
            </a:r>
            <a:r>
              <a:rPr dirty="0" sz="1600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fe</a:t>
            </a:r>
            <a:r>
              <a:rPr dirty="0" sz="1600" spc="5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ma</a:t>
            </a:r>
            <a:r>
              <a:rPr dirty="0" sz="1600" spc="-1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a.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t  </a:t>
            </a:r>
            <a:r>
              <a:rPr dirty="0" sz="1600" spc="-5" b="1">
                <a:latin typeface="Arial"/>
                <a:cs typeface="Arial"/>
              </a:rPr>
              <a:t>9 maggio</a:t>
            </a:r>
            <a:r>
              <a:rPr dirty="0" sz="160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6271640"/>
            <a:ext cx="6146800" cy="3089275"/>
          </a:xfrm>
          <a:prstGeom prst="rect">
            <a:avLst/>
          </a:prstGeom>
        </p:spPr>
        <p:txBody>
          <a:bodyPr wrap="square" lIns="0" tIns="40640" rIns="0" bIns="0" rtlCol="0" vert="horz">
            <a:spAutoFit/>
          </a:bodyPr>
          <a:lstStyle/>
          <a:p>
            <a:pPr algn="ctr" marL="151130" marR="143510">
              <a:lnSpc>
                <a:spcPts val="2980"/>
              </a:lnSpc>
              <a:spcBef>
                <a:spcPts val="320"/>
              </a:spcBef>
            </a:pPr>
            <a:r>
              <a:rPr dirty="0" sz="2600">
                <a:solidFill>
                  <a:srgbClr val="000080"/>
                </a:solidFill>
                <a:latin typeface="Times New Roman"/>
                <a:cs typeface="Times New Roman"/>
              </a:rPr>
              <a:t>“ABITARE </a:t>
            </a:r>
            <a:r>
              <a:rPr dirty="0" sz="2600" spc="-5">
                <a:solidFill>
                  <a:srgbClr val="000080"/>
                </a:solidFill>
                <a:latin typeface="Times New Roman"/>
                <a:cs typeface="Times New Roman"/>
              </a:rPr>
              <a:t>SOTTOSOPRA” </a:t>
            </a:r>
            <a:r>
              <a:rPr dirty="0" sz="2600">
                <a:solidFill>
                  <a:srgbClr val="000080"/>
                </a:solidFill>
                <a:latin typeface="Times New Roman"/>
                <a:cs typeface="Times New Roman"/>
              </a:rPr>
              <a:t>A</a:t>
            </a:r>
            <a:r>
              <a:rPr dirty="0" sz="2600" spc="-65">
                <a:solidFill>
                  <a:srgbClr val="000080"/>
                </a:solidFill>
                <a:latin typeface="Times New Roman"/>
                <a:cs typeface="Times New Roman"/>
              </a:rPr>
              <a:t> </a:t>
            </a:r>
            <a:r>
              <a:rPr dirty="0" sz="2600" spc="-5">
                <a:solidFill>
                  <a:srgbClr val="000080"/>
                </a:solidFill>
                <a:latin typeface="Times New Roman"/>
                <a:cs typeface="Times New Roman"/>
              </a:rPr>
              <a:t>PALAZZO  </a:t>
            </a:r>
            <a:r>
              <a:rPr dirty="0" sz="2600">
                <a:solidFill>
                  <a:srgbClr val="000080"/>
                </a:solidFill>
                <a:latin typeface="Times New Roman"/>
                <a:cs typeface="Times New Roman"/>
              </a:rPr>
              <a:t>MATTEUCCI</a:t>
            </a:r>
            <a:endParaRPr sz="2600">
              <a:latin typeface="Times New Roman"/>
              <a:cs typeface="Times New Roman"/>
            </a:endParaRPr>
          </a:p>
          <a:p>
            <a:pPr algn="ctr" marL="363220" marR="360045">
              <a:lnSpc>
                <a:spcPts val="2080"/>
              </a:lnSpc>
              <a:spcBef>
                <a:spcPts val="1370"/>
              </a:spcBef>
            </a:pPr>
            <a:r>
              <a:rPr dirty="0" sz="1800" spc="-5" i="1">
                <a:solidFill>
                  <a:srgbClr val="000080"/>
                </a:solidFill>
                <a:latin typeface="Times New Roman"/>
                <a:cs typeface="Times New Roman"/>
              </a:rPr>
              <a:t>La </a:t>
            </a:r>
            <a:r>
              <a:rPr dirty="0" sz="1800" i="1">
                <a:solidFill>
                  <a:srgbClr val="000080"/>
                </a:solidFill>
                <a:latin typeface="Times New Roman"/>
                <a:cs typeface="Times New Roman"/>
              </a:rPr>
              <a:t>sede </a:t>
            </a:r>
            <a:r>
              <a:rPr dirty="0" sz="1800" spc="-5" i="1">
                <a:solidFill>
                  <a:srgbClr val="000080"/>
                </a:solidFill>
                <a:latin typeface="Times New Roman"/>
                <a:cs typeface="Times New Roman"/>
              </a:rPr>
              <a:t>della Carifermo </a:t>
            </a:r>
            <a:r>
              <a:rPr dirty="0" sz="1800" i="1">
                <a:solidFill>
                  <a:srgbClr val="000080"/>
                </a:solidFill>
                <a:latin typeface="Times New Roman"/>
                <a:cs typeface="Times New Roman"/>
              </a:rPr>
              <a:t>ha </a:t>
            </a:r>
            <a:r>
              <a:rPr dirty="0" sz="1800" spc="-5" i="1">
                <a:solidFill>
                  <a:srgbClr val="000080"/>
                </a:solidFill>
                <a:latin typeface="Times New Roman"/>
                <a:cs typeface="Times New Roman"/>
              </a:rPr>
              <a:t>ospitato </a:t>
            </a:r>
            <a:r>
              <a:rPr dirty="0" sz="1800" i="1">
                <a:solidFill>
                  <a:srgbClr val="000080"/>
                </a:solidFill>
                <a:latin typeface="Times New Roman"/>
                <a:cs typeface="Times New Roman"/>
              </a:rPr>
              <a:t>gli </a:t>
            </a:r>
            <a:r>
              <a:rPr dirty="0" sz="1800" spc="-5" i="1">
                <a:solidFill>
                  <a:srgbClr val="000080"/>
                </a:solidFill>
                <a:latin typeface="Times New Roman"/>
                <a:cs typeface="Times New Roman"/>
              </a:rPr>
              <a:t>alunni delle </a:t>
            </a:r>
            <a:r>
              <a:rPr dirty="0" sz="1800" i="1">
                <a:solidFill>
                  <a:srgbClr val="000080"/>
                </a:solidFill>
                <a:latin typeface="Times New Roman"/>
                <a:cs typeface="Times New Roman"/>
              </a:rPr>
              <a:t>Scuole  </a:t>
            </a:r>
            <a:r>
              <a:rPr dirty="0" sz="1800" spc="-5" i="1">
                <a:solidFill>
                  <a:srgbClr val="000080"/>
                </a:solidFill>
                <a:latin typeface="Times New Roman"/>
                <a:cs typeface="Times New Roman"/>
              </a:rPr>
              <a:t>Primarie</a:t>
            </a:r>
            <a:endParaRPr sz="1800">
              <a:latin typeface="Times New Roman"/>
              <a:cs typeface="Times New Roman"/>
            </a:endParaRPr>
          </a:p>
          <a:p>
            <a:pPr algn="just" marL="12700" marR="8255">
              <a:lnSpc>
                <a:spcPct val="95900"/>
              </a:lnSpc>
              <a:spcBef>
                <a:spcPts val="1355"/>
              </a:spcBef>
            </a:pPr>
            <a:r>
              <a:rPr dirty="0" sz="1200" spc="-5">
                <a:latin typeface="Times New Roman"/>
                <a:cs typeface="Times New Roman"/>
              </a:rPr>
              <a:t>Si </a:t>
            </a:r>
            <a:r>
              <a:rPr dirty="0" sz="1200">
                <a:latin typeface="Times New Roman"/>
                <a:cs typeface="Times New Roman"/>
              </a:rPr>
              <a:t>è svolta </a:t>
            </a:r>
            <a:r>
              <a:rPr dirty="0" sz="1200" spc="-5">
                <a:latin typeface="Times New Roman"/>
                <a:cs typeface="Times New Roman"/>
              </a:rPr>
              <a:t>nei giorni scorsi </a:t>
            </a:r>
            <a:r>
              <a:rPr dirty="0" sz="1200">
                <a:latin typeface="Times New Roman"/>
                <a:cs typeface="Times New Roman"/>
              </a:rPr>
              <a:t>l’iniziativa </a:t>
            </a:r>
            <a:r>
              <a:rPr dirty="0" sz="1200" spc="-5">
                <a:latin typeface="Times New Roman"/>
                <a:cs typeface="Times New Roman"/>
              </a:rPr>
              <a:t>“Abitare sottosopra: dal </a:t>
            </a:r>
            <a:r>
              <a:rPr dirty="0" sz="1200">
                <a:latin typeface="Times New Roman"/>
                <a:cs typeface="Times New Roman"/>
              </a:rPr>
              <a:t>teatro </a:t>
            </a:r>
            <a:r>
              <a:rPr dirty="0" sz="1200" spc="-5">
                <a:latin typeface="Times New Roman"/>
                <a:cs typeface="Times New Roman"/>
              </a:rPr>
              <a:t>romano alla Banca”,  promossa dalla Carifermo nell’ambito del “Festival della Cultura Creativa”, manifestazione  </a:t>
            </a:r>
            <a:r>
              <a:rPr dirty="0" sz="1200">
                <a:latin typeface="Times New Roman"/>
                <a:cs typeface="Times New Roman"/>
              </a:rPr>
              <a:t>nazionale </a:t>
            </a:r>
            <a:r>
              <a:rPr dirty="0" sz="1200" spc="-5">
                <a:latin typeface="Times New Roman"/>
                <a:cs typeface="Times New Roman"/>
              </a:rPr>
              <a:t>ideata dall’ABI (Associazione Bancaria Italiana) </a:t>
            </a:r>
            <a:r>
              <a:rPr dirty="0" sz="1200">
                <a:latin typeface="Times New Roman"/>
                <a:cs typeface="Times New Roman"/>
              </a:rPr>
              <a:t>in collaborazione </a:t>
            </a:r>
            <a:r>
              <a:rPr dirty="0" sz="1200" spc="-5">
                <a:latin typeface="Times New Roman"/>
                <a:cs typeface="Times New Roman"/>
              </a:rPr>
              <a:t>con </a:t>
            </a:r>
            <a:r>
              <a:rPr dirty="0" sz="1200">
                <a:latin typeface="Times New Roman"/>
                <a:cs typeface="Times New Roman"/>
              </a:rPr>
              <a:t>le singole</a:t>
            </a:r>
            <a:r>
              <a:rPr dirty="0" sz="1200" spc="9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banche.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Times New Roman"/>
              <a:cs typeface="Times New Roman"/>
            </a:endParaRPr>
          </a:p>
          <a:p>
            <a:pPr algn="just" marL="12700" marR="5080">
              <a:lnSpc>
                <a:spcPct val="95600"/>
              </a:lnSpc>
              <a:spcBef>
                <a:spcPts val="5"/>
              </a:spcBef>
            </a:pPr>
            <a:r>
              <a:rPr dirty="0" sz="1200" spc="-5">
                <a:latin typeface="Times New Roman"/>
                <a:cs typeface="Times New Roman"/>
              </a:rPr>
              <a:t>Carifermo </a:t>
            </a:r>
            <a:r>
              <a:rPr dirty="0" sz="1200" spc="5">
                <a:latin typeface="Times New Roman"/>
                <a:cs typeface="Times New Roman"/>
              </a:rPr>
              <a:t>ha </a:t>
            </a:r>
            <a:r>
              <a:rPr dirty="0" sz="1200">
                <a:latin typeface="Times New Roman"/>
                <a:cs typeface="Times New Roman"/>
              </a:rPr>
              <a:t>proposto </a:t>
            </a:r>
            <a:r>
              <a:rPr dirty="0" sz="1200" spc="-5">
                <a:latin typeface="Times New Roman"/>
                <a:cs typeface="Times New Roman"/>
              </a:rPr>
              <a:t>agli alunni </a:t>
            </a:r>
            <a:r>
              <a:rPr dirty="0" sz="1200">
                <a:latin typeface="Times New Roman"/>
                <a:cs typeface="Times New Roman"/>
              </a:rPr>
              <a:t>una visita didattica </a:t>
            </a:r>
            <a:r>
              <a:rPr dirty="0" sz="1200" spc="-5">
                <a:latin typeface="Times New Roman"/>
                <a:cs typeface="Times New Roman"/>
              </a:rPr>
              <a:t>gratuita </a:t>
            </a:r>
            <a:r>
              <a:rPr dirty="0" sz="1200">
                <a:latin typeface="Times New Roman"/>
                <a:cs typeface="Times New Roman"/>
              </a:rPr>
              <a:t>di Palazzo </a:t>
            </a:r>
            <a:r>
              <a:rPr dirty="0" sz="1200" spc="-5">
                <a:latin typeface="Times New Roman"/>
                <a:cs typeface="Times New Roman"/>
              </a:rPr>
              <a:t>Matteucci (Fermo) </a:t>
            </a:r>
            <a:r>
              <a:rPr dirty="0" sz="1200">
                <a:latin typeface="Times New Roman"/>
                <a:cs typeface="Times New Roman"/>
              </a:rPr>
              <a:t>divisa  in due </a:t>
            </a:r>
            <a:r>
              <a:rPr dirty="0" sz="1200" spc="-5">
                <a:latin typeface="Times New Roman"/>
                <a:cs typeface="Times New Roman"/>
              </a:rPr>
              <a:t>parti. Una prima, </a:t>
            </a:r>
            <a:r>
              <a:rPr dirty="0" sz="1200">
                <a:latin typeface="Times New Roman"/>
                <a:cs typeface="Times New Roman"/>
              </a:rPr>
              <a:t>a </a:t>
            </a:r>
            <a:r>
              <a:rPr dirty="0" sz="1200" spc="-5">
                <a:latin typeface="Times New Roman"/>
                <a:cs typeface="Times New Roman"/>
              </a:rPr>
              <a:t>cura </a:t>
            </a:r>
            <a:r>
              <a:rPr dirty="0" sz="1200">
                <a:latin typeface="Times New Roman"/>
                <a:cs typeface="Times New Roman"/>
              </a:rPr>
              <a:t>di </a:t>
            </a:r>
            <a:r>
              <a:rPr dirty="0" sz="1200" spc="-5">
                <a:latin typeface="Times New Roman"/>
                <a:cs typeface="Times New Roman"/>
              </a:rPr>
              <a:t>Sistema Museo, sulle origini del luogo, ovvero </a:t>
            </a:r>
            <a:r>
              <a:rPr dirty="0" sz="1200">
                <a:latin typeface="Times New Roman"/>
                <a:cs typeface="Times New Roman"/>
              </a:rPr>
              <a:t>il </a:t>
            </a:r>
            <a:r>
              <a:rPr dirty="0" sz="1200" spc="-5">
                <a:latin typeface="Times New Roman"/>
                <a:cs typeface="Times New Roman"/>
              </a:rPr>
              <a:t>“sotto” del  </a:t>
            </a:r>
            <a:r>
              <a:rPr dirty="0" sz="1200">
                <a:latin typeface="Times New Roman"/>
                <a:cs typeface="Times New Roman"/>
              </a:rPr>
              <a:t>Palazzo: il </a:t>
            </a:r>
            <a:r>
              <a:rPr dirty="0" sz="1200" i="1">
                <a:latin typeface="Times New Roman"/>
                <a:cs typeface="Times New Roman"/>
              </a:rPr>
              <a:t>teatro </a:t>
            </a:r>
            <a:r>
              <a:rPr dirty="0" sz="1200" spc="-5" i="1">
                <a:latin typeface="Times New Roman"/>
                <a:cs typeface="Times New Roman"/>
              </a:rPr>
              <a:t>romano, </a:t>
            </a:r>
            <a:r>
              <a:rPr dirty="0" sz="1200" spc="-5">
                <a:latin typeface="Times New Roman"/>
                <a:cs typeface="Times New Roman"/>
              </a:rPr>
              <a:t>ed </a:t>
            </a:r>
            <a:r>
              <a:rPr dirty="0" sz="1200">
                <a:latin typeface="Times New Roman"/>
                <a:cs typeface="Times New Roman"/>
              </a:rPr>
              <a:t>una </a:t>
            </a:r>
            <a:r>
              <a:rPr dirty="0" sz="1200" spc="-5">
                <a:latin typeface="Times New Roman"/>
                <a:cs typeface="Times New Roman"/>
              </a:rPr>
              <a:t>seconda, </a:t>
            </a:r>
            <a:r>
              <a:rPr dirty="0" sz="1200">
                <a:latin typeface="Times New Roman"/>
                <a:cs typeface="Times New Roman"/>
              </a:rPr>
              <a:t>proposta da </a:t>
            </a:r>
            <a:r>
              <a:rPr dirty="0" sz="1200" spc="-5" b="1">
                <a:latin typeface="Times New Roman"/>
                <a:cs typeface="Times New Roman"/>
              </a:rPr>
              <a:t>Ermanno </a:t>
            </a:r>
            <a:r>
              <a:rPr dirty="0" sz="1200" b="1">
                <a:latin typeface="Times New Roman"/>
                <a:cs typeface="Times New Roman"/>
              </a:rPr>
              <a:t>Traini </a:t>
            </a:r>
            <a:r>
              <a:rPr dirty="0" sz="1200" spc="-5">
                <a:latin typeface="Times New Roman"/>
                <a:cs typeface="Times New Roman"/>
              </a:rPr>
              <a:t>responsabile della  Divisione Commerciale </a:t>
            </a:r>
            <a:r>
              <a:rPr dirty="0" sz="1200">
                <a:latin typeface="Times New Roman"/>
                <a:cs typeface="Times New Roman"/>
              </a:rPr>
              <a:t>di </a:t>
            </a:r>
            <a:r>
              <a:rPr dirty="0" sz="1200" spc="-5">
                <a:latin typeface="Times New Roman"/>
                <a:cs typeface="Times New Roman"/>
              </a:rPr>
              <a:t>Carifermo su quello </a:t>
            </a:r>
            <a:r>
              <a:rPr dirty="0" sz="1200">
                <a:latin typeface="Times New Roman"/>
                <a:cs typeface="Times New Roman"/>
              </a:rPr>
              <a:t>che </a:t>
            </a:r>
            <a:r>
              <a:rPr dirty="0" sz="1200" spc="-5">
                <a:latin typeface="Times New Roman"/>
                <a:cs typeface="Times New Roman"/>
              </a:rPr>
              <a:t>rappresenta oggi, </a:t>
            </a:r>
            <a:r>
              <a:rPr dirty="0" sz="1200">
                <a:latin typeface="Times New Roman"/>
                <a:cs typeface="Times New Roman"/>
              </a:rPr>
              <a:t>il </a:t>
            </a:r>
            <a:r>
              <a:rPr dirty="0" sz="1200" spc="-5">
                <a:latin typeface="Times New Roman"/>
                <a:cs typeface="Times New Roman"/>
              </a:rPr>
              <a:t>“sopra”, </a:t>
            </a:r>
            <a:r>
              <a:rPr dirty="0" sz="1200">
                <a:latin typeface="Times New Roman"/>
                <a:cs typeface="Times New Roman"/>
              </a:rPr>
              <a:t>ovvero la</a:t>
            </a:r>
            <a:r>
              <a:rPr dirty="0" sz="1200" spc="145">
                <a:latin typeface="Times New Roman"/>
                <a:cs typeface="Times New Roman"/>
              </a:rPr>
              <a:t> </a:t>
            </a:r>
            <a:r>
              <a:rPr dirty="0" sz="1200" spc="-5" i="1">
                <a:latin typeface="Times New Roman"/>
                <a:cs typeface="Times New Roman"/>
              </a:rPr>
              <a:t>Banca.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61900" y="2713650"/>
            <a:ext cx="4441416" cy="2214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20090" y="3426840"/>
            <a:ext cx="4017010" cy="27048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7435" cy="64681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93700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Fotocronacafermana.it  9 maggio</a:t>
            </a:r>
            <a:r>
              <a:rPr dirty="0" sz="160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2700" marR="6985">
              <a:lnSpc>
                <a:spcPts val="1380"/>
              </a:lnSpc>
              <a:spcBef>
                <a:spcPts val="975"/>
              </a:spcBef>
            </a:pPr>
            <a:r>
              <a:rPr dirty="0" sz="1200" spc="-10">
                <a:latin typeface="Times New Roman"/>
                <a:cs typeface="Times New Roman"/>
              </a:rPr>
              <a:t>In </a:t>
            </a:r>
            <a:r>
              <a:rPr dirty="0" sz="1200">
                <a:latin typeface="Times New Roman"/>
                <a:cs typeface="Times New Roman"/>
              </a:rPr>
              <a:t>apertura il </a:t>
            </a:r>
            <a:r>
              <a:rPr dirty="0" sz="1200" spc="-5">
                <a:latin typeface="Times New Roman"/>
                <a:cs typeface="Times New Roman"/>
              </a:rPr>
              <a:t>saluto </a:t>
            </a:r>
            <a:r>
              <a:rPr dirty="0" sz="1200">
                <a:latin typeface="Times New Roman"/>
                <a:cs typeface="Times New Roman"/>
              </a:rPr>
              <a:t>di </a:t>
            </a:r>
            <a:r>
              <a:rPr dirty="0" sz="1200" spc="-5" b="1">
                <a:latin typeface="Times New Roman"/>
                <a:cs typeface="Times New Roman"/>
              </a:rPr>
              <a:t>Alessandra </a:t>
            </a:r>
            <a:r>
              <a:rPr dirty="0" sz="1200" b="1">
                <a:latin typeface="Times New Roman"/>
                <a:cs typeface="Times New Roman"/>
              </a:rPr>
              <a:t>Vitali </a:t>
            </a:r>
            <a:r>
              <a:rPr dirty="0" sz="1200" spc="-5" b="1">
                <a:latin typeface="Times New Roman"/>
                <a:cs typeface="Times New Roman"/>
              </a:rPr>
              <a:t>Rosati</a:t>
            </a:r>
            <a:r>
              <a:rPr dirty="0" sz="1200" spc="-5">
                <a:latin typeface="Times New Roman"/>
                <a:cs typeface="Times New Roman"/>
              </a:rPr>
              <a:t>, Amministratore Delegato </a:t>
            </a:r>
            <a:r>
              <a:rPr dirty="0" sz="1200">
                <a:latin typeface="Times New Roman"/>
                <a:cs typeface="Times New Roman"/>
              </a:rPr>
              <a:t>di </a:t>
            </a:r>
            <a:r>
              <a:rPr dirty="0" sz="1200" spc="-5">
                <a:latin typeface="Times New Roman"/>
                <a:cs typeface="Times New Roman"/>
              </a:rPr>
              <a:t>Carifermo, che </a:t>
            </a:r>
            <a:r>
              <a:rPr dirty="0" sz="1200">
                <a:latin typeface="Times New Roman"/>
                <a:cs typeface="Times New Roman"/>
              </a:rPr>
              <a:t>ha  </a:t>
            </a:r>
            <a:r>
              <a:rPr dirty="0" sz="1200" spc="-5">
                <a:latin typeface="Times New Roman"/>
                <a:cs typeface="Times New Roman"/>
              </a:rPr>
              <a:t>accolto </a:t>
            </a:r>
            <a:r>
              <a:rPr dirty="0" sz="1200">
                <a:latin typeface="Times New Roman"/>
                <a:cs typeface="Times New Roman"/>
              </a:rPr>
              <a:t>i </a:t>
            </a:r>
            <a:r>
              <a:rPr dirty="0" sz="1200" spc="-5">
                <a:latin typeface="Times New Roman"/>
                <a:cs typeface="Times New Roman"/>
              </a:rPr>
              <a:t>giovani </a:t>
            </a:r>
            <a:r>
              <a:rPr dirty="0" sz="1200">
                <a:latin typeface="Times New Roman"/>
                <a:cs typeface="Times New Roman"/>
              </a:rPr>
              <a:t>alunni </a:t>
            </a:r>
            <a:r>
              <a:rPr dirty="0" sz="1200" spc="-5">
                <a:latin typeface="Times New Roman"/>
                <a:cs typeface="Times New Roman"/>
              </a:rPr>
              <a:t>introducendo </a:t>
            </a:r>
            <a:r>
              <a:rPr dirty="0" sz="1200">
                <a:latin typeface="Times New Roman"/>
                <a:cs typeface="Times New Roman"/>
              </a:rPr>
              <a:t>le tematiche </a:t>
            </a:r>
            <a:r>
              <a:rPr dirty="0" sz="1200" spc="-5">
                <a:latin typeface="Times New Roman"/>
                <a:cs typeface="Times New Roman"/>
              </a:rPr>
              <a:t>della </a:t>
            </a:r>
            <a:r>
              <a:rPr dirty="0" sz="1200">
                <a:latin typeface="Times New Roman"/>
                <a:cs typeface="Times New Roman"/>
              </a:rPr>
              <a:t>visita e sollecitandoli </a:t>
            </a:r>
            <a:r>
              <a:rPr dirty="0" sz="1200" spc="-5">
                <a:latin typeface="Times New Roman"/>
                <a:cs typeface="Times New Roman"/>
              </a:rPr>
              <a:t>con </a:t>
            </a:r>
            <a:r>
              <a:rPr dirty="0" sz="1200">
                <a:latin typeface="Times New Roman"/>
                <a:cs typeface="Times New Roman"/>
              </a:rPr>
              <a:t>domande e  </a:t>
            </a:r>
            <a:r>
              <a:rPr dirty="0" sz="1200" spc="-5">
                <a:latin typeface="Times New Roman"/>
                <a:cs typeface="Times New Roman"/>
              </a:rPr>
              <a:t>riflessioni sull’educazione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finanziaria.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00">
              <a:latin typeface="Times New Roman"/>
              <a:cs typeface="Times New Roman"/>
            </a:endParaRPr>
          </a:p>
          <a:p>
            <a:pPr algn="just" marL="12700" marR="8255">
              <a:lnSpc>
                <a:spcPts val="1380"/>
              </a:lnSpc>
            </a:pPr>
            <a:r>
              <a:rPr dirty="0" sz="1200" spc="-10">
                <a:latin typeface="Times New Roman"/>
                <a:cs typeface="Times New Roman"/>
              </a:rPr>
              <a:t>La </a:t>
            </a:r>
            <a:r>
              <a:rPr dirty="0" sz="1200" spc="-5">
                <a:latin typeface="Times New Roman"/>
                <a:cs typeface="Times New Roman"/>
              </a:rPr>
              <a:t>manifestazione, che l’anno scorso </a:t>
            </a:r>
            <a:r>
              <a:rPr dirty="0" sz="1200">
                <a:latin typeface="Times New Roman"/>
                <a:cs typeface="Times New Roman"/>
              </a:rPr>
              <a:t>ha coinvolto </a:t>
            </a:r>
            <a:r>
              <a:rPr dirty="0" sz="1200" spc="-5">
                <a:latin typeface="Times New Roman"/>
                <a:cs typeface="Times New Roman"/>
              </a:rPr>
              <a:t>complessivamente </a:t>
            </a:r>
            <a:r>
              <a:rPr dirty="0" sz="1200">
                <a:latin typeface="Times New Roman"/>
                <a:cs typeface="Times New Roman"/>
              </a:rPr>
              <a:t>oltre 15 mila </a:t>
            </a:r>
            <a:r>
              <a:rPr dirty="0" sz="1200" spc="-5">
                <a:latin typeface="Times New Roman"/>
                <a:cs typeface="Times New Roman"/>
              </a:rPr>
              <a:t>bambini </a:t>
            </a:r>
            <a:r>
              <a:rPr dirty="0" sz="1200">
                <a:latin typeface="Times New Roman"/>
                <a:cs typeface="Times New Roman"/>
              </a:rPr>
              <a:t>e  </a:t>
            </a:r>
            <a:r>
              <a:rPr dirty="0" sz="1200" spc="-5">
                <a:latin typeface="Times New Roman"/>
                <a:cs typeface="Times New Roman"/>
              </a:rPr>
              <a:t>ragazz,i </a:t>
            </a:r>
            <a:r>
              <a:rPr dirty="0" sz="1200">
                <a:latin typeface="Times New Roman"/>
                <a:cs typeface="Times New Roman"/>
              </a:rPr>
              <a:t>ha </a:t>
            </a:r>
            <a:r>
              <a:rPr dirty="0" sz="1200" spc="-5">
                <a:latin typeface="Times New Roman"/>
                <a:cs typeface="Times New Roman"/>
              </a:rPr>
              <a:t>l’obiettivo </a:t>
            </a:r>
            <a:r>
              <a:rPr dirty="0" sz="1200">
                <a:latin typeface="Times New Roman"/>
                <a:cs typeface="Times New Roman"/>
              </a:rPr>
              <a:t>di </a:t>
            </a:r>
            <a:r>
              <a:rPr dirty="0" sz="1200" spc="-5">
                <a:latin typeface="Times New Roman"/>
                <a:cs typeface="Times New Roman"/>
              </a:rPr>
              <a:t>avvicinare alla </a:t>
            </a:r>
            <a:r>
              <a:rPr dirty="0" sz="1200">
                <a:latin typeface="Times New Roman"/>
                <a:cs typeface="Times New Roman"/>
              </a:rPr>
              <a:t>cultura i </a:t>
            </a:r>
            <a:r>
              <a:rPr dirty="0" sz="1200" spc="-5">
                <a:latin typeface="Times New Roman"/>
                <a:cs typeface="Times New Roman"/>
              </a:rPr>
              <a:t>giovani </a:t>
            </a:r>
            <a:r>
              <a:rPr dirty="0" sz="1200">
                <a:latin typeface="Times New Roman"/>
                <a:cs typeface="Times New Roman"/>
              </a:rPr>
              <a:t>d’età </a:t>
            </a:r>
            <a:r>
              <a:rPr dirty="0" sz="1200" spc="-5">
                <a:latin typeface="Times New Roman"/>
                <a:cs typeface="Times New Roman"/>
              </a:rPr>
              <a:t>compresa </a:t>
            </a:r>
            <a:r>
              <a:rPr dirty="0" sz="1200">
                <a:latin typeface="Times New Roman"/>
                <a:cs typeface="Times New Roman"/>
              </a:rPr>
              <a:t>tra 6 e 13 </a:t>
            </a:r>
            <a:r>
              <a:rPr dirty="0" sz="1200" spc="-5">
                <a:latin typeface="Times New Roman"/>
                <a:cs typeface="Times New Roman"/>
              </a:rPr>
              <a:t>anni, grazie </a:t>
            </a:r>
            <a:r>
              <a:rPr dirty="0" sz="1200">
                <a:latin typeface="Times New Roman"/>
                <a:cs typeface="Times New Roman"/>
              </a:rPr>
              <a:t>a  </a:t>
            </a:r>
            <a:r>
              <a:rPr dirty="0" sz="1200" spc="-5">
                <a:latin typeface="Times New Roman"/>
                <a:cs typeface="Times New Roman"/>
              </a:rPr>
              <a:t>laboratori, </a:t>
            </a:r>
            <a:r>
              <a:rPr dirty="0" sz="1200">
                <a:latin typeface="Times New Roman"/>
                <a:cs typeface="Times New Roman"/>
              </a:rPr>
              <a:t>iniziative </a:t>
            </a:r>
            <a:r>
              <a:rPr dirty="0" sz="1200" spc="-5">
                <a:latin typeface="Times New Roman"/>
                <a:cs typeface="Times New Roman"/>
              </a:rPr>
              <a:t>ed eventi che </a:t>
            </a:r>
            <a:r>
              <a:rPr dirty="0" sz="1200">
                <a:latin typeface="Times New Roman"/>
                <a:cs typeface="Times New Roman"/>
              </a:rPr>
              <a:t>spaziano tra </a:t>
            </a:r>
            <a:r>
              <a:rPr dirty="0" sz="1200" spc="-5">
                <a:latin typeface="Times New Roman"/>
                <a:cs typeface="Times New Roman"/>
              </a:rPr>
              <a:t>arte, teatro, musica, tecnologie digitali </a:t>
            </a:r>
            <a:r>
              <a:rPr dirty="0" sz="1200">
                <a:latin typeface="Times New Roman"/>
                <a:cs typeface="Times New Roman"/>
              </a:rPr>
              <a:t>e molto </a:t>
            </a:r>
            <a:r>
              <a:rPr dirty="0" sz="1200" spc="-5">
                <a:latin typeface="Times New Roman"/>
                <a:cs typeface="Times New Roman"/>
              </a:rPr>
              <a:t>altro  realizzati all’interno delle sedi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bancarie.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Times New Roman"/>
              <a:cs typeface="Times New Roman"/>
            </a:endParaRPr>
          </a:p>
          <a:p>
            <a:pPr algn="just" marL="12700" marR="6985">
              <a:lnSpc>
                <a:spcPts val="1380"/>
              </a:lnSpc>
            </a:pPr>
            <a:r>
              <a:rPr dirty="0" sz="1200">
                <a:latin typeface="Times New Roman"/>
                <a:cs typeface="Times New Roman"/>
              </a:rPr>
              <a:t>Oltre </a:t>
            </a:r>
            <a:r>
              <a:rPr dirty="0" sz="1200" spc="-5">
                <a:latin typeface="Times New Roman"/>
                <a:cs typeface="Times New Roman"/>
              </a:rPr>
              <a:t>80 eventi culturali </a:t>
            </a:r>
            <a:r>
              <a:rPr dirty="0" sz="1200">
                <a:latin typeface="Times New Roman"/>
                <a:cs typeface="Times New Roman"/>
              </a:rPr>
              <a:t>in </a:t>
            </a:r>
            <a:r>
              <a:rPr dirty="0" sz="1200" spc="-5">
                <a:latin typeface="Times New Roman"/>
                <a:cs typeface="Times New Roman"/>
              </a:rPr>
              <a:t>50 città italiane </a:t>
            </a:r>
            <a:r>
              <a:rPr dirty="0" sz="1200">
                <a:latin typeface="Times New Roman"/>
                <a:cs typeface="Times New Roman"/>
              </a:rPr>
              <a:t>hanno </a:t>
            </a:r>
            <a:r>
              <a:rPr dirty="0" sz="1200" spc="-5">
                <a:latin typeface="Times New Roman"/>
                <a:cs typeface="Times New Roman"/>
              </a:rPr>
              <a:t>sviluppato </a:t>
            </a:r>
            <a:r>
              <a:rPr dirty="0" sz="1200">
                <a:latin typeface="Times New Roman"/>
                <a:cs typeface="Times New Roman"/>
              </a:rPr>
              <a:t>il </a:t>
            </a:r>
            <a:r>
              <a:rPr dirty="0" sz="1200" spc="-5">
                <a:latin typeface="Times New Roman"/>
                <a:cs typeface="Times New Roman"/>
              </a:rPr>
              <a:t>tema ispiratore, declinato </a:t>
            </a:r>
            <a:r>
              <a:rPr dirty="0" sz="1200">
                <a:latin typeface="Times New Roman"/>
                <a:cs typeface="Times New Roman"/>
              </a:rPr>
              <a:t>da  </a:t>
            </a:r>
            <a:r>
              <a:rPr dirty="0" sz="1200" spc="-5">
                <a:latin typeface="Times New Roman"/>
                <a:cs typeface="Times New Roman"/>
              </a:rPr>
              <a:t>ciascuna banca con </a:t>
            </a:r>
            <a:r>
              <a:rPr dirty="0" sz="1200">
                <a:latin typeface="Times New Roman"/>
                <a:cs typeface="Times New Roman"/>
              </a:rPr>
              <a:t>strumenti e punti di vista </a:t>
            </a:r>
            <a:r>
              <a:rPr dirty="0" sz="1200" spc="-5">
                <a:latin typeface="Times New Roman"/>
                <a:cs typeface="Times New Roman"/>
              </a:rPr>
              <a:t>differenti, alla </a:t>
            </a:r>
            <a:r>
              <a:rPr dirty="0" sz="1200">
                <a:latin typeface="Times New Roman"/>
                <a:cs typeface="Times New Roman"/>
              </a:rPr>
              <a:t>luce </a:t>
            </a:r>
            <a:r>
              <a:rPr dirty="0" sz="1200" spc="-5">
                <a:latin typeface="Times New Roman"/>
                <a:cs typeface="Times New Roman"/>
              </a:rPr>
              <a:t>delle </a:t>
            </a:r>
            <a:r>
              <a:rPr dirty="0" sz="1200">
                <a:latin typeface="Times New Roman"/>
                <a:cs typeface="Times New Roman"/>
              </a:rPr>
              <a:t>proprie </a:t>
            </a:r>
            <a:r>
              <a:rPr dirty="0" sz="1200" spc="-5">
                <a:latin typeface="Times New Roman"/>
                <a:cs typeface="Times New Roman"/>
              </a:rPr>
              <a:t>specificità </a:t>
            </a:r>
            <a:r>
              <a:rPr dirty="0" sz="1200">
                <a:latin typeface="Times New Roman"/>
                <a:cs typeface="Times New Roman"/>
              </a:rPr>
              <a:t>e di quelle  </a:t>
            </a:r>
            <a:r>
              <a:rPr dirty="0" sz="1200" spc="-5">
                <a:latin typeface="Times New Roman"/>
                <a:cs typeface="Times New Roman"/>
              </a:rPr>
              <a:t>del territorio </a:t>
            </a:r>
            <a:r>
              <a:rPr dirty="0" sz="1200">
                <a:latin typeface="Times New Roman"/>
                <a:cs typeface="Times New Roman"/>
              </a:rPr>
              <a:t>di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appartenenza.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Times New Roman"/>
              <a:cs typeface="Times New Roman"/>
            </a:endParaRPr>
          </a:p>
          <a:p>
            <a:pPr algn="just" marL="12700" marR="5080">
              <a:lnSpc>
                <a:spcPts val="1380"/>
              </a:lnSpc>
            </a:pPr>
            <a:r>
              <a:rPr dirty="0" sz="1200">
                <a:latin typeface="Times New Roman"/>
                <a:cs typeface="Times New Roman"/>
              </a:rPr>
              <a:t>Sono state invitate a </a:t>
            </a:r>
            <a:r>
              <a:rPr dirty="0" sz="1200" spc="-5">
                <a:latin typeface="Times New Roman"/>
                <a:cs typeface="Times New Roman"/>
              </a:rPr>
              <a:t>partecipare, con </a:t>
            </a:r>
            <a:r>
              <a:rPr dirty="0" sz="1200">
                <a:latin typeface="Times New Roman"/>
                <a:cs typeface="Times New Roman"/>
              </a:rPr>
              <a:t>prenotazione </a:t>
            </a:r>
            <a:r>
              <a:rPr dirty="0" sz="1200" spc="-5">
                <a:latin typeface="Times New Roman"/>
                <a:cs typeface="Times New Roman"/>
              </a:rPr>
              <a:t>obbligatoria </a:t>
            </a:r>
            <a:r>
              <a:rPr dirty="0" sz="1200">
                <a:latin typeface="Times New Roman"/>
                <a:cs typeface="Times New Roman"/>
              </a:rPr>
              <a:t>fino </a:t>
            </a:r>
            <a:r>
              <a:rPr dirty="0" sz="1200" spc="-5">
                <a:latin typeface="Times New Roman"/>
                <a:cs typeface="Times New Roman"/>
              </a:rPr>
              <a:t>ad esaurimento </a:t>
            </a:r>
            <a:r>
              <a:rPr dirty="0" sz="1200">
                <a:latin typeface="Times New Roman"/>
                <a:cs typeface="Times New Roman"/>
              </a:rPr>
              <a:t>posti, le </a:t>
            </a:r>
            <a:r>
              <a:rPr dirty="0" sz="1200" spc="-5">
                <a:latin typeface="Times New Roman"/>
                <a:cs typeface="Times New Roman"/>
              </a:rPr>
              <a:t>Scuole  Primarie del territorio </a:t>
            </a:r>
            <a:r>
              <a:rPr dirty="0" sz="1200">
                <a:latin typeface="Times New Roman"/>
                <a:cs typeface="Times New Roman"/>
              </a:rPr>
              <a:t>di </a:t>
            </a:r>
            <a:r>
              <a:rPr dirty="0" sz="1200" spc="-5">
                <a:latin typeface="Times New Roman"/>
                <a:cs typeface="Times New Roman"/>
              </a:rPr>
              <a:t>Fermo </a:t>
            </a:r>
            <a:r>
              <a:rPr dirty="0" sz="1200">
                <a:latin typeface="Times New Roman"/>
                <a:cs typeface="Times New Roman"/>
              </a:rPr>
              <a:t>le quali </a:t>
            </a:r>
            <a:r>
              <a:rPr dirty="0" sz="1200" spc="-5">
                <a:latin typeface="Times New Roman"/>
                <a:cs typeface="Times New Roman"/>
              </a:rPr>
              <a:t>hanno </a:t>
            </a:r>
            <a:r>
              <a:rPr dirty="0" sz="1200">
                <a:latin typeface="Times New Roman"/>
                <a:cs typeface="Times New Roman"/>
              </a:rPr>
              <a:t>potuto </a:t>
            </a:r>
            <a:r>
              <a:rPr dirty="0" sz="1200" spc="-5">
                <a:latin typeface="Times New Roman"/>
                <a:cs typeface="Times New Roman"/>
              </a:rPr>
              <a:t>assistere ad </a:t>
            </a:r>
            <a:r>
              <a:rPr dirty="0" sz="1200">
                <a:latin typeface="Times New Roman"/>
                <a:cs typeface="Times New Roman"/>
              </a:rPr>
              <a:t>un evento </a:t>
            </a:r>
            <a:r>
              <a:rPr dirty="0" sz="1200" spc="-5">
                <a:latin typeface="Times New Roman"/>
                <a:cs typeface="Times New Roman"/>
              </a:rPr>
              <a:t>ideato espressamente  per questa fascia</a:t>
            </a:r>
            <a:r>
              <a:rPr dirty="0" sz="1200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d’età.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200">
              <a:latin typeface="Times New Roman"/>
              <a:cs typeface="Times New Roman"/>
            </a:endParaRPr>
          </a:p>
          <a:p>
            <a:pPr algn="just" marL="12700" marR="5715">
              <a:lnSpc>
                <a:spcPts val="1380"/>
              </a:lnSpc>
              <a:spcBef>
                <a:spcPts val="5"/>
              </a:spcBef>
            </a:pPr>
            <a:r>
              <a:rPr dirty="0" sz="1200" spc="-5">
                <a:latin typeface="Times New Roman"/>
                <a:cs typeface="Times New Roman"/>
              </a:rPr>
              <a:t>Hanno </a:t>
            </a:r>
            <a:r>
              <a:rPr dirty="0" sz="1200">
                <a:latin typeface="Times New Roman"/>
                <a:cs typeface="Times New Roman"/>
              </a:rPr>
              <a:t>aderito, </a:t>
            </a:r>
            <a:r>
              <a:rPr dirty="0" sz="1200" spc="-5">
                <a:latin typeface="Times New Roman"/>
                <a:cs typeface="Times New Roman"/>
              </a:rPr>
              <a:t>con diverse classi, </a:t>
            </a:r>
            <a:r>
              <a:rPr dirty="0" sz="1200">
                <a:latin typeface="Times New Roman"/>
                <a:cs typeface="Times New Roman"/>
              </a:rPr>
              <a:t>le </a:t>
            </a:r>
            <a:r>
              <a:rPr dirty="0" sz="1200" spc="-5">
                <a:latin typeface="Times New Roman"/>
                <a:cs typeface="Times New Roman"/>
              </a:rPr>
              <a:t>Scuole </a:t>
            </a:r>
            <a:r>
              <a:rPr dirty="0" sz="1200">
                <a:latin typeface="Times New Roman"/>
                <a:cs typeface="Times New Roman"/>
              </a:rPr>
              <a:t>Primarie </a:t>
            </a:r>
            <a:r>
              <a:rPr dirty="0" sz="1200" spc="-5">
                <a:latin typeface="Times New Roman"/>
                <a:cs typeface="Times New Roman"/>
              </a:rPr>
              <a:t>San </a:t>
            </a:r>
            <a:r>
              <a:rPr dirty="0" sz="1200">
                <a:latin typeface="Times New Roman"/>
                <a:cs typeface="Times New Roman"/>
              </a:rPr>
              <a:t>Claudio </a:t>
            </a:r>
            <a:r>
              <a:rPr dirty="0" sz="1200" spc="-5">
                <a:latin typeface="Times New Roman"/>
                <a:cs typeface="Times New Roman"/>
              </a:rPr>
              <a:t>dell’IC Da </a:t>
            </a:r>
            <a:r>
              <a:rPr dirty="0" sz="1200">
                <a:latin typeface="Times New Roman"/>
                <a:cs typeface="Times New Roman"/>
              </a:rPr>
              <a:t>Vinci-Ungaretti, Don  Dino </a:t>
            </a:r>
            <a:r>
              <a:rPr dirty="0" sz="1200" spc="-5">
                <a:latin typeface="Times New Roman"/>
                <a:cs typeface="Times New Roman"/>
              </a:rPr>
              <a:t>Mancini dell’IC </a:t>
            </a:r>
            <a:r>
              <a:rPr dirty="0" sz="1200">
                <a:latin typeface="Times New Roman"/>
                <a:cs typeface="Times New Roman"/>
              </a:rPr>
              <a:t>Betti e </a:t>
            </a:r>
            <a:r>
              <a:rPr dirty="0" sz="1200" spc="-5">
                <a:latin typeface="Times New Roman"/>
                <a:cs typeface="Times New Roman"/>
              </a:rPr>
              <a:t>Tirassegno dell’IC</a:t>
            </a:r>
            <a:r>
              <a:rPr dirty="0" sz="1200" spc="20">
                <a:latin typeface="Times New Roman"/>
                <a:cs typeface="Times New Roman"/>
              </a:rPr>
              <a:t> </a:t>
            </a:r>
            <a:r>
              <a:rPr dirty="0" sz="1200" spc="-5">
                <a:latin typeface="Times New Roman"/>
                <a:cs typeface="Times New Roman"/>
              </a:rPr>
              <a:t>Fracassetti-Capodarco.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50">
              <a:latin typeface="Times New Roman"/>
              <a:cs typeface="Times New Roman"/>
            </a:endParaRPr>
          </a:p>
          <a:p>
            <a:pPr algn="just" marL="12700" marR="10795">
              <a:lnSpc>
                <a:spcPct val="95900"/>
              </a:lnSpc>
              <a:spcBef>
                <a:spcPts val="5"/>
              </a:spcBef>
            </a:pPr>
            <a:r>
              <a:rPr dirty="0" sz="1200">
                <a:latin typeface="Times New Roman"/>
                <a:cs typeface="Times New Roman"/>
              </a:rPr>
              <a:t>Sono stati più di </a:t>
            </a:r>
            <a:r>
              <a:rPr dirty="0" sz="1200" spc="-5">
                <a:latin typeface="Times New Roman"/>
                <a:cs typeface="Times New Roman"/>
              </a:rPr>
              <a:t>cento gli alunni che </a:t>
            </a:r>
            <a:r>
              <a:rPr dirty="0" sz="1200">
                <a:latin typeface="Times New Roman"/>
                <a:cs typeface="Times New Roman"/>
              </a:rPr>
              <a:t>hanno </a:t>
            </a:r>
            <a:r>
              <a:rPr dirty="0" sz="1200" spc="-5">
                <a:latin typeface="Times New Roman"/>
                <a:cs typeface="Times New Roman"/>
              </a:rPr>
              <a:t>preso parte alla particolare </a:t>
            </a:r>
            <a:r>
              <a:rPr dirty="0" sz="1200">
                <a:latin typeface="Times New Roman"/>
                <a:cs typeface="Times New Roman"/>
              </a:rPr>
              <a:t>visita </a:t>
            </a:r>
            <a:r>
              <a:rPr dirty="0" sz="1200" spc="-5">
                <a:latin typeface="Times New Roman"/>
                <a:cs typeface="Times New Roman"/>
              </a:rPr>
              <a:t>che, </a:t>
            </a:r>
            <a:r>
              <a:rPr dirty="0" sz="1200">
                <a:latin typeface="Times New Roman"/>
                <a:cs typeface="Times New Roman"/>
              </a:rPr>
              <a:t>dopo  </a:t>
            </a:r>
            <a:r>
              <a:rPr dirty="0" sz="1200" spc="-5">
                <a:latin typeface="Times New Roman"/>
                <a:cs typeface="Times New Roman"/>
              </a:rPr>
              <a:t>un’approfondita </a:t>
            </a:r>
            <a:r>
              <a:rPr dirty="0" sz="1200">
                <a:latin typeface="Times New Roman"/>
                <a:cs typeface="Times New Roman"/>
              </a:rPr>
              <a:t>introduzione, li ha </a:t>
            </a:r>
            <a:r>
              <a:rPr dirty="0" sz="1200" spc="-5">
                <a:latin typeface="Times New Roman"/>
                <a:cs typeface="Times New Roman"/>
              </a:rPr>
              <a:t>condotti all’interno dei sotterranei </a:t>
            </a:r>
            <a:r>
              <a:rPr dirty="0" sz="1200">
                <a:latin typeface="Times New Roman"/>
                <a:cs typeface="Times New Roman"/>
              </a:rPr>
              <a:t>della banca per ammirare i  </a:t>
            </a:r>
            <a:r>
              <a:rPr dirty="0" sz="1200" spc="-5">
                <a:latin typeface="Times New Roman"/>
                <a:cs typeface="Times New Roman"/>
              </a:rPr>
              <a:t>resti della parte esterna dell’antico teatro </a:t>
            </a:r>
            <a:r>
              <a:rPr dirty="0" sz="1200">
                <a:latin typeface="Times New Roman"/>
                <a:cs typeface="Times New Roman"/>
              </a:rPr>
              <a:t>romano </a:t>
            </a:r>
            <a:r>
              <a:rPr dirty="0" sz="1200" spc="-5">
                <a:latin typeface="Times New Roman"/>
                <a:cs typeface="Times New Roman"/>
              </a:rPr>
              <a:t>per </a:t>
            </a:r>
            <a:r>
              <a:rPr dirty="0" sz="1200">
                <a:latin typeface="Times New Roman"/>
                <a:cs typeface="Times New Roman"/>
              </a:rPr>
              <a:t>poi </a:t>
            </a:r>
            <a:r>
              <a:rPr dirty="0" sz="1200" spc="-5">
                <a:latin typeface="Times New Roman"/>
                <a:cs typeface="Times New Roman"/>
              </a:rPr>
              <a:t>fare salto temporale ed arrivare ai giorni  </a:t>
            </a:r>
            <a:r>
              <a:rPr dirty="0" sz="1200">
                <a:latin typeface="Times New Roman"/>
                <a:cs typeface="Times New Roman"/>
              </a:rPr>
              <a:t>nostri. Sopra </a:t>
            </a:r>
            <a:r>
              <a:rPr dirty="0" sz="1200" spc="-5">
                <a:latin typeface="Times New Roman"/>
                <a:cs typeface="Times New Roman"/>
              </a:rPr>
              <a:t>ai resti del </a:t>
            </a:r>
            <a:r>
              <a:rPr dirty="0" sz="1200">
                <a:latin typeface="Times New Roman"/>
                <a:cs typeface="Times New Roman"/>
              </a:rPr>
              <a:t>teatro </a:t>
            </a:r>
            <a:r>
              <a:rPr dirty="0" sz="1200" spc="-5">
                <a:latin typeface="Times New Roman"/>
                <a:cs typeface="Times New Roman"/>
              </a:rPr>
              <a:t>romano si </a:t>
            </a:r>
            <a:r>
              <a:rPr dirty="0" sz="1200">
                <a:latin typeface="Times New Roman"/>
                <a:cs typeface="Times New Roman"/>
              </a:rPr>
              <a:t>trova la </a:t>
            </a:r>
            <a:r>
              <a:rPr dirty="0" sz="1200" spc="-5">
                <a:latin typeface="Times New Roman"/>
                <a:cs typeface="Times New Roman"/>
              </a:rPr>
              <a:t>Banca. </a:t>
            </a:r>
            <a:r>
              <a:rPr dirty="0" sz="1200">
                <a:latin typeface="Times New Roman"/>
                <a:cs typeface="Times New Roman"/>
              </a:rPr>
              <a:t>Sarà </a:t>
            </a:r>
            <a:r>
              <a:rPr dirty="0" sz="1200" spc="-5">
                <a:latin typeface="Times New Roman"/>
                <a:cs typeface="Times New Roman"/>
              </a:rPr>
              <a:t>illustrato </a:t>
            </a:r>
            <a:r>
              <a:rPr dirty="0" sz="1200">
                <a:latin typeface="Times New Roman"/>
                <a:cs typeface="Times New Roman"/>
              </a:rPr>
              <a:t>il </a:t>
            </a:r>
            <a:r>
              <a:rPr dirty="0" sz="1200" spc="-5">
                <a:latin typeface="Times New Roman"/>
                <a:cs typeface="Times New Roman"/>
              </a:rPr>
              <a:t>concetto </a:t>
            </a:r>
            <a:r>
              <a:rPr dirty="0" sz="1200">
                <a:latin typeface="Times New Roman"/>
                <a:cs typeface="Times New Roman"/>
              </a:rPr>
              <a:t>di </a:t>
            </a:r>
            <a:r>
              <a:rPr dirty="0" sz="1200" spc="-5">
                <a:latin typeface="Times New Roman"/>
                <a:cs typeface="Times New Roman"/>
              </a:rPr>
              <a:t>risparmio </a:t>
            </a:r>
            <a:r>
              <a:rPr dirty="0" sz="1200">
                <a:latin typeface="Times New Roman"/>
                <a:cs typeface="Times New Roman"/>
              </a:rPr>
              <a:t>e la  </a:t>
            </a:r>
            <a:r>
              <a:rPr dirty="0" sz="1200" spc="-5">
                <a:latin typeface="Times New Roman"/>
                <a:cs typeface="Times New Roman"/>
              </a:rPr>
              <a:t>sua </a:t>
            </a:r>
            <a:r>
              <a:rPr dirty="0" sz="1200">
                <a:latin typeface="Times New Roman"/>
                <a:cs typeface="Times New Roman"/>
              </a:rPr>
              <a:t>importanza </a:t>
            </a:r>
            <a:r>
              <a:rPr dirty="0" sz="1200" spc="-5">
                <a:latin typeface="Times New Roman"/>
                <a:cs typeface="Times New Roman"/>
              </a:rPr>
              <a:t>nell’ottica </a:t>
            </a:r>
            <a:r>
              <a:rPr dirty="0" sz="1200">
                <a:latin typeface="Times New Roman"/>
                <a:cs typeface="Times New Roman"/>
              </a:rPr>
              <a:t>di </a:t>
            </a:r>
            <a:r>
              <a:rPr dirty="0" sz="1200" spc="-5">
                <a:latin typeface="Times New Roman"/>
                <a:cs typeface="Times New Roman"/>
              </a:rPr>
              <a:t>impiegarlo per </a:t>
            </a:r>
            <a:r>
              <a:rPr dirty="0" sz="1200">
                <a:latin typeface="Times New Roman"/>
                <a:cs typeface="Times New Roman"/>
              </a:rPr>
              <a:t>un acquisto o un </a:t>
            </a:r>
            <a:r>
              <a:rPr dirty="0" sz="1200" spc="-5">
                <a:latin typeface="Times New Roman"/>
                <a:cs typeface="Times New Roman"/>
              </a:rPr>
              <a:t>progetto</a:t>
            </a:r>
            <a:r>
              <a:rPr dirty="0" sz="1200" spc="10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futuro.</a:t>
            </a: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150">
              <a:latin typeface="Times New Roman"/>
              <a:cs typeface="Times New Roman"/>
            </a:endParaRPr>
          </a:p>
          <a:p>
            <a:pPr algn="just" marL="12700">
              <a:lnSpc>
                <a:spcPct val="100000"/>
              </a:lnSpc>
            </a:pPr>
            <a:r>
              <a:rPr dirty="0" sz="1350">
                <a:latin typeface="Times New Roman"/>
                <a:cs typeface="Times New Roman"/>
              </a:rPr>
              <a:t>Fermo 9 </a:t>
            </a:r>
            <a:r>
              <a:rPr dirty="0" sz="1350" spc="-5">
                <a:latin typeface="Times New Roman"/>
                <a:cs typeface="Times New Roman"/>
              </a:rPr>
              <a:t>maggio</a:t>
            </a:r>
            <a:r>
              <a:rPr dirty="0" sz="1350" spc="-20">
                <a:latin typeface="Times New Roman"/>
                <a:cs typeface="Times New Roman"/>
              </a:rPr>
              <a:t> </a:t>
            </a:r>
            <a:r>
              <a:rPr dirty="0" sz="1350" spc="-5">
                <a:latin typeface="Times New Roman"/>
                <a:cs typeface="Times New Roman"/>
              </a:rPr>
              <a:t>2016</a:t>
            </a:r>
            <a:endParaRPr sz="13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91789" y="660400"/>
            <a:ext cx="1560576" cy="5673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900431" y="1326892"/>
            <a:ext cx="1804913" cy="22601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121780" y="8805214"/>
            <a:ext cx="927705" cy="13165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121780" y="8793860"/>
            <a:ext cx="952500" cy="1347470"/>
          </a:xfrm>
          <a:custGeom>
            <a:avLst/>
            <a:gdLst/>
            <a:ahLst/>
            <a:cxnLst/>
            <a:rect l="l" t="t" r="r" b="b"/>
            <a:pathLst>
              <a:path w="952500" h="1347470">
                <a:moveTo>
                  <a:pt x="0" y="1347088"/>
                </a:moveTo>
                <a:lnTo>
                  <a:pt x="952500" y="1347088"/>
                </a:lnTo>
                <a:lnTo>
                  <a:pt x="952500" y="0"/>
                </a:lnTo>
                <a:lnTo>
                  <a:pt x="0" y="0"/>
                </a:lnTo>
                <a:lnTo>
                  <a:pt x="0" y="13470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02418" y="29844"/>
            <a:ext cx="6699250" cy="5638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335"/>
              </a:lnSpc>
              <a:tabLst>
                <a:tab pos="1811655" algn="l"/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Tiratura: </a:t>
            </a:r>
            <a:r>
              <a:rPr dirty="0" sz="800" spc="204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n.d.	</a:t>
            </a:r>
            <a:r>
              <a:rPr dirty="0" baseline="3584" sz="2325" spc="15" b="1">
                <a:latin typeface="Times New Roman"/>
                <a:cs typeface="Times New Roman"/>
              </a:rPr>
              <a:t>Giornale di </a:t>
            </a:r>
            <a:r>
              <a:rPr dirty="0" baseline="3584" sz="2325" spc="7" b="1">
                <a:latin typeface="Times New Roman"/>
                <a:cs typeface="Times New Roman"/>
              </a:rPr>
              <a:t>Sicilia </a:t>
            </a:r>
            <a:r>
              <a:rPr dirty="0" baseline="3584" sz="2325" spc="15" b="1">
                <a:latin typeface="Times New Roman"/>
                <a:cs typeface="Times New Roman"/>
              </a:rPr>
              <a:t>Palermo</a:t>
            </a:r>
            <a:r>
              <a:rPr dirty="0" baseline="3584" sz="2325" spc="60" b="1">
                <a:latin typeface="Times New Roman"/>
                <a:cs typeface="Times New Roman"/>
              </a:rPr>
              <a:t> </a:t>
            </a:r>
            <a:r>
              <a:rPr dirty="0" baseline="3584" sz="2325" spc="15" b="1">
                <a:latin typeface="Times New Roman"/>
                <a:cs typeface="Times New Roman"/>
              </a:rPr>
              <a:t>e</a:t>
            </a:r>
            <a:r>
              <a:rPr dirty="0" baseline="3584" sz="2325" spc="22" b="1">
                <a:latin typeface="Times New Roman"/>
                <a:cs typeface="Times New Roman"/>
              </a:rPr>
              <a:t> </a:t>
            </a:r>
            <a:r>
              <a:rPr dirty="0" baseline="3584" sz="2325" spc="15" b="1">
                <a:latin typeface="Times New Roman"/>
                <a:cs typeface="Times New Roman"/>
              </a:rPr>
              <a:t>Provincia	</a:t>
            </a:r>
            <a:r>
              <a:rPr dirty="0" baseline="17543" sz="1425" spc="15" b="1">
                <a:latin typeface="Times New Roman"/>
                <a:cs typeface="Times New Roman"/>
              </a:rPr>
              <a:t>03-MAG-2016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295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8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12/2013:    20.823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270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29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    Ed. </a:t>
            </a:r>
            <a:r>
              <a:rPr dirty="0" sz="800" spc="5" b="1">
                <a:latin typeface="Times New Roman"/>
                <a:cs typeface="Times New Roman"/>
              </a:rPr>
              <a:t>I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2015: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147.000	foglio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Quotidiano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-2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Palermo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Antonio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Ardizzone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5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7556500" cy="10693400"/>
          </a:xfrm>
          <a:custGeom>
            <a:avLst/>
            <a:gdLst/>
            <a:ahLst/>
            <a:cxnLst/>
            <a:rect l="l" t="t" r="r" b="b"/>
            <a:pathLst>
              <a:path w="7556500" h="10693400">
                <a:moveTo>
                  <a:pt x="0" y="10693400"/>
                </a:moveTo>
                <a:lnTo>
                  <a:pt x="7556500" y="10693400"/>
                </a:lnTo>
                <a:lnTo>
                  <a:pt x="75565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054095" y="1862327"/>
            <a:ext cx="161925" cy="101600"/>
          </a:xfrm>
          <a:custGeom>
            <a:avLst/>
            <a:gdLst/>
            <a:ahLst/>
            <a:cxnLst/>
            <a:rect l="l" t="t" r="r" b="b"/>
            <a:pathLst>
              <a:path w="161925" h="101600">
                <a:moveTo>
                  <a:pt x="0" y="101092"/>
                </a:moveTo>
                <a:lnTo>
                  <a:pt x="161544" y="101092"/>
                </a:lnTo>
                <a:lnTo>
                  <a:pt x="161544" y="0"/>
                </a:lnTo>
                <a:lnTo>
                  <a:pt x="0" y="0"/>
                </a:lnTo>
                <a:lnTo>
                  <a:pt x="0" y="101092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54095" y="1956816"/>
            <a:ext cx="161925" cy="12700"/>
          </a:xfrm>
          <a:custGeom>
            <a:avLst/>
            <a:gdLst/>
            <a:ahLst/>
            <a:cxnLst/>
            <a:rect l="l" t="t" r="r" b="b"/>
            <a:pathLst>
              <a:path w="161925" h="12700">
                <a:moveTo>
                  <a:pt x="0" y="12700"/>
                </a:moveTo>
                <a:lnTo>
                  <a:pt x="161544" y="12700"/>
                </a:lnTo>
                <a:lnTo>
                  <a:pt x="161544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b="1">
                <a:latin typeface="Arial"/>
                <a:cs typeface="Arial"/>
              </a:rPr>
              <a:t>Gonews.it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9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245865"/>
            <a:ext cx="5815965" cy="504190"/>
          </a:xfrm>
          <a:prstGeom prst="rect">
            <a:avLst/>
          </a:prstGeom>
        </p:spPr>
        <p:txBody>
          <a:bodyPr wrap="square" lIns="0" tIns="27305" rIns="0" bIns="0" rtlCol="0" vert="horz">
            <a:spAutoFit/>
          </a:bodyPr>
          <a:lstStyle/>
          <a:p>
            <a:pPr marL="12700" marR="5080">
              <a:lnSpc>
                <a:spcPts val="1850"/>
              </a:lnSpc>
              <a:spcBef>
                <a:spcPts val="215"/>
              </a:spcBef>
            </a:pPr>
            <a:r>
              <a:rPr dirty="0" sz="1600" spc="-5" b="1">
                <a:solidFill>
                  <a:srgbClr val="404040"/>
                </a:solidFill>
                <a:latin typeface="Arial"/>
                <a:cs typeface="Arial"/>
              </a:rPr>
              <a:t>Festival della Cultura Creativa, Mps protagonista </a:t>
            </a:r>
            <a:r>
              <a:rPr dirty="0" sz="1600" spc="-10" b="1">
                <a:solidFill>
                  <a:srgbClr val="404040"/>
                </a:solidFill>
                <a:latin typeface="Arial"/>
                <a:cs typeface="Arial"/>
              </a:rPr>
              <a:t>per </a:t>
            </a:r>
            <a:r>
              <a:rPr dirty="0" sz="1600" spc="-5" b="1">
                <a:solidFill>
                  <a:srgbClr val="404040"/>
                </a:solidFill>
                <a:latin typeface="Arial"/>
                <a:cs typeface="Arial"/>
              </a:rPr>
              <a:t>il terzo  anno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6677939"/>
            <a:ext cx="6143625" cy="32264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42900"/>
              </a:lnSpc>
              <a:spcBef>
                <a:spcPts val="95"/>
              </a:spcBef>
            </a:pP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Avvicinare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i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giovanissimi alla cultura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renderli soggetti attivi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della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creazione artistica.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Con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questo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scopo 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Banca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Mps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ha sostenuto anche quest’anno il “Festival della Cultura Creativa”,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la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manifestazione  promossa dalle banche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coordinata dall’ABI.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Per il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terzo anno consecutivo Banca Mps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ha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garantito il  proprio appoggio </a:t>
            </a:r>
            <a:r>
              <a:rPr dirty="0" sz="1050" spc="-10">
                <a:solidFill>
                  <a:srgbClr val="404040"/>
                </a:solidFill>
                <a:latin typeface="Arial"/>
                <a:cs typeface="Arial"/>
              </a:rPr>
              <a:t>al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“Festival della Cultura Creativa”, perché scommettere sui giovani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sulla cultura  significa scommettere sul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futuro e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promuovere lo sviluppo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e la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crescita di un’intera comunità.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Filo 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conduttore di questa terza edizione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è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stato il tema dell’abitare: scoprire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sperimentare come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si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sta  dentro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i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luoghi, l’arte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le emozioni. L’iniziativa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si è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tenuta nella prima settimana di maggio sull’intero  territorio nazionale con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la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realizzazione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una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serie di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progetti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orientati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alla creatività, alla  sensibilizzazione delle capacità espressive tramite l’esperienza diretta dei laboratori, mirando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a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rendere 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la Banca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un soggetto attivo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al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fianco della società civile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e un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catalizzatore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cultura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creatività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sul 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territorio.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A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Siena, Il Comitato Amici del Palio,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ha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mostrato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ad alcune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classi della scuola elementare  Baldassarre Peruzzi aspetti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della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città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rappresentati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in tante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opere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pittoriche del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passato per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far cogliere 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agli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alunni quanto monumenti,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strade e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piazze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siano cambiati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nel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corso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dei secoli.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Al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termine della 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presentazione le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classi coinvolte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hanno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visitato il Museo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San Donato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per ammirare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dal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vivo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alcuni</a:t>
            </a:r>
            <a:r>
              <a:rPr dirty="0" sz="1050" spc="2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dei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17407" y="2457748"/>
            <a:ext cx="2152542" cy="4063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3969765"/>
            <a:ext cx="3454400" cy="23047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35370" cy="30734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b="1">
                <a:latin typeface="Arial"/>
                <a:cs typeface="Arial"/>
              </a:rPr>
              <a:t>Gonews.it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9 maggio</a:t>
            </a:r>
            <a:r>
              <a:rPr dirty="0" sz="1600" spc="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ct val="142700"/>
              </a:lnSpc>
              <a:spcBef>
                <a:spcPts val="970"/>
              </a:spcBef>
            </a:pP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quadri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presenti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nella Collezione della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Banca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Monte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dei Paschi </a:t>
            </a:r>
            <a:r>
              <a:rPr dirty="0" sz="1050" spc="-10">
                <a:solidFill>
                  <a:srgbClr val="404040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Siena. Nella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seconda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parte  dell’incontro,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le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classi </a:t>
            </a:r>
            <a:r>
              <a:rPr dirty="0" sz="1050" spc="-10">
                <a:solidFill>
                  <a:srgbClr val="404040"/>
                </a:solidFill>
                <a:latin typeface="Arial"/>
                <a:cs typeface="Arial"/>
              </a:rPr>
              <a:t>si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sono spostate nel Salone della Rocca Salimbeni, dove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gli </a:t>
            </a:r>
            <a:r>
              <a:rPr dirty="0" sz="1050" spc="-10">
                <a:solidFill>
                  <a:srgbClr val="404040"/>
                </a:solidFill>
                <a:latin typeface="Arial"/>
                <a:cs typeface="Arial"/>
              </a:rPr>
              <a:t>alunni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hanno 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espresso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direttamente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liberamente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i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loro pensieri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e le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loro sensazioni attraverso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una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serie </a:t>
            </a:r>
            <a:r>
              <a:rPr dirty="0" sz="1050" spc="-10">
                <a:solidFill>
                  <a:srgbClr val="404040"/>
                </a:solidFill>
                <a:latin typeface="Arial"/>
                <a:cs typeface="Arial"/>
              </a:rPr>
              <a:t>di 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laboratori creativi. Il Festival della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Cultura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Creativa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ha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visto,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nella passata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edizione,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ben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60 città  coinvolte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in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tutta Italia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più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15.000 bambini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ragazzi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che hanno messo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alla prova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la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propria capacità  creativa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e si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sono interrogati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sul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tema dell’arte </a:t>
            </a:r>
            <a:r>
              <a:rPr dirty="0" sz="1050">
                <a:solidFill>
                  <a:srgbClr val="404040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404040"/>
                </a:solidFill>
                <a:latin typeface="Arial"/>
                <a:cs typeface="Arial"/>
              </a:rPr>
              <a:t>della cultura.</a:t>
            </a:r>
            <a:endParaRPr sz="10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20090" y="3814825"/>
            <a:ext cx="3891534" cy="25882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6403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1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Ilcit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dinoonli</a:t>
            </a:r>
            <a:r>
              <a:rPr dirty="0" sz="1600" spc="-15" b="1">
                <a:latin typeface="Arial"/>
                <a:cs typeface="Arial"/>
              </a:rPr>
              <a:t>n</a:t>
            </a:r>
            <a:r>
              <a:rPr dirty="0" sz="1600" spc="5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.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t  </a:t>
            </a:r>
            <a:r>
              <a:rPr dirty="0" sz="1600" spc="-5" b="1">
                <a:latin typeface="Arial"/>
                <a:cs typeface="Arial"/>
              </a:rPr>
              <a:t>9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543427"/>
            <a:ext cx="5914390" cy="147447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ts val="2630"/>
              </a:lnSpc>
              <a:spcBef>
                <a:spcPts val="95"/>
              </a:spcBef>
            </a:pPr>
            <a:r>
              <a:rPr dirty="0" sz="2100" spc="-5" b="1">
                <a:solidFill>
                  <a:srgbClr val="DD3333"/>
                </a:solidFill>
                <a:latin typeface="Times New Roman"/>
                <a:cs typeface="Times New Roman"/>
              </a:rPr>
              <a:t>Il </a:t>
            </a:r>
            <a:r>
              <a:rPr dirty="0" sz="2100" b="1">
                <a:solidFill>
                  <a:srgbClr val="DD3333"/>
                </a:solidFill>
                <a:latin typeface="Times New Roman"/>
                <a:cs typeface="Times New Roman"/>
              </a:rPr>
              <a:t>festival </a:t>
            </a:r>
            <a:r>
              <a:rPr dirty="0" sz="2100" spc="-5" b="1">
                <a:solidFill>
                  <a:srgbClr val="DD3333"/>
                </a:solidFill>
                <a:latin typeface="Times New Roman"/>
                <a:cs typeface="Times New Roman"/>
              </a:rPr>
              <a:t>della cultura </a:t>
            </a:r>
            <a:r>
              <a:rPr dirty="0" sz="2100" spc="-10" b="1">
                <a:solidFill>
                  <a:srgbClr val="DD3333"/>
                </a:solidFill>
                <a:latin typeface="Times New Roman"/>
                <a:cs typeface="Times New Roman"/>
              </a:rPr>
              <a:t>creativa </a:t>
            </a:r>
            <a:r>
              <a:rPr dirty="0" sz="2100" spc="-5" b="1">
                <a:solidFill>
                  <a:srgbClr val="DD3333"/>
                </a:solidFill>
                <a:latin typeface="Times New Roman"/>
                <a:cs typeface="Times New Roman"/>
              </a:rPr>
              <a:t>dell’Abi </a:t>
            </a:r>
            <a:r>
              <a:rPr dirty="0" sz="2100" b="1">
                <a:solidFill>
                  <a:srgbClr val="DD3333"/>
                </a:solidFill>
                <a:latin typeface="Times New Roman"/>
                <a:cs typeface="Times New Roman"/>
              </a:rPr>
              <a:t>a </a:t>
            </a:r>
            <a:r>
              <a:rPr dirty="0" sz="2100" spc="-5" b="1">
                <a:solidFill>
                  <a:srgbClr val="DD3333"/>
                </a:solidFill>
                <a:latin typeface="Times New Roman"/>
                <a:cs typeface="Times New Roman"/>
              </a:rPr>
              <a:t>Siena con  </a:t>
            </a:r>
            <a:r>
              <a:rPr dirty="0" sz="2100" b="1">
                <a:solidFill>
                  <a:srgbClr val="DD3333"/>
                </a:solidFill>
                <a:latin typeface="Times New Roman"/>
                <a:cs typeface="Times New Roman"/>
              </a:rPr>
              <a:t>Banca </a:t>
            </a:r>
            <a:r>
              <a:rPr dirty="0" sz="2100" spc="-5" b="1">
                <a:solidFill>
                  <a:srgbClr val="DD3333"/>
                </a:solidFill>
                <a:latin typeface="Times New Roman"/>
                <a:cs typeface="Times New Roman"/>
              </a:rPr>
              <a:t>Mps</a:t>
            </a:r>
            <a:endParaRPr sz="2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200">
              <a:latin typeface="Times New Roman"/>
              <a:cs typeface="Times New Roman"/>
            </a:endParaRPr>
          </a:p>
          <a:p>
            <a:pPr marL="12700" marR="147955">
              <a:lnSpc>
                <a:spcPts val="1820"/>
              </a:lnSpc>
            </a:pPr>
            <a:r>
              <a:rPr dirty="0" sz="1600" spc="-5">
                <a:solidFill>
                  <a:srgbClr val="DD3333"/>
                </a:solidFill>
                <a:latin typeface="Times New Roman"/>
                <a:cs typeface="Times New Roman"/>
              </a:rPr>
              <a:t>Terza edizione </a:t>
            </a:r>
            <a:r>
              <a:rPr dirty="0" sz="1600">
                <a:solidFill>
                  <a:srgbClr val="DD3333"/>
                </a:solidFill>
                <a:latin typeface="Times New Roman"/>
                <a:cs typeface="Times New Roman"/>
              </a:rPr>
              <a:t>della </a:t>
            </a:r>
            <a:r>
              <a:rPr dirty="0" sz="1600" spc="-5">
                <a:solidFill>
                  <a:srgbClr val="DD3333"/>
                </a:solidFill>
                <a:latin typeface="Times New Roman"/>
                <a:cs typeface="Times New Roman"/>
              </a:rPr>
              <a:t>manifestazione che </a:t>
            </a:r>
            <a:r>
              <a:rPr dirty="0" sz="1600" spc="-10">
                <a:solidFill>
                  <a:srgbClr val="DD3333"/>
                </a:solidFill>
                <a:latin typeface="Times New Roman"/>
                <a:cs typeface="Times New Roman"/>
              </a:rPr>
              <a:t>mira </a:t>
            </a:r>
            <a:r>
              <a:rPr dirty="0" sz="1600" spc="-5">
                <a:solidFill>
                  <a:srgbClr val="DD3333"/>
                </a:solidFill>
                <a:latin typeface="Times New Roman"/>
                <a:cs typeface="Times New Roman"/>
              </a:rPr>
              <a:t>a sensibilizzare i giovani  all’uso delle capacità espressive con l’esperienza </a:t>
            </a:r>
            <a:r>
              <a:rPr dirty="0" sz="1600">
                <a:solidFill>
                  <a:srgbClr val="DD3333"/>
                </a:solidFill>
                <a:latin typeface="Times New Roman"/>
                <a:cs typeface="Times New Roman"/>
              </a:rPr>
              <a:t>diretta </a:t>
            </a:r>
            <a:r>
              <a:rPr dirty="0" sz="1600" spc="-5">
                <a:solidFill>
                  <a:srgbClr val="DD3333"/>
                </a:solidFill>
                <a:latin typeface="Times New Roman"/>
                <a:cs typeface="Times New Roman"/>
              </a:rPr>
              <a:t>dei</a:t>
            </a:r>
            <a:r>
              <a:rPr dirty="0" sz="1600" spc="120">
                <a:solidFill>
                  <a:srgbClr val="DD3333"/>
                </a:solidFill>
                <a:latin typeface="Times New Roman"/>
                <a:cs typeface="Times New Roman"/>
              </a:rPr>
              <a:t> </a:t>
            </a:r>
            <a:r>
              <a:rPr dirty="0" sz="1600" spc="-5">
                <a:solidFill>
                  <a:srgbClr val="DD3333"/>
                </a:solidFill>
                <a:latin typeface="Times New Roman"/>
                <a:cs typeface="Times New Roman"/>
              </a:rPr>
              <a:t>laboratori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6921779"/>
            <a:ext cx="6148705" cy="273240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6350">
              <a:lnSpc>
                <a:spcPct val="131000"/>
              </a:lnSpc>
              <a:spcBef>
                <a:spcPts val="105"/>
              </a:spcBef>
            </a:pPr>
            <a:r>
              <a:rPr dirty="0" sz="1050" spc="-5" i="1">
                <a:solidFill>
                  <a:srgbClr val="2C2C2C"/>
                </a:solidFill>
                <a:latin typeface="Arial"/>
                <a:cs typeface="Arial"/>
              </a:rPr>
              <a:t>SIENA.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Avvicinare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i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giovanissimi alla cultura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renderli soggetti attivi della creazione artistica. Con  questo scopo Banca Mps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ha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sostenuto anche quest’anno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il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“Festival della Cultura Creativa”, la  manifestazione promossa dalle banche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coordinata dall’ABI.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Per </a:t>
            </a:r>
            <a:r>
              <a:rPr dirty="0" sz="1050" spc="10">
                <a:solidFill>
                  <a:srgbClr val="2C2C2C"/>
                </a:solidFill>
                <a:latin typeface="Arial"/>
                <a:cs typeface="Arial"/>
              </a:rPr>
              <a:t>il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terzo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anno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consecutivo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Banca Mps  ha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garantito il proprio appoggio al “Festival della Cultura Creativa”,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perché</a:t>
            </a:r>
            <a:r>
              <a:rPr dirty="0" sz="1050" b="1">
                <a:solidFill>
                  <a:srgbClr val="2C2C2C"/>
                </a:solidFill>
                <a:latin typeface="Arial"/>
                <a:cs typeface="Arial"/>
              </a:rPr>
              <a:t>scommettere sui </a:t>
            </a:r>
            <a:r>
              <a:rPr dirty="0" sz="1050" spc="-5" b="1">
                <a:solidFill>
                  <a:srgbClr val="2C2C2C"/>
                </a:solidFill>
                <a:latin typeface="Arial"/>
                <a:cs typeface="Arial"/>
              </a:rPr>
              <a:t>giovani </a:t>
            </a:r>
            <a:r>
              <a:rPr dirty="0" sz="1050" b="1">
                <a:solidFill>
                  <a:srgbClr val="2C2C2C"/>
                </a:solidFill>
                <a:latin typeface="Arial"/>
                <a:cs typeface="Arial"/>
              </a:rPr>
              <a:t>e  </a:t>
            </a:r>
            <a:r>
              <a:rPr dirty="0" sz="1050" spc="-5" b="1">
                <a:solidFill>
                  <a:srgbClr val="2C2C2C"/>
                </a:solidFill>
                <a:latin typeface="Arial"/>
                <a:cs typeface="Arial"/>
              </a:rPr>
              <a:t>sulla cultura significa scommettere </a:t>
            </a:r>
            <a:r>
              <a:rPr dirty="0" sz="1050" b="1">
                <a:solidFill>
                  <a:srgbClr val="2C2C2C"/>
                </a:solidFill>
                <a:latin typeface="Arial"/>
                <a:cs typeface="Arial"/>
              </a:rPr>
              <a:t>sul </a:t>
            </a:r>
            <a:r>
              <a:rPr dirty="0" sz="1050" spc="-5" b="1">
                <a:solidFill>
                  <a:srgbClr val="2C2C2C"/>
                </a:solidFill>
                <a:latin typeface="Arial"/>
                <a:cs typeface="Arial"/>
              </a:rPr>
              <a:t>futuro </a:t>
            </a:r>
            <a:r>
              <a:rPr dirty="0" sz="1050" b="1">
                <a:solidFill>
                  <a:srgbClr val="2C2C2C"/>
                </a:solidFill>
                <a:latin typeface="Arial"/>
                <a:cs typeface="Arial"/>
              </a:rPr>
              <a:t>e </a:t>
            </a:r>
            <a:r>
              <a:rPr dirty="0" sz="1050" spc="-5" b="1">
                <a:solidFill>
                  <a:srgbClr val="2C2C2C"/>
                </a:solidFill>
                <a:latin typeface="Arial"/>
                <a:cs typeface="Arial"/>
              </a:rPr>
              <a:t>promuovere lo sviluppo </a:t>
            </a:r>
            <a:r>
              <a:rPr dirty="0" sz="1050" b="1">
                <a:solidFill>
                  <a:srgbClr val="2C2C2C"/>
                </a:solidFill>
                <a:latin typeface="Arial"/>
                <a:cs typeface="Arial"/>
              </a:rPr>
              <a:t>e </a:t>
            </a:r>
            <a:r>
              <a:rPr dirty="0" sz="1050" spc="-5" b="1">
                <a:solidFill>
                  <a:srgbClr val="2C2C2C"/>
                </a:solidFill>
                <a:latin typeface="Arial"/>
                <a:cs typeface="Arial"/>
              </a:rPr>
              <a:t>la crescita </a:t>
            </a:r>
            <a:r>
              <a:rPr dirty="0" sz="1050" b="1">
                <a:solidFill>
                  <a:srgbClr val="2C2C2C"/>
                </a:solidFill>
                <a:latin typeface="Arial"/>
                <a:cs typeface="Arial"/>
              </a:rPr>
              <a:t>di un’intera  comunità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31000"/>
              </a:lnSpc>
            </a:pP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Filo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conduttore di questa </a:t>
            </a:r>
            <a:r>
              <a:rPr dirty="0" sz="1050" spc="-10">
                <a:solidFill>
                  <a:srgbClr val="2C2C2C"/>
                </a:solidFill>
                <a:latin typeface="Arial"/>
                <a:cs typeface="Arial"/>
              </a:rPr>
              <a:t>terza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edizione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è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stato il tema dell’abitare: scoprire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sperimentare come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si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sta  dentro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i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luoghi, l’arte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e le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emozioni. L’iniziativa </a:t>
            </a:r>
            <a:r>
              <a:rPr dirty="0" sz="1050" spc="-10">
                <a:solidFill>
                  <a:srgbClr val="2C2C2C"/>
                </a:solidFill>
                <a:latin typeface="Arial"/>
                <a:cs typeface="Arial"/>
              </a:rPr>
              <a:t>si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è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tenuta nella prima settimana </a:t>
            </a:r>
            <a:r>
              <a:rPr dirty="0" sz="1050" spc="-10">
                <a:solidFill>
                  <a:srgbClr val="2C2C2C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maggio sull’intero  territorio nazionale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con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la </a:t>
            </a:r>
            <a:r>
              <a:rPr dirty="0" sz="1050" b="1">
                <a:solidFill>
                  <a:srgbClr val="2C2C2C"/>
                </a:solidFill>
                <a:latin typeface="Arial"/>
                <a:cs typeface="Arial"/>
              </a:rPr>
              <a:t>realizzazione di una serie di </a:t>
            </a:r>
            <a:r>
              <a:rPr dirty="0" sz="1050" spc="-5" b="1">
                <a:solidFill>
                  <a:srgbClr val="2C2C2C"/>
                </a:solidFill>
                <a:latin typeface="Arial"/>
                <a:cs typeface="Arial"/>
              </a:rPr>
              <a:t>progetti orientati alla creatività, alla  sensibilizzazione delle </a:t>
            </a:r>
            <a:r>
              <a:rPr dirty="0" sz="1050" b="1">
                <a:solidFill>
                  <a:srgbClr val="2C2C2C"/>
                </a:solidFill>
                <a:latin typeface="Arial"/>
                <a:cs typeface="Arial"/>
              </a:rPr>
              <a:t>capacità </a:t>
            </a:r>
            <a:r>
              <a:rPr dirty="0" sz="1050" spc="-5" b="1">
                <a:solidFill>
                  <a:srgbClr val="2C2C2C"/>
                </a:solidFill>
                <a:latin typeface="Arial"/>
                <a:cs typeface="Arial"/>
              </a:rPr>
              <a:t>espressive tramite l’esperienza diretta </a:t>
            </a:r>
            <a:r>
              <a:rPr dirty="0" sz="1050" b="1">
                <a:solidFill>
                  <a:srgbClr val="2C2C2C"/>
                </a:solidFill>
                <a:latin typeface="Arial"/>
                <a:cs typeface="Arial"/>
              </a:rPr>
              <a:t>dei laboratori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, mirando a  rendere la Banca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un soggetto attivo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al fianco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della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società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civile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e un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catalizzatore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cultura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e creatività  sul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 territorio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265233" y="2442971"/>
            <a:ext cx="3011576" cy="6679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5110225"/>
            <a:ext cx="2743200" cy="18285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6403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1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Ilcit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5" b="1">
                <a:latin typeface="Arial"/>
                <a:cs typeface="Arial"/>
              </a:rPr>
              <a:t>a</a:t>
            </a:r>
            <a:r>
              <a:rPr dirty="0" sz="1600" spc="-5" b="1">
                <a:latin typeface="Arial"/>
                <a:cs typeface="Arial"/>
              </a:rPr>
              <a:t>dinoonli</a:t>
            </a:r>
            <a:r>
              <a:rPr dirty="0" sz="1600" spc="-15" b="1">
                <a:latin typeface="Arial"/>
                <a:cs typeface="Arial"/>
              </a:rPr>
              <a:t>n</a:t>
            </a:r>
            <a:r>
              <a:rPr dirty="0" sz="1600" spc="5" b="1">
                <a:latin typeface="Arial"/>
                <a:cs typeface="Arial"/>
              </a:rPr>
              <a:t>e</a:t>
            </a:r>
            <a:r>
              <a:rPr dirty="0" sz="1600" spc="-5" b="1">
                <a:latin typeface="Arial"/>
                <a:cs typeface="Arial"/>
              </a:rPr>
              <a:t>.</a:t>
            </a:r>
            <a:r>
              <a:rPr dirty="0" sz="1600" spc="5" b="1">
                <a:latin typeface="Arial"/>
                <a:cs typeface="Arial"/>
              </a:rPr>
              <a:t>i</a:t>
            </a:r>
            <a:r>
              <a:rPr dirty="0" sz="1600" spc="-5" b="1">
                <a:latin typeface="Arial"/>
                <a:cs typeface="Arial"/>
              </a:rPr>
              <a:t>t  </a:t>
            </a:r>
            <a:r>
              <a:rPr dirty="0" sz="1600" spc="-5" b="1">
                <a:latin typeface="Arial"/>
                <a:cs typeface="Arial"/>
              </a:rPr>
              <a:t>9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875658"/>
            <a:ext cx="6146165" cy="26631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250">
              <a:latin typeface="Times New Roman"/>
              <a:cs typeface="Times New Roman"/>
            </a:endParaRPr>
          </a:p>
          <a:p>
            <a:pPr algn="just" marL="12700" marR="5080">
              <a:lnSpc>
                <a:spcPct val="131000"/>
              </a:lnSpc>
            </a:pP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A Siena,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Il Comitato Amici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del Palio, ha mostrato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ad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alcune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classi della scuola elementare Baldassarre  Peruzzi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aspetti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della città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rappresentati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in tante opere pittoriche del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passato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per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far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cogliere agli alunni 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quanto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monumenti, strade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piazze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siano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cambiati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nel corso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dei secoli. Al termine della presentazione 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le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classi coinvolte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hanno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visitato il Museo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San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Donato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per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ammirare dal vivo alcuni dei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quadri presenti  nella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Collezione della Banca Monte dei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Paschi di Siena. </a:t>
            </a:r>
            <a:r>
              <a:rPr dirty="0" sz="1050" spc="5">
                <a:solidFill>
                  <a:srgbClr val="2C2C2C"/>
                </a:solidFill>
                <a:latin typeface="Arial"/>
                <a:cs typeface="Arial"/>
              </a:rPr>
              <a:t>Nella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seconda parte dell’incontro, le classi </a:t>
            </a:r>
            <a:r>
              <a:rPr dirty="0" sz="1050" spc="-10">
                <a:solidFill>
                  <a:srgbClr val="2C2C2C"/>
                </a:solidFill>
                <a:latin typeface="Arial"/>
                <a:cs typeface="Arial"/>
              </a:rPr>
              <a:t>si 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sono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spostate nel Salone della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Rocca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Salimbeni, dove gli alunni hanno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espresso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direttamente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e 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liberamente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i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loro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pensieri e le loro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sensazioni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attraverso una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serie </a:t>
            </a:r>
            <a:r>
              <a:rPr dirty="0" sz="1050" spc="-10">
                <a:solidFill>
                  <a:srgbClr val="2C2C2C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laboratori</a:t>
            </a:r>
            <a:r>
              <a:rPr dirty="0" sz="1050" spc="5">
                <a:solidFill>
                  <a:srgbClr val="2C2C2C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creativi.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Times New Roman"/>
              <a:cs typeface="Times New Roman"/>
            </a:endParaRPr>
          </a:p>
          <a:p>
            <a:pPr algn="just" marL="12700" marR="5080">
              <a:lnSpc>
                <a:spcPct val="131000"/>
              </a:lnSpc>
              <a:spcBef>
                <a:spcPts val="5"/>
              </a:spcBef>
            </a:pP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Il Festival della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Cultura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Creativa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ha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visto,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nella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passata edizione, ben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60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città coinvolte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in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tutta Italia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e  più </a:t>
            </a:r>
            <a:r>
              <a:rPr dirty="0" sz="1050" spc="-10">
                <a:solidFill>
                  <a:srgbClr val="2C2C2C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15.000 bambini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ragazzi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che hanno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messo alla prova la propria capacità creativa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e </a:t>
            </a:r>
            <a:r>
              <a:rPr dirty="0" sz="1050" spc="-10">
                <a:solidFill>
                  <a:srgbClr val="2C2C2C"/>
                </a:solidFill>
                <a:latin typeface="Arial"/>
                <a:cs typeface="Arial"/>
              </a:rPr>
              <a:t>si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sono  interrogati sul tema dell’arte </a:t>
            </a:r>
            <a:r>
              <a:rPr dirty="0" sz="1050">
                <a:solidFill>
                  <a:srgbClr val="2C2C2C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2C2C2C"/>
                </a:solidFill>
                <a:latin typeface="Arial"/>
                <a:cs typeface="Arial"/>
              </a:rPr>
              <a:t>della cultura.</a:t>
            </a:r>
            <a:endParaRPr sz="10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57135" y="2119883"/>
            <a:ext cx="2857500" cy="19044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9240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In</a:t>
            </a:r>
            <a:r>
              <a:rPr dirty="0" sz="1600" spc="-15" b="1">
                <a:latin typeface="Arial"/>
                <a:cs typeface="Arial"/>
              </a:rPr>
              <a:t>f</a:t>
            </a:r>
            <a:r>
              <a:rPr dirty="0" sz="1600" spc="-5" b="1">
                <a:latin typeface="Arial"/>
                <a:cs typeface="Arial"/>
              </a:rPr>
              <a:t>o</a:t>
            </a:r>
            <a:r>
              <a:rPr dirty="0" sz="1600" spc="5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mazi</a:t>
            </a:r>
            <a:r>
              <a:rPr dirty="0" sz="1600" spc="5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ne.</a:t>
            </a:r>
            <a:r>
              <a:rPr dirty="0" sz="1600" spc="10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v  </a:t>
            </a:r>
            <a:r>
              <a:rPr dirty="0" sz="1600" spc="-5" b="1">
                <a:latin typeface="Arial"/>
                <a:cs typeface="Arial"/>
              </a:rPr>
              <a:t>9 maggio</a:t>
            </a:r>
            <a:r>
              <a:rPr dirty="0" sz="1600" spc="-3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761358"/>
            <a:ext cx="5248275" cy="698500"/>
          </a:xfrm>
          <a:prstGeom prst="rect">
            <a:avLst/>
          </a:prstGeom>
        </p:spPr>
        <p:txBody>
          <a:bodyPr wrap="square" lIns="0" tIns="35560" rIns="0" bIns="0" rtlCol="0" vert="horz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280"/>
              </a:spcBef>
            </a:pPr>
            <a:r>
              <a:rPr dirty="0" sz="2250" b="1">
                <a:solidFill>
                  <a:srgbClr val="1F1F1F"/>
                </a:solidFill>
                <a:latin typeface="Arial"/>
                <a:cs typeface="Arial"/>
              </a:rPr>
              <a:t>Alunni </a:t>
            </a:r>
            <a:r>
              <a:rPr dirty="0" sz="2250" spc="-5" b="1">
                <a:solidFill>
                  <a:srgbClr val="1F1F1F"/>
                </a:solidFill>
                <a:latin typeface="Arial"/>
                <a:cs typeface="Arial"/>
              </a:rPr>
              <a:t>del </a:t>
            </a:r>
            <a:r>
              <a:rPr dirty="0" sz="2250" b="1">
                <a:solidFill>
                  <a:srgbClr val="1F1F1F"/>
                </a:solidFill>
                <a:latin typeface="Arial"/>
                <a:cs typeface="Arial"/>
              </a:rPr>
              <a:t>Fermano </a:t>
            </a:r>
            <a:r>
              <a:rPr dirty="0" sz="2250" spc="-5" b="1">
                <a:solidFill>
                  <a:srgbClr val="1F1F1F"/>
                </a:solidFill>
                <a:latin typeface="Arial"/>
                <a:cs typeface="Arial"/>
              </a:rPr>
              <a:t>alla scoperta della  </a:t>
            </a:r>
            <a:r>
              <a:rPr dirty="0" sz="2250" b="1">
                <a:solidFill>
                  <a:srgbClr val="1F1F1F"/>
                </a:solidFill>
                <a:latin typeface="Arial"/>
                <a:cs typeface="Arial"/>
              </a:rPr>
              <a:t>banca. </a:t>
            </a:r>
            <a:r>
              <a:rPr dirty="0" sz="2250" spc="-5" b="1">
                <a:solidFill>
                  <a:srgbClr val="1F1F1F"/>
                </a:solidFill>
                <a:latin typeface="Arial"/>
                <a:cs typeface="Arial"/>
              </a:rPr>
              <a:t>Sotto </a:t>
            </a:r>
            <a:r>
              <a:rPr dirty="0" sz="2250" b="1">
                <a:solidFill>
                  <a:srgbClr val="1F1F1F"/>
                </a:solidFill>
                <a:latin typeface="Arial"/>
                <a:cs typeface="Arial"/>
              </a:rPr>
              <a:t>e</a:t>
            </a:r>
            <a:r>
              <a:rPr dirty="0" sz="2250" spc="-15" b="1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dirty="0" sz="2250" b="1">
                <a:solidFill>
                  <a:srgbClr val="1F1F1F"/>
                </a:solidFill>
                <a:latin typeface="Arial"/>
                <a:cs typeface="Arial"/>
              </a:rPr>
              <a:t>sopra</a:t>
            </a:r>
            <a:endParaRPr sz="22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6434099"/>
            <a:ext cx="6146800" cy="3494404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8255">
              <a:lnSpc>
                <a:spcPct val="154800"/>
              </a:lnSpc>
              <a:spcBef>
                <a:spcPts val="105"/>
              </a:spcBef>
            </a:pP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Si è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svolta nei giorni scorsi l’iniziativa “Abitare sottosopra: dal teatro romano alla Banca”, promossa  dalla Carifermo nell’ambito del “Festival della Cultura Creativa”, manifestazione nazionale ideata  dall’Associazione bancaria italiana (Abi)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in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collaborazione con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le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singole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 banche.</a:t>
            </a:r>
            <a:endParaRPr sz="1050">
              <a:latin typeface="Arial"/>
              <a:cs typeface="Arial"/>
            </a:endParaRPr>
          </a:p>
          <a:p>
            <a:pPr algn="just" marL="12700" marR="5080">
              <a:lnSpc>
                <a:spcPct val="154600"/>
              </a:lnSpc>
              <a:spcBef>
                <a:spcPts val="5"/>
              </a:spcBef>
            </a:pP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Carifermo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ha proposto </a:t>
            </a:r>
            <a:r>
              <a:rPr dirty="0" sz="1050" spc="-10">
                <a:solidFill>
                  <a:srgbClr val="5D5D5D"/>
                </a:solidFill>
                <a:latin typeface="Arial"/>
                <a:cs typeface="Arial"/>
              </a:rPr>
              <a:t>agli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alunni una visita didattica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gratuita </a:t>
            </a:r>
            <a:r>
              <a:rPr dirty="0" sz="1050" spc="-10">
                <a:solidFill>
                  <a:srgbClr val="5D5D5D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Palazzo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Matteucci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(Fermo)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divisa in  due parti. Una prima, a cura di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Sistema Museo,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sulle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origini del luogo, ovvero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il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“sotto” del Palazzo: il  teatro romano,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ed una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seconda,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proposta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da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Ermanno Traini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responsabile della Divisione Commerciale  di Carifermo su quello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che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rappresenta oggi,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il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“sopra”, ovvero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la</a:t>
            </a:r>
            <a:r>
              <a:rPr dirty="0" sz="1050" spc="-25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Banca.</a:t>
            </a:r>
            <a:endParaRPr sz="1050">
              <a:latin typeface="Arial"/>
              <a:cs typeface="Arial"/>
            </a:endParaRPr>
          </a:p>
          <a:p>
            <a:pPr algn="just" marL="12700" marR="7620">
              <a:lnSpc>
                <a:spcPct val="154800"/>
              </a:lnSpc>
              <a:spcBef>
                <a:spcPts val="10"/>
              </a:spcBef>
            </a:pP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In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apertura il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saluto </a:t>
            </a:r>
            <a:r>
              <a:rPr dirty="0" sz="1050" spc="-10">
                <a:solidFill>
                  <a:srgbClr val="5D5D5D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Alessandra Vitali Rosati, Amministratore Delegato </a:t>
            </a:r>
            <a:r>
              <a:rPr dirty="0" sz="1050" spc="-10">
                <a:solidFill>
                  <a:srgbClr val="5D5D5D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Carifermo,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che ha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accolto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i 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giovani alunni introducendo le tematiche della visita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sollecitandoli con domande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riflessioni  sull’educazione</a:t>
            </a:r>
            <a:r>
              <a:rPr dirty="0" sz="1050" spc="-1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finanziaria.</a:t>
            </a:r>
            <a:endParaRPr sz="1050">
              <a:latin typeface="Arial"/>
              <a:cs typeface="Arial"/>
            </a:endParaRPr>
          </a:p>
          <a:p>
            <a:pPr algn="just" marL="12700">
              <a:lnSpc>
                <a:spcPct val="100000"/>
              </a:lnSpc>
              <a:spcBef>
                <a:spcPts val="685"/>
              </a:spcBef>
            </a:pP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La</a:t>
            </a:r>
            <a:r>
              <a:rPr dirty="0" sz="1050" spc="85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manifestazione,</a:t>
            </a:r>
            <a:r>
              <a:rPr dirty="0" sz="1050" spc="9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che</a:t>
            </a:r>
            <a:r>
              <a:rPr dirty="0" sz="1050" spc="95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l’anno</a:t>
            </a:r>
            <a:r>
              <a:rPr dirty="0" sz="1050" spc="85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scorso</a:t>
            </a:r>
            <a:r>
              <a:rPr dirty="0" sz="1050" spc="95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ha</a:t>
            </a:r>
            <a:r>
              <a:rPr dirty="0" sz="1050" spc="95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coinvolto</a:t>
            </a:r>
            <a:r>
              <a:rPr dirty="0" sz="1050" spc="85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complessivamente</a:t>
            </a:r>
            <a:r>
              <a:rPr dirty="0" sz="1050" spc="8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oltre</a:t>
            </a:r>
            <a:r>
              <a:rPr dirty="0" sz="1050" spc="95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15</a:t>
            </a:r>
            <a:r>
              <a:rPr dirty="0" sz="1050" spc="95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mila</a:t>
            </a:r>
            <a:r>
              <a:rPr dirty="0" sz="1050" spc="95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bambini</a:t>
            </a:r>
            <a:r>
              <a:rPr dirty="0" sz="1050" spc="85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e</a:t>
            </a:r>
            <a:r>
              <a:rPr dirty="0" sz="1050" spc="10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ragazzi,</a:t>
            </a:r>
            <a:endParaRPr sz="1050">
              <a:latin typeface="Arial"/>
              <a:cs typeface="Arial"/>
            </a:endParaRPr>
          </a:p>
          <a:p>
            <a:pPr algn="just" marL="12700" marR="5080">
              <a:lnSpc>
                <a:spcPct val="154700"/>
              </a:lnSpc>
              <a:spcBef>
                <a:spcPts val="5"/>
              </a:spcBef>
            </a:pP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ha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l’obiettivo di avvicinare alla cultura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i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giovani d’età compresa tra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6 e 13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anni, grazie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a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laboratori,  iniziative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ed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eventi che spaziano tra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arte,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teatro, musica, tecnologie digitali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e molto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altro realizzati  all’interno delle sedi bancarie.</a:t>
            </a:r>
            <a:endParaRPr sz="10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22779" y="2597908"/>
            <a:ext cx="2687387" cy="5078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4546345"/>
            <a:ext cx="6103389" cy="1809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48705" cy="49225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62597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In</a:t>
            </a:r>
            <a:r>
              <a:rPr dirty="0" sz="1600" spc="-15" b="1">
                <a:latin typeface="Arial"/>
                <a:cs typeface="Arial"/>
              </a:rPr>
              <a:t>f</a:t>
            </a:r>
            <a:r>
              <a:rPr dirty="0" sz="1600" spc="-5" b="1">
                <a:latin typeface="Arial"/>
                <a:cs typeface="Arial"/>
              </a:rPr>
              <a:t>o</a:t>
            </a:r>
            <a:r>
              <a:rPr dirty="0" sz="1600" spc="5" b="1">
                <a:latin typeface="Arial"/>
                <a:cs typeface="Arial"/>
              </a:rPr>
              <a:t>r</a:t>
            </a:r>
            <a:r>
              <a:rPr dirty="0" sz="1600" spc="-5" b="1">
                <a:latin typeface="Arial"/>
                <a:cs typeface="Arial"/>
              </a:rPr>
              <a:t>mazi</a:t>
            </a:r>
            <a:r>
              <a:rPr dirty="0" sz="1600" spc="5" b="1">
                <a:latin typeface="Arial"/>
                <a:cs typeface="Arial"/>
              </a:rPr>
              <a:t>o</a:t>
            </a:r>
            <a:r>
              <a:rPr dirty="0" sz="1600" spc="-5" b="1">
                <a:latin typeface="Arial"/>
                <a:cs typeface="Arial"/>
              </a:rPr>
              <a:t>ne.</a:t>
            </a:r>
            <a:r>
              <a:rPr dirty="0" sz="1600" spc="10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v  </a:t>
            </a:r>
            <a:r>
              <a:rPr dirty="0" sz="1600" spc="-5" b="1">
                <a:latin typeface="Arial"/>
                <a:cs typeface="Arial"/>
              </a:rPr>
              <a:t>9 maggio</a:t>
            </a:r>
            <a:r>
              <a:rPr dirty="0" sz="1600" spc="-3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just" marL="12700" marR="6350">
              <a:lnSpc>
                <a:spcPct val="154800"/>
              </a:lnSpc>
              <a:spcBef>
                <a:spcPts val="960"/>
              </a:spcBef>
            </a:pP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Oltre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80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eventi culturali in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50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città italiane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hanno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sviluppato </a:t>
            </a:r>
            <a:r>
              <a:rPr dirty="0" sz="1050" spc="10">
                <a:solidFill>
                  <a:srgbClr val="5D5D5D"/>
                </a:solidFill>
                <a:latin typeface="Arial"/>
                <a:cs typeface="Arial"/>
              </a:rPr>
              <a:t>il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tema ispiratore,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declinato da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ciascuna 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banca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con strumenti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punti </a:t>
            </a:r>
            <a:r>
              <a:rPr dirty="0" sz="1050" spc="-10">
                <a:solidFill>
                  <a:srgbClr val="5D5D5D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vista differenti, alla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luce delle proprie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specificità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e di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quelle del territorio 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di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 appartenenza.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85"/>
              </a:spcBef>
            </a:pP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Sono</a:t>
            </a:r>
            <a:r>
              <a:rPr dirty="0" sz="1050" spc="15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state</a:t>
            </a:r>
            <a:r>
              <a:rPr dirty="0" sz="1050" spc="15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invitate</a:t>
            </a:r>
            <a:r>
              <a:rPr dirty="0" sz="1050" spc="155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a</a:t>
            </a:r>
            <a:r>
              <a:rPr dirty="0" sz="1050" spc="15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partecipare,</a:t>
            </a:r>
            <a:r>
              <a:rPr dirty="0" sz="1050" spc="14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con</a:t>
            </a:r>
            <a:r>
              <a:rPr dirty="0" sz="1050" spc="14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prenotazione</a:t>
            </a:r>
            <a:r>
              <a:rPr dirty="0" sz="1050" spc="15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obbligatoria</a:t>
            </a:r>
            <a:r>
              <a:rPr dirty="0" sz="1050" spc="15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fino</a:t>
            </a:r>
            <a:r>
              <a:rPr dirty="0" sz="1050" spc="155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ad</a:t>
            </a:r>
            <a:r>
              <a:rPr dirty="0" sz="1050" spc="15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esaurimento</a:t>
            </a:r>
            <a:r>
              <a:rPr dirty="0" sz="1050" spc="155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posti,</a:t>
            </a:r>
            <a:r>
              <a:rPr dirty="0" sz="1050" spc="14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le</a:t>
            </a:r>
            <a:r>
              <a:rPr dirty="0" sz="1050" spc="135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Scuole</a:t>
            </a:r>
            <a:endParaRPr sz="1050">
              <a:latin typeface="Arial"/>
              <a:cs typeface="Arial"/>
            </a:endParaRPr>
          </a:p>
          <a:p>
            <a:pPr algn="just" marL="12700" marR="9525">
              <a:lnSpc>
                <a:spcPct val="154300"/>
              </a:lnSpc>
              <a:spcBef>
                <a:spcPts val="10"/>
              </a:spcBef>
            </a:pP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Primarie del territorio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di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Fermo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le quali hanno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potuto assistere ad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un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evento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ideato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espressamente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per 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questa fascia</a:t>
            </a:r>
            <a:r>
              <a:rPr dirty="0" sz="1050" spc="-25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d’età.</a:t>
            </a:r>
            <a:endParaRPr sz="1050">
              <a:latin typeface="Arial"/>
              <a:cs typeface="Arial"/>
            </a:endParaRPr>
          </a:p>
          <a:p>
            <a:pPr algn="just" marL="12700" marR="5715">
              <a:lnSpc>
                <a:spcPct val="154300"/>
              </a:lnSpc>
              <a:spcBef>
                <a:spcPts val="15"/>
              </a:spcBef>
            </a:pP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Hanno aderito, con diverse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classi,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le scuole primarie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San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Claudio dell’Ic Da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Vinci-Ungaretti, Don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Dino  Mancini dell’Ic Betti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e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Tirassegno dell’Ic</a:t>
            </a:r>
            <a:r>
              <a:rPr dirty="0" sz="1050" spc="-1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Fracassetti-Capodarco.</a:t>
            </a:r>
            <a:endParaRPr sz="1050">
              <a:latin typeface="Arial"/>
              <a:cs typeface="Arial"/>
            </a:endParaRPr>
          </a:p>
          <a:p>
            <a:pPr algn="just" marL="12700" marR="5080">
              <a:lnSpc>
                <a:spcPct val="154800"/>
              </a:lnSpc>
              <a:spcBef>
                <a:spcPts val="5"/>
              </a:spcBef>
            </a:pP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Sono stati più di cento gli alunni che hanno preso parte alla particolare visita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che,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dopo un’approfondita  introduzione,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li ha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condotti all’interno dei sotterranei della banca per ammirare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i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resti della parte esterna  dell’antico teatro romano per poi fare salto temporale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ed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arrivare </a:t>
            </a:r>
            <a:r>
              <a:rPr dirty="0" sz="1050" spc="-10">
                <a:solidFill>
                  <a:srgbClr val="5D5D5D"/>
                </a:solidFill>
                <a:latin typeface="Arial"/>
                <a:cs typeface="Arial"/>
              </a:rPr>
              <a:t>ai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giorni nostri. Sopra ai resti del teatro  romano </a:t>
            </a:r>
            <a:r>
              <a:rPr dirty="0" sz="1050" spc="-10">
                <a:solidFill>
                  <a:srgbClr val="5D5D5D"/>
                </a:solidFill>
                <a:latin typeface="Arial"/>
                <a:cs typeface="Arial"/>
              </a:rPr>
              <a:t>si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trova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la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Banca.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Sarà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illustrato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il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concetto di risparmio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e la </a:t>
            </a:r>
            <a:r>
              <a:rPr dirty="0" sz="1050" spc="-10">
                <a:solidFill>
                  <a:srgbClr val="5D5D5D"/>
                </a:solidFill>
                <a:latin typeface="Arial"/>
                <a:cs typeface="Arial"/>
              </a:rPr>
              <a:t>sua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importanza nell’ottica di  impiegarlo per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un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acquisto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o un </a:t>
            </a:r>
            <a:r>
              <a:rPr dirty="0" sz="1050" spc="-5">
                <a:solidFill>
                  <a:srgbClr val="5D5D5D"/>
                </a:solidFill>
                <a:latin typeface="Arial"/>
                <a:cs typeface="Arial"/>
              </a:rPr>
              <a:t>progetto</a:t>
            </a:r>
            <a:r>
              <a:rPr dirty="0" sz="1050" spc="-20">
                <a:solidFill>
                  <a:srgbClr val="5D5D5D"/>
                </a:solidFill>
                <a:latin typeface="Arial"/>
                <a:cs typeface="Arial"/>
              </a:rPr>
              <a:t> </a:t>
            </a:r>
            <a:r>
              <a:rPr dirty="0" sz="1050">
                <a:solidFill>
                  <a:srgbClr val="5D5D5D"/>
                </a:solidFill>
                <a:latin typeface="Arial"/>
                <a:cs typeface="Arial"/>
              </a:rPr>
              <a:t>futuro.</a:t>
            </a:r>
            <a:endParaRPr sz="10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413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atip</a:t>
            </a:r>
            <a:r>
              <a:rPr dirty="0" sz="1600" spc="-5" b="1">
                <a:latin typeface="Arial"/>
                <a:cs typeface="Arial"/>
              </a:rPr>
              <a:t>erl</a:t>
            </a:r>
            <a:r>
              <a:rPr dirty="0" sz="1600" spc="20" b="1">
                <a:latin typeface="Arial"/>
                <a:cs typeface="Arial"/>
              </a:rPr>
              <a:t>a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orare</a:t>
            </a:r>
            <a:r>
              <a:rPr dirty="0" sz="1600" spc="5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it  </a:t>
            </a:r>
            <a:r>
              <a:rPr dirty="0" sz="1600" spc="-5" b="1">
                <a:latin typeface="Arial"/>
                <a:cs typeface="Arial"/>
              </a:rPr>
              <a:t>9 maggio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97051" y="3459810"/>
            <a:ext cx="6062345" cy="241300"/>
          </a:xfrm>
          <a:custGeom>
            <a:avLst/>
            <a:gdLst/>
            <a:ahLst/>
            <a:cxnLst/>
            <a:rect l="l" t="t" r="r" b="b"/>
            <a:pathLst>
              <a:path w="6062345" h="241300">
                <a:moveTo>
                  <a:pt x="0" y="241096"/>
                </a:moveTo>
                <a:lnTo>
                  <a:pt x="6062218" y="241096"/>
                </a:lnTo>
                <a:lnTo>
                  <a:pt x="6062218" y="0"/>
                </a:lnTo>
                <a:lnTo>
                  <a:pt x="0" y="0"/>
                </a:lnTo>
                <a:lnTo>
                  <a:pt x="0" y="241096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97051" y="3700906"/>
            <a:ext cx="6062345" cy="241300"/>
          </a:xfrm>
          <a:custGeom>
            <a:avLst/>
            <a:gdLst/>
            <a:ahLst/>
            <a:cxnLst/>
            <a:rect l="l" t="t" r="r" b="b"/>
            <a:pathLst>
              <a:path w="6062345" h="241300">
                <a:moveTo>
                  <a:pt x="0" y="240792"/>
                </a:moveTo>
                <a:lnTo>
                  <a:pt x="6062218" y="240792"/>
                </a:lnTo>
                <a:lnTo>
                  <a:pt x="6062218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802640" y="3430651"/>
            <a:ext cx="5790565" cy="518795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235"/>
              </a:spcBef>
            </a:pPr>
            <a:r>
              <a:rPr dirty="0" sz="1650" b="1">
                <a:solidFill>
                  <a:srgbClr val="6C92BB"/>
                </a:solidFill>
                <a:latin typeface="Arial"/>
                <a:cs typeface="Arial"/>
                <a:hlinkClick r:id="rId3"/>
              </a:rPr>
              <a:t>Il </a:t>
            </a:r>
            <a:r>
              <a:rPr dirty="0" sz="1650" spc="-5" b="1">
                <a:solidFill>
                  <a:srgbClr val="6C92BB"/>
                </a:solidFill>
                <a:latin typeface="Arial"/>
                <a:cs typeface="Arial"/>
                <a:hlinkClick r:id="rId3"/>
              </a:rPr>
              <a:t>festival </a:t>
            </a:r>
            <a:r>
              <a:rPr dirty="0" sz="1650" b="1">
                <a:solidFill>
                  <a:srgbClr val="6C92BB"/>
                </a:solidFill>
                <a:latin typeface="Arial"/>
                <a:cs typeface="Arial"/>
                <a:hlinkClick r:id="rId3"/>
              </a:rPr>
              <a:t>della </a:t>
            </a:r>
            <a:r>
              <a:rPr dirty="0" sz="1650" spc="-5" b="1">
                <a:solidFill>
                  <a:srgbClr val="6C92BB"/>
                </a:solidFill>
                <a:latin typeface="Arial"/>
                <a:cs typeface="Arial"/>
                <a:hlinkClick r:id="rId3"/>
              </a:rPr>
              <a:t>cultura creativa dell’Abi </a:t>
            </a:r>
            <a:r>
              <a:rPr dirty="0" sz="1650" b="1">
                <a:solidFill>
                  <a:srgbClr val="6C92BB"/>
                </a:solidFill>
                <a:latin typeface="Arial"/>
                <a:cs typeface="Arial"/>
                <a:hlinkClick r:id="rId3"/>
              </a:rPr>
              <a:t>a Siena con </a:t>
            </a:r>
            <a:r>
              <a:rPr dirty="0" sz="1650" spc="-5" b="1">
                <a:solidFill>
                  <a:srgbClr val="6C92BB"/>
                </a:solidFill>
                <a:latin typeface="Arial"/>
                <a:cs typeface="Arial"/>
                <a:hlinkClick r:id="rId3"/>
              </a:rPr>
              <a:t>Banca </a:t>
            </a:r>
            <a:r>
              <a:rPr dirty="0" sz="1650" spc="-5" b="1">
                <a:solidFill>
                  <a:srgbClr val="6C92BB"/>
                </a:solidFill>
                <a:latin typeface="Arial"/>
                <a:cs typeface="Arial"/>
              </a:rPr>
              <a:t> </a:t>
            </a:r>
            <a:r>
              <a:rPr dirty="0" sz="1650" b="1">
                <a:solidFill>
                  <a:srgbClr val="6C92BB"/>
                </a:solidFill>
                <a:latin typeface="Arial"/>
                <a:cs typeface="Arial"/>
                <a:hlinkClick r:id="rId3"/>
              </a:rPr>
              <a:t>Mps</a:t>
            </a:r>
            <a:endParaRPr sz="165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97051" y="3941698"/>
            <a:ext cx="6062345" cy="241300"/>
          </a:xfrm>
          <a:custGeom>
            <a:avLst/>
            <a:gdLst/>
            <a:ahLst/>
            <a:cxnLst/>
            <a:rect l="l" t="t" r="r" b="b"/>
            <a:pathLst>
              <a:path w="6062345" h="241300">
                <a:moveTo>
                  <a:pt x="0" y="240792"/>
                </a:moveTo>
                <a:lnTo>
                  <a:pt x="6062218" y="240792"/>
                </a:lnTo>
                <a:lnTo>
                  <a:pt x="6062218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01040" y="4182490"/>
            <a:ext cx="6158230" cy="1905635"/>
          </a:xfrm>
          <a:custGeom>
            <a:avLst/>
            <a:gdLst/>
            <a:ahLst/>
            <a:cxnLst/>
            <a:rect l="l" t="t" r="r" b="b"/>
            <a:pathLst>
              <a:path w="6158230" h="1905635">
                <a:moveTo>
                  <a:pt x="0" y="1905254"/>
                </a:moveTo>
                <a:lnTo>
                  <a:pt x="6158230" y="1905254"/>
                </a:lnTo>
                <a:lnTo>
                  <a:pt x="6158230" y="0"/>
                </a:lnTo>
                <a:lnTo>
                  <a:pt x="0" y="0"/>
                </a:lnTo>
                <a:lnTo>
                  <a:pt x="0" y="1905254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01040" y="6087744"/>
            <a:ext cx="6158230" cy="289560"/>
          </a:xfrm>
          <a:custGeom>
            <a:avLst/>
            <a:gdLst/>
            <a:ahLst/>
            <a:cxnLst/>
            <a:rect l="l" t="t" r="r" b="b"/>
            <a:pathLst>
              <a:path w="6158230" h="289560">
                <a:moveTo>
                  <a:pt x="0" y="289560"/>
                </a:moveTo>
                <a:lnTo>
                  <a:pt x="6158230" y="289560"/>
                </a:lnTo>
                <a:lnTo>
                  <a:pt x="6158230" y="0"/>
                </a:lnTo>
                <a:lnTo>
                  <a:pt x="0" y="0"/>
                </a:lnTo>
                <a:lnTo>
                  <a:pt x="0" y="28956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01040" y="6377304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59">
                <a:moveTo>
                  <a:pt x="0" y="175260"/>
                </a:moveTo>
                <a:lnTo>
                  <a:pt x="6158230" y="175260"/>
                </a:lnTo>
                <a:lnTo>
                  <a:pt x="6158230" y="0"/>
                </a:lnTo>
                <a:lnTo>
                  <a:pt x="0" y="0"/>
                </a:lnTo>
                <a:lnTo>
                  <a:pt x="0" y="17526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01040" y="6552565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59">
                <a:moveTo>
                  <a:pt x="0" y="175260"/>
                </a:moveTo>
                <a:lnTo>
                  <a:pt x="6158230" y="175260"/>
                </a:lnTo>
                <a:lnTo>
                  <a:pt x="6158230" y="0"/>
                </a:lnTo>
                <a:lnTo>
                  <a:pt x="0" y="0"/>
                </a:lnTo>
                <a:lnTo>
                  <a:pt x="0" y="17526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01040" y="6727825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59">
                <a:moveTo>
                  <a:pt x="0" y="175260"/>
                </a:moveTo>
                <a:lnTo>
                  <a:pt x="6158230" y="175260"/>
                </a:lnTo>
                <a:lnTo>
                  <a:pt x="6158230" y="0"/>
                </a:lnTo>
                <a:lnTo>
                  <a:pt x="0" y="0"/>
                </a:lnTo>
                <a:lnTo>
                  <a:pt x="0" y="17526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01040" y="6903084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59">
                <a:moveTo>
                  <a:pt x="0" y="175260"/>
                </a:moveTo>
                <a:lnTo>
                  <a:pt x="6158230" y="175260"/>
                </a:lnTo>
                <a:lnTo>
                  <a:pt x="6158230" y="0"/>
                </a:lnTo>
                <a:lnTo>
                  <a:pt x="0" y="0"/>
                </a:lnTo>
                <a:lnTo>
                  <a:pt x="0" y="17526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01040" y="7078344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59">
                <a:moveTo>
                  <a:pt x="0" y="175259"/>
                </a:moveTo>
                <a:lnTo>
                  <a:pt x="6158230" y="175259"/>
                </a:lnTo>
                <a:lnTo>
                  <a:pt x="6158230" y="0"/>
                </a:lnTo>
                <a:lnTo>
                  <a:pt x="0" y="0"/>
                </a:lnTo>
                <a:lnTo>
                  <a:pt x="0" y="175259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01040" y="7253604"/>
            <a:ext cx="6158230" cy="289560"/>
          </a:xfrm>
          <a:custGeom>
            <a:avLst/>
            <a:gdLst/>
            <a:ahLst/>
            <a:cxnLst/>
            <a:rect l="l" t="t" r="r" b="b"/>
            <a:pathLst>
              <a:path w="6158230" h="289559">
                <a:moveTo>
                  <a:pt x="0" y="289559"/>
                </a:moveTo>
                <a:lnTo>
                  <a:pt x="6158230" y="289559"/>
                </a:lnTo>
                <a:lnTo>
                  <a:pt x="6158230" y="0"/>
                </a:lnTo>
                <a:lnTo>
                  <a:pt x="0" y="0"/>
                </a:lnTo>
                <a:lnTo>
                  <a:pt x="0" y="289559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01040" y="7543165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59">
                <a:moveTo>
                  <a:pt x="0" y="175260"/>
                </a:moveTo>
                <a:lnTo>
                  <a:pt x="6158230" y="175260"/>
                </a:lnTo>
                <a:lnTo>
                  <a:pt x="6158230" y="0"/>
                </a:lnTo>
                <a:lnTo>
                  <a:pt x="0" y="0"/>
                </a:lnTo>
                <a:lnTo>
                  <a:pt x="0" y="17526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01040" y="7718425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59">
                <a:moveTo>
                  <a:pt x="0" y="175260"/>
                </a:moveTo>
                <a:lnTo>
                  <a:pt x="6158230" y="175260"/>
                </a:lnTo>
                <a:lnTo>
                  <a:pt x="6158230" y="0"/>
                </a:lnTo>
                <a:lnTo>
                  <a:pt x="0" y="0"/>
                </a:lnTo>
                <a:lnTo>
                  <a:pt x="0" y="17526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01040" y="7893684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59">
                <a:moveTo>
                  <a:pt x="0" y="175260"/>
                </a:moveTo>
                <a:lnTo>
                  <a:pt x="6158230" y="175260"/>
                </a:lnTo>
                <a:lnTo>
                  <a:pt x="6158230" y="0"/>
                </a:lnTo>
                <a:lnTo>
                  <a:pt x="0" y="0"/>
                </a:lnTo>
                <a:lnTo>
                  <a:pt x="0" y="17526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01040" y="8068944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59">
                <a:moveTo>
                  <a:pt x="0" y="175260"/>
                </a:moveTo>
                <a:lnTo>
                  <a:pt x="6158230" y="175260"/>
                </a:lnTo>
                <a:lnTo>
                  <a:pt x="6158230" y="0"/>
                </a:lnTo>
                <a:lnTo>
                  <a:pt x="0" y="0"/>
                </a:lnTo>
                <a:lnTo>
                  <a:pt x="0" y="17526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01040" y="8244281"/>
            <a:ext cx="6158230" cy="175895"/>
          </a:xfrm>
          <a:custGeom>
            <a:avLst/>
            <a:gdLst/>
            <a:ahLst/>
            <a:cxnLst/>
            <a:rect l="l" t="t" r="r" b="b"/>
            <a:pathLst>
              <a:path w="6158230" h="175895">
                <a:moveTo>
                  <a:pt x="0" y="175564"/>
                </a:moveTo>
                <a:lnTo>
                  <a:pt x="6158230" y="175564"/>
                </a:lnTo>
                <a:lnTo>
                  <a:pt x="6158230" y="0"/>
                </a:lnTo>
                <a:lnTo>
                  <a:pt x="0" y="0"/>
                </a:lnTo>
                <a:lnTo>
                  <a:pt x="0" y="175564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01040" y="8419845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59">
                <a:moveTo>
                  <a:pt x="0" y="175260"/>
                </a:moveTo>
                <a:lnTo>
                  <a:pt x="6158230" y="175260"/>
                </a:lnTo>
                <a:lnTo>
                  <a:pt x="6158230" y="0"/>
                </a:lnTo>
                <a:lnTo>
                  <a:pt x="0" y="0"/>
                </a:lnTo>
                <a:lnTo>
                  <a:pt x="0" y="17526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701040" y="8595105"/>
            <a:ext cx="6158230" cy="289560"/>
          </a:xfrm>
          <a:custGeom>
            <a:avLst/>
            <a:gdLst/>
            <a:ahLst/>
            <a:cxnLst/>
            <a:rect l="l" t="t" r="r" b="b"/>
            <a:pathLst>
              <a:path w="6158230" h="289559">
                <a:moveTo>
                  <a:pt x="0" y="289559"/>
                </a:moveTo>
                <a:lnTo>
                  <a:pt x="6158230" y="289559"/>
                </a:lnTo>
                <a:lnTo>
                  <a:pt x="6158230" y="0"/>
                </a:lnTo>
                <a:lnTo>
                  <a:pt x="0" y="0"/>
                </a:lnTo>
                <a:lnTo>
                  <a:pt x="0" y="289559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701040" y="8884665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59">
                <a:moveTo>
                  <a:pt x="0" y="175260"/>
                </a:moveTo>
                <a:lnTo>
                  <a:pt x="6158230" y="175260"/>
                </a:lnTo>
                <a:lnTo>
                  <a:pt x="6158230" y="0"/>
                </a:lnTo>
                <a:lnTo>
                  <a:pt x="0" y="0"/>
                </a:lnTo>
                <a:lnTo>
                  <a:pt x="0" y="17526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01040" y="9059926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59">
                <a:moveTo>
                  <a:pt x="0" y="175259"/>
                </a:moveTo>
                <a:lnTo>
                  <a:pt x="6158230" y="175259"/>
                </a:lnTo>
                <a:lnTo>
                  <a:pt x="6158230" y="0"/>
                </a:lnTo>
                <a:lnTo>
                  <a:pt x="0" y="0"/>
                </a:lnTo>
                <a:lnTo>
                  <a:pt x="0" y="175259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701040" y="9235185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59">
                <a:moveTo>
                  <a:pt x="0" y="175260"/>
                </a:moveTo>
                <a:lnTo>
                  <a:pt x="6158230" y="175260"/>
                </a:lnTo>
                <a:lnTo>
                  <a:pt x="6158230" y="0"/>
                </a:lnTo>
                <a:lnTo>
                  <a:pt x="0" y="0"/>
                </a:lnTo>
                <a:lnTo>
                  <a:pt x="0" y="17526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701040" y="9410395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59">
                <a:moveTo>
                  <a:pt x="0" y="175259"/>
                </a:moveTo>
                <a:lnTo>
                  <a:pt x="6158230" y="175259"/>
                </a:lnTo>
                <a:lnTo>
                  <a:pt x="6158230" y="0"/>
                </a:lnTo>
                <a:lnTo>
                  <a:pt x="0" y="0"/>
                </a:lnTo>
                <a:lnTo>
                  <a:pt x="0" y="175259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701040" y="9585655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59">
                <a:moveTo>
                  <a:pt x="0" y="175260"/>
                </a:moveTo>
                <a:lnTo>
                  <a:pt x="6158230" y="175260"/>
                </a:lnTo>
                <a:lnTo>
                  <a:pt x="6158230" y="0"/>
                </a:lnTo>
                <a:lnTo>
                  <a:pt x="0" y="0"/>
                </a:lnTo>
                <a:lnTo>
                  <a:pt x="0" y="17526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701040" y="9760915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59">
                <a:moveTo>
                  <a:pt x="0" y="175260"/>
                </a:moveTo>
                <a:lnTo>
                  <a:pt x="6158230" y="175260"/>
                </a:lnTo>
                <a:lnTo>
                  <a:pt x="6158230" y="0"/>
                </a:lnTo>
                <a:lnTo>
                  <a:pt x="0" y="0"/>
                </a:lnTo>
                <a:lnTo>
                  <a:pt x="0" y="17526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706627" y="6175628"/>
            <a:ext cx="6139815" cy="3768725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 marR="202565">
              <a:lnSpc>
                <a:spcPct val="96000"/>
              </a:lnSpc>
              <a:spcBef>
                <a:spcPts val="155"/>
              </a:spcBef>
            </a:pPr>
            <a:r>
              <a:rPr dirty="0" sz="1200" i="1">
                <a:latin typeface="Arial"/>
                <a:cs typeface="Arial"/>
              </a:rPr>
              <a:t>SIENA. </a:t>
            </a:r>
            <a:r>
              <a:rPr dirty="0" sz="1200" spc="-5">
                <a:latin typeface="Arial"/>
                <a:cs typeface="Arial"/>
              </a:rPr>
              <a:t>Avvicinare i giovanissimi alla cultura e renderli soggetti attivi della creazione  artistica. Con questo scopo Banca </a:t>
            </a:r>
            <a:r>
              <a:rPr dirty="0" sz="1200">
                <a:latin typeface="Arial"/>
                <a:cs typeface="Arial"/>
              </a:rPr>
              <a:t>Mps ha </a:t>
            </a:r>
            <a:r>
              <a:rPr dirty="0" sz="1200" spc="-5">
                <a:latin typeface="Arial"/>
                <a:cs typeface="Arial"/>
              </a:rPr>
              <a:t>sostenuto anche quest’anno il “Festival della  Cultura Creativa”, la manifestazione promossa dalle banche </a:t>
            </a:r>
            <a:r>
              <a:rPr dirty="0" sz="1200">
                <a:latin typeface="Arial"/>
                <a:cs typeface="Arial"/>
              </a:rPr>
              <a:t>e </a:t>
            </a:r>
            <a:r>
              <a:rPr dirty="0" sz="1200" spc="-5">
                <a:latin typeface="Arial"/>
                <a:cs typeface="Arial"/>
              </a:rPr>
              <a:t>coordinata dall’ABI. </a:t>
            </a:r>
            <a:r>
              <a:rPr dirty="0" sz="1200">
                <a:latin typeface="Arial"/>
                <a:cs typeface="Arial"/>
              </a:rPr>
              <a:t>Per </a:t>
            </a:r>
            <a:r>
              <a:rPr dirty="0" sz="1200" spc="15">
                <a:latin typeface="Arial"/>
                <a:cs typeface="Arial"/>
              </a:rPr>
              <a:t>il  </a:t>
            </a:r>
            <a:r>
              <a:rPr dirty="0" sz="1200" spc="-5">
                <a:latin typeface="Arial"/>
                <a:cs typeface="Arial"/>
              </a:rPr>
              <a:t>terzo </a:t>
            </a:r>
            <a:r>
              <a:rPr dirty="0" sz="1200">
                <a:latin typeface="Arial"/>
                <a:cs typeface="Arial"/>
              </a:rPr>
              <a:t>anno </a:t>
            </a:r>
            <a:r>
              <a:rPr dirty="0" sz="1200" spc="-5">
                <a:latin typeface="Arial"/>
                <a:cs typeface="Arial"/>
              </a:rPr>
              <a:t>consecutivo Banca </a:t>
            </a:r>
            <a:r>
              <a:rPr dirty="0" sz="1200">
                <a:latin typeface="Arial"/>
                <a:cs typeface="Arial"/>
              </a:rPr>
              <a:t>Mps ha </a:t>
            </a:r>
            <a:r>
              <a:rPr dirty="0" sz="1200" spc="-5">
                <a:latin typeface="Arial"/>
                <a:cs typeface="Arial"/>
              </a:rPr>
              <a:t>garantito il proprio appoggio </a:t>
            </a:r>
            <a:r>
              <a:rPr dirty="0" sz="1200">
                <a:latin typeface="Arial"/>
                <a:cs typeface="Arial"/>
              </a:rPr>
              <a:t>al </a:t>
            </a:r>
            <a:r>
              <a:rPr dirty="0" sz="1200" spc="-5">
                <a:latin typeface="Arial"/>
                <a:cs typeface="Arial"/>
              </a:rPr>
              <a:t>“Festival della  Cultura Creativa”, perché </a:t>
            </a:r>
            <a:r>
              <a:rPr dirty="0" sz="1200" spc="-5" b="1">
                <a:latin typeface="Arial"/>
                <a:cs typeface="Arial"/>
              </a:rPr>
              <a:t>scommettere </a:t>
            </a:r>
            <a:r>
              <a:rPr dirty="0" sz="1200" b="1">
                <a:latin typeface="Arial"/>
                <a:cs typeface="Arial"/>
              </a:rPr>
              <a:t>sui </a:t>
            </a:r>
            <a:r>
              <a:rPr dirty="0" sz="1200" spc="-5" b="1">
                <a:latin typeface="Arial"/>
                <a:cs typeface="Arial"/>
              </a:rPr>
              <a:t>giovani e </a:t>
            </a:r>
            <a:r>
              <a:rPr dirty="0" sz="1200" b="1">
                <a:latin typeface="Arial"/>
                <a:cs typeface="Arial"/>
              </a:rPr>
              <a:t>sulla </a:t>
            </a:r>
            <a:r>
              <a:rPr dirty="0" sz="1200" spc="-5" b="1">
                <a:latin typeface="Arial"/>
                <a:cs typeface="Arial"/>
              </a:rPr>
              <a:t>cultura</a:t>
            </a:r>
            <a:r>
              <a:rPr dirty="0" sz="1200" spc="55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significa</a:t>
            </a:r>
            <a:endParaRPr sz="1200">
              <a:latin typeface="Arial"/>
              <a:cs typeface="Arial"/>
            </a:endParaRPr>
          </a:p>
          <a:p>
            <a:pPr marL="12700" marR="751205">
              <a:lnSpc>
                <a:spcPts val="1380"/>
              </a:lnSpc>
              <a:spcBef>
                <a:spcPts val="35"/>
              </a:spcBef>
            </a:pPr>
            <a:r>
              <a:rPr dirty="0" sz="1200" spc="-5" b="1">
                <a:latin typeface="Arial"/>
                <a:cs typeface="Arial"/>
              </a:rPr>
              <a:t>scommettere </a:t>
            </a:r>
            <a:r>
              <a:rPr dirty="0" sz="1200" b="1">
                <a:latin typeface="Arial"/>
                <a:cs typeface="Arial"/>
              </a:rPr>
              <a:t>sul </a:t>
            </a:r>
            <a:r>
              <a:rPr dirty="0" sz="1200" spc="-5" b="1">
                <a:latin typeface="Arial"/>
                <a:cs typeface="Arial"/>
              </a:rPr>
              <a:t>futuro </a:t>
            </a:r>
            <a:r>
              <a:rPr dirty="0" sz="1200" b="1">
                <a:latin typeface="Arial"/>
                <a:cs typeface="Arial"/>
              </a:rPr>
              <a:t>e </a:t>
            </a:r>
            <a:r>
              <a:rPr dirty="0" sz="1200" spc="-5" b="1">
                <a:latin typeface="Arial"/>
                <a:cs typeface="Arial"/>
              </a:rPr>
              <a:t>promuovere </a:t>
            </a:r>
            <a:r>
              <a:rPr dirty="0" sz="1200" b="1">
                <a:latin typeface="Arial"/>
                <a:cs typeface="Arial"/>
              </a:rPr>
              <a:t>lo </a:t>
            </a:r>
            <a:r>
              <a:rPr dirty="0" sz="1200" spc="-5" b="1">
                <a:latin typeface="Arial"/>
                <a:cs typeface="Arial"/>
              </a:rPr>
              <a:t>sviluppo </a:t>
            </a:r>
            <a:r>
              <a:rPr dirty="0" sz="1200" b="1">
                <a:latin typeface="Arial"/>
                <a:cs typeface="Arial"/>
              </a:rPr>
              <a:t>e la </a:t>
            </a:r>
            <a:r>
              <a:rPr dirty="0" sz="1200" spc="-5" b="1">
                <a:latin typeface="Arial"/>
                <a:cs typeface="Arial"/>
              </a:rPr>
              <a:t>crescita </a:t>
            </a:r>
            <a:r>
              <a:rPr dirty="0" sz="1200" b="1">
                <a:latin typeface="Arial"/>
                <a:cs typeface="Arial"/>
              </a:rPr>
              <a:t>di </a:t>
            </a:r>
            <a:r>
              <a:rPr dirty="0" sz="1200" spc="-5" b="1">
                <a:latin typeface="Arial"/>
                <a:cs typeface="Arial"/>
              </a:rPr>
              <a:t>un’intera  </a:t>
            </a:r>
            <a:r>
              <a:rPr dirty="0" sz="1200" b="1">
                <a:latin typeface="Arial"/>
                <a:cs typeface="Arial"/>
              </a:rPr>
              <a:t>comunità</a:t>
            </a:r>
            <a:r>
              <a:rPr dirty="0" sz="1200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380"/>
              </a:lnSpc>
              <a:spcBef>
                <a:spcPts val="900"/>
              </a:spcBef>
            </a:pPr>
            <a:r>
              <a:rPr dirty="0" sz="1200" spc="-5">
                <a:latin typeface="Arial"/>
                <a:cs typeface="Arial"/>
              </a:rPr>
              <a:t>Filo </a:t>
            </a:r>
            <a:r>
              <a:rPr dirty="0" sz="1200">
                <a:latin typeface="Arial"/>
                <a:cs typeface="Arial"/>
              </a:rPr>
              <a:t>conduttore di </a:t>
            </a:r>
            <a:r>
              <a:rPr dirty="0" sz="1200" spc="-5">
                <a:latin typeface="Arial"/>
                <a:cs typeface="Arial"/>
              </a:rPr>
              <a:t>questa terza edizione </a:t>
            </a:r>
            <a:r>
              <a:rPr dirty="0" sz="1200">
                <a:latin typeface="Arial"/>
                <a:cs typeface="Arial"/>
              </a:rPr>
              <a:t>è </a:t>
            </a:r>
            <a:r>
              <a:rPr dirty="0" sz="1200" spc="-5">
                <a:latin typeface="Arial"/>
                <a:cs typeface="Arial"/>
              </a:rPr>
              <a:t>stato il </a:t>
            </a:r>
            <a:r>
              <a:rPr dirty="0" sz="1200">
                <a:latin typeface="Arial"/>
                <a:cs typeface="Arial"/>
              </a:rPr>
              <a:t>tema </a:t>
            </a:r>
            <a:r>
              <a:rPr dirty="0" sz="1200" spc="-5">
                <a:latin typeface="Arial"/>
                <a:cs typeface="Arial"/>
              </a:rPr>
              <a:t>dell’abitare: scoprire </a:t>
            </a:r>
            <a:r>
              <a:rPr dirty="0" sz="1200">
                <a:latin typeface="Arial"/>
                <a:cs typeface="Arial"/>
              </a:rPr>
              <a:t>e </a:t>
            </a:r>
            <a:r>
              <a:rPr dirty="0" sz="1200" spc="-5">
                <a:latin typeface="Arial"/>
                <a:cs typeface="Arial"/>
              </a:rPr>
              <a:t>sperimentare  </a:t>
            </a:r>
            <a:r>
              <a:rPr dirty="0" sz="1200">
                <a:latin typeface="Arial"/>
                <a:cs typeface="Arial"/>
              </a:rPr>
              <a:t>come si sta </a:t>
            </a:r>
            <a:r>
              <a:rPr dirty="0" sz="1200" spc="-5">
                <a:latin typeface="Arial"/>
                <a:cs typeface="Arial"/>
              </a:rPr>
              <a:t>dentro </a:t>
            </a:r>
            <a:r>
              <a:rPr dirty="0" sz="1200">
                <a:latin typeface="Arial"/>
                <a:cs typeface="Arial"/>
              </a:rPr>
              <a:t>i </a:t>
            </a:r>
            <a:r>
              <a:rPr dirty="0" sz="1200" spc="-5">
                <a:latin typeface="Arial"/>
                <a:cs typeface="Arial"/>
              </a:rPr>
              <a:t>luoghi, l’arte </a:t>
            </a:r>
            <a:r>
              <a:rPr dirty="0" sz="1200">
                <a:latin typeface="Arial"/>
                <a:cs typeface="Arial"/>
              </a:rPr>
              <a:t>e </a:t>
            </a:r>
            <a:r>
              <a:rPr dirty="0" sz="1200" spc="-10">
                <a:latin typeface="Arial"/>
                <a:cs typeface="Arial"/>
              </a:rPr>
              <a:t>le </a:t>
            </a:r>
            <a:r>
              <a:rPr dirty="0" sz="1200" spc="-5">
                <a:latin typeface="Arial"/>
                <a:cs typeface="Arial"/>
              </a:rPr>
              <a:t>emozioni. L’iniziativa </a:t>
            </a:r>
            <a:r>
              <a:rPr dirty="0" sz="1200">
                <a:latin typeface="Arial"/>
                <a:cs typeface="Arial"/>
              </a:rPr>
              <a:t>si è </a:t>
            </a:r>
            <a:r>
              <a:rPr dirty="0" sz="1200" spc="-5">
                <a:latin typeface="Arial"/>
                <a:cs typeface="Arial"/>
              </a:rPr>
              <a:t>tenuta nella</a:t>
            </a:r>
            <a:r>
              <a:rPr dirty="0" sz="1200" spc="2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prima</a:t>
            </a:r>
            <a:endParaRPr sz="1200">
              <a:latin typeface="Arial"/>
              <a:cs typeface="Arial"/>
            </a:endParaRPr>
          </a:p>
          <a:p>
            <a:pPr marL="12700" marR="272415">
              <a:lnSpc>
                <a:spcPts val="1380"/>
              </a:lnSpc>
            </a:pPr>
            <a:r>
              <a:rPr dirty="0" sz="1200" spc="-5">
                <a:latin typeface="Arial"/>
                <a:cs typeface="Arial"/>
              </a:rPr>
              <a:t>settimana </a:t>
            </a:r>
            <a:r>
              <a:rPr dirty="0" sz="1200">
                <a:latin typeface="Arial"/>
                <a:cs typeface="Arial"/>
              </a:rPr>
              <a:t>di </a:t>
            </a:r>
            <a:r>
              <a:rPr dirty="0" sz="1200" spc="-5">
                <a:latin typeface="Arial"/>
                <a:cs typeface="Arial"/>
              </a:rPr>
              <a:t>maggio sull’intero territorio nazionale </a:t>
            </a:r>
            <a:r>
              <a:rPr dirty="0" sz="1200">
                <a:latin typeface="Arial"/>
                <a:cs typeface="Arial"/>
              </a:rPr>
              <a:t>con </a:t>
            </a:r>
            <a:r>
              <a:rPr dirty="0" sz="1200" spc="-10">
                <a:latin typeface="Arial"/>
                <a:cs typeface="Arial"/>
              </a:rPr>
              <a:t>la </a:t>
            </a:r>
            <a:r>
              <a:rPr dirty="0" sz="1200" spc="-5" b="1">
                <a:latin typeface="Arial"/>
                <a:cs typeface="Arial"/>
              </a:rPr>
              <a:t>realizzazione </a:t>
            </a:r>
            <a:r>
              <a:rPr dirty="0" sz="1200" b="1">
                <a:latin typeface="Arial"/>
                <a:cs typeface="Arial"/>
              </a:rPr>
              <a:t>di una </a:t>
            </a:r>
            <a:r>
              <a:rPr dirty="0" sz="1200" spc="-5" b="1">
                <a:latin typeface="Arial"/>
                <a:cs typeface="Arial"/>
              </a:rPr>
              <a:t>serie </a:t>
            </a:r>
            <a:r>
              <a:rPr dirty="0" sz="1200" b="1">
                <a:latin typeface="Arial"/>
                <a:cs typeface="Arial"/>
              </a:rPr>
              <a:t>di  </a:t>
            </a:r>
            <a:r>
              <a:rPr dirty="0" sz="1200" spc="-5" b="1">
                <a:latin typeface="Arial"/>
                <a:cs typeface="Arial"/>
              </a:rPr>
              <a:t>progetti orientati alla creatività, </a:t>
            </a:r>
            <a:r>
              <a:rPr dirty="0" sz="1200" b="1">
                <a:latin typeface="Arial"/>
                <a:cs typeface="Arial"/>
              </a:rPr>
              <a:t>alla </a:t>
            </a:r>
            <a:r>
              <a:rPr dirty="0" sz="1200" spc="-5" b="1">
                <a:latin typeface="Arial"/>
                <a:cs typeface="Arial"/>
              </a:rPr>
              <a:t>sensibilizzazione delle</a:t>
            </a:r>
            <a:r>
              <a:rPr dirty="0" sz="1200" spc="30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capacità</a:t>
            </a:r>
            <a:endParaRPr sz="1200">
              <a:latin typeface="Arial"/>
              <a:cs typeface="Arial"/>
            </a:endParaRPr>
          </a:p>
          <a:p>
            <a:pPr marL="12700" marR="172720">
              <a:lnSpc>
                <a:spcPts val="1380"/>
              </a:lnSpc>
              <a:spcBef>
                <a:spcPts val="5"/>
              </a:spcBef>
            </a:pPr>
            <a:r>
              <a:rPr dirty="0" sz="1200" spc="-5" b="1">
                <a:latin typeface="Arial"/>
                <a:cs typeface="Arial"/>
              </a:rPr>
              <a:t>espressive </a:t>
            </a:r>
            <a:r>
              <a:rPr dirty="0" sz="1200" b="1">
                <a:latin typeface="Arial"/>
                <a:cs typeface="Arial"/>
              </a:rPr>
              <a:t>tramite </a:t>
            </a:r>
            <a:r>
              <a:rPr dirty="0" sz="1200" spc="-5" b="1">
                <a:latin typeface="Arial"/>
                <a:cs typeface="Arial"/>
              </a:rPr>
              <a:t>l’esperienza diretta dei </a:t>
            </a:r>
            <a:r>
              <a:rPr dirty="0" sz="1200" b="1">
                <a:latin typeface="Arial"/>
                <a:cs typeface="Arial"/>
              </a:rPr>
              <a:t>laboratori</a:t>
            </a:r>
            <a:r>
              <a:rPr dirty="0" sz="1200">
                <a:latin typeface="Arial"/>
                <a:cs typeface="Arial"/>
              </a:rPr>
              <a:t>, </a:t>
            </a:r>
            <a:r>
              <a:rPr dirty="0" sz="1200" spc="-5">
                <a:latin typeface="Arial"/>
                <a:cs typeface="Arial"/>
              </a:rPr>
              <a:t>mirando a rendere la </a:t>
            </a:r>
            <a:r>
              <a:rPr dirty="0" sz="1200" spc="-10">
                <a:latin typeface="Arial"/>
                <a:cs typeface="Arial"/>
              </a:rPr>
              <a:t>Banca </a:t>
            </a:r>
            <a:r>
              <a:rPr dirty="0" sz="1200" spc="-5">
                <a:latin typeface="Arial"/>
                <a:cs typeface="Arial"/>
              </a:rPr>
              <a:t>un  soggetto attivo </a:t>
            </a:r>
            <a:r>
              <a:rPr dirty="0" sz="1200">
                <a:latin typeface="Arial"/>
                <a:cs typeface="Arial"/>
              </a:rPr>
              <a:t>al </a:t>
            </a:r>
            <a:r>
              <a:rPr dirty="0" sz="1200" spc="-5">
                <a:latin typeface="Arial"/>
                <a:cs typeface="Arial"/>
              </a:rPr>
              <a:t>fianco della società civile e </a:t>
            </a:r>
            <a:r>
              <a:rPr dirty="0" sz="1200">
                <a:latin typeface="Arial"/>
                <a:cs typeface="Arial"/>
              </a:rPr>
              <a:t>un </a:t>
            </a:r>
            <a:r>
              <a:rPr dirty="0" sz="1200" spc="-5">
                <a:latin typeface="Arial"/>
                <a:cs typeface="Arial"/>
              </a:rPr>
              <a:t>catalizzatore </a:t>
            </a:r>
            <a:r>
              <a:rPr dirty="0" sz="1200">
                <a:latin typeface="Arial"/>
                <a:cs typeface="Arial"/>
              </a:rPr>
              <a:t>di </a:t>
            </a:r>
            <a:r>
              <a:rPr dirty="0" sz="1200" spc="-5">
                <a:latin typeface="Arial"/>
                <a:cs typeface="Arial"/>
              </a:rPr>
              <a:t>cultura e </a:t>
            </a:r>
            <a:r>
              <a:rPr dirty="0" sz="1200">
                <a:latin typeface="Arial"/>
                <a:cs typeface="Arial"/>
              </a:rPr>
              <a:t>creatività sul  </a:t>
            </a:r>
            <a:r>
              <a:rPr dirty="0" sz="1200" spc="-5">
                <a:latin typeface="Arial"/>
                <a:cs typeface="Arial"/>
              </a:rPr>
              <a:t>territorio.</a:t>
            </a:r>
            <a:endParaRPr sz="1200">
              <a:latin typeface="Arial"/>
              <a:cs typeface="Arial"/>
            </a:endParaRPr>
          </a:p>
          <a:p>
            <a:pPr marL="12700" marR="27305">
              <a:lnSpc>
                <a:spcPts val="1380"/>
              </a:lnSpc>
              <a:spcBef>
                <a:spcPts val="900"/>
              </a:spcBef>
            </a:pPr>
            <a:r>
              <a:rPr dirty="0" sz="1200">
                <a:latin typeface="Arial"/>
                <a:cs typeface="Arial"/>
              </a:rPr>
              <a:t>A </a:t>
            </a:r>
            <a:r>
              <a:rPr dirty="0" sz="1200" spc="-5">
                <a:latin typeface="Arial"/>
                <a:cs typeface="Arial"/>
              </a:rPr>
              <a:t>Siena, </a:t>
            </a:r>
            <a:r>
              <a:rPr dirty="0" sz="1200">
                <a:latin typeface="Arial"/>
                <a:cs typeface="Arial"/>
              </a:rPr>
              <a:t>Il </a:t>
            </a:r>
            <a:r>
              <a:rPr dirty="0" sz="1200" spc="-5">
                <a:latin typeface="Arial"/>
                <a:cs typeface="Arial"/>
              </a:rPr>
              <a:t>Comitato Amici </a:t>
            </a:r>
            <a:r>
              <a:rPr dirty="0" sz="1200">
                <a:latin typeface="Arial"/>
                <a:cs typeface="Arial"/>
              </a:rPr>
              <a:t>del </a:t>
            </a:r>
            <a:r>
              <a:rPr dirty="0" sz="1200" spc="-5">
                <a:latin typeface="Arial"/>
                <a:cs typeface="Arial"/>
              </a:rPr>
              <a:t>Palio, ha mostrato ad alcune classi della </a:t>
            </a:r>
            <a:r>
              <a:rPr dirty="0" sz="1200">
                <a:latin typeface="Arial"/>
                <a:cs typeface="Arial"/>
              </a:rPr>
              <a:t>scuola </a:t>
            </a:r>
            <a:r>
              <a:rPr dirty="0" sz="1200" spc="-5">
                <a:latin typeface="Arial"/>
                <a:cs typeface="Arial"/>
              </a:rPr>
              <a:t>elementare  Baldassarre Peruzzi </a:t>
            </a:r>
            <a:r>
              <a:rPr dirty="0" sz="1200">
                <a:latin typeface="Arial"/>
                <a:cs typeface="Arial"/>
              </a:rPr>
              <a:t>aspetti </a:t>
            </a:r>
            <a:r>
              <a:rPr dirty="0" sz="1200" spc="-5">
                <a:latin typeface="Arial"/>
                <a:cs typeface="Arial"/>
              </a:rPr>
              <a:t>della città rappresentati in tante opere pittoriche del passato  per </a:t>
            </a:r>
            <a:r>
              <a:rPr dirty="0" sz="1200">
                <a:latin typeface="Arial"/>
                <a:cs typeface="Arial"/>
              </a:rPr>
              <a:t>far </a:t>
            </a:r>
            <a:r>
              <a:rPr dirty="0" sz="1200" spc="-5">
                <a:latin typeface="Arial"/>
                <a:cs typeface="Arial"/>
              </a:rPr>
              <a:t>cogliere agli </a:t>
            </a:r>
            <a:r>
              <a:rPr dirty="0" sz="1200">
                <a:latin typeface="Arial"/>
                <a:cs typeface="Arial"/>
              </a:rPr>
              <a:t>alunni </a:t>
            </a:r>
            <a:r>
              <a:rPr dirty="0" sz="1200" spc="-5">
                <a:latin typeface="Arial"/>
                <a:cs typeface="Arial"/>
              </a:rPr>
              <a:t>quanto monumenti, strade e </a:t>
            </a:r>
            <a:r>
              <a:rPr dirty="0" sz="1200" spc="-10">
                <a:latin typeface="Arial"/>
                <a:cs typeface="Arial"/>
              </a:rPr>
              <a:t>piazze </a:t>
            </a:r>
            <a:r>
              <a:rPr dirty="0" sz="1200" spc="-5">
                <a:latin typeface="Arial"/>
                <a:cs typeface="Arial"/>
              </a:rPr>
              <a:t>siano cambiati nel corso dei  secoli. Al termine della presentazione le classi coinvolte hanno visitato il Museo San  Donato </a:t>
            </a:r>
            <a:r>
              <a:rPr dirty="0" sz="1200">
                <a:latin typeface="Arial"/>
                <a:cs typeface="Arial"/>
              </a:rPr>
              <a:t>per </a:t>
            </a:r>
            <a:r>
              <a:rPr dirty="0" sz="1200" spc="-5">
                <a:latin typeface="Arial"/>
                <a:cs typeface="Arial"/>
              </a:rPr>
              <a:t>ammirare dal </a:t>
            </a:r>
            <a:r>
              <a:rPr dirty="0" sz="1200" spc="-10">
                <a:latin typeface="Arial"/>
                <a:cs typeface="Arial"/>
              </a:rPr>
              <a:t>vivo </a:t>
            </a:r>
            <a:r>
              <a:rPr dirty="0" sz="1200">
                <a:latin typeface="Arial"/>
                <a:cs typeface="Arial"/>
              </a:rPr>
              <a:t>alcuni </a:t>
            </a:r>
            <a:r>
              <a:rPr dirty="0" sz="1200" spc="-5">
                <a:latin typeface="Arial"/>
                <a:cs typeface="Arial"/>
              </a:rPr>
              <a:t>dei quadri presenti nella Collezione della Banca  Monte dei Paschi di Siena. Nella seconda parte dell’incontro, le classi </a:t>
            </a:r>
            <a:r>
              <a:rPr dirty="0" sz="1200">
                <a:latin typeface="Arial"/>
                <a:cs typeface="Arial"/>
              </a:rPr>
              <a:t>si sono </a:t>
            </a:r>
            <a:r>
              <a:rPr dirty="0" sz="1200" spc="-5">
                <a:latin typeface="Arial"/>
                <a:cs typeface="Arial"/>
              </a:rPr>
              <a:t>spostate</a:t>
            </a:r>
            <a:r>
              <a:rPr dirty="0" sz="1200" spc="13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nel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845193" y="2252270"/>
            <a:ext cx="3859440" cy="5295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720090" y="4182236"/>
            <a:ext cx="2857500" cy="19046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2413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atip</a:t>
            </a:r>
            <a:r>
              <a:rPr dirty="0" sz="1600" spc="-5" b="1">
                <a:latin typeface="Arial"/>
                <a:cs typeface="Arial"/>
              </a:rPr>
              <a:t>erl</a:t>
            </a:r>
            <a:r>
              <a:rPr dirty="0" sz="1600" spc="20" b="1">
                <a:latin typeface="Arial"/>
                <a:cs typeface="Arial"/>
              </a:rPr>
              <a:t>a</a:t>
            </a:r>
            <a:r>
              <a:rPr dirty="0" sz="1600" spc="-30" b="1">
                <a:latin typeface="Arial"/>
                <a:cs typeface="Arial"/>
              </a:rPr>
              <a:t>v</a:t>
            </a:r>
            <a:r>
              <a:rPr dirty="0" sz="1600" spc="-5" b="1">
                <a:latin typeface="Arial"/>
                <a:cs typeface="Arial"/>
              </a:rPr>
              <a:t>orare</a:t>
            </a:r>
            <a:r>
              <a:rPr dirty="0" sz="1600" spc="5" b="1">
                <a:latin typeface="Arial"/>
                <a:cs typeface="Arial"/>
              </a:rPr>
              <a:t>.</a:t>
            </a:r>
            <a:r>
              <a:rPr dirty="0" sz="1600" spc="-5" b="1">
                <a:latin typeface="Arial"/>
                <a:cs typeface="Arial"/>
              </a:rPr>
              <a:t>it  </a:t>
            </a:r>
            <a:r>
              <a:rPr dirty="0" sz="1600" spc="-5" b="1">
                <a:latin typeface="Arial"/>
                <a:cs typeface="Arial"/>
              </a:rPr>
              <a:t>9 maggio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1040" y="2120137"/>
            <a:ext cx="6158230" cy="1455420"/>
          </a:xfrm>
          <a:prstGeom prst="rect">
            <a:avLst/>
          </a:prstGeom>
          <a:solidFill>
            <a:srgbClr val="F7F7F7"/>
          </a:solidFill>
        </p:spPr>
        <p:txBody>
          <a:bodyPr wrap="square" lIns="0" tIns="0" rIns="0" bIns="0" rtlCol="0" vert="horz">
            <a:spAutoFit/>
          </a:bodyPr>
          <a:lstStyle/>
          <a:p>
            <a:pPr marL="17780" marR="69215">
              <a:lnSpc>
                <a:spcPts val="1380"/>
              </a:lnSpc>
            </a:pPr>
            <a:r>
              <a:rPr dirty="0" sz="1200" spc="-5">
                <a:latin typeface="Arial"/>
                <a:cs typeface="Arial"/>
              </a:rPr>
              <a:t>Salone della Rocca Salimbeni, dove gli </a:t>
            </a:r>
            <a:r>
              <a:rPr dirty="0" sz="1200">
                <a:latin typeface="Arial"/>
                <a:cs typeface="Arial"/>
              </a:rPr>
              <a:t>alunni </a:t>
            </a:r>
            <a:r>
              <a:rPr dirty="0" sz="1200" spc="-5">
                <a:latin typeface="Arial"/>
                <a:cs typeface="Arial"/>
              </a:rPr>
              <a:t>hanno espresso direttamente e liberamente  </a:t>
            </a:r>
            <a:r>
              <a:rPr dirty="0" sz="120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i loro pensieri e le loro sensazioni attraverso una serie </a:t>
            </a:r>
            <a:r>
              <a:rPr dirty="0" sz="1200">
                <a:latin typeface="Arial"/>
                <a:cs typeface="Arial"/>
              </a:rPr>
              <a:t>di </a:t>
            </a:r>
            <a:r>
              <a:rPr dirty="0" sz="1200" spc="-5">
                <a:latin typeface="Arial"/>
                <a:cs typeface="Arial"/>
              </a:rPr>
              <a:t>laboratori</a:t>
            </a:r>
            <a:r>
              <a:rPr dirty="0" sz="1200" spc="6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creativi.</a:t>
            </a:r>
            <a:endParaRPr sz="1200">
              <a:latin typeface="Arial"/>
              <a:cs typeface="Arial"/>
            </a:endParaRPr>
          </a:p>
          <a:p>
            <a:pPr marL="17780" marR="142240">
              <a:lnSpc>
                <a:spcPts val="1380"/>
              </a:lnSpc>
              <a:spcBef>
                <a:spcPts val="900"/>
              </a:spcBef>
            </a:pPr>
            <a:r>
              <a:rPr dirty="0" sz="1200">
                <a:latin typeface="Arial"/>
                <a:cs typeface="Arial"/>
              </a:rPr>
              <a:t>Il </a:t>
            </a:r>
            <a:r>
              <a:rPr dirty="0" sz="1200" spc="-5">
                <a:latin typeface="Arial"/>
                <a:cs typeface="Arial"/>
              </a:rPr>
              <a:t>Festival della Cultura Creativa </a:t>
            </a:r>
            <a:r>
              <a:rPr dirty="0" sz="1200">
                <a:latin typeface="Arial"/>
                <a:cs typeface="Arial"/>
              </a:rPr>
              <a:t>ha visto, </a:t>
            </a:r>
            <a:r>
              <a:rPr dirty="0" sz="1200" spc="-5">
                <a:latin typeface="Arial"/>
                <a:cs typeface="Arial"/>
              </a:rPr>
              <a:t>nella passata edizione, ben </a:t>
            </a:r>
            <a:r>
              <a:rPr dirty="0" sz="1200">
                <a:latin typeface="Arial"/>
                <a:cs typeface="Arial"/>
              </a:rPr>
              <a:t>60 città </a:t>
            </a:r>
            <a:r>
              <a:rPr dirty="0" sz="1200" spc="-5">
                <a:latin typeface="Arial"/>
                <a:cs typeface="Arial"/>
              </a:rPr>
              <a:t>coinvolte in  </a:t>
            </a:r>
            <a:r>
              <a:rPr dirty="0" sz="1200">
                <a:latin typeface="Arial"/>
                <a:cs typeface="Arial"/>
              </a:rPr>
              <a:t>tutta </a:t>
            </a:r>
            <a:r>
              <a:rPr dirty="0" sz="1200" spc="-5">
                <a:latin typeface="Arial"/>
                <a:cs typeface="Arial"/>
              </a:rPr>
              <a:t>Italia e più di 15.000 bambini e ragazzi </a:t>
            </a:r>
            <a:r>
              <a:rPr dirty="0" sz="1200">
                <a:latin typeface="Arial"/>
                <a:cs typeface="Arial"/>
              </a:rPr>
              <a:t>che </a:t>
            </a:r>
            <a:r>
              <a:rPr dirty="0" sz="1200" spc="-5">
                <a:latin typeface="Arial"/>
                <a:cs typeface="Arial"/>
              </a:rPr>
              <a:t>hanno messo alla </a:t>
            </a:r>
            <a:r>
              <a:rPr dirty="0" sz="1200" spc="-10">
                <a:latin typeface="Arial"/>
                <a:cs typeface="Arial"/>
              </a:rPr>
              <a:t>prova </a:t>
            </a:r>
            <a:r>
              <a:rPr dirty="0" sz="1200" spc="-5">
                <a:latin typeface="Arial"/>
                <a:cs typeface="Arial"/>
              </a:rPr>
              <a:t>la propria  capacità creativa </a:t>
            </a:r>
            <a:r>
              <a:rPr dirty="0" sz="1200">
                <a:latin typeface="Arial"/>
                <a:cs typeface="Arial"/>
              </a:rPr>
              <a:t>e si </a:t>
            </a:r>
            <a:r>
              <a:rPr dirty="0" sz="1200" spc="-5">
                <a:latin typeface="Arial"/>
                <a:cs typeface="Arial"/>
              </a:rPr>
              <a:t>sono interrogati </a:t>
            </a:r>
            <a:r>
              <a:rPr dirty="0" sz="1200">
                <a:latin typeface="Arial"/>
                <a:cs typeface="Arial"/>
              </a:rPr>
              <a:t>sul </a:t>
            </a:r>
            <a:r>
              <a:rPr dirty="0" sz="1200" spc="-10">
                <a:latin typeface="Arial"/>
                <a:cs typeface="Arial"/>
              </a:rPr>
              <a:t>tema </a:t>
            </a:r>
            <a:r>
              <a:rPr dirty="0" sz="1200" spc="-5">
                <a:latin typeface="Arial"/>
                <a:cs typeface="Arial"/>
              </a:rPr>
              <a:t>dell’arte </a:t>
            </a:r>
            <a:r>
              <a:rPr dirty="0" sz="1200">
                <a:latin typeface="Arial"/>
                <a:cs typeface="Arial"/>
              </a:rPr>
              <a:t>e </a:t>
            </a:r>
            <a:r>
              <a:rPr dirty="0" sz="1200" spc="-5">
                <a:latin typeface="Arial"/>
                <a:cs typeface="Arial"/>
              </a:rPr>
              <a:t>della</a:t>
            </a:r>
            <a:r>
              <a:rPr dirty="0" sz="1200" spc="3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cultura.</a:t>
            </a:r>
            <a:endParaRPr sz="1200">
              <a:latin typeface="Arial"/>
              <a:cs typeface="Arial"/>
            </a:endParaRPr>
          </a:p>
          <a:p>
            <a:pPr marL="17780" marR="385445">
              <a:lnSpc>
                <a:spcPts val="1380"/>
              </a:lnSpc>
              <a:spcBef>
                <a:spcPts val="900"/>
              </a:spcBef>
            </a:pPr>
            <a:r>
              <a:rPr dirty="0" sz="1200" spc="-5">
                <a:latin typeface="Arial"/>
                <a:cs typeface="Arial"/>
              </a:rPr>
              <a:t>L’articolo </a:t>
            </a:r>
            <a:r>
              <a:rPr dirty="0" sz="1200" b="1">
                <a:solidFill>
                  <a:srgbClr val="436A92"/>
                </a:solidFill>
                <a:latin typeface="Arial"/>
                <a:cs typeface="Arial"/>
                <a:hlinkClick r:id="rId3"/>
              </a:rPr>
              <a:t>Il </a:t>
            </a:r>
            <a:r>
              <a:rPr dirty="0" sz="1200" spc="-5" b="1">
                <a:solidFill>
                  <a:srgbClr val="436A92"/>
                </a:solidFill>
                <a:latin typeface="Arial"/>
                <a:cs typeface="Arial"/>
                <a:hlinkClick r:id="rId3"/>
              </a:rPr>
              <a:t>festival </a:t>
            </a:r>
            <a:r>
              <a:rPr dirty="0" sz="1200" b="1">
                <a:solidFill>
                  <a:srgbClr val="436A92"/>
                </a:solidFill>
                <a:latin typeface="Arial"/>
                <a:cs typeface="Arial"/>
                <a:hlinkClick r:id="rId3"/>
              </a:rPr>
              <a:t>della </a:t>
            </a:r>
            <a:r>
              <a:rPr dirty="0" sz="1200" spc="-5" b="1">
                <a:solidFill>
                  <a:srgbClr val="436A92"/>
                </a:solidFill>
                <a:latin typeface="Arial"/>
                <a:cs typeface="Arial"/>
                <a:hlinkClick r:id="rId3"/>
              </a:rPr>
              <a:t>cultura creativa dell’Abi </a:t>
            </a:r>
            <a:r>
              <a:rPr dirty="0" sz="1200" b="1">
                <a:solidFill>
                  <a:srgbClr val="436A92"/>
                </a:solidFill>
                <a:latin typeface="Arial"/>
                <a:cs typeface="Arial"/>
                <a:hlinkClick r:id="rId3"/>
              </a:rPr>
              <a:t>a </a:t>
            </a:r>
            <a:r>
              <a:rPr dirty="0" sz="1200" spc="-5" b="1">
                <a:solidFill>
                  <a:srgbClr val="436A92"/>
                </a:solidFill>
                <a:latin typeface="Arial"/>
                <a:cs typeface="Arial"/>
                <a:hlinkClick r:id="rId3"/>
              </a:rPr>
              <a:t>Siena </a:t>
            </a:r>
            <a:r>
              <a:rPr dirty="0" sz="1200" b="1">
                <a:solidFill>
                  <a:srgbClr val="436A92"/>
                </a:solidFill>
                <a:latin typeface="Arial"/>
                <a:cs typeface="Arial"/>
                <a:hlinkClick r:id="rId3"/>
              </a:rPr>
              <a:t>con </a:t>
            </a:r>
            <a:r>
              <a:rPr dirty="0" sz="1200" spc="-5" b="1">
                <a:solidFill>
                  <a:srgbClr val="436A92"/>
                </a:solidFill>
                <a:latin typeface="Arial"/>
                <a:cs typeface="Arial"/>
                <a:hlinkClick r:id="rId3"/>
              </a:rPr>
              <a:t>Banca </a:t>
            </a:r>
            <a:r>
              <a:rPr dirty="0" sz="1200" b="1">
                <a:solidFill>
                  <a:srgbClr val="436A92"/>
                </a:solidFill>
                <a:latin typeface="Arial"/>
                <a:cs typeface="Arial"/>
                <a:hlinkClick r:id="rId3"/>
              </a:rPr>
              <a:t>Mps </a:t>
            </a:r>
            <a:r>
              <a:rPr dirty="0" sz="1200" spc="-5">
                <a:latin typeface="Arial"/>
                <a:cs typeface="Arial"/>
              </a:rPr>
              <a:t>sembra  essere il primo su </a:t>
            </a:r>
            <a:r>
              <a:rPr dirty="0" sz="1200" b="1">
                <a:solidFill>
                  <a:srgbClr val="436A92"/>
                </a:solidFill>
                <a:latin typeface="Arial"/>
                <a:cs typeface="Arial"/>
                <a:hlinkClick r:id="rId4"/>
              </a:rPr>
              <a:t>Il </a:t>
            </a:r>
            <a:r>
              <a:rPr dirty="0" sz="1200" spc="-5" b="1">
                <a:solidFill>
                  <a:srgbClr val="436A92"/>
                </a:solidFill>
                <a:latin typeface="Arial"/>
                <a:cs typeface="Arial"/>
                <a:hlinkClick r:id="rId4"/>
              </a:rPr>
              <a:t>Cittadino</a:t>
            </a:r>
            <a:r>
              <a:rPr dirty="0" sz="1200" spc="15" b="1">
                <a:solidFill>
                  <a:srgbClr val="436A92"/>
                </a:solidFill>
                <a:latin typeface="Arial"/>
                <a:cs typeface="Arial"/>
                <a:hlinkClick r:id="rId4"/>
              </a:rPr>
              <a:t> </a:t>
            </a:r>
            <a:r>
              <a:rPr dirty="0" sz="1200" b="1">
                <a:solidFill>
                  <a:srgbClr val="436A92"/>
                </a:solidFill>
                <a:latin typeface="Arial"/>
                <a:cs typeface="Arial"/>
                <a:hlinkClick r:id="rId4"/>
              </a:rPr>
              <a:t>Online</a:t>
            </a:r>
            <a:r>
              <a:rPr dirty="0" sz="1200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492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Ret</a:t>
            </a:r>
            <a:r>
              <a:rPr dirty="0" sz="1600" spc="-20" b="1">
                <a:latin typeface="Arial"/>
                <a:cs typeface="Arial"/>
              </a:rPr>
              <a:t>e</a:t>
            </a:r>
            <a:r>
              <a:rPr dirty="0" sz="1600" spc="35" b="1">
                <a:latin typeface="Arial"/>
                <a:cs typeface="Arial"/>
              </a:rPr>
              <a:t>w</a:t>
            </a:r>
            <a:r>
              <a:rPr dirty="0" sz="1600" spc="-5" b="1">
                <a:latin typeface="Arial"/>
                <a:cs typeface="Arial"/>
              </a:rPr>
              <a:t>ebi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alia.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et  </a:t>
            </a:r>
            <a:r>
              <a:rPr dirty="0" sz="1600" spc="-5" b="1">
                <a:latin typeface="Arial"/>
                <a:cs typeface="Arial"/>
              </a:rPr>
              <a:t>9 maggio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97051" y="3281425"/>
            <a:ext cx="6062345" cy="241300"/>
          </a:xfrm>
          <a:custGeom>
            <a:avLst/>
            <a:gdLst/>
            <a:ahLst/>
            <a:cxnLst/>
            <a:rect l="l" t="t" r="r" b="b"/>
            <a:pathLst>
              <a:path w="6062345" h="241300">
                <a:moveTo>
                  <a:pt x="0" y="240792"/>
                </a:moveTo>
                <a:lnTo>
                  <a:pt x="6062218" y="240792"/>
                </a:lnTo>
                <a:lnTo>
                  <a:pt x="6062218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97051" y="3522293"/>
            <a:ext cx="6062345" cy="241300"/>
          </a:xfrm>
          <a:custGeom>
            <a:avLst/>
            <a:gdLst/>
            <a:ahLst/>
            <a:cxnLst/>
            <a:rect l="l" t="t" r="r" b="b"/>
            <a:pathLst>
              <a:path w="6062345" h="241300">
                <a:moveTo>
                  <a:pt x="0" y="241096"/>
                </a:moveTo>
                <a:lnTo>
                  <a:pt x="6062218" y="241096"/>
                </a:lnTo>
                <a:lnTo>
                  <a:pt x="6062218" y="0"/>
                </a:lnTo>
                <a:lnTo>
                  <a:pt x="0" y="0"/>
                </a:lnTo>
                <a:lnTo>
                  <a:pt x="0" y="241096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802640" y="3251961"/>
            <a:ext cx="5790565" cy="519430"/>
          </a:xfrm>
          <a:prstGeom prst="rect">
            <a:avLst/>
          </a:prstGeom>
        </p:spPr>
        <p:txBody>
          <a:bodyPr wrap="square" lIns="0" tIns="29845" rIns="0" bIns="0" rtlCol="0" vert="horz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235"/>
              </a:spcBef>
            </a:pPr>
            <a:r>
              <a:rPr dirty="0" sz="1650" b="1">
                <a:solidFill>
                  <a:srgbClr val="6C92BB"/>
                </a:solidFill>
                <a:latin typeface="Arial"/>
                <a:cs typeface="Arial"/>
                <a:hlinkClick r:id="rId3"/>
              </a:rPr>
              <a:t>Il </a:t>
            </a:r>
            <a:r>
              <a:rPr dirty="0" sz="1650" spc="-5" b="1">
                <a:solidFill>
                  <a:srgbClr val="6C92BB"/>
                </a:solidFill>
                <a:latin typeface="Arial"/>
                <a:cs typeface="Arial"/>
                <a:hlinkClick r:id="rId3"/>
              </a:rPr>
              <a:t>festival </a:t>
            </a:r>
            <a:r>
              <a:rPr dirty="0" sz="1650" b="1">
                <a:solidFill>
                  <a:srgbClr val="6C92BB"/>
                </a:solidFill>
                <a:latin typeface="Arial"/>
                <a:cs typeface="Arial"/>
                <a:hlinkClick r:id="rId3"/>
              </a:rPr>
              <a:t>della </a:t>
            </a:r>
            <a:r>
              <a:rPr dirty="0" sz="1650" spc="-5" b="1">
                <a:solidFill>
                  <a:srgbClr val="6C92BB"/>
                </a:solidFill>
                <a:latin typeface="Arial"/>
                <a:cs typeface="Arial"/>
                <a:hlinkClick r:id="rId3"/>
              </a:rPr>
              <a:t>cultura creativa dell’Abi </a:t>
            </a:r>
            <a:r>
              <a:rPr dirty="0" sz="1650" b="1">
                <a:solidFill>
                  <a:srgbClr val="6C92BB"/>
                </a:solidFill>
                <a:latin typeface="Arial"/>
                <a:cs typeface="Arial"/>
                <a:hlinkClick r:id="rId3"/>
              </a:rPr>
              <a:t>a Siena con </a:t>
            </a:r>
            <a:r>
              <a:rPr dirty="0" sz="1650" spc="-5" b="1">
                <a:solidFill>
                  <a:srgbClr val="6C92BB"/>
                </a:solidFill>
                <a:latin typeface="Arial"/>
                <a:cs typeface="Arial"/>
                <a:hlinkClick r:id="rId3"/>
              </a:rPr>
              <a:t>Banca </a:t>
            </a:r>
            <a:r>
              <a:rPr dirty="0" sz="1650" spc="-5" b="1">
                <a:solidFill>
                  <a:srgbClr val="6C92BB"/>
                </a:solidFill>
                <a:latin typeface="Arial"/>
                <a:cs typeface="Arial"/>
              </a:rPr>
              <a:t> </a:t>
            </a:r>
            <a:r>
              <a:rPr dirty="0" sz="1650" b="1">
                <a:solidFill>
                  <a:srgbClr val="6C92BB"/>
                </a:solidFill>
                <a:latin typeface="Arial"/>
                <a:cs typeface="Arial"/>
                <a:hlinkClick r:id="rId3"/>
              </a:rPr>
              <a:t>Mps</a:t>
            </a:r>
            <a:endParaRPr sz="165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97051" y="3763390"/>
            <a:ext cx="6062345" cy="241300"/>
          </a:xfrm>
          <a:custGeom>
            <a:avLst/>
            <a:gdLst/>
            <a:ahLst/>
            <a:cxnLst/>
            <a:rect l="l" t="t" r="r" b="b"/>
            <a:pathLst>
              <a:path w="6062345" h="241300">
                <a:moveTo>
                  <a:pt x="0" y="240792"/>
                </a:moveTo>
                <a:lnTo>
                  <a:pt x="6062218" y="240792"/>
                </a:lnTo>
                <a:lnTo>
                  <a:pt x="6062218" y="0"/>
                </a:lnTo>
                <a:lnTo>
                  <a:pt x="0" y="0"/>
                </a:lnTo>
                <a:lnTo>
                  <a:pt x="0" y="240792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701040" y="4004182"/>
            <a:ext cx="6158230" cy="1905000"/>
          </a:xfrm>
          <a:custGeom>
            <a:avLst/>
            <a:gdLst/>
            <a:ahLst/>
            <a:cxnLst/>
            <a:rect l="l" t="t" r="r" b="b"/>
            <a:pathLst>
              <a:path w="6158230" h="1905000">
                <a:moveTo>
                  <a:pt x="0" y="1905000"/>
                </a:moveTo>
                <a:lnTo>
                  <a:pt x="6158230" y="1905000"/>
                </a:lnTo>
                <a:lnTo>
                  <a:pt x="6158230" y="0"/>
                </a:lnTo>
                <a:lnTo>
                  <a:pt x="0" y="0"/>
                </a:lnTo>
                <a:lnTo>
                  <a:pt x="0" y="190500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01040" y="5909131"/>
            <a:ext cx="6158230" cy="290195"/>
          </a:xfrm>
          <a:custGeom>
            <a:avLst/>
            <a:gdLst/>
            <a:ahLst/>
            <a:cxnLst/>
            <a:rect l="l" t="t" r="r" b="b"/>
            <a:pathLst>
              <a:path w="6158230" h="290195">
                <a:moveTo>
                  <a:pt x="0" y="289864"/>
                </a:moveTo>
                <a:lnTo>
                  <a:pt x="6158230" y="289864"/>
                </a:lnTo>
                <a:lnTo>
                  <a:pt x="6158230" y="0"/>
                </a:lnTo>
                <a:lnTo>
                  <a:pt x="0" y="0"/>
                </a:lnTo>
                <a:lnTo>
                  <a:pt x="0" y="289864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701040" y="6198996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60">
                <a:moveTo>
                  <a:pt x="0" y="175260"/>
                </a:moveTo>
                <a:lnTo>
                  <a:pt x="6158230" y="175260"/>
                </a:lnTo>
                <a:lnTo>
                  <a:pt x="6158230" y="0"/>
                </a:lnTo>
                <a:lnTo>
                  <a:pt x="0" y="0"/>
                </a:lnTo>
                <a:lnTo>
                  <a:pt x="0" y="17526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01040" y="6374256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59">
                <a:moveTo>
                  <a:pt x="0" y="175260"/>
                </a:moveTo>
                <a:lnTo>
                  <a:pt x="6158230" y="175260"/>
                </a:lnTo>
                <a:lnTo>
                  <a:pt x="6158230" y="0"/>
                </a:lnTo>
                <a:lnTo>
                  <a:pt x="0" y="0"/>
                </a:lnTo>
                <a:lnTo>
                  <a:pt x="0" y="17526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01040" y="6549516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59">
                <a:moveTo>
                  <a:pt x="0" y="175260"/>
                </a:moveTo>
                <a:lnTo>
                  <a:pt x="6158230" y="175260"/>
                </a:lnTo>
                <a:lnTo>
                  <a:pt x="6158230" y="0"/>
                </a:lnTo>
                <a:lnTo>
                  <a:pt x="0" y="0"/>
                </a:lnTo>
                <a:lnTo>
                  <a:pt x="0" y="17526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01040" y="6724777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59">
                <a:moveTo>
                  <a:pt x="0" y="175260"/>
                </a:moveTo>
                <a:lnTo>
                  <a:pt x="6158230" y="175260"/>
                </a:lnTo>
                <a:lnTo>
                  <a:pt x="6158230" y="0"/>
                </a:lnTo>
                <a:lnTo>
                  <a:pt x="0" y="0"/>
                </a:lnTo>
                <a:lnTo>
                  <a:pt x="0" y="17526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01040" y="6900036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59">
                <a:moveTo>
                  <a:pt x="0" y="175260"/>
                </a:moveTo>
                <a:lnTo>
                  <a:pt x="6158230" y="175260"/>
                </a:lnTo>
                <a:lnTo>
                  <a:pt x="6158230" y="0"/>
                </a:lnTo>
                <a:lnTo>
                  <a:pt x="0" y="0"/>
                </a:lnTo>
                <a:lnTo>
                  <a:pt x="0" y="17526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01040" y="7075296"/>
            <a:ext cx="6158230" cy="289560"/>
          </a:xfrm>
          <a:custGeom>
            <a:avLst/>
            <a:gdLst/>
            <a:ahLst/>
            <a:cxnLst/>
            <a:rect l="l" t="t" r="r" b="b"/>
            <a:pathLst>
              <a:path w="6158230" h="289559">
                <a:moveTo>
                  <a:pt x="0" y="289559"/>
                </a:moveTo>
                <a:lnTo>
                  <a:pt x="6158230" y="289559"/>
                </a:lnTo>
                <a:lnTo>
                  <a:pt x="6158230" y="0"/>
                </a:lnTo>
                <a:lnTo>
                  <a:pt x="0" y="0"/>
                </a:lnTo>
                <a:lnTo>
                  <a:pt x="0" y="289559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01040" y="7364856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59">
                <a:moveTo>
                  <a:pt x="0" y="175259"/>
                </a:moveTo>
                <a:lnTo>
                  <a:pt x="6158230" y="175259"/>
                </a:lnTo>
                <a:lnTo>
                  <a:pt x="6158230" y="0"/>
                </a:lnTo>
                <a:lnTo>
                  <a:pt x="0" y="0"/>
                </a:lnTo>
                <a:lnTo>
                  <a:pt x="0" y="175259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01040" y="7540116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59">
                <a:moveTo>
                  <a:pt x="0" y="175260"/>
                </a:moveTo>
                <a:lnTo>
                  <a:pt x="6158230" y="175260"/>
                </a:lnTo>
                <a:lnTo>
                  <a:pt x="6158230" y="0"/>
                </a:lnTo>
                <a:lnTo>
                  <a:pt x="0" y="0"/>
                </a:lnTo>
                <a:lnTo>
                  <a:pt x="0" y="17526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01040" y="7715377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59">
                <a:moveTo>
                  <a:pt x="0" y="175260"/>
                </a:moveTo>
                <a:lnTo>
                  <a:pt x="6158230" y="175260"/>
                </a:lnTo>
                <a:lnTo>
                  <a:pt x="6158230" y="0"/>
                </a:lnTo>
                <a:lnTo>
                  <a:pt x="0" y="0"/>
                </a:lnTo>
                <a:lnTo>
                  <a:pt x="0" y="17526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01040" y="7890636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59">
                <a:moveTo>
                  <a:pt x="0" y="175260"/>
                </a:moveTo>
                <a:lnTo>
                  <a:pt x="6158230" y="175260"/>
                </a:lnTo>
                <a:lnTo>
                  <a:pt x="6158230" y="0"/>
                </a:lnTo>
                <a:lnTo>
                  <a:pt x="0" y="0"/>
                </a:lnTo>
                <a:lnTo>
                  <a:pt x="0" y="17526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01040" y="8065896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59">
                <a:moveTo>
                  <a:pt x="0" y="175259"/>
                </a:moveTo>
                <a:lnTo>
                  <a:pt x="6158230" y="175259"/>
                </a:lnTo>
                <a:lnTo>
                  <a:pt x="6158230" y="0"/>
                </a:lnTo>
                <a:lnTo>
                  <a:pt x="0" y="0"/>
                </a:lnTo>
                <a:lnTo>
                  <a:pt x="0" y="175259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01040" y="8241232"/>
            <a:ext cx="6158230" cy="175895"/>
          </a:xfrm>
          <a:custGeom>
            <a:avLst/>
            <a:gdLst/>
            <a:ahLst/>
            <a:cxnLst/>
            <a:rect l="l" t="t" r="r" b="b"/>
            <a:pathLst>
              <a:path w="6158230" h="175895">
                <a:moveTo>
                  <a:pt x="0" y="175564"/>
                </a:moveTo>
                <a:lnTo>
                  <a:pt x="6158230" y="175564"/>
                </a:lnTo>
                <a:lnTo>
                  <a:pt x="6158230" y="0"/>
                </a:lnTo>
                <a:lnTo>
                  <a:pt x="0" y="0"/>
                </a:lnTo>
                <a:lnTo>
                  <a:pt x="0" y="175564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701040" y="8416797"/>
            <a:ext cx="6158230" cy="289560"/>
          </a:xfrm>
          <a:custGeom>
            <a:avLst/>
            <a:gdLst/>
            <a:ahLst/>
            <a:cxnLst/>
            <a:rect l="l" t="t" r="r" b="b"/>
            <a:pathLst>
              <a:path w="6158230" h="289559">
                <a:moveTo>
                  <a:pt x="0" y="289560"/>
                </a:moveTo>
                <a:lnTo>
                  <a:pt x="6158230" y="289560"/>
                </a:lnTo>
                <a:lnTo>
                  <a:pt x="6158230" y="0"/>
                </a:lnTo>
                <a:lnTo>
                  <a:pt x="0" y="0"/>
                </a:lnTo>
                <a:lnTo>
                  <a:pt x="0" y="28956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701040" y="8706357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59">
                <a:moveTo>
                  <a:pt x="0" y="175259"/>
                </a:moveTo>
                <a:lnTo>
                  <a:pt x="6158230" y="175259"/>
                </a:lnTo>
                <a:lnTo>
                  <a:pt x="6158230" y="0"/>
                </a:lnTo>
                <a:lnTo>
                  <a:pt x="0" y="0"/>
                </a:lnTo>
                <a:lnTo>
                  <a:pt x="0" y="175259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701040" y="8881617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59">
                <a:moveTo>
                  <a:pt x="0" y="175260"/>
                </a:moveTo>
                <a:lnTo>
                  <a:pt x="6158230" y="175260"/>
                </a:lnTo>
                <a:lnTo>
                  <a:pt x="6158230" y="0"/>
                </a:lnTo>
                <a:lnTo>
                  <a:pt x="0" y="0"/>
                </a:lnTo>
                <a:lnTo>
                  <a:pt x="0" y="17526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701040" y="9056877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59">
                <a:moveTo>
                  <a:pt x="0" y="175259"/>
                </a:moveTo>
                <a:lnTo>
                  <a:pt x="6158230" y="175259"/>
                </a:lnTo>
                <a:lnTo>
                  <a:pt x="6158230" y="0"/>
                </a:lnTo>
                <a:lnTo>
                  <a:pt x="0" y="0"/>
                </a:lnTo>
                <a:lnTo>
                  <a:pt x="0" y="175259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701040" y="9232138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59">
                <a:moveTo>
                  <a:pt x="0" y="175260"/>
                </a:moveTo>
                <a:lnTo>
                  <a:pt x="6158230" y="175260"/>
                </a:lnTo>
                <a:lnTo>
                  <a:pt x="6158230" y="0"/>
                </a:lnTo>
                <a:lnTo>
                  <a:pt x="0" y="0"/>
                </a:lnTo>
                <a:lnTo>
                  <a:pt x="0" y="17526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701040" y="9407346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59">
                <a:moveTo>
                  <a:pt x="0" y="175259"/>
                </a:moveTo>
                <a:lnTo>
                  <a:pt x="6158230" y="175259"/>
                </a:lnTo>
                <a:lnTo>
                  <a:pt x="6158230" y="0"/>
                </a:lnTo>
                <a:lnTo>
                  <a:pt x="0" y="0"/>
                </a:lnTo>
                <a:lnTo>
                  <a:pt x="0" y="175259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701040" y="9582607"/>
            <a:ext cx="6158230" cy="175260"/>
          </a:xfrm>
          <a:custGeom>
            <a:avLst/>
            <a:gdLst/>
            <a:ahLst/>
            <a:cxnLst/>
            <a:rect l="l" t="t" r="r" b="b"/>
            <a:pathLst>
              <a:path w="6158230" h="175259">
                <a:moveTo>
                  <a:pt x="0" y="175260"/>
                </a:moveTo>
                <a:lnTo>
                  <a:pt x="6158230" y="175260"/>
                </a:lnTo>
                <a:lnTo>
                  <a:pt x="6158230" y="0"/>
                </a:lnTo>
                <a:lnTo>
                  <a:pt x="0" y="0"/>
                </a:lnTo>
                <a:lnTo>
                  <a:pt x="0" y="17526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 txBox="1"/>
          <p:nvPr/>
        </p:nvSpPr>
        <p:spPr>
          <a:xfrm>
            <a:off x="706627" y="5997320"/>
            <a:ext cx="6144260" cy="3768725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 marR="212725">
              <a:lnSpc>
                <a:spcPct val="96000"/>
              </a:lnSpc>
              <a:spcBef>
                <a:spcPts val="155"/>
              </a:spcBef>
            </a:pPr>
            <a:r>
              <a:rPr dirty="0" sz="1200" i="1">
                <a:latin typeface="Arial"/>
                <a:cs typeface="Arial"/>
              </a:rPr>
              <a:t>SIENA. </a:t>
            </a:r>
            <a:r>
              <a:rPr dirty="0" sz="1200" spc="-5">
                <a:latin typeface="Arial"/>
                <a:cs typeface="Arial"/>
              </a:rPr>
              <a:t>Avvicinare i giovanissimi alla cultura e renderli soggetti attivi </a:t>
            </a:r>
            <a:r>
              <a:rPr dirty="0" sz="1200">
                <a:latin typeface="Arial"/>
                <a:cs typeface="Arial"/>
              </a:rPr>
              <a:t>della </a:t>
            </a:r>
            <a:r>
              <a:rPr dirty="0" sz="1200" spc="-5">
                <a:latin typeface="Arial"/>
                <a:cs typeface="Arial"/>
              </a:rPr>
              <a:t>creazione  artistica. Con questo scopo Banca </a:t>
            </a:r>
            <a:r>
              <a:rPr dirty="0" sz="1200">
                <a:latin typeface="Arial"/>
                <a:cs typeface="Arial"/>
              </a:rPr>
              <a:t>Mps ha </a:t>
            </a:r>
            <a:r>
              <a:rPr dirty="0" sz="1200" spc="-5">
                <a:latin typeface="Arial"/>
                <a:cs typeface="Arial"/>
              </a:rPr>
              <a:t>sostenuto anche quest’anno il “Festival della  Cultura Creativa”, la manifestazione promossa dalle banche </a:t>
            </a:r>
            <a:r>
              <a:rPr dirty="0" sz="1200">
                <a:latin typeface="Arial"/>
                <a:cs typeface="Arial"/>
              </a:rPr>
              <a:t>e </a:t>
            </a:r>
            <a:r>
              <a:rPr dirty="0" sz="1200" spc="-5">
                <a:latin typeface="Arial"/>
                <a:cs typeface="Arial"/>
              </a:rPr>
              <a:t>coordinata dall’ABI. </a:t>
            </a:r>
            <a:r>
              <a:rPr dirty="0" sz="1200">
                <a:latin typeface="Arial"/>
                <a:cs typeface="Arial"/>
              </a:rPr>
              <a:t>Per </a:t>
            </a:r>
            <a:r>
              <a:rPr dirty="0" sz="1200" spc="-5">
                <a:latin typeface="Arial"/>
                <a:cs typeface="Arial"/>
              </a:rPr>
              <a:t>il  terzo </a:t>
            </a:r>
            <a:r>
              <a:rPr dirty="0" sz="1200">
                <a:latin typeface="Arial"/>
                <a:cs typeface="Arial"/>
              </a:rPr>
              <a:t>anno </a:t>
            </a:r>
            <a:r>
              <a:rPr dirty="0" sz="1200" spc="-5">
                <a:latin typeface="Arial"/>
                <a:cs typeface="Arial"/>
              </a:rPr>
              <a:t>consecutivo Banca </a:t>
            </a:r>
            <a:r>
              <a:rPr dirty="0" sz="1200">
                <a:latin typeface="Arial"/>
                <a:cs typeface="Arial"/>
              </a:rPr>
              <a:t>Mps ha </a:t>
            </a:r>
            <a:r>
              <a:rPr dirty="0" sz="1200" spc="-5">
                <a:latin typeface="Arial"/>
                <a:cs typeface="Arial"/>
              </a:rPr>
              <a:t>garantito il proprio appoggio </a:t>
            </a:r>
            <a:r>
              <a:rPr dirty="0" sz="1200" spc="15">
                <a:latin typeface="Arial"/>
                <a:cs typeface="Arial"/>
              </a:rPr>
              <a:t>al </a:t>
            </a:r>
            <a:r>
              <a:rPr dirty="0" sz="1200" spc="-5">
                <a:latin typeface="Arial"/>
                <a:cs typeface="Arial"/>
              </a:rPr>
              <a:t>“Festival della  Cultura Creativa”, perché </a:t>
            </a:r>
            <a:r>
              <a:rPr dirty="0" sz="1200" spc="-5" b="1">
                <a:latin typeface="Arial"/>
                <a:cs typeface="Arial"/>
              </a:rPr>
              <a:t>scommettere </a:t>
            </a:r>
            <a:r>
              <a:rPr dirty="0" sz="1200" b="1">
                <a:latin typeface="Arial"/>
                <a:cs typeface="Arial"/>
              </a:rPr>
              <a:t>sui </a:t>
            </a:r>
            <a:r>
              <a:rPr dirty="0" sz="1200" spc="-5" b="1">
                <a:latin typeface="Arial"/>
                <a:cs typeface="Arial"/>
              </a:rPr>
              <a:t>giovani e </a:t>
            </a:r>
            <a:r>
              <a:rPr dirty="0" sz="1200" b="1">
                <a:latin typeface="Arial"/>
                <a:cs typeface="Arial"/>
              </a:rPr>
              <a:t>sulla </a:t>
            </a:r>
            <a:r>
              <a:rPr dirty="0" sz="1200" spc="-5" b="1">
                <a:latin typeface="Arial"/>
                <a:cs typeface="Arial"/>
              </a:rPr>
              <a:t>cultura</a:t>
            </a:r>
            <a:r>
              <a:rPr dirty="0" sz="1200" spc="55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significa</a:t>
            </a:r>
            <a:endParaRPr sz="1200">
              <a:latin typeface="Arial"/>
              <a:cs typeface="Arial"/>
            </a:endParaRPr>
          </a:p>
          <a:p>
            <a:pPr marL="12700" marR="756285">
              <a:lnSpc>
                <a:spcPts val="1380"/>
              </a:lnSpc>
              <a:spcBef>
                <a:spcPts val="35"/>
              </a:spcBef>
            </a:pPr>
            <a:r>
              <a:rPr dirty="0" sz="1200" spc="-5" b="1">
                <a:latin typeface="Arial"/>
                <a:cs typeface="Arial"/>
              </a:rPr>
              <a:t>scommettere </a:t>
            </a:r>
            <a:r>
              <a:rPr dirty="0" sz="1200" b="1">
                <a:latin typeface="Arial"/>
                <a:cs typeface="Arial"/>
              </a:rPr>
              <a:t>sul </a:t>
            </a:r>
            <a:r>
              <a:rPr dirty="0" sz="1200" spc="-5" b="1">
                <a:latin typeface="Arial"/>
                <a:cs typeface="Arial"/>
              </a:rPr>
              <a:t>futuro </a:t>
            </a:r>
            <a:r>
              <a:rPr dirty="0" sz="1200" b="1">
                <a:latin typeface="Arial"/>
                <a:cs typeface="Arial"/>
              </a:rPr>
              <a:t>e </a:t>
            </a:r>
            <a:r>
              <a:rPr dirty="0" sz="1200" spc="-5" b="1">
                <a:latin typeface="Arial"/>
                <a:cs typeface="Arial"/>
              </a:rPr>
              <a:t>promuovere </a:t>
            </a:r>
            <a:r>
              <a:rPr dirty="0" sz="1200" b="1">
                <a:latin typeface="Arial"/>
                <a:cs typeface="Arial"/>
              </a:rPr>
              <a:t>lo </a:t>
            </a:r>
            <a:r>
              <a:rPr dirty="0" sz="1200" spc="-5" b="1">
                <a:latin typeface="Arial"/>
                <a:cs typeface="Arial"/>
              </a:rPr>
              <a:t>sviluppo </a:t>
            </a:r>
            <a:r>
              <a:rPr dirty="0" sz="1200" b="1">
                <a:latin typeface="Arial"/>
                <a:cs typeface="Arial"/>
              </a:rPr>
              <a:t>e la </a:t>
            </a:r>
            <a:r>
              <a:rPr dirty="0" sz="1200" spc="-5" b="1">
                <a:latin typeface="Arial"/>
                <a:cs typeface="Arial"/>
              </a:rPr>
              <a:t>crescita </a:t>
            </a:r>
            <a:r>
              <a:rPr dirty="0" sz="1200" b="1">
                <a:latin typeface="Arial"/>
                <a:cs typeface="Arial"/>
              </a:rPr>
              <a:t>di </a:t>
            </a:r>
            <a:r>
              <a:rPr dirty="0" sz="1200" spc="-5" b="1">
                <a:latin typeface="Arial"/>
                <a:cs typeface="Arial"/>
              </a:rPr>
              <a:t>un’intera  </a:t>
            </a:r>
            <a:r>
              <a:rPr dirty="0" sz="1200" b="1">
                <a:latin typeface="Arial"/>
                <a:cs typeface="Arial"/>
              </a:rPr>
              <a:t>comunità</a:t>
            </a:r>
            <a:r>
              <a:rPr dirty="0" sz="1200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380"/>
              </a:lnSpc>
              <a:spcBef>
                <a:spcPts val="900"/>
              </a:spcBef>
            </a:pPr>
            <a:r>
              <a:rPr dirty="0" sz="1200" spc="-5">
                <a:latin typeface="Arial"/>
                <a:cs typeface="Arial"/>
              </a:rPr>
              <a:t>Filo conduttore </a:t>
            </a:r>
            <a:r>
              <a:rPr dirty="0" sz="1200">
                <a:latin typeface="Arial"/>
                <a:cs typeface="Arial"/>
              </a:rPr>
              <a:t>di </a:t>
            </a:r>
            <a:r>
              <a:rPr dirty="0" sz="1200" spc="-5">
                <a:latin typeface="Arial"/>
                <a:cs typeface="Arial"/>
              </a:rPr>
              <a:t>questa terza edizione </a:t>
            </a:r>
            <a:r>
              <a:rPr dirty="0" sz="1200">
                <a:latin typeface="Arial"/>
                <a:cs typeface="Arial"/>
              </a:rPr>
              <a:t>è </a:t>
            </a:r>
            <a:r>
              <a:rPr dirty="0" sz="1200" spc="-5">
                <a:latin typeface="Arial"/>
                <a:cs typeface="Arial"/>
              </a:rPr>
              <a:t>stato il </a:t>
            </a:r>
            <a:r>
              <a:rPr dirty="0" sz="1200">
                <a:latin typeface="Arial"/>
                <a:cs typeface="Arial"/>
              </a:rPr>
              <a:t>tema </a:t>
            </a:r>
            <a:r>
              <a:rPr dirty="0" sz="1200" spc="-5">
                <a:latin typeface="Arial"/>
                <a:cs typeface="Arial"/>
              </a:rPr>
              <a:t>dell’abitare: </a:t>
            </a:r>
            <a:r>
              <a:rPr dirty="0" sz="1200">
                <a:latin typeface="Arial"/>
                <a:cs typeface="Arial"/>
              </a:rPr>
              <a:t>scoprire </a:t>
            </a:r>
            <a:r>
              <a:rPr dirty="0" sz="1200" spc="-5">
                <a:latin typeface="Arial"/>
                <a:cs typeface="Arial"/>
              </a:rPr>
              <a:t>e sperimentare  </a:t>
            </a:r>
            <a:r>
              <a:rPr dirty="0" sz="1200">
                <a:latin typeface="Arial"/>
                <a:cs typeface="Arial"/>
              </a:rPr>
              <a:t>come si sta </a:t>
            </a:r>
            <a:r>
              <a:rPr dirty="0" sz="1200" spc="-5">
                <a:latin typeface="Arial"/>
                <a:cs typeface="Arial"/>
              </a:rPr>
              <a:t>dentro </a:t>
            </a:r>
            <a:r>
              <a:rPr dirty="0" sz="1200">
                <a:latin typeface="Arial"/>
                <a:cs typeface="Arial"/>
              </a:rPr>
              <a:t>i </a:t>
            </a:r>
            <a:r>
              <a:rPr dirty="0" sz="1200" spc="-5">
                <a:latin typeface="Arial"/>
                <a:cs typeface="Arial"/>
              </a:rPr>
              <a:t>luoghi, l’arte </a:t>
            </a:r>
            <a:r>
              <a:rPr dirty="0" sz="1200">
                <a:latin typeface="Arial"/>
                <a:cs typeface="Arial"/>
              </a:rPr>
              <a:t>e </a:t>
            </a:r>
            <a:r>
              <a:rPr dirty="0" sz="1200" spc="-10">
                <a:latin typeface="Arial"/>
                <a:cs typeface="Arial"/>
              </a:rPr>
              <a:t>le </a:t>
            </a:r>
            <a:r>
              <a:rPr dirty="0" sz="1200" spc="-5">
                <a:latin typeface="Arial"/>
                <a:cs typeface="Arial"/>
              </a:rPr>
              <a:t>emozioni. L’iniziativa </a:t>
            </a:r>
            <a:r>
              <a:rPr dirty="0" sz="1200">
                <a:latin typeface="Arial"/>
                <a:cs typeface="Arial"/>
              </a:rPr>
              <a:t>si è </a:t>
            </a:r>
            <a:r>
              <a:rPr dirty="0" sz="1200" spc="-5">
                <a:latin typeface="Arial"/>
                <a:cs typeface="Arial"/>
              </a:rPr>
              <a:t>tenuta nella</a:t>
            </a:r>
            <a:r>
              <a:rPr dirty="0" sz="1200" spc="2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prima</a:t>
            </a:r>
            <a:endParaRPr sz="1200">
              <a:latin typeface="Arial"/>
              <a:cs typeface="Arial"/>
            </a:endParaRPr>
          </a:p>
          <a:p>
            <a:pPr marL="12700" marR="278130">
              <a:lnSpc>
                <a:spcPts val="1380"/>
              </a:lnSpc>
            </a:pPr>
            <a:r>
              <a:rPr dirty="0" sz="1200" spc="-5">
                <a:latin typeface="Arial"/>
                <a:cs typeface="Arial"/>
              </a:rPr>
              <a:t>settimana </a:t>
            </a:r>
            <a:r>
              <a:rPr dirty="0" sz="1200">
                <a:latin typeface="Arial"/>
                <a:cs typeface="Arial"/>
              </a:rPr>
              <a:t>di </a:t>
            </a:r>
            <a:r>
              <a:rPr dirty="0" sz="1200" spc="-5">
                <a:latin typeface="Arial"/>
                <a:cs typeface="Arial"/>
              </a:rPr>
              <a:t>maggio sull’intero territorio nazionale </a:t>
            </a:r>
            <a:r>
              <a:rPr dirty="0" sz="1200">
                <a:latin typeface="Arial"/>
                <a:cs typeface="Arial"/>
              </a:rPr>
              <a:t>con </a:t>
            </a:r>
            <a:r>
              <a:rPr dirty="0" sz="1200" spc="-10">
                <a:latin typeface="Arial"/>
                <a:cs typeface="Arial"/>
              </a:rPr>
              <a:t>la </a:t>
            </a:r>
            <a:r>
              <a:rPr dirty="0" sz="1200" spc="-5" b="1">
                <a:latin typeface="Arial"/>
                <a:cs typeface="Arial"/>
              </a:rPr>
              <a:t>realizzazione </a:t>
            </a:r>
            <a:r>
              <a:rPr dirty="0" sz="1200" b="1">
                <a:latin typeface="Arial"/>
                <a:cs typeface="Arial"/>
              </a:rPr>
              <a:t>di una </a:t>
            </a:r>
            <a:r>
              <a:rPr dirty="0" sz="1200" spc="-5" b="1">
                <a:latin typeface="Arial"/>
                <a:cs typeface="Arial"/>
              </a:rPr>
              <a:t>serie </a:t>
            </a:r>
            <a:r>
              <a:rPr dirty="0" sz="1200" b="1">
                <a:latin typeface="Arial"/>
                <a:cs typeface="Arial"/>
              </a:rPr>
              <a:t>di  </a:t>
            </a:r>
            <a:r>
              <a:rPr dirty="0" sz="1200" spc="-5" b="1">
                <a:latin typeface="Arial"/>
                <a:cs typeface="Arial"/>
              </a:rPr>
              <a:t>progetti orientati alla creatività, </a:t>
            </a:r>
            <a:r>
              <a:rPr dirty="0" sz="1200" b="1">
                <a:latin typeface="Arial"/>
                <a:cs typeface="Arial"/>
              </a:rPr>
              <a:t>alla </a:t>
            </a:r>
            <a:r>
              <a:rPr dirty="0" sz="1200" spc="-5" b="1">
                <a:latin typeface="Arial"/>
                <a:cs typeface="Arial"/>
              </a:rPr>
              <a:t>sensibilizzazione </a:t>
            </a:r>
            <a:r>
              <a:rPr dirty="0" sz="1200" b="1">
                <a:latin typeface="Arial"/>
                <a:cs typeface="Arial"/>
              </a:rPr>
              <a:t>delle</a:t>
            </a:r>
            <a:r>
              <a:rPr dirty="0" sz="1200" spc="30" b="1">
                <a:latin typeface="Arial"/>
                <a:cs typeface="Arial"/>
              </a:rPr>
              <a:t> </a:t>
            </a:r>
            <a:r>
              <a:rPr dirty="0" sz="1200" spc="-5" b="1">
                <a:latin typeface="Arial"/>
                <a:cs typeface="Arial"/>
              </a:rPr>
              <a:t>capacità</a:t>
            </a:r>
            <a:endParaRPr sz="1200">
              <a:latin typeface="Arial"/>
              <a:cs typeface="Arial"/>
            </a:endParaRPr>
          </a:p>
          <a:p>
            <a:pPr marL="12700" marR="177165">
              <a:lnSpc>
                <a:spcPts val="1380"/>
              </a:lnSpc>
            </a:pPr>
            <a:r>
              <a:rPr dirty="0" sz="1200" spc="-5" b="1">
                <a:latin typeface="Arial"/>
                <a:cs typeface="Arial"/>
              </a:rPr>
              <a:t>espressive </a:t>
            </a:r>
            <a:r>
              <a:rPr dirty="0" sz="1200" b="1">
                <a:latin typeface="Arial"/>
                <a:cs typeface="Arial"/>
              </a:rPr>
              <a:t>tramite </a:t>
            </a:r>
            <a:r>
              <a:rPr dirty="0" sz="1200" spc="-5" b="1">
                <a:latin typeface="Arial"/>
                <a:cs typeface="Arial"/>
              </a:rPr>
              <a:t>l’esperienza diretta dei </a:t>
            </a:r>
            <a:r>
              <a:rPr dirty="0" sz="1200" b="1">
                <a:latin typeface="Arial"/>
                <a:cs typeface="Arial"/>
              </a:rPr>
              <a:t>laboratori</a:t>
            </a:r>
            <a:r>
              <a:rPr dirty="0" sz="1200">
                <a:latin typeface="Arial"/>
                <a:cs typeface="Arial"/>
              </a:rPr>
              <a:t>, </a:t>
            </a:r>
            <a:r>
              <a:rPr dirty="0" sz="1200" spc="-5">
                <a:latin typeface="Arial"/>
                <a:cs typeface="Arial"/>
              </a:rPr>
              <a:t>mirando a rendere la </a:t>
            </a:r>
            <a:r>
              <a:rPr dirty="0" sz="1200" spc="-10">
                <a:latin typeface="Arial"/>
                <a:cs typeface="Arial"/>
              </a:rPr>
              <a:t>Banca </a:t>
            </a:r>
            <a:r>
              <a:rPr dirty="0" sz="1200" spc="-5">
                <a:latin typeface="Arial"/>
                <a:cs typeface="Arial"/>
              </a:rPr>
              <a:t>un  soggetto attivo </a:t>
            </a:r>
            <a:r>
              <a:rPr dirty="0" sz="1200">
                <a:latin typeface="Arial"/>
                <a:cs typeface="Arial"/>
              </a:rPr>
              <a:t>al </a:t>
            </a:r>
            <a:r>
              <a:rPr dirty="0" sz="1200" spc="-5">
                <a:latin typeface="Arial"/>
                <a:cs typeface="Arial"/>
              </a:rPr>
              <a:t>fianco della società civile e </a:t>
            </a:r>
            <a:r>
              <a:rPr dirty="0" sz="1200">
                <a:latin typeface="Arial"/>
                <a:cs typeface="Arial"/>
              </a:rPr>
              <a:t>un </a:t>
            </a:r>
            <a:r>
              <a:rPr dirty="0" sz="1200" spc="-5">
                <a:latin typeface="Arial"/>
                <a:cs typeface="Arial"/>
              </a:rPr>
              <a:t>catalizzatore </a:t>
            </a:r>
            <a:r>
              <a:rPr dirty="0" sz="1200">
                <a:latin typeface="Arial"/>
                <a:cs typeface="Arial"/>
              </a:rPr>
              <a:t>di </a:t>
            </a:r>
            <a:r>
              <a:rPr dirty="0" sz="1200" spc="-5">
                <a:latin typeface="Arial"/>
                <a:cs typeface="Arial"/>
              </a:rPr>
              <a:t>cultura e creatività</a:t>
            </a:r>
            <a:r>
              <a:rPr dirty="0" sz="1200" spc="125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sul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45"/>
              </a:lnSpc>
            </a:pPr>
            <a:r>
              <a:rPr dirty="0" sz="1200" spc="-5">
                <a:latin typeface="Arial"/>
                <a:cs typeface="Arial"/>
              </a:rPr>
              <a:t>territorio.</a:t>
            </a:r>
            <a:endParaRPr sz="1200">
              <a:latin typeface="Arial"/>
              <a:cs typeface="Arial"/>
            </a:endParaRPr>
          </a:p>
          <a:p>
            <a:pPr marL="12700" marR="35560">
              <a:lnSpc>
                <a:spcPts val="1380"/>
              </a:lnSpc>
              <a:spcBef>
                <a:spcPts val="940"/>
              </a:spcBef>
            </a:pPr>
            <a:r>
              <a:rPr dirty="0" sz="1200">
                <a:latin typeface="Arial"/>
                <a:cs typeface="Arial"/>
              </a:rPr>
              <a:t>A </a:t>
            </a:r>
            <a:r>
              <a:rPr dirty="0" sz="1200" spc="-5">
                <a:latin typeface="Arial"/>
                <a:cs typeface="Arial"/>
              </a:rPr>
              <a:t>Siena, </a:t>
            </a:r>
            <a:r>
              <a:rPr dirty="0" sz="1200">
                <a:latin typeface="Arial"/>
                <a:cs typeface="Arial"/>
              </a:rPr>
              <a:t>Il </a:t>
            </a:r>
            <a:r>
              <a:rPr dirty="0" sz="1200" spc="-5">
                <a:latin typeface="Arial"/>
                <a:cs typeface="Arial"/>
              </a:rPr>
              <a:t>Comitato Amici </a:t>
            </a:r>
            <a:r>
              <a:rPr dirty="0" sz="1200">
                <a:latin typeface="Arial"/>
                <a:cs typeface="Arial"/>
              </a:rPr>
              <a:t>del </a:t>
            </a:r>
            <a:r>
              <a:rPr dirty="0" sz="1200" spc="-5">
                <a:latin typeface="Arial"/>
                <a:cs typeface="Arial"/>
              </a:rPr>
              <a:t>Palio, ha mostrato </a:t>
            </a:r>
            <a:r>
              <a:rPr dirty="0" sz="1200" spc="-10">
                <a:latin typeface="Arial"/>
                <a:cs typeface="Arial"/>
              </a:rPr>
              <a:t>ad </a:t>
            </a:r>
            <a:r>
              <a:rPr dirty="0" sz="1200" spc="-5">
                <a:latin typeface="Arial"/>
                <a:cs typeface="Arial"/>
              </a:rPr>
              <a:t>alcune classi della </a:t>
            </a:r>
            <a:r>
              <a:rPr dirty="0" sz="1200">
                <a:latin typeface="Arial"/>
                <a:cs typeface="Arial"/>
              </a:rPr>
              <a:t>scuola </a:t>
            </a:r>
            <a:r>
              <a:rPr dirty="0" sz="1200" spc="-5">
                <a:latin typeface="Arial"/>
                <a:cs typeface="Arial"/>
              </a:rPr>
              <a:t>elementare  Baldassarre Peruzzi </a:t>
            </a:r>
            <a:r>
              <a:rPr dirty="0" sz="1200">
                <a:latin typeface="Arial"/>
                <a:cs typeface="Arial"/>
              </a:rPr>
              <a:t>aspetti </a:t>
            </a:r>
            <a:r>
              <a:rPr dirty="0" sz="1200" spc="-5">
                <a:latin typeface="Arial"/>
                <a:cs typeface="Arial"/>
              </a:rPr>
              <a:t>della città rappresentati in tante opere pittoriche del passato  per </a:t>
            </a:r>
            <a:r>
              <a:rPr dirty="0" sz="1200">
                <a:latin typeface="Arial"/>
                <a:cs typeface="Arial"/>
              </a:rPr>
              <a:t>far </a:t>
            </a:r>
            <a:r>
              <a:rPr dirty="0" sz="1200" spc="-5">
                <a:latin typeface="Arial"/>
                <a:cs typeface="Arial"/>
              </a:rPr>
              <a:t>cogliere agli </a:t>
            </a:r>
            <a:r>
              <a:rPr dirty="0" sz="1200">
                <a:latin typeface="Arial"/>
                <a:cs typeface="Arial"/>
              </a:rPr>
              <a:t>alunni </a:t>
            </a:r>
            <a:r>
              <a:rPr dirty="0" sz="1200" spc="-5">
                <a:latin typeface="Arial"/>
                <a:cs typeface="Arial"/>
              </a:rPr>
              <a:t>quanto monumenti, strade e </a:t>
            </a:r>
            <a:r>
              <a:rPr dirty="0" sz="1200" spc="-10">
                <a:latin typeface="Arial"/>
                <a:cs typeface="Arial"/>
              </a:rPr>
              <a:t>piazze </a:t>
            </a:r>
            <a:r>
              <a:rPr dirty="0" sz="1200" spc="-5">
                <a:latin typeface="Arial"/>
                <a:cs typeface="Arial"/>
              </a:rPr>
              <a:t>siano cambiati nel corso dei  secoli. Al termine della </a:t>
            </a:r>
            <a:r>
              <a:rPr dirty="0" sz="1200">
                <a:latin typeface="Arial"/>
                <a:cs typeface="Arial"/>
              </a:rPr>
              <a:t>presentazione </a:t>
            </a:r>
            <a:r>
              <a:rPr dirty="0" sz="1200" spc="-5">
                <a:latin typeface="Arial"/>
                <a:cs typeface="Arial"/>
              </a:rPr>
              <a:t>le classi coinvolte hanno visitato il Museo San  Donato </a:t>
            </a:r>
            <a:r>
              <a:rPr dirty="0" sz="1200">
                <a:latin typeface="Arial"/>
                <a:cs typeface="Arial"/>
              </a:rPr>
              <a:t>per </a:t>
            </a:r>
            <a:r>
              <a:rPr dirty="0" sz="1200" spc="-5">
                <a:latin typeface="Arial"/>
                <a:cs typeface="Arial"/>
              </a:rPr>
              <a:t>ammirare dal </a:t>
            </a:r>
            <a:r>
              <a:rPr dirty="0" sz="1200" spc="-10">
                <a:latin typeface="Arial"/>
                <a:cs typeface="Arial"/>
              </a:rPr>
              <a:t>vivo </a:t>
            </a:r>
            <a:r>
              <a:rPr dirty="0" sz="1200">
                <a:latin typeface="Arial"/>
                <a:cs typeface="Arial"/>
              </a:rPr>
              <a:t>alcuni </a:t>
            </a:r>
            <a:r>
              <a:rPr dirty="0" sz="1200" spc="-5">
                <a:latin typeface="Arial"/>
                <a:cs typeface="Arial"/>
              </a:rPr>
              <a:t>dei quadri presenti nella Collezione della</a:t>
            </a:r>
            <a:r>
              <a:rPr dirty="0" sz="1200" spc="8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Banca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45"/>
              </a:lnSpc>
            </a:pPr>
            <a:r>
              <a:rPr dirty="0" sz="1200" spc="-5">
                <a:latin typeface="Arial"/>
                <a:cs typeface="Arial"/>
              </a:rPr>
              <a:t>Monte </a:t>
            </a:r>
            <a:r>
              <a:rPr dirty="0" sz="1200">
                <a:latin typeface="Arial"/>
                <a:cs typeface="Arial"/>
              </a:rPr>
              <a:t>dei </a:t>
            </a:r>
            <a:r>
              <a:rPr dirty="0" sz="1200" spc="-5">
                <a:latin typeface="Arial"/>
                <a:cs typeface="Arial"/>
              </a:rPr>
              <a:t>Paschi </a:t>
            </a:r>
            <a:r>
              <a:rPr dirty="0" sz="1200">
                <a:latin typeface="Arial"/>
                <a:cs typeface="Arial"/>
              </a:rPr>
              <a:t>di </a:t>
            </a:r>
            <a:r>
              <a:rPr dirty="0" sz="1200" spc="-5">
                <a:latin typeface="Arial"/>
                <a:cs typeface="Arial"/>
              </a:rPr>
              <a:t>Siena. Nella seconda parte dell’incontro, le classi </a:t>
            </a:r>
            <a:r>
              <a:rPr dirty="0" sz="1200">
                <a:latin typeface="Arial"/>
                <a:cs typeface="Arial"/>
              </a:rPr>
              <a:t>si sono </a:t>
            </a:r>
            <a:r>
              <a:rPr dirty="0" sz="1200" spc="-5">
                <a:latin typeface="Arial"/>
                <a:cs typeface="Arial"/>
              </a:rPr>
              <a:t>spostate</a:t>
            </a:r>
            <a:r>
              <a:rPr dirty="0" sz="1200" spc="60">
                <a:latin typeface="Arial"/>
                <a:cs typeface="Arial"/>
              </a:rPr>
              <a:t> </a:t>
            </a:r>
            <a:r>
              <a:rPr dirty="0" sz="1200">
                <a:latin typeface="Arial"/>
                <a:cs typeface="Arial"/>
              </a:rPr>
              <a:t>nel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722754" y="2442971"/>
            <a:ext cx="4114038" cy="6236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720090" y="4003547"/>
            <a:ext cx="2857500" cy="1905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492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Ret</a:t>
            </a:r>
            <a:r>
              <a:rPr dirty="0" sz="1600" spc="-20" b="1">
                <a:latin typeface="Arial"/>
                <a:cs typeface="Arial"/>
              </a:rPr>
              <a:t>e</a:t>
            </a:r>
            <a:r>
              <a:rPr dirty="0" sz="1600" spc="35" b="1">
                <a:latin typeface="Arial"/>
                <a:cs typeface="Arial"/>
              </a:rPr>
              <a:t>w</a:t>
            </a:r>
            <a:r>
              <a:rPr dirty="0" sz="1600" spc="-5" b="1">
                <a:latin typeface="Arial"/>
                <a:cs typeface="Arial"/>
              </a:rPr>
              <a:t>ebi</a:t>
            </a:r>
            <a:r>
              <a:rPr dirty="0" sz="1600" spc="-15" b="1">
                <a:latin typeface="Arial"/>
                <a:cs typeface="Arial"/>
              </a:rPr>
              <a:t>t</a:t>
            </a:r>
            <a:r>
              <a:rPr dirty="0" sz="1600" spc="-5" b="1">
                <a:latin typeface="Arial"/>
                <a:cs typeface="Arial"/>
              </a:rPr>
              <a:t>alia.</a:t>
            </a:r>
            <a:r>
              <a:rPr dirty="0" sz="1600" b="1">
                <a:latin typeface="Arial"/>
                <a:cs typeface="Arial"/>
              </a:rPr>
              <a:t>n</a:t>
            </a:r>
            <a:r>
              <a:rPr dirty="0" sz="1600" spc="-5" b="1">
                <a:latin typeface="Arial"/>
                <a:cs typeface="Arial"/>
              </a:rPr>
              <a:t>et  </a:t>
            </a:r>
            <a:r>
              <a:rPr dirty="0" sz="1600" spc="-5" b="1">
                <a:latin typeface="Arial"/>
                <a:cs typeface="Arial"/>
              </a:rPr>
              <a:t>9 maggio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1040" y="2120137"/>
            <a:ext cx="6158230" cy="1455420"/>
          </a:xfrm>
          <a:prstGeom prst="rect">
            <a:avLst/>
          </a:prstGeom>
          <a:solidFill>
            <a:srgbClr val="F7F7F7"/>
          </a:solidFill>
        </p:spPr>
        <p:txBody>
          <a:bodyPr wrap="square" lIns="0" tIns="0" rIns="0" bIns="0" rtlCol="0" vert="horz">
            <a:spAutoFit/>
          </a:bodyPr>
          <a:lstStyle/>
          <a:p>
            <a:pPr marL="17780" marR="67310">
              <a:lnSpc>
                <a:spcPts val="1380"/>
              </a:lnSpc>
            </a:pPr>
            <a:r>
              <a:rPr dirty="0" sz="1200" spc="-5">
                <a:latin typeface="Arial"/>
                <a:cs typeface="Arial"/>
              </a:rPr>
              <a:t>Salone della Rocca Salimbeni, dove gli </a:t>
            </a:r>
            <a:r>
              <a:rPr dirty="0" sz="1200">
                <a:latin typeface="Arial"/>
                <a:cs typeface="Arial"/>
              </a:rPr>
              <a:t>alunni </a:t>
            </a:r>
            <a:r>
              <a:rPr dirty="0" sz="1200" spc="-5">
                <a:latin typeface="Arial"/>
                <a:cs typeface="Arial"/>
              </a:rPr>
              <a:t>hanno espresso direttamente e liberamente  </a:t>
            </a:r>
            <a:r>
              <a:rPr dirty="0" sz="1200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i loro pensieri e le loro sensazioni attraverso una serie </a:t>
            </a:r>
            <a:r>
              <a:rPr dirty="0" sz="1200">
                <a:latin typeface="Arial"/>
                <a:cs typeface="Arial"/>
              </a:rPr>
              <a:t>di </a:t>
            </a:r>
            <a:r>
              <a:rPr dirty="0" sz="1200" spc="-5">
                <a:latin typeface="Arial"/>
                <a:cs typeface="Arial"/>
              </a:rPr>
              <a:t>laboratori</a:t>
            </a:r>
            <a:r>
              <a:rPr dirty="0" sz="1200" spc="6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creativi.</a:t>
            </a:r>
            <a:endParaRPr sz="1200">
              <a:latin typeface="Arial"/>
              <a:cs typeface="Arial"/>
            </a:endParaRPr>
          </a:p>
          <a:p>
            <a:pPr marL="17780" marR="144780">
              <a:lnSpc>
                <a:spcPts val="1380"/>
              </a:lnSpc>
              <a:spcBef>
                <a:spcPts val="900"/>
              </a:spcBef>
            </a:pPr>
            <a:r>
              <a:rPr dirty="0" sz="1200">
                <a:latin typeface="Arial"/>
                <a:cs typeface="Arial"/>
              </a:rPr>
              <a:t>Il </a:t>
            </a:r>
            <a:r>
              <a:rPr dirty="0" sz="1200" spc="-5">
                <a:latin typeface="Arial"/>
                <a:cs typeface="Arial"/>
              </a:rPr>
              <a:t>Festival della Cultura Creativa </a:t>
            </a:r>
            <a:r>
              <a:rPr dirty="0" sz="1200">
                <a:latin typeface="Arial"/>
                <a:cs typeface="Arial"/>
              </a:rPr>
              <a:t>ha </a:t>
            </a:r>
            <a:r>
              <a:rPr dirty="0" sz="1200" spc="-5">
                <a:latin typeface="Arial"/>
                <a:cs typeface="Arial"/>
              </a:rPr>
              <a:t>visto, nella passata edizione, ben </a:t>
            </a:r>
            <a:r>
              <a:rPr dirty="0" sz="1200">
                <a:latin typeface="Arial"/>
                <a:cs typeface="Arial"/>
              </a:rPr>
              <a:t>60 città </a:t>
            </a:r>
            <a:r>
              <a:rPr dirty="0" sz="1200" spc="-5">
                <a:latin typeface="Arial"/>
                <a:cs typeface="Arial"/>
              </a:rPr>
              <a:t>coinvolte in  </a:t>
            </a:r>
            <a:r>
              <a:rPr dirty="0" sz="1200">
                <a:latin typeface="Arial"/>
                <a:cs typeface="Arial"/>
              </a:rPr>
              <a:t>tutta </a:t>
            </a:r>
            <a:r>
              <a:rPr dirty="0" sz="1200" spc="-5">
                <a:latin typeface="Arial"/>
                <a:cs typeface="Arial"/>
              </a:rPr>
              <a:t>Italia e più di 15.000 bambini e ragazzi </a:t>
            </a:r>
            <a:r>
              <a:rPr dirty="0" sz="1200">
                <a:latin typeface="Arial"/>
                <a:cs typeface="Arial"/>
              </a:rPr>
              <a:t>che </a:t>
            </a:r>
            <a:r>
              <a:rPr dirty="0" sz="1200" spc="-5">
                <a:latin typeface="Arial"/>
                <a:cs typeface="Arial"/>
              </a:rPr>
              <a:t>hanno messo alla </a:t>
            </a:r>
            <a:r>
              <a:rPr dirty="0" sz="1200" spc="-10">
                <a:latin typeface="Arial"/>
                <a:cs typeface="Arial"/>
              </a:rPr>
              <a:t>prova </a:t>
            </a:r>
            <a:r>
              <a:rPr dirty="0" sz="1200" spc="-5">
                <a:latin typeface="Arial"/>
                <a:cs typeface="Arial"/>
              </a:rPr>
              <a:t>la propria  capacità creativa </a:t>
            </a:r>
            <a:r>
              <a:rPr dirty="0" sz="1200">
                <a:latin typeface="Arial"/>
                <a:cs typeface="Arial"/>
              </a:rPr>
              <a:t>e si </a:t>
            </a:r>
            <a:r>
              <a:rPr dirty="0" sz="1200" spc="-5">
                <a:latin typeface="Arial"/>
                <a:cs typeface="Arial"/>
              </a:rPr>
              <a:t>sono interrogati </a:t>
            </a:r>
            <a:r>
              <a:rPr dirty="0" sz="1200">
                <a:latin typeface="Arial"/>
                <a:cs typeface="Arial"/>
              </a:rPr>
              <a:t>sul </a:t>
            </a:r>
            <a:r>
              <a:rPr dirty="0" sz="1200" spc="-10">
                <a:latin typeface="Arial"/>
                <a:cs typeface="Arial"/>
              </a:rPr>
              <a:t>tema </a:t>
            </a:r>
            <a:r>
              <a:rPr dirty="0" sz="1200" spc="-5">
                <a:latin typeface="Arial"/>
                <a:cs typeface="Arial"/>
              </a:rPr>
              <a:t>dell’arte </a:t>
            </a:r>
            <a:r>
              <a:rPr dirty="0" sz="1200">
                <a:latin typeface="Arial"/>
                <a:cs typeface="Arial"/>
              </a:rPr>
              <a:t>e </a:t>
            </a:r>
            <a:r>
              <a:rPr dirty="0" sz="1200" spc="-5">
                <a:latin typeface="Arial"/>
                <a:cs typeface="Arial"/>
              </a:rPr>
              <a:t>della</a:t>
            </a:r>
            <a:r>
              <a:rPr dirty="0" sz="1200" spc="35">
                <a:latin typeface="Arial"/>
                <a:cs typeface="Arial"/>
              </a:rPr>
              <a:t> </a:t>
            </a:r>
            <a:r>
              <a:rPr dirty="0" sz="1200" spc="-5">
                <a:latin typeface="Arial"/>
                <a:cs typeface="Arial"/>
              </a:rPr>
              <a:t>cultura.</a:t>
            </a:r>
            <a:endParaRPr sz="1200">
              <a:latin typeface="Arial"/>
              <a:cs typeface="Arial"/>
            </a:endParaRPr>
          </a:p>
          <a:p>
            <a:pPr marL="17780" marR="385445">
              <a:lnSpc>
                <a:spcPts val="1380"/>
              </a:lnSpc>
              <a:spcBef>
                <a:spcPts val="900"/>
              </a:spcBef>
            </a:pPr>
            <a:r>
              <a:rPr dirty="0" sz="1200" spc="-5">
                <a:latin typeface="Arial"/>
                <a:cs typeface="Arial"/>
              </a:rPr>
              <a:t>L’articolo </a:t>
            </a:r>
            <a:r>
              <a:rPr dirty="0" sz="1200" b="1">
                <a:solidFill>
                  <a:srgbClr val="436A92"/>
                </a:solidFill>
                <a:latin typeface="Arial"/>
                <a:cs typeface="Arial"/>
                <a:hlinkClick r:id="rId3"/>
              </a:rPr>
              <a:t>Il </a:t>
            </a:r>
            <a:r>
              <a:rPr dirty="0" sz="1200" spc="-5" b="1">
                <a:solidFill>
                  <a:srgbClr val="436A92"/>
                </a:solidFill>
                <a:latin typeface="Arial"/>
                <a:cs typeface="Arial"/>
                <a:hlinkClick r:id="rId3"/>
              </a:rPr>
              <a:t>festival </a:t>
            </a:r>
            <a:r>
              <a:rPr dirty="0" sz="1200" b="1">
                <a:solidFill>
                  <a:srgbClr val="436A92"/>
                </a:solidFill>
                <a:latin typeface="Arial"/>
                <a:cs typeface="Arial"/>
                <a:hlinkClick r:id="rId3"/>
              </a:rPr>
              <a:t>della </a:t>
            </a:r>
            <a:r>
              <a:rPr dirty="0" sz="1200" spc="-5" b="1">
                <a:solidFill>
                  <a:srgbClr val="436A92"/>
                </a:solidFill>
                <a:latin typeface="Arial"/>
                <a:cs typeface="Arial"/>
                <a:hlinkClick r:id="rId3"/>
              </a:rPr>
              <a:t>cultura creativa dell’Abi </a:t>
            </a:r>
            <a:r>
              <a:rPr dirty="0" sz="1200" b="1">
                <a:solidFill>
                  <a:srgbClr val="436A92"/>
                </a:solidFill>
                <a:latin typeface="Arial"/>
                <a:cs typeface="Arial"/>
                <a:hlinkClick r:id="rId3"/>
              </a:rPr>
              <a:t>a </a:t>
            </a:r>
            <a:r>
              <a:rPr dirty="0" sz="1200" spc="-5" b="1">
                <a:solidFill>
                  <a:srgbClr val="436A92"/>
                </a:solidFill>
                <a:latin typeface="Arial"/>
                <a:cs typeface="Arial"/>
                <a:hlinkClick r:id="rId3"/>
              </a:rPr>
              <a:t>Siena </a:t>
            </a:r>
            <a:r>
              <a:rPr dirty="0" sz="1200" b="1">
                <a:solidFill>
                  <a:srgbClr val="436A92"/>
                </a:solidFill>
                <a:latin typeface="Arial"/>
                <a:cs typeface="Arial"/>
                <a:hlinkClick r:id="rId3"/>
              </a:rPr>
              <a:t>con </a:t>
            </a:r>
            <a:r>
              <a:rPr dirty="0" sz="1200" spc="-5" b="1">
                <a:solidFill>
                  <a:srgbClr val="436A92"/>
                </a:solidFill>
                <a:latin typeface="Arial"/>
                <a:cs typeface="Arial"/>
                <a:hlinkClick r:id="rId3"/>
              </a:rPr>
              <a:t>Banca </a:t>
            </a:r>
            <a:r>
              <a:rPr dirty="0" sz="1200" b="1">
                <a:solidFill>
                  <a:srgbClr val="436A92"/>
                </a:solidFill>
                <a:latin typeface="Arial"/>
                <a:cs typeface="Arial"/>
                <a:hlinkClick r:id="rId3"/>
              </a:rPr>
              <a:t>Mps </a:t>
            </a:r>
            <a:r>
              <a:rPr dirty="0" sz="1200" spc="-5">
                <a:latin typeface="Arial"/>
                <a:cs typeface="Arial"/>
              </a:rPr>
              <a:t>sembra  essere il primo su </a:t>
            </a:r>
            <a:r>
              <a:rPr dirty="0" sz="1200" b="1">
                <a:solidFill>
                  <a:srgbClr val="436A92"/>
                </a:solidFill>
                <a:latin typeface="Arial"/>
                <a:cs typeface="Arial"/>
                <a:hlinkClick r:id="rId4"/>
              </a:rPr>
              <a:t>Il </a:t>
            </a:r>
            <a:r>
              <a:rPr dirty="0" sz="1200" spc="-5" b="1">
                <a:solidFill>
                  <a:srgbClr val="436A92"/>
                </a:solidFill>
                <a:latin typeface="Arial"/>
                <a:cs typeface="Arial"/>
                <a:hlinkClick r:id="rId4"/>
              </a:rPr>
              <a:t>Cittadino</a:t>
            </a:r>
            <a:r>
              <a:rPr dirty="0" sz="1200" spc="15" b="1">
                <a:solidFill>
                  <a:srgbClr val="436A92"/>
                </a:solidFill>
                <a:latin typeface="Arial"/>
                <a:cs typeface="Arial"/>
                <a:hlinkClick r:id="rId4"/>
              </a:rPr>
              <a:t> </a:t>
            </a:r>
            <a:r>
              <a:rPr dirty="0" sz="1200" b="1">
                <a:solidFill>
                  <a:srgbClr val="436A92"/>
                </a:solidFill>
                <a:latin typeface="Arial"/>
                <a:cs typeface="Arial"/>
                <a:hlinkClick r:id="rId4"/>
              </a:rPr>
              <a:t>Online</a:t>
            </a:r>
            <a:r>
              <a:rPr dirty="0" sz="1200"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1238" y="660400"/>
            <a:ext cx="976502" cy="11814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327400" y="1913889"/>
            <a:ext cx="924305" cy="15217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121780" y="8805214"/>
            <a:ext cx="952119" cy="1267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121780" y="8793860"/>
            <a:ext cx="952500" cy="1347470"/>
          </a:xfrm>
          <a:custGeom>
            <a:avLst/>
            <a:gdLst/>
            <a:ahLst/>
            <a:cxnLst/>
            <a:rect l="l" t="t" r="r" b="b"/>
            <a:pathLst>
              <a:path w="952500" h="1347470">
                <a:moveTo>
                  <a:pt x="0" y="1347088"/>
                </a:moveTo>
                <a:lnTo>
                  <a:pt x="952500" y="1347088"/>
                </a:lnTo>
                <a:lnTo>
                  <a:pt x="952500" y="0"/>
                </a:lnTo>
                <a:lnTo>
                  <a:pt x="0" y="0"/>
                </a:lnTo>
                <a:lnTo>
                  <a:pt x="0" y="13470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02418" y="37460"/>
            <a:ext cx="6699250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520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905">
              <a:lnSpc>
                <a:spcPts val="1050"/>
              </a:lnSpc>
              <a:tabLst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Tiratura: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n.d.	</a:t>
            </a:r>
            <a:r>
              <a:rPr dirty="0" baseline="17543" sz="1425" spc="15" b="1">
                <a:latin typeface="Times New Roman"/>
                <a:cs typeface="Times New Roman"/>
              </a:rPr>
              <a:t>03-MAG-2016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885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12/2013:    11.847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270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14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    Ed. </a:t>
            </a:r>
            <a:r>
              <a:rPr dirty="0" sz="800" spc="5" b="1">
                <a:latin typeface="Times New Roman"/>
                <a:cs typeface="Times New Roman"/>
              </a:rPr>
              <a:t>I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2015: 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90.000	foglio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Quotidiano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-2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Torino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Mario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Calabresi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5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717800" y="30480"/>
            <a:ext cx="2313431" cy="2438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0"/>
            <a:ext cx="7556500" cy="10693400"/>
          </a:xfrm>
          <a:custGeom>
            <a:avLst/>
            <a:gdLst/>
            <a:ahLst/>
            <a:cxnLst/>
            <a:rect l="l" t="t" r="r" b="b"/>
            <a:pathLst>
              <a:path w="7556500" h="10693400">
                <a:moveTo>
                  <a:pt x="0" y="10693400"/>
                </a:moveTo>
                <a:lnTo>
                  <a:pt x="7556500" y="10693400"/>
                </a:lnTo>
                <a:lnTo>
                  <a:pt x="75565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913632" y="2505455"/>
            <a:ext cx="140335" cy="98425"/>
          </a:xfrm>
          <a:custGeom>
            <a:avLst/>
            <a:gdLst/>
            <a:ahLst/>
            <a:cxnLst/>
            <a:rect l="l" t="t" r="r" b="b"/>
            <a:pathLst>
              <a:path w="140335" h="98425">
                <a:moveTo>
                  <a:pt x="0" y="98044"/>
                </a:moveTo>
                <a:lnTo>
                  <a:pt x="140208" y="98044"/>
                </a:lnTo>
                <a:lnTo>
                  <a:pt x="140208" y="0"/>
                </a:lnTo>
                <a:lnTo>
                  <a:pt x="0" y="0"/>
                </a:lnTo>
                <a:lnTo>
                  <a:pt x="0" y="98044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913632" y="2596895"/>
            <a:ext cx="140335" cy="12700"/>
          </a:xfrm>
          <a:custGeom>
            <a:avLst/>
            <a:gdLst/>
            <a:ahLst/>
            <a:cxnLst/>
            <a:rect l="l" t="t" r="r" b="b"/>
            <a:pathLst>
              <a:path w="140335" h="12700">
                <a:moveTo>
                  <a:pt x="0" y="12700"/>
                </a:moveTo>
                <a:lnTo>
                  <a:pt x="140208" y="12700"/>
                </a:lnTo>
                <a:lnTo>
                  <a:pt x="140208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8224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Atletanotizie.it  10 maggio</a:t>
            </a:r>
            <a:r>
              <a:rPr dirty="0" sz="1600" spc="-6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3756786"/>
            <a:ext cx="5641975" cy="1181100"/>
          </a:xfrm>
          <a:prstGeom prst="rect">
            <a:avLst/>
          </a:prstGeom>
        </p:spPr>
        <p:txBody>
          <a:bodyPr wrap="square" lIns="0" tIns="39370" rIns="0" bIns="0" rtlCol="0" vert="horz">
            <a:spAutoFit/>
          </a:bodyPr>
          <a:lstStyle/>
          <a:p>
            <a:pPr marL="12700" marR="5080">
              <a:lnSpc>
                <a:spcPts val="3110"/>
              </a:lnSpc>
              <a:spcBef>
                <a:spcPts val="310"/>
              </a:spcBef>
            </a:pPr>
            <a:r>
              <a:rPr dirty="0" sz="2700" spc="55">
                <a:latin typeface="Times New Roman"/>
                <a:cs typeface="Times New Roman"/>
              </a:rPr>
              <a:t>Kayak </a:t>
            </a:r>
            <a:r>
              <a:rPr dirty="0" sz="2700" spc="35">
                <a:latin typeface="Times New Roman"/>
                <a:cs typeface="Times New Roman"/>
              </a:rPr>
              <a:t>“I </a:t>
            </a:r>
            <a:r>
              <a:rPr dirty="0" sz="2700" spc="45">
                <a:latin typeface="Times New Roman"/>
                <a:cs typeface="Times New Roman"/>
              </a:rPr>
              <a:t>Trezeni </a:t>
            </a:r>
            <a:r>
              <a:rPr dirty="0" sz="2700" spc="50">
                <a:latin typeface="Times New Roman"/>
                <a:cs typeface="Times New Roman"/>
              </a:rPr>
              <a:t>del </a:t>
            </a:r>
            <a:r>
              <a:rPr dirty="0" sz="2700" spc="65">
                <a:latin typeface="Times New Roman"/>
                <a:cs typeface="Times New Roman"/>
              </a:rPr>
              <a:t>Mediterraneo” </a:t>
            </a:r>
            <a:r>
              <a:rPr dirty="0" sz="2700" spc="35">
                <a:latin typeface="Times New Roman"/>
                <a:cs typeface="Times New Roman"/>
              </a:rPr>
              <a:t>al  </a:t>
            </a:r>
            <a:r>
              <a:rPr dirty="0" sz="2700" spc="60">
                <a:latin typeface="Times New Roman"/>
                <a:cs typeface="Times New Roman"/>
              </a:rPr>
              <a:t>Festival </a:t>
            </a:r>
            <a:r>
              <a:rPr dirty="0" sz="2700" spc="55">
                <a:latin typeface="Times New Roman"/>
                <a:cs typeface="Times New Roman"/>
              </a:rPr>
              <a:t>della </a:t>
            </a:r>
            <a:r>
              <a:rPr dirty="0" sz="2700" spc="60">
                <a:latin typeface="Times New Roman"/>
                <a:cs typeface="Times New Roman"/>
              </a:rPr>
              <a:t>Cultura</a:t>
            </a:r>
            <a:r>
              <a:rPr dirty="0" sz="2700" spc="290">
                <a:latin typeface="Times New Roman"/>
                <a:cs typeface="Times New Roman"/>
              </a:rPr>
              <a:t> </a:t>
            </a:r>
            <a:r>
              <a:rPr dirty="0" sz="2700" spc="60">
                <a:latin typeface="Times New Roman"/>
                <a:cs typeface="Times New Roman"/>
              </a:rPr>
              <a:t>Creativa</a:t>
            </a:r>
            <a:endParaRPr sz="27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dirty="0" sz="1200" spc="-5">
                <a:solidFill>
                  <a:srgbClr val="355679"/>
                </a:solidFill>
                <a:latin typeface="Times New Roman"/>
                <a:cs typeface="Times New Roman"/>
                <a:hlinkClick r:id="rId3"/>
              </a:rPr>
              <a:t>Angelo De </a:t>
            </a:r>
            <a:r>
              <a:rPr dirty="0" sz="1200">
                <a:solidFill>
                  <a:srgbClr val="355679"/>
                </a:solidFill>
                <a:latin typeface="Times New Roman"/>
                <a:cs typeface="Times New Roman"/>
                <a:hlinkClick r:id="rId3"/>
              </a:rPr>
              <a:t>Nicola </a:t>
            </a:r>
            <a:r>
              <a:rPr dirty="0" sz="1200">
                <a:latin typeface="Times New Roman"/>
                <a:cs typeface="Times New Roman"/>
              </a:rPr>
              <a:t>10 </a:t>
            </a:r>
            <a:r>
              <a:rPr dirty="0" sz="1200" spc="-5">
                <a:latin typeface="Times New Roman"/>
                <a:cs typeface="Times New Roman"/>
              </a:rPr>
              <a:t>maggio</a:t>
            </a:r>
            <a:r>
              <a:rPr dirty="0" sz="1200" spc="5">
                <a:latin typeface="Times New Roman"/>
                <a:cs typeface="Times New Roman"/>
              </a:rPr>
              <a:t> </a:t>
            </a:r>
            <a:r>
              <a:rPr dirty="0" sz="1200">
                <a:latin typeface="Times New Roman"/>
                <a:cs typeface="Times New Roman"/>
              </a:rPr>
              <a:t>2016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6627" y="7837093"/>
            <a:ext cx="5847715" cy="175577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36830">
              <a:lnSpc>
                <a:spcPct val="141000"/>
              </a:lnSpc>
              <a:spcBef>
                <a:spcPts val="95"/>
              </a:spcBef>
            </a:pPr>
            <a:r>
              <a:rPr dirty="0" sz="1150" spc="-5">
                <a:solidFill>
                  <a:srgbClr val="333333"/>
                </a:solidFill>
                <a:latin typeface="Times New Roman"/>
                <a:cs typeface="Times New Roman"/>
              </a:rPr>
              <a:t>Cultura, sport </a:t>
            </a:r>
            <a:r>
              <a:rPr dirty="0" sz="1150">
                <a:solidFill>
                  <a:srgbClr val="333333"/>
                </a:solidFill>
                <a:latin typeface="Times New Roman"/>
                <a:cs typeface="Times New Roman"/>
              </a:rPr>
              <a:t>e </a:t>
            </a:r>
            <a:r>
              <a:rPr dirty="0" sz="1150" spc="-5">
                <a:solidFill>
                  <a:srgbClr val="333333"/>
                </a:solidFill>
                <a:latin typeface="Times New Roman"/>
                <a:cs typeface="Times New Roman"/>
              </a:rPr>
              <a:t>divertimento </a:t>
            </a:r>
            <a:r>
              <a:rPr dirty="0" sz="1150">
                <a:solidFill>
                  <a:srgbClr val="333333"/>
                </a:solidFill>
                <a:latin typeface="Times New Roman"/>
                <a:cs typeface="Times New Roman"/>
              </a:rPr>
              <a:t>in </a:t>
            </a:r>
            <a:r>
              <a:rPr dirty="0" sz="1150" spc="-5">
                <a:solidFill>
                  <a:srgbClr val="333333"/>
                </a:solidFill>
                <a:latin typeface="Times New Roman"/>
                <a:cs typeface="Times New Roman"/>
              </a:rPr>
              <a:t>una giornata all’insegna dell’aggregazione. L’associazione Kayak  Agropoli “I Trezeni” </a:t>
            </a:r>
            <a:r>
              <a:rPr dirty="0" sz="1150">
                <a:solidFill>
                  <a:srgbClr val="333333"/>
                </a:solidFill>
                <a:latin typeface="Times New Roman"/>
                <a:cs typeface="Times New Roman"/>
              </a:rPr>
              <a:t>ha </a:t>
            </a:r>
            <a:r>
              <a:rPr dirty="0" sz="1150" spc="-5">
                <a:solidFill>
                  <a:srgbClr val="333333"/>
                </a:solidFill>
                <a:latin typeface="Times New Roman"/>
                <a:cs typeface="Times New Roman"/>
              </a:rPr>
              <a:t>partecipato </a:t>
            </a:r>
            <a:r>
              <a:rPr dirty="0" sz="1150">
                <a:solidFill>
                  <a:srgbClr val="333333"/>
                </a:solidFill>
                <a:latin typeface="Times New Roman"/>
                <a:cs typeface="Times New Roman"/>
              </a:rPr>
              <a:t>al </a:t>
            </a:r>
            <a:r>
              <a:rPr dirty="0" sz="1150" spc="-5">
                <a:solidFill>
                  <a:srgbClr val="333333"/>
                </a:solidFill>
                <a:latin typeface="Times New Roman"/>
                <a:cs typeface="Times New Roman"/>
              </a:rPr>
              <a:t>Festival della Cultura Creativa che si </a:t>
            </a:r>
            <a:r>
              <a:rPr dirty="0" sz="1150">
                <a:solidFill>
                  <a:srgbClr val="333333"/>
                </a:solidFill>
                <a:latin typeface="Times New Roman"/>
                <a:cs typeface="Times New Roman"/>
              </a:rPr>
              <a:t>è </a:t>
            </a:r>
            <a:r>
              <a:rPr dirty="0" sz="1150" spc="-5">
                <a:solidFill>
                  <a:srgbClr val="333333"/>
                </a:solidFill>
                <a:latin typeface="Times New Roman"/>
                <a:cs typeface="Times New Roman"/>
              </a:rPr>
              <a:t>svolto </a:t>
            </a:r>
            <a:r>
              <a:rPr dirty="0" sz="1150">
                <a:solidFill>
                  <a:srgbClr val="333333"/>
                </a:solidFill>
                <a:latin typeface="Times New Roman"/>
                <a:cs typeface="Times New Roman"/>
              </a:rPr>
              <a:t>il 5 </a:t>
            </a:r>
            <a:r>
              <a:rPr dirty="0" sz="1150" spc="-10">
                <a:solidFill>
                  <a:srgbClr val="333333"/>
                </a:solidFill>
                <a:latin typeface="Times New Roman"/>
                <a:cs typeface="Times New Roman"/>
              </a:rPr>
              <a:t>maggio </a:t>
            </a:r>
            <a:r>
              <a:rPr dirty="0" sz="1150">
                <a:solidFill>
                  <a:srgbClr val="333333"/>
                </a:solidFill>
                <a:latin typeface="Times New Roman"/>
                <a:cs typeface="Times New Roman"/>
              </a:rPr>
              <a:t>ad  </a:t>
            </a:r>
            <a:r>
              <a:rPr dirty="0" sz="1150" spc="-5">
                <a:solidFill>
                  <a:srgbClr val="333333"/>
                </a:solidFill>
                <a:latin typeface="Times New Roman"/>
                <a:cs typeface="Times New Roman"/>
              </a:rPr>
              <a:t>Agropoli.</a:t>
            </a:r>
            <a:endParaRPr sz="1150">
              <a:latin typeface="Times New Roman"/>
              <a:cs typeface="Times New Roman"/>
            </a:endParaRPr>
          </a:p>
          <a:p>
            <a:pPr marL="12700" marR="5080">
              <a:lnSpc>
                <a:spcPct val="140900"/>
              </a:lnSpc>
            </a:pPr>
            <a:r>
              <a:rPr dirty="0" sz="1150" spc="-5">
                <a:solidFill>
                  <a:srgbClr val="333333"/>
                </a:solidFill>
                <a:latin typeface="Times New Roman"/>
                <a:cs typeface="Times New Roman"/>
              </a:rPr>
              <a:t>“E’ stato </a:t>
            </a:r>
            <a:r>
              <a:rPr dirty="0" sz="1150">
                <a:solidFill>
                  <a:srgbClr val="333333"/>
                </a:solidFill>
                <a:latin typeface="Times New Roman"/>
                <a:cs typeface="Times New Roman"/>
              </a:rPr>
              <a:t>un </a:t>
            </a:r>
            <a:r>
              <a:rPr dirty="0" sz="1150" spc="-5">
                <a:solidFill>
                  <a:srgbClr val="333333"/>
                </a:solidFill>
                <a:latin typeface="Times New Roman"/>
                <a:cs typeface="Times New Roman"/>
              </a:rPr>
              <a:t>grande successo </a:t>
            </a:r>
            <a:r>
              <a:rPr dirty="0" sz="1150">
                <a:solidFill>
                  <a:srgbClr val="333333"/>
                </a:solidFill>
                <a:latin typeface="Times New Roman"/>
                <a:cs typeface="Times New Roman"/>
              </a:rPr>
              <a:t>per il </a:t>
            </a:r>
            <a:r>
              <a:rPr dirty="0" sz="1150" spc="-5">
                <a:solidFill>
                  <a:srgbClr val="333333"/>
                </a:solidFill>
                <a:latin typeface="Times New Roman"/>
                <a:cs typeface="Times New Roman"/>
              </a:rPr>
              <a:t>festival della cultura creativa organizzato dalla Bcc </a:t>
            </a:r>
            <a:r>
              <a:rPr dirty="0" sz="1150">
                <a:solidFill>
                  <a:srgbClr val="333333"/>
                </a:solidFill>
                <a:latin typeface="Times New Roman"/>
                <a:cs typeface="Times New Roman"/>
              </a:rPr>
              <a:t>di </a:t>
            </a:r>
            <a:r>
              <a:rPr dirty="0" sz="1150" spc="-5">
                <a:solidFill>
                  <a:srgbClr val="333333"/>
                </a:solidFill>
                <a:latin typeface="Times New Roman"/>
                <a:cs typeface="Times New Roman"/>
              </a:rPr>
              <a:t>Agropoli  tenutosi </a:t>
            </a:r>
            <a:r>
              <a:rPr dirty="0" sz="1150">
                <a:solidFill>
                  <a:srgbClr val="333333"/>
                </a:solidFill>
                <a:latin typeface="Times New Roman"/>
                <a:cs typeface="Times New Roman"/>
              </a:rPr>
              <a:t>il 5 </a:t>
            </a:r>
            <a:r>
              <a:rPr dirty="0" sz="1150" spc="-5">
                <a:solidFill>
                  <a:srgbClr val="333333"/>
                </a:solidFill>
                <a:latin typeface="Times New Roman"/>
                <a:cs typeface="Times New Roman"/>
              </a:rPr>
              <a:t>maggio </a:t>
            </a:r>
            <a:r>
              <a:rPr dirty="0" sz="1150">
                <a:solidFill>
                  <a:srgbClr val="333333"/>
                </a:solidFill>
                <a:latin typeface="Times New Roman"/>
                <a:cs typeface="Times New Roman"/>
              </a:rPr>
              <a:t>ad Agropoli </a:t>
            </a:r>
            <a:r>
              <a:rPr dirty="0" sz="1150" spc="-5">
                <a:solidFill>
                  <a:srgbClr val="333333"/>
                </a:solidFill>
                <a:latin typeface="Times New Roman"/>
                <a:cs typeface="Times New Roman"/>
              </a:rPr>
              <a:t>nello scenario del centro storico. </a:t>
            </a:r>
            <a:r>
              <a:rPr dirty="0" sz="1150">
                <a:solidFill>
                  <a:srgbClr val="333333"/>
                </a:solidFill>
                <a:latin typeface="Times New Roman"/>
                <a:cs typeface="Times New Roman"/>
              </a:rPr>
              <a:t>– ha </a:t>
            </a:r>
            <a:r>
              <a:rPr dirty="0" sz="1150" spc="-5">
                <a:solidFill>
                  <a:srgbClr val="333333"/>
                </a:solidFill>
                <a:latin typeface="Times New Roman"/>
                <a:cs typeface="Times New Roman"/>
              </a:rPr>
              <a:t>commentato </a:t>
            </a:r>
            <a:r>
              <a:rPr dirty="0" sz="1150">
                <a:solidFill>
                  <a:srgbClr val="333333"/>
                </a:solidFill>
                <a:latin typeface="Times New Roman"/>
                <a:cs typeface="Times New Roman"/>
              </a:rPr>
              <a:t>il </a:t>
            </a:r>
            <a:r>
              <a:rPr dirty="0" sz="1150" spc="-5">
                <a:solidFill>
                  <a:srgbClr val="333333"/>
                </a:solidFill>
                <a:latin typeface="Times New Roman"/>
                <a:cs typeface="Times New Roman"/>
              </a:rPr>
              <a:t>presidente  Leopoldo Catena </a:t>
            </a:r>
            <a:r>
              <a:rPr dirty="0" sz="1150">
                <a:solidFill>
                  <a:srgbClr val="333333"/>
                </a:solidFill>
                <a:latin typeface="Times New Roman"/>
                <a:cs typeface="Times New Roman"/>
              </a:rPr>
              <a:t>– </a:t>
            </a:r>
            <a:r>
              <a:rPr dirty="0" sz="1150" spc="-5">
                <a:solidFill>
                  <a:srgbClr val="333333"/>
                </a:solidFill>
                <a:latin typeface="Times New Roman"/>
                <a:cs typeface="Times New Roman"/>
              </a:rPr>
              <a:t>Tante </a:t>
            </a:r>
            <a:r>
              <a:rPr dirty="0" sz="1150">
                <a:solidFill>
                  <a:srgbClr val="333333"/>
                </a:solidFill>
                <a:latin typeface="Times New Roman"/>
                <a:cs typeface="Times New Roman"/>
              </a:rPr>
              <a:t>le </a:t>
            </a:r>
            <a:r>
              <a:rPr dirty="0" sz="1150" spc="-5">
                <a:solidFill>
                  <a:srgbClr val="333333"/>
                </a:solidFill>
                <a:latin typeface="Times New Roman"/>
                <a:cs typeface="Times New Roman"/>
              </a:rPr>
              <a:t>associazioni protagoniste </a:t>
            </a:r>
            <a:r>
              <a:rPr dirty="0" sz="1150">
                <a:solidFill>
                  <a:srgbClr val="333333"/>
                </a:solidFill>
                <a:latin typeface="Times New Roman"/>
                <a:cs typeface="Times New Roman"/>
              </a:rPr>
              <a:t>della </a:t>
            </a:r>
            <a:r>
              <a:rPr dirty="0" sz="1150" spc="-5">
                <a:solidFill>
                  <a:srgbClr val="333333"/>
                </a:solidFill>
                <a:latin typeface="Times New Roman"/>
                <a:cs typeface="Times New Roman"/>
              </a:rPr>
              <a:t>giornata </a:t>
            </a:r>
            <a:r>
              <a:rPr dirty="0" sz="1150">
                <a:solidFill>
                  <a:srgbClr val="333333"/>
                </a:solidFill>
                <a:latin typeface="Times New Roman"/>
                <a:cs typeface="Times New Roman"/>
              </a:rPr>
              <a:t>tra cui </a:t>
            </a:r>
            <a:r>
              <a:rPr dirty="0" sz="1150" spc="-5">
                <a:solidFill>
                  <a:srgbClr val="333333"/>
                </a:solidFill>
                <a:latin typeface="Times New Roman"/>
                <a:cs typeface="Times New Roman"/>
              </a:rPr>
              <a:t>l’ass kayak </a:t>
            </a:r>
            <a:r>
              <a:rPr dirty="0" sz="1150">
                <a:solidFill>
                  <a:srgbClr val="333333"/>
                </a:solidFill>
                <a:latin typeface="Times New Roman"/>
                <a:cs typeface="Times New Roman"/>
              </a:rPr>
              <a:t>i </a:t>
            </a:r>
            <a:r>
              <a:rPr dirty="0" sz="1150" spc="-5">
                <a:solidFill>
                  <a:srgbClr val="333333"/>
                </a:solidFill>
                <a:latin typeface="Times New Roman"/>
                <a:cs typeface="Times New Roman"/>
              </a:rPr>
              <a:t>trezeni</a:t>
            </a:r>
            <a:r>
              <a:rPr dirty="0" sz="1150" spc="12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150" spc="-5">
                <a:solidFill>
                  <a:srgbClr val="333333"/>
                </a:solidFill>
                <a:latin typeface="Times New Roman"/>
                <a:cs typeface="Times New Roman"/>
              </a:rPr>
              <a:t>del</a:t>
            </a:r>
            <a:endParaRPr sz="11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dirty="0" sz="1150" spc="-5">
                <a:solidFill>
                  <a:srgbClr val="333333"/>
                </a:solidFill>
                <a:latin typeface="Times New Roman"/>
                <a:cs typeface="Times New Roman"/>
              </a:rPr>
              <a:t>mediterraneo </a:t>
            </a:r>
            <a:r>
              <a:rPr dirty="0" sz="1150">
                <a:solidFill>
                  <a:srgbClr val="333333"/>
                </a:solidFill>
                <a:latin typeface="Times New Roman"/>
                <a:cs typeface="Times New Roman"/>
              </a:rPr>
              <a:t>che ha </a:t>
            </a:r>
            <a:r>
              <a:rPr dirty="0" sz="1150" spc="-5">
                <a:solidFill>
                  <a:srgbClr val="333333"/>
                </a:solidFill>
                <a:latin typeface="Times New Roman"/>
                <a:cs typeface="Times New Roman"/>
              </a:rPr>
              <a:t>mostrato ai ragazzi delle elementari medie </a:t>
            </a:r>
            <a:r>
              <a:rPr dirty="0" sz="1150">
                <a:solidFill>
                  <a:srgbClr val="333333"/>
                </a:solidFill>
                <a:latin typeface="Times New Roman"/>
                <a:cs typeface="Times New Roman"/>
              </a:rPr>
              <a:t>e </a:t>
            </a:r>
            <a:r>
              <a:rPr dirty="0" sz="1150" spc="-5">
                <a:solidFill>
                  <a:srgbClr val="333333"/>
                </a:solidFill>
                <a:latin typeface="Times New Roman"/>
                <a:cs typeface="Times New Roman"/>
              </a:rPr>
              <a:t>superiori la tecnica del</a:t>
            </a:r>
            <a:r>
              <a:rPr dirty="0" sz="1150" spc="55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150" spc="-5">
                <a:solidFill>
                  <a:srgbClr val="333333"/>
                </a:solidFill>
                <a:latin typeface="Times New Roman"/>
                <a:cs typeface="Times New Roman"/>
              </a:rPr>
              <a:t>kayak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550854" y="2303906"/>
            <a:ext cx="2553514" cy="8481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720090" y="5106923"/>
            <a:ext cx="4057650" cy="25008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5833110" cy="21951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30022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Atletanotizie.it  10 maggio</a:t>
            </a:r>
            <a:r>
              <a:rPr dirty="0" sz="1600" spc="-6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2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ct val="140900"/>
              </a:lnSpc>
              <a:spcBef>
                <a:spcPts val="950"/>
              </a:spcBef>
            </a:pPr>
            <a:r>
              <a:rPr dirty="0" sz="1150" spc="-5">
                <a:solidFill>
                  <a:srgbClr val="333333"/>
                </a:solidFill>
                <a:latin typeface="Times New Roman"/>
                <a:cs typeface="Times New Roman"/>
              </a:rPr>
              <a:t>l’approccio alla nautica sostenibile </a:t>
            </a:r>
            <a:r>
              <a:rPr dirty="0" sz="1150">
                <a:solidFill>
                  <a:srgbClr val="333333"/>
                </a:solidFill>
                <a:latin typeface="Times New Roman"/>
                <a:cs typeface="Times New Roman"/>
              </a:rPr>
              <a:t>e </a:t>
            </a:r>
            <a:r>
              <a:rPr dirty="0" sz="1150" spc="-5">
                <a:solidFill>
                  <a:srgbClr val="333333"/>
                </a:solidFill>
                <a:latin typeface="Times New Roman"/>
                <a:cs typeface="Times New Roman"/>
              </a:rPr>
              <a:t>la storia del kayak. Tantissimi </a:t>
            </a:r>
            <a:r>
              <a:rPr dirty="0" sz="1150">
                <a:solidFill>
                  <a:srgbClr val="333333"/>
                </a:solidFill>
                <a:latin typeface="Times New Roman"/>
                <a:cs typeface="Times New Roman"/>
              </a:rPr>
              <a:t>i </a:t>
            </a:r>
            <a:r>
              <a:rPr dirty="0" sz="1150" spc="-5">
                <a:solidFill>
                  <a:srgbClr val="333333"/>
                </a:solidFill>
                <a:latin typeface="Times New Roman"/>
                <a:cs typeface="Times New Roman"/>
              </a:rPr>
              <a:t>ragazzi interessati </a:t>
            </a:r>
            <a:r>
              <a:rPr dirty="0" sz="1150">
                <a:solidFill>
                  <a:srgbClr val="333333"/>
                </a:solidFill>
                <a:latin typeface="Times New Roman"/>
                <a:cs typeface="Times New Roman"/>
              </a:rPr>
              <a:t>a </a:t>
            </a:r>
            <a:r>
              <a:rPr dirty="0" sz="1150" spc="-5">
                <a:solidFill>
                  <a:srgbClr val="333333"/>
                </a:solidFill>
                <a:latin typeface="Times New Roman"/>
                <a:cs typeface="Times New Roman"/>
              </a:rPr>
              <a:t>conoscere  </a:t>
            </a:r>
            <a:r>
              <a:rPr dirty="0" sz="1150">
                <a:solidFill>
                  <a:srgbClr val="333333"/>
                </a:solidFill>
                <a:latin typeface="Times New Roman"/>
                <a:cs typeface="Times New Roman"/>
              </a:rPr>
              <a:t>questa </a:t>
            </a:r>
            <a:r>
              <a:rPr dirty="0" sz="1150" spc="-5">
                <a:solidFill>
                  <a:srgbClr val="333333"/>
                </a:solidFill>
                <a:latin typeface="Times New Roman"/>
                <a:cs typeface="Times New Roman"/>
              </a:rPr>
              <a:t>pratica sportiva sempre più</a:t>
            </a:r>
            <a:r>
              <a:rPr dirty="0" sz="1150">
                <a:solidFill>
                  <a:srgbClr val="333333"/>
                </a:solidFill>
                <a:latin typeface="Times New Roman"/>
                <a:cs typeface="Times New Roman"/>
              </a:rPr>
              <a:t> </a:t>
            </a:r>
            <a:r>
              <a:rPr dirty="0" sz="1150" spc="-5">
                <a:solidFill>
                  <a:srgbClr val="333333"/>
                </a:solidFill>
                <a:latin typeface="Times New Roman"/>
                <a:cs typeface="Times New Roman"/>
              </a:rPr>
              <a:t>apprezzata”.</a:t>
            </a:r>
            <a:endParaRPr sz="11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spc="-5" b="1">
                <a:latin typeface="Arial"/>
                <a:cs typeface="Arial"/>
              </a:rPr>
              <a:t>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1885695"/>
            <a:ext cx="5486400" cy="4419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86765" y="6410070"/>
            <a:ext cx="5372100" cy="21050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48665" y="8734183"/>
            <a:ext cx="4733925" cy="7524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2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spc="-5" b="1">
                <a:latin typeface="Arial"/>
                <a:cs typeface="Arial"/>
              </a:rPr>
              <a:t>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1885695"/>
            <a:ext cx="4873285" cy="5216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3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spc="-5" b="1">
                <a:latin typeface="Arial"/>
                <a:cs typeface="Arial"/>
              </a:rPr>
              <a:t>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1885695"/>
            <a:ext cx="5600700" cy="54578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4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spc="-5" b="1">
                <a:latin typeface="Arial"/>
                <a:cs typeface="Arial"/>
              </a:rPr>
              <a:t>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1885695"/>
            <a:ext cx="5495925" cy="41904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5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spc="-5" b="1">
                <a:latin typeface="Arial"/>
                <a:cs typeface="Arial"/>
              </a:rPr>
              <a:t>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15906" y="1981512"/>
            <a:ext cx="3449388" cy="42159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6210058"/>
            <a:ext cx="5467350" cy="34861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6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spc="-5" b="1">
                <a:latin typeface="Arial"/>
                <a:cs typeface="Arial"/>
              </a:rPr>
              <a:t>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1885695"/>
            <a:ext cx="5467350" cy="5553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7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spc="-5" b="1">
                <a:latin typeface="Arial"/>
                <a:cs typeface="Arial"/>
              </a:rPr>
              <a:t>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1885822"/>
            <a:ext cx="4913630" cy="55333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8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spc="-5" b="1">
                <a:latin typeface="Arial"/>
                <a:cs typeface="Arial"/>
              </a:rPr>
              <a:t>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1885695"/>
            <a:ext cx="5543550" cy="47720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96290" y="6762495"/>
            <a:ext cx="4857750" cy="7429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09335" cy="6877684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AdnKronos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4 maggio</a:t>
            </a:r>
            <a:r>
              <a:rPr dirty="0" sz="1600" spc="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1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ct val="107700"/>
              </a:lnSpc>
              <a:spcBef>
                <a:spcPts val="955"/>
              </a:spcBef>
            </a:pPr>
            <a:r>
              <a:rPr dirty="0" sz="1300" spc="-5">
                <a:latin typeface="Georgia"/>
                <a:cs typeface="Georgia"/>
              </a:rPr>
              <a:t>'Abitare sottosopra. </a:t>
            </a:r>
            <a:r>
              <a:rPr dirty="0" sz="1300" spc="-10">
                <a:latin typeface="Georgia"/>
                <a:cs typeface="Georgia"/>
              </a:rPr>
              <a:t>Scoprire </a:t>
            </a:r>
            <a:r>
              <a:rPr dirty="0" sz="1300" spc="-5">
                <a:latin typeface="Georgia"/>
                <a:cs typeface="Georgia"/>
              </a:rPr>
              <a:t>e sperimentare come si </a:t>
            </a:r>
            <a:r>
              <a:rPr dirty="0" sz="1300">
                <a:latin typeface="Georgia"/>
                <a:cs typeface="Georgia"/>
              </a:rPr>
              <a:t>sta </a:t>
            </a:r>
            <a:r>
              <a:rPr dirty="0" sz="1300" spc="-5">
                <a:latin typeface="Georgia"/>
                <a:cs typeface="Georgia"/>
              </a:rPr>
              <a:t>dentro i </a:t>
            </a:r>
            <a:r>
              <a:rPr dirty="0" sz="1300" spc="-10">
                <a:latin typeface="Georgia"/>
                <a:cs typeface="Georgia"/>
              </a:rPr>
              <a:t>luoghi, </a:t>
            </a:r>
            <a:r>
              <a:rPr dirty="0" sz="1300" spc="-5">
                <a:latin typeface="Georgia"/>
                <a:cs typeface="Georgia"/>
              </a:rPr>
              <a:t>l’arte e </a:t>
            </a:r>
            <a:r>
              <a:rPr dirty="0" sz="1300">
                <a:latin typeface="Georgia"/>
                <a:cs typeface="Georgia"/>
              </a:rPr>
              <a:t>le  </a:t>
            </a:r>
            <a:r>
              <a:rPr dirty="0" sz="1300" spc="-5">
                <a:latin typeface="Georgia"/>
                <a:cs typeface="Georgia"/>
              </a:rPr>
              <a:t>emozioni'. E’ questo </a:t>
            </a:r>
            <a:r>
              <a:rPr dirty="0" sz="1300" spc="5">
                <a:latin typeface="Georgia"/>
                <a:cs typeface="Georgia"/>
              </a:rPr>
              <a:t>il </a:t>
            </a:r>
            <a:r>
              <a:rPr dirty="0" sz="1300" spc="-5">
                <a:latin typeface="Georgia"/>
                <a:cs typeface="Georgia"/>
              </a:rPr>
              <a:t>tema della terza edizione </a:t>
            </a:r>
            <a:r>
              <a:rPr dirty="0" sz="1300" spc="-10">
                <a:latin typeface="Georgia"/>
                <a:cs typeface="Georgia"/>
              </a:rPr>
              <a:t>del </a:t>
            </a:r>
            <a:r>
              <a:rPr dirty="0" sz="1300" spc="-5">
                <a:latin typeface="Georgia"/>
                <a:cs typeface="Georgia"/>
              </a:rPr>
              <a:t>Festival della cultura creativa,  indetto da Abianche per l’anno 2016, in corso fino all’8 maggio </a:t>
            </a:r>
            <a:r>
              <a:rPr dirty="0" sz="1300" spc="-10">
                <a:latin typeface="Georgia"/>
                <a:cs typeface="Georgia"/>
              </a:rPr>
              <a:t>con eventi </a:t>
            </a:r>
            <a:r>
              <a:rPr dirty="0" sz="1300">
                <a:latin typeface="Georgia"/>
                <a:cs typeface="Georgia"/>
              </a:rPr>
              <a:t>in </a:t>
            </a:r>
            <a:r>
              <a:rPr dirty="0" sz="1300" spc="-5">
                <a:latin typeface="Georgia"/>
                <a:cs typeface="Georgia"/>
              </a:rPr>
              <a:t>tutta  Italia. Destinatari dell’originale </a:t>
            </a:r>
            <a:r>
              <a:rPr dirty="0" sz="1300" spc="-10">
                <a:latin typeface="Georgia"/>
                <a:cs typeface="Georgia"/>
              </a:rPr>
              <a:t>appuntamento, sono </a:t>
            </a:r>
            <a:r>
              <a:rPr dirty="0" sz="1300" spc="-5">
                <a:latin typeface="Georgia"/>
                <a:cs typeface="Georgia"/>
              </a:rPr>
              <a:t>i bambini e i ragazzi dai 6 </a:t>
            </a:r>
            <a:r>
              <a:rPr dirty="0" sz="1300" spc="-10">
                <a:latin typeface="Georgia"/>
                <a:cs typeface="Georgia"/>
              </a:rPr>
              <a:t>ai </a:t>
            </a:r>
            <a:r>
              <a:rPr dirty="0" sz="1300" spc="-5">
                <a:latin typeface="Georgia"/>
                <a:cs typeface="Georgia"/>
              </a:rPr>
              <a:t>13  anni. Bper Banca, che aderisce </a:t>
            </a:r>
            <a:r>
              <a:rPr dirty="0" sz="1300" spc="-10">
                <a:latin typeface="Georgia"/>
                <a:cs typeface="Georgia"/>
              </a:rPr>
              <a:t>al </a:t>
            </a:r>
            <a:r>
              <a:rPr dirty="0" sz="1300" spc="-5">
                <a:latin typeface="Georgia"/>
                <a:cs typeface="Georgia"/>
              </a:rPr>
              <a:t>progetto fin </a:t>
            </a:r>
            <a:r>
              <a:rPr dirty="0" sz="1300" spc="-10">
                <a:latin typeface="Georgia"/>
                <a:cs typeface="Georgia"/>
              </a:rPr>
              <a:t>dal </a:t>
            </a:r>
            <a:r>
              <a:rPr dirty="0" sz="1300" spc="-5">
                <a:latin typeface="Georgia"/>
                <a:cs typeface="Georgia"/>
              </a:rPr>
              <a:t>suo inizio, </a:t>
            </a:r>
            <a:r>
              <a:rPr dirty="0" sz="1300">
                <a:latin typeface="Georgia"/>
                <a:cs typeface="Georgia"/>
              </a:rPr>
              <a:t>ha </a:t>
            </a:r>
            <a:r>
              <a:rPr dirty="0" sz="1300" spc="-5">
                <a:latin typeface="Georgia"/>
                <a:cs typeface="Georgia"/>
              </a:rPr>
              <a:t>articolato </a:t>
            </a:r>
            <a:r>
              <a:rPr dirty="0" sz="1300">
                <a:latin typeface="Georgia"/>
                <a:cs typeface="Georgia"/>
              </a:rPr>
              <a:t>la  </a:t>
            </a:r>
            <a:r>
              <a:rPr dirty="0" sz="1300" spc="-5">
                <a:latin typeface="Georgia"/>
                <a:cs typeface="Georgia"/>
              </a:rPr>
              <a:t>partecipazione in quattro </a:t>
            </a:r>
            <a:r>
              <a:rPr dirty="0" sz="1300" spc="-10">
                <a:latin typeface="Georgia"/>
                <a:cs typeface="Georgia"/>
              </a:rPr>
              <a:t>eventi, </a:t>
            </a:r>
            <a:r>
              <a:rPr dirty="0" sz="1300" spc="-5">
                <a:latin typeface="Georgia"/>
                <a:cs typeface="Georgia"/>
              </a:rPr>
              <a:t>distribuiti </a:t>
            </a:r>
            <a:r>
              <a:rPr dirty="0" sz="1300" spc="-10">
                <a:latin typeface="Georgia"/>
                <a:cs typeface="Georgia"/>
              </a:rPr>
              <a:t>sul </a:t>
            </a:r>
            <a:r>
              <a:rPr dirty="0" sz="1300" spc="-5">
                <a:latin typeface="Georgia"/>
                <a:cs typeface="Georgia"/>
              </a:rPr>
              <a:t>territorio nazionale. La Banca  Popolare del'Emilia Romagna partecipa dunque </a:t>
            </a:r>
            <a:r>
              <a:rPr dirty="0" sz="1300" spc="-10">
                <a:latin typeface="Georgia"/>
                <a:cs typeface="Georgia"/>
              </a:rPr>
              <a:t>con </a:t>
            </a:r>
            <a:r>
              <a:rPr dirty="0" sz="1300" spc="-5">
                <a:latin typeface="Georgia"/>
                <a:cs typeface="Georgia"/>
              </a:rPr>
              <a:t>'Città invisibili' a Modena </a:t>
            </a:r>
            <a:r>
              <a:rPr dirty="0" sz="1300">
                <a:latin typeface="Georgia"/>
                <a:cs typeface="Georgia"/>
              </a:rPr>
              <a:t>(7  </a:t>
            </a:r>
            <a:r>
              <a:rPr dirty="0" sz="1300" spc="-5">
                <a:latin typeface="Georgia"/>
                <a:cs typeface="Georgia"/>
              </a:rPr>
              <a:t>maggio), 'City Box, Installazione e Laboratorio per cervelli creativi' a Ravenna </a:t>
            </a:r>
            <a:r>
              <a:rPr dirty="0" sz="1300">
                <a:latin typeface="Georgia"/>
                <a:cs typeface="Georgia"/>
              </a:rPr>
              <a:t>(4  </a:t>
            </a:r>
            <a:r>
              <a:rPr dirty="0" sz="1300" spc="-5">
                <a:latin typeface="Georgia"/>
                <a:cs typeface="Georgia"/>
              </a:rPr>
              <a:t>maggio), </a:t>
            </a:r>
            <a:r>
              <a:rPr dirty="0" sz="1300" spc="-10">
                <a:latin typeface="Georgia"/>
                <a:cs typeface="Georgia"/>
              </a:rPr>
              <a:t>'Gli alunni </a:t>
            </a:r>
            <a:r>
              <a:rPr dirty="0" sz="1300" spc="-5">
                <a:latin typeface="Georgia"/>
                <a:cs typeface="Georgia"/>
              </a:rPr>
              <a:t>di questa scuola fanno Festival' a Benevento (fino </a:t>
            </a:r>
            <a:r>
              <a:rPr dirty="0" sz="1300" spc="-10">
                <a:latin typeface="Georgia"/>
                <a:cs typeface="Georgia"/>
              </a:rPr>
              <a:t>al</a:t>
            </a:r>
            <a:r>
              <a:rPr dirty="0" sz="1300" spc="85">
                <a:latin typeface="Georgia"/>
                <a:cs typeface="Georgia"/>
              </a:rPr>
              <a:t> </a:t>
            </a:r>
            <a:r>
              <a:rPr dirty="0" sz="1300" spc="-5">
                <a:latin typeface="Georgia"/>
                <a:cs typeface="Georgia"/>
              </a:rPr>
              <a:t>7</a:t>
            </a:r>
            <a:endParaRPr sz="1300">
              <a:latin typeface="Georgia"/>
              <a:cs typeface="Georgia"/>
            </a:endParaRPr>
          </a:p>
          <a:p>
            <a:pPr marL="12700" marR="78105">
              <a:lnSpc>
                <a:spcPct val="106900"/>
              </a:lnSpc>
              <a:spcBef>
                <a:spcPts val="15"/>
              </a:spcBef>
            </a:pPr>
            <a:r>
              <a:rPr dirty="0" sz="1300" spc="-5">
                <a:latin typeface="Georgia"/>
                <a:cs typeface="Georgia"/>
              </a:rPr>
              <a:t>maggio), Pompei (fino </a:t>
            </a:r>
            <a:r>
              <a:rPr dirty="0" sz="1300" spc="-10">
                <a:latin typeface="Georgia"/>
                <a:cs typeface="Georgia"/>
              </a:rPr>
              <a:t>al </a:t>
            </a:r>
            <a:r>
              <a:rPr dirty="0" sz="1300" spc="-5">
                <a:latin typeface="Georgia"/>
                <a:cs typeface="Georgia"/>
              </a:rPr>
              <a:t>7 maggio) e Salerno (fino </a:t>
            </a:r>
            <a:r>
              <a:rPr dirty="0" sz="1300" spc="-10">
                <a:latin typeface="Georgia"/>
                <a:cs typeface="Georgia"/>
              </a:rPr>
              <a:t>al </a:t>
            </a:r>
            <a:r>
              <a:rPr dirty="0" sz="1300" spc="-5">
                <a:latin typeface="Georgia"/>
                <a:cs typeface="Georgia"/>
              </a:rPr>
              <a:t>7 maggio), </a:t>
            </a:r>
            <a:r>
              <a:rPr dirty="0" sz="1300" spc="-10">
                <a:latin typeface="Georgia"/>
                <a:cs typeface="Georgia"/>
              </a:rPr>
              <a:t>'Fuori dagli abiti…  </a:t>
            </a:r>
            <a:r>
              <a:rPr dirty="0" sz="1300" spc="-5">
                <a:latin typeface="Georgia"/>
                <a:cs typeface="Georgia"/>
              </a:rPr>
              <a:t>chissà dove…' a Santa Severina, in provincia di Crotone </a:t>
            </a:r>
            <a:r>
              <a:rPr dirty="0" sz="1300">
                <a:latin typeface="Georgia"/>
                <a:cs typeface="Georgia"/>
              </a:rPr>
              <a:t>(6</a:t>
            </a:r>
            <a:r>
              <a:rPr dirty="0" sz="1300" spc="20">
                <a:latin typeface="Georgia"/>
                <a:cs typeface="Georgia"/>
              </a:rPr>
              <a:t> </a:t>
            </a:r>
            <a:r>
              <a:rPr dirty="0" sz="1300" spc="-5">
                <a:latin typeface="Georgia"/>
                <a:cs typeface="Georgia"/>
              </a:rPr>
              <a:t>maggio).</a:t>
            </a:r>
            <a:endParaRPr sz="13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dirty="0" sz="1300" spc="-5">
                <a:latin typeface="Georgia"/>
                <a:cs typeface="Georgia"/>
              </a:rPr>
              <a:t>Lo scorso anno il tema </a:t>
            </a:r>
            <a:r>
              <a:rPr dirty="0" sz="1300" spc="-10">
                <a:latin typeface="Georgia"/>
                <a:cs typeface="Georgia"/>
              </a:rPr>
              <a:t>del </a:t>
            </a:r>
            <a:r>
              <a:rPr dirty="0" sz="1300" spc="-5">
                <a:latin typeface="Georgia"/>
                <a:cs typeface="Georgia"/>
              </a:rPr>
              <a:t>Festival era 'L’alfabeto </a:t>
            </a:r>
            <a:r>
              <a:rPr dirty="0" sz="1300" spc="-10">
                <a:latin typeface="Georgia"/>
                <a:cs typeface="Georgia"/>
              </a:rPr>
              <a:t>del </a:t>
            </a:r>
            <a:r>
              <a:rPr dirty="0" sz="1300" spc="-5">
                <a:latin typeface="Georgia"/>
                <a:cs typeface="Georgia"/>
              </a:rPr>
              <a:t>mondo. Leggiamo i</a:t>
            </a:r>
            <a:r>
              <a:rPr dirty="0" sz="1300" spc="70">
                <a:latin typeface="Georgia"/>
                <a:cs typeface="Georgia"/>
              </a:rPr>
              <a:t> </a:t>
            </a:r>
            <a:r>
              <a:rPr dirty="0" sz="1300" spc="-10">
                <a:latin typeface="Georgia"/>
                <a:cs typeface="Georgia"/>
              </a:rPr>
              <a:t>segni</a:t>
            </a:r>
            <a:endParaRPr sz="1300">
              <a:latin typeface="Georgia"/>
              <a:cs typeface="Georgia"/>
            </a:endParaRPr>
          </a:p>
          <a:p>
            <a:pPr marL="12700" marR="26034">
              <a:lnSpc>
                <a:spcPct val="107600"/>
              </a:lnSpc>
            </a:pPr>
            <a:r>
              <a:rPr dirty="0" sz="1300" spc="-5">
                <a:latin typeface="Georgia"/>
                <a:cs typeface="Georgia"/>
              </a:rPr>
              <a:t>intorno a noi e raccontiamo'. L’obiettivo </a:t>
            </a:r>
            <a:r>
              <a:rPr dirty="0" sz="1300">
                <a:latin typeface="Georgia"/>
                <a:cs typeface="Georgia"/>
              </a:rPr>
              <a:t>di </a:t>
            </a:r>
            <a:r>
              <a:rPr dirty="0" sz="1300" spc="-5">
                <a:latin typeface="Georgia"/>
                <a:cs typeface="Georgia"/>
              </a:rPr>
              <a:t>quest’anno, invece, è invitare bambini e  ragazzi </a:t>
            </a:r>
            <a:r>
              <a:rPr dirty="0" sz="1300">
                <a:latin typeface="Georgia"/>
                <a:cs typeface="Georgia"/>
              </a:rPr>
              <a:t>ad </a:t>
            </a:r>
            <a:r>
              <a:rPr dirty="0" sz="1300" spc="-5">
                <a:latin typeface="Georgia"/>
                <a:cs typeface="Georgia"/>
              </a:rPr>
              <a:t>ampliare il concetto di casa, per scoprire e sperimentare, </a:t>
            </a:r>
            <a:r>
              <a:rPr dirty="0" sz="1300" spc="-10">
                <a:latin typeface="Georgia"/>
                <a:cs typeface="Georgia"/>
              </a:rPr>
              <a:t>con </a:t>
            </a:r>
            <a:r>
              <a:rPr dirty="0" sz="1300" spc="-5">
                <a:latin typeface="Georgia"/>
                <a:cs typeface="Georgia"/>
              </a:rPr>
              <a:t>l'aiuto </a:t>
            </a:r>
            <a:r>
              <a:rPr dirty="0" sz="1300" spc="-10">
                <a:latin typeface="Georgia"/>
                <a:cs typeface="Georgia"/>
              </a:rPr>
              <a:t>di  </a:t>
            </a:r>
            <a:r>
              <a:rPr dirty="0" sz="1300" spc="-5">
                <a:latin typeface="Georgia"/>
                <a:cs typeface="Georgia"/>
              </a:rPr>
              <a:t>operatori culturali specializzati, in </a:t>
            </a:r>
            <a:r>
              <a:rPr dirty="0" sz="1300" spc="-10">
                <a:latin typeface="Georgia"/>
                <a:cs typeface="Georgia"/>
              </a:rPr>
              <a:t>che </a:t>
            </a:r>
            <a:r>
              <a:rPr dirty="0" sz="1300" spc="-5">
                <a:latin typeface="Georgia"/>
                <a:cs typeface="Georgia"/>
              </a:rPr>
              <a:t>modo </a:t>
            </a:r>
            <a:r>
              <a:rPr dirty="0" sz="1300" spc="-10">
                <a:latin typeface="Georgia"/>
                <a:cs typeface="Georgia"/>
              </a:rPr>
              <a:t>ogni </a:t>
            </a:r>
            <a:r>
              <a:rPr dirty="0" sz="1300">
                <a:latin typeface="Georgia"/>
                <a:cs typeface="Georgia"/>
              </a:rPr>
              <a:t>persona </a:t>
            </a:r>
            <a:r>
              <a:rPr dirty="0" sz="1300" spc="-5">
                <a:latin typeface="Georgia"/>
                <a:cs typeface="Georgia"/>
              </a:rPr>
              <a:t>e cosa vive, abita e </a:t>
            </a:r>
            <a:r>
              <a:rPr dirty="0" sz="1300" spc="-10">
                <a:latin typeface="Georgia"/>
                <a:cs typeface="Georgia"/>
              </a:rPr>
              <a:t>si  </a:t>
            </a:r>
            <a:r>
              <a:rPr dirty="0" sz="1300" spc="-5">
                <a:latin typeface="Georgia"/>
                <a:cs typeface="Georgia"/>
              </a:rPr>
              <a:t>relaziona </a:t>
            </a:r>
            <a:r>
              <a:rPr dirty="0" sz="1300" spc="-10">
                <a:latin typeface="Georgia"/>
                <a:cs typeface="Georgia"/>
              </a:rPr>
              <a:t>con </a:t>
            </a:r>
            <a:r>
              <a:rPr dirty="0" sz="1300" spc="-5">
                <a:latin typeface="Georgia"/>
                <a:cs typeface="Georgia"/>
              </a:rPr>
              <a:t>tutto </a:t>
            </a:r>
            <a:r>
              <a:rPr dirty="0" sz="1300">
                <a:latin typeface="Georgia"/>
                <a:cs typeface="Georgia"/>
              </a:rPr>
              <a:t>ciò </a:t>
            </a:r>
            <a:r>
              <a:rPr dirty="0" sz="1300" spc="-10">
                <a:latin typeface="Georgia"/>
                <a:cs typeface="Georgia"/>
              </a:rPr>
              <a:t>che </a:t>
            </a:r>
            <a:r>
              <a:rPr dirty="0" sz="1300">
                <a:latin typeface="Georgia"/>
                <a:cs typeface="Georgia"/>
              </a:rPr>
              <a:t>lo </a:t>
            </a:r>
            <a:r>
              <a:rPr dirty="0" sz="1300" spc="-5">
                <a:latin typeface="Georgia"/>
                <a:cs typeface="Georgia"/>
              </a:rPr>
              <a:t>circonda, utilizzando </a:t>
            </a:r>
            <a:r>
              <a:rPr dirty="0" sz="1300">
                <a:latin typeface="Georgia"/>
                <a:cs typeface="Georgia"/>
              </a:rPr>
              <a:t>le </a:t>
            </a:r>
            <a:r>
              <a:rPr dirty="0" sz="1300" spc="-5">
                <a:latin typeface="Georgia"/>
                <a:cs typeface="Georgia"/>
              </a:rPr>
              <a:t>modalità </a:t>
            </a:r>
            <a:r>
              <a:rPr dirty="0" sz="1300">
                <a:latin typeface="Georgia"/>
                <a:cs typeface="Georgia"/>
              </a:rPr>
              <a:t>più </a:t>
            </a:r>
            <a:r>
              <a:rPr dirty="0" sz="1300" spc="-5">
                <a:latin typeface="Georgia"/>
                <a:cs typeface="Georgia"/>
              </a:rPr>
              <a:t>consone alla  propria natura. </a:t>
            </a:r>
            <a:r>
              <a:rPr dirty="0" sz="1300" spc="-10">
                <a:latin typeface="Georgia"/>
                <a:cs typeface="Georgia"/>
              </a:rPr>
              <a:t>Un </a:t>
            </a:r>
            <a:r>
              <a:rPr dirty="0" sz="1300" spc="-5">
                <a:latin typeface="Georgia"/>
                <a:cs typeface="Georgia"/>
              </a:rPr>
              <a:t>argomento, questo scelto dalle banche italiane, </a:t>
            </a:r>
            <a:r>
              <a:rPr dirty="0" sz="1300" spc="-10">
                <a:latin typeface="Georgia"/>
                <a:cs typeface="Georgia"/>
              </a:rPr>
              <a:t>che </a:t>
            </a:r>
            <a:r>
              <a:rPr dirty="0" sz="1300" spc="-5">
                <a:latin typeface="Georgia"/>
                <a:cs typeface="Georgia"/>
              </a:rPr>
              <a:t>testimonia il  </a:t>
            </a:r>
            <a:r>
              <a:rPr dirty="0" sz="1300" spc="-10">
                <a:latin typeface="Georgia"/>
                <a:cs typeface="Georgia"/>
              </a:rPr>
              <a:t>loro essere </a:t>
            </a:r>
            <a:r>
              <a:rPr dirty="0" sz="1300" spc="-5">
                <a:latin typeface="Georgia"/>
                <a:cs typeface="Georgia"/>
              </a:rPr>
              <a:t>fortemente </a:t>
            </a:r>
            <a:r>
              <a:rPr dirty="0" sz="1300" spc="-10">
                <a:latin typeface="Georgia"/>
                <a:cs typeface="Georgia"/>
              </a:rPr>
              <a:t>legate al </a:t>
            </a:r>
            <a:r>
              <a:rPr dirty="0" sz="1300" spc="-5">
                <a:latin typeface="Georgia"/>
                <a:cs typeface="Georgia"/>
              </a:rPr>
              <a:t>territorio e sensibili </a:t>
            </a:r>
            <a:r>
              <a:rPr dirty="0" sz="1300" spc="-10">
                <a:latin typeface="Georgia"/>
                <a:cs typeface="Georgia"/>
              </a:rPr>
              <a:t>al </a:t>
            </a:r>
            <a:r>
              <a:rPr dirty="0" sz="1300" spc="-5">
                <a:latin typeface="Georgia"/>
                <a:cs typeface="Georgia"/>
              </a:rPr>
              <a:t>tema della cultura e della  </a:t>
            </a:r>
            <a:r>
              <a:rPr dirty="0" sz="1300" spc="-10">
                <a:latin typeface="Georgia"/>
                <a:cs typeface="Georgia"/>
              </a:rPr>
              <a:t>creatività, </a:t>
            </a:r>
            <a:r>
              <a:rPr dirty="0" sz="1300" spc="-5">
                <a:latin typeface="Georgia"/>
                <a:cs typeface="Georgia"/>
              </a:rPr>
              <a:t>visti come espressione e possibilità di un vivere civile basato </a:t>
            </a:r>
            <a:r>
              <a:rPr dirty="0" sz="1300" spc="-10">
                <a:latin typeface="Georgia"/>
                <a:cs typeface="Georgia"/>
              </a:rPr>
              <a:t>sullo  </a:t>
            </a:r>
            <a:r>
              <a:rPr dirty="0" sz="1300" spc="-5">
                <a:latin typeface="Georgia"/>
                <a:cs typeface="Georgia"/>
              </a:rPr>
              <a:t>sguardo delle giovani </a:t>
            </a:r>
            <a:r>
              <a:rPr dirty="0" sz="1300" spc="-10">
                <a:latin typeface="Georgia"/>
                <a:cs typeface="Georgia"/>
              </a:rPr>
              <a:t>generazioni. </a:t>
            </a:r>
            <a:r>
              <a:rPr dirty="0" sz="1300" spc="-5">
                <a:latin typeface="Georgia"/>
                <a:cs typeface="Georgia"/>
              </a:rPr>
              <a:t>Il programma nazionale </a:t>
            </a:r>
            <a:r>
              <a:rPr dirty="0" sz="1300">
                <a:latin typeface="Georgia"/>
                <a:cs typeface="Georgia"/>
              </a:rPr>
              <a:t>delle iniziative </a:t>
            </a:r>
            <a:r>
              <a:rPr dirty="0" sz="1300" spc="-5">
                <a:latin typeface="Georgia"/>
                <a:cs typeface="Georgia"/>
              </a:rPr>
              <a:t>è  reperibile </a:t>
            </a:r>
            <a:r>
              <a:rPr dirty="0" sz="1300" spc="-10">
                <a:latin typeface="Georgia"/>
                <a:cs typeface="Georgia"/>
              </a:rPr>
              <a:t>sul </a:t>
            </a:r>
            <a:r>
              <a:rPr dirty="0" sz="1300">
                <a:latin typeface="Georgia"/>
                <a:cs typeface="Georgia"/>
              </a:rPr>
              <a:t>sito </a:t>
            </a:r>
            <a:r>
              <a:rPr dirty="0" sz="1300" spc="-5">
                <a:latin typeface="Georgia"/>
                <a:cs typeface="Georgia"/>
              </a:rPr>
              <a:t>internet </a:t>
            </a:r>
            <a:r>
              <a:rPr dirty="0" sz="1300" spc="-5">
                <a:latin typeface="Georgia"/>
                <a:cs typeface="Georgia"/>
                <a:hlinkClick r:id="rId3"/>
              </a:rPr>
              <a:t>www.festivalculturacreativa.it, </a:t>
            </a:r>
            <a:r>
              <a:rPr dirty="0" sz="1300" spc="-5">
                <a:latin typeface="Georgia"/>
                <a:cs typeface="Georgia"/>
              </a:rPr>
              <a:t>mentre quello dell'evento  modenese 'Città invisibili', in scena il 7 maggio dalle 16 </a:t>
            </a:r>
            <a:r>
              <a:rPr dirty="0" sz="1300" spc="-10">
                <a:latin typeface="Georgia"/>
                <a:cs typeface="Georgia"/>
              </a:rPr>
              <a:t>alle </a:t>
            </a:r>
            <a:r>
              <a:rPr dirty="0" sz="1300" spc="-5">
                <a:latin typeface="Georgia"/>
                <a:cs typeface="Georgia"/>
              </a:rPr>
              <a:t>19 presso il Giardino  Ducale Estense, in Corso Canalgrande, è consultabile </a:t>
            </a:r>
            <a:r>
              <a:rPr dirty="0" sz="1300" spc="-10">
                <a:latin typeface="Georgia"/>
                <a:cs typeface="Georgia"/>
              </a:rPr>
              <a:t>sul </a:t>
            </a:r>
            <a:r>
              <a:rPr dirty="0" sz="1300" spc="-5">
                <a:latin typeface="Georgia"/>
                <a:cs typeface="Georgia"/>
              </a:rPr>
              <a:t>sito internet</a:t>
            </a:r>
            <a:r>
              <a:rPr dirty="0" sz="1300" spc="-5">
                <a:latin typeface="Georgia"/>
                <a:cs typeface="Georgia"/>
                <a:hlinkClick r:id="rId4"/>
              </a:rPr>
              <a:t>www.bper.it </a:t>
            </a:r>
            <a:r>
              <a:rPr dirty="0" sz="1300" spc="-5">
                <a:latin typeface="Georgia"/>
                <a:cs typeface="Georgia"/>
              </a:rPr>
              <a:t>e  sulla pagina Facebook di Bper</a:t>
            </a:r>
            <a:r>
              <a:rPr dirty="0" sz="1300" spc="-15">
                <a:latin typeface="Georgia"/>
                <a:cs typeface="Georgia"/>
              </a:rPr>
              <a:t> </a:t>
            </a:r>
            <a:r>
              <a:rPr dirty="0" sz="1300" spc="-5">
                <a:latin typeface="Georgia"/>
                <a:cs typeface="Georgia"/>
              </a:rPr>
              <a:t>Banca.</a:t>
            </a:r>
            <a:endParaRPr sz="13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9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spc="-5" b="1">
                <a:latin typeface="Arial"/>
                <a:cs typeface="Arial"/>
              </a:rPr>
              <a:t>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1885695"/>
            <a:ext cx="4638548" cy="49174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6847080"/>
            <a:ext cx="5105273" cy="3031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10 di 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1885695"/>
            <a:ext cx="5410200" cy="5791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7876933"/>
            <a:ext cx="5486400" cy="19335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11 di 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1885695"/>
            <a:ext cx="4295394" cy="52247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39140" y="7215251"/>
            <a:ext cx="5372100" cy="21050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12 di 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48665" y="1942845"/>
            <a:ext cx="5372100" cy="21050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4257420"/>
            <a:ext cx="5448300" cy="32480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13 di 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1885695"/>
            <a:ext cx="5486400" cy="4724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6705345"/>
            <a:ext cx="5457825" cy="990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14 di 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1885695"/>
            <a:ext cx="4009771" cy="41484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6038595"/>
            <a:ext cx="5104130" cy="8896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15 di 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1885695"/>
            <a:ext cx="4361815" cy="34499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5449950"/>
            <a:ext cx="5553075" cy="25907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16 di 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1885695"/>
            <a:ext cx="5514975" cy="33337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5219458"/>
            <a:ext cx="5429250" cy="43529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17 di 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2208783"/>
            <a:ext cx="3695319" cy="39408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6152171"/>
            <a:ext cx="4450080" cy="36499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18 di 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1885695"/>
            <a:ext cx="5324475" cy="35623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82495" y="660400"/>
            <a:ext cx="3214179" cy="7776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027679" y="1522475"/>
            <a:ext cx="1524000" cy="4297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121780" y="8805214"/>
            <a:ext cx="927705" cy="13165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121780" y="8793860"/>
            <a:ext cx="952500" cy="1347470"/>
          </a:xfrm>
          <a:custGeom>
            <a:avLst/>
            <a:gdLst/>
            <a:ahLst/>
            <a:cxnLst/>
            <a:rect l="l" t="t" r="r" b="b"/>
            <a:pathLst>
              <a:path w="952500" h="1347470">
                <a:moveTo>
                  <a:pt x="0" y="1347088"/>
                </a:moveTo>
                <a:lnTo>
                  <a:pt x="952500" y="1347088"/>
                </a:lnTo>
                <a:lnTo>
                  <a:pt x="952500" y="0"/>
                </a:lnTo>
                <a:lnTo>
                  <a:pt x="0" y="0"/>
                </a:lnTo>
                <a:lnTo>
                  <a:pt x="0" y="13470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02418" y="37460"/>
            <a:ext cx="6699250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520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905">
              <a:lnSpc>
                <a:spcPts val="1050"/>
              </a:lnSpc>
              <a:tabLst>
                <a:tab pos="549275" algn="l"/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	02/2016: 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25.144	</a:t>
            </a:r>
            <a:r>
              <a:rPr dirty="0" baseline="17543" sz="1425" spc="15" b="1">
                <a:latin typeface="Times New Roman"/>
                <a:cs typeface="Times New Roman"/>
              </a:rPr>
              <a:t>04-MAG-2016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885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02/2016:    21.858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270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13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  Ed. </a:t>
            </a:r>
            <a:r>
              <a:rPr dirty="0" sz="800" spc="5" b="1">
                <a:latin typeface="Times New Roman"/>
                <a:cs typeface="Times New Roman"/>
              </a:rPr>
              <a:t>III </a:t>
            </a:r>
            <a:r>
              <a:rPr dirty="0" sz="800" spc="10" b="1">
                <a:latin typeface="Times New Roman"/>
                <a:cs typeface="Times New Roman"/>
              </a:rPr>
              <a:t>2015:   168.000	foglio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Quotidiano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-2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Mantova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Paolo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Boldrini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5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870200" y="23622"/>
            <a:ext cx="1975104" cy="2438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0"/>
            <a:ext cx="7556500" cy="10693400"/>
          </a:xfrm>
          <a:custGeom>
            <a:avLst/>
            <a:gdLst/>
            <a:ahLst/>
            <a:cxnLst/>
            <a:rect l="l" t="t" r="r" b="b"/>
            <a:pathLst>
              <a:path w="7556500" h="10693400">
                <a:moveTo>
                  <a:pt x="0" y="10693400"/>
                </a:moveTo>
                <a:lnTo>
                  <a:pt x="7556500" y="10693400"/>
                </a:lnTo>
                <a:lnTo>
                  <a:pt x="75565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23616" y="2478023"/>
            <a:ext cx="399415" cy="110489"/>
          </a:xfrm>
          <a:custGeom>
            <a:avLst/>
            <a:gdLst/>
            <a:ahLst/>
            <a:cxnLst/>
            <a:rect l="l" t="t" r="r" b="b"/>
            <a:pathLst>
              <a:path w="399414" h="110489">
                <a:moveTo>
                  <a:pt x="0" y="110235"/>
                </a:moveTo>
                <a:lnTo>
                  <a:pt x="399288" y="110235"/>
                </a:lnTo>
                <a:lnTo>
                  <a:pt x="399288" y="0"/>
                </a:lnTo>
                <a:lnTo>
                  <a:pt x="0" y="0"/>
                </a:lnTo>
                <a:lnTo>
                  <a:pt x="0" y="110235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023616" y="2581655"/>
            <a:ext cx="399415" cy="12700"/>
          </a:xfrm>
          <a:custGeom>
            <a:avLst/>
            <a:gdLst/>
            <a:ahLst/>
            <a:cxnLst/>
            <a:rect l="l" t="t" r="r" b="b"/>
            <a:pathLst>
              <a:path w="399414" h="12700">
                <a:moveTo>
                  <a:pt x="0" y="12700"/>
                </a:moveTo>
                <a:lnTo>
                  <a:pt x="399288" y="12700"/>
                </a:lnTo>
                <a:lnTo>
                  <a:pt x="399288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19 di 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1933320"/>
            <a:ext cx="5505450" cy="53054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20 di 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1885695"/>
            <a:ext cx="4333875" cy="34385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5324258"/>
            <a:ext cx="5200015" cy="41238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21 di 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1961895"/>
            <a:ext cx="5534025" cy="6372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22 di 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1885695"/>
            <a:ext cx="5553075" cy="42957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23 di 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1885695"/>
            <a:ext cx="4908550" cy="47521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24 di 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1885695"/>
            <a:ext cx="4951730" cy="49347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25 di 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1885695"/>
            <a:ext cx="4475480" cy="45838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26 di 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1952370"/>
            <a:ext cx="5486400" cy="46196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27 di 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1885695"/>
            <a:ext cx="5495925" cy="47053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6591045"/>
            <a:ext cx="5334000" cy="7715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28 di 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1885695"/>
            <a:ext cx="5495925" cy="34385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5333771"/>
            <a:ext cx="5210810" cy="4380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18638" y="660336"/>
            <a:ext cx="1941779" cy="13937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121780" y="8805214"/>
            <a:ext cx="927705" cy="11946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121780" y="8793860"/>
            <a:ext cx="952500" cy="1347470"/>
          </a:xfrm>
          <a:custGeom>
            <a:avLst/>
            <a:gdLst/>
            <a:ahLst/>
            <a:cxnLst/>
            <a:rect l="l" t="t" r="r" b="b"/>
            <a:pathLst>
              <a:path w="952500" h="1347470">
                <a:moveTo>
                  <a:pt x="0" y="1347088"/>
                </a:moveTo>
                <a:lnTo>
                  <a:pt x="952500" y="1347088"/>
                </a:lnTo>
                <a:lnTo>
                  <a:pt x="952500" y="0"/>
                </a:lnTo>
                <a:lnTo>
                  <a:pt x="0" y="0"/>
                </a:lnTo>
                <a:lnTo>
                  <a:pt x="0" y="13470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02418" y="37460"/>
            <a:ext cx="6699250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520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905">
              <a:lnSpc>
                <a:spcPts val="1050"/>
              </a:lnSpc>
              <a:tabLst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Tiratura: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n.d.	</a:t>
            </a:r>
            <a:r>
              <a:rPr dirty="0" baseline="17543" sz="1425" spc="15" b="1">
                <a:latin typeface="Times New Roman"/>
                <a:cs typeface="Times New Roman"/>
              </a:rPr>
              <a:t>04-MAG-2016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885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12/2013:    21.495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270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19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    Ed. </a:t>
            </a:r>
            <a:r>
              <a:rPr dirty="0" sz="800" spc="5" b="1">
                <a:latin typeface="Times New Roman"/>
                <a:cs typeface="Times New Roman"/>
              </a:rPr>
              <a:t>I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2015: 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84.000	foglio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Quotidiano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-2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Milano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Giancarlo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Mazzuca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4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454400" y="30480"/>
            <a:ext cx="926591" cy="2438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7556500" cy="10693400"/>
          </a:xfrm>
          <a:custGeom>
            <a:avLst/>
            <a:gdLst/>
            <a:ahLst/>
            <a:cxnLst/>
            <a:rect l="l" t="t" r="r" b="b"/>
            <a:pathLst>
              <a:path w="7556500" h="10693400">
                <a:moveTo>
                  <a:pt x="0" y="10693400"/>
                </a:moveTo>
                <a:lnTo>
                  <a:pt x="7556500" y="10693400"/>
                </a:lnTo>
                <a:lnTo>
                  <a:pt x="75565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828544" y="1435608"/>
            <a:ext cx="347980" cy="107314"/>
          </a:xfrm>
          <a:custGeom>
            <a:avLst/>
            <a:gdLst/>
            <a:ahLst/>
            <a:cxnLst/>
            <a:rect l="l" t="t" r="r" b="b"/>
            <a:pathLst>
              <a:path w="347980" h="107315">
                <a:moveTo>
                  <a:pt x="0" y="107188"/>
                </a:moveTo>
                <a:lnTo>
                  <a:pt x="347471" y="107188"/>
                </a:lnTo>
                <a:lnTo>
                  <a:pt x="347471" y="0"/>
                </a:lnTo>
                <a:lnTo>
                  <a:pt x="0" y="0"/>
                </a:lnTo>
                <a:lnTo>
                  <a:pt x="0" y="107188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828544" y="1536191"/>
            <a:ext cx="347980" cy="12700"/>
          </a:xfrm>
          <a:custGeom>
            <a:avLst/>
            <a:gdLst/>
            <a:ahLst/>
            <a:cxnLst/>
            <a:rect l="l" t="t" r="r" b="b"/>
            <a:pathLst>
              <a:path w="347980" h="12700">
                <a:moveTo>
                  <a:pt x="0" y="12700"/>
                </a:moveTo>
                <a:lnTo>
                  <a:pt x="347471" y="12700"/>
                </a:lnTo>
                <a:lnTo>
                  <a:pt x="347471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29 di 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2208783"/>
            <a:ext cx="5476875" cy="388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6114071"/>
            <a:ext cx="5543550" cy="3495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30 di 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1914270"/>
            <a:ext cx="5495925" cy="17049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3619245"/>
            <a:ext cx="5372100" cy="45148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31 di 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1885695"/>
            <a:ext cx="5438775" cy="46386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6533895"/>
            <a:ext cx="5553075" cy="27717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32 di 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1885695"/>
            <a:ext cx="5505450" cy="6172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33 di 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1885695"/>
            <a:ext cx="5476875" cy="38671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5809995"/>
            <a:ext cx="2952369" cy="23912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34 di 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1885695"/>
            <a:ext cx="5514975" cy="43719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35 di 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1885695"/>
            <a:ext cx="5467350" cy="40761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36 di 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1885695"/>
            <a:ext cx="5495925" cy="6553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58190" y="8591308"/>
            <a:ext cx="5276850" cy="7524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37 di 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1885695"/>
            <a:ext cx="4445000" cy="47237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6762686"/>
            <a:ext cx="3729990" cy="31114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38 di 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1885695"/>
            <a:ext cx="3808729" cy="40859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090" y="5971920"/>
            <a:ext cx="4062467" cy="32725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875" y="660361"/>
            <a:ext cx="6531305" cy="8769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58672" y="1609344"/>
            <a:ext cx="1365933" cy="7288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70352" y="2380985"/>
            <a:ext cx="2895097" cy="42443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197602" y="1609344"/>
            <a:ext cx="1341881" cy="19994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121780" y="8805214"/>
            <a:ext cx="878879" cy="13165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121780" y="8793860"/>
            <a:ext cx="952500" cy="1347470"/>
          </a:xfrm>
          <a:custGeom>
            <a:avLst/>
            <a:gdLst/>
            <a:ahLst/>
            <a:cxnLst/>
            <a:rect l="l" t="t" r="r" b="b"/>
            <a:pathLst>
              <a:path w="952500" h="1347470">
                <a:moveTo>
                  <a:pt x="0" y="1347088"/>
                </a:moveTo>
                <a:lnTo>
                  <a:pt x="952500" y="1347088"/>
                </a:lnTo>
                <a:lnTo>
                  <a:pt x="952500" y="0"/>
                </a:lnTo>
                <a:lnTo>
                  <a:pt x="0" y="0"/>
                </a:lnTo>
                <a:lnTo>
                  <a:pt x="0" y="13470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302418" y="37460"/>
            <a:ext cx="6699250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520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905">
              <a:lnSpc>
                <a:spcPts val="1050"/>
              </a:lnSpc>
              <a:tabLst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Tiratura: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n.d.	</a:t>
            </a:r>
            <a:r>
              <a:rPr dirty="0" baseline="17543" sz="1425" spc="15" b="1">
                <a:latin typeface="Times New Roman"/>
                <a:cs typeface="Times New Roman"/>
              </a:rPr>
              <a:t>04-MAG-2016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885"/>
              </a:lnSpc>
              <a:tabLst>
                <a:tab pos="628015" algn="l"/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Diffusione:	n.d.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270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26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Lettori:  </a:t>
            </a:r>
            <a:r>
              <a:rPr dirty="0" sz="800" spc="204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n.d.	foglio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Quotidiano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-2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Foggia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Piero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Paciello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7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130804" y="24765"/>
            <a:ext cx="1463040" cy="3352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0" y="0"/>
            <a:ext cx="7556500" cy="10693400"/>
          </a:xfrm>
          <a:custGeom>
            <a:avLst/>
            <a:gdLst/>
            <a:ahLst/>
            <a:cxnLst/>
            <a:rect l="l" t="t" r="r" b="b"/>
            <a:pathLst>
              <a:path w="7556500" h="10693400">
                <a:moveTo>
                  <a:pt x="0" y="10693400"/>
                </a:moveTo>
                <a:lnTo>
                  <a:pt x="7556500" y="10693400"/>
                </a:lnTo>
                <a:lnTo>
                  <a:pt x="75565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551176" y="3249167"/>
            <a:ext cx="372110" cy="107314"/>
          </a:xfrm>
          <a:custGeom>
            <a:avLst/>
            <a:gdLst/>
            <a:ahLst/>
            <a:cxnLst/>
            <a:rect l="l" t="t" r="r" b="b"/>
            <a:pathLst>
              <a:path w="372110" h="107314">
                <a:moveTo>
                  <a:pt x="0" y="107188"/>
                </a:moveTo>
                <a:lnTo>
                  <a:pt x="371856" y="107188"/>
                </a:lnTo>
                <a:lnTo>
                  <a:pt x="371856" y="0"/>
                </a:lnTo>
                <a:lnTo>
                  <a:pt x="0" y="0"/>
                </a:lnTo>
                <a:lnTo>
                  <a:pt x="0" y="107188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551176" y="3349752"/>
            <a:ext cx="372110" cy="12700"/>
          </a:xfrm>
          <a:custGeom>
            <a:avLst/>
            <a:gdLst/>
            <a:ahLst/>
            <a:cxnLst/>
            <a:rect l="l" t="t" r="r" b="b"/>
            <a:pathLst>
              <a:path w="372110" h="12700">
                <a:moveTo>
                  <a:pt x="0" y="12700"/>
                </a:moveTo>
                <a:lnTo>
                  <a:pt x="371856" y="12700"/>
                </a:lnTo>
                <a:lnTo>
                  <a:pt x="371856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51964" cy="112712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2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600" spc="-5" b="1">
                <a:latin typeface="Arial"/>
                <a:cs typeface="Arial"/>
              </a:rPr>
              <a:t>Estratto di</a:t>
            </a:r>
            <a:r>
              <a:rPr dirty="0" sz="1600" spc="-4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Twitter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45"/>
              </a:spcBef>
            </a:pPr>
            <a:r>
              <a:rPr dirty="0" sz="1400" spc="-5" b="1">
                <a:latin typeface="Arial"/>
                <a:cs typeface="Arial"/>
              </a:rPr>
              <a:t>Pagina 39 di 39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22326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77240" y="1942845"/>
            <a:ext cx="5267325" cy="7524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7004" y="766317"/>
            <a:ext cx="2196465" cy="904748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000" spc="5" b="1">
                <a:latin typeface="Arial"/>
                <a:cs typeface="Arial"/>
              </a:rPr>
              <a:t>Indice </a:t>
            </a:r>
            <a:r>
              <a:rPr dirty="0" sz="1000" spc="10" b="1">
                <a:latin typeface="Arial"/>
                <a:cs typeface="Arial"/>
              </a:rPr>
              <a:t>della </a:t>
            </a:r>
            <a:r>
              <a:rPr dirty="0" sz="1000" spc="5" b="1">
                <a:latin typeface="Arial"/>
                <a:cs typeface="Arial"/>
              </a:rPr>
              <a:t>rassegna</a:t>
            </a:r>
            <a:r>
              <a:rPr dirty="0" sz="1000" spc="-5" b="1">
                <a:latin typeface="Arial"/>
                <a:cs typeface="Arial"/>
              </a:rPr>
              <a:t> </a:t>
            </a:r>
            <a:r>
              <a:rPr dirty="0" sz="1000" spc="5" b="1">
                <a:latin typeface="Arial"/>
                <a:cs typeface="Arial"/>
              </a:rPr>
              <a:t>stampa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dirty="0" sz="1000" spc="5" b="1" i="1">
                <a:latin typeface="Arial"/>
                <a:cs typeface="Arial"/>
              </a:rPr>
              <a:t>Festival </a:t>
            </a:r>
            <a:r>
              <a:rPr dirty="0" sz="1000" spc="10" b="1" i="1">
                <a:latin typeface="Arial"/>
                <a:cs typeface="Arial"/>
              </a:rPr>
              <a:t>della </a:t>
            </a:r>
            <a:r>
              <a:rPr dirty="0" sz="1000" spc="5" b="1" i="1">
                <a:latin typeface="Arial"/>
                <a:cs typeface="Arial"/>
              </a:rPr>
              <a:t>Cultura Creativa</a:t>
            </a:r>
            <a:r>
              <a:rPr dirty="0" sz="1000" spc="-35" b="1" i="1">
                <a:latin typeface="Arial"/>
                <a:cs typeface="Arial"/>
              </a:rPr>
              <a:t> </a:t>
            </a:r>
            <a:r>
              <a:rPr dirty="0" sz="1000" spc="5" b="1" i="1">
                <a:latin typeface="Arial"/>
                <a:cs typeface="Arial"/>
              </a:rPr>
              <a:t>2016</a:t>
            </a:r>
            <a:endParaRPr sz="1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000" spc="10" b="1">
                <a:latin typeface="Arial"/>
                <a:cs typeface="Arial"/>
              </a:rPr>
              <a:t>Online</a:t>
            </a:r>
            <a:endParaRPr sz="1000">
              <a:latin typeface="Arial"/>
              <a:cs typeface="Arial"/>
            </a:endParaRPr>
          </a:p>
          <a:p>
            <a:pPr marL="12700" marR="693420">
              <a:lnSpc>
                <a:spcPct val="171000"/>
              </a:lnSpc>
            </a:pPr>
            <a:r>
              <a:rPr dirty="0" u="sng" sz="1000" spc="5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Testata </a:t>
            </a:r>
            <a:r>
              <a:rPr dirty="0" sz="1000" spc="5">
                <a:latin typeface="Arial"/>
                <a:cs typeface="Arial"/>
              </a:rPr>
              <a:t> </a:t>
            </a:r>
            <a:r>
              <a:rPr dirty="0" sz="1000" spc="10">
                <a:latin typeface="Arial"/>
                <a:cs typeface="Arial"/>
              </a:rPr>
              <a:t>S</a:t>
            </a:r>
            <a:r>
              <a:rPr dirty="0" sz="1000" spc="15">
                <a:latin typeface="Arial"/>
                <a:cs typeface="Arial"/>
              </a:rPr>
              <a:t>c</a:t>
            </a:r>
            <a:r>
              <a:rPr dirty="0" sz="1000" spc="5">
                <a:latin typeface="Arial"/>
                <a:cs typeface="Arial"/>
              </a:rPr>
              <a:t>uo</a:t>
            </a:r>
            <a:r>
              <a:rPr dirty="0" sz="1000" spc="5">
                <a:latin typeface="Arial"/>
                <a:cs typeface="Arial"/>
              </a:rPr>
              <a:t>la</a:t>
            </a:r>
            <a:r>
              <a:rPr dirty="0" sz="1000">
                <a:latin typeface="Arial"/>
                <a:cs typeface="Arial"/>
              </a:rPr>
              <a:t>2</a:t>
            </a:r>
            <a:r>
              <a:rPr dirty="0" sz="1000" spc="5">
                <a:latin typeface="Arial"/>
                <a:cs typeface="Arial"/>
              </a:rPr>
              <a:t>4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>
                <a:latin typeface="Arial"/>
                <a:cs typeface="Arial"/>
              </a:rPr>
              <a:t>il</a:t>
            </a:r>
            <a:r>
              <a:rPr dirty="0" sz="1000" spc="15">
                <a:latin typeface="Arial"/>
                <a:cs typeface="Arial"/>
              </a:rPr>
              <a:t>s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 spc="5">
                <a:latin typeface="Arial"/>
                <a:cs typeface="Arial"/>
              </a:rPr>
              <a:t>le</a:t>
            </a:r>
            <a:r>
              <a:rPr dirty="0" sz="1000">
                <a:latin typeface="Arial"/>
                <a:cs typeface="Arial"/>
              </a:rPr>
              <a:t>2</a:t>
            </a:r>
            <a:r>
              <a:rPr dirty="0" sz="1000" spc="5">
                <a:latin typeface="Arial"/>
                <a:cs typeface="Arial"/>
              </a:rPr>
              <a:t>4o</a:t>
            </a:r>
            <a:r>
              <a:rPr dirty="0" sz="1000">
                <a:latin typeface="Arial"/>
                <a:cs typeface="Arial"/>
              </a:rPr>
              <a:t>r</a:t>
            </a:r>
            <a:r>
              <a:rPr dirty="0" sz="1000" spc="5">
                <a:latin typeface="Arial"/>
                <a:cs typeface="Arial"/>
              </a:rPr>
              <a:t>e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 spc="15">
                <a:latin typeface="Arial"/>
                <a:cs typeface="Arial"/>
              </a:rPr>
              <a:t>c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 spc="15">
                <a:latin typeface="Arial"/>
                <a:cs typeface="Arial"/>
              </a:rPr>
              <a:t>m</a:t>
            </a:r>
            <a:endParaRPr sz="1000">
              <a:latin typeface="Arial"/>
              <a:cs typeface="Arial"/>
            </a:endParaRPr>
          </a:p>
          <a:p>
            <a:pPr marL="12700" marR="946785">
              <a:lnSpc>
                <a:spcPct val="171000"/>
              </a:lnSpc>
              <a:spcBef>
                <a:spcPts val="5"/>
              </a:spcBef>
            </a:pPr>
            <a:r>
              <a:rPr dirty="0" sz="1000" spc="5">
                <a:latin typeface="Arial"/>
                <a:cs typeface="Arial"/>
              </a:rPr>
              <a:t>I</a:t>
            </a:r>
            <a:r>
              <a:rPr dirty="0" sz="1000" spc="5">
                <a:latin typeface="Arial"/>
                <a:cs typeface="Arial"/>
              </a:rPr>
              <a:t>lgi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>
                <a:latin typeface="Arial"/>
                <a:cs typeface="Arial"/>
              </a:rPr>
              <a:t>r</a:t>
            </a:r>
            <a:r>
              <a:rPr dirty="0" sz="1000" spc="5">
                <a:latin typeface="Arial"/>
                <a:cs typeface="Arial"/>
              </a:rPr>
              <a:t>na</a:t>
            </a:r>
            <a:r>
              <a:rPr dirty="0" sz="1000" spc="5">
                <a:latin typeface="Arial"/>
                <a:cs typeface="Arial"/>
              </a:rPr>
              <a:t>le</a:t>
            </a:r>
            <a:r>
              <a:rPr dirty="0" sz="1000">
                <a:latin typeface="Arial"/>
                <a:cs typeface="Arial"/>
              </a:rPr>
              <a:t>d</a:t>
            </a:r>
            <a:r>
              <a:rPr dirty="0" sz="1000" spc="5">
                <a:latin typeface="Arial"/>
                <a:cs typeface="Arial"/>
              </a:rPr>
              <a:t>e</a:t>
            </a:r>
            <a:r>
              <a:rPr dirty="0" sz="1000">
                <a:latin typeface="Arial"/>
                <a:cs typeface="Arial"/>
              </a:rPr>
              <a:t>ll</a:t>
            </a:r>
            <a:r>
              <a:rPr dirty="0" sz="1000" spc="5">
                <a:latin typeface="Arial"/>
                <a:cs typeface="Arial"/>
              </a:rPr>
              <a:t>a</a:t>
            </a:r>
            <a:r>
              <a:rPr dirty="0" sz="1000">
                <a:latin typeface="Arial"/>
                <a:cs typeface="Arial"/>
              </a:rPr>
              <a:t>r</a:t>
            </a:r>
            <a:r>
              <a:rPr dirty="0" sz="1000" spc="5">
                <a:latin typeface="Arial"/>
                <a:cs typeface="Arial"/>
              </a:rPr>
              <a:t>t</a:t>
            </a:r>
            <a:r>
              <a:rPr dirty="0" sz="1000" spc="5">
                <a:latin typeface="Arial"/>
                <a:cs typeface="Arial"/>
              </a:rPr>
              <a:t>e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 spc="15">
                <a:latin typeface="Arial"/>
                <a:cs typeface="Arial"/>
              </a:rPr>
              <a:t>c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 spc="5">
                <a:latin typeface="Arial"/>
                <a:cs typeface="Arial"/>
              </a:rPr>
              <a:t>m  </a:t>
            </a:r>
            <a:r>
              <a:rPr dirty="0" sz="1000" spc="5">
                <a:latin typeface="Arial"/>
                <a:cs typeface="Arial"/>
              </a:rPr>
              <a:t>Milanofinanza.it  Tuttidentro.eu  Media.inaf.it  Kidsarttourism.com  Simplybiz.eu  Borsaitaliana.it  Milanofinanza.it  247.libero.it</a:t>
            </a:r>
            <a:endParaRPr sz="1000">
              <a:latin typeface="Arial"/>
              <a:cs typeface="Arial"/>
            </a:endParaRPr>
          </a:p>
          <a:p>
            <a:pPr marL="12700" marR="1326515">
              <a:lnSpc>
                <a:spcPct val="171000"/>
              </a:lnSpc>
            </a:pPr>
            <a:r>
              <a:rPr dirty="0" sz="1000" spc="5">
                <a:latin typeface="Arial"/>
                <a:cs typeface="Arial"/>
              </a:rPr>
              <a:t>Ansa.it  </a:t>
            </a:r>
            <a:r>
              <a:rPr dirty="0" sz="1000">
                <a:latin typeface="Arial"/>
                <a:cs typeface="Arial"/>
              </a:rPr>
              <a:t>Arezzoweb.it  </a:t>
            </a:r>
            <a:r>
              <a:rPr dirty="0" sz="1000" spc="10">
                <a:latin typeface="Arial"/>
                <a:cs typeface="Arial"/>
              </a:rPr>
              <a:t>B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>
                <a:latin typeface="Arial"/>
                <a:cs typeface="Arial"/>
              </a:rPr>
              <a:t>r</a:t>
            </a:r>
            <a:r>
              <a:rPr dirty="0" sz="1000" spc="15">
                <a:latin typeface="Arial"/>
                <a:cs typeface="Arial"/>
              </a:rPr>
              <a:t>s</a:t>
            </a:r>
            <a:r>
              <a:rPr dirty="0" sz="1000" spc="5">
                <a:latin typeface="Arial"/>
                <a:cs typeface="Arial"/>
              </a:rPr>
              <a:t>a</a:t>
            </a:r>
            <a:r>
              <a:rPr dirty="0" sz="1000">
                <a:latin typeface="Arial"/>
                <a:cs typeface="Arial"/>
              </a:rPr>
              <a:t>i</a:t>
            </a:r>
            <a:r>
              <a:rPr dirty="0" sz="1000" spc="10">
                <a:latin typeface="Arial"/>
                <a:cs typeface="Arial"/>
              </a:rPr>
              <a:t>t</a:t>
            </a:r>
            <a:r>
              <a:rPr dirty="0" sz="1000" spc="5">
                <a:latin typeface="Arial"/>
                <a:cs typeface="Arial"/>
              </a:rPr>
              <a:t>a</a:t>
            </a:r>
            <a:r>
              <a:rPr dirty="0" sz="1000">
                <a:latin typeface="Arial"/>
                <a:cs typeface="Arial"/>
              </a:rPr>
              <a:t>li</a:t>
            </a:r>
            <a:r>
              <a:rPr dirty="0" sz="1000" spc="5">
                <a:latin typeface="Arial"/>
                <a:cs typeface="Arial"/>
              </a:rPr>
              <a:t>ana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 spc="5">
                <a:latin typeface="Arial"/>
                <a:cs typeface="Arial"/>
              </a:rPr>
              <a:t>it</a:t>
            </a:r>
            <a:endParaRPr sz="1000">
              <a:latin typeface="Arial"/>
              <a:cs typeface="Arial"/>
            </a:endParaRPr>
          </a:p>
          <a:p>
            <a:pPr marL="12700" marR="789940">
              <a:lnSpc>
                <a:spcPct val="171000"/>
              </a:lnSpc>
            </a:pPr>
            <a:r>
              <a:rPr dirty="0" sz="1000" spc="5">
                <a:latin typeface="Arial"/>
                <a:cs typeface="Arial"/>
              </a:rPr>
              <a:t>Co</a:t>
            </a:r>
            <a:r>
              <a:rPr dirty="0" sz="1000">
                <a:latin typeface="Arial"/>
                <a:cs typeface="Arial"/>
              </a:rPr>
              <a:t>rr</a:t>
            </a:r>
            <a:r>
              <a:rPr dirty="0" sz="1000" spc="5">
                <a:latin typeface="Arial"/>
                <a:cs typeface="Arial"/>
              </a:rPr>
              <a:t>ie</a:t>
            </a:r>
            <a:r>
              <a:rPr dirty="0" sz="1000" spc="-5">
                <a:latin typeface="Arial"/>
                <a:cs typeface="Arial"/>
              </a:rPr>
              <a:t>r</a:t>
            </a:r>
            <a:r>
              <a:rPr dirty="0" sz="1000" spc="5">
                <a:latin typeface="Arial"/>
                <a:cs typeface="Arial"/>
              </a:rPr>
              <a:t>e</a:t>
            </a:r>
            <a:r>
              <a:rPr dirty="0" sz="1000" spc="15">
                <a:latin typeface="Arial"/>
                <a:cs typeface="Arial"/>
              </a:rPr>
              <a:t>c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 spc="25">
                <a:latin typeface="Arial"/>
                <a:cs typeface="Arial"/>
              </a:rPr>
              <a:t>m</a:t>
            </a:r>
            <a:r>
              <a:rPr dirty="0" sz="1000" spc="5">
                <a:latin typeface="Arial"/>
                <a:cs typeface="Arial"/>
              </a:rPr>
              <a:t>un</a:t>
            </a:r>
            <a:r>
              <a:rPr dirty="0" sz="1000">
                <a:latin typeface="Arial"/>
                <a:cs typeface="Arial"/>
              </a:rPr>
              <a:t>i</a:t>
            </a:r>
            <a:r>
              <a:rPr dirty="0" sz="1000" spc="10">
                <a:latin typeface="Arial"/>
                <a:cs typeface="Arial"/>
              </a:rPr>
              <a:t>c</a:t>
            </a:r>
            <a:r>
              <a:rPr dirty="0" sz="1000" spc="5">
                <a:latin typeface="Arial"/>
                <a:cs typeface="Arial"/>
              </a:rPr>
              <a:t>a</a:t>
            </a:r>
            <a:r>
              <a:rPr dirty="0" sz="1000" spc="-10">
                <a:latin typeface="Arial"/>
                <a:cs typeface="Arial"/>
              </a:rPr>
              <a:t>z</a:t>
            </a:r>
            <a:r>
              <a:rPr dirty="0" sz="1000" spc="5">
                <a:latin typeface="Arial"/>
                <a:cs typeface="Arial"/>
              </a:rPr>
              <a:t>io</a:t>
            </a:r>
            <a:r>
              <a:rPr dirty="0" sz="1000">
                <a:latin typeface="Arial"/>
                <a:cs typeface="Arial"/>
              </a:rPr>
              <a:t>n</a:t>
            </a:r>
            <a:r>
              <a:rPr dirty="0" sz="1000">
                <a:latin typeface="Arial"/>
                <a:cs typeface="Arial"/>
              </a:rPr>
              <a:t>i</a:t>
            </a:r>
            <a:r>
              <a:rPr dirty="0" sz="1000" spc="10">
                <a:latin typeface="Arial"/>
                <a:cs typeface="Arial"/>
              </a:rPr>
              <a:t>.</a:t>
            </a:r>
            <a:r>
              <a:rPr dirty="0" sz="1000" spc="5">
                <a:latin typeface="Arial"/>
                <a:cs typeface="Arial"/>
              </a:rPr>
              <a:t>it  </a:t>
            </a:r>
            <a:r>
              <a:rPr dirty="0" sz="1000">
                <a:latin typeface="Arial"/>
                <a:cs typeface="Arial"/>
              </a:rPr>
              <a:t>Corriere.it</a:t>
            </a:r>
            <a:endParaRPr sz="1000">
              <a:latin typeface="Arial"/>
              <a:cs typeface="Arial"/>
            </a:endParaRPr>
          </a:p>
          <a:p>
            <a:pPr marL="12700" marR="998219">
              <a:lnSpc>
                <a:spcPct val="171000"/>
              </a:lnSpc>
            </a:pPr>
            <a:r>
              <a:rPr dirty="0" sz="1000" spc="5">
                <a:latin typeface="Arial"/>
                <a:cs typeface="Arial"/>
              </a:rPr>
              <a:t>Deapress.it  Economiasicilia.com</a:t>
            </a:r>
            <a:endParaRPr sz="1000">
              <a:latin typeface="Arial"/>
              <a:cs typeface="Arial"/>
            </a:endParaRPr>
          </a:p>
          <a:p>
            <a:pPr marL="12700" marR="1442085">
              <a:lnSpc>
                <a:spcPct val="171000"/>
              </a:lnSpc>
            </a:pPr>
            <a:r>
              <a:rPr dirty="0" sz="1000" spc="5">
                <a:latin typeface="Arial"/>
                <a:cs typeface="Arial"/>
              </a:rPr>
              <a:t>Ersel.it  Focus.it  </a:t>
            </a:r>
            <a:r>
              <a:rPr dirty="0" sz="1000" spc="10">
                <a:latin typeface="Arial"/>
                <a:cs typeface="Arial"/>
              </a:rPr>
              <a:t>Fo</a:t>
            </a:r>
            <a:r>
              <a:rPr dirty="0" sz="1000">
                <a:latin typeface="Arial"/>
                <a:cs typeface="Arial"/>
              </a:rPr>
              <a:t>n</a:t>
            </a:r>
            <a:r>
              <a:rPr dirty="0" sz="1000" spc="5">
                <a:latin typeface="Arial"/>
                <a:cs typeface="Arial"/>
              </a:rPr>
              <a:t>t</a:t>
            </a:r>
            <a:r>
              <a:rPr dirty="0" sz="1000" spc="5">
                <a:latin typeface="Arial"/>
                <a:cs typeface="Arial"/>
              </a:rPr>
              <a:t>enew</a:t>
            </a:r>
            <a:r>
              <a:rPr dirty="0" sz="1000" spc="15">
                <a:latin typeface="Arial"/>
                <a:cs typeface="Arial"/>
              </a:rPr>
              <a:t>s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 spc="5">
                <a:latin typeface="Arial"/>
                <a:cs typeface="Arial"/>
              </a:rPr>
              <a:t>it</a:t>
            </a:r>
            <a:endParaRPr sz="1000">
              <a:latin typeface="Arial"/>
              <a:cs typeface="Arial"/>
            </a:endParaRPr>
          </a:p>
          <a:p>
            <a:pPr marL="12700" marR="1012825">
              <a:lnSpc>
                <a:spcPct val="171000"/>
              </a:lnSpc>
            </a:pPr>
            <a:r>
              <a:rPr dirty="0" sz="1000" spc="5">
                <a:latin typeface="Arial"/>
                <a:cs typeface="Arial"/>
              </a:rPr>
              <a:t>Ilghirlandaio.com  </a:t>
            </a:r>
            <a:r>
              <a:rPr dirty="0" sz="1000" spc="5">
                <a:latin typeface="Arial"/>
                <a:cs typeface="Arial"/>
              </a:rPr>
              <a:t>I</a:t>
            </a:r>
            <a:r>
              <a:rPr dirty="0" sz="1000" spc="5">
                <a:latin typeface="Arial"/>
                <a:cs typeface="Arial"/>
              </a:rPr>
              <a:t>lgi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>
                <a:latin typeface="Arial"/>
                <a:cs typeface="Arial"/>
              </a:rPr>
              <a:t>r</a:t>
            </a:r>
            <a:r>
              <a:rPr dirty="0" sz="1000" spc="5">
                <a:latin typeface="Arial"/>
                <a:cs typeface="Arial"/>
              </a:rPr>
              <a:t>na</a:t>
            </a:r>
            <a:r>
              <a:rPr dirty="0" sz="1000" spc="5">
                <a:latin typeface="Arial"/>
                <a:cs typeface="Arial"/>
              </a:rPr>
              <a:t>le</a:t>
            </a:r>
            <a:r>
              <a:rPr dirty="0" sz="1000">
                <a:latin typeface="Arial"/>
                <a:cs typeface="Arial"/>
              </a:rPr>
              <a:t>d</a:t>
            </a:r>
            <a:r>
              <a:rPr dirty="0" sz="1000">
                <a:latin typeface="Arial"/>
                <a:cs typeface="Arial"/>
              </a:rPr>
              <a:t>i</a:t>
            </a:r>
            <a:r>
              <a:rPr dirty="0" sz="1000" spc="10">
                <a:latin typeface="Arial"/>
                <a:cs typeface="Arial"/>
              </a:rPr>
              <a:t>v</a:t>
            </a:r>
            <a:r>
              <a:rPr dirty="0" sz="1000">
                <a:latin typeface="Arial"/>
                <a:cs typeface="Arial"/>
              </a:rPr>
              <a:t>i</a:t>
            </a:r>
            <a:r>
              <a:rPr dirty="0" sz="1000" spc="10">
                <a:latin typeface="Arial"/>
                <a:cs typeface="Arial"/>
              </a:rPr>
              <a:t>c</a:t>
            </a:r>
            <a:r>
              <a:rPr dirty="0" sz="1000" spc="5">
                <a:latin typeface="Arial"/>
                <a:cs typeface="Arial"/>
              </a:rPr>
              <a:t>en</a:t>
            </a:r>
            <a:r>
              <a:rPr dirty="0" sz="1000" spc="-10">
                <a:latin typeface="Arial"/>
                <a:cs typeface="Arial"/>
              </a:rPr>
              <a:t>z</a:t>
            </a:r>
            <a:r>
              <a:rPr dirty="0" sz="1000" spc="5">
                <a:latin typeface="Arial"/>
                <a:cs typeface="Arial"/>
              </a:rPr>
              <a:t>a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 spc="5">
                <a:latin typeface="Arial"/>
                <a:cs typeface="Arial"/>
              </a:rPr>
              <a:t>it  </a:t>
            </a:r>
            <a:r>
              <a:rPr dirty="0" sz="1000" spc="5">
                <a:latin typeface="Arial"/>
                <a:cs typeface="Arial"/>
              </a:rPr>
              <a:t>Ilmeteo.it  Ilsussidiario.net  Iltempo.it</a:t>
            </a:r>
            <a:endParaRPr sz="1000">
              <a:latin typeface="Arial"/>
              <a:cs typeface="Arial"/>
            </a:endParaRPr>
          </a:p>
          <a:p>
            <a:pPr marL="12700" marR="1211580">
              <a:lnSpc>
                <a:spcPct val="171000"/>
              </a:lnSpc>
              <a:spcBef>
                <a:spcPts val="5"/>
              </a:spcBef>
            </a:pPr>
            <a:r>
              <a:rPr dirty="0" sz="1000" spc="5">
                <a:latin typeface="Arial"/>
                <a:cs typeface="Arial"/>
              </a:rPr>
              <a:t>Larena.it  </a:t>
            </a:r>
            <a:r>
              <a:rPr dirty="0" sz="1000" spc="5">
                <a:latin typeface="Arial"/>
                <a:cs typeface="Arial"/>
              </a:rPr>
              <a:t>Legno</a:t>
            </a:r>
            <a:r>
              <a:rPr dirty="0" sz="1000" spc="15">
                <a:latin typeface="Arial"/>
                <a:cs typeface="Arial"/>
              </a:rPr>
              <a:t>s</a:t>
            </a:r>
            <a:r>
              <a:rPr dirty="0" sz="1000" spc="5">
                <a:latin typeface="Arial"/>
                <a:cs typeface="Arial"/>
              </a:rPr>
              <a:t>t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>
                <a:latin typeface="Arial"/>
                <a:cs typeface="Arial"/>
              </a:rPr>
              <a:t>r</a:t>
            </a:r>
            <a:r>
              <a:rPr dirty="0" sz="1000" spc="5">
                <a:latin typeface="Arial"/>
                <a:cs typeface="Arial"/>
              </a:rPr>
              <a:t>t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 spc="15">
                <a:latin typeface="Arial"/>
                <a:cs typeface="Arial"/>
              </a:rPr>
              <a:t>c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 spc="5">
                <a:latin typeface="Arial"/>
                <a:cs typeface="Arial"/>
              </a:rPr>
              <a:t>m  </a:t>
            </a:r>
            <a:r>
              <a:rPr dirty="0" sz="1000" spc="5">
                <a:latin typeface="Arial"/>
                <a:cs typeface="Arial"/>
              </a:rPr>
              <a:t>Liberweb.it  Mangialibri.com  Milanofinanza.it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320160" y="1792556"/>
          <a:ext cx="3167380" cy="79641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6740"/>
                <a:gridCol w="808990"/>
                <a:gridCol w="1771014"/>
              </a:tblGrid>
              <a:tr h="202662">
                <a:tc>
                  <a:txBody>
                    <a:bodyPr/>
                    <a:lstStyle/>
                    <a:p>
                      <a:pPr algn="ctr" marR="156845">
                        <a:lnSpc>
                          <a:spcPts val="1125"/>
                        </a:lnSpc>
                      </a:pPr>
                      <a:r>
                        <a:rPr dirty="0" u="sng" sz="1000" spc="5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giorno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48260">
                        <a:lnSpc>
                          <a:spcPts val="1125"/>
                        </a:lnSpc>
                      </a:pPr>
                      <a:r>
                        <a:rPr dirty="0" u="sng" sz="1000" spc="1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mese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ctr" marL="114300">
                        <a:lnSpc>
                          <a:spcPts val="1125"/>
                        </a:lnSpc>
                      </a:pPr>
                      <a:r>
                        <a:rPr dirty="0" u="sng" sz="1000" spc="5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pagine in rassegna</a:t>
                      </a:r>
                      <a:r>
                        <a:rPr dirty="0" u="sng" sz="1000" spc="-3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r>
                        <a:rPr dirty="0" u="sng" sz="1000" spc="10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stampa</a:t>
                      </a:r>
                      <a:r>
                        <a:rPr dirty="0" u="sng" sz="1000" spc="15">
                          <a:uFill>
                            <a:solidFill>
                              <a:srgbClr val="000000"/>
                            </a:solidFill>
                          </a:uFill>
                          <a:latin typeface="Arial"/>
                          <a:cs typeface="Arial"/>
                        </a:rPr>
                        <a:t> 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60794">
                <a:tc>
                  <a:txBody>
                    <a:bodyPr/>
                    <a:lstStyle/>
                    <a:p>
                      <a:pPr algn="ctr" marR="1555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12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488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gennaio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1493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94">
                <a:tc>
                  <a:txBody>
                    <a:bodyPr/>
                    <a:lstStyle/>
                    <a:p>
                      <a:pPr algn="ctr" marR="1568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5016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febbraio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1493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algn="ctr" marR="15684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488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1493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algn="ctr" marR="1555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15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488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1493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algn="ctr" marR="1555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488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1493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algn="ctr" marR="1555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488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1493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algn="ctr" marR="1555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488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1493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algn="ctr" marR="1555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25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488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1493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0">
                <a:tc>
                  <a:txBody>
                    <a:bodyPr/>
                    <a:lstStyle/>
                    <a:p>
                      <a:pPr algn="ctr" marR="1555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488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1493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1">
                <a:tc>
                  <a:txBody>
                    <a:bodyPr/>
                    <a:lstStyle/>
                    <a:p>
                      <a:pPr algn="ctr" marR="1555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488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1493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algn="ctr" marR="1555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488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1493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algn="ctr" marR="1555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488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1493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algn="ctr" marR="1555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488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1493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algn="ctr" marR="1555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488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1493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algn="ctr" marR="1555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488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1493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algn="ctr" marR="1555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488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1493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94">
                <a:tc>
                  <a:txBody>
                    <a:bodyPr/>
                    <a:lstStyle/>
                    <a:p>
                      <a:pPr algn="ctr" marR="1555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488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1493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94">
                <a:tc>
                  <a:txBody>
                    <a:bodyPr/>
                    <a:lstStyle/>
                    <a:p>
                      <a:pPr algn="ctr" marR="1555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488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1493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algn="ctr" marR="1555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488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1493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algn="ctr" marR="1555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488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1493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algn="ctr" marR="1555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488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1493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algn="ctr" marR="1555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488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1493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algn="ctr" marR="1555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488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1493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algn="ctr" marR="1555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488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1493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1">
                <a:tc>
                  <a:txBody>
                    <a:bodyPr/>
                    <a:lstStyle/>
                    <a:p>
                      <a:pPr algn="ctr" marR="1555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488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1493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0">
                <a:tc>
                  <a:txBody>
                    <a:bodyPr/>
                    <a:lstStyle/>
                    <a:p>
                      <a:pPr algn="ctr" marR="1555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488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1493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algn="ctr" marR="1555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488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1493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algn="ctr" marR="1555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488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1493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algn="ctr" marR="1555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4889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1493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02662">
                <a:tc>
                  <a:txBody>
                    <a:bodyPr/>
                    <a:lstStyle/>
                    <a:p>
                      <a:pPr algn="ctr" marR="155575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48895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ctr" marL="114935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</a:tbl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10" b="1">
                <a:latin typeface="Arial"/>
                <a:cs typeface="Arial"/>
              </a:rPr>
              <a:t>Ansa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5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6627" y="2427782"/>
            <a:ext cx="6126480" cy="400685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19600"/>
              </a:lnSpc>
              <a:spcBef>
                <a:spcPts val="90"/>
              </a:spcBef>
            </a:pPr>
            <a:r>
              <a:rPr dirty="0" sz="1150">
                <a:latin typeface="Arial"/>
                <a:cs typeface="Arial"/>
              </a:rPr>
              <a:t>Si </a:t>
            </a:r>
            <a:r>
              <a:rPr dirty="0" sz="1150" spc="-5">
                <a:latin typeface="Arial"/>
                <a:cs typeface="Arial"/>
              </a:rPr>
              <a:t>concluderà l'8 </a:t>
            </a:r>
            <a:r>
              <a:rPr dirty="0" sz="1150">
                <a:latin typeface="Arial"/>
                <a:cs typeface="Arial"/>
              </a:rPr>
              <a:t>maggio </a:t>
            </a:r>
            <a:r>
              <a:rPr dirty="0" sz="1150" spc="-5">
                <a:latin typeface="Arial"/>
                <a:cs typeface="Arial"/>
              </a:rPr>
              <a:t>la terza edizione del </a:t>
            </a:r>
            <a:r>
              <a:rPr dirty="0" sz="1150">
                <a:latin typeface="Arial"/>
                <a:cs typeface="Arial"/>
              </a:rPr>
              <a:t>Festival </a:t>
            </a:r>
            <a:r>
              <a:rPr dirty="0" sz="1150" spc="-5">
                <a:latin typeface="Arial"/>
                <a:cs typeface="Arial"/>
              </a:rPr>
              <a:t>della Cultura Creativa </a:t>
            </a:r>
            <a:r>
              <a:rPr dirty="0" sz="1150">
                <a:latin typeface="Arial"/>
                <a:cs typeface="Arial"/>
              </a:rPr>
              <a:t>promosso </a:t>
            </a:r>
            <a:r>
              <a:rPr dirty="0" sz="1150" spc="-5">
                <a:latin typeface="Arial"/>
                <a:cs typeface="Arial"/>
              </a:rPr>
              <a:t>dall'Abi  sul territorio nazionale </a:t>
            </a:r>
            <a:r>
              <a:rPr dirty="0" sz="1150">
                <a:latin typeface="Arial"/>
                <a:cs typeface="Arial"/>
              </a:rPr>
              <a:t>e </a:t>
            </a:r>
            <a:r>
              <a:rPr dirty="0" sz="1150" spc="-5">
                <a:latin typeface="Arial"/>
                <a:cs typeface="Arial"/>
              </a:rPr>
              <a:t>dedicato ai giovani </a:t>
            </a:r>
            <a:r>
              <a:rPr dirty="0" sz="1150">
                <a:latin typeface="Arial"/>
                <a:cs typeface="Arial"/>
              </a:rPr>
              <a:t>e </a:t>
            </a:r>
            <a:r>
              <a:rPr dirty="0" sz="1150" spc="-5">
                <a:latin typeface="Arial"/>
                <a:cs typeface="Arial"/>
              </a:rPr>
              <a:t>ai giovanissimi di età compresa </a:t>
            </a:r>
            <a:r>
              <a:rPr dirty="0" sz="1150">
                <a:latin typeface="Arial"/>
                <a:cs typeface="Arial"/>
              </a:rPr>
              <a:t>tra i </a:t>
            </a:r>
            <a:r>
              <a:rPr dirty="0" sz="1150" spc="-5">
                <a:latin typeface="Arial"/>
                <a:cs typeface="Arial"/>
              </a:rPr>
              <a:t>sei </a:t>
            </a:r>
            <a:r>
              <a:rPr dirty="0" sz="1150">
                <a:latin typeface="Arial"/>
                <a:cs typeface="Arial"/>
              </a:rPr>
              <a:t>e i  </a:t>
            </a:r>
            <a:r>
              <a:rPr dirty="0" sz="1150" spc="-5">
                <a:latin typeface="Arial"/>
                <a:cs typeface="Arial"/>
              </a:rPr>
              <a:t>tredici anni. </a:t>
            </a:r>
            <a:r>
              <a:rPr dirty="0" sz="1150">
                <a:latin typeface="Arial"/>
                <a:cs typeface="Arial"/>
              </a:rPr>
              <a:t>Il </a:t>
            </a:r>
            <a:r>
              <a:rPr dirty="0" sz="1150" spc="-5">
                <a:latin typeface="Arial"/>
                <a:cs typeface="Arial"/>
              </a:rPr>
              <a:t>Festival </a:t>
            </a:r>
            <a:r>
              <a:rPr dirty="0" sz="1150">
                <a:latin typeface="Arial"/>
                <a:cs typeface="Arial"/>
              </a:rPr>
              <a:t>ha </a:t>
            </a:r>
            <a:r>
              <a:rPr dirty="0" sz="1150" spc="-5">
                <a:latin typeface="Arial"/>
                <a:cs typeface="Arial"/>
              </a:rPr>
              <a:t>il </a:t>
            </a:r>
            <a:r>
              <a:rPr dirty="0" sz="1150">
                <a:latin typeface="Arial"/>
                <a:cs typeface="Arial"/>
              </a:rPr>
              <a:t>patrocinio </a:t>
            </a:r>
            <a:r>
              <a:rPr dirty="0" sz="1150" spc="-5">
                <a:latin typeface="Arial"/>
                <a:cs typeface="Arial"/>
              </a:rPr>
              <a:t>dell'Unesco, dell'Alto patronato della Repubblica </a:t>
            </a:r>
            <a:r>
              <a:rPr dirty="0" sz="1150">
                <a:latin typeface="Arial"/>
                <a:cs typeface="Arial"/>
              </a:rPr>
              <a:t>e del  </a:t>
            </a:r>
            <a:r>
              <a:rPr dirty="0" sz="1150" spc="-5">
                <a:latin typeface="Arial"/>
                <a:cs typeface="Arial"/>
              </a:rPr>
              <a:t>Mibact </a:t>
            </a:r>
            <a:r>
              <a:rPr dirty="0" sz="1150">
                <a:latin typeface="Arial"/>
                <a:cs typeface="Arial"/>
              </a:rPr>
              <a:t>e </a:t>
            </a:r>
            <a:r>
              <a:rPr dirty="0" sz="1150" spc="-5">
                <a:latin typeface="Arial"/>
                <a:cs typeface="Arial"/>
              </a:rPr>
              <a:t>la </a:t>
            </a:r>
            <a:r>
              <a:rPr dirty="0" sz="1150">
                <a:latin typeface="Arial"/>
                <a:cs typeface="Arial"/>
              </a:rPr>
              <a:t>media </a:t>
            </a:r>
            <a:r>
              <a:rPr dirty="0" sz="1150" spc="-5">
                <a:latin typeface="Arial"/>
                <a:cs typeface="Arial"/>
              </a:rPr>
              <a:t>partnership della </a:t>
            </a:r>
            <a:r>
              <a:rPr dirty="0" sz="1150">
                <a:latin typeface="Arial"/>
                <a:cs typeface="Arial"/>
              </a:rPr>
              <a:t>Rai e </a:t>
            </a:r>
            <a:r>
              <a:rPr dirty="0" sz="1150" spc="-5">
                <a:latin typeface="Arial"/>
                <a:cs typeface="Arial"/>
              </a:rPr>
              <a:t>coinvolge anche quest'anno 60 città italiane </a:t>
            </a:r>
            <a:r>
              <a:rPr dirty="0" sz="1150">
                <a:latin typeface="Arial"/>
                <a:cs typeface="Arial"/>
              </a:rPr>
              <a:t>e più </a:t>
            </a:r>
            <a:r>
              <a:rPr dirty="0" sz="1150" spc="-5">
                <a:latin typeface="Arial"/>
                <a:cs typeface="Arial"/>
              </a:rPr>
              <a:t>di  15mila bambini. </a:t>
            </a:r>
            <a:r>
              <a:rPr dirty="0" sz="1150">
                <a:latin typeface="Arial"/>
                <a:cs typeface="Arial"/>
              </a:rPr>
              <a:t>Il </a:t>
            </a:r>
            <a:r>
              <a:rPr dirty="0" sz="1150" spc="-5">
                <a:latin typeface="Arial"/>
                <a:cs typeface="Arial"/>
              </a:rPr>
              <a:t>tema prescelto per l'edizione 2016 </a:t>
            </a:r>
            <a:r>
              <a:rPr dirty="0" sz="1150">
                <a:latin typeface="Arial"/>
                <a:cs typeface="Arial"/>
              </a:rPr>
              <a:t>è </a:t>
            </a:r>
            <a:r>
              <a:rPr dirty="0" sz="1150" spc="-5">
                <a:latin typeface="Arial"/>
                <a:cs typeface="Arial"/>
              </a:rPr>
              <a:t>"Abitare Sottosopra </a:t>
            </a:r>
            <a:r>
              <a:rPr dirty="0" sz="1150">
                <a:latin typeface="Arial"/>
                <a:cs typeface="Arial"/>
              </a:rPr>
              <a:t>- </a:t>
            </a:r>
            <a:r>
              <a:rPr dirty="0" sz="1150" spc="-5">
                <a:latin typeface="Arial"/>
                <a:cs typeface="Arial"/>
              </a:rPr>
              <a:t>scoprire </a:t>
            </a:r>
            <a:r>
              <a:rPr dirty="0" sz="1150">
                <a:latin typeface="Arial"/>
                <a:cs typeface="Arial"/>
              </a:rPr>
              <a:t>e  sperimentare </a:t>
            </a:r>
            <a:r>
              <a:rPr dirty="0" sz="1150" spc="-5">
                <a:latin typeface="Arial"/>
                <a:cs typeface="Arial"/>
              </a:rPr>
              <a:t>come </a:t>
            </a:r>
            <a:r>
              <a:rPr dirty="0" sz="1150">
                <a:latin typeface="Arial"/>
                <a:cs typeface="Arial"/>
              </a:rPr>
              <a:t>si </a:t>
            </a:r>
            <a:r>
              <a:rPr dirty="0" sz="1150" spc="-10">
                <a:latin typeface="Arial"/>
                <a:cs typeface="Arial"/>
              </a:rPr>
              <a:t>sta </a:t>
            </a:r>
            <a:r>
              <a:rPr dirty="0" sz="1150" spc="-5">
                <a:latin typeface="Arial"/>
                <a:cs typeface="Arial"/>
              </a:rPr>
              <a:t>dentro l'arte, </a:t>
            </a:r>
            <a:r>
              <a:rPr dirty="0" sz="1150">
                <a:latin typeface="Arial"/>
                <a:cs typeface="Arial"/>
              </a:rPr>
              <a:t>i </a:t>
            </a:r>
            <a:r>
              <a:rPr dirty="0" sz="1150" spc="-5">
                <a:latin typeface="Arial"/>
                <a:cs typeface="Arial"/>
              </a:rPr>
              <a:t>luoghi </a:t>
            </a:r>
            <a:r>
              <a:rPr dirty="0" sz="1150">
                <a:latin typeface="Arial"/>
                <a:cs typeface="Arial"/>
              </a:rPr>
              <a:t>e </a:t>
            </a:r>
            <a:r>
              <a:rPr dirty="0" sz="1150" spc="-5">
                <a:latin typeface="Arial"/>
                <a:cs typeface="Arial"/>
              </a:rPr>
              <a:t>le cose". </a:t>
            </a:r>
            <a:r>
              <a:rPr dirty="0" sz="1150">
                <a:latin typeface="Arial"/>
                <a:cs typeface="Arial"/>
              </a:rPr>
              <a:t>Il </a:t>
            </a:r>
            <a:r>
              <a:rPr dirty="0" sz="1150" spc="-5">
                <a:latin typeface="Arial"/>
                <a:cs typeface="Arial"/>
              </a:rPr>
              <a:t>Festival sarà per </a:t>
            </a:r>
            <a:r>
              <a:rPr dirty="0" sz="1150">
                <a:latin typeface="Arial"/>
                <a:cs typeface="Arial"/>
              </a:rPr>
              <a:t>i </a:t>
            </a:r>
            <a:r>
              <a:rPr dirty="0" sz="1150" spc="-5">
                <a:latin typeface="Arial"/>
                <a:cs typeface="Arial"/>
              </a:rPr>
              <a:t>ragazzi anche  l'occasione per </a:t>
            </a:r>
            <a:r>
              <a:rPr dirty="0" sz="1150">
                <a:latin typeface="Arial"/>
                <a:cs typeface="Arial"/>
              </a:rPr>
              <a:t>riflettere </a:t>
            </a:r>
            <a:r>
              <a:rPr dirty="0" sz="1150" spc="-5">
                <a:latin typeface="Arial"/>
                <a:cs typeface="Arial"/>
              </a:rPr>
              <a:t>sulla condizione di stabilità legata al </a:t>
            </a:r>
            <a:r>
              <a:rPr dirty="0" sz="1150">
                <a:latin typeface="Arial"/>
                <a:cs typeface="Arial"/>
              </a:rPr>
              <a:t>tema </a:t>
            </a:r>
            <a:r>
              <a:rPr dirty="0" sz="1150" spc="-5">
                <a:latin typeface="Arial"/>
                <a:cs typeface="Arial"/>
              </a:rPr>
              <a:t>dell'abitare, sul </a:t>
            </a:r>
            <a:r>
              <a:rPr dirty="0" sz="1150">
                <a:latin typeface="Arial"/>
                <a:cs typeface="Arial"/>
              </a:rPr>
              <a:t>legame </a:t>
            </a:r>
            <a:r>
              <a:rPr dirty="0" sz="1150" spc="-5">
                <a:latin typeface="Arial"/>
                <a:cs typeface="Arial"/>
              </a:rPr>
              <a:t>con  la propria città </a:t>
            </a:r>
            <a:r>
              <a:rPr dirty="0" sz="1150">
                <a:latin typeface="Arial"/>
                <a:cs typeface="Arial"/>
              </a:rPr>
              <a:t>e </a:t>
            </a:r>
            <a:r>
              <a:rPr dirty="0" sz="1150" spc="-5">
                <a:latin typeface="Arial"/>
                <a:cs typeface="Arial"/>
              </a:rPr>
              <a:t>il proprio quartiere. </a:t>
            </a:r>
            <a:r>
              <a:rPr dirty="0" sz="1150">
                <a:latin typeface="Arial"/>
                <a:cs typeface="Arial"/>
              </a:rPr>
              <a:t>Il </a:t>
            </a:r>
            <a:r>
              <a:rPr dirty="0" sz="1150" spc="-5">
                <a:latin typeface="Arial"/>
                <a:cs typeface="Arial"/>
              </a:rPr>
              <a:t>gran finale del </a:t>
            </a:r>
            <a:r>
              <a:rPr dirty="0" sz="1150">
                <a:latin typeface="Arial"/>
                <a:cs typeface="Arial"/>
              </a:rPr>
              <a:t>Festival si </a:t>
            </a:r>
            <a:r>
              <a:rPr dirty="0" sz="1150" spc="-5">
                <a:latin typeface="Arial"/>
                <a:cs typeface="Arial"/>
              </a:rPr>
              <a:t>svolgerà domenica alle ore </a:t>
            </a:r>
            <a:r>
              <a:rPr dirty="0" sz="1150">
                <a:latin typeface="Arial"/>
                <a:cs typeface="Arial"/>
              </a:rPr>
              <a:t>10  a </a:t>
            </a:r>
            <a:r>
              <a:rPr dirty="0" sz="1150" spc="-5">
                <a:latin typeface="Arial"/>
                <a:cs typeface="Arial"/>
              </a:rPr>
              <a:t>Castelbuono </a:t>
            </a:r>
            <a:r>
              <a:rPr dirty="0" sz="1150">
                <a:latin typeface="Arial"/>
                <a:cs typeface="Arial"/>
              </a:rPr>
              <a:t>(PA), </a:t>
            </a:r>
            <a:r>
              <a:rPr dirty="0" sz="1150" spc="-5">
                <a:latin typeface="Arial"/>
                <a:cs typeface="Arial"/>
              </a:rPr>
              <a:t>città attenta alle questioni ambientali </a:t>
            </a:r>
            <a:r>
              <a:rPr dirty="0" sz="1150">
                <a:latin typeface="Arial"/>
                <a:cs typeface="Arial"/>
              </a:rPr>
              <a:t>(esemplare </a:t>
            </a:r>
            <a:r>
              <a:rPr dirty="0" sz="1150" spc="-5">
                <a:latin typeface="Arial"/>
                <a:cs typeface="Arial"/>
              </a:rPr>
              <a:t>l'utilizzo degli </a:t>
            </a:r>
            <a:r>
              <a:rPr dirty="0" sz="1150">
                <a:latin typeface="Arial"/>
                <a:cs typeface="Arial"/>
              </a:rPr>
              <a:t>asinelli-  </a:t>
            </a:r>
            <a:r>
              <a:rPr dirty="0" sz="1150" spc="-5">
                <a:latin typeface="Arial"/>
                <a:cs typeface="Arial"/>
              </a:rPr>
              <a:t>spazzini), tanto da </a:t>
            </a:r>
            <a:r>
              <a:rPr dirty="0" sz="1150">
                <a:latin typeface="Arial"/>
                <a:cs typeface="Arial"/>
              </a:rPr>
              <a:t>far </a:t>
            </a:r>
            <a:r>
              <a:rPr dirty="0" sz="1150" spc="-5">
                <a:latin typeface="Arial"/>
                <a:cs typeface="Arial"/>
              </a:rPr>
              <a:t>parte della rete Italiana </a:t>
            </a:r>
            <a:r>
              <a:rPr dirty="0" sz="1150">
                <a:latin typeface="Arial"/>
                <a:cs typeface="Arial"/>
              </a:rPr>
              <a:t>Città </a:t>
            </a:r>
            <a:r>
              <a:rPr dirty="0" sz="1150" spc="-5">
                <a:latin typeface="Arial"/>
                <a:cs typeface="Arial"/>
              </a:rPr>
              <a:t>Sane dell' </a:t>
            </a:r>
            <a:r>
              <a:rPr dirty="0" sz="1150">
                <a:latin typeface="Arial"/>
                <a:cs typeface="Arial"/>
              </a:rPr>
              <a:t>Oms, </a:t>
            </a:r>
            <a:r>
              <a:rPr dirty="0" sz="1150" spc="-5">
                <a:latin typeface="Arial"/>
                <a:cs typeface="Arial"/>
              </a:rPr>
              <a:t>l'Organizzazione Mondiale  della Sanità. Nell'occasione </a:t>
            </a:r>
            <a:r>
              <a:rPr dirty="0" sz="1150">
                <a:latin typeface="Arial"/>
                <a:cs typeface="Arial"/>
              </a:rPr>
              <a:t>mille bambini e </a:t>
            </a:r>
            <a:r>
              <a:rPr dirty="0" sz="1150" spc="-5">
                <a:latin typeface="Arial"/>
                <a:cs typeface="Arial"/>
              </a:rPr>
              <a:t>ragazzi </a:t>
            </a:r>
            <a:r>
              <a:rPr dirty="0" sz="1150">
                <a:latin typeface="Arial"/>
                <a:cs typeface="Arial"/>
              </a:rPr>
              <a:t>delle </a:t>
            </a:r>
            <a:r>
              <a:rPr dirty="0" sz="1150" spc="-5">
                <a:latin typeface="Arial"/>
                <a:cs typeface="Arial"/>
              </a:rPr>
              <a:t>scuole, dall'Infanzia alle Superiori,  coordinati dal Dipartimento Educazione Castello di Rivoli, </a:t>
            </a:r>
            <a:r>
              <a:rPr dirty="0" sz="1150">
                <a:latin typeface="Arial"/>
                <a:cs typeface="Arial"/>
              </a:rPr>
              <a:t>insieme </a:t>
            </a:r>
            <a:r>
              <a:rPr dirty="0" sz="1150" spc="-5">
                <a:latin typeface="Arial"/>
                <a:cs typeface="Arial"/>
              </a:rPr>
              <a:t>ai Dipartimenti Educazione  Museo Civico di Castelbuono, dell'Ecomuseo Urbano </a:t>
            </a:r>
            <a:r>
              <a:rPr dirty="0" sz="1150">
                <a:latin typeface="Arial"/>
                <a:cs typeface="Arial"/>
              </a:rPr>
              <a:t>del </a:t>
            </a:r>
            <a:r>
              <a:rPr dirty="0" sz="1150" spc="-5">
                <a:latin typeface="Arial"/>
                <a:cs typeface="Arial"/>
              </a:rPr>
              <a:t>Mare </a:t>
            </a:r>
            <a:r>
              <a:rPr dirty="0" sz="1150">
                <a:latin typeface="Arial"/>
                <a:cs typeface="Arial"/>
              </a:rPr>
              <a:t>Memoria </a:t>
            </a:r>
            <a:r>
              <a:rPr dirty="0" sz="1150" spc="-5">
                <a:latin typeface="Arial"/>
                <a:cs typeface="Arial"/>
              </a:rPr>
              <a:t>Viva di </a:t>
            </a:r>
            <a:r>
              <a:rPr dirty="0" sz="1150">
                <a:latin typeface="Arial"/>
                <a:cs typeface="Arial"/>
              </a:rPr>
              <a:t>Palermo, </a:t>
            </a:r>
            <a:r>
              <a:rPr dirty="0" sz="1150" spc="-5">
                <a:latin typeface="Arial"/>
                <a:cs typeface="Arial"/>
              </a:rPr>
              <a:t>il  Dipartimento di Comunicazione </a:t>
            </a:r>
            <a:r>
              <a:rPr dirty="0" sz="1150">
                <a:latin typeface="Arial"/>
                <a:cs typeface="Arial"/>
              </a:rPr>
              <a:t>e </a:t>
            </a:r>
            <a:r>
              <a:rPr dirty="0" sz="1150" spc="-5">
                <a:latin typeface="Arial"/>
                <a:cs typeface="Arial"/>
              </a:rPr>
              <a:t>Didattica </a:t>
            </a:r>
            <a:r>
              <a:rPr dirty="0" sz="1150">
                <a:latin typeface="Arial"/>
                <a:cs typeface="Arial"/>
              </a:rPr>
              <a:t>dell'Arte </a:t>
            </a:r>
            <a:r>
              <a:rPr dirty="0" sz="1150" spc="-5">
                <a:latin typeface="Arial"/>
                <a:cs typeface="Arial"/>
              </a:rPr>
              <a:t>dell'Accademia di Belle </a:t>
            </a:r>
            <a:r>
              <a:rPr dirty="0" sz="1150">
                <a:latin typeface="Arial"/>
                <a:cs typeface="Arial"/>
              </a:rPr>
              <a:t>Arti </a:t>
            </a:r>
            <a:r>
              <a:rPr dirty="0" sz="1150" spc="-5">
                <a:latin typeface="Arial"/>
                <a:cs typeface="Arial"/>
              </a:rPr>
              <a:t>di </a:t>
            </a:r>
            <a:r>
              <a:rPr dirty="0" sz="1150">
                <a:latin typeface="Arial"/>
                <a:cs typeface="Arial"/>
              </a:rPr>
              <a:t>Palermo  </a:t>
            </a:r>
            <a:r>
              <a:rPr dirty="0" sz="1150" spc="-5">
                <a:latin typeface="Arial"/>
                <a:cs typeface="Arial"/>
              </a:rPr>
              <a:t>realizzeranno </a:t>
            </a:r>
            <a:r>
              <a:rPr dirty="0" sz="1150">
                <a:latin typeface="Arial"/>
                <a:cs typeface="Arial"/>
              </a:rPr>
              <a:t>in </a:t>
            </a:r>
            <a:r>
              <a:rPr dirty="0" sz="1150" spc="-5">
                <a:latin typeface="Arial"/>
                <a:cs typeface="Arial"/>
              </a:rPr>
              <a:t>un grande evento collettivo, un tappeto volante </a:t>
            </a:r>
            <a:r>
              <a:rPr dirty="0" sz="1150">
                <a:latin typeface="Arial"/>
                <a:cs typeface="Arial"/>
              </a:rPr>
              <a:t>che </a:t>
            </a:r>
            <a:r>
              <a:rPr dirty="0" sz="1150" spc="-5">
                <a:latin typeface="Arial"/>
                <a:cs typeface="Arial"/>
              </a:rPr>
              <a:t>sarà occasione per </a:t>
            </a:r>
            <a:r>
              <a:rPr dirty="0" sz="1150">
                <a:latin typeface="Arial"/>
                <a:cs typeface="Arial"/>
              </a:rPr>
              <a:t>creare  </a:t>
            </a:r>
            <a:r>
              <a:rPr dirty="0" sz="1150" spc="-5">
                <a:latin typeface="Arial"/>
                <a:cs typeface="Arial"/>
              </a:rPr>
              <a:t>una prospettiva nuova </a:t>
            </a:r>
            <a:r>
              <a:rPr dirty="0" sz="1150">
                <a:latin typeface="Arial"/>
                <a:cs typeface="Arial"/>
              </a:rPr>
              <a:t>di </a:t>
            </a:r>
            <a:r>
              <a:rPr dirty="0" sz="1150" spc="-5">
                <a:latin typeface="Arial"/>
                <a:cs typeface="Arial"/>
              </a:rPr>
              <a:t>vedere il </a:t>
            </a:r>
            <a:r>
              <a:rPr dirty="0" sz="1150">
                <a:latin typeface="Arial"/>
                <a:cs typeface="Arial"/>
              </a:rPr>
              <a:t>mondo e </a:t>
            </a:r>
            <a:r>
              <a:rPr dirty="0" sz="1150" spc="-5">
                <a:latin typeface="Arial"/>
                <a:cs typeface="Arial"/>
              </a:rPr>
              <a:t>l'arte: sottosopra appunto. </a:t>
            </a:r>
            <a:r>
              <a:rPr dirty="0" sz="1150" spc="5">
                <a:latin typeface="Arial"/>
                <a:cs typeface="Arial"/>
              </a:rPr>
              <a:t>Ospite </a:t>
            </a:r>
            <a:r>
              <a:rPr dirty="0" sz="1150" spc="-5">
                <a:latin typeface="Arial"/>
                <a:cs typeface="Arial"/>
              </a:rPr>
              <a:t>d'eccezione </a:t>
            </a:r>
            <a:r>
              <a:rPr dirty="0" sz="1150">
                <a:latin typeface="Arial"/>
                <a:cs typeface="Arial"/>
              </a:rPr>
              <a:t>e  </a:t>
            </a:r>
            <a:r>
              <a:rPr dirty="0" sz="1150" spc="-5">
                <a:latin typeface="Arial"/>
                <a:cs typeface="Arial"/>
              </a:rPr>
              <a:t>testimone della </a:t>
            </a:r>
            <a:r>
              <a:rPr dirty="0" sz="1150">
                <a:latin typeface="Arial"/>
                <a:cs typeface="Arial"/>
              </a:rPr>
              <a:t>Giornata </a:t>
            </a:r>
            <a:r>
              <a:rPr dirty="0" sz="1150" spc="-5">
                <a:latin typeface="Arial"/>
                <a:cs typeface="Arial"/>
              </a:rPr>
              <a:t>sarà il Maestro Mimmo Cuticchio che accompagnerà l'azione  collettiva dei bambini </a:t>
            </a:r>
            <a:r>
              <a:rPr dirty="0" sz="1150">
                <a:latin typeface="Arial"/>
                <a:cs typeface="Arial"/>
              </a:rPr>
              <a:t>con </a:t>
            </a:r>
            <a:r>
              <a:rPr dirty="0" sz="1150" spc="-5">
                <a:latin typeface="Arial"/>
                <a:cs typeface="Arial"/>
              </a:rPr>
              <a:t>la sua presenza, </a:t>
            </a:r>
            <a:r>
              <a:rPr dirty="0" sz="1150">
                <a:latin typeface="Arial"/>
                <a:cs typeface="Arial"/>
              </a:rPr>
              <a:t>e </a:t>
            </a:r>
            <a:r>
              <a:rPr dirty="0" sz="1150" spc="-5">
                <a:latin typeface="Arial"/>
                <a:cs typeface="Arial"/>
              </a:rPr>
              <a:t>quella </a:t>
            </a:r>
            <a:r>
              <a:rPr dirty="0" sz="1150">
                <a:latin typeface="Arial"/>
                <a:cs typeface="Arial"/>
              </a:rPr>
              <a:t>del </a:t>
            </a:r>
            <a:r>
              <a:rPr dirty="0" sz="1150" spc="-5">
                <a:latin typeface="Arial"/>
                <a:cs typeface="Arial"/>
              </a:rPr>
              <a:t>Pupo di Giovanni </a:t>
            </a:r>
            <a:r>
              <a:rPr dirty="0" sz="1150">
                <a:latin typeface="Arial"/>
                <a:cs typeface="Arial"/>
              </a:rPr>
              <a:t>I </a:t>
            </a:r>
            <a:r>
              <a:rPr dirty="0" sz="1150" spc="-5">
                <a:latin typeface="Arial"/>
                <a:cs typeface="Arial"/>
              </a:rPr>
              <a:t>Ventimiglia, creato  </a:t>
            </a:r>
            <a:r>
              <a:rPr dirty="0" sz="1150">
                <a:latin typeface="Arial"/>
                <a:cs typeface="Arial"/>
              </a:rPr>
              <a:t>recentemente </a:t>
            </a:r>
            <a:r>
              <a:rPr dirty="0" sz="1150" spc="-5">
                <a:latin typeface="Arial"/>
                <a:cs typeface="Arial"/>
              </a:rPr>
              <a:t>per la collezione permanente del Museo Civico di</a:t>
            </a:r>
            <a:r>
              <a:rPr dirty="0" sz="1150" spc="60">
                <a:latin typeface="Arial"/>
                <a:cs typeface="Arial"/>
              </a:rPr>
              <a:t> </a:t>
            </a:r>
            <a:r>
              <a:rPr dirty="0" sz="1150" spc="-5">
                <a:latin typeface="Arial"/>
                <a:cs typeface="Arial"/>
              </a:rPr>
              <a:t>Castelbuono.</a:t>
            </a:r>
            <a:endParaRPr sz="11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3367" y="660450"/>
            <a:ext cx="4925317" cy="9488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33094" y="1687421"/>
            <a:ext cx="1270470" cy="5629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39187" y="2313170"/>
            <a:ext cx="1538989" cy="18514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45289" y="4190239"/>
            <a:ext cx="1539488" cy="11221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139187" y="5334508"/>
            <a:ext cx="1538989" cy="1829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068953" y="1681251"/>
            <a:ext cx="2396134" cy="27954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121780" y="8805214"/>
            <a:ext cx="903292" cy="131656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121780" y="8793860"/>
            <a:ext cx="952500" cy="1347470"/>
          </a:xfrm>
          <a:custGeom>
            <a:avLst/>
            <a:gdLst/>
            <a:ahLst/>
            <a:cxnLst/>
            <a:rect l="l" t="t" r="r" b="b"/>
            <a:pathLst>
              <a:path w="952500" h="1347470">
                <a:moveTo>
                  <a:pt x="0" y="1347088"/>
                </a:moveTo>
                <a:lnTo>
                  <a:pt x="952500" y="1347088"/>
                </a:lnTo>
                <a:lnTo>
                  <a:pt x="952500" y="0"/>
                </a:lnTo>
                <a:lnTo>
                  <a:pt x="0" y="0"/>
                </a:lnTo>
                <a:lnTo>
                  <a:pt x="0" y="13470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302418" y="37460"/>
            <a:ext cx="6699250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520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905">
              <a:lnSpc>
                <a:spcPts val="1050"/>
              </a:lnSpc>
              <a:tabLst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Tiratura: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n.d.	</a:t>
            </a:r>
            <a:r>
              <a:rPr dirty="0" baseline="17543" sz="1425" spc="15" b="1">
                <a:latin typeface="Times New Roman"/>
                <a:cs typeface="Times New Roman"/>
              </a:rPr>
              <a:t>05-MAG-2016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885"/>
              </a:lnSpc>
              <a:tabLst>
                <a:tab pos="628015" algn="l"/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Diffusione:	n.d.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270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12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473075" algn="l"/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	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2015:    40.000	foglio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Quotidiano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-2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Bologna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Ravenna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Pietro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Caricato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9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124200" y="24765"/>
            <a:ext cx="1557527" cy="3352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0" y="0"/>
            <a:ext cx="7556500" cy="10693400"/>
          </a:xfrm>
          <a:custGeom>
            <a:avLst/>
            <a:gdLst/>
            <a:ahLst/>
            <a:cxnLst/>
            <a:rect l="l" t="t" r="r" b="b"/>
            <a:pathLst>
              <a:path w="7556500" h="10693400">
                <a:moveTo>
                  <a:pt x="0" y="10693400"/>
                </a:moveTo>
                <a:lnTo>
                  <a:pt x="7556500" y="10693400"/>
                </a:lnTo>
                <a:lnTo>
                  <a:pt x="75565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946647" y="1417319"/>
            <a:ext cx="243840" cy="165100"/>
          </a:xfrm>
          <a:custGeom>
            <a:avLst/>
            <a:gdLst/>
            <a:ahLst/>
            <a:cxnLst/>
            <a:rect l="l" t="t" r="r" b="b"/>
            <a:pathLst>
              <a:path w="243839" h="165100">
                <a:moveTo>
                  <a:pt x="0" y="165100"/>
                </a:moveTo>
                <a:lnTo>
                  <a:pt x="243839" y="165100"/>
                </a:lnTo>
                <a:lnTo>
                  <a:pt x="243839" y="0"/>
                </a:lnTo>
                <a:lnTo>
                  <a:pt x="0" y="0"/>
                </a:lnTo>
                <a:lnTo>
                  <a:pt x="0" y="165100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450592" y="3310128"/>
            <a:ext cx="222885" cy="122555"/>
          </a:xfrm>
          <a:custGeom>
            <a:avLst/>
            <a:gdLst/>
            <a:ahLst/>
            <a:cxnLst/>
            <a:rect l="l" t="t" r="r" b="b"/>
            <a:pathLst>
              <a:path w="222885" h="122554">
                <a:moveTo>
                  <a:pt x="0" y="122427"/>
                </a:moveTo>
                <a:lnTo>
                  <a:pt x="222504" y="122427"/>
                </a:lnTo>
                <a:lnTo>
                  <a:pt x="222504" y="0"/>
                </a:lnTo>
                <a:lnTo>
                  <a:pt x="0" y="0"/>
                </a:lnTo>
                <a:lnTo>
                  <a:pt x="0" y="122427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946647" y="1575816"/>
            <a:ext cx="243840" cy="12700"/>
          </a:xfrm>
          <a:custGeom>
            <a:avLst/>
            <a:gdLst/>
            <a:ahLst/>
            <a:cxnLst/>
            <a:rect l="l" t="t" r="r" b="b"/>
            <a:pathLst>
              <a:path w="243839" h="12700">
                <a:moveTo>
                  <a:pt x="0" y="12700"/>
                </a:moveTo>
                <a:lnTo>
                  <a:pt x="243839" y="12700"/>
                </a:lnTo>
                <a:lnTo>
                  <a:pt x="243839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450592" y="3425952"/>
            <a:ext cx="222885" cy="12700"/>
          </a:xfrm>
          <a:custGeom>
            <a:avLst/>
            <a:gdLst/>
            <a:ahLst/>
            <a:cxnLst/>
            <a:rect l="l" t="t" r="r" b="b"/>
            <a:pathLst>
              <a:path w="222885" h="12700">
                <a:moveTo>
                  <a:pt x="0" y="12700"/>
                </a:moveTo>
                <a:lnTo>
                  <a:pt x="222504" y="12700"/>
                </a:lnTo>
                <a:lnTo>
                  <a:pt x="222504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5701" y="660400"/>
            <a:ext cx="6267551" cy="2960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340611" y="1028446"/>
            <a:ext cx="1520799" cy="7410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49253" y="1812033"/>
            <a:ext cx="1542783" cy="54203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698491" y="1028446"/>
            <a:ext cx="1558925" cy="210413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121780" y="8805214"/>
            <a:ext cx="881930" cy="13165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121780" y="8793860"/>
            <a:ext cx="952500" cy="1347470"/>
          </a:xfrm>
          <a:custGeom>
            <a:avLst/>
            <a:gdLst/>
            <a:ahLst/>
            <a:cxnLst/>
            <a:rect l="l" t="t" r="r" b="b"/>
            <a:pathLst>
              <a:path w="952500" h="1347470">
                <a:moveTo>
                  <a:pt x="0" y="1347088"/>
                </a:moveTo>
                <a:lnTo>
                  <a:pt x="952500" y="1347088"/>
                </a:lnTo>
                <a:lnTo>
                  <a:pt x="952500" y="0"/>
                </a:lnTo>
                <a:lnTo>
                  <a:pt x="0" y="0"/>
                </a:lnTo>
                <a:lnTo>
                  <a:pt x="0" y="13470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302418" y="37460"/>
            <a:ext cx="6699250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520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905">
              <a:lnSpc>
                <a:spcPts val="1050"/>
              </a:lnSpc>
              <a:tabLst>
                <a:tab pos="549275" algn="l"/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	02/2016: 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45.009	</a:t>
            </a:r>
            <a:r>
              <a:rPr dirty="0" baseline="17543" sz="1425" spc="15" b="1">
                <a:latin typeface="Times New Roman"/>
                <a:cs typeface="Times New Roman"/>
              </a:rPr>
              <a:t>05-MAG-2016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885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02/2016:    38.229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270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19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  Ed. </a:t>
            </a:r>
            <a:r>
              <a:rPr dirty="0" sz="800" spc="5" b="1">
                <a:latin typeface="Times New Roman"/>
                <a:cs typeface="Times New Roman"/>
              </a:rPr>
              <a:t>III </a:t>
            </a:r>
            <a:r>
              <a:rPr dirty="0" sz="800" spc="10" b="1">
                <a:latin typeface="Times New Roman"/>
                <a:cs typeface="Times New Roman"/>
              </a:rPr>
              <a:t>2015:   294.000	foglio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Quotidiano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-2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Bergamo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Giorgio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Gandola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7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022600" y="22859"/>
            <a:ext cx="1737360" cy="2133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0" y="0"/>
            <a:ext cx="7556500" cy="10693400"/>
          </a:xfrm>
          <a:custGeom>
            <a:avLst/>
            <a:gdLst/>
            <a:ahLst/>
            <a:cxnLst/>
            <a:rect l="l" t="t" r="r" b="b"/>
            <a:pathLst>
              <a:path w="7556500" h="10693400">
                <a:moveTo>
                  <a:pt x="0" y="10693400"/>
                </a:moveTo>
                <a:lnTo>
                  <a:pt x="7556500" y="10693400"/>
                </a:lnTo>
                <a:lnTo>
                  <a:pt x="75565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011679" y="2602992"/>
            <a:ext cx="165100" cy="104139"/>
          </a:xfrm>
          <a:custGeom>
            <a:avLst/>
            <a:gdLst/>
            <a:ahLst/>
            <a:cxnLst/>
            <a:rect l="l" t="t" r="r" b="b"/>
            <a:pathLst>
              <a:path w="165100" h="104139">
                <a:moveTo>
                  <a:pt x="0" y="104140"/>
                </a:moveTo>
                <a:lnTo>
                  <a:pt x="164592" y="104140"/>
                </a:lnTo>
                <a:lnTo>
                  <a:pt x="164592" y="0"/>
                </a:lnTo>
                <a:lnTo>
                  <a:pt x="0" y="0"/>
                </a:lnTo>
                <a:lnTo>
                  <a:pt x="0" y="104140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347216" y="5803391"/>
            <a:ext cx="165100" cy="104139"/>
          </a:xfrm>
          <a:custGeom>
            <a:avLst/>
            <a:gdLst/>
            <a:ahLst/>
            <a:cxnLst/>
            <a:rect l="l" t="t" r="r" b="b"/>
            <a:pathLst>
              <a:path w="165100" h="104139">
                <a:moveTo>
                  <a:pt x="0" y="104139"/>
                </a:moveTo>
                <a:lnTo>
                  <a:pt x="164591" y="104139"/>
                </a:lnTo>
                <a:lnTo>
                  <a:pt x="164591" y="0"/>
                </a:lnTo>
                <a:lnTo>
                  <a:pt x="0" y="0"/>
                </a:lnTo>
                <a:lnTo>
                  <a:pt x="0" y="104139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011679" y="2700527"/>
            <a:ext cx="165100" cy="12700"/>
          </a:xfrm>
          <a:custGeom>
            <a:avLst/>
            <a:gdLst/>
            <a:ahLst/>
            <a:cxnLst/>
            <a:rect l="l" t="t" r="r" b="b"/>
            <a:pathLst>
              <a:path w="165100" h="12700">
                <a:moveTo>
                  <a:pt x="0" y="12700"/>
                </a:moveTo>
                <a:lnTo>
                  <a:pt x="164592" y="12700"/>
                </a:lnTo>
                <a:lnTo>
                  <a:pt x="164592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347216" y="5900928"/>
            <a:ext cx="165100" cy="12700"/>
          </a:xfrm>
          <a:custGeom>
            <a:avLst/>
            <a:gdLst/>
            <a:ahLst/>
            <a:cxnLst/>
            <a:rect l="l" t="t" r="r" b="b"/>
            <a:pathLst>
              <a:path w="165100" h="12700">
                <a:moveTo>
                  <a:pt x="0" y="12700"/>
                </a:moveTo>
                <a:lnTo>
                  <a:pt x="164591" y="12700"/>
                </a:lnTo>
                <a:lnTo>
                  <a:pt x="164591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4966" y="660400"/>
            <a:ext cx="6329159" cy="5338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2639" y="1286764"/>
            <a:ext cx="4877305" cy="24112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589270" y="1278343"/>
            <a:ext cx="1465846" cy="19640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121780" y="8805214"/>
            <a:ext cx="927705" cy="13165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121780" y="8793860"/>
            <a:ext cx="952500" cy="1347470"/>
          </a:xfrm>
          <a:custGeom>
            <a:avLst/>
            <a:gdLst/>
            <a:ahLst/>
            <a:cxnLst/>
            <a:rect l="l" t="t" r="r" b="b"/>
            <a:pathLst>
              <a:path w="952500" h="1347470">
                <a:moveTo>
                  <a:pt x="0" y="1347088"/>
                </a:moveTo>
                <a:lnTo>
                  <a:pt x="952500" y="1347088"/>
                </a:lnTo>
                <a:lnTo>
                  <a:pt x="952500" y="0"/>
                </a:lnTo>
                <a:lnTo>
                  <a:pt x="0" y="0"/>
                </a:lnTo>
                <a:lnTo>
                  <a:pt x="0" y="13470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02418" y="29844"/>
            <a:ext cx="6699250" cy="5638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335"/>
              </a:lnSpc>
              <a:tabLst>
                <a:tab pos="2478405" algn="l"/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Tiratura: </a:t>
            </a:r>
            <a:r>
              <a:rPr dirty="0" sz="800" spc="204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n.d.	</a:t>
            </a:r>
            <a:r>
              <a:rPr dirty="0" baseline="3584" sz="2325" spc="15" b="1">
                <a:latin typeface="Times New Roman"/>
                <a:cs typeface="Times New Roman"/>
              </a:rPr>
              <a:t>Nuova</a:t>
            </a:r>
            <a:r>
              <a:rPr dirty="0" baseline="3584" sz="2325" spc="30" b="1">
                <a:latin typeface="Times New Roman"/>
                <a:cs typeface="Times New Roman"/>
              </a:rPr>
              <a:t> </a:t>
            </a:r>
            <a:r>
              <a:rPr dirty="0" baseline="3584" sz="2325" spc="15" b="1">
                <a:latin typeface="Times New Roman"/>
                <a:cs typeface="Times New Roman"/>
              </a:rPr>
              <a:t>Sardegna</a:t>
            </a:r>
            <a:r>
              <a:rPr dirty="0" baseline="3584" sz="2325" spc="22" b="1">
                <a:latin typeface="Times New Roman"/>
                <a:cs typeface="Times New Roman"/>
              </a:rPr>
              <a:t> </a:t>
            </a:r>
            <a:r>
              <a:rPr dirty="0" baseline="3584" sz="2325" spc="15" b="1">
                <a:latin typeface="Times New Roman"/>
                <a:cs typeface="Times New Roman"/>
              </a:rPr>
              <a:t>Sassari	</a:t>
            </a:r>
            <a:r>
              <a:rPr dirty="0" baseline="17543" sz="1425" spc="15" b="1">
                <a:latin typeface="Times New Roman"/>
                <a:cs typeface="Times New Roman"/>
              </a:rPr>
              <a:t>05-MAG-2016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295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8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12/2013:    24.790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270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22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    Ed. </a:t>
            </a:r>
            <a:r>
              <a:rPr dirty="0" sz="800" spc="5" b="1">
                <a:latin typeface="Times New Roman"/>
                <a:cs typeface="Times New Roman"/>
              </a:rPr>
              <a:t>I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2015: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141.000	foglio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Quotidiano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-2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Sassari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Andrea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Filippi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6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0"/>
            <a:ext cx="7556500" cy="10693400"/>
          </a:xfrm>
          <a:custGeom>
            <a:avLst/>
            <a:gdLst/>
            <a:ahLst/>
            <a:cxnLst/>
            <a:rect l="l" t="t" r="r" b="b"/>
            <a:pathLst>
              <a:path w="7556500" h="10693400">
                <a:moveTo>
                  <a:pt x="0" y="10693400"/>
                </a:moveTo>
                <a:lnTo>
                  <a:pt x="7556500" y="10693400"/>
                </a:lnTo>
                <a:lnTo>
                  <a:pt x="75565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99160" y="2002535"/>
            <a:ext cx="875030" cy="110489"/>
          </a:xfrm>
          <a:custGeom>
            <a:avLst/>
            <a:gdLst/>
            <a:ahLst/>
            <a:cxnLst/>
            <a:rect l="l" t="t" r="r" b="b"/>
            <a:pathLst>
              <a:path w="875030" h="110489">
                <a:moveTo>
                  <a:pt x="0" y="110235"/>
                </a:moveTo>
                <a:lnTo>
                  <a:pt x="874776" y="110235"/>
                </a:lnTo>
                <a:lnTo>
                  <a:pt x="874776" y="0"/>
                </a:lnTo>
                <a:lnTo>
                  <a:pt x="0" y="0"/>
                </a:lnTo>
                <a:lnTo>
                  <a:pt x="0" y="110235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810511" y="2008632"/>
            <a:ext cx="238125" cy="104139"/>
          </a:xfrm>
          <a:custGeom>
            <a:avLst/>
            <a:gdLst/>
            <a:ahLst/>
            <a:cxnLst/>
            <a:rect l="l" t="t" r="r" b="b"/>
            <a:pathLst>
              <a:path w="238125" h="104139">
                <a:moveTo>
                  <a:pt x="0" y="104140"/>
                </a:moveTo>
                <a:lnTo>
                  <a:pt x="237744" y="104140"/>
                </a:lnTo>
                <a:lnTo>
                  <a:pt x="237744" y="0"/>
                </a:lnTo>
                <a:lnTo>
                  <a:pt x="0" y="0"/>
                </a:lnTo>
                <a:lnTo>
                  <a:pt x="0" y="104140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533400" y="2127504"/>
            <a:ext cx="243840" cy="107314"/>
          </a:xfrm>
          <a:custGeom>
            <a:avLst/>
            <a:gdLst/>
            <a:ahLst/>
            <a:cxnLst/>
            <a:rect l="l" t="t" r="r" b="b"/>
            <a:pathLst>
              <a:path w="243840" h="107314">
                <a:moveTo>
                  <a:pt x="0" y="107188"/>
                </a:moveTo>
                <a:lnTo>
                  <a:pt x="243840" y="107188"/>
                </a:lnTo>
                <a:lnTo>
                  <a:pt x="243840" y="0"/>
                </a:lnTo>
                <a:lnTo>
                  <a:pt x="0" y="0"/>
                </a:lnTo>
                <a:lnTo>
                  <a:pt x="0" y="107188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98576" y="2124455"/>
            <a:ext cx="381000" cy="110489"/>
          </a:xfrm>
          <a:custGeom>
            <a:avLst/>
            <a:gdLst/>
            <a:ahLst/>
            <a:cxnLst/>
            <a:rect l="l" t="t" r="r" b="b"/>
            <a:pathLst>
              <a:path w="381000" h="110489">
                <a:moveTo>
                  <a:pt x="0" y="110235"/>
                </a:moveTo>
                <a:lnTo>
                  <a:pt x="380999" y="110235"/>
                </a:lnTo>
                <a:lnTo>
                  <a:pt x="380999" y="0"/>
                </a:lnTo>
                <a:lnTo>
                  <a:pt x="0" y="0"/>
                </a:lnTo>
                <a:lnTo>
                  <a:pt x="0" y="110235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899160" y="2106167"/>
            <a:ext cx="875030" cy="12700"/>
          </a:xfrm>
          <a:custGeom>
            <a:avLst/>
            <a:gdLst/>
            <a:ahLst/>
            <a:cxnLst/>
            <a:rect l="l" t="t" r="r" b="b"/>
            <a:pathLst>
              <a:path w="875030" h="12700">
                <a:moveTo>
                  <a:pt x="0" y="12700"/>
                </a:moveTo>
                <a:lnTo>
                  <a:pt x="874776" y="12700"/>
                </a:lnTo>
                <a:lnTo>
                  <a:pt x="874776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810511" y="2106167"/>
            <a:ext cx="238125" cy="12700"/>
          </a:xfrm>
          <a:custGeom>
            <a:avLst/>
            <a:gdLst/>
            <a:ahLst/>
            <a:cxnLst/>
            <a:rect l="l" t="t" r="r" b="b"/>
            <a:pathLst>
              <a:path w="238125" h="12700">
                <a:moveTo>
                  <a:pt x="0" y="12700"/>
                </a:moveTo>
                <a:lnTo>
                  <a:pt x="237744" y="12700"/>
                </a:lnTo>
                <a:lnTo>
                  <a:pt x="237744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533400" y="2228088"/>
            <a:ext cx="243840" cy="12700"/>
          </a:xfrm>
          <a:custGeom>
            <a:avLst/>
            <a:gdLst/>
            <a:ahLst/>
            <a:cxnLst/>
            <a:rect l="l" t="t" r="r" b="b"/>
            <a:pathLst>
              <a:path w="243840" h="12700">
                <a:moveTo>
                  <a:pt x="0" y="12700"/>
                </a:moveTo>
                <a:lnTo>
                  <a:pt x="243840" y="12700"/>
                </a:lnTo>
                <a:lnTo>
                  <a:pt x="24384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98576" y="2228088"/>
            <a:ext cx="381000" cy="12700"/>
          </a:xfrm>
          <a:custGeom>
            <a:avLst/>
            <a:gdLst/>
            <a:ahLst/>
            <a:cxnLst/>
            <a:rect l="l" t="t" r="r" b="b"/>
            <a:pathLst>
              <a:path w="381000" h="12700">
                <a:moveTo>
                  <a:pt x="0" y="12700"/>
                </a:moveTo>
                <a:lnTo>
                  <a:pt x="380999" y="12700"/>
                </a:lnTo>
                <a:lnTo>
                  <a:pt x="380999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5428" y="660400"/>
            <a:ext cx="968121" cy="979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025394" y="830325"/>
            <a:ext cx="1528191" cy="16901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121780" y="8805214"/>
            <a:ext cx="952119" cy="1292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121780" y="8793860"/>
            <a:ext cx="952500" cy="1347470"/>
          </a:xfrm>
          <a:custGeom>
            <a:avLst/>
            <a:gdLst/>
            <a:ahLst/>
            <a:cxnLst/>
            <a:rect l="l" t="t" r="r" b="b"/>
            <a:pathLst>
              <a:path w="952500" h="1347470">
                <a:moveTo>
                  <a:pt x="0" y="1347088"/>
                </a:moveTo>
                <a:lnTo>
                  <a:pt x="952500" y="1347088"/>
                </a:lnTo>
                <a:lnTo>
                  <a:pt x="952500" y="0"/>
                </a:lnTo>
                <a:lnTo>
                  <a:pt x="0" y="0"/>
                </a:lnTo>
                <a:lnTo>
                  <a:pt x="0" y="13470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02418" y="37460"/>
            <a:ext cx="6699250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520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905">
              <a:lnSpc>
                <a:spcPts val="1050"/>
              </a:lnSpc>
              <a:tabLst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Tiratura: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n.d.	</a:t>
            </a:r>
            <a:r>
              <a:rPr dirty="0" baseline="17543" sz="1425" spc="15" b="1">
                <a:latin typeface="Times New Roman"/>
                <a:cs typeface="Times New Roman"/>
              </a:rPr>
              <a:t>05-MAG-2016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885"/>
              </a:lnSpc>
              <a:tabLst>
                <a:tab pos="1049655" algn="l"/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12/2013:	4.761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270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10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    Ed. </a:t>
            </a:r>
            <a:r>
              <a:rPr dirty="0" sz="800" spc="5" b="1">
                <a:latin typeface="Times New Roman"/>
                <a:cs typeface="Times New Roman"/>
              </a:rPr>
              <a:t>I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2015: 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38.000	foglio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Quotidiano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-2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Bari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Mario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Calabresi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5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921000" y="30480"/>
            <a:ext cx="1947672" cy="2438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0"/>
            <a:ext cx="7556500" cy="10693400"/>
          </a:xfrm>
          <a:custGeom>
            <a:avLst/>
            <a:gdLst/>
            <a:ahLst/>
            <a:cxnLst/>
            <a:rect l="l" t="t" r="r" b="b"/>
            <a:pathLst>
              <a:path w="7556500" h="10693400">
                <a:moveTo>
                  <a:pt x="0" y="10693400"/>
                </a:moveTo>
                <a:lnTo>
                  <a:pt x="7556500" y="10693400"/>
                </a:lnTo>
                <a:lnTo>
                  <a:pt x="75565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523488" y="826008"/>
            <a:ext cx="182880" cy="98425"/>
          </a:xfrm>
          <a:custGeom>
            <a:avLst/>
            <a:gdLst/>
            <a:ahLst/>
            <a:cxnLst/>
            <a:rect l="l" t="t" r="r" b="b"/>
            <a:pathLst>
              <a:path w="182879" h="98425">
                <a:moveTo>
                  <a:pt x="0" y="98044"/>
                </a:moveTo>
                <a:lnTo>
                  <a:pt x="182879" y="98044"/>
                </a:lnTo>
                <a:lnTo>
                  <a:pt x="182879" y="0"/>
                </a:lnTo>
                <a:lnTo>
                  <a:pt x="0" y="0"/>
                </a:lnTo>
                <a:lnTo>
                  <a:pt x="0" y="98044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764279" y="832103"/>
            <a:ext cx="576580" cy="92075"/>
          </a:xfrm>
          <a:custGeom>
            <a:avLst/>
            <a:gdLst/>
            <a:ahLst/>
            <a:cxnLst/>
            <a:rect l="l" t="t" r="r" b="b"/>
            <a:pathLst>
              <a:path w="576579" h="92075">
                <a:moveTo>
                  <a:pt x="0" y="91948"/>
                </a:moveTo>
                <a:lnTo>
                  <a:pt x="576072" y="91948"/>
                </a:lnTo>
                <a:lnTo>
                  <a:pt x="576072" y="0"/>
                </a:lnTo>
                <a:lnTo>
                  <a:pt x="0" y="0"/>
                </a:lnTo>
                <a:lnTo>
                  <a:pt x="0" y="91948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041904" y="941832"/>
            <a:ext cx="368935" cy="95250"/>
          </a:xfrm>
          <a:custGeom>
            <a:avLst/>
            <a:gdLst/>
            <a:ahLst/>
            <a:cxnLst/>
            <a:rect l="l" t="t" r="r" b="b"/>
            <a:pathLst>
              <a:path w="368935" h="95250">
                <a:moveTo>
                  <a:pt x="0" y="94996"/>
                </a:moveTo>
                <a:lnTo>
                  <a:pt x="368807" y="94996"/>
                </a:lnTo>
                <a:lnTo>
                  <a:pt x="368807" y="0"/>
                </a:lnTo>
                <a:lnTo>
                  <a:pt x="0" y="0"/>
                </a:lnTo>
                <a:lnTo>
                  <a:pt x="0" y="94996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444240" y="938783"/>
            <a:ext cx="311150" cy="98425"/>
          </a:xfrm>
          <a:custGeom>
            <a:avLst/>
            <a:gdLst/>
            <a:ahLst/>
            <a:cxnLst/>
            <a:rect l="l" t="t" r="r" b="b"/>
            <a:pathLst>
              <a:path w="311150" h="98425">
                <a:moveTo>
                  <a:pt x="0" y="98044"/>
                </a:moveTo>
                <a:lnTo>
                  <a:pt x="310896" y="98044"/>
                </a:lnTo>
                <a:lnTo>
                  <a:pt x="310896" y="0"/>
                </a:lnTo>
                <a:lnTo>
                  <a:pt x="0" y="0"/>
                </a:lnTo>
                <a:lnTo>
                  <a:pt x="0" y="98044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523488" y="917447"/>
            <a:ext cx="182880" cy="12700"/>
          </a:xfrm>
          <a:custGeom>
            <a:avLst/>
            <a:gdLst/>
            <a:ahLst/>
            <a:cxnLst/>
            <a:rect l="l" t="t" r="r" b="b"/>
            <a:pathLst>
              <a:path w="182879" h="12700">
                <a:moveTo>
                  <a:pt x="0" y="12700"/>
                </a:moveTo>
                <a:lnTo>
                  <a:pt x="182879" y="12700"/>
                </a:lnTo>
                <a:lnTo>
                  <a:pt x="182879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764279" y="917447"/>
            <a:ext cx="576580" cy="12700"/>
          </a:xfrm>
          <a:custGeom>
            <a:avLst/>
            <a:gdLst/>
            <a:ahLst/>
            <a:cxnLst/>
            <a:rect l="l" t="t" r="r" b="b"/>
            <a:pathLst>
              <a:path w="576579" h="12700">
                <a:moveTo>
                  <a:pt x="0" y="12700"/>
                </a:moveTo>
                <a:lnTo>
                  <a:pt x="576072" y="12700"/>
                </a:lnTo>
                <a:lnTo>
                  <a:pt x="576072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041904" y="1030224"/>
            <a:ext cx="368935" cy="12700"/>
          </a:xfrm>
          <a:custGeom>
            <a:avLst/>
            <a:gdLst/>
            <a:ahLst/>
            <a:cxnLst/>
            <a:rect l="l" t="t" r="r" b="b"/>
            <a:pathLst>
              <a:path w="368935" h="12700">
                <a:moveTo>
                  <a:pt x="0" y="12700"/>
                </a:moveTo>
                <a:lnTo>
                  <a:pt x="368807" y="12700"/>
                </a:lnTo>
                <a:lnTo>
                  <a:pt x="368807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444240" y="1030224"/>
            <a:ext cx="311150" cy="12700"/>
          </a:xfrm>
          <a:custGeom>
            <a:avLst/>
            <a:gdLst/>
            <a:ahLst/>
            <a:cxnLst/>
            <a:rect l="l" t="t" r="r" b="b"/>
            <a:pathLst>
              <a:path w="311150" h="12700">
                <a:moveTo>
                  <a:pt x="0" y="12700"/>
                </a:moveTo>
                <a:lnTo>
                  <a:pt x="310896" y="12700"/>
                </a:lnTo>
                <a:lnTo>
                  <a:pt x="310896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6627" y="426211"/>
            <a:ext cx="6104890" cy="56832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5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Adnkronos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6 maggio</a:t>
            </a:r>
            <a:r>
              <a:rPr dirty="0" sz="1600" spc="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b="1">
                <a:latin typeface="Arial"/>
                <a:cs typeface="Arial"/>
              </a:rPr>
              <a:t> 1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5080">
              <a:lnSpc>
                <a:spcPct val="107500"/>
              </a:lnSpc>
              <a:spcBef>
                <a:spcPts val="960"/>
              </a:spcBef>
            </a:pPr>
            <a:r>
              <a:rPr dirty="0" sz="1300" spc="-5" b="1">
                <a:latin typeface="Georgia"/>
                <a:cs typeface="Georgia"/>
              </a:rPr>
              <a:t>Sabato 7 maggio alle 16 </a:t>
            </a:r>
            <a:r>
              <a:rPr dirty="0" sz="1300" spc="-5">
                <a:latin typeface="Georgia"/>
                <a:cs typeface="Georgia"/>
              </a:rPr>
              <a:t>il Giardino Ducale Estense in Corso Canalgrande </a:t>
            </a:r>
            <a:r>
              <a:rPr dirty="0" sz="1300" spc="-5" b="1">
                <a:latin typeface="Georgia"/>
                <a:cs typeface="Georgia"/>
              </a:rPr>
              <a:t>a  Modena </a:t>
            </a:r>
            <a:r>
              <a:rPr dirty="0" sz="1300" spc="-5">
                <a:latin typeface="Georgia"/>
                <a:cs typeface="Georgia"/>
              </a:rPr>
              <a:t>ospiterà </a:t>
            </a:r>
            <a:r>
              <a:rPr dirty="0" sz="1300">
                <a:latin typeface="Georgia"/>
                <a:cs typeface="Georgia"/>
              </a:rPr>
              <a:t>'</a:t>
            </a:r>
            <a:r>
              <a:rPr dirty="0" sz="1300" b="1">
                <a:latin typeface="Georgia"/>
                <a:cs typeface="Georgia"/>
              </a:rPr>
              <a:t>Città </a:t>
            </a:r>
            <a:r>
              <a:rPr dirty="0" sz="1300" spc="-5" b="1">
                <a:latin typeface="Georgia"/>
                <a:cs typeface="Georgia"/>
              </a:rPr>
              <a:t>Invisibili', secondo dei </a:t>
            </a:r>
            <a:r>
              <a:rPr dirty="0" sz="1300" spc="-10" b="1">
                <a:latin typeface="Georgia"/>
                <a:cs typeface="Georgia"/>
              </a:rPr>
              <a:t>quattro </a:t>
            </a:r>
            <a:r>
              <a:rPr dirty="0" sz="1300" spc="-5" b="1">
                <a:latin typeface="Georgia"/>
                <a:cs typeface="Georgia"/>
              </a:rPr>
              <a:t>appuntamenti del  'Festival della cultura creativa' sostenuti da Bper Banca. </a:t>
            </a:r>
            <a:r>
              <a:rPr dirty="0" sz="1300" spc="-5">
                <a:latin typeface="Georgia"/>
                <a:cs typeface="Georgia"/>
              </a:rPr>
              <a:t>Il tema </a:t>
            </a:r>
            <a:r>
              <a:rPr dirty="0" sz="1300" spc="-10">
                <a:latin typeface="Georgia"/>
                <a:cs typeface="Georgia"/>
              </a:rPr>
              <a:t>del </a:t>
            </a:r>
            <a:r>
              <a:rPr dirty="0" sz="1300" spc="-5">
                <a:latin typeface="Georgia"/>
                <a:cs typeface="Georgia"/>
              </a:rPr>
              <a:t>2016 è  "Abitare Sottosopra - </a:t>
            </a:r>
            <a:r>
              <a:rPr dirty="0" sz="1300" spc="-10">
                <a:latin typeface="Georgia"/>
                <a:cs typeface="Georgia"/>
              </a:rPr>
              <a:t>scoprire </a:t>
            </a:r>
            <a:r>
              <a:rPr dirty="0" sz="1300" spc="-5">
                <a:latin typeface="Georgia"/>
                <a:cs typeface="Georgia"/>
              </a:rPr>
              <a:t>e sperimentare come si </a:t>
            </a:r>
            <a:r>
              <a:rPr dirty="0" sz="1300" spc="5">
                <a:latin typeface="Georgia"/>
                <a:cs typeface="Georgia"/>
              </a:rPr>
              <a:t>sta </a:t>
            </a:r>
            <a:r>
              <a:rPr dirty="0" sz="1300" spc="-5">
                <a:latin typeface="Georgia"/>
                <a:cs typeface="Georgia"/>
              </a:rPr>
              <a:t>dentro i </a:t>
            </a:r>
            <a:r>
              <a:rPr dirty="0" sz="1300" spc="-10">
                <a:latin typeface="Georgia"/>
                <a:cs typeface="Georgia"/>
              </a:rPr>
              <a:t>luoghi, </a:t>
            </a:r>
            <a:r>
              <a:rPr dirty="0" sz="1300" spc="-5">
                <a:latin typeface="Georgia"/>
                <a:cs typeface="Georgia"/>
              </a:rPr>
              <a:t>l'arte e </a:t>
            </a:r>
            <a:r>
              <a:rPr dirty="0" sz="1300">
                <a:latin typeface="Georgia"/>
                <a:cs typeface="Georgia"/>
              </a:rPr>
              <a:t>le  </a:t>
            </a:r>
            <a:r>
              <a:rPr dirty="0" sz="1300" spc="-5">
                <a:latin typeface="Georgia"/>
                <a:cs typeface="Georgia"/>
              </a:rPr>
              <a:t>emozioni".</a:t>
            </a:r>
            <a:endParaRPr sz="13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120014">
              <a:lnSpc>
                <a:spcPct val="107600"/>
              </a:lnSpc>
            </a:pPr>
            <a:r>
              <a:rPr dirty="0" sz="1300" spc="-5">
                <a:latin typeface="Georgia"/>
                <a:cs typeface="Georgia"/>
              </a:rPr>
              <a:t>L’appuntamento di Modena impegnerà bambini tra i 5 e i </a:t>
            </a:r>
            <a:r>
              <a:rPr dirty="0" sz="1300">
                <a:latin typeface="Georgia"/>
                <a:cs typeface="Georgia"/>
              </a:rPr>
              <a:t>12 </a:t>
            </a:r>
            <a:r>
              <a:rPr dirty="0" sz="1300" spc="-5">
                <a:latin typeface="Georgia"/>
                <a:cs typeface="Georgia"/>
              </a:rPr>
              <a:t>anni </a:t>
            </a:r>
            <a:r>
              <a:rPr dirty="0" sz="1300" spc="-10">
                <a:latin typeface="Georgia"/>
                <a:cs typeface="Georgia"/>
              </a:rPr>
              <a:t>che </a:t>
            </a:r>
            <a:r>
              <a:rPr dirty="0" sz="1300" spc="-5">
                <a:latin typeface="Georgia"/>
                <a:cs typeface="Georgia"/>
              </a:rPr>
              <a:t>potranno  inventare, insieme </a:t>
            </a:r>
            <a:r>
              <a:rPr dirty="0" sz="1300" spc="-10">
                <a:latin typeface="Georgia"/>
                <a:cs typeface="Georgia"/>
              </a:rPr>
              <a:t>ai </a:t>
            </a:r>
            <a:r>
              <a:rPr dirty="0" sz="1300" spc="-5">
                <a:latin typeface="Georgia"/>
                <a:cs typeface="Georgia"/>
              </a:rPr>
              <a:t>genitori, un nuovo spazio </a:t>
            </a:r>
            <a:r>
              <a:rPr dirty="0" sz="1300">
                <a:latin typeface="Georgia"/>
                <a:cs typeface="Georgia"/>
              </a:rPr>
              <a:t>da </a:t>
            </a:r>
            <a:r>
              <a:rPr dirty="0" sz="1300" spc="-5">
                <a:latin typeface="Georgia"/>
                <a:cs typeface="Georgia"/>
              </a:rPr>
              <a:t>abitare ispirandosi appunto </a:t>
            </a:r>
            <a:r>
              <a:rPr dirty="0" sz="1300" spc="-10">
                <a:latin typeface="Georgia"/>
                <a:cs typeface="Georgia"/>
              </a:rPr>
              <a:t>alle  </a:t>
            </a:r>
            <a:r>
              <a:rPr dirty="0" sz="1300" spc="-5">
                <a:latin typeface="Georgia"/>
                <a:cs typeface="Georgia"/>
              </a:rPr>
              <a:t>'Città Invisibili' del romanzo di Italo Calvino. Il </a:t>
            </a:r>
            <a:r>
              <a:rPr dirty="0" sz="1300">
                <a:latin typeface="Georgia"/>
                <a:cs typeface="Georgia"/>
              </a:rPr>
              <a:t>pomeriggio </a:t>
            </a:r>
            <a:r>
              <a:rPr dirty="0" sz="1300" spc="-5">
                <a:latin typeface="Georgia"/>
                <a:cs typeface="Georgia"/>
              </a:rPr>
              <a:t>di intrattenimento  comincerà </a:t>
            </a:r>
            <a:r>
              <a:rPr dirty="0" sz="1300" spc="-10">
                <a:latin typeface="Georgia"/>
                <a:cs typeface="Georgia"/>
              </a:rPr>
              <a:t>con una </a:t>
            </a:r>
            <a:r>
              <a:rPr dirty="0" sz="1300" spc="-5">
                <a:latin typeface="Georgia"/>
                <a:cs typeface="Georgia"/>
              </a:rPr>
              <a:t>fase di accoglienza in cui verranno consegnate </a:t>
            </a:r>
            <a:r>
              <a:rPr dirty="0" sz="1300" spc="-10">
                <a:latin typeface="Georgia"/>
                <a:cs typeface="Georgia"/>
              </a:rPr>
              <a:t>delle </a:t>
            </a:r>
            <a:r>
              <a:rPr dirty="0" sz="1300" spc="-5">
                <a:latin typeface="Georgia"/>
                <a:cs typeface="Georgia"/>
              </a:rPr>
              <a:t>cartoline  </a:t>
            </a:r>
            <a:r>
              <a:rPr dirty="0" sz="1300" spc="-10">
                <a:latin typeface="Georgia"/>
                <a:cs typeface="Georgia"/>
              </a:rPr>
              <a:t>che </a:t>
            </a:r>
            <a:r>
              <a:rPr dirty="0" sz="1300" spc="-5">
                <a:latin typeface="Georgia"/>
                <a:cs typeface="Georgia"/>
              </a:rPr>
              <a:t>invitano </a:t>
            </a:r>
            <a:r>
              <a:rPr dirty="0" sz="1300" spc="-10">
                <a:latin typeface="Georgia"/>
                <a:cs typeface="Georgia"/>
              </a:rPr>
              <a:t>ad </a:t>
            </a:r>
            <a:r>
              <a:rPr dirty="0" sz="1300" spc="-5">
                <a:latin typeface="Georgia"/>
                <a:cs typeface="Georgia"/>
              </a:rPr>
              <a:t>entrare </a:t>
            </a:r>
            <a:r>
              <a:rPr dirty="0" sz="1300">
                <a:latin typeface="Georgia"/>
                <a:cs typeface="Georgia"/>
              </a:rPr>
              <a:t>nella </a:t>
            </a:r>
            <a:r>
              <a:rPr dirty="0" sz="1300" spc="-5">
                <a:latin typeface="Georgia"/>
                <a:cs typeface="Georgia"/>
              </a:rPr>
              <a:t>nuova città immaginaria: </a:t>
            </a:r>
            <a:r>
              <a:rPr dirty="0" sz="1300" spc="-5" b="1">
                <a:latin typeface="Georgia"/>
                <a:cs typeface="Georgia"/>
              </a:rPr>
              <a:t>ogni bambino potrà  completare la stampa con testi e disegni, e dovrà poi indossarla come  una collana, come segno di appartenenza</a:t>
            </a:r>
            <a:r>
              <a:rPr dirty="0" sz="1300" spc="10" b="1">
                <a:latin typeface="Georgia"/>
                <a:cs typeface="Georgia"/>
              </a:rPr>
              <a:t> </a:t>
            </a:r>
            <a:r>
              <a:rPr dirty="0" sz="1300" spc="-5" b="1">
                <a:latin typeface="Georgia"/>
                <a:cs typeface="Georgia"/>
              </a:rPr>
              <a:t>all’attività</a:t>
            </a:r>
            <a:r>
              <a:rPr dirty="0" sz="1300" spc="-5">
                <a:latin typeface="Georgia"/>
                <a:cs typeface="Georgia"/>
              </a:rPr>
              <a:t>.</a:t>
            </a:r>
            <a:endParaRPr sz="13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200">
              <a:latin typeface="Times New Roman"/>
              <a:cs typeface="Times New Roman"/>
            </a:endParaRPr>
          </a:p>
          <a:p>
            <a:pPr marL="12700" marR="20320">
              <a:lnSpc>
                <a:spcPct val="107500"/>
              </a:lnSpc>
            </a:pPr>
            <a:r>
              <a:rPr dirty="0" sz="1300" spc="-5">
                <a:latin typeface="Georgia"/>
                <a:cs typeface="Georgia"/>
              </a:rPr>
              <a:t>Bper Banca, che aderisce </a:t>
            </a:r>
            <a:r>
              <a:rPr dirty="0" sz="1300" spc="-10">
                <a:latin typeface="Georgia"/>
                <a:cs typeface="Georgia"/>
              </a:rPr>
              <a:t>al </a:t>
            </a:r>
            <a:r>
              <a:rPr dirty="0" sz="1300" spc="-5">
                <a:latin typeface="Georgia"/>
                <a:cs typeface="Georgia"/>
              </a:rPr>
              <a:t>Festival della Cultura Creativa fin </a:t>
            </a:r>
            <a:r>
              <a:rPr dirty="0" sz="1300" spc="-10">
                <a:latin typeface="Georgia"/>
                <a:cs typeface="Georgia"/>
              </a:rPr>
              <a:t>dal </a:t>
            </a:r>
            <a:r>
              <a:rPr dirty="0" sz="1300" spc="-5">
                <a:latin typeface="Georgia"/>
                <a:cs typeface="Georgia"/>
              </a:rPr>
              <a:t>suo inizio, si </a:t>
            </a:r>
            <a:r>
              <a:rPr dirty="0" sz="1300" spc="-10">
                <a:latin typeface="Georgia"/>
                <a:cs typeface="Georgia"/>
              </a:rPr>
              <a:t>fa  così </a:t>
            </a:r>
            <a:r>
              <a:rPr dirty="0" sz="1300" spc="-5">
                <a:latin typeface="Georgia"/>
                <a:cs typeface="Georgia"/>
              </a:rPr>
              <a:t>promotrice di una nuova primavera della fantasia e della creatività dei bambini  </a:t>
            </a:r>
            <a:r>
              <a:rPr dirty="0" sz="1300" spc="-10">
                <a:latin typeface="Georgia"/>
                <a:cs typeface="Georgia"/>
              </a:rPr>
              <a:t>con </a:t>
            </a:r>
            <a:r>
              <a:rPr dirty="0" sz="1300" spc="-5">
                <a:latin typeface="Georgia"/>
                <a:cs typeface="Georgia"/>
              </a:rPr>
              <a:t>il supporto di alcune associazioni </a:t>
            </a:r>
            <a:r>
              <a:rPr dirty="0" sz="1300">
                <a:latin typeface="Georgia"/>
                <a:cs typeface="Georgia"/>
              </a:rPr>
              <a:t>che </a:t>
            </a:r>
            <a:r>
              <a:rPr dirty="0" sz="1300" spc="-5">
                <a:latin typeface="Georgia"/>
                <a:cs typeface="Georgia"/>
              </a:rPr>
              <a:t>operano nel mondo dell’infanzia. Il  programma nazionale </a:t>
            </a:r>
            <a:r>
              <a:rPr dirty="0" sz="1300" spc="-10">
                <a:latin typeface="Georgia"/>
                <a:cs typeface="Georgia"/>
              </a:rPr>
              <a:t>delle </a:t>
            </a:r>
            <a:r>
              <a:rPr dirty="0" sz="1300" spc="-5">
                <a:latin typeface="Georgia"/>
                <a:cs typeface="Georgia"/>
              </a:rPr>
              <a:t>iniziative è sul sito internet </a:t>
            </a:r>
            <a:r>
              <a:rPr dirty="0" sz="1300" spc="-5">
                <a:latin typeface="Georgia"/>
                <a:cs typeface="Georgia"/>
                <a:hlinkClick r:id="rId3"/>
              </a:rPr>
              <a:t> www.festivalculturacreativa.it</a:t>
            </a:r>
            <a:endParaRPr sz="13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875" y="660438"/>
            <a:ext cx="6531305" cy="7746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159889" y="1507108"/>
            <a:ext cx="3259328" cy="8264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14397" y="2416810"/>
            <a:ext cx="1548134" cy="34495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23551" y="5898894"/>
            <a:ext cx="1542783" cy="98425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662942" y="2443467"/>
            <a:ext cx="1545832" cy="17090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656835" y="4191511"/>
            <a:ext cx="1547883" cy="271244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145532" y="2417686"/>
            <a:ext cx="1543367" cy="27289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121780" y="8805214"/>
            <a:ext cx="927705" cy="13165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121780" y="8793860"/>
            <a:ext cx="952500" cy="1347470"/>
          </a:xfrm>
          <a:custGeom>
            <a:avLst/>
            <a:gdLst/>
            <a:ahLst/>
            <a:cxnLst/>
            <a:rect l="l" t="t" r="r" b="b"/>
            <a:pathLst>
              <a:path w="952500" h="1347470">
                <a:moveTo>
                  <a:pt x="0" y="1347088"/>
                </a:moveTo>
                <a:lnTo>
                  <a:pt x="952500" y="1347088"/>
                </a:lnTo>
                <a:lnTo>
                  <a:pt x="952500" y="0"/>
                </a:lnTo>
                <a:lnTo>
                  <a:pt x="0" y="0"/>
                </a:lnTo>
                <a:lnTo>
                  <a:pt x="0" y="13470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02418" y="37460"/>
            <a:ext cx="6699250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520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905">
              <a:lnSpc>
                <a:spcPts val="1050"/>
              </a:lnSpc>
              <a:tabLst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Tiratura: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n.d.	</a:t>
            </a:r>
            <a:r>
              <a:rPr dirty="0" baseline="17543" sz="1425" spc="15" b="1">
                <a:latin typeface="Times New Roman"/>
                <a:cs typeface="Times New Roman"/>
              </a:rPr>
              <a:t>06-MAG-2016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885"/>
              </a:lnSpc>
              <a:tabLst>
                <a:tab pos="628015" algn="l"/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Diffusione:	n.d.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270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13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473075" algn="l"/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	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2015:    40.000	foglio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Quotidiano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-2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Bologna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Ravenna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Pietro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Caricato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10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124200" y="24765"/>
            <a:ext cx="1557527" cy="33527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0" y="0"/>
            <a:ext cx="7556500" cy="10693400"/>
          </a:xfrm>
          <a:custGeom>
            <a:avLst/>
            <a:gdLst/>
            <a:ahLst/>
            <a:cxnLst/>
            <a:rect l="l" t="t" r="r" b="b"/>
            <a:pathLst>
              <a:path w="7556500" h="10693400">
                <a:moveTo>
                  <a:pt x="0" y="10693400"/>
                </a:moveTo>
                <a:lnTo>
                  <a:pt x="7556500" y="10693400"/>
                </a:lnTo>
                <a:lnTo>
                  <a:pt x="75565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6690359" y="1191767"/>
            <a:ext cx="311150" cy="195580"/>
          </a:xfrm>
          <a:custGeom>
            <a:avLst/>
            <a:gdLst/>
            <a:ahLst/>
            <a:cxnLst/>
            <a:rect l="l" t="t" r="r" b="b"/>
            <a:pathLst>
              <a:path w="311150" h="195580">
                <a:moveTo>
                  <a:pt x="0" y="195579"/>
                </a:moveTo>
                <a:lnTo>
                  <a:pt x="310896" y="195579"/>
                </a:lnTo>
                <a:lnTo>
                  <a:pt x="310896" y="0"/>
                </a:lnTo>
                <a:lnTo>
                  <a:pt x="0" y="0"/>
                </a:lnTo>
                <a:lnTo>
                  <a:pt x="0" y="195579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167127" y="2078735"/>
            <a:ext cx="527685" cy="116839"/>
          </a:xfrm>
          <a:custGeom>
            <a:avLst/>
            <a:gdLst/>
            <a:ahLst/>
            <a:cxnLst/>
            <a:rect l="l" t="t" r="r" b="b"/>
            <a:pathLst>
              <a:path w="527685" h="116839">
                <a:moveTo>
                  <a:pt x="0" y="116331"/>
                </a:moveTo>
                <a:lnTo>
                  <a:pt x="527304" y="116331"/>
                </a:lnTo>
                <a:lnTo>
                  <a:pt x="527304" y="0"/>
                </a:lnTo>
                <a:lnTo>
                  <a:pt x="0" y="0"/>
                </a:lnTo>
                <a:lnTo>
                  <a:pt x="0" y="116331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2657855" y="4184903"/>
            <a:ext cx="475615" cy="116839"/>
          </a:xfrm>
          <a:custGeom>
            <a:avLst/>
            <a:gdLst/>
            <a:ahLst/>
            <a:cxnLst/>
            <a:rect l="l" t="t" r="r" b="b"/>
            <a:pathLst>
              <a:path w="475614" h="116839">
                <a:moveTo>
                  <a:pt x="0" y="116332"/>
                </a:moveTo>
                <a:lnTo>
                  <a:pt x="475488" y="116332"/>
                </a:lnTo>
                <a:lnTo>
                  <a:pt x="475488" y="0"/>
                </a:lnTo>
                <a:lnTo>
                  <a:pt x="0" y="0"/>
                </a:lnTo>
                <a:lnTo>
                  <a:pt x="0" y="116332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904744" y="4474464"/>
            <a:ext cx="500380" cy="116839"/>
          </a:xfrm>
          <a:custGeom>
            <a:avLst/>
            <a:gdLst/>
            <a:ahLst/>
            <a:cxnLst/>
            <a:rect l="l" t="t" r="r" b="b"/>
            <a:pathLst>
              <a:path w="500379" h="116839">
                <a:moveTo>
                  <a:pt x="0" y="116332"/>
                </a:moveTo>
                <a:lnTo>
                  <a:pt x="499871" y="116332"/>
                </a:lnTo>
                <a:lnTo>
                  <a:pt x="499871" y="0"/>
                </a:lnTo>
                <a:lnTo>
                  <a:pt x="0" y="0"/>
                </a:lnTo>
                <a:lnTo>
                  <a:pt x="0" y="116332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3468623" y="4474464"/>
            <a:ext cx="481965" cy="116839"/>
          </a:xfrm>
          <a:custGeom>
            <a:avLst/>
            <a:gdLst/>
            <a:ahLst/>
            <a:cxnLst/>
            <a:rect l="l" t="t" r="r" b="b"/>
            <a:pathLst>
              <a:path w="481964" h="116839">
                <a:moveTo>
                  <a:pt x="0" y="116332"/>
                </a:moveTo>
                <a:lnTo>
                  <a:pt x="481584" y="116332"/>
                </a:lnTo>
                <a:lnTo>
                  <a:pt x="481584" y="0"/>
                </a:lnTo>
                <a:lnTo>
                  <a:pt x="0" y="0"/>
                </a:lnTo>
                <a:lnTo>
                  <a:pt x="0" y="116332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6690359" y="1380744"/>
            <a:ext cx="311150" cy="12700"/>
          </a:xfrm>
          <a:custGeom>
            <a:avLst/>
            <a:gdLst/>
            <a:ahLst/>
            <a:cxnLst/>
            <a:rect l="l" t="t" r="r" b="b"/>
            <a:pathLst>
              <a:path w="311150" h="12700">
                <a:moveTo>
                  <a:pt x="0" y="12700"/>
                </a:moveTo>
                <a:lnTo>
                  <a:pt x="310896" y="12700"/>
                </a:lnTo>
                <a:lnTo>
                  <a:pt x="310896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2167127" y="2188464"/>
            <a:ext cx="527685" cy="12700"/>
          </a:xfrm>
          <a:custGeom>
            <a:avLst/>
            <a:gdLst/>
            <a:ahLst/>
            <a:cxnLst/>
            <a:rect l="l" t="t" r="r" b="b"/>
            <a:pathLst>
              <a:path w="527685" h="12700">
                <a:moveTo>
                  <a:pt x="0" y="12700"/>
                </a:moveTo>
                <a:lnTo>
                  <a:pt x="527304" y="12700"/>
                </a:lnTo>
                <a:lnTo>
                  <a:pt x="527304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657855" y="4294632"/>
            <a:ext cx="475615" cy="12700"/>
          </a:xfrm>
          <a:custGeom>
            <a:avLst/>
            <a:gdLst/>
            <a:ahLst/>
            <a:cxnLst/>
            <a:rect l="l" t="t" r="r" b="b"/>
            <a:pathLst>
              <a:path w="475614" h="12700">
                <a:moveTo>
                  <a:pt x="0" y="12700"/>
                </a:moveTo>
                <a:lnTo>
                  <a:pt x="475488" y="12700"/>
                </a:lnTo>
                <a:lnTo>
                  <a:pt x="475488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3468623" y="4584191"/>
            <a:ext cx="481965" cy="12700"/>
          </a:xfrm>
          <a:custGeom>
            <a:avLst/>
            <a:gdLst/>
            <a:ahLst/>
            <a:cxnLst/>
            <a:rect l="l" t="t" r="r" b="b"/>
            <a:pathLst>
              <a:path w="481964" h="12700">
                <a:moveTo>
                  <a:pt x="0" y="12700"/>
                </a:moveTo>
                <a:lnTo>
                  <a:pt x="481584" y="12700"/>
                </a:lnTo>
                <a:lnTo>
                  <a:pt x="481584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904744" y="4584191"/>
            <a:ext cx="500380" cy="12700"/>
          </a:xfrm>
          <a:custGeom>
            <a:avLst/>
            <a:gdLst/>
            <a:ahLst/>
            <a:cxnLst/>
            <a:rect l="l" t="t" r="r" b="b"/>
            <a:pathLst>
              <a:path w="500379" h="12700">
                <a:moveTo>
                  <a:pt x="0" y="12700"/>
                </a:moveTo>
                <a:lnTo>
                  <a:pt x="499871" y="12700"/>
                </a:lnTo>
                <a:lnTo>
                  <a:pt x="499871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3468623" y="4584191"/>
            <a:ext cx="481965" cy="12700"/>
          </a:xfrm>
          <a:custGeom>
            <a:avLst/>
            <a:gdLst/>
            <a:ahLst/>
            <a:cxnLst/>
            <a:rect l="l" t="t" r="r" b="b"/>
            <a:pathLst>
              <a:path w="481964" h="12700">
                <a:moveTo>
                  <a:pt x="0" y="12700"/>
                </a:moveTo>
                <a:lnTo>
                  <a:pt x="481584" y="12700"/>
                </a:lnTo>
                <a:lnTo>
                  <a:pt x="481584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02076" y="660400"/>
            <a:ext cx="1774913" cy="6557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134360" y="1388110"/>
            <a:ext cx="1310208" cy="198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055366" y="1661665"/>
            <a:ext cx="1475232" cy="39466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121780" y="8805214"/>
            <a:ext cx="927705" cy="11946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121780" y="8793860"/>
            <a:ext cx="952500" cy="1347470"/>
          </a:xfrm>
          <a:custGeom>
            <a:avLst/>
            <a:gdLst/>
            <a:ahLst/>
            <a:cxnLst/>
            <a:rect l="l" t="t" r="r" b="b"/>
            <a:pathLst>
              <a:path w="952500" h="1347470">
                <a:moveTo>
                  <a:pt x="0" y="1347088"/>
                </a:moveTo>
                <a:lnTo>
                  <a:pt x="952500" y="1347088"/>
                </a:lnTo>
                <a:lnTo>
                  <a:pt x="952500" y="0"/>
                </a:lnTo>
                <a:lnTo>
                  <a:pt x="0" y="0"/>
                </a:lnTo>
                <a:lnTo>
                  <a:pt x="0" y="13470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02418" y="37460"/>
            <a:ext cx="6699250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520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905">
              <a:lnSpc>
                <a:spcPts val="1050"/>
              </a:lnSpc>
              <a:tabLst>
                <a:tab pos="549275" algn="l"/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	02/2016: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139.502	</a:t>
            </a:r>
            <a:r>
              <a:rPr dirty="0" baseline="17543" sz="1425" spc="15" b="1">
                <a:latin typeface="Times New Roman"/>
                <a:cs typeface="Times New Roman"/>
              </a:rPr>
              <a:t>06-MAG-2016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885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02/2016: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109.915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277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36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  Ed. </a:t>
            </a:r>
            <a:r>
              <a:rPr dirty="0" sz="800" spc="5" b="1">
                <a:latin typeface="Times New Roman"/>
                <a:cs typeface="Times New Roman"/>
              </a:rPr>
              <a:t>III</a:t>
            </a:r>
            <a:r>
              <a:rPr dirty="0" sz="800" spc="10" b="1">
                <a:latin typeface="Times New Roman"/>
                <a:cs typeface="Times New Roman"/>
              </a:rPr>
              <a:t> 2015:</a:t>
            </a:r>
            <a:r>
              <a:rPr dirty="0" sz="800" spc="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1.042.000	foglio</a:t>
            </a:r>
            <a:r>
              <a:rPr dirty="0" sz="800" spc="-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Quotidiano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-2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nazionale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Andrea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Cangini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6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959100" y="22859"/>
            <a:ext cx="1865376" cy="2133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0" y="0"/>
            <a:ext cx="7556500" cy="10693400"/>
          </a:xfrm>
          <a:custGeom>
            <a:avLst/>
            <a:gdLst/>
            <a:ahLst/>
            <a:cxnLst/>
            <a:rect l="l" t="t" r="r" b="b"/>
            <a:pathLst>
              <a:path w="7556500" h="10693400">
                <a:moveTo>
                  <a:pt x="0" y="10693400"/>
                </a:moveTo>
                <a:lnTo>
                  <a:pt x="7556500" y="10693400"/>
                </a:lnTo>
                <a:lnTo>
                  <a:pt x="75565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014215" y="2365248"/>
            <a:ext cx="506095" cy="113664"/>
          </a:xfrm>
          <a:custGeom>
            <a:avLst/>
            <a:gdLst/>
            <a:ahLst/>
            <a:cxnLst/>
            <a:rect l="l" t="t" r="r" b="b"/>
            <a:pathLst>
              <a:path w="506095" h="113664">
                <a:moveTo>
                  <a:pt x="0" y="113283"/>
                </a:moveTo>
                <a:lnTo>
                  <a:pt x="505967" y="113283"/>
                </a:lnTo>
                <a:lnTo>
                  <a:pt x="505967" y="0"/>
                </a:lnTo>
                <a:lnTo>
                  <a:pt x="0" y="0"/>
                </a:lnTo>
                <a:lnTo>
                  <a:pt x="0" y="113283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063239" y="2511551"/>
            <a:ext cx="424180" cy="110489"/>
          </a:xfrm>
          <a:custGeom>
            <a:avLst/>
            <a:gdLst/>
            <a:ahLst/>
            <a:cxnLst/>
            <a:rect l="l" t="t" r="r" b="b"/>
            <a:pathLst>
              <a:path w="424179" h="110489">
                <a:moveTo>
                  <a:pt x="0" y="110235"/>
                </a:moveTo>
                <a:lnTo>
                  <a:pt x="423672" y="110235"/>
                </a:lnTo>
                <a:lnTo>
                  <a:pt x="423672" y="0"/>
                </a:lnTo>
                <a:lnTo>
                  <a:pt x="0" y="0"/>
                </a:lnTo>
                <a:lnTo>
                  <a:pt x="0" y="110235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581400" y="2511551"/>
            <a:ext cx="451484" cy="110489"/>
          </a:xfrm>
          <a:custGeom>
            <a:avLst/>
            <a:gdLst/>
            <a:ahLst/>
            <a:cxnLst/>
            <a:rect l="l" t="t" r="r" b="b"/>
            <a:pathLst>
              <a:path w="451485" h="110489">
                <a:moveTo>
                  <a:pt x="0" y="110235"/>
                </a:moveTo>
                <a:lnTo>
                  <a:pt x="451103" y="110235"/>
                </a:lnTo>
                <a:lnTo>
                  <a:pt x="451103" y="0"/>
                </a:lnTo>
                <a:lnTo>
                  <a:pt x="0" y="0"/>
                </a:lnTo>
                <a:lnTo>
                  <a:pt x="0" y="110235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4133088" y="2508504"/>
            <a:ext cx="387350" cy="113664"/>
          </a:xfrm>
          <a:custGeom>
            <a:avLst/>
            <a:gdLst/>
            <a:ahLst/>
            <a:cxnLst/>
            <a:rect l="l" t="t" r="r" b="b"/>
            <a:pathLst>
              <a:path w="387350" h="113664">
                <a:moveTo>
                  <a:pt x="0" y="113283"/>
                </a:moveTo>
                <a:lnTo>
                  <a:pt x="387096" y="113283"/>
                </a:lnTo>
                <a:lnTo>
                  <a:pt x="387096" y="0"/>
                </a:lnTo>
                <a:lnTo>
                  <a:pt x="0" y="0"/>
                </a:lnTo>
                <a:lnTo>
                  <a:pt x="0" y="113283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4014215" y="2471927"/>
            <a:ext cx="506095" cy="12700"/>
          </a:xfrm>
          <a:custGeom>
            <a:avLst/>
            <a:gdLst/>
            <a:ahLst/>
            <a:cxnLst/>
            <a:rect l="l" t="t" r="r" b="b"/>
            <a:pathLst>
              <a:path w="506095" h="12700">
                <a:moveTo>
                  <a:pt x="0" y="12700"/>
                </a:moveTo>
                <a:lnTo>
                  <a:pt x="505967" y="12700"/>
                </a:lnTo>
                <a:lnTo>
                  <a:pt x="505967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063239" y="2615183"/>
            <a:ext cx="424180" cy="12700"/>
          </a:xfrm>
          <a:custGeom>
            <a:avLst/>
            <a:gdLst/>
            <a:ahLst/>
            <a:cxnLst/>
            <a:rect l="l" t="t" r="r" b="b"/>
            <a:pathLst>
              <a:path w="424179" h="12700">
                <a:moveTo>
                  <a:pt x="0" y="12700"/>
                </a:moveTo>
                <a:lnTo>
                  <a:pt x="423672" y="12700"/>
                </a:lnTo>
                <a:lnTo>
                  <a:pt x="423672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581400" y="2615183"/>
            <a:ext cx="451484" cy="12700"/>
          </a:xfrm>
          <a:custGeom>
            <a:avLst/>
            <a:gdLst/>
            <a:ahLst/>
            <a:cxnLst/>
            <a:rect l="l" t="t" r="r" b="b"/>
            <a:pathLst>
              <a:path w="451485" h="12700">
                <a:moveTo>
                  <a:pt x="0" y="12700"/>
                </a:moveTo>
                <a:lnTo>
                  <a:pt x="451103" y="12700"/>
                </a:lnTo>
                <a:lnTo>
                  <a:pt x="451103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133088" y="2615183"/>
            <a:ext cx="387350" cy="12700"/>
          </a:xfrm>
          <a:custGeom>
            <a:avLst/>
            <a:gdLst/>
            <a:ahLst/>
            <a:cxnLst/>
            <a:rect l="l" t="t" r="r" b="b"/>
            <a:pathLst>
              <a:path w="387350" h="12700">
                <a:moveTo>
                  <a:pt x="0" y="12700"/>
                </a:moveTo>
                <a:lnTo>
                  <a:pt x="387096" y="12700"/>
                </a:lnTo>
                <a:lnTo>
                  <a:pt x="387096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875" y="660400"/>
            <a:ext cx="6531305" cy="10422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903727" y="1774698"/>
            <a:ext cx="1771484" cy="8141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59209" y="2664964"/>
            <a:ext cx="1755897" cy="34582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59209" y="6177022"/>
            <a:ext cx="1752848" cy="10693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56152" y="7298435"/>
            <a:ext cx="1752101" cy="6705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708142" y="2683217"/>
            <a:ext cx="1752101" cy="66934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708148" y="3402826"/>
            <a:ext cx="1752600" cy="106862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711199" y="4524750"/>
            <a:ext cx="1752848" cy="34348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075682" y="2660904"/>
            <a:ext cx="1774952" cy="225882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121780" y="8805214"/>
            <a:ext cx="927705" cy="119465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121780" y="8793860"/>
            <a:ext cx="952500" cy="1347470"/>
          </a:xfrm>
          <a:custGeom>
            <a:avLst/>
            <a:gdLst/>
            <a:ahLst/>
            <a:cxnLst/>
            <a:rect l="l" t="t" r="r" b="b"/>
            <a:pathLst>
              <a:path w="952500" h="1347470">
                <a:moveTo>
                  <a:pt x="0" y="1347088"/>
                </a:moveTo>
                <a:lnTo>
                  <a:pt x="952500" y="1347088"/>
                </a:lnTo>
                <a:lnTo>
                  <a:pt x="952500" y="0"/>
                </a:lnTo>
                <a:lnTo>
                  <a:pt x="0" y="0"/>
                </a:lnTo>
                <a:lnTo>
                  <a:pt x="0" y="13470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02418" y="37460"/>
            <a:ext cx="6699250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520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905">
              <a:lnSpc>
                <a:spcPts val="1050"/>
              </a:lnSpc>
              <a:tabLst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Tiratura: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n.d.	</a:t>
            </a:r>
            <a:r>
              <a:rPr dirty="0" baseline="17543" sz="1425" spc="15" b="1">
                <a:latin typeface="Times New Roman"/>
                <a:cs typeface="Times New Roman"/>
              </a:rPr>
              <a:t>06-MAG-2016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885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12/2013:    11.800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270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13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    Ed. </a:t>
            </a:r>
            <a:r>
              <a:rPr dirty="0" sz="800" spc="5" b="1">
                <a:latin typeface="Times New Roman"/>
                <a:cs typeface="Times New Roman"/>
              </a:rPr>
              <a:t>I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2015: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100.000	foglio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Quotidiano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-2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Ravenna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Andrea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Cangini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12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441700" y="30480"/>
            <a:ext cx="941831" cy="24384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0" y="0"/>
            <a:ext cx="7556500" cy="10693400"/>
          </a:xfrm>
          <a:custGeom>
            <a:avLst/>
            <a:gdLst/>
            <a:ahLst/>
            <a:cxnLst/>
            <a:rect l="l" t="t" r="r" b="b"/>
            <a:pathLst>
              <a:path w="7556500" h="10693400">
                <a:moveTo>
                  <a:pt x="0" y="10693400"/>
                </a:moveTo>
                <a:lnTo>
                  <a:pt x="7556500" y="10693400"/>
                </a:lnTo>
                <a:lnTo>
                  <a:pt x="75565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810000" y="3395471"/>
            <a:ext cx="424180" cy="110489"/>
          </a:xfrm>
          <a:custGeom>
            <a:avLst/>
            <a:gdLst/>
            <a:ahLst/>
            <a:cxnLst/>
            <a:rect l="l" t="t" r="r" b="b"/>
            <a:pathLst>
              <a:path w="424179" h="110489">
                <a:moveTo>
                  <a:pt x="0" y="110235"/>
                </a:moveTo>
                <a:lnTo>
                  <a:pt x="423672" y="110235"/>
                </a:lnTo>
                <a:lnTo>
                  <a:pt x="423672" y="0"/>
                </a:lnTo>
                <a:lnTo>
                  <a:pt x="0" y="0"/>
                </a:lnTo>
                <a:lnTo>
                  <a:pt x="0" y="110235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6281928" y="1423416"/>
            <a:ext cx="762000" cy="217170"/>
          </a:xfrm>
          <a:custGeom>
            <a:avLst/>
            <a:gdLst/>
            <a:ahLst/>
            <a:cxnLst/>
            <a:rect l="l" t="t" r="r" b="b"/>
            <a:pathLst>
              <a:path w="762000" h="217169">
                <a:moveTo>
                  <a:pt x="0" y="216916"/>
                </a:moveTo>
                <a:lnTo>
                  <a:pt x="762000" y="216916"/>
                </a:lnTo>
                <a:lnTo>
                  <a:pt x="762000" y="0"/>
                </a:lnTo>
                <a:lnTo>
                  <a:pt x="0" y="0"/>
                </a:lnTo>
                <a:lnTo>
                  <a:pt x="0" y="216916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703576" y="3224783"/>
            <a:ext cx="408940" cy="113664"/>
          </a:xfrm>
          <a:custGeom>
            <a:avLst/>
            <a:gdLst/>
            <a:ahLst/>
            <a:cxnLst/>
            <a:rect l="l" t="t" r="r" b="b"/>
            <a:pathLst>
              <a:path w="408939" h="113664">
                <a:moveTo>
                  <a:pt x="0" y="113283"/>
                </a:moveTo>
                <a:lnTo>
                  <a:pt x="408431" y="113283"/>
                </a:lnTo>
                <a:lnTo>
                  <a:pt x="408431" y="0"/>
                </a:lnTo>
                <a:lnTo>
                  <a:pt x="0" y="0"/>
                </a:lnTo>
                <a:lnTo>
                  <a:pt x="0" y="113283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2916935" y="1859279"/>
            <a:ext cx="655320" cy="128905"/>
          </a:xfrm>
          <a:custGeom>
            <a:avLst/>
            <a:gdLst/>
            <a:ahLst/>
            <a:cxnLst/>
            <a:rect l="l" t="t" r="r" b="b"/>
            <a:pathLst>
              <a:path w="655320" h="128905">
                <a:moveTo>
                  <a:pt x="0" y="128524"/>
                </a:moveTo>
                <a:lnTo>
                  <a:pt x="655320" y="128524"/>
                </a:lnTo>
                <a:lnTo>
                  <a:pt x="655320" y="0"/>
                </a:lnTo>
                <a:lnTo>
                  <a:pt x="0" y="0"/>
                </a:lnTo>
                <a:lnTo>
                  <a:pt x="0" y="128524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4291584" y="3395471"/>
            <a:ext cx="158750" cy="110489"/>
          </a:xfrm>
          <a:custGeom>
            <a:avLst/>
            <a:gdLst/>
            <a:ahLst/>
            <a:cxnLst/>
            <a:rect l="l" t="t" r="r" b="b"/>
            <a:pathLst>
              <a:path w="158750" h="110489">
                <a:moveTo>
                  <a:pt x="0" y="110235"/>
                </a:moveTo>
                <a:lnTo>
                  <a:pt x="158496" y="110235"/>
                </a:lnTo>
                <a:lnTo>
                  <a:pt x="158496" y="0"/>
                </a:lnTo>
                <a:lnTo>
                  <a:pt x="0" y="0"/>
                </a:lnTo>
                <a:lnTo>
                  <a:pt x="0" y="110235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703576" y="3550920"/>
            <a:ext cx="265430" cy="113664"/>
          </a:xfrm>
          <a:custGeom>
            <a:avLst/>
            <a:gdLst/>
            <a:ahLst/>
            <a:cxnLst/>
            <a:rect l="l" t="t" r="r" b="b"/>
            <a:pathLst>
              <a:path w="265430" h="113664">
                <a:moveTo>
                  <a:pt x="0" y="113283"/>
                </a:moveTo>
                <a:lnTo>
                  <a:pt x="265175" y="113283"/>
                </a:lnTo>
                <a:lnTo>
                  <a:pt x="265175" y="0"/>
                </a:lnTo>
                <a:lnTo>
                  <a:pt x="0" y="0"/>
                </a:lnTo>
                <a:lnTo>
                  <a:pt x="0" y="113283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1274063" y="3072383"/>
            <a:ext cx="871855" cy="113664"/>
          </a:xfrm>
          <a:custGeom>
            <a:avLst/>
            <a:gdLst/>
            <a:ahLst/>
            <a:cxnLst/>
            <a:rect l="l" t="t" r="r" b="b"/>
            <a:pathLst>
              <a:path w="871855" h="113664">
                <a:moveTo>
                  <a:pt x="0" y="113283"/>
                </a:moveTo>
                <a:lnTo>
                  <a:pt x="871727" y="113283"/>
                </a:lnTo>
                <a:lnTo>
                  <a:pt x="871727" y="0"/>
                </a:lnTo>
                <a:lnTo>
                  <a:pt x="0" y="0"/>
                </a:lnTo>
                <a:lnTo>
                  <a:pt x="0" y="113283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2176272" y="3072383"/>
            <a:ext cx="326390" cy="113664"/>
          </a:xfrm>
          <a:custGeom>
            <a:avLst/>
            <a:gdLst/>
            <a:ahLst/>
            <a:cxnLst/>
            <a:rect l="l" t="t" r="r" b="b"/>
            <a:pathLst>
              <a:path w="326389" h="113664">
                <a:moveTo>
                  <a:pt x="0" y="113283"/>
                </a:moveTo>
                <a:lnTo>
                  <a:pt x="326136" y="113283"/>
                </a:lnTo>
                <a:lnTo>
                  <a:pt x="326136" y="0"/>
                </a:lnTo>
                <a:lnTo>
                  <a:pt x="0" y="0"/>
                </a:lnTo>
                <a:lnTo>
                  <a:pt x="0" y="113283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755904" y="3218688"/>
            <a:ext cx="128270" cy="107314"/>
          </a:xfrm>
          <a:custGeom>
            <a:avLst/>
            <a:gdLst/>
            <a:ahLst/>
            <a:cxnLst/>
            <a:rect l="l" t="t" r="r" b="b"/>
            <a:pathLst>
              <a:path w="128269" h="107314">
                <a:moveTo>
                  <a:pt x="0" y="107188"/>
                </a:moveTo>
                <a:lnTo>
                  <a:pt x="128016" y="107188"/>
                </a:lnTo>
                <a:lnTo>
                  <a:pt x="128016" y="0"/>
                </a:lnTo>
                <a:lnTo>
                  <a:pt x="0" y="0"/>
                </a:lnTo>
                <a:lnTo>
                  <a:pt x="0" y="107188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929639" y="3212592"/>
            <a:ext cx="372110" cy="113664"/>
          </a:xfrm>
          <a:custGeom>
            <a:avLst/>
            <a:gdLst/>
            <a:ahLst/>
            <a:cxnLst/>
            <a:rect l="l" t="t" r="r" b="b"/>
            <a:pathLst>
              <a:path w="372109" h="113664">
                <a:moveTo>
                  <a:pt x="0" y="113283"/>
                </a:moveTo>
                <a:lnTo>
                  <a:pt x="371856" y="113283"/>
                </a:lnTo>
                <a:lnTo>
                  <a:pt x="371856" y="0"/>
                </a:lnTo>
                <a:lnTo>
                  <a:pt x="0" y="0"/>
                </a:lnTo>
                <a:lnTo>
                  <a:pt x="0" y="113283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3810000" y="3499103"/>
            <a:ext cx="424180" cy="12700"/>
          </a:xfrm>
          <a:custGeom>
            <a:avLst/>
            <a:gdLst/>
            <a:ahLst/>
            <a:cxnLst/>
            <a:rect l="l" t="t" r="r" b="b"/>
            <a:pathLst>
              <a:path w="424179" h="12700">
                <a:moveTo>
                  <a:pt x="0" y="12700"/>
                </a:moveTo>
                <a:lnTo>
                  <a:pt x="423672" y="12700"/>
                </a:lnTo>
                <a:lnTo>
                  <a:pt x="423672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8" name="object 28"/>
          <p:cNvSpPr/>
          <p:nvPr/>
        </p:nvSpPr>
        <p:spPr>
          <a:xfrm>
            <a:off x="4291584" y="3499103"/>
            <a:ext cx="158750" cy="12700"/>
          </a:xfrm>
          <a:custGeom>
            <a:avLst/>
            <a:gdLst/>
            <a:ahLst/>
            <a:cxnLst/>
            <a:rect l="l" t="t" r="r" b="b"/>
            <a:pathLst>
              <a:path w="158750" h="12700">
                <a:moveTo>
                  <a:pt x="0" y="12700"/>
                </a:moveTo>
                <a:lnTo>
                  <a:pt x="158496" y="12700"/>
                </a:lnTo>
                <a:lnTo>
                  <a:pt x="158496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9" name="object 29"/>
          <p:cNvSpPr/>
          <p:nvPr/>
        </p:nvSpPr>
        <p:spPr>
          <a:xfrm>
            <a:off x="2703576" y="3657600"/>
            <a:ext cx="265430" cy="12700"/>
          </a:xfrm>
          <a:custGeom>
            <a:avLst/>
            <a:gdLst/>
            <a:ahLst/>
            <a:cxnLst/>
            <a:rect l="l" t="t" r="r" b="b"/>
            <a:pathLst>
              <a:path w="265430" h="12700">
                <a:moveTo>
                  <a:pt x="0" y="12700"/>
                </a:moveTo>
                <a:lnTo>
                  <a:pt x="265175" y="12700"/>
                </a:lnTo>
                <a:lnTo>
                  <a:pt x="265175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6281928" y="1633727"/>
            <a:ext cx="762000" cy="12700"/>
          </a:xfrm>
          <a:custGeom>
            <a:avLst/>
            <a:gdLst/>
            <a:ahLst/>
            <a:cxnLst/>
            <a:rect l="l" t="t" r="r" b="b"/>
            <a:pathLst>
              <a:path w="762000" h="12700">
                <a:moveTo>
                  <a:pt x="0" y="12700"/>
                </a:moveTo>
                <a:lnTo>
                  <a:pt x="762000" y="12700"/>
                </a:lnTo>
                <a:lnTo>
                  <a:pt x="76200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/>
          <p:nvPr/>
        </p:nvSpPr>
        <p:spPr>
          <a:xfrm>
            <a:off x="2703576" y="3331464"/>
            <a:ext cx="408940" cy="12700"/>
          </a:xfrm>
          <a:custGeom>
            <a:avLst/>
            <a:gdLst/>
            <a:ahLst/>
            <a:cxnLst/>
            <a:rect l="l" t="t" r="r" b="b"/>
            <a:pathLst>
              <a:path w="408939" h="12700">
                <a:moveTo>
                  <a:pt x="0" y="12700"/>
                </a:moveTo>
                <a:lnTo>
                  <a:pt x="408431" y="12700"/>
                </a:lnTo>
                <a:lnTo>
                  <a:pt x="408431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2916935" y="1981200"/>
            <a:ext cx="655320" cy="12700"/>
          </a:xfrm>
          <a:custGeom>
            <a:avLst/>
            <a:gdLst/>
            <a:ahLst/>
            <a:cxnLst/>
            <a:rect l="l" t="t" r="r" b="b"/>
            <a:pathLst>
              <a:path w="655320" h="12700">
                <a:moveTo>
                  <a:pt x="0" y="12700"/>
                </a:moveTo>
                <a:lnTo>
                  <a:pt x="655320" y="12700"/>
                </a:lnTo>
                <a:lnTo>
                  <a:pt x="65532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4291584" y="3499103"/>
            <a:ext cx="158750" cy="12700"/>
          </a:xfrm>
          <a:custGeom>
            <a:avLst/>
            <a:gdLst/>
            <a:ahLst/>
            <a:cxnLst/>
            <a:rect l="l" t="t" r="r" b="b"/>
            <a:pathLst>
              <a:path w="158750" h="12700">
                <a:moveTo>
                  <a:pt x="0" y="12700"/>
                </a:moveTo>
                <a:lnTo>
                  <a:pt x="158496" y="12700"/>
                </a:lnTo>
                <a:lnTo>
                  <a:pt x="158496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2703576" y="3657600"/>
            <a:ext cx="265430" cy="12700"/>
          </a:xfrm>
          <a:custGeom>
            <a:avLst/>
            <a:gdLst/>
            <a:ahLst/>
            <a:cxnLst/>
            <a:rect l="l" t="t" r="r" b="b"/>
            <a:pathLst>
              <a:path w="265430" h="12700">
                <a:moveTo>
                  <a:pt x="0" y="12700"/>
                </a:moveTo>
                <a:lnTo>
                  <a:pt x="265175" y="12700"/>
                </a:lnTo>
                <a:lnTo>
                  <a:pt x="265175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274063" y="3179064"/>
            <a:ext cx="871855" cy="12700"/>
          </a:xfrm>
          <a:custGeom>
            <a:avLst/>
            <a:gdLst/>
            <a:ahLst/>
            <a:cxnLst/>
            <a:rect l="l" t="t" r="r" b="b"/>
            <a:pathLst>
              <a:path w="871855" h="12700">
                <a:moveTo>
                  <a:pt x="0" y="12700"/>
                </a:moveTo>
                <a:lnTo>
                  <a:pt x="871727" y="12700"/>
                </a:lnTo>
                <a:lnTo>
                  <a:pt x="871727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2176272" y="3179064"/>
            <a:ext cx="326390" cy="12700"/>
          </a:xfrm>
          <a:custGeom>
            <a:avLst/>
            <a:gdLst/>
            <a:ahLst/>
            <a:cxnLst/>
            <a:rect l="l" t="t" r="r" b="b"/>
            <a:pathLst>
              <a:path w="326389" h="12700">
                <a:moveTo>
                  <a:pt x="0" y="12700"/>
                </a:moveTo>
                <a:lnTo>
                  <a:pt x="326136" y="12700"/>
                </a:lnTo>
                <a:lnTo>
                  <a:pt x="326136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755904" y="3319271"/>
            <a:ext cx="128270" cy="12700"/>
          </a:xfrm>
          <a:custGeom>
            <a:avLst/>
            <a:gdLst/>
            <a:ahLst/>
            <a:cxnLst/>
            <a:rect l="l" t="t" r="r" b="b"/>
            <a:pathLst>
              <a:path w="128269" h="12700">
                <a:moveTo>
                  <a:pt x="0" y="12700"/>
                </a:moveTo>
                <a:lnTo>
                  <a:pt x="128016" y="12700"/>
                </a:lnTo>
                <a:lnTo>
                  <a:pt x="128016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929639" y="3319271"/>
            <a:ext cx="372110" cy="12700"/>
          </a:xfrm>
          <a:custGeom>
            <a:avLst/>
            <a:gdLst/>
            <a:ahLst/>
            <a:cxnLst/>
            <a:rect l="l" t="t" r="r" b="b"/>
            <a:pathLst>
              <a:path w="372109" h="12700">
                <a:moveTo>
                  <a:pt x="0" y="12700"/>
                </a:moveTo>
                <a:lnTo>
                  <a:pt x="371856" y="12700"/>
                </a:lnTo>
                <a:lnTo>
                  <a:pt x="371856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27832" y="660400"/>
            <a:ext cx="1462658" cy="2899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741673" y="1042416"/>
            <a:ext cx="2124205" cy="17315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121780" y="8805214"/>
            <a:ext cx="927705" cy="12921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121780" y="8793860"/>
            <a:ext cx="952500" cy="1347470"/>
          </a:xfrm>
          <a:custGeom>
            <a:avLst/>
            <a:gdLst/>
            <a:ahLst/>
            <a:cxnLst/>
            <a:rect l="l" t="t" r="r" b="b"/>
            <a:pathLst>
              <a:path w="952500" h="1347470">
                <a:moveTo>
                  <a:pt x="0" y="1347088"/>
                </a:moveTo>
                <a:lnTo>
                  <a:pt x="952500" y="1347088"/>
                </a:lnTo>
                <a:lnTo>
                  <a:pt x="952500" y="0"/>
                </a:lnTo>
                <a:lnTo>
                  <a:pt x="0" y="0"/>
                </a:lnTo>
                <a:lnTo>
                  <a:pt x="0" y="13470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02418" y="37460"/>
            <a:ext cx="6699250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520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905">
              <a:lnSpc>
                <a:spcPts val="1050"/>
              </a:lnSpc>
              <a:tabLst>
                <a:tab pos="549275" algn="l"/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	02/2016: 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34.037	</a:t>
            </a:r>
            <a:r>
              <a:rPr dirty="0" baseline="17543" sz="1425" spc="15" b="1">
                <a:latin typeface="Times New Roman"/>
                <a:cs typeface="Times New Roman"/>
              </a:rPr>
              <a:t>06-MAG-2016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885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02/2016:    21.326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270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34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  Ed. </a:t>
            </a:r>
            <a:r>
              <a:rPr dirty="0" sz="800" spc="5" b="1">
                <a:latin typeface="Times New Roman"/>
                <a:cs typeface="Times New Roman"/>
              </a:rPr>
              <a:t>III </a:t>
            </a:r>
            <a:r>
              <a:rPr dirty="0" sz="800" spc="10" b="1">
                <a:latin typeface="Times New Roman"/>
                <a:cs typeface="Times New Roman"/>
              </a:rPr>
              <a:t>2015:   401.000	foglio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Quotidiano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-2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Sicilia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Mario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Ciancio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Sanfilippo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5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136900" y="22859"/>
            <a:ext cx="1533144" cy="2133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0"/>
            <a:ext cx="7556500" cy="10693400"/>
          </a:xfrm>
          <a:custGeom>
            <a:avLst/>
            <a:gdLst/>
            <a:ahLst/>
            <a:cxnLst/>
            <a:rect l="l" t="t" r="r" b="b"/>
            <a:pathLst>
              <a:path w="7556500" h="10693400">
                <a:moveTo>
                  <a:pt x="0" y="10693400"/>
                </a:moveTo>
                <a:lnTo>
                  <a:pt x="7556500" y="10693400"/>
                </a:lnTo>
                <a:lnTo>
                  <a:pt x="75565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688079" y="1155191"/>
            <a:ext cx="384175" cy="113664"/>
          </a:xfrm>
          <a:custGeom>
            <a:avLst/>
            <a:gdLst/>
            <a:ahLst/>
            <a:cxnLst/>
            <a:rect l="l" t="t" r="r" b="b"/>
            <a:pathLst>
              <a:path w="384175" h="113665">
                <a:moveTo>
                  <a:pt x="0" y="113283"/>
                </a:moveTo>
                <a:lnTo>
                  <a:pt x="384048" y="113283"/>
                </a:lnTo>
                <a:lnTo>
                  <a:pt x="384048" y="0"/>
                </a:lnTo>
                <a:lnTo>
                  <a:pt x="0" y="0"/>
                </a:lnTo>
                <a:lnTo>
                  <a:pt x="0" y="113283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688079" y="1261872"/>
            <a:ext cx="384175" cy="12700"/>
          </a:xfrm>
          <a:custGeom>
            <a:avLst/>
            <a:gdLst/>
            <a:ahLst/>
            <a:cxnLst/>
            <a:rect l="l" t="t" r="r" b="b"/>
            <a:pathLst>
              <a:path w="384175" h="12700">
                <a:moveTo>
                  <a:pt x="0" y="12700"/>
                </a:moveTo>
                <a:lnTo>
                  <a:pt x="384048" y="12700"/>
                </a:lnTo>
                <a:lnTo>
                  <a:pt x="384048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47415" y="725169"/>
            <a:ext cx="168910" cy="1809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000" spc="5">
                <a:latin typeface="Arial"/>
                <a:cs typeface="Arial"/>
              </a:rPr>
              <a:t>27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65472" y="725169"/>
            <a:ext cx="341630" cy="1809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000" spc="5">
                <a:latin typeface="Arial"/>
                <a:cs typeface="Arial"/>
              </a:rPr>
              <a:t>ap</a:t>
            </a:r>
            <a:r>
              <a:rPr dirty="0" sz="1000">
                <a:latin typeface="Arial"/>
                <a:cs typeface="Arial"/>
              </a:rPr>
              <a:t>r</a:t>
            </a:r>
            <a:r>
              <a:rPr dirty="0" sz="1000">
                <a:latin typeface="Arial"/>
                <a:cs typeface="Arial"/>
              </a:rPr>
              <a:t>il</a:t>
            </a:r>
            <a:r>
              <a:rPr dirty="0" sz="1000" spc="10">
                <a:latin typeface="Arial"/>
                <a:cs typeface="Arial"/>
              </a:rPr>
              <a:t>e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10605" y="725169"/>
            <a:ext cx="97790" cy="1809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000" spc="10">
                <a:latin typeface="Arial"/>
                <a:cs typeface="Arial"/>
              </a:rPr>
              <a:t>1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7004" y="770889"/>
            <a:ext cx="1342390" cy="90430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000" spc="5">
                <a:latin typeface="Arial"/>
                <a:cs typeface="Arial"/>
              </a:rPr>
              <a:t>Mymovies.it</a:t>
            </a:r>
            <a:endParaRPr sz="1000">
              <a:latin typeface="Arial"/>
              <a:cs typeface="Arial"/>
            </a:endParaRPr>
          </a:p>
          <a:p>
            <a:pPr marL="12700" marR="139065">
              <a:lnSpc>
                <a:spcPct val="171000"/>
              </a:lnSpc>
            </a:pPr>
            <a:r>
              <a:rPr dirty="0" sz="1000" spc="5">
                <a:latin typeface="Arial"/>
                <a:cs typeface="Arial"/>
              </a:rPr>
              <a:t>Natiperlavorare.it  </a:t>
            </a:r>
            <a:r>
              <a:rPr dirty="0" sz="1000" spc="10">
                <a:latin typeface="Arial"/>
                <a:cs typeface="Arial"/>
              </a:rPr>
              <a:t>P</a:t>
            </a:r>
            <a:r>
              <a:rPr dirty="0" sz="1000" spc="5">
                <a:latin typeface="Arial"/>
                <a:cs typeface="Arial"/>
              </a:rPr>
              <a:t>a</a:t>
            </a:r>
            <a:r>
              <a:rPr dirty="0" sz="1000" spc="5">
                <a:latin typeface="Arial"/>
                <a:cs typeface="Arial"/>
              </a:rPr>
              <a:t>le</a:t>
            </a:r>
            <a:r>
              <a:rPr dirty="0" sz="1000" spc="-5">
                <a:latin typeface="Arial"/>
                <a:cs typeface="Arial"/>
              </a:rPr>
              <a:t>r</a:t>
            </a:r>
            <a:r>
              <a:rPr dirty="0" sz="1000" spc="25">
                <a:latin typeface="Arial"/>
                <a:cs typeface="Arial"/>
              </a:rPr>
              <a:t>m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 spc="5">
                <a:latin typeface="Arial"/>
                <a:cs typeface="Arial"/>
              </a:rPr>
              <a:t>b</a:t>
            </a:r>
            <a:r>
              <a:rPr dirty="0" sz="1000" spc="5">
                <a:latin typeface="Arial"/>
                <a:cs typeface="Arial"/>
              </a:rPr>
              <a:t>lo</a:t>
            </a:r>
            <a:r>
              <a:rPr dirty="0" sz="1000">
                <a:latin typeface="Arial"/>
                <a:cs typeface="Arial"/>
              </a:rPr>
              <a:t>g</a:t>
            </a:r>
            <a:r>
              <a:rPr dirty="0" sz="1000" spc="15">
                <a:latin typeface="Arial"/>
                <a:cs typeface="Arial"/>
              </a:rPr>
              <a:t>s</a:t>
            </a:r>
            <a:r>
              <a:rPr dirty="0" sz="1000">
                <a:latin typeface="Arial"/>
                <a:cs typeface="Arial"/>
              </a:rPr>
              <a:t>i</a:t>
            </a:r>
            <a:r>
              <a:rPr dirty="0" sz="1000" spc="10">
                <a:latin typeface="Arial"/>
                <a:cs typeface="Arial"/>
              </a:rPr>
              <a:t>c</a:t>
            </a:r>
            <a:r>
              <a:rPr dirty="0" sz="1000">
                <a:latin typeface="Arial"/>
                <a:cs typeface="Arial"/>
              </a:rPr>
              <a:t>il</a:t>
            </a:r>
            <a:r>
              <a:rPr dirty="0" sz="1000" spc="5">
                <a:latin typeface="Arial"/>
                <a:cs typeface="Arial"/>
              </a:rPr>
              <a:t>ia.i</a:t>
            </a:r>
            <a:r>
              <a:rPr dirty="0" sz="1000" spc="5">
                <a:latin typeface="Arial"/>
                <a:cs typeface="Arial"/>
              </a:rPr>
              <a:t>t  </a:t>
            </a:r>
            <a:r>
              <a:rPr dirty="0" sz="1000" spc="5">
                <a:latin typeface="Arial"/>
                <a:cs typeface="Arial"/>
              </a:rPr>
              <a:t>Primaonline.it  Redattoresociale.it  Repubblica.it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71000"/>
              </a:lnSpc>
            </a:pPr>
            <a:r>
              <a:rPr dirty="0" sz="1000" spc="5">
                <a:latin typeface="Arial"/>
                <a:cs typeface="Arial"/>
              </a:rPr>
              <a:t>Sassarinotizie.com  </a:t>
            </a:r>
            <a:r>
              <a:rPr dirty="0" sz="1000" spc="10">
                <a:latin typeface="Arial"/>
                <a:cs typeface="Arial"/>
              </a:rPr>
              <a:t>S</a:t>
            </a:r>
            <a:r>
              <a:rPr dirty="0" sz="1000">
                <a:latin typeface="Arial"/>
                <a:cs typeface="Arial"/>
              </a:rPr>
              <a:t>i</a:t>
            </a:r>
            <a:r>
              <a:rPr dirty="0" sz="1000" spc="10">
                <a:latin typeface="Arial"/>
                <a:cs typeface="Arial"/>
              </a:rPr>
              <a:t>c</a:t>
            </a:r>
            <a:r>
              <a:rPr dirty="0" sz="1000">
                <a:latin typeface="Arial"/>
                <a:cs typeface="Arial"/>
              </a:rPr>
              <a:t>il</a:t>
            </a:r>
            <a:r>
              <a:rPr dirty="0" sz="1000" spc="5">
                <a:latin typeface="Arial"/>
                <a:cs typeface="Arial"/>
              </a:rPr>
              <a:t>iai</a:t>
            </a:r>
            <a:r>
              <a:rPr dirty="0" sz="1000" spc="5">
                <a:latin typeface="Arial"/>
                <a:cs typeface="Arial"/>
              </a:rPr>
              <a:t>n</a:t>
            </a:r>
            <a:r>
              <a:rPr dirty="0" sz="1000" spc="5">
                <a:latin typeface="Arial"/>
                <a:cs typeface="Arial"/>
              </a:rPr>
              <a:t>f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>
                <a:latin typeface="Arial"/>
                <a:cs typeface="Arial"/>
              </a:rPr>
              <a:t>r</a:t>
            </a:r>
            <a:r>
              <a:rPr dirty="0" sz="1000" spc="25">
                <a:latin typeface="Arial"/>
                <a:cs typeface="Arial"/>
              </a:rPr>
              <a:t>m</a:t>
            </a:r>
            <a:r>
              <a:rPr dirty="0" sz="1000" spc="5">
                <a:latin typeface="Arial"/>
                <a:cs typeface="Arial"/>
              </a:rPr>
              <a:t>a</a:t>
            </a:r>
            <a:r>
              <a:rPr dirty="0" sz="1000" spc="-10">
                <a:latin typeface="Arial"/>
                <a:cs typeface="Arial"/>
              </a:rPr>
              <a:t>z</a:t>
            </a:r>
            <a:r>
              <a:rPr dirty="0" sz="1000" spc="5">
                <a:latin typeface="Arial"/>
                <a:cs typeface="Arial"/>
              </a:rPr>
              <a:t>io</a:t>
            </a:r>
            <a:r>
              <a:rPr dirty="0" sz="1000">
                <a:latin typeface="Arial"/>
                <a:cs typeface="Arial"/>
              </a:rPr>
              <a:t>n</a:t>
            </a:r>
            <a:r>
              <a:rPr dirty="0" sz="1000">
                <a:latin typeface="Arial"/>
                <a:cs typeface="Arial"/>
              </a:rPr>
              <a:t>i</a:t>
            </a:r>
            <a:r>
              <a:rPr dirty="0" sz="1000" spc="10">
                <a:latin typeface="Arial"/>
                <a:cs typeface="Arial"/>
              </a:rPr>
              <a:t>.c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 spc="5">
                <a:latin typeface="Arial"/>
                <a:cs typeface="Arial"/>
              </a:rPr>
              <a:t>m  </a:t>
            </a:r>
            <a:r>
              <a:rPr dirty="0" sz="1000" spc="5">
                <a:latin typeface="Arial"/>
                <a:cs typeface="Arial"/>
              </a:rPr>
              <a:t>Simplybiz.eu</a:t>
            </a:r>
            <a:endParaRPr sz="1000">
              <a:latin typeface="Arial"/>
              <a:cs typeface="Arial"/>
            </a:endParaRPr>
          </a:p>
          <a:p>
            <a:pPr marL="12700" marR="71755">
              <a:lnSpc>
                <a:spcPct val="171000"/>
              </a:lnSpc>
            </a:pPr>
            <a:r>
              <a:rPr dirty="0" sz="1000" spc="5">
                <a:latin typeface="Arial"/>
                <a:cs typeface="Arial"/>
              </a:rPr>
              <a:t>6e20.it  </a:t>
            </a:r>
            <a:r>
              <a:rPr dirty="0" sz="1000" spc="10">
                <a:latin typeface="Arial"/>
                <a:cs typeface="Arial"/>
              </a:rPr>
              <a:t>A</a:t>
            </a:r>
            <a:r>
              <a:rPr dirty="0" sz="1000" spc="5">
                <a:latin typeface="Arial"/>
                <a:cs typeface="Arial"/>
              </a:rPr>
              <a:t>gen</a:t>
            </a:r>
            <a:r>
              <a:rPr dirty="0" sz="1000" spc="-10">
                <a:latin typeface="Arial"/>
                <a:cs typeface="Arial"/>
              </a:rPr>
              <a:t>z</a:t>
            </a:r>
            <a:r>
              <a:rPr dirty="0" sz="1000" spc="5">
                <a:latin typeface="Arial"/>
                <a:cs typeface="Arial"/>
              </a:rPr>
              <a:t>iafu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>
                <a:latin typeface="Arial"/>
                <a:cs typeface="Arial"/>
              </a:rPr>
              <a:t>r</a:t>
            </a:r>
            <a:r>
              <a:rPr dirty="0" sz="1000">
                <a:latin typeface="Arial"/>
                <a:cs typeface="Arial"/>
              </a:rPr>
              <a:t>i</a:t>
            </a:r>
            <a:r>
              <a:rPr dirty="0" sz="1000" spc="10">
                <a:latin typeface="Arial"/>
                <a:cs typeface="Arial"/>
              </a:rPr>
              <a:t>t</a:t>
            </a:r>
            <a:r>
              <a:rPr dirty="0" sz="1000" spc="5">
                <a:latin typeface="Arial"/>
                <a:cs typeface="Arial"/>
              </a:rPr>
              <a:t>u</a:t>
            </a:r>
            <a:r>
              <a:rPr dirty="0" sz="1000" spc="5">
                <a:latin typeface="Arial"/>
                <a:cs typeface="Arial"/>
              </a:rPr>
              <a:t>tt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 spc="15">
                <a:latin typeface="Arial"/>
                <a:cs typeface="Arial"/>
              </a:rPr>
              <a:t>c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 spc="5">
                <a:latin typeface="Arial"/>
                <a:cs typeface="Arial"/>
              </a:rPr>
              <a:t>m  </a:t>
            </a:r>
            <a:r>
              <a:rPr dirty="0" sz="1000" spc="5">
                <a:latin typeface="Arial"/>
                <a:cs typeface="Arial"/>
              </a:rPr>
              <a:t>Arte.it</a:t>
            </a:r>
            <a:endParaRPr sz="1000">
              <a:latin typeface="Arial"/>
              <a:cs typeface="Arial"/>
            </a:endParaRPr>
          </a:p>
          <a:p>
            <a:pPr marL="12700" marR="446405">
              <a:lnSpc>
                <a:spcPts val="2050"/>
              </a:lnSpc>
              <a:spcBef>
                <a:spcPts val="215"/>
              </a:spcBef>
            </a:pPr>
            <a:r>
              <a:rPr dirty="0" sz="1000" spc="5">
                <a:latin typeface="Arial"/>
                <a:cs typeface="Arial"/>
              </a:rPr>
              <a:t>Arte.rai.it  Bombagiu.it  </a:t>
            </a:r>
            <a:r>
              <a:rPr dirty="0" sz="1000" spc="5">
                <a:latin typeface="Arial"/>
                <a:cs typeface="Arial"/>
              </a:rPr>
              <a:t>C</a:t>
            </a:r>
            <a:r>
              <a:rPr dirty="0" sz="1000">
                <a:latin typeface="Arial"/>
                <a:cs typeface="Arial"/>
              </a:rPr>
              <a:t>il</a:t>
            </a:r>
            <a:r>
              <a:rPr dirty="0" sz="1000" spc="5">
                <a:latin typeface="Arial"/>
                <a:cs typeface="Arial"/>
              </a:rPr>
              <a:t>en</a:t>
            </a:r>
            <a:r>
              <a:rPr dirty="0" sz="1000" spc="5">
                <a:latin typeface="Arial"/>
                <a:cs typeface="Arial"/>
              </a:rPr>
              <a:t>t</a:t>
            </a:r>
            <a:r>
              <a:rPr dirty="0" sz="1000" spc="5">
                <a:latin typeface="Arial"/>
                <a:cs typeface="Arial"/>
              </a:rPr>
              <a:t>ono</a:t>
            </a:r>
            <a:r>
              <a:rPr dirty="0" sz="1000" spc="5">
                <a:latin typeface="Arial"/>
                <a:cs typeface="Arial"/>
              </a:rPr>
              <a:t>t</a:t>
            </a:r>
            <a:r>
              <a:rPr dirty="0" sz="1000">
                <a:latin typeface="Arial"/>
                <a:cs typeface="Arial"/>
              </a:rPr>
              <a:t>i</a:t>
            </a:r>
            <a:r>
              <a:rPr dirty="0" sz="1000" spc="-15">
                <a:latin typeface="Arial"/>
                <a:cs typeface="Arial"/>
              </a:rPr>
              <a:t>z</a:t>
            </a:r>
            <a:r>
              <a:rPr dirty="0" sz="1000" spc="5">
                <a:latin typeface="Arial"/>
                <a:cs typeface="Arial"/>
              </a:rPr>
              <a:t>ie.i</a:t>
            </a:r>
            <a:r>
              <a:rPr dirty="0" sz="1000" spc="5">
                <a:latin typeface="Arial"/>
                <a:cs typeface="Arial"/>
              </a:rPr>
              <a:t>t</a:t>
            </a:r>
            <a:endParaRPr sz="1000">
              <a:latin typeface="Arial"/>
              <a:cs typeface="Arial"/>
            </a:endParaRPr>
          </a:p>
          <a:p>
            <a:pPr marL="12700" marR="166370">
              <a:lnSpc>
                <a:spcPts val="2050"/>
              </a:lnSpc>
              <a:spcBef>
                <a:spcPts val="5"/>
              </a:spcBef>
            </a:pPr>
            <a:r>
              <a:rPr dirty="0" sz="1000" spc="5">
                <a:latin typeface="Arial"/>
                <a:cs typeface="Arial"/>
              </a:rPr>
              <a:t>Controluce.it  Eventiesagre.it  Formiche.net  </a:t>
            </a:r>
            <a:r>
              <a:rPr dirty="0" sz="1000" spc="15">
                <a:latin typeface="Arial"/>
                <a:cs typeface="Arial"/>
              </a:rPr>
              <a:t>G</a:t>
            </a:r>
            <a:r>
              <a:rPr dirty="0" sz="1000">
                <a:latin typeface="Arial"/>
                <a:cs typeface="Arial"/>
              </a:rPr>
              <a:t>a</a:t>
            </a:r>
            <a:r>
              <a:rPr dirty="0" sz="1000" spc="-10">
                <a:latin typeface="Arial"/>
                <a:cs typeface="Arial"/>
              </a:rPr>
              <a:t>zz</a:t>
            </a:r>
            <a:r>
              <a:rPr dirty="0" sz="1000" spc="5">
                <a:latin typeface="Arial"/>
                <a:cs typeface="Arial"/>
              </a:rPr>
              <a:t>e</a:t>
            </a:r>
            <a:r>
              <a:rPr dirty="0" sz="1000" spc="5">
                <a:latin typeface="Arial"/>
                <a:cs typeface="Arial"/>
              </a:rPr>
              <a:t>tt</a:t>
            </a:r>
            <a:r>
              <a:rPr dirty="0" sz="1000" spc="5">
                <a:latin typeface="Arial"/>
                <a:cs typeface="Arial"/>
              </a:rPr>
              <a:t>ade</a:t>
            </a:r>
            <a:r>
              <a:rPr dirty="0" sz="1000">
                <a:latin typeface="Arial"/>
                <a:cs typeface="Arial"/>
              </a:rPr>
              <a:t>ll</a:t>
            </a:r>
            <a:r>
              <a:rPr dirty="0" sz="1000" spc="5">
                <a:latin typeface="Arial"/>
                <a:cs typeface="Arial"/>
              </a:rPr>
              <a:t>e</a:t>
            </a:r>
            <a:r>
              <a:rPr dirty="0" sz="1000" spc="25">
                <a:latin typeface="Arial"/>
                <a:cs typeface="Arial"/>
              </a:rPr>
              <a:t>m</a:t>
            </a:r>
            <a:r>
              <a:rPr dirty="0" sz="1000">
                <a:latin typeface="Arial"/>
                <a:cs typeface="Arial"/>
              </a:rPr>
              <a:t>il</a:t>
            </a:r>
            <a:r>
              <a:rPr dirty="0" sz="1000" spc="5">
                <a:latin typeface="Arial"/>
                <a:cs typeface="Arial"/>
              </a:rPr>
              <a:t>ia.i</a:t>
            </a:r>
            <a:r>
              <a:rPr dirty="0" sz="1000" spc="5">
                <a:latin typeface="Arial"/>
                <a:cs typeface="Arial"/>
              </a:rPr>
              <a:t>t  </a:t>
            </a:r>
            <a:r>
              <a:rPr dirty="0" sz="1000" spc="5">
                <a:latin typeface="Arial"/>
                <a:cs typeface="Arial"/>
              </a:rPr>
              <a:t>Giovanigenitori.it  Gruppocarige.it  Informazione.it</a:t>
            </a:r>
            <a:endParaRPr sz="1000">
              <a:latin typeface="Arial"/>
              <a:cs typeface="Arial"/>
            </a:endParaRPr>
          </a:p>
          <a:p>
            <a:pPr marL="12700" marR="121285">
              <a:lnSpc>
                <a:spcPts val="2050"/>
              </a:lnSpc>
              <a:spcBef>
                <a:spcPts val="20"/>
              </a:spcBef>
            </a:pPr>
            <a:r>
              <a:rPr dirty="0" sz="1000" spc="5">
                <a:latin typeface="Arial"/>
                <a:cs typeface="Arial"/>
              </a:rPr>
              <a:t>It</a:t>
            </a:r>
            <a:r>
              <a:rPr dirty="0" sz="1000" spc="5">
                <a:latin typeface="Arial"/>
                <a:cs typeface="Arial"/>
              </a:rPr>
              <a:t>a</a:t>
            </a:r>
            <a:r>
              <a:rPr dirty="0" sz="1000">
                <a:latin typeface="Arial"/>
                <a:cs typeface="Arial"/>
              </a:rPr>
              <a:t>l</a:t>
            </a:r>
            <a:r>
              <a:rPr dirty="0" sz="1000" spc="-15">
                <a:latin typeface="Arial"/>
                <a:cs typeface="Arial"/>
              </a:rPr>
              <a:t>y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 spc="15">
                <a:latin typeface="Arial"/>
                <a:cs typeface="Arial"/>
              </a:rPr>
              <a:t>s</a:t>
            </a:r>
            <a:r>
              <a:rPr dirty="0" sz="1000" spc="5">
                <a:latin typeface="Arial"/>
                <a:cs typeface="Arial"/>
              </a:rPr>
              <a:t>5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 spc="5">
                <a:latin typeface="Arial"/>
                <a:cs typeface="Arial"/>
              </a:rPr>
              <a:t>webd</a:t>
            </a:r>
            <a:r>
              <a:rPr dirty="0" sz="1000" spc="5">
                <a:latin typeface="Arial"/>
                <a:cs typeface="Arial"/>
              </a:rPr>
              <a:t>igit</a:t>
            </a:r>
            <a:r>
              <a:rPr dirty="0" sz="1000" spc="5">
                <a:latin typeface="Arial"/>
                <a:cs typeface="Arial"/>
              </a:rPr>
              <a:t>a</a:t>
            </a:r>
            <a:r>
              <a:rPr dirty="0" sz="1000">
                <a:latin typeface="Arial"/>
                <a:cs typeface="Arial"/>
              </a:rPr>
              <a:t>l</a:t>
            </a:r>
            <a:r>
              <a:rPr dirty="0" sz="1000" spc="10">
                <a:latin typeface="Arial"/>
                <a:cs typeface="Arial"/>
              </a:rPr>
              <a:t>.</a:t>
            </a:r>
            <a:r>
              <a:rPr dirty="0" sz="1000" spc="5">
                <a:latin typeface="Arial"/>
                <a:cs typeface="Arial"/>
              </a:rPr>
              <a:t>h</a:t>
            </a:r>
            <a:r>
              <a:rPr dirty="0" sz="1000" spc="5">
                <a:latin typeface="Arial"/>
                <a:cs typeface="Arial"/>
              </a:rPr>
              <a:t>u  </a:t>
            </a:r>
            <a:r>
              <a:rPr dirty="0" sz="1000" spc="5">
                <a:latin typeface="Arial"/>
                <a:cs typeface="Arial"/>
              </a:rPr>
              <a:t>Leggeretutti.net  Libreriamo.it  Lifestar.it  Living.corriere.it  </a:t>
            </a:r>
            <a:r>
              <a:rPr dirty="0" sz="1000" spc="10">
                <a:latin typeface="Arial"/>
                <a:cs typeface="Arial"/>
              </a:rPr>
              <a:t>Makemefeed.com  </a:t>
            </a:r>
            <a:r>
              <a:rPr dirty="0" sz="1000" spc="5">
                <a:latin typeface="Arial"/>
                <a:cs typeface="Arial"/>
              </a:rPr>
              <a:t>Masterviaggi.it  Milanofinanza.it</a:t>
            </a:r>
            <a:endParaRPr sz="1000">
              <a:latin typeface="Arial"/>
              <a:cs typeface="Arial"/>
            </a:endParaRPr>
          </a:p>
          <a:p>
            <a:pPr marL="12700" marR="176530">
              <a:lnSpc>
                <a:spcPts val="2050"/>
              </a:lnSpc>
              <a:spcBef>
                <a:spcPts val="15"/>
              </a:spcBef>
            </a:pPr>
            <a:r>
              <a:rPr dirty="0" sz="1000" spc="5">
                <a:latin typeface="Arial"/>
                <a:cs typeface="Arial"/>
              </a:rPr>
              <a:t>Pesaroforkids.it  Quotidianoarte.it  Radiocolonna.it  </a:t>
            </a:r>
            <a:r>
              <a:rPr dirty="0" sz="1000" spc="5">
                <a:latin typeface="Arial"/>
                <a:cs typeface="Arial"/>
              </a:rPr>
              <a:t>Ro</a:t>
            </a:r>
            <a:r>
              <a:rPr dirty="0" sz="1000" spc="25">
                <a:latin typeface="Arial"/>
                <a:cs typeface="Arial"/>
              </a:rPr>
              <a:t>m</a:t>
            </a:r>
            <a:r>
              <a:rPr dirty="0" sz="1000" spc="5">
                <a:latin typeface="Arial"/>
                <a:cs typeface="Arial"/>
              </a:rPr>
              <a:t>awee</a:t>
            </a:r>
            <a:r>
              <a:rPr dirty="0" sz="1000" spc="25">
                <a:latin typeface="Arial"/>
                <a:cs typeface="Arial"/>
              </a:rPr>
              <a:t>k</a:t>
            </a:r>
            <a:r>
              <a:rPr dirty="0" sz="1000" spc="5">
                <a:latin typeface="Arial"/>
                <a:cs typeface="Arial"/>
              </a:rPr>
              <a:t>end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 spc="15">
                <a:latin typeface="Arial"/>
                <a:cs typeface="Arial"/>
              </a:rPr>
              <a:t>c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 spc="5">
                <a:latin typeface="Arial"/>
                <a:cs typeface="Arial"/>
              </a:rPr>
              <a:t>m  </a:t>
            </a:r>
            <a:r>
              <a:rPr dirty="0" sz="1000" spc="5">
                <a:latin typeface="Arial"/>
                <a:cs typeface="Arial"/>
              </a:rPr>
              <a:t>Sassuolo2000.it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428365" y="1010744"/>
          <a:ext cx="2334895" cy="87464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3390"/>
                <a:gridCol w="1159510"/>
                <a:gridCol w="721994"/>
              </a:tblGrid>
              <a:tr h="202662">
                <a:tc>
                  <a:txBody>
                    <a:bodyPr/>
                    <a:lstStyle/>
                    <a:p>
                      <a:pPr marL="31750">
                        <a:lnSpc>
                          <a:spcPts val="1125"/>
                        </a:lnSpc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95910">
                        <a:lnSpc>
                          <a:spcPts val="1125"/>
                        </a:lnSpc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59690">
                        <a:lnSpc>
                          <a:spcPts val="1125"/>
                        </a:lnSpc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959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5969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959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5969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959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5969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9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959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5969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9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959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5969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959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5969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27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959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5969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959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5969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959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5969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959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5969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959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5969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959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5969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1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959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5969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959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5969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959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5969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959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-5">
                          <a:latin typeface="Arial"/>
                          <a:cs typeface="Arial"/>
                        </a:rPr>
                        <a:t>16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959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5969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959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5969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959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5969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9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959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5969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9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959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5969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959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5969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959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5969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959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5969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959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5969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959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5969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959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5969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1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959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5969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959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5969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78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5969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959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5969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959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5969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02662">
                <a:tc>
                  <a:txBody>
                    <a:bodyPr/>
                    <a:lstStyle/>
                    <a:p>
                      <a:pPr marL="31750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95910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59690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</a:tbl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3202" y="660400"/>
            <a:ext cx="2552573" cy="6814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16938" y="1456430"/>
            <a:ext cx="3334260" cy="32433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242440" y="1450289"/>
            <a:ext cx="1444935" cy="15302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121780" y="8805214"/>
            <a:ext cx="878879" cy="12190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121780" y="8793860"/>
            <a:ext cx="952500" cy="1347470"/>
          </a:xfrm>
          <a:custGeom>
            <a:avLst/>
            <a:gdLst/>
            <a:ahLst/>
            <a:cxnLst/>
            <a:rect l="l" t="t" r="r" b="b"/>
            <a:pathLst>
              <a:path w="952500" h="1347470">
                <a:moveTo>
                  <a:pt x="0" y="1347088"/>
                </a:moveTo>
                <a:lnTo>
                  <a:pt x="952500" y="1347088"/>
                </a:lnTo>
                <a:lnTo>
                  <a:pt x="952500" y="0"/>
                </a:lnTo>
                <a:lnTo>
                  <a:pt x="0" y="0"/>
                </a:lnTo>
                <a:lnTo>
                  <a:pt x="0" y="13470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02418" y="37460"/>
            <a:ext cx="6699250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520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905">
              <a:lnSpc>
                <a:spcPts val="1050"/>
              </a:lnSpc>
              <a:tabLst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Tiratura: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n.d.	</a:t>
            </a:r>
            <a:r>
              <a:rPr dirty="0" baseline="17543" sz="1425" spc="15" b="1">
                <a:latin typeface="Times New Roman"/>
                <a:cs typeface="Times New Roman"/>
              </a:rPr>
              <a:t>06-MAG-2016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885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02/2016:    12.900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270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24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473075" algn="l"/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	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2016:    95.000	foglio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Quotidiano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-2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Bologna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Forli'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Cesena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Ravenna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Rimini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Stefano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Andrini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6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213100" y="26669"/>
            <a:ext cx="1383791" cy="3048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0" y="0"/>
            <a:ext cx="7556500" cy="10693400"/>
          </a:xfrm>
          <a:custGeom>
            <a:avLst/>
            <a:gdLst/>
            <a:ahLst/>
            <a:cxnLst/>
            <a:rect l="l" t="t" r="r" b="b"/>
            <a:pathLst>
              <a:path w="7556500" h="10693400">
                <a:moveTo>
                  <a:pt x="0" y="10693400"/>
                </a:moveTo>
                <a:lnTo>
                  <a:pt x="7556500" y="10693400"/>
                </a:lnTo>
                <a:lnTo>
                  <a:pt x="75565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852927" y="4197096"/>
            <a:ext cx="381000" cy="101600"/>
          </a:xfrm>
          <a:custGeom>
            <a:avLst/>
            <a:gdLst/>
            <a:ahLst/>
            <a:cxnLst/>
            <a:rect l="l" t="t" r="r" b="b"/>
            <a:pathLst>
              <a:path w="381000" h="101600">
                <a:moveTo>
                  <a:pt x="0" y="101091"/>
                </a:moveTo>
                <a:lnTo>
                  <a:pt x="381000" y="101091"/>
                </a:lnTo>
                <a:lnTo>
                  <a:pt x="381000" y="0"/>
                </a:lnTo>
                <a:lnTo>
                  <a:pt x="0" y="0"/>
                </a:lnTo>
                <a:lnTo>
                  <a:pt x="0" y="101091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279647" y="4197096"/>
            <a:ext cx="344805" cy="101600"/>
          </a:xfrm>
          <a:custGeom>
            <a:avLst/>
            <a:gdLst/>
            <a:ahLst/>
            <a:cxnLst/>
            <a:rect l="l" t="t" r="r" b="b"/>
            <a:pathLst>
              <a:path w="344804" h="101600">
                <a:moveTo>
                  <a:pt x="0" y="101091"/>
                </a:moveTo>
                <a:lnTo>
                  <a:pt x="344424" y="101091"/>
                </a:lnTo>
                <a:lnTo>
                  <a:pt x="344424" y="0"/>
                </a:lnTo>
                <a:lnTo>
                  <a:pt x="0" y="0"/>
                </a:lnTo>
                <a:lnTo>
                  <a:pt x="0" y="101091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261359" y="4066032"/>
            <a:ext cx="347980" cy="101600"/>
          </a:xfrm>
          <a:custGeom>
            <a:avLst/>
            <a:gdLst/>
            <a:ahLst/>
            <a:cxnLst/>
            <a:rect l="l" t="t" r="r" b="b"/>
            <a:pathLst>
              <a:path w="347979" h="101600">
                <a:moveTo>
                  <a:pt x="0" y="101092"/>
                </a:moveTo>
                <a:lnTo>
                  <a:pt x="347472" y="101092"/>
                </a:lnTo>
                <a:lnTo>
                  <a:pt x="347472" y="0"/>
                </a:lnTo>
                <a:lnTo>
                  <a:pt x="0" y="0"/>
                </a:lnTo>
                <a:lnTo>
                  <a:pt x="0" y="101092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3279647" y="4291584"/>
            <a:ext cx="344805" cy="12700"/>
          </a:xfrm>
          <a:custGeom>
            <a:avLst/>
            <a:gdLst/>
            <a:ahLst/>
            <a:cxnLst/>
            <a:rect l="l" t="t" r="r" b="b"/>
            <a:pathLst>
              <a:path w="344804" h="12700">
                <a:moveTo>
                  <a:pt x="0" y="12700"/>
                </a:moveTo>
                <a:lnTo>
                  <a:pt x="344424" y="12700"/>
                </a:lnTo>
                <a:lnTo>
                  <a:pt x="344424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852927" y="4291584"/>
            <a:ext cx="381000" cy="12700"/>
          </a:xfrm>
          <a:custGeom>
            <a:avLst/>
            <a:gdLst/>
            <a:ahLst/>
            <a:cxnLst/>
            <a:rect l="l" t="t" r="r" b="b"/>
            <a:pathLst>
              <a:path w="381000" h="12700">
                <a:moveTo>
                  <a:pt x="0" y="12700"/>
                </a:moveTo>
                <a:lnTo>
                  <a:pt x="381000" y="12700"/>
                </a:lnTo>
                <a:lnTo>
                  <a:pt x="38100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279647" y="4291584"/>
            <a:ext cx="344805" cy="12700"/>
          </a:xfrm>
          <a:custGeom>
            <a:avLst/>
            <a:gdLst/>
            <a:ahLst/>
            <a:cxnLst/>
            <a:rect l="l" t="t" r="r" b="b"/>
            <a:pathLst>
              <a:path w="344804" h="12700">
                <a:moveTo>
                  <a:pt x="0" y="12700"/>
                </a:moveTo>
                <a:lnTo>
                  <a:pt x="344424" y="12700"/>
                </a:lnTo>
                <a:lnTo>
                  <a:pt x="344424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3261359" y="4160520"/>
            <a:ext cx="347980" cy="12700"/>
          </a:xfrm>
          <a:custGeom>
            <a:avLst/>
            <a:gdLst/>
            <a:ahLst/>
            <a:cxnLst/>
            <a:rect l="l" t="t" r="r" b="b"/>
            <a:pathLst>
              <a:path w="347979" h="12700">
                <a:moveTo>
                  <a:pt x="0" y="12700"/>
                </a:moveTo>
                <a:lnTo>
                  <a:pt x="347472" y="12700"/>
                </a:lnTo>
                <a:lnTo>
                  <a:pt x="347472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875" y="660425"/>
            <a:ext cx="6531305" cy="9584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462261" y="1699514"/>
            <a:ext cx="529876" cy="2103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65328" y="1939007"/>
            <a:ext cx="2146037" cy="45626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471422" y="6555479"/>
            <a:ext cx="2121408" cy="34163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845810" y="1715996"/>
            <a:ext cx="2121158" cy="1092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842768" y="2839437"/>
            <a:ext cx="2161281" cy="45626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851902" y="7437339"/>
            <a:ext cx="2120910" cy="25751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121780" y="8805214"/>
            <a:ext cx="878879" cy="129218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121780" y="8793860"/>
            <a:ext cx="952500" cy="1347470"/>
          </a:xfrm>
          <a:custGeom>
            <a:avLst/>
            <a:gdLst/>
            <a:ahLst/>
            <a:cxnLst/>
            <a:rect l="l" t="t" r="r" b="b"/>
            <a:pathLst>
              <a:path w="952500" h="1347470">
                <a:moveTo>
                  <a:pt x="0" y="1347088"/>
                </a:moveTo>
                <a:lnTo>
                  <a:pt x="952500" y="1347088"/>
                </a:lnTo>
                <a:lnTo>
                  <a:pt x="952500" y="0"/>
                </a:lnTo>
                <a:lnTo>
                  <a:pt x="0" y="0"/>
                </a:lnTo>
                <a:lnTo>
                  <a:pt x="0" y="13470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04800" y="610869"/>
            <a:ext cx="6821805" cy="0"/>
          </a:xfrm>
          <a:custGeom>
            <a:avLst/>
            <a:gdLst/>
            <a:ahLst/>
            <a:cxnLst/>
            <a:rect l="l" t="t" r="r" b="b"/>
            <a:pathLst>
              <a:path w="6821805" h="0">
                <a:moveTo>
                  <a:pt x="0" y="0"/>
                </a:moveTo>
                <a:lnTo>
                  <a:pt x="6821424" y="0"/>
                </a:lnTo>
              </a:path>
            </a:pathLst>
          </a:custGeom>
          <a:ln w="21336">
            <a:solidFill>
              <a:srgbClr val="00AA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187700" y="453415"/>
            <a:ext cx="1376045" cy="1511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800" spc="10" b="1">
                <a:latin typeface="Times New Roman"/>
                <a:cs typeface="Times New Roman"/>
              </a:rPr>
              <a:t>Dir. Resp.: Erasmo</a:t>
            </a:r>
            <a:r>
              <a:rPr dirty="0" sz="800" spc="-6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D'Angelis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21400" y="41757"/>
            <a:ext cx="892810" cy="5632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43180">
              <a:lnSpc>
                <a:spcPct val="100000"/>
              </a:lnSpc>
              <a:spcBef>
                <a:spcPts val="125"/>
              </a:spcBef>
            </a:pPr>
            <a:r>
              <a:rPr dirty="0" sz="950" spc="10" b="1">
                <a:latin typeface="Times New Roman"/>
                <a:cs typeface="Times New Roman"/>
              </a:rPr>
              <a:t>06-MAG-2016</a:t>
            </a:r>
            <a:endParaRPr sz="950">
              <a:latin typeface="Times New Roman"/>
              <a:cs typeface="Times New Roman"/>
            </a:endParaRPr>
          </a:p>
          <a:p>
            <a:pPr marL="165100">
              <a:lnSpc>
                <a:spcPct val="100000"/>
              </a:lnSpc>
            </a:pPr>
            <a:r>
              <a:rPr dirty="0" sz="800" spc="10" b="1">
                <a:latin typeface="Times New Roman"/>
                <a:cs typeface="Times New Roman"/>
              </a:rPr>
              <a:t>da pag.</a:t>
            </a:r>
            <a:r>
              <a:rPr dirty="0" sz="800" spc="18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17</a:t>
            </a:r>
            <a:endParaRPr sz="800">
              <a:latin typeface="Times New Roman"/>
              <a:cs typeface="Times New Roman"/>
            </a:endParaRPr>
          </a:p>
          <a:p>
            <a:pPr marL="12700" marR="5080" indent="152400">
              <a:lnSpc>
                <a:spcPct val="101600"/>
              </a:lnSpc>
              <a:spcBef>
                <a:spcPts val="150"/>
              </a:spcBef>
            </a:pPr>
            <a:r>
              <a:rPr dirty="0" sz="800" spc="10" b="1">
                <a:latin typeface="Times New Roman"/>
                <a:cs typeface="Times New Roman"/>
              </a:rPr>
              <a:t>foglio 1 </a:t>
            </a:r>
            <a:r>
              <a:rPr dirty="0" sz="800" spc="5" b="1">
                <a:latin typeface="Times New Roman"/>
                <a:cs typeface="Times New Roman"/>
              </a:rPr>
              <a:t>/ </a:t>
            </a:r>
            <a:r>
              <a:rPr dirty="0" sz="800" spc="10" b="1">
                <a:latin typeface="Times New Roman"/>
                <a:cs typeface="Times New Roman"/>
              </a:rPr>
              <a:t>2  </a:t>
            </a:r>
            <a:r>
              <a:rPr dirty="0" sz="800" spc="10" b="1">
                <a:latin typeface="Times New Roman"/>
                <a:cs typeface="Times New Roman"/>
                <a:hlinkClick r:id="rId10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9718" y="17500"/>
            <a:ext cx="1390650" cy="58737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4604">
              <a:lnSpc>
                <a:spcPct val="100000"/>
              </a:lnSpc>
              <a:spcBef>
                <a:spcPts val="125"/>
              </a:spcBef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35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4604">
              <a:lnSpc>
                <a:spcPts val="930"/>
              </a:lnSpc>
              <a:spcBef>
                <a:spcPts val="55"/>
              </a:spcBef>
            </a:pPr>
            <a:r>
              <a:rPr dirty="0" sz="800" spc="10" b="1">
                <a:latin typeface="Times New Roman"/>
                <a:cs typeface="Times New Roman"/>
              </a:rPr>
              <a:t>Tiratura:</a:t>
            </a:r>
            <a:r>
              <a:rPr dirty="0" sz="800" spc="19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n.d.</a:t>
            </a:r>
            <a:endParaRPr sz="800">
              <a:latin typeface="Times New Roman"/>
              <a:cs typeface="Times New Roman"/>
            </a:endParaRPr>
          </a:p>
          <a:p>
            <a:pPr marL="14604" marR="57785">
              <a:lnSpc>
                <a:spcPts val="900"/>
              </a:lnSpc>
              <a:spcBef>
                <a:spcPts val="50"/>
              </a:spcBef>
            </a:pPr>
            <a:r>
              <a:rPr dirty="0" sz="800" spc="10" b="1">
                <a:latin typeface="Times New Roman"/>
                <a:cs typeface="Times New Roman"/>
              </a:rPr>
              <a:t>Diffusione 04/2016: 22.216  Lettori:</a:t>
            </a:r>
            <a:r>
              <a:rPr dirty="0" sz="800" spc="19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n.d.</a:t>
            </a:r>
            <a:endParaRPr sz="800">
              <a:latin typeface="Times New Roman"/>
              <a:cs typeface="Times New Roman"/>
            </a:endParaRPr>
          </a:p>
          <a:p>
            <a:pPr marL="12700">
              <a:lnSpc>
                <a:spcPts val="955"/>
              </a:lnSpc>
            </a:pPr>
            <a:r>
              <a:rPr dirty="0" sz="800" spc="10" b="1">
                <a:latin typeface="Times New Roman"/>
                <a:cs typeface="Times New Roman"/>
              </a:rPr>
              <a:t>Quotidiano </a:t>
            </a:r>
            <a:r>
              <a:rPr dirty="0" sz="800" spc="5" b="1">
                <a:latin typeface="Times New Roman"/>
                <a:cs typeface="Times New Roman"/>
              </a:rPr>
              <a:t>-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-6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nazionale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3403600" y="26669"/>
            <a:ext cx="1024127" cy="3048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7241" y="690833"/>
            <a:ext cx="2130052" cy="1956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912108" y="666487"/>
            <a:ext cx="2084832" cy="20696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751327" y="2882900"/>
            <a:ext cx="2076450" cy="22707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23875" y="5225681"/>
            <a:ext cx="6531305" cy="3261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02418" y="37460"/>
            <a:ext cx="6699250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520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905">
              <a:lnSpc>
                <a:spcPts val="1050"/>
              </a:lnSpc>
              <a:tabLst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Tiratura: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n.d.	</a:t>
            </a:r>
            <a:r>
              <a:rPr dirty="0" baseline="17543" sz="1425" spc="15" b="1">
                <a:latin typeface="Times New Roman"/>
                <a:cs typeface="Times New Roman"/>
              </a:rPr>
              <a:t>06-MAG-2016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885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04/2016:    22.216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179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17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Lettori:  </a:t>
            </a:r>
            <a:r>
              <a:rPr dirty="0" sz="800" spc="204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n.d.	foglio 2 </a:t>
            </a:r>
            <a:r>
              <a:rPr dirty="0" sz="800" spc="5" b="1">
                <a:latin typeface="Times New Roman"/>
                <a:cs typeface="Times New Roman"/>
              </a:rPr>
              <a:t>/</a:t>
            </a:r>
            <a:r>
              <a:rPr dirty="0" sz="800" spc="-1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2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Quotidiano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-2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nazionale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Erasmo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D'Angelis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6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403600" y="26669"/>
            <a:ext cx="1024127" cy="3048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0"/>
            <a:ext cx="7594600" cy="10693400"/>
          </a:xfrm>
          <a:custGeom>
            <a:avLst/>
            <a:gdLst/>
            <a:ahLst/>
            <a:cxnLst/>
            <a:rect l="l" t="t" r="r" b="b"/>
            <a:pathLst>
              <a:path w="7594600" h="10693400">
                <a:moveTo>
                  <a:pt x="0" y="10693400"/>
                </a:moveTo>
                <a:lnTo>
                  <a:pt x="7594600" y="10693400"/>
                </a:lnTo>
                <a:lnTo>
                  <a:pt x="75946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197351" y="4404359"/>
            <a:ext cx="350520" cy="107314"/>
          </a:xfrm>
          <a:custGeom>
            <a:avLst/>
            <a:gdLst/>
            <a:ahLst/>
            <a:cxnLst/>
            <a:rect l="l" t="t" r="r" b="b"/>
            <a:pathLst>
              <a:path w="350520" h="107314">
                <a:moveTo>
                  <a:pt x="0" y="107187"/>
                </a:moveTo>
                <a:lnTo>
                  <a:pt x="350520" y="107187"/>
                </a:lnTo>
                <a:lnTo>
                  <a:pt x="350520" y="0"/>
                </a:lnTo>
                <a:lnTo>
                  <a:pt x="0" y="0"/>
                </a:lnTo>
                <a:lnTo>
                  <a:pt x="0" y="107187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197351" y="4504944"/>
            <a:ext cx="350520" cy="12700"/>
          </a:xfrm>
          <a:custGeom>
            <a:avLst/>
            <a:gdLst/>
            <a:ahLst/>
            <a:cxnLst/>
            <a:rect l="l" t="t" r="r" b="b"/>
            <a:pathLst>
              <a:path w="350520" h="12700">
                <a:moveTo>
                  <a:pt x="0" y="12700"/>
                </a:moveTo>
                <a:lnTo>
                  <a:pt x="350520" y="12700"/>
                </a:lnTo>
                <a:lnTo>
                  <a:pt x="35052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Askanews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7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1040" y="2120137"/>
            <a:ext cx="6158230" cy="3711575"/>
          </a:xfrm>
          <a:prstGeom prst="rect">
            <a:avLst/>
          </a:prstGeom>
          <a:solidFill>
            <a:srgbClr val="F8F8F8"/>
          </a:solidFill>
        </p:spPr>
        <p:txBody>
          <a:bodyPr wrap="square" lIns="0" tIns="21590" rIns="0" bIns="0" rtlCol="0" vert="horz">
            <a:spAutoFit/>
          </a:bodyPr>
          <a:lstStyle/>
          <a:p>
            <a:pPr marL="17780">
              <a:lnSpc>
                <a:spcPct val="100000"/>
              </a:lnSpc>
              <a:spcBef>
                <a:spcPts val="170"/>
              </a:spcBef>
            </a:pP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Una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sfida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che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si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ripete, per spiegare la creatività ai più piccoli. Bambini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e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ragazzi dai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6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ai</a:t>
            </a:r>
            <a:r>
              <a:rPr dirty="0" sz="1150" spc="135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13</a:t>
            </a:r>
            <a:endParaRPr sz="1150">
              <a:latin typeface="Arial"/>
              <a:cs typeface="Arial"/>
            </a:endParaRPr>
          </a:p>
          <a:p>
            <a:pPr marL="17780" marR="52069">
              <a:lnSpc>
                <a:spcPct val="112999"/>
              </a:lnSpc>
              <a:spcBef>
                <a:spcPts val="10"/>
              </a:spcBef>
            </a:pP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anni diventano protagonisti di laboratori, iniziative ed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eventi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che spaziano dall'arte alla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musica, 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dal teatro alle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tecnologie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digitali,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per mettere a frutto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tutta la loro</a:t>
            </a:r>
            <a:r>
              <a:rPr dirty="0" sz="1150" spc="-15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creatività.</a:t>
            </a: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00">
              <a:latin typeface="Times New Roman"/>
              <a:cs typeface="Times New Roman"/>
            </a:endParaRPr>
          </a:p>
          <a:p>
            <a:pPr marL="17780" marR="243204">
              <a:lnSpc>
                <a:spcPct val="112999"/>
              </a:lnSpc>
            </a:pP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E'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questo l'obiettivo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della III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edizione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del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Festival della Cultura Creativa che prosegue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fino a 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domenica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8</a:t>
            </a:r>
            <a:r>
              <a:rPr dirty="0" sz="1150" spc="-2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maggio.</a:t>
            </a: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200">
              <a:latin typeface="Times New Roman"/>
              <a:cs typeface="Times New Roman"/>
            </a:endParaRPr>
          </a:p>
          <a:p>
            <a:pPr marL="17780" marR="570865">
              <a:lnSpc>
                <a:spcPct val="112999"/>
              </a:lnSpc>
            </a:pP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L'iniziativa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è promossa e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realizzata dalle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banche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italiane con il coordinamento dell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ABI 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(Associazione Bancaria</a:t>
            </a:r>
            <a:r>
              <a:rPr dirty="0" sz="1150" spc="1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Italiana).</a:t>
            </a: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Times New Roman"/>
              <a:cs typeface="Times New Roman"/>
            </a:endParaRPr>
          </a:p>
          <a:p>
            <a:pPr marL="17780" marR="34925">
              <a:lnSpc>
                <a:spcPct val="113900"/>
              </a:lnSpc>
              <a:spcBef>
                <a:spcPts val="5"/>
              </a:spcBef>
            </a:pP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Dopo aver coinvolto lo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scorso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anno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più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di 15.000 giovani, quest'anno la manifestazione  propone oltre 80 eventi in 50 città italiane, tutti </a:t>
            </a:r>
            <a:r>
              <a:rPr dirty="0" sz="1150" spc="-10">
                <a:solidFill>
                  <a:srgbClr val="767676"/>
                </a:solidFill>
                <a:latin typeface="Arial"/>
                <a:cs typeface="Arial"/>
              </a:rPr>
              <a:t>legati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dallo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stesso fil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rouge: "Abitare sottosopra.  Scoprire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e sperimentare come si sta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dentro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i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luoghi, l'arte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e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le emozioni", col quale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i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ragazzi  saranno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stimolati a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mettersi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in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gioco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per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riflettere sulle relazioni con le persone, gli oggetti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e i 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luoghi che li</a:t>
            </a:r>
            <a:r>
              <a:rPr dirty="0" sz="1150" spc="-10">
                <a:solidFill>
                  <a:srgbClr val="767676"/>
                </a:solidFill>
                <a:latin typeface="Arial"/>
                <a:cs typeface="Arial"/>
              </a:rPr>
              <a:t>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circondano.</a:t>
            </a:r>
            <a:endParaRPr sz="11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00">
              <a:latin typeface="Times New Roman"/>
              <a:cs typeface="Times New Roman"/>
            </a:endParaRPr>
          </a:p>
          <a:p>
            <a:pPr marL="17780" marR="72390">
              <a:lnSpc>
                <a:spcPct val="113900"/>
              </a:lnSpc>
            </a:pP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Tra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le iniziative anche il video 3domande3, in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cui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artisti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come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Michelangelo Pistoletto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e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Achille  Bonito Oliva, racconteranno il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loro modo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di intendere quel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momento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di genio, che </a:t>
            </a:r>
            <a:r>
              <a:rPr dirty="0" sz="1150">
                <a:solidFill>
                  <a:srgbClr val="767676"/>
                </a:solidFill>
                <a:latin typeface="Arial"/>
                <a:cs typeface="Arial"/>
              </a:rPr>
              <a:t>è </a:t>
            </a:r>
            <a:r>
              <a:rPr dirty="0" sz="1150" spc="-5">
                <a:solidFill>
                  <a:srgbClr val="767676"/>
                </a:solidFill>
                <a:latin typeface="Arial"/>
                <a:cs typeface="Arial"/>
              </a:rPr>
              <a:t>la  creatività.</a:t>
            </a:r>
            <a:endParaRPr sz="11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83080" y="660400"/>
            <a:ext cx="5012867" cy="12367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58469" y="1969135"/>
            <a:ext cx="1796033" cy="6221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970025" y="2633703"/>
            <a:ext cx="1746504" cy="31428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943092" y="1975864"/>
            <a:ext cx="1736861" cy="145364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946149" y="3482083"/>
            <a:ext cx="1734560" cy="5880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946149" y="4131309"/>
            <a:ext cx="1737608" cy="18806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977857" y="1978895"/>
            <a:ext cx="1633259" cy="2311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880349" y="2256023"/>
            <a:ext cx="1736861" cy="376480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85519" y="6169025"/>
            <a:ext cx="5607989" cy="23484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121780" y="8805214"/>
            <a:ext cx="927705" cy="12190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121780" y="8793860"/>
            <a:ext cx="952500" cy="1347470"/>
          </a:xfrm>
          <a:custGeom>
            <a:avLst/>
            <a:gdLst/>
            <a:ahLst/>
            <a:cxnLst/>
            <a:rect l="l" t="t" r="r" b="b"/>
            <a:pathLst>
              <a:path w="952500" h="1347470">
                <a:moveTo>
                  <a:pt x="0" y="1347088"/>
                </a:moveTo>
                <a:lnTo>
                  <a:pt x="952500" y="1347088"/>
                </a:lnTo>
                <a:lnTo>
                  <a:pt x="952500" y="0"/>
                </a:lnTo>
                <a:lnTo>
                  <a:pt x="0" y="0"/>
                </a:lnTo>
                <a:lnTo>
                  <a:pt x="0" y="13470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02418" y="37460"/>
            <a:ext cx="6699250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520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905">
              <a:lnSpc>
                <a:spcPts val="1050"/>
              </a:lnSpc>
              <a:tabLst>
                <a:tab pos="549275" algn="l"/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	02/2016: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139.502	</a:t>
            </a:r>
            <a:r>
              <a:rPr dirty="0" baseline="17543" sz="1425" spc="15" b="1">
                <a:latin typeface="Times New Roman"/>
                <a:cs typeface="Times New Roman"/>
              </a:rPr>
              <a:t>07-MAG-2016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885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02/2016: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109.915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179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37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  Ed. </a:t>
            </a:r>
            <a:r>
              <a:rPr dirty="0" sz="800" spc="5" b="1">
                <a:latin typeface="Times New Roman"/>
                <a:cs typeface="Times New Roman"/>
              </a:rPr>
              <a:t>III</a:t>
            </a:r>
            <a:r>
              <a:rPr dirty="0" sz="800" spc="10" b="1">
                <a:latin typeface="Times New Roman"/>
                <a:cs typeface="Times New Roman"/>
              </a:rPr>
              <a:t> 2015:</a:t>
            </a:r>
            <a:r>
              <a:rPr dirty="0" sz="800" spc="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1.042.000	foglio 1 </a:t>
            </a:r>
            <a:r>
              <a:rPr dirty="0" sz="800" spc="5" b="1">
                <a:latin typeface="Times New Roman"/>
                <a:cs typeface="Times New Roman"/>
              </a:rPr>
              <a:t>/</a:t>
            </a:r>
            <a:r>
              <a:rPr dirty="0" sz="800" spc="-1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2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Quotidiano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-2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nazionale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Andrea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Cangini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12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959100" y="22859"/>
            <a:ext cx="1865376" cy="21335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0" y="0"/>
            <a:ext cx="7556500" cy="10693400"/>
          </a:xfrm>
          <a:custGeom>
            <a:avLst/>
            <a:gdLst/>
            <a:ahLst/>
            <a:cxnLst/>
            <a:rect l="l" t="t" r="r" b="b"/>
            <a:pathLst>
              <a:path w="7556500" h="10693400">
                <a:moveTo>
                  <a:pt x="0" y="10693400"/>
                </a:moveTo>
                <a:lnTo>
                  <a:pt x="7556500" y="10693400"/>
                </a:lnTo>
                <a:lnTo>
                  <a:pt x="75565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798320" y="7406640"/>
            <a:ext cx="1024255" cy="119380"/>
          </a:xfrm>
          <a:custGeom>
            <a:avLst/>
            <a:gdLst/>
            <a:ahLst/>
            <a:cxnLst/>
            <a:rect l="l" t="t" r="r" b="b"/>
            <a:pathLst>
              <a:path w="1024255" h="119379">
                <a:moveTo>
                  <a:pt x="0" y="119379"/>
                </a:moveTo>
                <a:lnTo>
                  <a:pt x="1024128" y="119379"/>
                </a:lnTo>
                <a:lnTo>
                  <a:pt x="1024128" y="0"/>
                </a:lnTo>
                <a:lnTo>
                  <a:pt x="0" y="0"/>
                </a:lnTo>
                <a:lnTo>
                  <a:pt x="0" y="119379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1801367" y="7549895"/>
            <a:ext cx="518159" cy="119380"/>
          </a:xfrm>
          <a:custGeom>
            <a:avLst/>
            <a:gdLst/>
            <a:ahLst/>
            <a:cxnLst/>
            <a:rect l="l" t="t" r="r" b="b"/>
            <a:pathLst>
              <a:path w="518160" h="119379">
                <a:moveTo>
                  <a:pt x="0" y="119379"/>
                </a:moveTo>
                <a:lnTo>
                  <a:pt x="518159" y="119379"/>
                </a:lnTo>
                <a:lnTo>
                  <a:pt x="518159" y="0"/>
                </a:lnTo>
                <a:lnTo>
                  <a:pt x="0" y="0"/>
                </a:lnTo>
                <a:lnTo>
                  <a:pt x="0" y="119379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2368295" y="7549895"/>
            <a:ext cx="429895" cy="119380"/>
          </a:xfrm>
          <a:custGeom>
            <a:avLst/>
            <a:gdLst/>
            <a:ahLst/>
            <a:cxnLst/>
            <a:rect l="l" t="t" r="r" b="b"/>
            <a:pathLst>
              <a:path w="429894" h="119379">
                <a:moveTo>
                  <a:pt x="0" y="119379"/>
                </a:moveTo>
                <a:lnTo>
                  <a:pt x="429768" y="119379"/>
                </a:lnTo>
                <a:lnTo>
                  <a:pt x="429768" y="0"/>
                </a:lnTo>
                <a:lnTo>
                  <a:pt x="0" y="0"/>
                </a:lnTo>
                <a:lnTo>
                  <a:pt x="0" y="119379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1798320" y="7519416"/>
            <a:ext cx="1024255" cy="12700"/>
          </a:xfrm>
          <a:custGeom>
            <a:avLst/>
            <a:gdLst/>
            <a:ahLst/>
            <a:cxnLst/>
            <a:rect l="l" t="t" r="r" b="b"/>
            <a:pathLst>
              <a:path w="1024255" h="12700">
                <a:moveTo>
                  <a:pt x="0" y="12699"/>
                </a:moveTo>
                <a:lnTo>
                  <a:pt x="1024128" y="12699"/>
                </a:lnTo>
                <a:lnTo>
                  <a:pt x="1024128" y="0"/>
                </a:lnTo>
                <a:lnTo>
                  <a:pt x="0" y="0"/>
                </a:lnTo>
                <a:lnTo>
                  <a:pt x="0" y="12699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801367" y="7662671"/>
            <a:ext cx="518159" cy="12700"/>
          </a:xfrm>
          <a:custGeom>
            <a:avLst/>
            <a:gdLst/>
            <a:ahLst/>
            <a:cxnLst/>
            <a:rect l="l" t="t" r="r" b="b"/>
            <a:pathLst>
              <a:path w="518160" h="12700">
                <a:moveTo>
                  <a:pt x="0" y="12700"/>
                </a:moveTo>
                <a:lnTo>
                  <a:pt x="518159" y="12700"/>
                </a:lnTo>
                <a:lnTo>
                  <a:pt x="518159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2368295" y="7662671"/>
            <a:ext cx="429895" cy="12700"/>
          </a:xfrm>
          <a:custGeom>
            <a:avLst/>
            <a:gdLst/>
            <a:ahLst/>
            <a:cxnLst/>
            <a:rect l="l" t="t" r="r" b="b"/>
            <a:pathLst>
              <a:path w="429894" h="12700">
                <a:moveTo>
                  <a:pt x="0" y="12700"/>
                </a:moveTo>
                <a:lnTo>
                  <a:pt x="429768" y="12700"/>
                </a:lnTo>
                <a:lnTo>
                  <a:pt x="429768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4702" y="660400"/>
            <a:ext cx="3680891" cy="4110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833620" y="660400"/>
            <a:ext cx="1700783" cy="16771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04800" y="610869"/>
            <a:ext cx="6821805" cy="0"/>
          </a:xfrm>
          <a:custGeom>
            <a:avLst/>
            <a:gdLst/>
            <a:ahLst/>
            <a:cxnLst/>
            <a:rect l="l" t="t" r="r" b="b"/>
            <a:pathLst>
              <a:path w="6821805" h="0">
                <a:moveTo>
                  <a:pt x="0" y="0"/>
                </a:moveTo>
                <a:lnTo>
                  <a:pt x="6821424" y="0"/>
                </a:lnTo>
              </a:path>
            </a:pathLst>
          </a:custGeom>
          <a:ln w="21336">
            <a:solidFill>
              <a:srgbClr val="00AA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187700" y="453415"/>
            <a:ext cx="1283335" cy="1511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800" spc="10" b="1">
                <a:latin typeface="Times New Roman"/>
                <a:cs typeface="Times New Roman"/>
              </a:rPr>
              <a:t>Dir. Resp.: Andrea</a:t>
            </a:r>
            <a:r>
              <a:rPr dirty="0" sz="800" spc="-6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Cangini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21400" y="41757"/>
            <a:ext cx="892810" cy="5632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43180">
              <a:lnSpc>
                <a:spcPct val="100000"/>
              </a:lnSpc>
              <a:spcBef>
                <a:spcPts val="125"/>
              </a:spcBef>
            </a:pPr>
            <a:r>
              <a:rPr dirty="0" sz="950" spc="10" b="1">
                <a:latin typeface="Times New Roman"/>
                <a:cs typeface="Times New Roman"/>
              </a:rPr>
              <a:t>07-MAG-2016</a:t>
            </a:r>
            <a:endParaRPr sz="950">
              <a:latin typeface="Times New Roman"/>
              <a:cs typeface="Times New Roman"/>
            </a:endParaRPr>
          </a:p>
          <a:p>
            <a:pPr marL="165100">
              <a:lnSpc>
                <a:spcPct val="100000"/>
              </a:lnSpc>
            </a:pPr>
            <a:r>
              <a:rPr dirty="0" sz="800" spc="10" b="1">
                <a:latin typeface="Times New Roman"/>
                <a:cs typeface="Times New Roman"/>
              </a:rPr>
              <a:t>da pag.</a:t>
            </a:r>
            <a:r>
              <a:rPr dirty="0" sz="800" spc="18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37</a:t>
            </a:r>
            <a:endParaRPr sz="800">
              <a:latin typeface="Times New Roman"/>
              <a:cs typeface="Times New Roman"/>
            </a:endParaRPr>
          </a:p>
          <a:p>
            <a:pPr marL="12700" marR="5080" indent="152400">
              <a:lnSpc>
                <a:spcPct val="101600"/>
              </a:lnSpc>
              <a:spcBef>
                <a:spcPts val="150"/>
              </a:spcBef>
            </a:pPr>
            <a:r>
              <a:rPr dirty="0" sz="800" spc="10" b="1">
                <a:latin typeface="Times New Roman"/>
                <a:cs typeface="Times New Roman"/>
              </a:rPr>
              <a:t>foglio 2 </a:t>
            </a:r>
            <a:r>
              <a:rPr dirty="0" sz="800" spc="5" b="1">
                <a:latin typeface="Times New Roman"/>
                <a:cs typeface="Times New Roman"/>
              </a:rPr>
              <a:t>/ </a:t>
            </a:r>
            <a:r>
              <a:rPr dirty="0" sz="800" spc="10" b="1">
                <a:latin typeface="Times New Roman"/>
                <a:cs typeface="Times New Roman"/>
              </a:rPr>
              <a:t>2  </a:t>
            </a:r>
            <a:r>
              <a:rPr dirty="0" sz="800" spc="10" b="1">
                <a:latin typeface="Times New Roman"/>
                <a:cs typeface="Times New Roman"/>
                <a:hlinkClick r:id="rId4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2100" y="329590"/>
            <a:ext cx="1410970" cy="1511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800" spc="10" b="1">
                <a:latin typeface="Times New Roman"/>
                <a:cs typeface="Times New Roman"/>
              </a:rPr>
              <a:t>Lettori Ed. </a:t>
            </a:r>
            <a:r>
              <a:rPr dirty="0" sz="800" spc="5" b="1">
                <a:latin typeface="Times New Roman"/>
                <a:cs typeface="Times New Roman"/>
              </a:rPr>
              <a:t>III </a:t>
            </a:r>
            <a:r>
              <a:rPr dirty="0" sz="800" spc="10" b="1">
                <a:latin typeface="Times New Roman"/>
                <a:cs typeface="Times New Roman"/>
              </a:rPr>
              <a:t>2015:</a:t>
            </a:r>
            <a:r>
              <a:rPr dirty="0" sz="800" spc="-6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1.042.000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2100" y="215290"/>
            <a:ext cx="1361440" cy="1511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800" spc="10" b="1">
                <a:latin typeface="Times New Roman"/>
                <a:cs typeface="Times New Roman"/>
              </a:rPr>
              <a:t>Diffusione 02/2016:</a:t>
            </a:r>
            <a:r>
              <a:rPr dirty="0" sz="800" spc="12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109.915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2100" y="100990"/>
            <a:ext cx="1370330" cy="1511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55943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	02/2016:</a:t>
            </a:r>
            <a:r>
              <a:rPr dirty="0" sz="800" spc="13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139.502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2100" y="17500"/>
            <a:ext cx="1388110" cy="1054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35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9718" y="453415"/>
            <a:ext cx="1247140" cy="1511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800" spc="10" b="1">
                <a:latin typeface="Times New Roman"/>
                <a:cs typeface="Times New Roman"/>
              </a:rPr>
              <a:t>Quotidiano </a:t>
            </a:r>
            <a:r>
              <a:rPr dirty="0" sz="800" spc="5" b="1">
                <a:latin typeface="Times New Roman"/>
                <a:cs typeface="Times New Roman"/>
              </a:rPr>
              <a:t>-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-9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nazionale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959100" y="22859"/>
            <a:ext cx="1865376" cy="2133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51811" y="660400"/>
            <a:ext cx="3475393" cy="4697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35682" y="1207501"/>
            <a:ext cx="3501649" cy="11493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4222115" y="1202118"/>
            <a:ext cx="2833065" cy="1373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121780" y="8805214"/>
            <a:ext cx="927705" cy="11946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121780" y="8793860"/>
            <a:ext cx="952500" cy="1347470"/>
          </a:xfrm>
          <a:custGeom>
            <a:avLst/>
            <a:gdLst/>
            <a:ahLst/>
            <a:cxnLst/>
            <a:rect l="l" t="t" r="r" b="b"/>
            <a:pathLst>
              <a:path w="952500" h="1347470">
                <a:moveTo>
                  <a:pt x="0" y="1347088"/>
                </a:moveTo>
                <a:lnTo>
                  <a:pt x="952500" y="1347088"/>
                </a:lnTo>
                <a:lnTo>
                  <a:pt x="952500" y="0"/>
                </a:lnTo>
                <a:lnTo>
                  <a:pt x="0" y="0"/>
                </a:lnTo>
                <a:lnTo>
                  <a:pt x="0" y="13470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02418" y="37460"/>
            <a:ext cx="6699250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520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905">
              <a:lnSpc>
                <a:spcPts val="1050"/>
              </a:lnSpc>
              <a:tabLst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Tiratura: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n.d.	</a:t>
            </a:r>
            <a:r>
              <a:rPr dirty="0" baseline="17543" sz="1425" spc="15" b="1">
                <a:latin typeface="Times New Roman"/>
                <a:cs typeface="Times New Roman"/>
              </a:rPr>
              <a:t>07-MAG-2016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885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12/2013:    11.800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270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10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    Ed. </a:t>
            </a:r>
            <a:r>
              <a:rPr dirty="0" sz="800" spc="5" b="1">
                <a:latin typeface="Times New Roman"/>
                <a:cs typeface="Times New Roman"/>
              </a:rPr>
              <a:t>I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2015: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100.000	foglio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Quotidiano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-2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Ravenna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Andrea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Cangini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6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441700" y="30480"/>
            <a:ext cx="941831" cy="2438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0" y="0"/>
            <a:ext cx="7556500" cy="10693400"/>
          </a:xfrm>
          <a:custGeom>
            <a:avLst/>
            <a:gdLst/>
            <a:ahLst/>
            <a:cxnLst/>
            <a:rect l="l" t="t" r="r" b="b"/>
            <a:pathLst>
              <a:path w="7556500" h="10693400">
                <a:moveTo>
                  <a:pt x="0" y="10693400"/>
                </a:moveTo>
                <a:lnTo>
                  <a:pt x="7556500" y="10693400"/>
                </a:lnTo>
                <a:lnTo>
                  <a:pt x="75565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533400" y="1463039"/>
            <a:ext cx="929640" cy="104139"/>
          </a:xfrm>
          <a:custGeom>
            <a:avLst/>
            <a:gdLst/>
            <a:ahLst/>
            <a:cxnLst/>
            <a:rect l="l" t="t" r="r" b="b"/>
            <a:pathLst>
              <a:path w="929640" h="104140">
                <a:moveTo>
                  <a:pt x="0" y="104140"/>
                </a:moveTo>
                <a:lnTo>
                  <a:pt x="929640" y="104140"/>
                </a:lnTo>
                <a:lnTo>
                  <a:pt x="929640" y="0"/>
                </a:lnTo>
                <a:lnTo>
                  <a:pt x="0" y="0"/>
                </a:lnTo>
                <a:lnTo>
                  <a:pt x="0" y="104140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502663" y="1459991"/>
            <a:ext cx="472440" cy="107314"/>
          </a:xfrm>
          <a:custGeom>
            <a:avLst/>
            <a:gdLst/>
            <a:ahLst/>
            <a:cxnLst/>
            <a:rect l="l" t="t" r="r" b="b"/>
            <a:pathLst>
              <a:path w="472439" h="107315">
                <a:moveTo>
                  <a:pt x="0" y="107188"/>
                </a:moveTo>
                <a:lnTo>
                  <a:pt x="472439" y="107188"/>
                </a:lnTo>
                <a:lnTo>
                  <a:pt x="472439" y="0"/>
                </a:lnTo>
                <a:lnTo>
                  <a:pt x="0" y="0"/>
                </a:lnTo>
                <a:lnTo>
                  <a:pt x="0" y="107188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014727" y="1459991"/>
            <a:ext cx="393700" cy="107314"/>
          </a:xfrm>
          <a:custGeom>
            <a:avLst/>
            <a:gdLst/>
            <a:ahLst/>
            <a:cxnLst/>
            <a:rect l="l" t="t" r="r" b="b"/>
            <a:pathLst>
              <a:path w="393700" h="107315">
                <a:moveTo>
                  <a:pt x="0" y="107188"/>
                </a:moveTo>
                <a:lnTo>
                  <a:pt x="393192" y="107188"/>
                </a:lnTo>
                <a:lnTo>
                  <a:pt x="393192" y="0"/>
                </a:lnTo>
                <a:lnTo>
                  <a:pt x="0" y="0"/>
                </a:lnTo>
                <a:lnTo>
                  <a:pt x="0" y="107188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533400" y="1560575"/>
            <a:ext cx="929640" cy="12700"/>
          </a:xfrm>
          <a:custGeom>
            <a:avLst/>
            <a:gdLst/>
            <a:ahLst/>
            <a:cxnLst/>
            <a:rect l="l" t="t" r="r" b="b"/>
            <a:pathLst>
              <a:path w="929640" h="12700">
                <a:moveTo>
                  <a:pt x="0" y="12700"/>
                </a:moveTo>
                <a:lnTo>
                  <a:pt x="929640" y="12700"/>
                </a:lnTo>
                <a:lnTo>
                  <a:pt x="92964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502663" y="1560575"/>
            <a:ext cx="472440" cy="12700"/>
          </a:xfrm>
          <a:custGeom>
            <a:avLst/>
            <a:gdLst/>
            <a:ahLst/>
            <a:cxnLst/>
            <a:rect l="l" t="t" r="r" b="b"/>
            <a:pathLst>
              <a:path w="472439" h="12700">
                <a:moveTo>
                  <a:pt x="0" y="12700"/>
                </a:moveTo>
                <a:lnTo>
                  <a:pt x="472439" y="12700"/>
                </a:lnTo>
                <a:lnTo>
                  <a:pt x="472439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2014727" y="1560575"/>
            <a:ext cx="393700" cy="12700"/>
          </a:xfrm>
          <a:custGeom>
            <a:avLst/>
            <a:gdLst/>
            <a:ahLst/>
            <a:cxnLst/>
            <a:rect l="l" t="t" r="r" b="b"/>
            <a:pathLst>
              <a:path w="393700" h="12700">
                <a:moveTo>
                  <a:pt x="0" y="12700"/>
                </a:moveTo>
                <a:lnTo>
                  <a:pt x="393192" y="12700"/>
                </a:lnTo>
                <a:lnTo>
                  <a:pt x="393192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6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875" y="660438"/>
            <a:ext cx="6531305" cy="7716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23875" y="1503997"/>
            <a:ext cx="6531305" cy="1884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887472" y="1771380"/>
            <a:ext cx="1801367" cy="83086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121780" y="8805214"/>
            <a:ext cx="927705" cy="1292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121780" y="8793860"/>
            <a:ext cx="952500" cy="1347470"/>
          </a:xfrm>
          <a:custGeom>
            <a:avLst/>
            <a:gdLst/>
            <a:ahLst/>
            <a:cxnLst/>
            <a:rect l="l" t="t" r="r" b="b"/>
            <a:pathLst>
              <a:path w="952500" h="1347470">
                <a:moveTo>
                  <a:pt x="0" y="1347088"/>
                </a:moveTo>
                <a:lnTo>
                  <a:pt x="952500" y="1347088"/>
                </a:lnTo>
                <a:lnTo>
                  <a:pt x="952500" y="0"/>
                </a:lnTo>
                <a:lnTo>
                  <a:pt x="0" y="0"/>
                </a:lnTo>
                <a:lnTo>
                  <a:pt x="0" y="13470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02418" y="37460"/>
            <a:ext cx="6699250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520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905">
              <a:lnSpc>
                <a:spcPts val="1050"/>
              </a:lnSpc>
              <a:tabLst>
                <a:tab pos="549275" algn="l"/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	02/2016: 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34.037	</a:t>
            </a:r>
            <a:r>
              <a:rPr dirty="0" baseline="17543" sz="1425" spc="15" b="1">
                <a:latin typeface="Times New Roman"/>
                <a:cs typeface="Times New Roman"/>
              </a:rPr>
              <a:t>07-MAG-2016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885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02/2016:    21.326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179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40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  Ed. </a:t>
            </a:r>
            <a:r>
              <a:rPr dirty="0" sz="800" spc="5" b="1">
                <a:latin typeface="Times New Roman"/>
                <a:cs typeface="Times New Roman"/>
              </a:rPr>
              <a:t>III </a:t>
            </a:r>
            <a:r>
              <a:rPr dirty="0" sz="800" spc="10" b="1">
                <a:latin typeface="Times New Roman"/>
                <a:cs typeface="Times New Roman"/>
              </a:rPr>
              <a:t>2015:   401.000	foglio 1 </a:t>
            </a:r>
            <a:r>
              <a:rPr dirty="0" sz="800" spc="5" b="1">
                <a:latin typeface="Times New Roman"/>
                <a:cs typeface="Times New Roman"/>
              </a:rPr>
              <a:t>/</a:t>
            </a:r>
            <a:r>
              <a:rPr dirty="0" sz="800" spc="-9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2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Quotidiano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-2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Sicilia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Mario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Ciancio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Sanfilippo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6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136900" y="22859"/>
            <a:ext cx="1533144" cy="2133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0" y="0"/>
            <a:ext cx="7556500" cy="10693400"/>
          </a:xfrm>
          <a:custGeom>
            <a:avLst/>
            <a:gdLst/>
            <a:ahLst/>
            <a:cxnLst/>
            <a:rect l="l" t="t" r="r" b="b"/>
            <a:pathLst>
              <a:path w="7556500" h="10693400">
                <a:moveTo>
                  <a:pt x="0" y="10693400"/>
                </a:moveTo>
                <a:lnTo>
                  <a:pt x="7556500" y="10693400"/>
                </a:lnTo>
                <a:lnTo>
                  <a:pt x="75565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224783" y="2773679"/>
            <a:ext cx="817244" cy="104139"/>
          </a:xfrm>
          <a:custGeom>
            <a:avLst/>
            <a:gdLst/>
            <a:ahLst/>
            <a:cxnLst/>
            <a:rect l="l" t="t" r="r" b="b"/>
            <a:pathLst>
              <a:path w="817245" h="104139">
                <a:moveTo>
                  <a:pt x="0" y="104140"/>
                </a:moveTo>
                <a:lnTo>
                  <a:pt x="816864" y="104140"/>
                </a:lnTo>
                <a:lnTo>
                  <a:pt x="816864" y="0"/>
                </a:lnTo>
                <a:lnTo>
                  <a:pt x="0" y="0"/>
                </a:lnTo>
                <a:lnTo>
                  <a:pt x="0" y="104140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078223" y="2773679"/>
            <a:ext cx="405765" cy="104139"/>
          </a:xfrm>
          <a:custGeom>
            <a:avLst/>
            <a:gdLst/>
            <a:ahLst/>
            <a:cxnLst/>
            <a:rect l="l" t="t" r="r" b="b"/>
            <a:pathLst>
              <a:path w="405764" h="104139">
                <a:moveTo>
                  <a:pt x="0" y="104140"/>
                </a:moveTo>
                <a:lnTo>
                  <a:pt x="405384" y="104140"/>
                </a:lnTo>
                <a:lnTo>
                  <a:pt x="405384" y="0"/>
                </a:lnTo>
                <a:lnTo>
                  <a:pt x="0" y="0"/>
                </a:lnTo>
                <a:lnTo>
                  <a:pt x="0" y="104140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517135" y="2773679"/>
            <a:ext cx="158750" cy="104139"/>
          </a:xfrm>
          <a:custGeom>
            <a:avLst/>
            <a:gdLst/>
            <a:ahLst/>
            <a:cxnLst/>
            <a:rect l="l" t="t" r="r" b="b"/>
            <a:pathLst>
              <a:path w="158750" h="104139">
                <a:moveTo>
                  <a:pt x="0" y="104140"/>
                </a:moveTo>
                <a:lnTo>
                  <a:pt x="158496" y="104140"/>
                </a:lnTo>
                <a:lnTo>
                  <a:pt x="158496" y="0"/>
                </a:lnTo>
                <a:lnTo>
                  <a:pt x="0" y="0"/>
                </a:lnTo>
                <a:lnTo>
                  <a:pt x="0" y="104140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889504" y="2898648"/>
            <a:ext cx="226060" cy="104139"/>
          </a:xfrm>
          <a:custGeom>
            <a:avLst/>
            <a:gdLst/>
            <a:ahLst/>
            <a:cxnLst/>
            <a:rect l="l" t="t" r="r" b="b"/>
            <a:pathLst>
              <a:path w="226060" h="104139">
                <a:moveTo>
                  <a:pt x="0" y="104140"/>
                </a:moveTo>
                <a:lnTo>
                  <a:pt x="225551" y="104140"/>
                </a:lnTo>
                <a:lnTo>
                  <a:pt x="225551" y="0"/>
                </a:lnTo>
                <a:lnTo>
                  <a:pt x="0" y="0"/>
                </a:lnTo>
                <a:lnTo>
                  <a:pt x="0" y="104140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224783" y="2871216"/>
            <a:ext cx="817244" cy="12700"/>
          </a:xfrm>
          <a:custGeom>
            <a:avLst/>
            <a:gdLst/>
            <a:ahLst/>
            <a:cxnLst/>
            <a:rect l="l" t="t" r="r" b="b"/>
            <a:pathLst>
              <a:path w="817245" h="12700">
                <a:moveTo>
                  <a:pt x="0" y="12700"/>
                </a:moveTo>
                <a:lnTo>
                  <a:pt x="816864" y="12700"/>
                </a:lnTo>
                <a:lnTo>
                  <a:pt x="816864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4078223" y="2871216"/>
            <a:ext cx="405765" cy="12700"/>
          </a:xfrm>
          <a:custGeom>
            <a:avLst/>
            <a:gdLst/>
            <a:ahLst/>
            <a:cxnLst/>
            <a:rect l="l" t="t" r="r" b="b"/>
            <a:pathLst>
              <a:path w="405764" h="12700">
                <a:moveTo>
                  <a:pt x="0" y="12700"/>
                </a:moveTo>
                <a:lnTo>
                  <a:pt x="405384" y="12700"/>
                </a:lnTo>
                <a:lnTo>
                  <a:pt x="405384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4517135" y="2871216"/>
            <a:ext cx="158750" cy="12700"/>
          </a:xfrm>
          <a:custGeom>
            <a:avLst/>
            <a:gdLst/>
            <a:ahLst/>
            <a:cxnLst/>
            <a:rect l="l" t="t" r="r" b="b"/>
            <a:pathLst>
              <a:path w="158750" h="12700">
                <a:moveTo>
                  <a:pt x="0" y="12700"/>
                </a:moveTo>
                <a:lnTo>
                  <a:pt x="158496" y="12700"/>
                </a:lnTo>
                <a:lnTo>
                  <a:pt x="158496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889504" y="2996183"/>
            <a:ext cx="226060" cy="12700"/>
          </a:xfrm>
          <a:custGeom>
            <a:avLst/>
            <a:gdLst/>
            <a:ahLst/>
            <a:cxnLst/>
            <a:rect l="l" t="t" r="r" b="b"/>
            <a:pathLst>
              <a:path w="226060" h="12700">
                <a:moveTo>
                  <a:pt x="0" y="12700"/>
                </a:moveTo>
                <a:lnTo>
                  <a:pt x="225551" y="12700"/>
                </a:lnTo>
                <a:lnTo>
                  <a:pt x="225551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4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875" y="660336"/>
            <a:ext cx="3377984" cy="22083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009897" y="660438"/>
            <a:ext cx="1298460" cy="10212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416296" y="660425"/>
            <a:ext cx="811149" cy="8582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335521" y="660450"/>
            <a:ext cx="719708" cy="39032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04800" y="610869"/>
            <a:ext cx="6821805" cy="0"/>
          </a:xfrm>
          <a:custGeom>
            <a:avLst/>
            <a:gdLst/>
            <a:ahLst/>
            <a:cxnLst/>
            <a:rect l="l" t="t" r="r" b="b"/>
            <a:pathLst>
              <a:path w="6821805" h="0">
                <a:moveTo>
                  <a:pt x="0" y="0"/>
                </a:moveTo>
                <a:lnTo>
                  <a:pt x="6821424" y="0"/>
                </a:lnTo>
              </a:path>
            </a:pathLst>
          </a:custGeom>
          <a:ln w="21336">
            <a:solidFill>
              <a:srgbClr val="00AA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187700" y="453415"/>
            <a:ext cx="1699260" cy="1511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800" spc="10" b="1">
                <a:latin typeface="Times New Roman"/>
                <a:cs typeface="Times New Roman"/>
              </a:rPr>
              <a:t>Dir. Resp.: Mario Ciancio</a:t>
            </a:r>
            <a:r>
              <a:rPr dirty="0" sz="800" spc="-6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Sanfilippo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21400" y="41757"/>
            <a:ext cx="892810" cy="5632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43180">
              <a:lnSpc>
                <a:spcPct val="100000"/>
              </a:lnSpc>
              <a:spcBef>
                <a:spcPts val="125"/>
              </a:spcBef>
            </a:pPr>
            <a:r>
              <a:rPr dirty="0" sz="950" spc="10" b="1">
                <a:latin typeface="Times New Roman"/>
                <a:cs typeface="Times New Roman"/>
              </a:rPr>
              <a:t>07-MAG-2016</a:t>
            </a:r>
            <a:endParaRPr sz="950">
              <a:latin typeface="Times New Roman"/>
              <a:cs typeface="Times New Roman"/>
            </a:endParaRPr>
          </a:p>
          <a:p>
            <a:pPr marL="165100">
              <a:lnSpc>
                <a:spcPct val="100000"/>
              </a:lnSpc>
            </a:pPr>
            <a:r>
              <a:rPr dirty="0" sz="800" spc="10" b="1">
                <a:latin typeface="Times New Roman"/>
                <a:cs typeface="Times New Roman"/>
              </a:rPr>
              <a:t>da pag.</a:t>
            </a:r>
            <a:r>
              <a:rPr dirty="0" sz="800" spc="18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40</a:t>
            </a:r>
            <a:endParaRPr sz="800">
              <a:latin typeface="Times New Roman"/>
              <a:cs typeface="Times New Roman"/>
            </a:endParaRPr>
          </a:p>
          <a:p>
            <a:pPr marL="12700" marR="5080" indent="152400">
              <a:lnSpc>
                <a:spcPct val="101600"/>
              </a:lnSpc>
              <a:spcBef>
                <a:spcPts val="150"/>
              </a:spcBef>
            </a:pPr>
            <a:r>
              <a:rPr dirty="0" sz="800" spc="10" b="1">
                <a:latin typeface="Times New Roman"/>
                <a:cs typeface="Times New Roman"/>
              </a:rPr>
              <a:t>foglio 2 </a:t>
            </a:r>
            <a:r>
              <a:rPr dirty="0" sz="800" spc="5" b="1">
                <a:latin typeface="Times New Roman"/>
                <a:cs typeface="Times New Roman"/>
              </a:rPr>
              <a:t>/ </a:t>
            </a:r>
            <a:r>
              <a:rPr dirty="0" sz="800" spc="10" b="1">
                <a:latin typeface="Times New Roman"/>
                <a:cs typeface="Times New Roman"/>
              </a:rPr>
              <a:t>2  </a:t>
            </a:r>
            <a:r>
              <a:rPr dirty="0" sz="800" spc="10" b="1">
                <a:latin typeface="Times New Roman"/>
                <a:cs typeface="Times New Roman"/>
                <a:hlinkClick r:id="rId6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2100" y="329590"/>
            <a:ext cx="1384935" cy="1511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800" spc="10" b="1">
                <a:latin typeface="Times New Roman"/>
                <a:cs typeface="Times New Roman"/>
              </a:rPr>
              <a:t>Lettori Ed. </a:t>
            </a:r>
            <a:r>
              <a:rPr dirty="0" sz="800" spc="5" b="1">
                <a:latin typeface="Times New Roman"/>
                <a:cs typeface="Times New Roman"/>
              </a:rPr>
              <a:t>III </a:t>
            </a:r>
            <a:r>
              <a:rPr dirty="0" sz="800" spc="10" b="1">
                <a:latin typeface="Times New Roman"/>
                <a:cs typeface="Times New Roman"/>
              </a:rPr>
              <a:t>2015:</a:t>
            </a:r>
            <a:r>
              <a:rPr dirty="0" sz="800" spc="13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401.000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2100" y="215290"/>
            <a:ext cx="1335405" cy="1511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800" spc="10" b="1">
                <a:latin typeface="Times New Roman"/>
                <a:cs typeface="Times New Roman"/>
              </a:rPr>
              <a:t>Diffusione 02/2016:</a:t>
            </a:r>
            <a:r>
              <a:rPr dirty="0" sz="800" spc="12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21.326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2100" y="100990"/>
            <a:ext cx="1344295" cy="1511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55943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	02/2016:</a:t>
            </a:r>
            <a:r>
              <a:rPr dirty="0" sz="800" spc="13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34.037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2100" y="17500"/>
            <a:ext cx="1388110" cy="10541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35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9718" y="453415"/>
            <a:ext cx="1096010" cy="1511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800" spc="10" b="1">
                <a:latin typeface="Times New Roman"/>
                <a:cs typeface="Times New Roman"/>
              </a:rPr>
              <a:t>Quotidiano </a:t>
            </a:r>
            <a:r>
              <a:rPr dirty="0" sz="800" spc="5" b="1">
                <a:latin typeface="Times New Roman"/>
                <a:cs typeface="Times New Roman"/>
              </a:rPr>
              <a:t>-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-7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Sicilia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3136900" y="22859"/>
            <a:ext cx="1533144" cy="2133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875" y="660463"/>
            <a:ext cx="6531305" cy="6141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37616" y="1355336"/>
            <a:ext cx="1795272" cy="32189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31519" y="4616190"/>
            <a:ext cx="1801368" cy="7917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37610" y="5441696"/>
            <a:ext cx="1794774" cy="7924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34562" y="6277342"/>
            <a:ext cx="1797821" cy="32237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100958" y="1346453"/>
            <a:ext cx="3771900" cy="22837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121780" y="8805214"/>
            <a:ext cx="927705" cy="131656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121780" y="8793860"/>
            <a:ext cx="952500" cy="1347470"/>
          </a:xfrm>
          <a:custGeom>
            <a:avLst/>
            <a:gdLst/>
            <a:ahLst/>
            <a:cxnLst/>
            <a:rect l="l" t="t" r="r" b="b"/>
            <a:pathLst>
              <a:path w="952500" h="1347470">
                <a:moveTo>
                  <a:pt x="0" y="1347088"/>
                </a:moveTo>
                <a:lnTo>
                  <a:pt x="952500" y="1347088"/>
                </a:lnTo>
                <a:lnTo>
                  <a:pt x="952500" y="0"/>
                </a:lnTo>
                <a:lnTo>
                  <a:pt x="0" y="0"/>
                </a:lnTo>
                <a:lnTo>
                  <a:pt x="0" y="13470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302418" y="29844"/>
            <a:ext cx="6699250" cy="5638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335"/>
              </a:lnSpc>
              <a:tabLst>
                <a:tab pos="1811655" algn="l"/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Tiratura: </a:t>
            </a:r>
            <a:r>
              <a:rPr dirty="0" sz="800" spc="204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n.d.	</a:t>
            </a:r>
            <a:r>
              <a:rPr dirty="0" baseline="3584" sz="2325" spc="15" b="1">
                <a:latin typeface="Times New Roman"/>
                <a:cs typeface="Times New Roman"/>
              </a:rPr>
              <a:t>Giornale di </a:t>
            </a:r>
            <a:r>
              <a:rPr dirty="0" baseline="3584" sz="2325" spc="7" b="1">
                <a:latin typeface="Times New Roman"/>
                <a:cs typeface="Times New Roman"/>
              </a:rPr>
              <a:t>Sicilia </a:t>
            </a:r>
            <a:r>
              <a:rPr dirty="0" baseline="3584" sz="2325" spc="15" b="1">
                <a:latin typeface="Times New Roman"/>
                <a:cs typeface="Times New Roman"/>
              </a:rPr>
              <a:t>Palermo</a:t>
            </a:r>
            <a:r>
              <a:rPr dirty="0" baseline="3584" sz="2325" spc="60" b="1">
                <a:latin typeface="Times New Roman"/>
                <a:cs typeface="Times New Roman"/>
              </a:rPr>
              <a:t> </a:t>
            </a:r>
            <a:r>
              <a:rPr dirty="0" baseline="3584" sz="2325" spc="15" b="1">
                <a:latin typeface="Times New Roman"/>
                <a:cs typeface="Times New Roman"/>
              </a:rPr>
              <a:t>e</a:t>
            </a:r>
            <a:r>
              <a:rPr dirty="0" baseline="3584" sz="2325" spc="22" b="1">
                <a:latin typeface="Times New Roman"/>
                <a:cs typeface="Times New Roman"/>
              </a:rPr>
              <a:t> </a:t>
            </a:r>
            <a:r>
              <a:rPr dirty="0" baseline="3584" sz="2325" spc="15" b="1">
                <a:latin typeface="Times New Roman"/>
                <a:cs typeface="Times New Roman"/>
              </a:rPr>
              <a:t>Provincia	</a:t>
            </a:r>
            <a:r>
              <a:rPr dirty="0" baseline="17543" sz="1425" spc="15" b="1">
                <a:latin typeface="Times New Roman"/>
                <a:cs typeface="Times New Roman"/>
              </a:rPr>
              <a:t>08-MAG-2016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295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8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12/2013:    20.823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270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27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    Ed. </a:t>
            </a:r>
            <a:r>
              <a:rPr dirty="0" sz="800" spc="5" b="1">
                <a:latin typeface="Times New Roman"/>
                <a:cs typeface="Times New Roman"/>
              </a:rPr>
              <a:t>I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2015: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147.000	foglio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Quotidiano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-2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Palermo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Antonio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Ardizzone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9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0" y="0"/>
            <a:ext cx="7556500" cy="10693400"/>
          </a:xfrm>
          <a:custGeom>
            <a:avLst/>
            <a:gdLst/>
            <a:ahLst/>
            <a:cxnLst/>
            <a:rect l="l" t="t" r="r" b="b"/>
            <a:pathLst>
              <a:path w="7556500" h="10693400">
                <a:moveTo>
                  <a:pt x="0" y="10693400"/>
                </a:moveTo>
                <a:lnTo>
                  <a:pt x="7556500" y="10693400"/>
                </a:lnTo>
                <a:lnTo>
                  <a:pt x="75565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1402080" y="2414016"/>
            <a:ext cx="866140" cy="110489"/>
          </a:xfrm>
          <a:custGeom>
            <a:avLst/>
            <a:gdLst/>
            <a:ahLst/>
            <a:cxnLst/>
            <a:rect l="l" t="t" r="r" b="b"/>
            <a:pathLst>
              <a:path w="866139" h="110489">
                <a:moveTo>
                  <a:pt x="0" y="110235"/>
                </a:moveTo>
                <a:lnTo>
                  <a:pt x="865632" y="110235"/>
                </a:lnTo>
                <a:lnTo>
                  <a:pt x="865632" y="0"/>
                </a:lnTo>
                <a:lnTo>
                  <a:pt x="0" y="0"/>
                </a:lnTo>
                <a:lnTo>
                  <a:pt x="0" y="110235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286000" y="2420111"/>
            <a:ext cx="234950" cy="104139"/>
          </a:xfrm>
          <a:custGeom>
            <a:avLst/>
            <a:gdLst/>
            <a:ahLst/>
            <a:cxnLst/>
            <a:rect l="l" t="t" r="r" b="b"/>
            <a:pathLst>
              <a:path w="234950" h="104139">
                <a:moveTo>
                  <a:pt x="0" y="104140"/>
                </a:moveTo>
                <a:lnTo>
                  <a:pt x="234695" y="104140"/>
                </a:lnTo>
                <a:lnTo>
                  <a:pt x="234695" y="0"/>
                </a:lnTo>
                <a:lnTo>
                  <a:pt x="0" y="0"/>
                </a:lnTo>
                <a:lnTo>
                  <a:pt x="0" y="104140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31519" y="2551176"/>
            <a:ext cx="241300" cy="107314"/>
          </a:xfrm>
          <a:custGeom>
            <a:avLst/>
            <a:gdLst/>
            <a:ahLst/>
            <a:cxnLst/>
            <a:rect l="l" t="t" r="r" b="b"/>
            <a:pathLst>
              <a:path w="241300" h="107314">
                <a:moveTo>
                  <a:pt x="0" y="107188"/>
                </a:moveTo>
                <a:lnTo>
                  <a:pt x="240792" y="107188"/>
                </a:lnTo>
                <a:lnTo>
                  <a:pt x="240792" y="0"/>
                </a:lnTo>
                <a:lnTo>
                  <a:pt x="0" y="0"/>
                </a:lnTo>
                <a:lnTo>
                  <a:pt x="0" y="107188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990600" y="2548127"/>
            <a:ext cx="378460" cy="110489"/>
          </a:xfrm>
          <a:custGeom>
            <a:avLst/>
            <a:gdLst/>
            <a:ahLst/>
            <a:cxnLst/>
            <a:rect l="l" t="t" r="r" b="b"/>
            <a:pathLst>
              <a:path w="378459" h="110489">
                <a:moveTo>
                  <a:pt x="0" y="110235"/>
                </a:moveTo>
                <a:lnTo>
                  <a:pt x="377952" y="110235"/>
                </a:lnTo>
                <a:lnTo>
                  <a:pt x="377952" y="0"/>
                </a:lnTo>
                <a:lnTo>
                  <a:pt x="0" y="0"/>
                </a:lnTo>
                <a:lnTo>
                  <a:pt x="0" y="110235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402080" y="2517648"/>
            <a:ext cx="866140" cy="12700"/>
          </a:xfrm>
          <a:custGeom>
            <a:avLst/>
            <a:gdLst/>
            <a:ahLst/>
            <a:cxnLst/>
            <a:rect l="l" t="t" r="r" b="b"/>
            <a:pathLst>
              <a:path w="866139" h="12700">
                <a:moveTo>
                  <a:pt x="0" y="12700"/>
                </a:moveTo>
                <a:lnTo>
                  <a:pt x="865632" y="12700"/>
                </a:lnTo>
                <a:lnTo>
                  <a:pt x="865632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2286000" y="2517648"/>
            <a:ext cx="234950" cy="12700"/>
          </a:xfrm>
          <a:custGeom>
            <a:avLst/>
            <a:gdLst/>
            <a:ahLst/>
            <a:cxnLst/>
            <a:rect l="l" t="t" r="r" b="b"/>
            <a:pathLst>
              <a:path w="234950" h="12700">
                <a:moveTo>
                  <a:pt x="0" y="12700"/>
                </a:moveTo>
                <a:lnTo>
                  <a:pt x="234695" y="12700"/>
                </a:lnTo>
                <a:lnTo>
                  <a:pt x="234695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731519" y="2651760"/>
            <a:ext cx="241300" cy="12700"/>
          </a:xfrm>
          <a:custGeom>
            <a:avLst/>
            <a:gdLst/>
            <a:ahLst/>
            <a:cxnLst/>
            <a:rect l="l" t="t" r="r" b="b"/>
            <a:pathLst>
              <a:path w="241300" h="12700">
                <a:moveTo>
                  <a:pt x="0" y="12700"/>
                </a:moveTo>
                <a:lnTo>
                  <a:pt x="240792" y="12700"/>
                </a:lnTo>
                <a:lnTo>
                  <a:pt x="240792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990600" y="2651760"/>
            <a:ext cx="378460" cy="12700"/>
          </a:xfrm>
          <a:custGeom>
            <a:avLst/>
            <a:gdLst/>
            <a:ahLst/>
            <a:cxnLst/>
            <a:rect l="l" t="t" r="r" b="b"/>
            <a:pathLst>
              <a:path w="378459" h="12700">
                <a:moveTo>
                  <a:pt x="0" y="12700"/>
                </a:moveTo>
                <a:lnTo>
                  <a:pt x="377952" y="12700"/>
                </a:lnTo>
                <a:lnTo>
                  <a:pt x="377952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7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47415" y="725169"/>
            <a:ext cx="168910" cy="1809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000" spc="5">
                <a:latin typeface="Arial"/>
                <a:cs typeface="Arial"/>
              </a:rPr>
              <a:t>28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65472" y="725169"/>
            <a:ext cx="341630" cy="1809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000" spc="5">
                <a:latin typeface="Arial"/>
                <a:cs typeface="Arial"/>
              </a:rPr>
              <a:t>ap</a:t>
            </a:r>
            <a:r>
              <a:rPr dirty="0" sz="1000">
                <a:latin typeface="Arial"/>
                <a:cs typeface="Arial"/>
              </a:rPr>
              <a:t>r</a:t>
            </a:r>
            <a:r>
              <a:rPr dirty="0" sz="1000">
                <a:latin typeface="Arial"/>
                <a:cs typeface="Arial"/>
              </a:rPr>
              <a:t>il</a:t>
            </a:r>
            <a:r>
              <a:rPr dirty="0" sz="1000" spc="10">
                <a:latin typeface="Arial"/>
                <a:cs typeface="Arial"/>
              </a:rPr>
              <a:t>e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10605" y="725169"/>
            <a:ext cx="97790" cy="1809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000" spc="10"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7004" y="770889"/>
            <a:ext cx="1631314" cy="90430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000" spc="5">
                <a:latin typeface="Arial"/>
                <a:cs typeface="Arial"/>
              </a:rPr>
              <a:t>Sociale.corriere.it</a:t>
            </a:r>
            <a:endParaRPr sz="1000">
              <a:latin typeface="Arial"/>
              <a:cs typeface="Arial"/>
            </a:endParaRPr>
          </a:p>
          <a:p>
            <a:pPr marL="12700" marR="581660">
              <a:lnSpc>
                <a:spcPct val="171000"/>
              </a:lnSpc>
            </a:pPr>
            <a:r>
              <a:rPr dirty="0" sz="1000" spc="5">
                <a:latin typeface="Arial"/>
                <a:cs typeface="Arial"/>
              </a:rPr>
              <a:t>Stadio24.com  </a:t>
            </a:r>
            <a:r>
              <a:rPr dirty="0" sz="1000" spc="5">
                <a:latin typeface="Arial"/>
                <a:cs typeface="Arial"/>
              </a:rPr>
              <a:t>Tr</a:t>
            </a:r>
            <a:r>
              <a:rPr dirty="0" sz="1000">
                <a:latin typeface="Arial"/>
                <a:cs typeface="Arial"/>
              </a:rPr>
              <a:t>a</a:t>
            </a:r>
            <a:r>
              <a:rPr dirty="0" sz="1000" spc="15">
                <a:latin typeface="Arial"/>
                <a:cs typeface="Arial"/>
              </a:rPr>
              <a:t>v</a:t>
            </a:r>
            <a:r>
              <a:rPr dirty="0" sz="1000" spc="5">
                <a:latin typeface="Arial"/>
                <a:cs typeface="Arial"/>
              </a:rPr>
              <a:t>e</a:t>
            </a:r>
            <a:r>
              <a:rPr dirty="0" sz="1000" spc="5">
                <a:latin typeface="Arial"/>
                <a:cs typeface="Arial"/>
              </a:rPr>
              <a:t>ln</a:t>
            </a:r>
            <a:r>
              <a:rPr dirty="0" sz="1000">
                <a:latin typeface="Arial"/>
                <a:cs typeface="Arial"/>
              </a:rPr>
              <a:t>o</a:t>
            </a:r>
            <a:r>
              <a:rPr dirty="0" sz="1000" spc="15">
                <a:latin typeface="Arial"/>
                <a:cs typeface="Arial"/>
              </a:rPr>
              <a:t>s</a:t>
            </a:r>
            <a:r>
              <a:rPr dirty="0" sz="1000" spc="5">
                <a:latin typeface="Arial"/>
                <a:cs typeface="Arial"/>
              </a:rPr>
              <a:t>t</a:t>
            </a:r>
            <a:r>
              <a:rPr dirty="0" sz="1000" spc="5">
                <a:latin typeface="Arial"/>
                <a:cs typeface="Arial"/>
              </a:rPr>
              <a:t>op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 spc="15">
                <a:latin typeface="Arial"/>
                <a:cs typeface="Arial"/>
              </a:rPr>
              <a:t>c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 spc="5">
                <a:latin typeface="Arial"/>
                <a:cs typeface="Arial"/>
              </a:rPr>
              <a:t>m  </a:t>
            </a:r>
            <a:r>
              <a:rPr dirty="0" sz="1000" spc="5">
                <a:latin typeface="Arial"/>
                <a:cs typeface="Arial"/>
              </a:rPr>
              <a:t>Ucsi.it</a:t>
            </a:r>
            <a:endParaRPr sz="1000">
              <a:latin typeface="Arial"/>
              <a:cs typeface="Arial"/>
            </a:endParaRPr>
          </a:p>
          <a:p>
            <a:pPr marL="12700" marR="591185">
              <a:lnSpc>
                <a:spcPct val="171000"/>
              </a:lnSpc>
            </a:pPr>
            <a:r>
              <a:rPr dirty="0" sz="1000" spc="5">
                <a:latin typeface="Arial"/>
                <a:cs typeface="Arial"/>
              </a:rPr>
              <a:t>Udite-udite.it  </a:t>
            </a:r>
            <a:r>
              <a:rPr dirty="0" sz="1000" spc="5">
                <a:latin typeface="Arial"/>
                <a:cs typeface="Arial"/>
              </a:rPr>
              <a:t>Un</a:t>
            </a:r>
            <a:r>
              <a:rPr dirty="0" sz="1000">
                <a:latin typeface="Arial"/>
                <a:cs typeface="Arial"/>
              </a:rPr>
              <a:t>i</a:t>
            </a:r>
            <a:r>
              <a:rPr dirty="0" sz="1000" spc="10">
                <a:latin typeface="Arial"/>
                <a:cs typeface="Arial"/>
              </a:rPr>
              <a:t>c</a:t>
            </a:r>
            <a:r>
              <a:rPr dirty="0" sz="1000">
                <a:latin typeface="Arial"/>
                <a:cs typeface="Arial"/>
              </a:rPr>
              <a:t>r</a:t>
            </a:r>
            <a:r>
              <a:rPr dirty="0" sz="1000" spc="5">
                <a:latin typeface="Arial"/>
                <a:cs typeface="Arial"/>
              </a:rPr>
              <a:t>ed</a:t>
            </a:r>
            <a:r>
              <a:rPr dirty="0" sz="1000">
                <a:latin typeface="Arial"/>
                <a:cs typeface="Arial"/>
              </a:rPr>
              <a:t>i</a:t>
            </a:r>
            <a:r>
              <a:rPr dirty="0" sz="1000" spc="10">
                <a:latin typeface="Arial"/>
                <a:cs typeface="Arial"/>
              </a:rPr>
              <a:t>t</a:t>
            </a:r>
            <a:r>
              <a:rPr dirty="0" sz="1000" spc="5">
                <a:latin typeface="Arial"/>
                <a:cs typeface="Arial"/>
              </a:rPr>
              <a:t>g</a:t>
            </a:r>
            <a:r>
              <a:rPr dirty="0" sz="1000">
                <a:latin typeface="Arial"/>
                <a:cs typeface="Arial"/>
              </a:rPr>
              <a:t>r</a:t>
            </a:r>
            <a:r>
              <a:rPr dirty="0" sz="1000" spc="5">
                <a:latin typeface="Arial"/>
                <a:cs typeface="Arial"/>
              </a:rPr>
              <a:t>oup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 spc="5">
                <a:latin typeface="Arial"/>
                <a:cs typeface="Arial"/>
              </a:rPr>
              <a:t>e</a:t>
            </a:r>
            <a:r>
              <a:rPr dirty="0" sz="1000" spc="10">
                <a:latin typeface="Arial"/>
                <a:cs typeface="Arial"/>
              </a:rPr>
              <a:t>u</a:t>
            </a:r>
            <a:endParaRPr sz="1000">
              <a:latin typeface="Arial"/>
              <a:cs typeface="Arial"/>
            </a:endParaRPr>
          </a:p>
          <a:p>
            <a:pPr marL="12700" marR="474345">
              <a:lnSpc>
                <a:spcPct val="171000"/>
              </a:lnSpc>
            </a:pPr>
            <a:r>
              <a:rPr dirty="0" sz="1000" spc="5">
                <a:latin typeface="Arial"/>
                <a:cs typeface="Arial"/>
              </a:rPr>
              <a:t>Vicinidiscuola.it  Viveremilano.info  Vocedistrada.it  Zero.eu  Bancaforte.it  Baritoday.it  Blastingnews.com  </a:t>
            </a:r>
            <a:r>
              <a:rPr dirty="0" sz="1000" spc="5">
                <a:latin typeface="Arial"/>
                <a:cs typeface="Arial"/>
              </a:rPr>
              <a:t>C</a:t>
            </a:r>
            <a:r>
              <a:rPr dirty="0" sz="1000">
                <a:latin typeface="Arial"/>
                <a:cs typeface="Arial"/>
              </a:rPr>
              <a:t>il</a:t>
            </a:r>
            <a:r>
              <a:rPr dirty="0" sz="1000" spc="5">
                <a:latin typeface="Arial"/>
                <a:cs typeface="Arial"/>
              </a:rPr>
              <a:t>en</a:t>
            </a:r>
            <a:r>
              <a:rPr dirty="0" sz="1000" spc="5">
                <a:latin typeface="Arial"/>
                <a:cs typeface="Arial"/>
              </a:rPr>
              <a:t>t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 spc="15">
                <a:latin typeface="Arial"/>
                <a:cs typeface="Arial"/>
              </a:rPr>
              <a:t>c</a:t>
            </a:r>
            <a:r>
              <a:rPr dirty="0" sz="1000" spc="5">
                <a:latin typeface="Arial"/>
                <a:cs typeface="Arial"/>
              </a:rPr>
              <a:t>hanne</a:t>
            </a:r>
            <a:r>
              <a:rPr dirty="0" sz="1000">
                <a:latin typeface="Arial"/>
                <a:cs typeface="Arial"/>
              </a:rPr>
              <a:t>l</a:t>
            </a:r>
            <a:r>
              <a:rPr dirty="0" sz="1000" spc="10">
                <a:latin typeface="Arial"/>
                <a:cs typeface="Arial"/>
              </a:rPr>
              <a:t>.c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 spc="5">
                <a:latin typeface="Arial"/>
                <a:cs typeface="Arial"/>
              </a:rPr>
              <a:t>m  </a:t>
            </a:r>
            <a:r>
              <a:rPr dirty="0" sz="1000" spc="5">
                <a:latin typeface="Arial"/>
                <a:cs typeface="Arial"/>
              </a:rPr>
              <a:t>Creval.it  Diregiovani.it  Familygo.eu  Giuntiscuola.it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ct val="171000"/>
              </a:lnSpc>
            </a:pPr>
            <a:r>
              <a:rPr dirty="0" sz="1000" spc="5">
                <a:latin typeface="Arial"/>
                <a:cs typeface="Arial"/>
              </a:rPr>
              <a:t>Greenbuildingmagazine.it  </a:t>
            </a:r>
            <a:r>
              <a:rPr dirty="0" sz="1000" spc="5">
                <a:latin typeface="Arial"/>
                <a:cs typeface="Arial"/>
              </a:rPr>
              <a:t>I</a:t>
            </a:r>
            <a:r>
              <a:rPr dirty="0" sz="1000" spc="5">
                <a:latin typeface="Arial"/>
                <a:cs typeface="Arial"/>
              </a:rPr>
              <a:t>lgi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>
                <a:latin typeface="Arial"/>
                <a:cs typeface="Arial"/>
              </a:rPr>
              <a:t>r</a:t>
            </a:r>
            <a:r>
              <a:rPr dirty="0" sz="1000" spc="5">
                <a:latin typeface="Arial"/>
                <a:cs typeface="Arial"/>
              </a:rPr>
              <a:t>na</a:t>
            </a:r>
            <a:r>
              <a:rPr dirty="0" sz="1000" spc="5">
                <a:latin typeface="Arial"/>
                <a:cs typeface="Arial"/>
              </a:rPr>
              <a:t>le</a:t>
            </a:r>
            <a:r>
              <a:rPr dirty="0" sz="1000">
                <a:latin typeface="Arial"/>
                <a:cs typeface="Arial"/>
              </a:rPr>
              <a:t>d</a:t>
            </a:r>
            <a:r>
              <a:rPr dirty="0" sz="1000" spc="5">
                <a:latin typeface="Arial"/>
                <a:cs typeface="Arial"/>
              </a:rPr>
              <a:t>e</a:t>
            </a:r>
            <a:r>
              <a:rPr dirty="0" sz="1000">
                <a:latin typeface="Arial"/>
                <a:cs typeface="Arial"/>
              </a:rPr>
              <a:t>ll</a:t>
            </a:r>
            <a:r>
              <a:rPr dirty="0" sz="1000" spc="5">
                <a:latin typeface="Arial"/>
                <a:cs typeface="Arial"/>
              </a:rPr>
              <a:t>e</a:t>
            </a:r>
            <a:r>
              <a:rPr dirty="0" sz="1000" spc="5">
                <a:latin typeface="Arial"/>
                <a:cs typeface="Arial"/>
              </a:rPr>
              <a:t>f</a:t>
            </a:r>
            <a:r>
              <a:rPr dirty="0" sz="1000" spc="5">
                <a:latin typeface="Arial"/>
                <a:cs typeface="Arial"/>
              </a:rPr>
              <a:t>onda</a:t>
            </a:r>
            <a:r>
              <a:rPr dirty="0" sz="1000" spc="-10">
                <a:latin typeface="Arial"/>
                <a:cs typeface="Arial"/>
              </a:rPr>
              <a:t>z</a:t>
            </a:r>
            <a:r>
              <a:rPr dirty="0" sz="1000" spc="5">
                <a:latin typeface="Arial"/>
                <a:cs typeface="Arial"/>
              </a:rPr>
              <a:t>io</a:t>
            </a:r>
            <a:r>
              <a:rPr dirty="0" sz="1000">
                <a:latin typeface="Arial"/>
                <a:cs typeface="Arial"/>
              </a:rPr>
              <a:t>n</a:t>
            </a:r>
            <a:r>
              <a:rPr dirty="0" sz="1000">
                <a:latin typeface="Arial"/>
                <a:cs typeface="Arial"/>
              </a:rPr>
              <a:t>i</a:t>
            </a:r>
            <a:r>
              <a:rPr dirty="0" sz="1000" spc="10">
                <a:latin typeface="Arial"/>
                <a:cs typeface="Arial"/>
              </a:rPr>
              <a:t>.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>
                <a:latin typeface="Arial"/>
                <a:cs typeface="Arial"/>
              </a:rPr>
              <a:t>r</a:t>
            </a:r>
            <a:r>
              <a:rPr dirty="0" sz="1000" spc="5">
                <a:latin typeface="Arial"/>
                <a:cs typeface="Arial"/>
              </a:rPr>
              <a:t>g  </a:t>
            </a:r>
            <a:r>
              <a:rPr dirty="0" sz="1000" spc="5">
                <a:latin typeface="Arial"/>
                <a:cs typeface="Arial"/>
              </a:rPr>
              <a:t>Ilmiobebe.it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55"/>
              </a:spcBef>
            </a:pPr>
            <a:r>
              <a:rPr dirty="0" sz="1000" spc="5">
                <a:latin typeface="Arial"/>
                <a:cs typeface="Arial"/>
              </a:rPr>
              <a:t>Iltempo.it</a:t>
            </a:r>
            <a:endParaRPr sz="1000">
              <a:latin typeface="Arial"/>
              <a:cs typeface="Arial"/>
            </a:endParaRPr>
          </a:p>
          <a:p>
            <a:pPr marL="12700" marR="281305">
              <a:lnSpc>
                <a:spcPct val="171000"/>
              </a:lnSpc>
            </a:pPr>
            <a:r>
              <a:rPr dirty="0" sz="1000" spc="5">
                <a:latin typeface="Arial"/>
                <a:cs typeface="Arial"/>
              </a:rPr>
              <a:t>Industriaefinanza.com  Lastampa.it  Mondointasca.org  Notizie.tiscali.it  Padania.org  Primapaginanews.it  Progettoinvitro.it  Radioinblu.it  </a:t>
            </a:r>
            <a:r>
              <a:rPr dirty="0" sz="1000" spc="10">
                <a:latin typeface="Arial"/>
                <a:cs typeface="Arial"/>
              </a:rPr>
              <a:t>Tuttomamma.com  </a:t>
            </a:r>
            <a:r>
              <a:rPr dirty="0" sz="1000" spc="5">
                <a:latin typeface="Arial"/>
                <a:cs typeface="Arial"/>
              </a:rPr>
              <a:t>Un</a:t>
            </a:r>
            <a:r>
              <a:rPr dirty="0" sz="1000" spc="15">
                <a:latin typeface="Arial"/>
                <a:cs typeface="Arial"/>
              </a:rPr>
              <a:t>c</a:t>
            </a:r>
            <a:r>
              <a:rPr dirty="0" sz="1000" spc="5">
                <a:latin typeface="Arial"/>
                <a:cs typeface="Arial"/>
              </a:rPr>
              <a:t>on</a:t>
            </a:r>
            <a:r>
              <a:rPr dirty="0" sz="1000" spc="15">
                <a:latin typeface="Arial"/>
                <a:cs typeface="Arial"/>
              </a:rPr>
              <a:t>v</a:t>
            </a:r>
            <a:r>
              <a:rPr dirty="0" sz="1000" spc="5">
                <a:latin typeface="Arial"/>
                <a:cs typeface="Arial"/>
              </a:rPr>
              <a:t>en</a:t>
            </a:r>
            <a:r>
              <a:rPr dirty="0" sz="1000" spc="5">
                <a:latin typeface="Arial"/>
                <a:cs typeface="Arial"/>
              </a:rPr>
              <a:t>t</a:t>
            </a:r>
            <a:r>
              <a:rPr dirty="0" sz="1000" spc="5">
                <a:latin typeface="Arial"/>
                <a:cs typeface="Arial"/>
              </a:rPr>
              <a:t>io</a:t>
            </a:r>
            <a:r>
              <a:rPr dirty="0" sz="1000">
                <a:latin typeface="Arial"/>
                <a:cs typeface="Arial"/>
              </a:rPr>
              <a:t>n</a:t>
            </a:r>
            <a:r>
              <a:rPr dirty="0" sz="1000" spc="5">
                <a:latin typeface="Arial"/>
                <a:cs typeface="Arial"/>
              </a:rPr>
              <a:t>a</a:t>
            </a:r>
            <a:r>
              <a:rPr dirty="0" sz="1000">
                <a:latin typeface="Arial"/>
                <a:cs typeface="Arial"/>
              </a:rPr>
              <a:t>l</a:t>
            </a:r>
            <a:r>
              <a:rPr dirty="0" sz="1000" spc="10">
                <a:latin typeface="Arial"/>
                <a:cs typeface="Arial"/>
              </a:rPr>
              <a:t>t</a:t>
            </a:r>
            <a:r>
              <a:rPr dirty="0" sz="1000" spc="5">
                <a:latin typeface="Arial"/>
                <a:cs typeface="Arial"/>
              </a:rPr>
              <a:t>ou</a:t>
            </a:r>
            <a:r>
              <a:rPr dirty="0" sz="1000">
                <a:latin typeface="Arial"/>
                <a:cs typeface="Arial"/>
              </a:rPr>
              <a:t>r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 spc="5">
                <a:latin typeface="Arial"/>
                <a:cs typeface="Arial"/>
              </a:rPr>
              <a:t>ne</a:t>
            </a:r>
            <a:r>
              <a:rPr dirty="0" sz="1000" spc="5">
                <a:latin typeface="Arial"/>
                <a:cs typeface="Arial"/>
              </a:rPr>
              <a:t>t  </a:t>
            </a:r>
            <a:r>
              <a:rPr dirty="0" sz="1000" spc="5">
                <a:latin typeface="Arial"/>
                <a:cs typeface="Arial"/>
              </a:rPr>
              <a:t>Urloweb.com  Veronasera.it  Castelbuonolive.com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428365" y="1010744"/>
          <a:ext cx="2299335" cy="87464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2280"/>
                <a:gridCol w="1167764"/>
                <a:gridCol w="668655"/>
              </a:tblGrid>
              <a:tr h="202662">
                <a:tc>
                  <a:txBody>
                    <a:bodyPr/>
                    <a:lstStyle/>
                    <a:p>
                      <a:pPr marL="31750">
                        <a:lnSpc>
                          <a:spcPts val="1125"/>
                        </a:lnSpc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ts val="1125"/>
                        </a:lnSpc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ts val="1125"/>
                        </a:lnSpc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9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9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28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1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9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9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4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1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29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02662">
                <a:tc>
                  <a:txBody>
                    <a:bodyPr/>
                    <a:lstStyle/>
                    <a:p>
                      <a:pPr marL="31750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30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87020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</a:tbl>
          </a:graphicData>
        </a:graphic>
      </p:graphicFrame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80817" y="4703190"/>
            <a:ext cx="2596515" cy="7569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"/>
              <a:t>PERIODICI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64643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Zai.net  aprile</a:t>
            </a:r>
            <a:r>
              <a:rPr dirty="0" sz="1600" spc="-75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0852" y="457199"/>
            <a:ext cx="2593848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71738" y="3421756"/>
            <a:ext cx="5429617" cy="15708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45514" y="660400"/>
            <a:ext cx="5687936" cy="6983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619762" y="1440424"/>
            <a:ext cx="2067043" cy="58427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622808" y="7322503"/>
            <a:ext cx="2063744" cy="8688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891028" y="1452611"/>
            <a:ext cx="2072889" cy="29240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884931" y="4408678"/>
            <a:ext cx="2063746" cy="37713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121780" y="8805214"/>
            <a:ext cx="903292" cy="12434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121780" y="8793860"/>
            <a:ext cx="952500" cy="1347470"/>
          </a:xfrm>
          <a:custGeom>
            <a:avLst/>
            <a:gdLst/>
            <a:ahLst/>
            <a:cxnLst/>
            <a:rect l="l" t="t" r="r" b="b"/>
            <a:pathLst>
              <a:path w="952500" h="1347470">
                <a:moveTo>
                  <a:pt x="0" y="1347088"/>
                </a:moveTo>
                <a:lnTo>
                  <a:pt x="952500" y="1347088"/>
                </a:lnTo>
                <a:lnTo>
                  <a:pt x="952500" y="0"/>
                </a:lnTo>
                <a:lnTo>
                  <a:pt x="0" y="0"/>
                </a:lnTo>
                <a:lnTo>
                  <a:pt x="0" y="13470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04800" y="610869"/>
            <a:ext cx="6821805" cy="0"/>
          </a:xfrm>
          <a:custGeom>
            <a:avLst/>
            <a:gdLst/>
            <a:ahLst/>
            <a:cxnLst/>
            <a:rect l="l" t="t" r="r" b="b"/>
            <a:pathLst>
              <a:path w="6821805" h="0">
                <a:moveTo>
                  <a:pt x="0" y="0"/>
                </a:moveTo>
                <a:lnTo>
                  <a:pt x="6821424" y="0"/>
                </a:lnTo>
              </a:path>
            </a:pathLst>
          </a:custGeom>
          <a:ln w="21336">
            <a:solidFill>
              <a:srgbClr val="00AA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3187700" y="453415"/>
            <a:ext cx="1469390" cy="1511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800" spc="10" b="1">
                <a:latin typeface="Times New Roman"/>
                <a:cs typeface="Times New Roman"/>
              </a:rPr>
              <a:t>Dir. Resp.: Roberto</a:t>
            </a:r>
            <a:r>
              <a:rPr dirty="0" sz="800" spc="-5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Napoletano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21400" y="41757"/>
            <a:ext cx="892810" cy="5632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43180">
              <a:lnSpc>
                <a:spcPct val="100000"/>
              </a:lnSpc>
              <a:spcBef>
                <a:spcPts val="125"/>
              </a:spcBef>
            </a:pPr>
            <a:r>
              <a:rPr dirty="0" sz="950" spc="10" b="1">
                <a:latin typeface="Times New Roman"/>
                <a:cs typeface="Times New Roman"/>
              </a:rPr>
              <a:t>24-APR-2016</a:t>
            </a:r>
            <a:endParaRPr sz="950">
              <a:latin typeface="Times New Roman"/>
              <a:cs typeface="Times New Roman"/>
            </a:endParaRPr>
          </a:p>
          <a:p>
            <a:pPr marL="165100">
              <a:lnSpc>
                <a:spcPct val="100000"/>
              </a:lnSpc>
            </a:pPr>
            <a:r>
              <a:rPr dirty="0" sz="800" spc="10" b="1">
                <a:latin typeface="Times New Roman"/>
                <a:cs typeface="Times New Roman"/>
              </a:rPr>
              <a:t>da pag.</a:t>
            </a:r>
            <a:r>
              <a:rPr dirty="0" sz="800" spc="18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35</a:t>
            </a:r>
            <a:endParaRPr sz="800">
              <a:latin typeface="Times New Roman"/>
              <a:cs typeface="Times New Roman"/>
            </a:endParaRPr>
          </a:p>
          <a:p>
            <a:pPr marL="12700" marR="5080" indent="152400">
              <a:lnSpc>
                <a:spcPct val="101600"/>
              </a:lnSpc>
              <a:spcBef>
                <a:spcPts val="150"/>
              </a:spcBef>
            </a:pPr>
            <a:r>
              <a:rPr dirty="0" sz="800" spc="10" b="1">
                <a:latin typeface="Times New Roman"/>
                <a:cs typeface="Times New Roman"/>
              </a:rPr>
              <a:t>foglio 1  </a:t>
            </a:r>
            <a:r>
              <a:rPr dirty="0" sz="800" spc="10" b="1">
                <a:latin typeface="Times New Roman"/>
                <a:cs typeface="Times New Roman"/>
                <a:hlinkClick r:id="rId8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9718" y="17500"/>
            <a:ext cx="1390650" cy="58737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4604">
              <a:lnSpc>
                <a:spcPct val="100000"/>
              </a:lnSpc>
              <a:spcBef>
                <a:spcPts val="125"/>
              </a:spcBef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35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4604" marR="572770">
              <a:lnSpc>
                <a:spcPts val="900"/>
              </a:lnSpc>
              <a:spcBef>
                <a:spcPts val="135"/>
              </a:spcBef>
              <a:tabLst>
                <a:tab pos="64071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Tiratura: n.d.  </a:t>
            </a:r>
            <a:r>
              <a:rPr dirty="0" sz="800" spc="10" b="1">
                <a:latin typeface="Times New Roman"/>
                <a:cs typeface="Times New Roman"/>
              </a:rPr>
              <a:t>Diffusione: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5" b="1">
                <a:latin typeface="Times New Roman"/>
                <a:cs typeface="Times New Roman"/>
              </a:rPr>
              <a:t>n.d.  </a:t>
            </a:r>
            <a:r>
              <a:rPr dirty="0" sz="800" spc="10" b="1">
                <a:latin typeface="Times New Roman"/>
                <a:cs typeface="Times New Roman"/>
              </a:rPr>
              <a:t>Lettori:</a:t>
            </a:r>
            <a:r>
              <a:rPr dirty="0" sz="800" spc="16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n.d.</a:t>
            </a:r>
            <a:endParaRPr sz="800">
              <a:latin typeface="Times New Roman"/>
              <a:cs typeface="Times New Roman"/>
            </a:endParaRPr>
          </a:p>
          <a:p>
            <a:pPr marL="12700">
              <a:lnSpc>
                <a:spcPts val="955"/>
              </a:lnSpc>
            </a:pPr>
            <a:r>
              <a:rPr dirty="0" sz="800" spc="10" b="1">
                <a:latin typeface="Times New Roman"/>
                <a:cs typeface="Times New Roman"/>
              </a:rPr>
              <a:t>Settimanale </a:t>
            </a:r>
            <a:r>
              <a:rPr dirty="0" sz="800" spc="5" b="1">
                <a:latin typeface="Times New Roman"/>
                <a:cs typeface="Times New Roman"/>
              </a:rPr>
              <a:t>-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-3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nazionale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667000" y="27432"/>
            <a:ext cx="2414016" cy="24688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49169" y="660400"/>
            <a:ext cx="2080641" cy="10062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782570" y="1738629"/>
            <a:ext cx="2013966" cy="1502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121780" y="8805214"/>
            <a:ext cx="903292" cy="12434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121780" y="8793860"/>
            <a:ext cx="952500" cy="1347470"/>
          </a:xfrm>
          <a:custGeom>
            <a:avLst/>
            <a:gdLst/>
            <a:ahLst/>
            <a:cxnLst/>
            <a:rect l="l" t="t" r="r" b="b"/>
            <a:pathLst>
              <a:path w="952500" h="1347470">
                <a:moveTo>
                  <a:pt x="0" y="1347088"/>
                </a:moveTo>
                <a:lnTo>
                  <a:pt x="952500" y="1347088"/>
                </a:lnTo>
                <a:lnTo>
                  <a:pt x="952500" y="0"/>
                </a:lnTo>
                <a:lnTo>
                  <a:pt x="0" y="0"/>
                </a:lnTo>
                <a:lnTo>
                  <a:pt x="0" y="13470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02418" y="37460"/>
            <a:ext cx="6699250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520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905">
              <a:lnSpc>
                <a:spcPts val="1050"/>
              </a:lnSpc>
              <a:tabLst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Tiratura: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n.d.	</a:t>
            </a:r>
            <a:r>
              <a:rPr dirty="0" baseline="17543" sz="1425" spc="15" b="1">
                <a:latin typeface="Times New Roman"/>
                <a:cs typeface="Times New Roman"/>
              </a:rPr>
              <a:t>24-APR-2016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885"/>
              </a:lnSpc>
              <a:tabLst>
                <a:tab pos="628015" algn="l"/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Diffusione:	n.d.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270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35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Lettori:  </a:t>
            </a:r>
            <a:r>
              <a:rPr dirty="0" sz="800" spc="204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n.d.	foglio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Settimanale</a:t>
            </a:r>
            <a:r>
              <a:rPr dirty="0" sz="800" spc="-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nazionale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Roberto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Napoletano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5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667000" y="27432"/>
            <a:ext cx="2414016" cy="2468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0" y="0"/>
            <a:ext cx="7556500" cy="10693400"/>
          </a:xfrm>
          <a:custGeom>
            <a:avLst/>
            <a:gdLst/>
            <a:ahLst/>
            <a:cxnLst/>
            <a:rect l="l" t="t" r="r" b="b"/>
            <a:pathLst>
              <a:path w="7556500" h="10693400">
                <a:moveTo>
                  <a:pt x="0" y="10693400"/>
                </a:moveTo>
                <a:lnTo>
                  <a:pt x="7556500" y="10693400"/>
                </a:lnTo>
                <a:lnTo>
                  <a:pt x="75565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788920" y="2246376"/>
            <a:ext cx="365760" cy="104139"/>
          </a:xfrm>
          <a:custGeom>
            <a:avLst/>
            <a:gdLst/>
            <a:ahLst/>
            <a:cxnLst/>
            <a:rect l="l" t="t" r="r" b="b"/>
            <a:pathLst>
              <a:path w="365760" h="104139">
                <a:moveTo>
                  <a:pt x="0" y="104140"/>
                </a:moveTo>
                <a:lnTo>
                  <a:pt x="365760" y="104140"/>
                </a:lnTo>
                <a:lnTo>
                  <a:pt x="365760" y="0"/>
                </a:lnTo>
                <a:lnTo>
                  <a:pt x="0" y="0"/>
                </a:lnTo>
                <a:lnTo>
                  <a:pt x="0" y="104140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788920" y="2343911"/>
            <a:ext cx="365760" cy="12700"/>
          </a:xfrm>
          <a:custGeom>
            <a:avLst/>
            <a:gdLst/>
            <a:ahLst/>
            <a:cxnLst/>
            <a:rect l="l" t="t" r="r" b="b"/>
            <a:pathLst>
              <a:path w="365760" h="12700">
                <a:moveTo>
                  <a:pt x="0" y="12700"/>
                </a:moveTo>
                <a:lnTo>
                  <a:pt x="365760" y="12700"/>
                </a:lnTo>
                <a:lnTo>
                  <a:pt x="36576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Intimità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27 aprile</a:t>
            </a:r>
            <a:r>
              <a:rPr dirty="0" sz="1600" spc="-1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091670" y="2201544"/>
            <a:ext cx="1225041" cy="3931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Nuovo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28 aprile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20090" y="2446908"/>
            <a:ext cx="5781675" cy="7810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20217" y="3233292"/>
            <a:ext cx="4579365" cy="47218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6063" y="660349"/>
            <a:ext cx="5046891" cy="14383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77797" y="2170683"/>
            <a:ext cx="5217249" cy="7440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513076" y="2991866"/>
            <a:ext cx="2554224" cy="50634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513071" y="8096008"/>
            <a:ext cx="2562865" cy="17439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121780" y="8805214"/>
            <a:ext cx="878879" cy="1267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121780" y="8793860"/>
            <a:ext cx="952500" cy="1347470"/>
          </a:xfrm>
          <a:custGeom>
            <a:avLst/>
            <a:gdLst/>
            <a:ahLst/>
            <a:cxnLst/>
            <a:rect l="l" t="t" r="r" b="b"/>
            <a:pathLst>
              <a:path w="952500" h="1347470">
                <a:moveTo>
                  <a:pt x="0" y="1347088"/>
                </a:moveTo>
                <a:lnTo>
                  <a:pt x="952500" y="1347088"/>
                </a:lnTo>
                <a:lnTo>
                  <a:pt x="952500" y="0"/>
                </a:lnTo>
                <a:lnTo>
                  <a:pt x="0" y="0"/>
                </a:lnTo>
                <a:lnTo>
                  <a:pt x="0" y="13470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04800" y="610869"/>
            <a:ext cx="6821805" cy="0"/>
          </a:xfrm>
          <a:custGeom>
            <a:avLst/>
            <a:gdLst/>
            <a:ahLst/>
            <a:cxnLst/>
            <a:rect l="l" t="t" r="r" b="b"/>
            <a:pathLst>
              <a:path w="6821805" h="0">
                <a:moveTo>
                  <a:pt x="0" y="0"/>
                </a:moveTo>
                <a:lnTo>
                  <a:pt x="6821424" y="0"/>
                </a:lnTo>
              </a:path>
            </a:pathLst>
          </a:custGeom>
          <a:ln w="21336">
            <a:solidFill>
              <a:srgbClr val="00AA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187700" y="453415"/>
            <a:ext cx="1341120" cy="1511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800" spc="10" b="1">
                <a:latin typeface="Times New Roman"/>
                <a:cs typeface="Times New Roman"/>
              </a:rPr>
              <a:t>Dir. Resp.: Marco</a:t>
            </a:r>
            <a:r>
              <a:rPr dirty="0" sz="800" spc="-6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Tarquinio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21400" y="41757"/>
            <a:ext cx="892810" cy="5632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43180">
              <a:lnSpc>
                <a:spcPct val="100000"/>
              </a:lnSpc>
              <a:spcBef>
                <a:spcPts val="125"/>
              </a:spcBef>
            </a:pPr>
            <a:r>
              <a:rPr dirty="0" sz="950" spc="10" b="1">
                <a:latin typeface="Times New Roman"/>
                <a:cs typeface="Times New Roman"/>
              </a:rPr>
              <a:t>28-APR-2016</a:t>
            </a:r>
            <a:endParaRPr sz="950">
              <a:latin typeface="Times New Roman"/>
              <a:cs typeface="Times New Roman"/>
            </a:endParaRPr>
          </a:p>
          <a:p>
            <a:pPr marL="165100">
              <a:lnSpc>
                <a:spcPct val="100000"/>
              </a:lnSpc>
            </a:pPr>
            <a:r>
              <a:rPr dirty="0" sz="800" spc="10" b="1">
                <a:latin typeface="Times New Roman"/>
                <a:cs typeface="Times New Roman"/>
              </a:rPr>
              <a:t>da pag.</a:t>
            </a:r>
            <a:r>
              <a:rPr dirty="0" sz="800" spc="18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6</a:t>
            </a:r>
            <a:endParaRPr sz="800">
              <a:latin typeface="Times New Roman"/>
              <a:cs typeface="Times New Roman"/>
            </a:endParaRPr>
          </a:p>
          <a:p>
            <a:pPr marL="12700" marR="5080" indent="152400">
              <a:lnSpc>
                <a:spcPct val="101600"/>
              </a:lnSpc>
              <a:spcBef>
                <a:spcPts val="150"/>
              </a:spcBef>
            </a:pPr>
            <a:r>
              <a:rPr dirty="0" sz="800" spc="10" b="1">
                <a:latin typeface="Times New Roman"/>
                <a:cs typeface="Times New Roman"/>
              </a:rPr>
              <a:t>foglio 1 </a:t>
            </a:r>
            <a:r>
              <a:rPr dirty="0" sz="800" spc="5" b="1">
                <a:latin typeface="Times New Roman"/>
                <a:cs typeface="Times New Roman"/>
              </a:rPr>
              <a:t>/ </a:t>
            </a:r>
            <a:r>
              <a:rPr dirty="0" sz="800" spc="10" b="1">
                <a:latin typeface="Times New Roman"/>
                <a:cs typeface="Times New Roman"/>
              </a:rPr>
              <a:t>2  </a:t>
            </a:r>
            <a:r>
              <a:rPr dirty="0" sz="800" spc="10" b="1">
                <a:latin typeface="Times New Roman"/>
                <a:cs typeface="Times New Roman"/>
                <a:hlinkClick r:id="rId7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9718" y="17500"/>
            <a:ext cx="1390650" cy="58737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4604">
              <a:lnSpc>
                <a:spcPct val="100000"/>
              </a:lnSpc>
              <a:spcBef>
                <a:spcPts val="125"/>
              </a:spcBef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35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4604" marR="572770">
              <a:lnSpc>
                <a:spcPts val="900"/>
              </a:lnSpc>
              <a:spcBef>
                <a:spcPts val="135"/>
              </a:spcBef>
              <a:tabLst>
                <a:tab pos="64071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Tiratura: n.d.  </a:t>
            </a:r>
            <a:r>
              <a:rPr dirty="0" sz="800" spc="10" b="1">
                <a:latin typeface="Times New Roman"/>
                <a:cs typeface="Times New Roman"/>
              </a:rPr>
              <a:t>Diffusione: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5" b="1">
                <a:latin typeface="Times New Roman"/>
                <a:cs typeface="Times New Roman"/>
              </a:rPr>
              <a:t>n.d.  </a:t>
            </a:r>
            <a:r>
              <a:rPr dirty="0" sz="800" spc="10" b="1">
                <a:latin typeface="Times New Roman"/>
                <a:cs typeface="Times New Roman"/>
              </a:rPr>
              <a:t>Lettori:</a:t>
            </a:r>
            <a:r>
              <a:rPr dirty="0" sz="800" spc="16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n.d.</a:t>
            </a:r>
            <a:endParaRPr sz="800">
              <a:latin typeface="Times New Roman"/>
              <a:cs typeface="Times New Roman"/>
            </a:endParaRPr>
          </a:p>
          <a:p>
            <a:pPr marL="12700">
              <a:lnSpc>
                <a:spcPts val="955"/>
              </a:lnSpc>
            </a:pPr>
            <a:r>
              <a:rPr dirty="0" sz="800" spc="-5" b="1">
                <a:latin typeface="Times New Roman"/>
                <a:cs typeface="Times New Roman"/>
              </a:rPr>
              <a:t>Bisettimanal-eEd. </a:t>
            </a:r>
            <a:r>
              <a:rPr dirty="0" sz="800" spc="10" b="1">
                <a:latin typeface="Times New Roman"/>
                <a:cs typeface="Times New Roman"/>
              </a:rPr>
              <a:t>nazionale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997200" y="31242"/>
            <a:ext cx="1795272" cy="2621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82113" y="660400"/>
            <a:ext cx="2214918" cy="36438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34110" y="4376292"/>
            <a:ext cx="5310924" cy="31668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02418" y="37460"/>
            <a:ext cx="6699250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520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905">
              <a:lnSpc>
                <a:spcPts val="1050"/>
              </a:lnSpc>
              <a:tabLst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Tiratura: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n.d.	</a:t>
            </a:r>
            <a:r>
              <a:rPr dirty="0" baseline="17543" sz="1425" spc="15" b="1">
                <a:latin typeface="Times New Roman"/>
                <a:cs typeface="Times New Roman"/>
              </a:rPr>
              <a:t>28-APR-2016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885"/>
              </a:lnSpc>
              <a:tabLst>
                <a:tab pos="628015" algn="l"/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Diffusione:	n.d.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277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6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Lettori:  </a:t>
            </a:r>
            <a:r>
              <a:rPr dirty="0" sz="800" spc="204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n.d.	foglio 2 </a:t>
            </a:r>
            <a:r>
              <a:rPr dirty="0" sz="800" spc="5" b="1">
                <a:latin typeface="Times New Roman"/>
                <a:cs typeface="Times New Roman"/>
              </a:rPr>
              <a:t>/</a:t>
            </a:r>
            <a:r>
              <a:rPr dirty="0" sz="800" spc="-2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2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Bisettimanal</a:t>
            </a:r>
            <a:r>
              <a:rPr dirty="0" sz="800" spc="-434" b="1">
                <a:latin typeface="Times New Roman"/>
                <a:cs typeface="Times New Roman"/>
              </a:rPr>
              <a:t>e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nazionale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Marco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Tarquinio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4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997200" y="31242"/>
            <a:ext cx="1795272" cy="2621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7556500" cy="10693400"/>
          </a:xfrm>
          <a:custGeom>
            <a:avLst/>
            <a:gdLst/>
            <a:ahLst/>
            <a:cxnLst/>
            <a:rect l="l" t="t" r="r" b="b"/>
            <a:pathLst>
              <a:path w="7556500" h="10693400">
                <a:moveTo>
                  <a:pt x="0" y="10693400"/>
                </a:moveTo>
                <a:lnTo>
                  <a:pt x="7556500" y="10693400"/>
                </a:lnTo>
                <a:lnTo>
                  <a:pt x="75565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249167" y="1725167"/>
            <a:ext cx="820419" cy="128905"/>
          </a:xfrm>
          <a:custGeom>
            <a:avLst/>
            <a:gdLst/>
            <a:ahLst/>
            <a:cxnLst/>
            <a:rect l="l" t="t" r="r" b="b"/>
            <a:pathLst>
              <a:path w="820420" h="128905">
                <a:moveTo>
                  <a:pt x="0" y="128524"/>
                </a:moveTo>
                <a:lnTo>
                  <a:pt x="819911" y="128524"/>
                </a:lnTo>
                <a:lnTo>
                  <a:pt x="819911" y="0"/>
                </a:lnTo>
                <a:lnTo>
                  <a:pt x="0" y="0"/>
                </a:lnTo>
                <a:lnTo>
                  <a:pt x="0" y="128524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126991" y="1725167"/>
            <a:ext cx="521334" cy="128905"/>
          </a:xfrm>
          <a:custGeom>
            <a:avLst/>
            <a:gdLst/>
            <a:ahLst/>
            <a:cxnLst/>
            <a:rect l="l" t="t" r="r" b="b"/>
            <a:pathLst>
              <a:path w="521335" h="128905">
                <a:moveTo>
                  <a:pt x="0" y="128524"/>
                </a:moveTo>
                <a:lnTo>
                  <a:pt x="521208" y="128524"/>
                </a:lnTo>
                <a:lnTo>
                  <a:pt x="521208" y="0"/>
                </a:lnTo>
                <a:lnTo>
                  <a:pt x="0" y="0"/>
                </a:lnTo>
                <a:lnTo>
                  <a:pt x="0" y="128524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700527" y="1889760"/>
            <a:ext cx="421005" cy="128905"/>
          </a:xfrm>
          <a:custGeom>
            <a:avLst/>
            <a:gdLst/>
            <a:ahLst/>
            <a:cxnLst/>
            <a:rect l="l" t="t" r="r" b="b"/>
            <a:pathLst>
              <a:path w="421005" h="128905">
                <a:moveTo>
                  <a:pt x="0" y="128524"/>
                </a:moveTo>
                <a:lnTo>
                  <a:pt x="420624" y="128524"/>
                </a:lnTo>
                <a:lnTo>
                  <a:pt x="420624" y="0"/>
                </a:lnTo>
                <a:lnTo>
                  <a:pt x="0" y="0"/>
                </a:lnTo>
                <a:lnTo>
                  <a:pt x="0" y="128524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2697479" y="1725167"/>
            <a:ext cx="448309" cy="128905"/>
          </a:xfrm>
          <a:custGeom>
            <a:avLst/>
            <a:gdLst/>
            <a:ahLst/>
            <a:cxnLst/>
            <a:rect l="l" t="t" r="r" b="b"/>
            <a:pathLst>
              <a:path w="448310" h="128905">
                <a:moveTo>
                  <a:pt x="0" y="128524"/>
                </a:moveTo>
                <a:lnTo>
                  <a:pt x="448056" y="128524"/>
                </a:lnTo>
                <a:lnTo>
                  <a:pt x="448056" y="0"/>
                </a:lnTo>
                <a:lnTo>
                  <a:pt x="0" y="0"/>
                </a:lnTo>
                <a:lnTo>
                  <a:pt x="0" y="128524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3249167" y="1847088"/>
            <a:ext cx="820419" cy="12700"/>
          </a:xfrm>
          <a:custGeom>
            <a:avLst/>
            <a:gdLst/>
            <a:ahLst/>
            <a:cxnLst/>
            <a:rect l="l" t="t" r="r" b="b"/>
            <a:pathLst>
              <a:path w="820420" h="12700">
                <a:moveTo>
                  <a:pt x="0" y="12700"/>
                </a:moveTo>
                <a:lnTo>
                  <a:pt x="819911" y="12700"/>
                </a:lnTo>
                <a:lnTo>
                  <a:pt x="819911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126991" y="1847088"/>
            <a:ext cx="521334" cy="12700"/>
          </a:xfrm>
          <a:custGeom>
            <a:avLst/>
            <a:gdLst/>
            <a:ahLst/>
            <a:cxnLst/>
            <a:rect l="l" t="t" r="r" b="b"/>
            <a:pathLst>
              <a:path w="521335" h="12700">
                <a:moveTo>
                  <a:pt x="0" y="12700"/>
                </a:moveTo>
                <a:lnTo>
                  <a:pt x="521208" y="12700"/>
                </a:lnTo>
                <a:lnTo>
                  <a:pt x="521208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2700527" y="2011679"/>
            <a:ext cx="421005" cy="12700"/>
          </a:xfrm>
          <a:custGeom>
            <a:avLst/>
            <a:gdLst/>
            <a:ahLst/>
            <a:cxnLst/>
            <a:rect l="l" t="t" r="r" b="b"/>
            <a:pathLst>
              <a:path w="421005" h="12700">
                <a:moveTo>
                  <a:pt x="0" y="12700"/>
                </a:moveTo>
                <a:lnTo>
                  <a:pt x="420624" y="12700"/>
                </a:lnTo>
                <a:lnTo>
                  <a:pt x="420624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697479" y="1847088"/>
            <a:ext cx="448309" cy="12700"/>
          </a:xfrm>
          <a:custGeom>
            <a:avLst/>
            <a:gdLst/>
            <a:ahLst/>
            <a:cxnLst/>
            <a:rect l="l" t="t" r="r" b="b"/>
            <a:pathLst>
              <a:path w="448310" h="12700">
                <a:moveTo>
                  <a:pt x="0" y="12700"/>
                </a:moveTo>
                <a:lnTo>
                  <a:pt x="448056" y="12700"/>
                </a:lnTo>
                <a:lnTo>
                  <a:pt x="448056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6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362585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Tuttomilano  28 aprile</a:t>
            </a:r>
            <a:r>
              <a:rPr dirty="0" sz="1600" spc="-70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0852" y="457199"/>
            <a:ext cx="2593848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894332" y="3232403"/>
            <a:ext cx="3762755" cy="18669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44927" y="660400"/>
            <a:ext cx="2779531" cy="34120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121780" y="8805214"/>
            <a:ext cx="927705" cy="11946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121780" y="8793860"/>
            <a:ext cx="952500" cy="1347470"/>
          </a:xfrm>
          <a:custGeom>
            <a:avLst/>
            <a:gdLst/>
            <a:ahLst/>
            <a:cxnLst/>
            <a:rect l="l" t="t" r="r" b="b"/>
            <a:pathLst>
              <a:path w="952500" h="1347470">
                <a:moveTo>
                  <a:pt x="0" y="1347088"/>
                </a:moveTo>
                <a:lnTo>
                  <a:pt x="952500" y="1347088"/>
                </a:lnTo>
                <a:lnTo>
                  <a:pt x="952500" y="0"/>
                </a:lnTo>
                <a:lnTo>
                  <a:pt x="0" y="0"/>
                </a:lnTo>
                <a:lnTo>
                  <a:pt x="0" y="13470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02418" y="37460"/>
            <a:ext cx="6699250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520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905">
              <a:lnSpc>
                <a:spcPts val="1050"/>
              </a:lnSpc>
              <a:tabLst>
                <a:tab pos="549275" algn="l"/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	02/2016: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402.906	</a:t>
            </a:r>
            <a:r>
              <a:rPr dirty="0" baseline="17543" sz="1425" spc="15" b="1">
                <a:latin typeface="Times New Roman"/>
                <a:cs typeface="Times New Roman"/>
              </a:rPr>
              <a:t>29-APR-2016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885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02/2016: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296.559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277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93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  Ed. </a:t>
            </a:r>
            <a:r>
              <a:rPr dirty="0" sz="800" spc="5" b="1">
                <a:latin typeface="Times New Roman"/>
                <a:cs typeface="Times New Roman"/>
              </a:rPr>
              <a:t>III</a:t>
            </a:r>
            <a:r>
              <a:rPr dirty="0" sz="800" spc="10" b="1">
                <a:latin typeface="Times New Roman"/>
                <a:cs typeface="Times New Roman"/>
              </a:rPr>
              <a:t> 2015:</a:t>
            </a:r>
            <a:r>
              <a:rPr dirty="0" sz="800" spc="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1.573.000	foglio</a:t>
            </a:r>
            <a:r>
              <a:rPr dirty="0" sz="800" spc="-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Settimanale</a:t>
            </a:r>
            <a:r>
              <a:rPr dirty="0" sz="800" spc="-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nazionale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Attilio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Giordano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4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416300" y="28575"/>
            <a:ext cx="975359" cy="2682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0" y="0"/>
            <a:ext cx="7556500" cy="10693400"/>
          </a:xfrm>
          <a:custGeom>
            <a:avLst/>
            <a:gdLst/>
            <a:ahLst/>
            <a:cxnLst/>
            <a:rect l="l" t="t" r="r" b="b"/>
            <a:pathLst>
              <a:path w="7556500" h="10693400">
                <a:moveTo>
                  <a:pt x="0" y="10693400"/>
                </a:moveTo>
                <a:lnTo>
                  <a:pt x="7556500" y="10693400"/>
                </a:lnTo>
                <a:lnTo>
                  <a:pt x="75565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730752" y="1883664"/>
            <a:ext cx="393700" cy="107314"/>
          </a:xfrm>
          <a:custGeom>
            <a:avLst/>
            <a:gdLst/>
            <a:ahLst/>
            <a:cxnLst/>
            <a:rect l="l" t="t" r="r" b="b"/>
            <a:pathLst>
              <a:path w="393700" h="107314">
                <a:moveTo>
                  <a:pt x="0" y="107188"/>
                </a:moveTo>
                <a:lnTo>
                  <a:pt x="393191" y="107188"/>
                </a:lnTo>
                <a:lnTo>
                  <a:pt x="393191" y="0"/>
                </a:lnTo>
                <a:lnTo>
                  <a:pt x="0" y="0"/>
                </a:lnTo>
                <a:lnTo>
                  <a:pt x="0" y="107188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730752" y="1984248"/>
            <a:ext cx="393700" cy="12700"/>
          </a:xfrm>
          <a:custGeom>
            <a:avLst/>
            <a:gdLst/>
            <a:ahLst/>
            <a:cxnLst/>
            <a:rect l="l" t="t" r="r" b="b"/>
            <a:pathLst>
              <a:path w="393700" h="12700">
                <a:moveTo>
                  <a:pt x="0" y="12700"/>
                </a:moveTo>
                <a:lnTo>
                  <a:pt x="393191" y="12700"/>
                </a:lnTo>
                <a:lnTo>
                  <a:pt x="393191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47415" y="725169"/>
            <a:ext cx="168910" cy="1809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000" spc="5">
                <a:latin typeface="Arial"/>
                <a:cs typeface="Arial"/>
              </a:rPr>
              <a:t>30</a:t>
            </a:r>
            <a:endParaRPr sz="1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65472" y="725169"/>
            <a:ext cx="341630" cy="1809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000" spc="5">
                <a:latin typeface="Arial"/>
                <a:cs typeface="Arial"/>
              </a:rPr>
              <a:t>ap</a:t>
            </a:r>
            <a:r>
              <a:rPr dirty="0" sz="1000">
                <a:latin typeface="Arial"/>
                <a:cs typeface="Arial"/>
              </a:rPr>
              <a:t>r</a:t>
            </a:r>
            <a:r>
              <a:rPr dirty="0" sz="1000">
                <a:latin typeface="Arial"/>
                <a:cs typeface="Arial"/>
              </a:rPr>
              <a:t>il</a:t>
            </a:r>
            <a:r>
              <a:rPr dirty="0" sz="1000" spc="10">
                <a:latin typeface="Arial"/>
                <a:cs typeface="Arial"/>
              </a:rPr>
              <a:t>e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610605" y="725169"/>
            <a:ext cx="97790" cy="18097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000" spc="10">
                <a:latin typeface="Arial"/>
                <a:cs typeface="Arial"/>
              </a:rPr>
              <a:t>3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7004" y="770889"/>
            <a:ext cx="2002789" cy="904303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000" spc="5">
                <a:latin typeface="Arial"/>
                <a:cs typeface="Arial"/>
              </a:rPr>
              <a:t>Castelbuono.org</a:t>
            </a:r>
            <a:endParaRPr sz="1000">
              <a:latin typeface="Arial"/>
              <a:cs typeface="Arial"/>
            </a:endParaRPr>
          </a:p>
          <a:p>
            <a:pPr marL="12700" marR="577215">
              <a:lnSpc>
                <a:spcPct val="171000"/>
              </a:lnSpc>
            </a:pPr>
            <a:r>
              <a:rPr dirty="0" sz="1000" spc="5">
                <a:latin typeface="Arial"/>
                <a:cs typeface="Arial"/>
              </a:rPr>
              <a:t>Ilmanifesto.info  </a:t>
            </a:r>
            <a:r>
              <a:rPr dirty="0" sz="1000" spc="5">
                <a:latin typeface="Arial"/>
                <a:cs typeface="Arial"/>
              </a:rPr>
              <a:t>No</a:t>
            </a:r>
            <a:r>
              <a:rPr dirty="0" sz="1000" spc="5">
                <a:latin typeface="Arial"/>
                <a:cs typeface="Arial"/>
              </a:rPr>
              <a:t>t</a:t>
            </a:r>
            <a:r>
              <a:rPr dirty="0" sz="1000">
                <a:latin typeface="Arial"/>
                <a:cs typeface="Arial"/>
              </a:rPr>
              <a:t>i</a:t>
            </a:r>
            <a:r>
              <a:rPr dirty="0" sz="1000" spc="-15">
                <a:latin typeface="Arial"/>
                <a:cs typeface="Arial"/>
              </a:rPr>
              <a:t>z</a:t>
            </a:r>
            <a:r>
              <a:rPr dirty="0" sz="1000" spc="5">
                <a:latin typeface="Arial"/>
                <a:cs typeface="Arial"/>
              </a:rPr>
              <a:t>ia</a:t>
            </a:r>
            <a:r>
              <a:rPr dirty="0" sz="1000" spc="-5">
                <a:latin typeface="Arial"/>
                <a:cs typeface="Arial"/>
              </a:rPr>
              <a:t>r</a:t>
            </a:r>
            <a:r>
              <a:rPr dirty="0" sz="1000" spc="5">
                <a:latin typeface="Arial"/>
                <a:cs typeface="Arial"/>
              </a:rPr>
              <a:t>iofi</a:t>
            </a:r>
            <a:r>
              <a:rPr dirty="0" sz="1000" spc="5">
                <a:latin typeface="Arial"/>
                <a:cs typeface="Arial"/>
              </a:rPr>
              <a:t>nan</a:t>
            </a:r>
            <a:r>
              <a:rPr dirty="0" sz="1000" spc="-10">
                <a:latin typeface="Arial"/>
                <a:cs typeface="Arial"/>
              </a:rPr>
              <a:t>z</a:t>
            </a:r>
            <a:r>
              <a:rPr dirty="0" sz="1000" spc="5">
                <a:latin typeface="Arial"/>
                <a:cs typeface="Arial"/>
              </a:rPr>
              <a:t>ia</a:t>
            </a:r>
            <a:r>
              <a:rPr dirty="0" sz="1000" spc="-5">
                <a:latin typeface="Arial"/>
                <a:cs typeface="Arial"/>
              </a:rPr>
              <a:t>r</a:t>
            </a:r>
            <a:r>
              <a:rPr dirty="0" sz="1000" spc="5">
                <a:latin typeface="Arial"/>
                <a:cs typeface="Arial"/>
              </a:rPr>
              <a:t>io.</a:t>
            </a:r>
            <a:r>
              <a:rPr dirty="0" sz="1000" spc="15">
                <a:latin typeface="Arial"/>
                <a:cs typeface="Arial"/>
              </a:rPr>
              <a:t>c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 spc="5">
                <a:latin typeface="Arial"/>
                <a:cs typeface="Arial"/>
              </a:rPr>
              <a:t>m  </a:t>
            </a:r>
            <a:r>
              <a:rPr dirty="0" sz="1000" spc="5">
                <a:latin typeface="Arial"/>
                <a:cs typeface="Arial"/>
              </a:rPr>
              <a:t>Romatoday.it</a:t>
            </a:r>
            <a:endParaRPr sz="1000">
              <a:latin typeface="Arial"/>
              <a:cs typeface="Arial"/>
            </a:endParaRPr>
          </a:p>
          <a:p>
            <a:pPr marL="12700" marR="612140">
              <a:lnSpc>
                <a:spcPct val="171000"/>
              </a:lnSpc>
            </a:pPr>
            <a:r>
              <a:rPr dirty="0" sz="1000" spc="5">
                <a:latin typeface="Arial"/>
                <a:cs typeface="Arial"/>
              </a:rPr>
              <a:t>Arte.sky.it  Comitatoamicidelpalio.it</a:t>
            </a:r>
            <a:endParaRPr sz="1000">
              <a:latin typeface="Arial"/>
              <a:cs typeface="Arial"/>
            </a:endParaRPr>
          </a:p>
          <a:p>
            <a:pPr marL="12700" marR="1073150">
              <a:lnSpc>
                <a:spcPct val="171000"/>
              </a:lnSpc>
            </a:pPr>
            <a:r>
              <a:rPr dirty="0" sz="1000" spc="10">
                <a:latin typeface="Arial"/>
                <a:cs typeface="Arial"/>
              </a:rPr>
              <a:t>Fac</a:t>
            </a:r>
            <a:r>
              <a:rPr dirty="0" sz="1000" spc="15">
                <a:latin typeface="Arial"/>
                <a:cs typeface="Arial"/>
              </a:rPr>
              <a:t>c</a:t>
            </a:r>
            <a:r>
              <a:rPr dirty="0" sz="1000" spc="5">
                <a:latin typeface="Arial"/>
                <a:cs typeface="Arial"/>
              </a:rPr>
              <a:t>e</a:t>
            </a:r>
            <a:r>
              <a:rPr dirty="0" sz="1000" spc="15">
                <a:latin typeface="Arial"/>
                <a:cs typeface="Arial"/>
              </a:rPr>
              <a:t>c</a:t>
            </a:r>
            <a:r>
              <a:rPr dirty="0" sz="1000" spc="5">
                <a:latin typeface="Arial"/>
                <a:cs typeface="Arial"/>
              </a:rPr>
              <a:t>a</a:t>
            </a:r>
            <a:r>
              <a:rPr dirty="0" sz="1000" spc="15">
                <a:latin typeface="Arial"/>
                <a:cs typeface="Arial"/>
              </a:rPr>
              <a:t>s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 spc="15">
                <a:latin typeface="Arial"/>
                <a:cs typeface="Arial"/>
              </a:rPr>
              <a:t>c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 spc="5">
                <a:latin typeface="Arial"/>
                <a:cs typeface="Arial"/>
              </a:rPr>
              <a:t>m  </a:t>
            </a:r>
            <a:r>
              <a:rPr dirty="0" sz="1000" spc="5">
                <a:latin typeface="Arial"/>
                <a:cs typeface="Arial"/>
              </a:rPr>
              <a:t>060608.it</a:t>
            </a:r>
            <a:endParaRPr sz="1000">
              <a:latin typeface="Arial"/>
              <a:cs typeface="Arial"/>
            </a:endParaRPr>
          </a:p>
          <a:p>
            <a:pPr marL="12700" marR="355600">
              <a:lnSpc>
                <a:spcPct val="171000"/>
              </a:lnSpc>
            </a:pPr>
            <a:r>
              <a:rPr dirty="0" sz="1000" spc="5">
                <a:latin typeface="Arial"/>
                <a:cs typeface="Arial"/>
              </a:rPr>
              <a:t>247.libero.it  Angelipress.com  Associazionescarlatti.it  Bccsangiovannirotondo.com  Bjliguria.it</a:t>
            </a:r>
            <a:endParaRPr sz="1000">
              <a:latin typeface="Arial"/>
              <a:cs typeface="Arial"/>
            </a:endParaRPr>
          </a:p>
          <a:p>
            <a:pPr marL="12700" marR="238760">
              <a:lnSpc>
                <a:spcPts val="2050"/>
              </a:lnSpc>
              <a:spcBef>
                <a:spcPts val="215"/>
              </a:spcBef>
            </a:pPr>
            <a:r>
              <a:rPr dirty="0" sz="1000" spc="5">
                <a:latin typeface="Arial"/>
                <a:cs typeface="Arial"/>
              </a:rPr>
              <a:t>Bnpparibas.it  Cielipiemontesi.it</a:t>
            </a:r>
            <a:endParaRPr sz="1000">
              <a:latin typeface="Arial"/>
              <a:cs typeface="Arial"/>
            </a:endParaRPr>
          </a:p>
          <a:p>
            <a:pPr marL="12700" marR="238760">
              <a:lnSpc>
                <a:spcPts val="2050"/>
              </a:lnSpc>
              <a:spcBef>
                <a:spcPts val="5"/>
              </a:spcBef>
            </a:pPr>
            <a:r>
              <a:rPr dirty="0" sz="1000" spc="5">
                <a:latin typeface="Arial"/>
                <a:cs typeface="Arial"/>
              </a:rPr>
              <a:t>Criticaclassica.wordpress.com  Doveventi.it  </a:t>
            </a:r>
            <a:r>
              <a:rPr dirty="0" sz="1000" spc="10">
                <a:latin typeface="Arial"/>
                <a:cs typeface="Arial"/>
              </a:rPr>
              <a:t>Lenuovemamme.it  </a:t>
            </a:r>
            <a:r>
              <a:rPr dirty="0" sz="1000" spc="5">
                <a:latin typeface="Arial"/>
                <a:cs typeface="Arial"/>
              </a:rPr>
              <a:t>Mediapolitika.com  Metoo.today.it  Murmurofart.com  Museodellemarionette.it</a:t>
            </a:r>
            <a:endParaRPr sz="1000">
              <a:latin typeface="Arial"/>
              <a:cs typeface="Arial"/>
            </a:endParaRPr>
          </a:p>
          <a:p>
            <a:pPr marL="12700" marR="760095">
              <a:lnSpc>
                <a:spcPts val="2050"/>
              </a:lnSpc>
              <a:spcBef>
                <a:spcPts val="15"/>
              </a:spcBef>
            </a:pPr>
            <a:r>
              <a:rPr dirty="0" sz="1000" spc="5">
                <a:latin typeface="Arial"/>
                <a:cs typeface="Arial"/>
              </a:rPr>
              <a:t>New</a:t>
            </a:r>
            <a:r>
              <a:rPr dirty="0" sz="1000" spc="15">
                <a:latin typeface="Arial"/>
                <a:cs typeface="Arial"/>
              </a:rPr>
              <a:t>s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>
                <a:latin typeface="Arial"/>
                <a:cs typeface="Arial"/>
              </a:rPr>
              <a:t>r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 spc="25">
                <a:latin typeface="Arial"/>
                <a:cs typeface="Arial"/>
              </a:rPr>
              <a:t>m</a:t>
            </a:r>
            <a:r>
              <a:rPr dirty="0" sz="1000" spc="5">
                <a:latin typeface="Arial"/>
                <a:cs typeface="Arial"/>
              </a:rPr>
              <a:t>aon</a:t>
            </a:r>
            <a:r>
              <a:rPr dirty="0" sz="1000">
                <a:latin typeface="Arial"/>
                <a:cs typeface="Arial"/>
              </a:rPr>
              <a:t>li</a:t>
            </a:r>
            <a:r>
              <a:rPr dirty="0" sz="1000" spc="5">
                <a:latin typeface="Arial"/>
                <a:cs typeface="Arial"/>
              </a:rPr>
              <a:t>ne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>
                <a:latin typeface="Arial"/>
                <a:cs typeface="Arial"/>
              </a:rPr>
              <a:t>r</a:t>
            </a:r>
            <a:r>
              <a:rPr dirty="0" sz="1000" spc="5">
                <a:latin typeface="Arial"/>
                <a:cs typeface="Arial"/>
              </a:rPr>
              <a:t>g  </a:t>
            </a:r>
            <a:r>
              <a:rPr dirty="0" sz="1000" spc="5">
                <a:latin typeface="Arial"/>
                <a:cs typeface="Arial"/>
              </a:rPr>
              <a:t>Primocanale.it</a:t>
            </a:r>
            <a:endParaRPr sz="1000">
              <a:latin typeface="Arial"/>
              <a:cs typeface="Arial"/>
            </a:endParaRPr>
          </a:p>
          <a:p>
            <a:pPr marL="12700" marR="871855">
              <a:lnSpc>
                <a:spcPts val="2050"/>
              </a:lnSpc>
              <a:spcBef>
                <a:spcPts val="5"/>
              </a:spcBef>
            </a:pPr>
            <a:r>
              <a:rPr dirty="0" sz="1000" spc="5">
                <a:latin typeface="Arial"/>
                <a:cs typeface="Arial"/>
              </a:rPr>
              <a:t>Si24.it  </a:t>
            </a:r>
            <a:r>
              <a:rPr dirty="0" sz="1000" spc="10">
                <a:latin typeface="Arial"/>
                <a:cs typeface="Arial"/>
              </a:rPr>
              <a:t>Th</a:t>
            </a:r>
            <a:r>
              <a:rPr dirty="0" sz="1000">
                <a:latin typeface="Arial"/>
                <a:cs typeface="Arial"/>
              </a:rPr>
              <a:t>e</a:t>
            </a:r>
            <a:r>
              <a:rPr dirty="0" sz="1000" spc="5">
                <a:latin typeface="Arial"/>
                <a:cs typeface="Arial"/>
              </a:rPr>
              <a:t>wa</a:t>
            </a:r>
            <a:r>
              <a:rPr dirty="0" sz="1000" spc="-10">
                <a:latin typeface="Arial"/>
                <a:cs typeface="Arial"/>
              </a:rPr>
              <a:t>y</a:t>
            </a:r>
            <a:r>
              <a:rPr dirty="0" sz="1000" spc="25">
                <a:latin typeface="Arial"/>
                <a:cs typeface="Arial"/>
              </a:rPr>
              <a:t>m</a:t>
            </a:r>
            <a:r>
              <a:rPr dirty="0" sz="1000" spc="5">
                <a:latin typeface="Arial"/>
                <a:cs typeface="Arial"/>
              </a:rPr>
              <a:t>aga</a:t>
            </a:r>
            <a:r>
              <a:rPr dirty="0" sz="1000" spc="-10">
                <a:latin typeface="Arial"/>
                <a:cs typeface="Arial"/>
              </a:rPr>
              <a:t>z</a:t>
            </a:r>
            <a:r>
              <a:rPr dirty="0" sz="1000" spc="5">
                <a:latin typeface="Arial"/>
                <a:cs typeface="Arial"/>
              </a:rPr>
              <a:t>in</a:t>
            </a:r>
            <a:r>
              <a:rPr dirty="0" sz="1000">
                <a:latin typeface="Arial"/>
                <a:cs typeface="Arial"/>
              </a:rPr>
              <a:t>e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 spc="5">
                <a:latin typeface="Arial"/>
                <a:cs typeface="Arial"/>
              </a:rPr>
              <a:t>it  </a:t>
            </a:r>
            <a:r>
              <a:rPr dirty="0" sz="1000" spc="5">
                <a:latin typeface="Arial"/>
                <a:cs typeface="Arial"/>
              </a:rPr>
              <a:t>Tuttoqui.it  Tvgargano.it  Universitari.eu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ts val="2050"/>
              </a:lnSpc>
              <a:spcBef>
                <a:spcPts val="10"/>
              </a:spcBef>
            </a:pPr>
            <a:r>
              <a:rPr dirty="0" sz="1000" spc="5">
                <a:latin typeface="Arial"/>
                <a:cs typeface="Arial"/>
              </a:rPr>
              <a:t>Uominiedonnecomunicazione.com  </a:t>
            </a:r>
            <a:r>
              <a:rPr dirty="0" sz="1000" spc="10">
                <a:latin typeface="Arial"/>
                <a:cs typeface="Arial"/>
              </a:rPr>
              <a:t>Wherevent.com</a:t>
            </a:r>
            <a:endParaRPr sz="1000">
              <a:latin typeface="Arial"/>
              <a:cs typeface="Arial"/>
            </a:endParaRPr>
          </a:p>
          <a:p>
            <a:pPr marL="12700" marR="659765">
              <a:lnSpc>
                <a:spcPts val="2050"/>
              </a:lnSpc>
              <a:spcBef>
                <a:spcPts val="5"/>
              </a:spcBef>
            </a:pPr>
            <a:r>
              <a:rPr dirty="0" sz="1000">
                <a:latin typeface="Arial"/>
                <a:cs typeface="Arial"/>
              </a:rPr>
              <a:t>Abruzzoweb.it  </a:t>
            </a:r>
            <a:r>
              <a:rPr dirty="0" sz="1000" spc="5">
                <a:latin typeface="Arial"/>
                <a:cs typeface="Arial"/>
              </a:rPr>
              <a:t>Binrome.com  Blognotizie.info  </a:t>
            </a:r>
            <a:r>
              <a:rPr dirty="0" sz="1000" spc="10">
                <a:latin typeface="Arial"/>
                <a:cs typeface="Arial"/>
              </a:rPr>
              <a:t>B</a:t>
            </a:r>
            <a:r>
              <a:rPr dirty="0" sz="1000" spc="5">
                <a:latin typeface="Arial"/>
                <a:cs typeface="Arial"/>
              </a:rPr>
              <a:t>lo</a:t>
            </a:r>
            <a:r>
              <a:rPr dirty="0" sz="1000">
                <a:latin typeface="Arial"/>
                <a:cs typeface="Arial"/>
              </a:rPr>
              <a:t>g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>
                <a:latin typeface="Arial"/>
                <a:cs typeface="Arial"/>
              </a:rPr>
              <a:t>r</a:t>
            </a:r>
            <a:r>
              <a:rPr dirty="0" sz="1000" spc="5">
                <a:latin typeface="Arial"/>
                <a:cs typeface="Arial"/>
              </a:rPr>
              <a:t>od</a:t>
            </a:r>
            <a:r>
              <a:rPr dirty="0" sz="1000" spc="5">
                <a:latin typeface="Arial"/>
                <a:cs typeface="Arial"/>
              </a:rPr>
              <a:t>ig</a:t>
            </a:r>
            <a:r>
              <a:rPr dirty="0" sz="1000">
                <a:latin typeface="Arial"/>
                <a:cs typeface="Arial"/>
              </a:rPr>
              <a:t>a</a:t>
            </a:r>
            <a:r>
              <a:rPr dirty="0" sz="1000">
                <a:latin typeface="Arial"/>
                <a:cs typeface="Arial"/>
              </a:rPr>
              <a:t>r</a:t>
            </a:r>
            <a:r>
              <a:rPr dirty="0" sz="1000" spc="5">
                <a:latin typeface="Arial"/>
                <a:cs typeface="Arial"/>
              </a:rPr>
              <a:t>gan</a:t>
            </a:r>
            <a:r>
              <a:rPr dirty="0" sz="1000">
                <a:latin typeface="Arial"/>
                <a:cs typeface="Arial"/>
              </a:rPr>
              <a:t>i</a:t>
            </a:r>
            <a:r>
              <a:rPr dirty="0" sz="1000" spc="10">
                <a:latin typeface="Arial"/>
                <a:cs typeface="Arial"/>
              </a:rPr>
              <a:t>c</a:t>
            </a:r>
            <a:r>
              <a:rPr dirty="0" sz="1000" spc="5">
                <a:latin typeface="Arial"/>
                <a:cs typeface="Arial"/>
              </a:rPr>
              <a:t>o</a:t>
            </a:r>
            <a:r>
              <a:rPr dirty="0" sz="1000" spc="5">
                <a:latin typeface="Arial"/>
                <a:cs typeface="Arial"/>
              </a:rPr>
              <a:t>.</a:t>
            </a:r>
            <a:r>
              <a:rPr dirty="0" sz="1000" spc="5">
                <a:latin typeface="Arial"/>
                <a:cs typeface="Arial"/>
              </a:rPr>
              <a:t>info</a:t>
            </a:r>
            <a:endParaRPr sz="1000">
              <a:latin typeface="Arial"/>
              <a:cs typeface="Arial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3428365" y="1010744"/>
          <a:ext cx="2299335" cy="87464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4975"/>
                <a:gridCol w="1222375"/>
                <a:gridCol w="640714"/>
              </a:tblGrid>
              <a:tr h="202662">
                <a:tc>
                  <a:txBody>
                    <a:bodyPr/>
                    <a:lstStyle/>
                    <a:p>
                      <a:pPr marL="31750">
                        <a:lnSpc>
                          <a:spcPts val="1125"/>
                        </a:lnSpc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30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314325">
                        <a:lnSpc>
                          <a:spcPts val="1125"/>
                        </a:lnSpc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ts val="1125"/>
                        </a:lnSpc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0"/>
                </a:tc>
              </a:tr>
              <a:tr h="260603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30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31432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30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959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5">
                          <a:latin typeface="Arial"/>
                          <a:cs typeface="Arial"/>
                        </a:rPr>
                        <a:t>aprile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94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94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0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1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94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94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1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730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4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60603">
                <a:tc>
                  <a:txBody>
                    <a:bodyPr/>
                    <a:lstStyle/>
                    <a:p>
                      <a:pPr marL="6667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1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  <a:tr h="202662">
                <a:tc>
                  <a:txBody>
                    <a:bodyPr/>
                    <a:lstStyle/>
                    <a:p>
                      <a:pPr marL="66675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3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marL="259715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 spc="10">
                          <a:latin typeface="Arial"/>
                          <a:cs typeface="Arial"/>
                        </a:rPr>
                        <a:t>maggio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  <a:tc>
                  <a:txBody>
                    <a:bodyPr/>
                    <a:lstStyle/>
                    <a:p>
                      <a:pPr algn="r" marR="24130">
                        <a:lnSpc>
                          <a:spcPts val="1115"/>
                        </a:lnSpc>
                        <a:spcBef>
                          <a:spcPts val="380"/>
                        </a:spcBef>
                      </a:pPr>
                      <a:r>
                        <a:rPr dirty="0" sz="1000">
                          <a:latin typeface="Arial"/>
                          <a:cs typeface="Arial"/>
                        </a:rPr>
                        <a:t>2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B="0" marT="48260"/>
                </a:tc>
              </a:tr>
            </a:tbl>
          </a:graphicData>
        </a:graphic>
      </p:graphicFrame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Sette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29 aprile</a:t>
            </a:r>
            <a:r>
              <a:rPr dirty="0" sz="1600" spc="-2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951354" y="2766059"/>
            <a:ext cx="3648075" cy="37999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875" y="660361"/>
            <a:ext cx="6531305" cy="1680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206753" y="2412745"/>
            <a:ext cx="1515554" cy="20403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28089" y="4492495"/>
            <a:ext cx="1584960" cy="38437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009645" y="2423824"/>
            <a:ext cx="1578864" cy="33108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009639" y="5758680"/>
            <a:ext cx="1584462" cy="23317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015742" y="8115059"/>
            <a:ext cx="1517904" cy="20773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798567" y="2428220"/>
            <a:ext cx="1569720" cy="598782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6121780" y="8805214"/>
            <a:ext cx="927705" cy="134703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121780" y="8793860"/>
            <a:ext cx="952500" cy="1347470"/>
          </a:xfrm>
          <a:custGeom>
            <a:avLst/>
            <a:gdLst/>
            <a:ahLst/>
            <a:cxnLst/>
            <a:rect l="l" t="t" r="r" b="b"/>
            <a:pathLst>
              <a:path w="952500" h="1347470">
                <a:moveTo>
                  <a:pt x="0" y="1347088"/>
                </a:moveTo>
                <a:lnTo>
                  <a:pt x="952500" y="1347088"/>
                </a:lnTo>
                <a:lnTo>
                  <a:pt x="952500" y="0"/>
                </a:lnTo>
                <a:lnTo>
                  <a:pt x="0" y="0"/>
                </a:lnTo>
                <a:lnTo>
                  <a:pt x="0" y="134708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302418" y="37460"/>
            <a:ext cx="6699250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520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905">
              <a:lnSpc>
                <a:spcPts val="1050"/>
              </a:lnSpc>
              <a:tabLst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Tiratura: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n.d.	</a:t>
            </a:r>
            <a:r>
              <a:rPr dirty="0" baseline="17543" sz="1425" spc="15" b="1">
                <a:latin typeface="Times New Roman"/>
                <a:cs typeface="Times New Roman"/>
              </a:rPr>
              <a:t>30-APR-2016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885"/>
              </a:lnSpc>
              <a:tabLst>
                <a:tab pos="628015" algn="l"/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Diffusione:	n.d.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277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6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Lettori:  </a:t>
            </a:r>
            <a:r>
              <a:rPr dirty="0" sz="800" spc="204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n.d.	foglio 1 </a:t>
            </a:r>
            <a:r>
              <a:rPr dirty="0" sz="800" spc="5" b="1">
                <a:latin typeface="Times New Roman"/>
                <a:cs typeface="Times New Roman"/>
              </a:rPr>
              <a:t>/</a:t>
            </a:r>
            <a:r>
              <a:rPr dirty="0" sz="800" spc="-2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3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Settimanale</a:t>
            </a:r>
            <a:r>
              <a:rPr dirty="0" sz="800" spc="-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nazionale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Valentino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Parlato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10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2806700" y="75056"/>
            <a:ext cx="2145791" cy="24383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0" y="0"/>
            <a:ext cx="7556500" cy="10693400"/>
          </a:xfrm>
          <a:custGeom>
            <a:avLst/>
            <a:gdLst/>
            <a:ahLst/>
            <a:cxnLst/>
            <a:rect l="l" t="t" r="r" b="b"/>
            <a:pathLst>
              <a:path w="7556500" h="10693400">
                <a:moveTo>
                  <a:pt x="0" y="10693400"/>
                </a:moveTo>
                <a:lnTo>
                  <a:pt x="7556500" y="10693400"/>
                </a:lnTo>
                <a:lnTo>
                  <a:pt x="75565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1228344" y="5401055"/>
            <a:ext cx="332740" cy="101600"/>
          </a:xfrm>
          <a:custGeom>
            <a:avLst/>
            <a:gdLst/>
            <a:ahLst/>
            <a:cxnLst/>
            <a:rect l="l" t="t" r="r" b="b"/>
            <a:pathLst>
              <a:path w="332740" h="101600">
                <a:moveTo>
                  <a:pt x="0" y="101091"/>
                </a:moveTo>
                <a:lnTo>
                  <a:pt x="332231" y="101091"/>
                </a:lnTo>
                <a:lnTo>
                  <a:pt x="332231" y="0"/>
                </a:lnTo>
                <a:lnTo>
                  <a:pt x="0" y="0"/>
                </a:lnTo>
                <a:lnTo>
                  <a:pt x="0" y="101091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1228344" y="5495544"/>
            <a:ext cx="332740" cy="12700"/>
          </a:xfrm>
          <a:custGeom>
            <a:avLst/>
            <a:gdLst/>
            <a:ahLst/>
            <a:cxnLst/>
            <a:rect l="l" t="t" r="r" b="b"/>
            <a:pathLst>
              <a:path w="332740" h="12700">
                <a:moveTo>
                  <a:pt x="0" y="12700"/>
                </a:moveTo>
                <a:lnTo>
                  <a:pt x="332231" y="12700"/>
                </a:lnTo>
                <a:lnTo>
                  <a:pt x="332231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05276" y="660400"/>
            <a:ext cx="1368539" cy="50909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2418" y="37460"/>
            <a:ext cx="6699250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520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905">
              <a:lnSpc>
                <a:spcPts val="1050"/>
              </a:lnSpc>
              <a:tabLst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Tiratura: </a:t>
            </a:r>
            <a:r>
              <a:rPr dirty="0" sz="800" spc="2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n.d.	</a:t>
            </a:r>
            <a:r>
              <a:rPr dirty="0" baseline="17543" sz="1425" spc="15" b="1">
                <a:latin typeface="Times New Roman"/>
                <a:cs typeface="Times New Roman"/>
              </a:rPr>
              <a:t>30-APR-2016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885"/>
              </a:lnSpc>
              <a:tabLst>
                <a:tab pos="628015" algn="l"/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Diffusione:	n.d.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277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6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Lettori:  </a:t>
            </a:r>
            <a:r>
              <a:rPr dirty="0" sz="800" spc="204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n.d.	foglio 2 </a:t>
            </a:r>
            <a:r>
              <a:rPr dirty="0" sz="800" spc="5" b="1">
                <a:latin typeface="Times New Roman"/>
                <a:cs typeface="Times New Roman"/>
              </a:rPr>
              <a:t>/</a:t>
            </a:r>
            <a:r>
              <a:rPr dirty="0" sz="800" spc="-2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3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Settimanale</a:t>
            </a:r>
            <a:r>
              <a:rPr dirty="0" sz="800" spc="-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nazionale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Valentino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Parlato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3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806700" y="75056"/>
            <a:ext cx="2145791" cy="2438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0"/>
            <a:ext cx="7556500" cy="10693400"/>
          </a:xfrm>
          <a:custGeom>
            <a:avLst/>
            <a:gdLst/>
            <a:ahLst/>
            <a:cxnLst/>
            <a:rect l="l" t="t" r="r" b="b"/>
            <a:pathLst>
              <a:path w="7556500" h="10693400">
                <a:moveTo>
                  <a:pt x="0" y="10693400"/>
                </a:moveTo>
                <a:lnTo>
                  <a:pt x="7556500" y="10693400"/>
                </a:lnTo>
                <a:lnTo>
                  <a:pt x="75565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38015" y="2203704"/>
            <a:ext cx="274320" cy="98425"/>
          </a:xfrm>
          <a:custGeom>
            <a:avLst/>
            <a:gdLst/>
            <a:ahLst/>
            <a:cxnLst/>
            <a:rect l="l" t="t" r="r" b="b"/>
            <a:pathLst>
              <a:path w="274320" h="98425">
                <a:moveTo>
                  <a:pt x="0" y="98044"/>
                </a:moveTo>
                <a:lnTo>
                  <a:pt x="274320" y="98044"/>
                </a:lnTo>
                <a:lnTo>
                  <a:pt x="274320" y="0"/>
                </a:lnTo>
                <a:lnTo>
                  <a:pt x="0" y="0"/>
                </a:lnTo>
                <a:lnTo>
                  <a:pt x="0" y="98044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938015" y="2295144"/>
            <a:ext cx="274320" cy="12700"/>
          </a:xfrm>
          <a:custGeom>
            <a:avLst/>
            <a:gdLst/>
            <a:ahLst/>
            <a:cxnLst/>
            <a:rect l="l" t="t" r="r" b="b"/>
            <a:pathLst>
              <a:path w="274320" h="12700">
                <a:moveTo>
                  <a:pt x="0" y="12700"/>
                </a:moveTo>
                <a:lnTo>
                  <a:pt x="274320" y="12700"/>
                </a:lnTo>
                <a:lnTo>
                  <a:pt x="27432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6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875" y="660374"/>
            <a:ext cx="6531305" cy="48356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123058" y="5568060"/>
            <a:ext cx="3332975" cy="21313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04800" y="610869"/>
            <a:ext cx="6821805" cy="0"/>
          </a:xfrm>
          <a:custGeom>
            <a:avLst/>
            <a:gdLst/>
            <a:ahLst/>
            <a:cxnLst/>
            <a:rect l="l" t="t" r="r" b="b"/>
            <a:pathLst>
              <a:path w="6821805" h="0">
                <a:moveTo>
                  <a:pt x="0" y="0"/>
                </a:moveTo>
                <a:lnTo>
                  <a:pt x="6821424" y="0"/>
                </a:lnTo>
              </a:path>
            </a:pathLst>
          </a:custGeom>
          <a:ln w="21336">
            <a:solidFill>
              <a:srgbClr val="00AA2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187700" y="453415"/>
            <a:ext cx="1358265" cy="15113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800" spc="10" b="1">
                <a:latin typeface="Times New Roman"/>
                <a:cs typeface="Times New Roman"/>
              </a:rPr>
              <a:t>Dir. Resp.: Valentino</a:t>
            </a:r>
            <a:r>
              <a:rPr dirty="0" sz="800" spc="-7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Parlato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21400" y="41757"/>
            <a:ext cx="892810" cy="5632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43180">
              <a:lnSpc>
                <a:spcPct val="100000"/>
              </a:lnSpc>
              <a:spcBef>
                <a:spcPts val="125"/>
              </a:spcBef>
            </a:pPr>
            <a:r>
              <a:rPr dirty="0" sz="950" spc="10" b="1">
                <a:latin typeface="Times New Roman"/>
                <a:cs typeface="Times New Roman"/>
              </a:rPr>
              <a:t>30-APR-2016</a:t>
            </a:r>
            <a:endParaRPr sz="950">
              <a:latin typeface="Times New Roman"/>
              <a:cs typeface="Times New Roman"/>
            </a:endParaRPr>
          </a:p>
          <a:p>
            <a:pPr marL="165100">
              <a:lnSpc>
                <a:spcPct val="100000"/>
              </a:lnSpc>
            </a:pPr>
            <a:r>
              <a:rPr dirty="0" sz="800" spc="10" b="1">
                <a:latin typeface="Times New Roman"/>
                <a:cs typeface="Times New Roman"/>
              </a:rPr>
              <a:t>da pag.</a:t>
            </a:r>
            <a:r>
              <a:rPr dirty="0" sz="800" spc="18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6</a:t>
            </a:r>
            <a:endParaRPr sz="800">
              <a:latin typeface="Times New Roman"/>
              <a:cs typeface="Times New Roman"/>
            </a:endParaRPr>
          </a:p>
          <a:p>
            <a:pPr marL="12700" marR="5080" indent="152400">
              <a:lnSpc>
                <a:spcPct val="101600"/>
              </a:lnSpc>
              <a:spcBef>
                <a:spcPts val="150"/>
              </a:spcBef>
            </a:pPr>
            <a:r>
              <a:rPr dirty="0" sz="800" spc="10" b="1">
                <a:latin typeface="Times New Roman"/>
                <a:cs typeface="Times New Roman"/>
              </a:rPr>
              <a:t>foglio 3 </a:t>
            </a:r>
            <a:r>
              <a:rPr dirty="0" sz="800" spc="5" b="1">
                <a:latin typeface="Times New Roman"/>
                <a:cs typeface="Times New Roman"/>
              </a:rPr>
              <a:t>/ </a:t>
            </a:r>
            <a:r>
              <a:rPr dirty="0" sz="800" spc="10" b="1">
                <a:latin typeface="Times New Roman"/>
                <a:cs typeface="Times New Roman"/>
              </a:rPr>
              <a:t>3  </a:t>
            </a:r>
            <a:r>
              <a:rPr dirty="0" sz="800" spc="10" b="1">
                <a:latin typeface="Times New Roman"/>
                <a:cs typeface="Times New Roman"/>
                <a:hlinkClick r:id="rId4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9718" y="17500"/>
            <a:ext cx="1390650" cy="58737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4604">
              <a:lnSpc>
                <a:spcPct val="100000"/>
              </a:lnSpc>
              <a:spcBef>
                <a:spcPts val="125"/>
              </a:spcBef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35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4604" marR="572770">
              <a:lnSpc>
                <a:spcPts val="900"/>
              </a:lnSpc>
              <a:spcBef>
                <a:spcPts val="135"/>
              </a:spcBef>
              <a:tabLst>
                <a:tab pos="64071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Tiratura: n.d.  </a:t>
            </a:r>
            <a:r>
              <a:rPr dirty="0" sz="800" spc="10" b="1">
                <a:latin typeface="Times New Roman"/>
                <a:cs typeface="Times New Roman"/>
              </a:rPr>
              <a:t>Diffusione: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5" b="1">
                <a:latin typeface="Times New Roman"/>
                <a:cs typeface="Times New Roman"/>
              </a:rPr>
              <a:t>n.d.  </a:t>
            </a:r>
            <a:r>
              <a:rPr dirty="0" sz="800" spc="10" b="1">
                <a:latin typeface="Times New Roman"/>
                <a:cs typeface="Times New Roman"/>
              </a:rPr>
              <a:t>Lettori:</a:t>
            </a:r>
            <a:r>
              <a:rPr dirty="0" sz="800" spc="16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n.d.</a:t>
            </a:r>
            <a:endParaRPr sz="800">
              <a:latin typeface="Times New Roman"/>
              <a:cs typeface="Times New Roman"/>
            </a:endParaRPr>
          </a:p>
          <a:p>
            <a:pPr marL="12700">
              <a:lnSpc>
                <a:spcPts val="955"/>
              </a:lnSpc>
            </a:pPr>
            <a:r>
              <a:rPr dirty="0" sz="800" spc="10" b="1">
                <a:latin typeface="Times New Roman"/>
                <a:cs typeface="Times New Roman"/>
              </a:rPr>
              <a:t>Settimanale </a:t>
            </a:r>
            <a:r>
              <a:rPr dirty="0" sz="800" spc="5" b="1">
                <a:latin typeface="Times New Roman"/>
                <a:cs typeface="Times New Roman"/>
              </a:rPr>
              <a:t>-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-3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nazionale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2806700" y="75056"/>
            <a:ext cx="2145791" cy="2438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7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99570" y="660387"/>
            <a:ext cx="3022468" cy="20442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2418" y="37460"/>
            <a:ext cx="6699250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520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905">
              <a:lnSpc>
                <a:spcPts val="1050"/>
              </a:lnSpc>
              <a:tabLst>
                <a:tab pos="549275" algn="l"/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	02/2016: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310.237	</a:t>
            </a:r>
            <a:r>
              <a:rPr dirty="0" baseline="17543" sz="1425" spc="15" b="1">
                <a:latin typeface="Times New Roman"/>
                <a:cs typeface="Times New Roman"/>
              </a:rPr>
              <a:t>30-APR-2016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885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02/2016: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233.870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187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144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  Ed. </a:t>
            </a:r>
            <a:r>
              <a:rPr dirty="0" sz="800" spc="5" b="1">
                <a:latin typeface="Times New Roman"/>
                <a:cs typeface="Times New Roman"/>
              </a:rPr>
              <a:t>III </a:t>
            </a:r>
            <a:r>
              <a:rPr dirty="0" sz="800" spc="10" b="1">
                <a:latin typeface="Times New Roman"/>
                <a:cs typeface="Times New Roman"/>
              </a:rPr>
              <a:t>2015:   911.000	foglio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Settimanale</a:t>
            </a:r>
            <a:r>
              <a:rPr dirty="0" sz="800" spc="-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nazionale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Diamante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D'Alessio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3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708400" y="26669"/>
            <a:ext cx="441960" cy="304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0"/>
            <a:ext cx="7556500" cy="10693400"/>
          </a:xfrm>
          <a:custGeom>
            <a:avLst/>
            <a:gdLst/>
            <a:ahLst/>
            <a:cxnLst/>
            <a:rect l="l" t="t" r="r" b="b"/>
            <a:pathLst>
              <a:path w="7556500" h="10693400">
                <a:moveTo>
                  <a:pt x="0" y="10693400"/>
                </a:moveTo>
                <a:lnTo>
                  <a:pt x="7556500" y="10693400"/>
                </a:lnTo>
                <a:lnTo>
                  <a:pt x="75565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118104" y="2081783"/>
            <a:ext cx="878205" cy="119380"/>
          </a:xfrm>
          <a:custGeom>
            <a:avLst/>
            <a:gdLst/>
            <a:ahLst/>
            <a:cxnLst/>
            <a:rect l="l" t="t" r="r" b="b"/>
            <a:pathLst>
              <a:path w="878204" h="119380">
                <a:moveTo>
                  <a:pt x="0" y="119379"/>
                </a:moveTo>
                <a:lnTo>
                  <a:pt x="877823" y="119379"/>
                </a:lnTo>
                <a:lnTo>
                  <a:pt x="877823" y="0"/>
                </a:lnTo>
                <a:lnTo>
                  <a:pt x="0" y="0"/>
                </a:lnTo>
                <a:lnTo>
                  <a:pt x="0" y="119379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026408" y="2084832"/>
            <a:ext cx="441959" cy="116839"/>
          </a:xfrm>
          <a:custGeom>
            <a:avLst/>
            <a:gdLst/>
            <a:ahLst/>
            <a:cxnLst/>
            <a:rect l="l" t="t" r="r" b="b"/>
            <a:pathLst>
              <a:path w="441960" h="116839">
                <a:moveTo>
                  <a:pt x="0" y="116331"/>
                </a:moveTo>
                <a:lnTo>
                  <a:pt x="441960" y="116331"/>
                </a:lnTo>
                <a:lnTo>
                  <a:pt x="441960" y="0"/>
                </a:lnTo>
                <a:lnTo>
                  <a:pt x="0" y="0"/>
                </a:lnTo>
                <a:lnTo>
                  <a:pt x="0" y="116331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4504944" y="2084832"/>
            <a:ext cx="381000" cy="119380"/>
          </a:xfrm>
          <a:custGeom>
            <a:avLst/>
            <a:gdLst/>
            <a:ahLst/>
            <a:cxnLst/>
            <a:rect l="l" t="t" r="r" b="b"/>
            <a:pathLst>
              <a:path w="381000" h="119380">
                <a:moveTo>
                  <a:pt x="0" y="119379"/>
                </a:moveTo>
                <a:lnTo>
                  <a:pt x="381000" y="119379"/>
                </a:lnTo>
                <a:lnTo>
                  <a:pt x="381000" y="0"/>
                </a:lnTo>
                <a:lnTo>
                  <a:pt x="0" y="0"/>
                </a:lnTo>
                <a:lnTo>
                  <a:pt x="0" y="119379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118104" y="2194560"/>
            <a:ext cx="878205" cy="12700"/>
          </a:xfrm>
          <a:custGeom>
            <a:avLst/>
            <a:gdLst/>
            <a:ahLst/>
            <a:cxnLst/>
            <a:rect l="l" t="t" r="r" b="b"/>
            <a:pathLst>
              <a:path w="878204" h="12700">
                <a:moveTo>
                  <a:pt x="0" y="12700"/>
                </a:moveTo>
                <a:lnTo>
                  <a:pt x="877823" y="12700"/>
                </a:lnTo>
                <a:lnTo>
                  <a:pt x="877823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4026408" y="2194560"/>
            <a:ext cx="441959" cy="12700"/>
          </a:xfrm>
          <a:custGeom>
            <a:avLst/>
            <a:gdLst/>
            <a:ahLst/>
            <a:cxnLst/>
            <a:rect l="l" t="t" r="r" b="b"/>
            <a:pathLst>
              <a:path w="441960" h="12700">
                <a:moveTo>
                  <a:pt x="0" y="12700"/>
                </a:moveTo>
                <a:lnTo>
                  <a:pt x="441960" y="12700"/>
                </a:lnTo>
                <a:lnTo>
                  <a:pt x="44196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4504944" y="2197607"/>
            <a:ext cx="381000" cy="12700"/>
          </a:xfrm>
          <a:custGeom>
            <a:avLst/>
            <a:gdLst/>
            <a:ahLst/>
            <a:cxnLst/>
            <a:rect l="l" t="t" r="r" b="b"/>
            <a:pathLst>
              <a:path w="381000" h="12700">
                <a:moveTo>
                  <a:pt x="0" y="12700"/>
                </a:moveTo>
                <a:lnTo>
                  <a:pt x="381000" y="12700"/>
                </a:lnTo>
                <a:lnTo>
                  <a:pt x="38100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464820">
              <a:lnSpc>
                <a:spcPts val="1839"/>
              </a:lnSpc>
            </a:pPr>
            <a:r>
              <a:rPr dirty="0" sz="1600" spc="-5" b="1">
                <a:latin typeface="Arial"/>
                <a:cs typeface="Arial"/>
              </a:rPr>
              <a:t>Liburni  maggio</a:t>
            </a:r>
            <a:r>
              <a:rPr dirty="0" sz="1600" spc="-85" b="1">
                <a:latin typeface="Arial"/>
                <a:cs typeface="Arial"/>
              </a:rPr>
              <a:t> </a:t>
            </a:r>
            <a:r>
              <a:rPr dirty="0" sz="1600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46505" y="2119883"/>
            <a:ext cx="5061966" cy="71864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72564" y="660387"/>
            <a:ext cx="2131413" cy="83865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02418" y="37460"/>
            <a:ext cx="6699250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520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905">
              <a:lnSpc>
                <a:spcPts val="1050"/>
              </a:lnSpc>
              <a:tabLst>
                <a:tab pos="549275" algn="l"/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	02/2016: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350.324	</a:t>
            </a:r>
            <a:r>
              <a:rPr dirty="0" baseline="17543" sz="1425" spc="15" b="1">
                <a:latin typeface="Times New Roman"/>
                <a:cs typeface="Times New Roman"/>
              </a:rPr>
              <a:t>01-MAG-2016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885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02/2016: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298.251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270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111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  Ed. </a:t>
            </a:r>
            <a:r>
              <a:rPr dirty="0" sz="800" spc="5" b="1">
                <a:latin typeface="Times New Roman"/>
                <a:cs typeface="Times New Roman"/>
              </a:rPr>
              <a:t>III</a:t>
            </a:r>
            <a:r>
              <a:rPr dirty="0" sz="800" spc="10" b="1">
                <a:latin typeface="Times New Roman"/>
                <a:cs typeface="Times New Roman"/>
              </a:rPr>
              <a:t> 2015:</a:t>
            </a:r>
            <a:r>
              <a:rPr dirty="0" sz="800" spc="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1.515.000	foglio</a:t>
            </a:r>
            <a:r>
              <a:rPr dirty="0" sz="800" spc="-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Settimanale</a:t>
            </a:r>
            <a:r>
              <a:rPr dirty="0" sz="800" spc="-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nazionale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Antonio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Sciortino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3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492500" y="26669"/>
            <a:ext cx="838200" cy="304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0" y="0"/>
            <a:ext cx="7594600" cy="10693400"/>
          </a:xfrm>
          <a:custGeom>
            <a:avLst/>
            <a:gdLst/>
            <a:ahLst/>
            <a:cxnLst/>
            <a:rect l="l" t="t" r="r" b="b"/>
            <a:pathLst>
              <a:path w="7594600" h="10693400">
                <a:moveTo>
                  <a:pt x="0" y="10693400"/>
                </a:moveTo>
                <a:lnTo>
                  <a:pt x="7594600" y="10693400"/>
                </a:lnTo>
                <a:lnTo>
                  <a:pt x="75946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947159" y="5279135"/>
            <a:ext cx="375285" cy="116839"/>
          </a:xfrm>
          <a:custGeom>
            <a:avLst/>
            <a:gdLst/>
            <a:ahLst/>
            <a:cxnLst/>
            <a:rect l="l" t="t" r="r" b="b"/>
            <a:pathLst>
              <a:path w="375285" h="116839">
                <a:moveTo>
                  <a:pt x="0" y="116332"/>
                </a:moveTo>
                <a:lnTo>
                  <a:pt x="374903" y="116332"/>
                </a:lnTo>
                <a:lnTo>
                  <a:pt x="374903" y="0"/>
                </a:lnTo>
                <a:lnTo>
                  <a:pt x="0" y="0"/>
                </a:lnTo>
                <a:lnTo>
                  <a:pt x="0" y="116332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947159" y="5388864"/>
            <a:ext cx="375285" cy="12700"/>
          </a:xfrm>
          <a:custGeom>
            <a:avLst/>
            <a:gdLst/>
            <a:ahLst/>
            <a:cxnLst/>
            <a:rect l="l" t="t" r="r" b="b"/>
            <a:pathLst>
              <a:path w="375285" h="12700">
                <a:moveTo>
                  <a:pt x="0" y="12700"/>
                </a:moveTo>
                <a:lnTo>
                  <a:pt x="374903" y="12700"/>
                </a:lnTo>
                <a:lnTo>
                  <a:pt x="374903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Rocca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1 maggio</a:t>
            </a:r>
            <a:r>
              <a:rPr dirty="0" sz="1600" spc="-1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646679" y="2785107"/>
            <a:ext cx="2200274" cy="36094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6627" y="426211"/>
            <a:ext cx="1715770" cy="13614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 b="1">
                <a:latin typeface="Calibri"/>
                <a:cs typeface="Calibri"/>
              </a:rPr>
              <a:t>RASSEGNA</a:t>
            </a:r>
            <a:r>
              <a:rPr dirty="0" sz="1600" spc="-30" b="1">
                <a:latin typeface="Calibri"/>
                <a:cs typeface="Calibri"/>
              </a:rPr>
              <a:t> </a:t>
            </a:r>
            <a:r>
              <a:rPr dirty="0" sz="1600" spc="-5" b="1">
                <a:latin typeface="Calibri"/>
                <a:cs typeface="Calibri"/>
              </a:rPr>
              <a:t>STAMPA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Starbene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80"/>
              </a:lnSpc>
            </a:pPr>
            <a:r>
              <a:rPr dirty="0" sz="1600" spc="-5" b="1">
                <a:latin typeface="Arial"/>
                <a:cs typeface="Arial"/>
              </a:rPr>
              <a:t>2 maggio</a:t>
            </a:r>
            <a:r>
              <a:rPr dirty="0" sz="1600" spc="-20" b="1">
                <a:latin typeface="Arial"/>
                <a:cs typeface="Arial"/>
              </a:rPr>
              <a:t> </a:t>
            </a:r>
            <a:r>
              <a:rPr dirty="0" sz="1600" spc="-5" b="1">
                <a:latin typeface="Arial"/>
                <a:cs typeface="Arial"/>
              </a:rPr>
              <a:t>2016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55"/>
              </a:spcBef>
            </a:pPr>
            <a:r>
              <a:rPr dirty="0" sz="1400" spc="-5" b="1">
                <a:latin typeface="Arial"/>
                <a:cs typeface="Arial"/>
              </a:rPr>
              <a:t>Pagina </a:t>
            </a:r>
            <a:r>
              <a:rPr dirty="0" sz="1400" b="1">
                <a:latin typeface="Arial"/>
                <a:cs typeface="Arial"/>
              </a:rPr>
              <a:t>1 </a:t>
            </a:r>
            <a:r>
              <a:rPr dirty="0" sz="1400" spc="-5" b="1">
                <a:latin typeface="Arial"/>
                <a:cs typeface="Arial"/>
              </a:rPr>
              <a:t>di</a:t>
            </a:r>
            <a:r>
              <a:rPr dirty="0" sz="1400" spc="-10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31359" y="456945"/>
            <a:ext cx="2592705" cy="914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770379" y="3089147"/>
            <a:ext cx="4019550" cy="45524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95726" y="660400"/>
            <a:ext cx="1400987" cy="887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896489" y="1668030"/>
            <a:ext cx="1805838" cy="64893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02418" y="37460"/>
            <a:ext cx="6699250" cy="5562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905">
              <a:lnSpc>
                <a:spcPts val="520"/>
              </a:lnSpc>
            </a:pPr>
            <a:r>
              <a:rPr dirty="0" sz="500" spc="10">
                <a:latin typeface="Times New Roman"/>
                <a:cs typeface="Times New Roman"/>
              </a:rPr>
              <a:t>Dati </a:t>
            </a:r>
            <a:r>
              <a:rPr dirty="0" sz="500" spc="5">
                <a:latin typeface="Times New Roman"/>
                <a:cs typeface="Times New Roman"/>
              </a:rPr>
              <a:t>rilevati </a:t>
            </a:r>
            <a:r>
              <a:rPr dirty="0" sz="500" spc="10">
                <a:latin typeface="Times New Roman"/>
                <a:cs typeface="Times New Roman"/>
              </a:rPr>
              <a:t>dagli Enti </a:t>
            </a:r>
            <a:r>
              <a:rPr dirty="0" sz="500" spc="5">
                <a:latin typeface="Times New Roman"/>
                <a:cs typeface="Times New Roman"/>
              </a:rPr>
              <a:t>certificatori </a:t>
            </a:r>
            <a:r>
              <a:rPr dirty="0" sz="500" spc="10">
                <a:latin typeface="Times New Roman"/>
                <a:cs typeface="Times New Roman"/>
              </a:rPr>
              <a:t>o</a:t>
            </a:r>
            <a:r>
              <a:rPr dirty="0" sz="500" spc="-10">
                <a:latin typeface="Times New Roman"/>
                <a:cs typeface="Times New Roman"/>
              </a:rPr>
              <a:t> </a:t>
            </a:r>
            <a:r>
              <a:rPr dirty="0" sz="500" spc="5">
                <a:latin typeface="Times New Roman"/>
                <a:cs typeface="Times New Roman"/>
              </a:rPr>
              <a:t>autocertificati</a:t>
            </a:r>
            <a:endParaRPr sz="500">
              <a:latin typeface="Times New Roman"/>
              <a:cs typeface="Times New Roman"/>
            </a:endParaRPr>
          </a:p>
          <a:p>
            <a:pPr marL="1905">
              <a:lnSpc>
                <a:spcPts val="1050"/>
              </a:lnSpc>
              <a:tabLst>
                <a:tab pos="549275" algn="l"/>
                <a:tab pos="5862320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Tiratura	02/2016: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205.956	</a:t>
            </a:r>
            <a:r>
              <a:rPr dirty="0" baseline="17543" sz="1425" spc="15" b="1">
                <a:latin typeface="Times New Roman"/>
                <a:cs typeface="Times New Roman"/>
              </a:rPr>
              <a:t>05-MAG-2016</a:t>
            </a:r>
            <a:endParaRPr baseline="17543" sz="1425">
              <a:latin typeface="Times New Roman"/>
              <a:cs typeface="Times New Roman"/>
            </a:endParaRPr>
          </a:p>
          <a:p>
            <a:pPr marL="1905">
              <a:lnSpc>
                <a:spcPts val="885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Diffusione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02/2016: </a:t>
            </a:r>
            <a:r>
              <a:rPr dirty="0" sz="800" spc="2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152.634	</a:t>
            </a:r>
            <a:r>
              <a:rPr dirty="0" baseline="13888" sz="1200" spc="15" b="1">
                <a:latin typeface="Times New Roman"/>
                <a:cs typeface="Times New Roman"/>
              </a:rPr>
              <a:t>da pag.</a:t>
            </a:r>
            <a:r>
              <a:rPr dirty="0" baseline="13888" sz="1200" spc="277" b="1">
                <a:latin typeface="Times New Roman"/>
                <a:cs typeface="Times New Roman"/>
              </a:rPr>
              <a:t> </a:t>
            </a:r>
            <a:r>
              <a:rPr dirty="0" baseline="13888" sz="1200" spc="15" b="1">
                <a:latin typeface="Times New Roman"/>
                <a:cs typeface="Times New Roman"/>
              </a:rPr>
              <a:t>81</a:t>
            </a:r>
            <a:endParaRPr baseline="13888" sz="1200">
              <a:latin typeface="Times New Roman"/>
              <a:cs typeface="Times New Roman"/>
            </a:endParaRPr>
          </a:p>
          <a:p>
            <a:pPr marL="1905">
              <a:lnSpc>
                <a:spcPts val="930"/>
              </a:lnSpc>
              <a:tabLst>
                <a:tab pos="59836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Lettori  Ed. </a:t>
            </a:r>
            <a:r>
              <a:rPr dirty="0" sz="800" spc="5" b="1">
                <a:latin typeface="Times New Roman"/>
                <a:cs typeface="Times New Roman"/>
              </a:rPr>
              <a:t>III</a:t>
            </a:r>
            <a:r>
              <a:rPr dirty="0" sz="800" spc="10" b="1">
                <a:latin typeface="Times New Roman"/>
                <a:cs typeface="Times New Roman"/>
              </a:rPr>
              <a:t> 2015:</a:t>
            </a:r>
            <a:r>
              <a:rPr dirty="0" sz="800" spc="1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1.533.000	foglio</a:t>
            </a:r>
            <a:r>
              <a:rPr dirty="0" sz="800" spc="-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1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tabLst>
                <a:tab pos="2897505" algn="l"/>
                <a:tab pos="5831205" algn="l"/>
              </a:tabLst>
            </a:pPr>
            <a:r>
              <a:rPr dirty="0" sz="800" spc="10" b="1">
                <a:latin typeface="Times New Roman"/>
                <a:cs typeface="Times New Roman"/>
              </a:rPr>
              <a:t>Settimanale</a:t>
            </a:r>
            <a:r>
              <a:rPr dirty="0" sz="800" spc="-5" b="1">
                <a:latin typeface="Times New Roman"/>
                <a:cs typeface="Times New Roman"/>
              </a:rPr>
              <a:t> </a:t>
            </a:r>
            <a:r>
              <a:rPr dirty="0" sz="800" spc="5" b="1">
                <a:latin typeface="Times New Roman"/>
                <a:cs typeface="Times New Roman"/>
              </a:rPr>
              <a:t>-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Ed.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nazionale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</a:rPr>
              <a:t>Dir.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Resp.:</a:t>
            </a:r>
            <a:r>
              <a:rPr dirty="0" sz="80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Luigi</a:t>
            </a:r>
            <a:r>
              <a:rPr dirty="0" sz="800" spc="5" b="1">
                <a:latin typeface="Times New Roman"/>
                <a:cs typeface="Times New Roman"/>
              </a:rPr>
              <a:t> </a:t>
            </a:r>
            <a:r>
              <a:rPr dirty="0" sz="800" spc="10" b="1">
                <a:latin typeface="Times New Roman"/>
                <a:cs typeface="Times New Roman"/>
              </a:rPr>
              <a:t>Vicinanza</a:t>
            </a:r>
            <a:r>
              <a:rPr dirty="0" sz="800" b="1">
                <a:latin typeface="Times New Roman"/>
                <a:cs typeface="Times New Roman"/>
              </a:rPr>
              <a:t>	</a:t>
            </a:r>
            <a:r>
              <a:rPr dirty="0" sz="800" spc="10" b="1">
                <a:latin typeface="Times New Roman"/>
                <a:cs typeface="Times New Roman"/>
                <a:hlinkClick r:id="rId4"/>
              </a:rPr>
              <a:t>www.datastampa.it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0200" y="10135869"/>
            <a:ext cx="1069848" cy="457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340100" y="30480"/>
            <a:ext cx="1139952" cy="2438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0" y="0"/>
            <a:ext cx="7556500" cy="10693400"/>
          </a:xfrm>
          <a:custGeom>
            <a:avLst/>
            <a:gdLst/>
            <a:ahLst/>
            <a:cxnLst/>
            <a:rect l="l" t="t" r="r" b="b"/>
            <a:pathLst>
              <a:path w="7556500" h="10693400">
                <a:moveTo>
                  <a:pt x="0" y="10693400"/>
                </a:moveTo>
                <a:lnTo>
                  <a:pt x="7556500" y="10693400"/>
                </a:lnTo>
                <a:lnTo>
                  <a:pt x="7556500" y="0"/>
                </a:lnTo>
                <a:lnTo>
                  <a:pt x="0" y="0"/>
                </a:lnTo>
                <a:lnTo>
                  <a:pt x="0" y="106934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791711" y="2225039"/>
            <a:ext cx="436245" cy="119380"/>
          </a:xfrm>
          <a:custGeom>
            <a:avLst/>
            <a:gdLst/>
            <a:ahLst/>
            <a:cxnLst/>
            <a:rect l="l" t="t" r="r" b="b"/>
            <a:pathLst>
              <a:path w="436245" h="119380">
                <a:moveTo>
                  <a:pt x="0" y="119379"/>
                </a:moveTo>
                <a:lnTo>
                  <a:pt x="435863" y="119379"/>
                </a:lnTo>
                <a:lnTo>
                  <a:pt x="435863" y="0"/>
                </a:lnTo>
                <a:lnTo>
                  <a:pt x="0" y="0"/>
                </a:lnTo>
                <a:lnTo>
                  <a:pt x="0" y="119379"/>
                </a:lnTo>
                <a:close/>
              </a:path>
            </a:pathLst>
          </a:custGeom>
          <a:solidFill>
            <a:srgbClr val="BADBBA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791711" y="2337816"/>
            <a:ext cx="436245" cy="12700"/>
          </a:xfrm>
          <a:custGeom>
            <a:avLst/>
            <a:gdLst/>
            <a:ahLst/>
            <a:cxnLst/>
            <a:rect l="l" t="t" r="r" b="b"/>
            <a:pathLst>
              <a:path w="436245" h="12700">
                <a:moveTo>
                  <a:pt x="0" y="12700"/>
                </a:moveTo>
                <a:lnTo>
                  <a:pt x="435863" y="12700"/>
                </a:lnTo>
                <a:lnTo>
                  <a:pt x="435863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007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3642740" y="10401300"/>
            <a:ext cx="2711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ABI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05091" y="10401300"/>
            <a:ext cx="1104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98C12EFFC4C764688782237E4DFEAAC" ma:contentTypeVersion="1" ma:contentTypeDescription="Creare un nuovo documento." ma:contentTypeScope="" ma:versionID="73cd0fee8fd03f6d1fee2448a5f6c765">
  <xsd:schema xmlns:xsd="http://www.w3.org/2001/XMLSchema" xmlns:xs="http://www.w3.org/2001/XMLSchema" xmlns:p="http://schemas.microsoft.com/office/2006/metadata/properties" xmlns:ns1="http://schemas.microsoft.com/sharepoint/v3" xmlns:ns2="eb1d4942-c5fe-4fd8-bde0-fea678a60a57" targetNamespace="http://schemas.microsoft.com/office/2006/metadata/properties" ma:root="true" ma:fieldsID="f0e5e7047d2b930c39edeb680fc01870" ns1:_="" ns2:_="">
    <xsd:import namespace="http://schemas.microsoft.com/sharepoint/v3"/>
    <xsd:import namespace="eb1d4942-c5fe-4fd8-bde0-fea678a60a57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KeywordsABI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Data inizio pianificazion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Data fine pianificazion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1d4942-c5fe-4fd8-bde0-fea678a60a57" elementFormDefault="qualified">
    <xsd:import namespace="http://schemas.microsoft.com/office/2006/documentManagement/types"/>
    <xsd:import namespace="http://schemas.microsoft.com/office/infopath/2007/PartnerControls"/>
    <xsd:element name="KeywordsABI" ma:index="10" nillable="true" ma:displayName="KeywordsABI" ma:list="{ee24f8f6-e106-4d12-ae27-b6777c6069d5}" ma:internalName="KeywordsABI" ma:showField="Title" ma:web="eb1d4942-c5fe-4fd8-bde0-fea678a60a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KeywordsABI xmlns="eb1d4942-c5fe-4fd8-bde0-fea678a60a57"/>
  </documentManagement>
</p:properties>
</file>

<file path=customXml/itemProps1.xml><?xml version="1.0" encoding="utf-8"?>
<ds:datastoreItem xmlns:ds="http://schemas.openxmlformats.org/officeDocument/2006/customXml" ds:itemID="{46F8C9FB-0483-4CDD-A318-B8577408ED4F}"/>
</file>

<file path=customXml/itemProps2.xml><?xml version="1.0" encoding="utf-8"?>
<ds:datastoreItem xmlns:ds="http://schemas.openxmlformats.org/officeDocument/2006/customXml" ds:itemID="{3A918D47-CE29-43FC-88A1-6D2BF60C6D94}"/>
</file>

<file path=customXml/itemProps3.xml><?xml version="1.0" encoding="utf-8"?>
<ds:datastoreItem xmlns:ds="http://schemas.openxmlformats.org/officeDocument/2006/customXml" ds:itemID="{8AE7C1A2-1FCE-4E3C-AFB7-5764D03E4F8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terms:created xsi:type="dcterms:W3CDTF">2020-01-14T11:17:09Z</dcterms:created>
  <dcterms:modified xsi:type="dcterms:W3CDTF">2020-01-14T11:17:09Z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0x010100898C12EFFC4C764688782237E4DFEAAC</vt:lpwstr>
  </property>
</Properties>
</file>